
<file path=[Content_Types].xml><?xml version="1.0" encoding="utf-8"?>
<Types xmlns="http://schemas.openxmlformats.org/package/2006/content-types">
  <Default Extension="tiff" ContentType="image/tiff"/>
  <Default Extension="rels" ContentType="application/vnd.openxmlformats-package.relationships+xml"/>
  <Default Extension="jpg" ContentType="image/jpeg"/>
  <Default Extension="xml" ContentType="application/xml"/>
  <Default Extension="wmf" ContentType="image/x-wmf"/>
  <Default Extension="vml" ContentType="application/vnd.openxmlformats-officedocument.vmlDrawing"/>
  <Default Extension="jpeg" ContentType="image/jpeg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2.xml" ContentType="application/vnd.openxmlformats-officedocument.presentationml.notesSlide+xml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notesSlides/notesSlide3.xml" ContentType="application/vnd.openxmlformats-officedocument.presentationml.notesSlide+xml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notesSlides/notesSlide4.xml" ContentType="application/vnd.openxmlformats-officedocument.presentationml.notesSlide+xml"/>
  <Override PartName="/ppt/embeddings/oleObject18.bin" ContentType="application/vnd.openxmlformats-officedocument.oleObject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notesSlides/notesSlide12.xml" ContentType="application/vnd.openxmlformats-officedocument.presentationml.notesSlide+xml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notesSlides/notesSlide13.xml" ContentType="application/vnd.openxmlformats-officedocument.presentationml.notesSlide+xml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ppt/embeddings/oleObject37.bin" ContentType="application/vnd.openxmlformats-officedocument.oleObject"/>
  <Override PartName="/ppt/embeddings/oleObject38.bin" ContentType="application/vnd.openxmlformats-officedocument.oleObject"/>
  <Override PartName="/ppt/embeddings/oleObject39.bin" ContentType="application/vnd.openxmlformats-officedocument.oleObject"/>
  <Override PartName="/ppt/embeddings/oleObject40.bin" ContentType="application/vnd.openxmlformats-officedocument.oleObject"/>
  <Override PartName="/ppt/embeddings/oleObject41.bin" ContentType="application/vnd.openxmlformats-officedocument.oleObject"/>
  <Override PartName="/ppt/notesSlides/notesSlide14.xml" ContentType="application/vnd.openxmlformats-officedocument.presentationml.notesSlide+xml"/>
  <Override PartName="/ppt/embeddings/oleObject42.bin" ContentType="application/vnd.openxmlformats-officedocument.oleObject"/>
  <Override PartName="/ppt/embeddings/oleObject43.bin" ContentType="application/vnd.openxmlformats-officedocument.oleObject"/>
  <Override PartName="/ppt/embeddings/oleObject44.bin" ContentType="application/vnd.openxmlformats-officedocument.oleObject"/>
  <Override PartName="/ppt/embeddings/oleObject45.bin" ContentType="application/vnd.openxmlformats-officedocument.oleObject"/>
  <Override PartName="/ppt/embeddings/oleObject46.bin" ContentType="application/vnd.openxmlformats-officedocument.oleObject"/>
  <Override PartName="/ppt/embeddings/oleObject47.bin" ContentType="application/vnd.openxmlformats-officedocument.oleObject"/>
  <Override PartName="/ppt/embeddings/oleObject48.bin" ContentType="application/vnd.openxmlformats-officedocument.oleObject"/>
  <Override PartName="/ppt/embeddings/oleObject49.bin" ContentType="application/vnd.openxmlformats-officedocument.oleObject"/>
  <Override PartName="/ppt/embeddings/oleObject50.bin" ContentType="application/vnd.openxmlformats-officedocument.oleObject"/>
  <Override PartName="/ppt/embeddings/oleObject51.bin" ContentType="application/vnd.openxmlformats-officedocument.oleObject"/>
  <Override PartName="/ppt/embeddings/oleObject52.bin" ContentType="application/vnd.openxmlformats-officedocument.oleObject"/>
  <Override PartName="/ppt/embeddings/oleObject53.bin" ContentType="application/vnd.openxmlformats-officedocument.oleObject"/>
  <Override PartName="/ppt/embeddings/oleObject54.bin" ContentType="application/vnd.openxmlformats-officedocument.oleObject"/>
  <Override PartName="/ppt/embeddings/oleObject55.bin" ContentType="application/vnd.openxmlformats-officedocument.oleObject"/>
  <Override PartName="/ppt/embeddings/oleObject56.bin" ContentType="application/vnd.openxmlformats-officedocument.oleObject"/>
  <Override PartName="/ppt/embeddings/oleObject57.bin" ContentType="application/vnd.openxmlformats-officedocument.oleObject"/>
  <Override PartName="/ppt/embeddings/oleObject58.bin" ContentType="application/vnd.openxmlformats-officedocument.oleObject"/>
  <Override PartName="/ppt/embeddings/oleObject59.bin" ContentType="application/vnd.openxmlformats-officedocument.oleObject"/>
  <Override PartName="/ppt/embeddings/Microsoft_Equation1.bin" ContentType="application/vnd.openxmlformats-officedocument.oleObject"/>
  <Override PartName="/ppt/embeddings/oleObject60.bin" ContentType="application/vnd.openxmlformats-officedocument.oleObject"/>
  <Override PartName="/ppt/embeddings/oleObject61.bin" ContentType="application/vnd.openxmlformats-officedocument.oleObject"/>
  <Override PartName="/ppt/embeddings/oleObject62.bin" ContentType="application/vnd.openxmlformats-officedocument.oleObject"/>
  <Override PartName="/ppt/embeddings/oleObject63.bin" ContentType="application/vnd.openxmlformats-officedocument.oleObject"/>
  <Override PartName="/ppt/embeddings/oleObject64.bin" ContentType="application/vnd.openxmlformats-officedocument.oleObject"/>
  <Override PartName="/ppt/embeddings/oleObject65.bin" ContentType="application/vnd.openxmlformats-officedocument.oleObject"/>
  <Override PartName="/ppt/embeddings/oleObject66.bin" ContentType="application/vnd.openxmlformats-officedocument.oleObject"/>
  <Override PartName="/ppt/embeddings/oleObject67.bin" ContentType="application/vnd.openxmlformats-officedocument.oleObject"/>
  <Override PartName="/ppt/embeddings/oleObject68.bin" ContentType="application/vnd.openxmlformats-officedocument.oleObject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embeddings/oleObject69.bin" ContentType="application/vnd.openxmlformats-officedocument.oleObject"/>
  <Override PartName="/ppt/embeddings/oleObject70.bin" ContentType="application/vnd.openxmlformats-officedocument.oleObject"/>
  <Override PartName="/ppt/embeddings/oleObject71.bin" ContentType="application/vnd.openxmlformats-officedocument.oleObject"/>
  <Override PartName="/ppt/embeddings/oleObject72.bin" ContentType="application/vnd.openxmlformats-officedocument.oleObject"/>
  <Override PartName="/ppt/notesSlides/notesSlide19.xml" ContentType="application/vnd.openxmlformats-officedocument.presentationml.notesSlide+xml"/>
  <Override PartName="/ppt/embeddings/oleObject73.bin" ContentType="application/vnd.openxmlformats-officedocument.oleObject"/>
  <Override PartName="/ppt/embeddings/oleObject74.bin" ContentType="application/vnd.openxmlformats-officedocument.oleObject"/>
  <Override PartName="/ppt/embeddings/oleObject75.bin" ContentType="application/vnd.openxmlformats-officedocument.oleObject"/>
  <Override PartName="/ppt/embeddings/oleObject76.bin" ContentType="application/vnd.openxmlformats-officedocument.oleObject"/>
  <Override PartName="/ppt/embeddings/oleObject77.bin" ContentType="application/vnd.openxmlformats-officedocument.oleObject"/>
  <Override PartName="/ppt/embeddings/oleObject78.bin" ContentType="application/vnd.openxmlformats-officedocument.oleObject"/>
  <Override PartName="/ppt/embeddings/oleObject79.bin" ContentType="application/vnd.openxmlformats-officedocument.oleObject"/>
  <Override PartName="/ppt/embeddings/oleObject80.bin" ContentType="application/vnd.openxmlformats-officedocument.oleObject"/>
  <Override PartName="/ppt/embeddings/oleObject81.bin" ContentType="application/vnd.openxmlformats-officedocument.oleObject"/>
  <Override PartName="/ppt/embeddings/oleObject82.bin" ContentType="application/vnd.openxmlformats-officedocument.oleObject"/>
  <Override PartName="/ppt/embeddings/oleObject83.bin" ContentType="application/vnd.openxmlformats-officedocument.oleObject"/>
  <Override PartName="/ppt/embeddings/oleObject84.bin" ContentType="application/vnd.openxmlformats-officedocument.oleObject"/>
  <Override PartName="/ppt/notesSlides/notesSlide20.xml" ContentType="application/vnd.openxmlformats-officedocument.presentationml.notesSlide+xml"/>
  <Override PartName="/ppt/embeddings/oleObject85.bin" ContentType="application/vnd.openxmlformats-officedocument.oleObject"/>
  <Override PartName="/ppt/embeddings/oleObject86.bin" ContentType="application/vnd.openxmlformats-officedocument.oleObject"/>
  <Override PartName="/ppt/notesSlides/notesSlide21.xml" ContentType="application/vnd.openxmlformats-officedocument.presentationml.notesSlide+xml"/>
  <Override PartName="/ppt/embeddings/oleObject87.bin" ContentType="application/vnd.openxmlformats-officedocument.oleObject"/>
  <Override PartName="/ppt/embeddings/oleObject88.bin" ContentType="application/vnd.openxmlformats-officedocument.oleObject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embeddings/oleObject89.bin" ContentType="application/vnd.openxmlformats-officedocument.oleObject"/>
  <Override PartName="/ppt/embeddings/oleObject90.bin" ContentType="application/vnd.openxmlformats-officedocument.oleObject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embeddings/oleObject91.bin" ContentType="application/vnd.openxmlformats-officedocument.oleObject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embeddings/oleObject92.bin" ContentType="application/vnd.openxmlformats-officedocument.oleObject"/>
  <Override PartName="/ppt/embeddings/oleObject93.bin" ContentType="application/vnd.openxmlformats-officedocument.oleObject"/>
  <Override PartName="/ppt/embeddings/oleObject94.bin" ContentType="application/vnd.openxmlformats-officedocument.oleObject"/>
  <Override PartName="/ppt/embeddings/oleObject95.bin" ContentType="application/vnd.openxmlformats-officedocument.oleObject"/>
  <Override PartName="/ppt/embeddings/oleObject96.bin" ContentType="application/vnd.openxmlformats-officedocument.oleObject"/>
  <Override PartName="/ppt/embeddings/oleObject97.bin" ContentType="application/vnd.openxmlformats-officedocument.oleObject"/>
  <Override PartName="/ppt/embeddings/oleObject98.bin" ContentType="application/vnd.openxmlformats-officedocument.oleObject"/>
  <Override PartName="/ppt/embeddings/oleObject99.bin" ContentType="application/vnd.openxmlformats-officedocument.oleObject"/>
  <Override PartName="/ppt/notesSlides/notesSlide30.xml" ContentType="application/vnd.openxmlformats-officedocument.presentationml.notesSlide+xml"/>
  <Override PartName="/ppt/embeddings/oleObject100.bin" ContentType="application/vnd.openxmlformats-officedocument.oleObject"/>
  <Override PartName="/ppt/notesSlides/notesSlide31.xml" ContentType="application/vnd.openxmlformats-officedocument.presentationml.notesSlide+xml"/>
  <Override PartName="/ppt/embeddings/Microsoft_Equation2.bin" ContentType="application/vnd.openxmlformats-officedocument.oleObject"/>
  <Override PartName="/ppt/embeddings/oleObject101.bin" ContentType="application/vnd.openxmlformats-officedocument.oleObject"/>
  <Override PartName="/ppt/notesSlides/notesSlide32.xml" ContentType="application/vnd.openxmlformats-officedocument.presentationml.notesSlide+xml"/>
  <Override PartName="/ppt/embeddings/oleObject102.bin" ContentType="application/vnd.openxmlformats-officedocument.oleObject"/>
  <Override PartName="/ppt/notesSlides/notesSlide33.xml" ContentType="application/vnd.openxmlformats-officedocument.presentationml.notesSlide+xml"/>
  <Override PartName="/ppt/embeddings/oleObject103.bin" ContentType="application/vnd.openxmlformats-officedocument.oleObject"/>
  <Override PartName="/ppt/embeddings/oleObject104.bin" ContentType="application/vnd.openxmlformats-officedocument.oleObject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embeddings/Microsoft_Equation3.bin" ContentType="application/vnd.openxmlformats-officedocument.oleObject"/>
  <Override PartName="/ppt/notesSlides/notesSlide36.xml" ContentType="application/vnd.openxmlformats-officedocument.presentationml.notesSlide+xml"/>
  <Override PartName="/ppt/embeddings/oleObject105.bin" ContentType="application/vnd.openxmlformats-officedocument.oleObject"/>
  <Override PartName="/ppt/embeddings/oleObject106.bin" ContentType="application/vnd.openxmlformats-officedocument.oleObject"/>
  <Override PartName="/ppt/embeddings/oleObject107.bin" ContentType="application/vnd.openxmlformats-officedocument.oleObject"/>
  <Override PartName="/ppt/embeddings/oleObject108.bin" ContentType="application/vnd.openxmlformats-officedocument.oleObject"/>
  <Override PartName="/ppt/embeddings/oleObject109.bin" ContentType="application/vnd.openxmlformats-officedocument.oleObject"/>
  <Override PartName="/ppt/embeddings/oleObject110.bin" ContentType="application/vnd.openxmlformats-officedocument.oleObject"/>
  <Override PartName="/ppt/embeddings/oleObject111.bin" ContentType="application/vnd.openxmlformats-officedocument.oleObject"/>
  <Override PartName="/ppt/embeddings/oleObject112.bin" ContentType="application/vnd.openxmlformats-officedocument.oleObject"/>
  <Override PartName="/ppt/notesSlides/notesSlide37.xml" ContentType="application/vnd.openxmlformats-officedocument.presentationml.notesSlide+xml"/>
  <Override PartName="/ppt/embeddings/oleObject113.bin" ContentType="application/vnd.openxmlformats-officedocument.oleObject"/>
  <Override PartName="/ppt/embeddings/oleObject114.bin" ContentType="application/vnd.openxmlformats-officedocument.oleObject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embeddings/oleObject115.bin" ContentType="application/vnd.openxmlformats-officedocument.oleObject"/>
  <Override PartName="/ppt/embeddings/oleObject116.bin" ContentType="application/vnd.openxmlformats-officedocument.oleObject"/>
  <Override PartName="/ppt/embeddings/oleObject117.bin" ContentType="application/vnd.openxmlformats-officedocument.oleObject"/>
  <Override PartName="/ppt/embeddings/oleObject118.bin" ContentType="application/vnd.openxmlformats-officedocument.oleObject"/>
  <Override PartName="/ppt/embeddings/oleObject119.bin" ContentType="application/vnd.openxmlformats-officedocument.oleObject"/>
  <Override PartName="/ppt/notesSlides/notesSlide43.xml" ContentType="application/vnd.openxmlformats-officedocument.presentationml.notesSlide+xml"/>
  <Override PartName="/ppt/embeddings/Microsoft_Equation4.bin" ContentType="application/vnd.openxmlformats-officedocument.oleObject"/>
  <Override PartName="/ppt/notesSlides/notesSlide44.xml" ContentType="application/vnd.openxmlformats-officedocument.presentationml.notesSlide+xml"/>
  <Override PartName="/ppt/embeddings/oleObject120.bin" ContentType="application/vnd.openxmlformats-officedocument.oleObject"/>
  <Override PartName="/ppt/embeddings/Microsoft_Equation5.bin" ContentType="application/vnd.openxmlformats-officedocument.oleObject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embeddings/Microsoft_Equation6.bin" ContentType="application/vnd.openxmlformats-officedocument.oleObject"/>
  <Override PartName="/ppt/notesSlides/notesSlide47.xml" ContentType="application/vnd.openxmlformats-officedocument.presentationml.notesSlide+xml"/>
  <Override PartName="/ppt/embeddings/Microsoft_Equation7.bin" ContentType="application/vnd.openxmlformats-officedocument.oleObject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embeddings/Microsoft_Equation8.bin" ContentType="application/vnd.openxmlformats-officedocument.oleObject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embeddings/oleObject121.bin" ContentType="application/vnd.openxmlformats-officedocument.oleObject"/>
  <Override PartName="/ppt/notesSlides/notesSlide56.xml" ContentType="application/vnd.openxmlformats-officedocument.presentationml.notesSlide+xml"/>
  <Override PartName="/ppt/embeddings/oleObject122.bin" ContentType="application/vnd.openxmlformats-officedocument.oleObject"/>
  <Override PartName="/ppt/embeddings/oleObject123.bin" ContentType="application/vnd.openxmlformats-officedocument.oleObject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embeddings/oleObject124.bin" ContentType="application/vnd.openxmlformats-officedocument.oleObject"/>
  <Override PartName="/ppt/embeddings/oleObject125.bin" ContentType="application/vnd.openxmlformats-officedocument.oleObject"/>
  <Override PartName="/ppt/notesSlides/notesSlide59.xml" ContentType="application/vnd.openxmlformats-officedocument.presentationml.notesSlide+xml"/>
  <Override PartName="/ppt/embeddings/oleObject126.bin" ContentType="application/vnd.openxmlformats-officedocument.oleObject"/>
  <Override PartName="/ppt/notesSlides/notesSlide60.xml" ContentType="application/vnd.openxmlformats-officedocument.presentationml.notesSlide+xml"/>
  <Override PartName="/ppt/embeddings/oleObject127.bin" ContentType="application/vnd.openxmlformats-officedocument.oleObject"/>
  <Override PartName="/ppt/embeddings/oleObject128.bin" ContentType="application/vnd.openxmlformats-officedocument.oleObject"/>
  <Override PartName="/ppt/notesSlides/notesSlide61.xml" ContentType="application/vnd.openxmlformats-officedocument.presentationml.notesSlide+xml"/>
  <Override PartName="/ppt/embeddings/oleObject129.bin" ContentType="application/vnd.openxmlformats-officedocument.oleObject"/>
  <Override PartName="/ppt/embeddings/Microsoft_Equation9.bin" ContentType="application/vnd.openxmlformats-officedocument.oleObject"/>
  <Override PartName="/ppt/notesSlides/notesSlide62.xml" ContentType="application/vnd.openxmlformats-officedocument.presentationml.notesSlide+xml"/>
  <Override PartName="/ppt/embeddings/oleObject130.bin" ContentType="application/vnd.openxmlformats-officedocument.oleObject"/>
  <Override PartName="/ppt/embeddings/oleObject131.bin" ContentType="application/vnd.openxmlformats-officedocument.oleObject"/>
  <Override PartName="/ppt/embeddings/oleObject132.bin" ContentType="application/vnd.openxmlformats-officedocument.oleObject"/>
  <Override PartName="/ppt/embeddings/oleObject133.bin" ContentType="application/vnd.openxmlformats-officedocument.oleObject"/>
  <Override PartName="/ppt/embeddings/oleObject134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3"/>
  </p:notesMasterIdLst>
  <p:handoutMasterIdLst>
    <p:handoutMasterId r:id="rId74"/>
  </p:handoutMasterIdLst>
  <p:sldIdLst>
    <p:sldId id="256" r:id="rId2"/>
    <p:sldId id="1161" r:id="rId3"/>
    <p:sldId id="1127" r:id="rId4"/>
    <p:sldId id="1128" r:id="rId5"/>
    <p:sldId id="963" r:id="rId6"/>
    <p:sldId id="1180" r:id="rId7"/>
    <p:sldId id="993" r:id="rId8"/>
    <p:sldId id="1117" r:id="rId9"/>
    <p:sldId id="1048" r:id="rId10"/>
    <p:sldId id="1207" r:id="rId11"/>
    <p:sldId id="1208" r:id="rId12"/>
    <p:sldId id="1209" r:id="rId13"/>
    <p:sldId id="1210" r:id="rId14"/>
    <p:sldId id="1131" r:id="rId15"/>
    <p:sldId id="1129" r:id="rId16"/>
    <p:sldId id="1130" r:id="rId17"/>
    <p:sldId id="1134" r:id="rId18"/>
    <p:sldId id="1175" r:id="rId19"/>
    <p:sldId id="1082" r:id="rId20"/>
    <p:sldId id="1196" r:id="rId21"/>
    <p:sldId id="1225" r:id="rId22"/>
    <p:sldId id="1162" r:id="rId23"/>
    <p:sldId id="1163" r:id="rId24"/>
    <p:sldId id="1194" r:id="rId25"/>
    <p:sldId id="1085" r:id="rId26"/>
    <p:sldId id="1213" r:id="rId27"/>
    <p:sldId id="1226" r:id="rId28"/>
    <p:sldId id="1132" r:id="rId29"/>
    <p:sldId id="1114" r:id="rId30"/>
    <p:sldId id="1115" r:id="rId31"/>
    <p:sldId id="1217" r:id="rId32"/>
    <p:sldId id="1101" r:id="rId33"/>
    <p:sldId id="1211" r:id="rId34"/>
    <p:sldId id="1227" r:id="rId35"/>
    <p:sldId id="1087" r:id="rId36"/>
    <p:sldId id="1219" r:id="rId37"/>
    <p:sldId id="1228" r:id="rId38"/>
    <p:sldId id="1154" r:id="rId39"/>
    <p:sldId id="1229" r:id="rId40"/>
    <p:sldId id="1218" r:id="rId41"/>
    <p:sldId id="1190" r:id="rId42"/>
    <p:sldId id="1204" r:id="rId43"/>
    <p:sldId id="1203" r:id="rId44"/>
    <p:sldId id="1093" r:id="rId45"/>
    <p:sldId id="1189" r:id="rId46"/>
    <p:sldId id="1230" r:id="rId47"/>
    <p:sldId id="1231" r:id="rId48"/>
    <p:sldId id="1232" r:id="rId49"/>
    <p:sldId id="1102" r:id="rId50"/>
    <p:sldId id="1166" r:id="rId51"/>
    <p:sldId id="1223" r:id="rId52"/>
    <p:sldId id="1234" r:id="rId53"/>
    <p:sldId id="1235" r:id="rId54"/>
    <p:sldId id="1183" r:id="rId55"/>
    <p:sldId id="1186" r:id="rId56"/>
    <p:sldId id="1236" r:id="rId57"/>
    <p:sldId id="1188" r:id="rId58"/>
    <p:sldId id="1237" r:id="rId59"/>
    <p:sldId id="1195" r:id="rId60"/>
    <p:sldId id="1206" r:id="rId61"/>
    <p:sldId id="1193" r:id="rId62"/>
    <p:sldId id="945" r:id="rId63"/>
    <p:sldId id="1198" r:id="rId64"/>
    <p:sldId id="1199" r:id="rId65"/>
    <p:sldId id="1205" r:id="rId66"/>
    <p:sldId id="1212" r:id="rId67"/>
    <p:sldId id="1215" r:id="rId68"/>
    <p:sldId id="1216" r:id="rId69"/>
    <p:sldId id="1221" r:id="rId70"/>
    <p:sldId id="1222" r:id="rId71"/>
    <p:sldId id="1233" r:id="rId72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varisto Cisbani" initials="EC" lastIdx="2" clrIdx="0"/>
  <p:cmAuthor id="1" name="Cвой" initials="C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BB0202"/>
    <a:srgbClr val="00FB00"/>
    <a:srgbClr val="E03DDA"/>
    <a:srgbClr val="FF48F7"/>
    <a:srgbClr val="DFD2E7"/>
    <a:srgbClr val="E3CBE7"/>
    <a:srgbClr val="D9B8D6"/>
    <a:srgbClr val="C4A5BF"/>
    <a:srgbClr val="E4C535"/>
    <a:srgbClr val="3576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38" autoAdjust="0"/>
    <p:restoredTop sz="97040" autoAdjust="0"/>
  </p:normalViewPr>
  <p:slideViewPr>
    <p:cSldViewPr snapToGrid="0" snapToObjects="1">
      <p:cViewPr>
        <p:scale>
          <a:sx n="95" d="100"/>
          <a:sy n="95" d="100"/>
        </p:scale>
        <p:origin x="-648" y="-4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64" Type="http://schemas.openxmlformats.org/officeDocument/2006/relationships/slide" Target="slides/slide63.xml"/><Relationship Id="rId60" Type="http://schemas.openxmlformats.org/officeDocument/2006/relationships/slide" Target="slides/slide59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" Type="http://schemas.openxmlformats.org/officeDocument/2006/relationships/slide" Target="slides/slide6.xml"/><Relationship Id="rId43" Type="http://schemas.openxmlformats.org/officeDocument/2006/relationships/slide" Target="slides/slide42.xml"/><Relationship Id="rId74" Type="http://schemas.openxmlformats.org/officeDocument/2006/relationships/handoutMaster" Target="handoutMasters/handoutMaster1.xml"/><Relationship Id="rId25" Type="http://schemas.openxmlformats.org/officeDocument/2006/relationships/slide" Target="slides/slide24.xml"/><Relationship Id="rId10" Type="http://schemas.openxmlformats.org/officeDocument/2006/relationships/slide" Target="slides/slide9.xml"/><Relationship Id="rId50" Type="http://schemas.openxmlformats.org/officeDocument/2006/relationships/slide" Target="slides/slide49.xml"/><Relationship Id="rId77" Type="http://schemas.openxmlformats.org/officeDocument/2006/relationships/presProps" Target="presProps.xml"/><Relationship Id="rId63" Type="http://schemas.openxmlformats.org/officeDocument/2006/relationships/slide" Target="slides/slide62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27" Type="http://schemas.openxmlformats.org/officeDocument/2006/relationships/slide" Target="slides/slide26.xml"/><Relationship Id="rId71" Type="http://schemas.openxmlformats.org/officeDocument/2006/relationships/slide" Target="slides/slide70.xml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45" Type="http://schemas.openxmlformats.org/officeDocument/2006/relationships/slide" Target="slides/slide44.xml"/><Relationship Id="rId58" Type="http://schemas.openxmlformats.org/officeDocument/2006/relationships/slide" Target="slides/slide57.xml"/><Relationship Id="rId42" Type="http://schemas.openxmlformats.org/officeDocument/2006/relationships/slide" Target="slides/slide41.xml"/><Relationship Id="rId73" Type="http://schemas.openxmlformats.org/officeDocument/2006/relationships/notesMaster" Target="notesMasters/notesMaster1.xml"/><Relationship Id="rId6" Type="http://schemas.openxmlformats.org/officeDocument/2006/relationships/slide" Target="slides/slide5.xml"/><Relationship Id="rId49" Type="http://schemas.openxmlformats.org/officeDocument/2006/relationships/slide" Target="slides/slide48.xml"/><Relationship Id="rId44" Type="http://schemas.openxmlformats.org/officeDocument/2006/relationships/slide" Target="slides/slide43.xml"/><Relationship Id="rId69" Type="http://schemas.openxmlformats.org/officeDocument/2006/relationships/slide" Target="slides/slide68.xml"/><Relationship Id="rId19" Type="http://schemas.openxmlformats.org/officeDocument/2006/relationships/slide" Target="slides/slide1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" Type="http://schemas.openxmlformats.org/officeDocument/2006/relationships/slide" Target="slides/slide1.xml"/><Relationship Id="rId46" Type="http://schemas.openxmlformats.org/officeDocument/2006/relationships/slide" Target="slides/slide45.xml"/><Relationship Id="rId57" Type="http://schemas.openxmlformats.org/officeDocument/2006/relationships/slide" Target="slides/slide56.xml"/><Relationship Id="rId59" Type="http://schemas.openxmlformats.org/officeDocument/2006/relationships/slide" Target="slides/slide58.xml"/><Relationship Id="rId35" Type="http://schemas.openxmlformats.org/officeDocument/2006/relationships/slide" Target="slides/slide34.xml"/><Relationship Id="rId51" Type="http://schemas.openxmlformats.org/officeDocument/2006/relationships/slide" Target="slides/slide50.xml"/><Relationship Id="rId55" Type="http://schemas.openxmlformats.org/officeDocument/2006/relationships/slide" Target="slides/slide54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40" Type="http://schemas.openxmlformats.org/officeDocument/2006/relationships/slide" Target="slides/slide39.xml"/><Relationship Id="rId62" Type="http://schemas.openxmlformats.org/officeDocument/2006/relationships/slide" Target="slides/slide61.xml"/><Relationship Id="rId66" Type="http://schemas.openxmlformats.org/officeDocument/2006/relationships/slide" Target="slides/slide65.xml"/><Relationship Id="rId36" Type="http://schemas.openxmlformats.org/officeDocument/2006/relationships/slide" Target="slides/slide35.xml"/><Relationship Id="rId72" Type="http://schemas.openxmlformats.org/officeDocument/2006/relationships/slide" Target="slides/slide71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47" Type="http://schemas.openxmlformats.org/officeDocument/2006/relationships/slide" Target="slides/slide46.xml"/><Relationship Id="rId56" Type="http://schemas.openxmlformats.org/officeDocument/2006/relationships/slide" Target="slides/slide55.xml"/><Relationship Id="rId48" Type="http://schemas.openxmlformats.org/officeDocument/2006/relationships/slide" Target="slides/slide47.xml"/><Relationship Id="rId75" Type="http://schemas.openxmlformats.org/officeDocument/2006/relationships/printerSettings" Target="printerSettings/printerSettings1.bin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2" Type="http://schemas.openxmlformats.org/officeDocument/2006/relationships/slide" Target="slides/slide51.xml"/><Relationship Id="rId65" Type="http://schemas.openxmlformats.org/officeDocument/2006/relationships/slide" Target="slides/slide64.xml"/><Relationship Id="rId67" Type="http://schemas.openxmlformats.org/officeDocument/2006/relationships/slide" Target="slides/slide66.xml"/><Relationship Id="rId54" Type="http://schemas.openxmlformats.org/officeDocument/2006/relationships/slide" Target="slides/slide53.xml"/><Relationship Id="rId12" Type="http://schemas.openxmlformats.org/officeDocument/2006/relationships/slide" Target="slides/slide11.xml"/><Relationship Id="rId76" Type="http://schemas.openxmlformats.org/officeDocument/2006/relationships/commentAuthors" Target="commentAuthors.xml"/><Relationship Id="rId79" Type="http://schemas.openxmlformats.org/officeDocument/2006/relationships/theme" Target="theme/theme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23" Type="http://schemas.openxmlformats.org/officeDocument/2006/relationships/slide" Target="slides/slide22.xml"/><Relationship Id="rId61" Type="http://schemas.openxmlformats.org/officeDocument/2006/relationships/slide" Target="slides/slide60.xml"/><Relationship Id="rId53" Type="http://schemas.openxmlformats.org/officeDocument/2006/relationships/slide" Target="slides/slide52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68" Type="http://schemas.openxmlformats.org/officeDocument/2006/relationships/slide" Target="slides/slide67.xml"/><Relationship Id="rId29" Type="http://schemas.openxmlformats.org/officeDocument/2006/relationships/slide" Target="slides/slide28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78" Type="http://schemas.openxmlformats.org/officeDocument/2006/relationships/viewProps" Target="viewProps.xml"/><Relationship Id="rId22" Type="http://schemas.openxmlformats.org/officeDocument/2006/relationships/slide" Target="slides/slide21.xml"/><Relationship Id="rId21" Type="http://schemas.openxmlformats.org/officeDocument/2006/relationships/slide" Target="slides/slide20.xml"/></Relationships>
</file>

<file path=ppt/drawings/_rels/vmlDrawing1.vml.rels><?xml version="1.0" encoding="UTF-8" standalone="yes"?>
<Relationships xmlns="http://schemas.openxmlformats.org/package/2006/relationships"><Relationship Id="rId4" Type="http://schemas.openxmlformats.org/officeDocument/2006/relationships/image" Target="../media/image4.emf"/><Relationship Id="rId1" Type="http://schemas.openxmlformats.org/officeDocument/2006/relationships/image" Target="../media/image1.emf"/><Relationship Id="rId2" Type="http://schemas.openxmlformats.org/officeDocument/2006/relationships/image" Target="../media/image2.emf"/><Relationship Id="rId3" Type="http://schemas.openxmlformats.org/officeDocument/2006/relationships/image" Target="../media/image3.emf"/></Relationships>
</file>

<file path=ppt/drawings/_rels/vmlDrawing10.vml.rels><?xml version="1.0" encoding="UTF-8" standalone="yes"?>
<Relationships xmlns="http://schemas.openxmlformats.org/package/2006/relationships"><Relationship Id="rId4" Type="http://schemas.openxmlformats.org/officeDocument/2006/relationships/image" Target="../media/image86.emf"/><Relationship Id="rId1" Type="http://schemas.openxmlformats.org/officeDocument/2006/relationships/image" Target="../media/image83.emf"/><Relationship Id="rId2" Type="http://schemas.openxmlformats.org/officeDocument/2006/relationships/image" Target="../media/image84.emf"/><Relationship Id="rId3" Type="http://schemas.openxmlformats.org/officeDocument/2006/relationships/image" Target="../media/image85.emf"/></Relationships>
</file>

<file path=ppt/drawings/_rels/vmlDrawing11.vml.rels><?xml version="1.0" encoding="UTF-8" standalone="yes"?>
<Relationships xmlns="http://schemas.openxmlformats.org/package/2006/relationships"><Relationship Id="rId4" Type="http://schemas.openxmlformats.org/officeDocument/2006/relationships/image" Target="../media/image86.emf"/><Relationship Id="rId1" Type="http://schemas.openxmlformats.org/officeDocument/2006/relationships/image" Target="../media/image83.emf"/><Relationship Id="rId2" Type="http://schemas.openxmlformats.org/officeDocument/2006/relationships/image" Target="../media/image84.emf"/><Relationship Id="rId3" Type="http://schemas.openxmlformats.org/officeDocument/2006/relationships/image" Target="../media/image85.emf"/></Relationships>
</file>

<file path=ppt/drawings/_rels/vmlDrawing12.vml.rels><?xml version="1.0" encoding="UTF-8" standalone="yes"?>
<Relationships xmlns="http://schemas.openxmlformats.org/package/2006/relationships"><Relationship Id="rId8" Type="http://schemas.openxmlformats.org/officeDocument/2006/relationships/image" Target="../media/image55.wmf"/><Relationship Id="rId4" Type="http://schemas.openxmlformats.org/officeDocument/2006/relationships/image" Target="../media/image49.emf"/><Relationship Id="rId5" Type="http://schemas.openxmlformats.org/officeDocument/2006/relationships/image" Target="../media/image52.wmf"/><Relationship Id="rId7" Type="http://schemas.openxmlformats.org/officeDocument/2006/relationships/image" Target="../media/image50.wmf"/><Relationship Id="rId1" Type="http://schemas.openxmlformats.org/officeDocument/2006/relationships/image" Target="../media/image54.wmf"/><Relationship Id="rId2" Type="http://schemas.openxmlformats.org/officeDocument/2006/relationships/image" Target="../media/image48.wmf"/><Relationship Id="rId3" Type="http://schemas.openxmlformats.org/officeDocument/2006/relationships/image" Target="../media/image51.wmf"/><Relationship Id="rId6" Type="http://schemas.openxmlformats.org/officeDocument/2006/relationships/image" Target="../media/image53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image" Target="../media/image93.e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image" Target="../media/image93.e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emf"/><Relationship Id="rId1" Type="http://schemas.openxmlformats.org/officeDocument/2006/relationships/image" Target="../media/image100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emf"/></Relationships>
</file>

<file path=ppt/drawings/_rels/vmlDrawing17.v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4" Type="http://schemas.openxmlformats.org/officeDocument/2006/relationships/image" Target="../media/image51.wmf"/><Relationship Id="rId5" Type="http://schemas.openxmlformats.org/officeDocument/2006/relationships/image" Target="../media/image49.emf"/><Relationship Id="rId7" Type="http://schemas.openxmlformats.org/officeDocument/2006/relationships/image" Target="../media/image53.wmf"/><Relationship Id="rId1" Type="http://schemas.openxmlformats.org/officeDocument/2006/relationships/image" Target="../media/image54.wmf"/><Relationship Id="rId2" Type="http://schemas.openxmlformats.org/officeDocument/2006/relationships/image" Target="../media/image55.wmf"/><Relationship Id="rId3" Type="http://schemas.openxmlformats.org/officeDocument/2006/relationships/image" Target="../media/image48.wmf"/><Relationship Id="rId6" Type="http://schemas.openxmlformats.org/officeDocument/2006/relationships/image" Target="../media/image52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9.emf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emf"/><Relationship Id="rId1" Type="http://schemas.openxmlformats.org/officeDocument/2006/relationships/image" Target="../media/image124.emf"/></Relationships>
</file>

<file path=ppt/drawings/_rels/vmlDrawing2.vml.rels><?xml version="1.0" encoding="UTF-8" standalone="yes"?>
<Relationships xmlns="http://schemas.openxmlformats.org/package/2006/relationships"><Relationship Id="rId4" Type="http://schemas.openxmlformats.org/officeDocument/2006/relationships/image" Target="../media/image1.emf"/><Relationship Id="rId5" Type="http://schemas.openxmlformats.org/officeDocument/2006/relationships/image" Target="../media/image8.wmf"/><Relationship Id="rId7" Type="http://schemas.openxmlformats.org/officeDocument/2006/relationships/image" Target="../media/image10.wmf"/><Relationship Id="rId1" Type="http://schemas.openxmlformats.org/officeDocument/2006/relationships/image" Target="../media/image6.emf"/><Relationship Id="rId2" Type="http://schemas.openxmlformats.org/officeDocument/2006/relationships/image" Target="../media/image2.emf"/><Relationship Id="rId3" Type="http://schemas.openxmlformats.org/officeDocument/2006/relationships/image" Target="../media/image7.emf"/><Relationship Id="rId6" Type="http://schemas.openxmlformats.org/officeDocument/2006/relationships/image" Target="../media/image9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6.emf"/></Relationships>
</file>

<file path=ppt/drawings/_rels/vmlDrawing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emf"/><Relationship Id="rId1" Type="http://schemas.openxmlformats.org/officeDocument/2006/relationships/image" Target="../media/image126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23.v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4" Type="http://schemas.openxmlformats.org/officeDocument/2006/relationships/image" Target="../media/image51.wmf"/><Relationship Id="rId5" Type="http://schemas.openxmlformats.org/officeDocument/2006/relationships/image" Target="../media/image49.emf"/><Relationship Id="rId7" Type="http://schemas.openxmlformats.org/officeDocument/2006/relationships/image" Target="../media/image53.wmf"/><Relationship Id="rId1" Type="http://schemas.openxmlformats.org/officeDocument/2006/relationships/image" Target="../media/image54.wmf"/><Relationship Id="rId2" Type="http://schemas.openxmlformats.org/officeDocument/2006/relationships/image" Target="../media/image55.wmf"/><Relationship Id="rId3" Type="http://schemas.openxmlformats.org/officeDocument/2006/relationships/image" Target="../media/image48.wmf"/><Relationship Id="rId6" Type="http://schemas.openxmlformats.org/officeDocument/2006/relationships/image" Target="../media/image52.wmf"/></Relationships>
</file>

<file path=ppt/drawings/_rels/vmlDrawing2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emf"/><Relationship Id="rId1" Type="http://schemas.openxmlformats.org/officeDocument/2006/relationships/image" Target="../media/image138.emf"/></Relationships>
</file>

<file path=ppt/drawings/_rels/vmlDrawing25.vml.rels><?xml version="1.0" encoding="UTF-8" standalone="yes"?>
<Relationships xmlns="http://schemas.openxmlformats.org/package/2006/relationships"><Relationship Id="rId4" Type="http://schemas.openxmlformats.org/officeDocument/2006/relationships/image" Target="../media/image151.emf"/><Relationship Id="rId1" Type="http://schemas.openxmlformats.org/officeDocument/2006/relationships/image" Target="../media/image148.emf"/><Relationship Id="rId2" Type="http://schemas.openxmlformats.org/officeDocument/2006/relationships/image" Target="../media/image149.emf"/><Relationship Id="rId3" Type="http://schemas.openxmlformats.org/officeDocument/2006/relationships/image" Target="../media/image150.emf"/><Relationship Id="rId5" Type="http://schemas.openxmlformats.org/officeDocument/2006/relationships/image" Target="../media/image152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7.emf"/></Relationships>
</file>

<file path=ppt/drawings/_rels/vmlDrawing2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emf"/><Relationship Id="rId1" Type="http://schemas.openxmlformats.org/officeDocument/2006/relationships/image" Target="../media/image159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0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0.emf"/></Relationships>
</file>

<file path=ppt/drawings/_rels/vmlDrawing3.vml.rels><?xml version="1.0" encoding="UTF-8" standalone="yes"?>
<Relationships xmlns="http://schemas.openxmlformats.org/package/2006/relationships"><Relationship Id="rId6" Type="http://schemas.openxmlformats.org/officeDocument/2006/relationships/image" Target="../media/image14.wmf"/><Relationship Id="rId4" Type="http://schemas.openxmlformats.org/officeDocument/2006/relationships/image" Target="../media/image6.emf"/><Relationship Id="rId1" Type="http://schemas.openxmlformats.org/officeDocument/2006/relationships/image" Target="../media/image13.emf"/><Relationship Id="rId2" Type="http://schemas.openxmlformats.org/officeDocument/2006/relationships/image" Target="../media/image7.emf"/><Relationship Id="rId3" Type="http://schemas.openxmlformats.org/officeDocument/2006/relationships/image" Target="../media/image1.emf"/><Relationship Id="rId5" Type="http://schemas.openxmlformats.org/officeDocument/2006/relationships/image" Target="../media/image2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0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3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emf"/><Relationship Id="rId1" Type="http://schemas.openxmlformats.org/officeDocument/2006/relationships/image" Target="../media/image43.emf"/></Relationships>
</file>

<file path=ppt/drawings/_rels/vmlDrawing33.v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image" Target="../media/image93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emf"/></Relationships>
</file>

<file path=ppt/drawings/_rels/vmlDrawing3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emf"/><Relationship Id="rId1" Type="http://schemas.openxmlformats.org/officeDocument/2006/relationships/image" Target="../media/image43.emf"/></Relationships>
</file>

<file path=ppt/drawings/_rels/vmlDrawing3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emf"/><Relationship Id="rId1" Type="http://schemas.openxmlformats.org/officeDocument/2006/relationships/image" Target="../media/image212.emf"/></Relationships>
</file>

<file path=ppt/drawings/_rels/vmlDrawing37.vml.rels><?xml version="1.0" encoding="UTF-8" standalone="yes"?>
<Relationships xmlns="http://schemas.openxmlformats.org/package/2006/relationships"><Relationship Id="rId4" Type="http://schemas.openxmlformats.org/officeDocument/2006/relationships/image" Target="../media/image151.emf"/><Relationship Id="rId1" Type="http://schemas.openxmlformats.org/officeDocument/2006/relationships/image" Target="../media/image148.emf"/><Relationship Id="rId2" Type="http://schemas.openxmlformats.org/officeDocument/2006/relationships/image" Target="../media/image149.emf"/><Relationship Id="rId3" Type="http://schemas.openxmlformats.org/officeDocument/2006/relationships/image" Target="../media/image150.emf"/><Relationship Id="rId5" Type="http://schemas.openxmlformats.org/officeDocument/2006/relationships/image" Target="../media/image15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3" Type="http://schemas.openxmlformats.org/officeDocument/2006/relationships/image" Target="../media/image39.emf"/><Relationship Id="rId1" Type="http://schemas.openxmlformats.org/officeDocument/2006/relationships/image" Target="../media/image37.e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4" Type="http://schemas.openxmlformats.org/officeDocument/2006/relationships/image" Target="../media/image10.wmf"/><Relationship Id="rId10" Type="http://schemas.openxmlformats.org/officeDocument/2006/relationships/image" Target="../media/image45.emf"/><Relationship Id="rId5" Type="http://schemas.openxmlformats.org/officeDocument/2006/relationships/image" Target="../media/image37.emf"/><Relationship Id="rId7" Type="http://schemas.openxmlformats.org/officeDocument/2006/relationships/image" Target="../media/image39.emf"/><Relationship Id="rId11" Type="http://schemas.openxmlformats.org/officeDocument/2006/relationships/image" Target="../media/image46.emf"/><Relationship Id="rId12" Type="http://schemas.openxmlformats.org/officeDocument/2006/relationships/image" Target="../media/image47.emf"/><Relationship Id="rId1" Type="http://schemas.openxmlformats.org/officeDocument/2006/relationships/image" Target="../media/image41.emf"/><Relationship Id="rId2" Type="http://schemas.openxmlformats.org/officeDocument/2006/relationships/image" Target="../media/image8.wmf"/><Relationship Id="rId9" Type="http://schemas.openxmlformats.org/officeDocument/2006/relationships/image" Target="../media/image44.emf"/><Relationship Id="rId3" Type="http://schemas.openxmlformats.org/officeDocument/2006/relationships/image" Target="../media/image42.wmf"/><Relationship Id="rId6" Type="http://schemas.openxmlformats.org/officeDocument/2006/relationships/image" Target="../media/image38.emf"/></Relationships>
</file>

<file path=ppt/drawings/_rels/vmlDrawing7.vml.rels><?xml version="1.0" encoding="UTF-8" standalone="yes"?>
<Relationships xmlns="http://schemas.openxmlformats.org/package/2006/relationships"><Relationship Id="rId8" Type="http://schemas.openxmlformats.org/officeDocument/2006/relationships/image" Target="../media/image55.wmf"/><Relationship Id="rId4" Type="http://schemas.openxmlformats.org/officeDocument/2006/relationships/image" Target="../media/image51.wmf"/><Relationship Id="rId5" Type="http://schemas.openxmlformats.org/officeDocument/2006/relationships/image" Target="../media/image52.wmf"/><Relationship Id="rId7" Type="http://schemas.openxmlformats.org/officeDocument/2006/relationships/image" Target="../media/image54.wmf"/><Relationship Id="rId1" Type="http://schemas.openxmlformats.org/officeDocument/2006/relationships/image" Target="../media/image48.wmf"/><Relationship Id="rId2" Type="http://schemas.openxmlformats.org/officeDocument/2006/relationships/image" Target="../media/image49.emf"/><Relationship Id="rId3" Type="http://schemas.openxmlformats.org/officeDocument/2006/relationships/image" Target="../media/image50.wmf"/><Relationship Id="rId6" Type="http://schemas.openxmlformats.org/officeDocument/2006/relationships/image" Target="../media/image53.wmf"/></Relationships>
</file>

<file path=ppt/drawings/_rels/vmlDrawing8.vml.rels><?xml version="1.0" encoding="UTF-8" standalone="yes"?>
<Relationships xmlns="http://schemas.openxmlformats.org/package/2006/relationships"><Relationship Id="rId14" Type="http://schemas.openxmlformats.org/officeDocument/2006/relationships/image" Target="../media/image53.wmf"/><Relationship Id="rId20" Type="http://schemas.openxmlformats.org/officeDocument/2006/relationships/image" Target="../media/image41.emf"/><Relationship Id="rId4" Type="http://schemas.openxmlformats.org/officeDocument/2006/relationships/image" Target="../media/image64.emf"/><Relationship Id="rId7" Type="http://schemas.openxmlformats.org/officeDocument/2006/relationships/image" Target="../media/image67.emf"/><Relationship Id="rId11" Type="http://schemas.openxmlformats.org/officeDocument/2006/relationships/image" Target="../media/image71.emf"/><Relationship Id="rId1" Type="http://schemas.openxmlformats.org/officeDocument/2006/relationships/image" Target="../media/image48.wmf"/><Relationship Id="rId6" Type="http://schemas.openxmlformats.org/officeDocument/2006/relationships/image" Target="../media/image66.emf"/><Relationship Id="rId16" Type="http://schemas.openxmlformats.org/officeDocument/2006/relationships/image" Target="../media/image55.wmf"/><Relationship Id="rId8" Type="http://schemas.openxmlformats.org/officeDocument/2006/relationships/image" Target="../media/image68.emf"/><Relationship Id="rId13" Type="http://schemas.openxmlformats.org/officeDocument/2006/relationships/image" Target="../media/image52.wmf"/><Relationship Id="rId10" Type="http://schemas.openxmlformats.org/officeDocument/2006/relationships/image" Target="../media/image70.emf"/><Relationship Id="rId5" Type="http://schemas.openxmlformats.org/officeDocument/2006/relationships/image" Target="../media/image65.emf"/><Relationship Id="rId15" Type="http://schemas.openxmlformats.org/officeDocument/2006/relationships/image" Target="../media/image54.wmf"/><Relationship Id="rId12" Type="http://schemas.openxmlformats.org/officeDocument/2006/relationships/image" Target="../media/image51.wmf"/><Relationship Id="rId17" Type="http://schemas.openxmlformats.org/officeDocument/2006/relationships/image" Target="../media/image72.emf"/><Relationship Id="rId19" Type="http://schemas.openxmlformats.org/officeDocument/2006/relationships/image" Target="../media/image74.emf"/><Relationship Id="rId2" Type="http://schemas.openxmlformats.org/officeDocument/2006/relationships/image" Target="../media/image49.emf"/><Relationship Id="rId9" Type="http://schemas.openxmlformats.org/officeDocument/2006/relationships/image" Target="../media/image69.emf"/><Relationship Id="rId3" Type="http://schemas.openxmlformats.org/officeDocument/2006/relationships/image" Target="../media/image50.wmf"/><Relationship Id="rId18" Type="http://schemas.openxmlformats.org/officeDocument/2006/relationships/image" Target="../media/image73.emf"/></Relationships>
</file>

<file path=ppt/drawings/_rels/vmlDrawing9.vml.rels><?xml version="1.0" encoding="UTF-8" standalone="yes"?>
<Relationships xmlns="http://schemas.openxmlformats.org/package/2006/relationships"><Relationship Id="rId8" Type="http://schemas.openxmlformats.org/officeDocument/2006/relationships/image" Target="../media/image51.wmf"/><Relationship Id="rId4" Type="http://schemas.openxmlformats.org/officeDocument/2006/relationships/image" Target="../media/image52.wmf"/><Relationship Id="rId5" Type="http://schemas.openxmlformats.org/officeDocument/2006/relationships/image" Target="../media/image53.wmf"/><Relationship Id="rId7" Type="http://schemas.openxmlformats.org/officeDocument/2006/relationships/image" Target="../media/image55.wmf"/><Relationship Id="rId1" Type="http://schemas.openxmlformats.org/officeDocument/2006/relationships/image" Target="../media/image54.wmf"/><Relationship Id="rId2" Type="http://schemas.openxmlformats.org/officeDocument/2006/relationships/image" Target="../media/image48.wmf"/><Relationship Id="rId3" Type="http://schemas.openxmlformats.org/officeDocument/2006/relationships/image" Target="../media/image49.emf"/><Relationship Id="rId6" Type="http://schemas.openxmlformats.org/officeDocument/2006/relationships/image" Target="../media/image5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18728B-32A3-944B-A7BD-DD912AC76995}" type="datetimeFigureOut">
              <a:rPr lang="en-US" smtClean="0"/>
              <a:pPr/>
              <a:t>14/01/14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1D5413-665A-8C4B-B85F-5C603DCC17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894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EFB9905-6D89-A143-8EF2-FB1A254D5AAB}" type="datetime1">
              <a:rPr lang="en-US"/>
              <a:pPr>
                <a:defRPr/>
              </a:pPr>
              <a:t>14/01/14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3649E0E-4C44-FB4C-A473-DE36212A84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2905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D5BFEB-D5C6-B34F-911F-7D0AEDC49E8E}" type="slidenum">
              <a:rPr lang="en-US"/>
              <a:pPr/>
              <a:t>2</a:t>
            </a:fld>
            <a:endParaRPr lang="en-US"/>
          </a:p>
        </p:txBody>
      </p:sp>
      <p:sp>
        <p:nvSpPr>
          <p:cNvPr id="151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Mettere formula </a:t>
            </a:r>
            <a:r>
              <a:rPr lang="it-IT" dirty="0" err="1" smtClean="0"/>
              <a:t>xsec</a:t>
            </a:r>
            <a:r>
              <a:rPr lang="it-IT" baseline="0" dirty="0" smtClean="0"/>
              <a:t> </a:t>
            </a:r>
            <a:r>
              <a:rPr lang="it-IT" dirty="0" smtClean="0"/>
              <a:t>?</a:t>
            </a:r>
            <a:endParaRPr lang="it-IT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13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15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baseline="0" dirty="0" smtClean="0"/>
              <a:t>Aggiungere </a:t>
            </a:r>
            <a:r>
              <a:rPr lang="it-IT" baseline="0" dirty="0" err="1" smtClean="0"/>
              <a:t>range</a:t>
            </a:r>
            <a:r>
              <a:rPr lang="it-IT" baseline="0" dirty="0" smtClean="0"/>
              <a:t> di </a:t>
            </a:r>
            <a:r>
              <a:rPr lang="it-IT" baseline="0" dirty="0" err="1" smtClean="0"/>
              <a:t>validita’</a:t>
            </a:r>
            <a:r>
              <a:rPr lang="it-IT" baseline="0" dirty="0" smtClean="0"/>
              <a:t> per fattorizzazione </a:t>
            </a:r>
            <a:r>
              <a:rPr lang="it-IT" baseline="0" dirty="0" err="1" smtClean="0"/>
              <a:t>GPDs</a:t>
            </a:r>
            <a:endParaRPr lang="it-IT" baseline="0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16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baseline="0" dirty="0" smtClean="0"/>
              <a:t>Aggiungere </a:t>
            </a:r>
            <a:r>
              <a:rPr lang="it-IT" baseline="0" dirty="0" err="1" smtClean="0"/>
              <a:t>range</a:t>
            </a:r>
            <a:r>
              <a:rPr lang="it-IT" baseline="0" dirty="0" smtClean="0"/>
              <a:t> di </a:t>
            </a:r>
            <a:r>
              <a:rPr lang="it-IT" baseline="0" dirty="0" err="1" smtClean="0"/>
              <a:t>validita’</a:t>
            </a:r>
            <a:r>
              <a:rPr lang="it-IT" baseline="0" dirty="0" smtClean="0"/>
              <a:t> per fattorizzazione </a:t>
            </a:r>
            <a:r>
              <a:rPr lang="it-IT" baseline="0" dirty="0" err="1" smtClean="0"/>
              <a:t>GPDs</a:t>
            </a:r>
            <a:endParaRPr lang="it-IT" baseline="0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17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baseline="0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18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baseline="0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20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perche</a:t>
            </a:r>
            <a:r>
              <a:rPr lang="it-IT" baseline="0" dirty="0" smtClean="0"/>
              <a:t>’ non metterci la </a:t>
            </a:r>
            <a:r>
              <a:rPr lang="it-IT" baseline="0" dirty="0" err="1" smtClean="0"/>
              <a:t>Fcc</a:t>
            </a:r>
            <a:r>
              <a:rPr lang="it-IT" baseline="0" dirty="0" smtClean="0"/>
              <a:t> amata da </a:t>
            </a:r>
            <a:r>
              <a:rPr lang="it-IT" baseline="0" dirty="0" err="1" smtClean="0"/>
              <a:t>Brodsky</a:t>
            </a:r>
            <a:r>
              <a:rPr lang="it-IT" baseline="0" dirty="0" smtClean="0"/>
              <a:t> ?</a:t>
            </a:r>
          </a:p>
          <a:p>
            <a:r>
              <a:rPr lang="it-IT" baseline="0" dirty="0" smtClean="0"/>
              <a:t>Mettere i dubbi: HERMES da FF, ATLAS da </a:t>
            </a:r>
            <a:r>
              <a:rPr lang="it-IT" baseline="0" dirty="0" err="1" smtClean="0"/>
              <a:t>functional</a:t>
            </a:r>
            <a:r>
              <a:rPr lang="it-IT" baseline="0" dirty="0" smtClean="0"/>
              <a:t> </a:t>
            </a:r>
            <a:r>
              <a:rPr lang="it-IT" baseline="0" dirty="0" err="1" smtClean="0"/>
              <a:t>form</a:t>
            </a:r>
            <a:endParaRPr lang="it-IT" baseline="0" dirty="0" smtClean="0"/>
          </a:p>
          <a:p>
            <a:r>
              <a:rPr lang="it-IT" baseline="0" dirty="0" smtClean="0"/>
              <a:t>Aggiungere diagramma SIDIS</a:t>
            </a:r>
            <a:endParaRPr lang="it-IT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21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perche</a:t>
            </a:r>
            <a:r>
              <a:rPr lang="it-IT" baseline="0" dirty="0" smtClean="0"/>
              <a:t>’ non metterci la </a:t>
            </a:r>
            <a:r>
              <a:rPr lang="it-IT" baseline="0" dirty="0" err="1" smtClean="0"/>
              <a:t>Fcc</a:t>
            </a:r>
            <a:r>
              <a:rPr lang="it-IT" baseline="0" dirty="0" smtClean="0"/>
              <a:t> amata da </a:t>
            </a:r>
            <a:r>
              <a:rPr lang="it-IT" baseline="0" dirty="0" err="1" smtClean="0"/>
              <a:t>Brodsky</a:t>
            </a:r>
            <a:r>
              <a:rPr lang="it-IT" baseline="0" dirty="0" smtClean="0"/>
              <a:t> ?</a:t>
            </a:r>
          </a:p>
          <a:p>
            <a:r>
              <a:rPr lang="it-IT" baseline="0" dirty="0" smtClean="0"/>
              <a:t>Mettere i dubbi: HERMES da FF, ATLAS da </a:t>
            </a:r>
            <a:r>
              <a:rPr lang="it-IT" baseline="0" dirty="0" err="1" smtClean="0"/>
              <a:t>functional</a:t>
            </a:r>
            <a:r>
              <a:rPr lang="it-IT" baseline="0" dirty="0" smtClean="0"/>
              <a:t> </a:t>
            </a:r>
            <a:r>
              <a:rPr lang="it-IT" baseline="0" dirty="0" err="1" smtClean="0"/>
              <a:t>form</a:t>
            </a:r>
            <a:endParaRPr lang="it-IT" baseline="0" dirty="0" smtClean="0"/>
          </a:p>
          <a:p>
            <a:r>
              <a:rPr lang="it-IT" baseline="0" dirty="0" smtClean="0"/>
              <a:t>Aggiungere diagramma SIDIS</a:t>
            </a:r>
            <a:endParaRPr lang="it-IT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22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perche</a:t>
            </a:r>
            <a:r>
              <a:rPr lang="it-IT" baseline="0" dirty="0" smtClean="0"/>
              <a:t>’ non metterci la </a:t>
            </a:r>
            <a:r>
              <a:rPr lang="it-IT" baseline="0" dirty="0" err="1" smtClean="0"/>
              <a:t>Fcc</a:t>
            </a:r>
            <a:r>
              <a:rPr lang="it-IT" baseline="0" dirty="0" smtClean="0"/>
              <a:t> amata da </a:t>
            </a:r>
            <a:r>
              <a:rPr lang="it-IT" baseline="0" dirty="0" err="1" smtClean="0"/>
              <a:t>Brodsky</a:t>
            </a:r>
            <a:r>
              <a:rPr lang="it-IT" baseline="0" dirty="0" smtClean="0"/>
              <a:t> ?</a:t>
            </a:r>
          </a:p>
          <a:p>
            <a:r>
              <a:rPr lang="it-IT" baseline="0" dirty="0" smtClean="0"/>
              <a:t>Mettere i dubbi: HERMES da FF, ATLAS da </a:t>
            </a:r>
            <a:r>
              <a:rPr lang="it-IT" baseline="0" dirty="0" err="1" smtClean="0"/>
              <a:t>functional</a:t>
            </a:r>
            <a:r>
              <a:rPr lang="it-IT" baseline="0" dirty="0" smtClean="0"/>
              <a:t> </a:t>
            </a:r>
            <a:r>
              <a:rPr lang="it-IT" baseline="0" dirty="0" err="1" smtClean="0"/>
              <a:t>form</a:t>
            </a:r>
            <a:endParaRPr lang="it-IT" baseline="0" dirty="0" smtClean="0"/>
          </a:p>
          <a:p>
            <a:r>
              <a:rPr lang="it-IT" baseline="0" dirty="0" smtClean="0"/>
              <a:t>Aggiungere diagramma SIDIS</a:t>
            </a:r>
            <a:endParaRPr lang="it-IT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23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24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6841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26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baseline="0" dirty="0" smtClean="0"/>
              <a:t>Aggiungere </a:t>
            </a:r>
            <a:r>
              <a:rPr lang="it-IT" baseline="0" dirty="0" err="1" smtClean="0"/>
              <a:t>range</a:t>
            </a:r>
            <a:r>
              <a:rPr lang="it-IT" baseline="0" dirty="0" smtClean="0"/>
              <a:t> di </a:t>
            </a:r>
            <a:r>
              <a:rPr lang="it-IT" baseline="0" dirty="0" err="1" smtClean="0"/>
              <a:t>validita’</a:t>
            </a:r>
            <a:r>
              <a:rPr lang="it-IT" baseline="0" dirty="0" smtClean="0"/>
              <a:t> per fattorizzazione </a:t>
            </a:r>
            <a:r>
              <a:rPr lang="it-IT" baseline="0" dirty="0" err="1" smtClean="0"/>
              <a:t>GPDs</a:t>
            </a:r>
            <a:endParaRPr lang="it-IT" baseline="0" dirty="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27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baseline="0" dirty="0" smtClean="0"/>
              <a:t>Aggiungere </a:t>
            </a:r>
            <a:r>
              <a:rPr lang="it-IT" baseline="0" dirty="0" err="1" smtClean="0"/>
              <a:t>range</a:t>
            </a:r>
            <a:r>
              <a:rPr lang="it-IT" baseline="0" dirty="0" smtClean="0"/>
              <a:t> di </a:t>
            </a:r>
            <a:r>
              <a:rPr lang="it-IT" baseline="0" dirty="0" err="1" smtClean="0"/>
              <a:t>validita’</a:t>
            </a:r>
            <a:r>
              <a:rPr lang="it-IT" baseline="0" dirty="0" smtClean="0"/>
              <a:t> per fattorizzazione </a:t>
            </a:r>
            <a:r>
              <a:rPr lang="it-IT" baseline="0" dirty="0" err="1" smtClean="0"/>
              <a:t>GPDs</a:t>
            </a:r>
            <a:endParaRPr lang="it-IT" baseline="0" dirty="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28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Vedere </a:t>
            </a:r>
            <a:r>
              <a:rPr lang="it-IT" dirty="0" err="1" smtClean="0"/>
              <a:t>range</a:t>
            </a:r>
            <a:r>
              <a:rPr lang="it-IT" dirty="0" smtClean="0"/>
              <a:t> in x di RHIC</a:t>
            </a:r>
            <a:endParaRPr lang="it-IT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29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30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31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32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Ma che fa SOLID with 3He ? Non fa</a:t>
            </a:r>
            <a:r>
              <a:rPr lang="it-IT" baseline="0" dirty="0" smtClean="0"/>
              <a:t> </a:t>
            </a:r>
            <a:r>
              <a:rPr lang="it-IT" baseline="0" dirty="0" err="1" smtClean="0"/>
              <a:t>isoscalar</a:t>
            </a:r>
            <a:r>
              <a:rPr lang="it-IT" baseline="0" dirty="0" smtClean="0"/>
              <a:t> ma ci </a:t>
            </a:r>
            <a:r>
              <a:rPr lang="it-IT" baseline="0" dirty="0" err="1" smtClean="0"/>
              <a:t>s</a:t>
            </a:r>
            <a:r>
              <a:rPr lang="it-IT" baseline="0" dirty="0" smtClean="0"/>
              <a:t> avvicina</a:t>
            </a:r>
            <a:r>
              <a:rPr lang="en-US" baseline="0" dirty="0" smtClean="0"/>
              <a:t>…</a:t>
            </a:r>
          </a:p>
          <a:p>
            <a:r>
              <a:rPr lang="en-US" baseline="0" dirty="0" err="1" smtClean="0"/>
              <a:t>Che</a:t>
            </a:r>
            <a:r>
              <a:rPr lang="en-US" baseline="0" dirty="0" smtClean="0"/>
              <a:t> target </a:t>
            </a:r>
            <a:r>
              <a:rPr lang="en-US" baseline="0" dirty="0" err="1" smtClean="0"/>
              <a:t>usa</a:t>
            </a:r>
            <a:r>
              <a:rPr lang="en-US" baseline="0" dirty="0" smtClean="0"/>
              <a:t> qua ?  NH3 e ND3…. </a:t>
            </a:r>
            <a:r>
              <a:rPr lang="en-US" baseline="0" dirty="0" err="1" smtClean="0"/>
              <a:t>Isoscalar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funziona</a:t>
            </a:r>
            <a:r>
              <a:rPr lang="en-US" baseline="0" dirty="0" smtClean="0"/>
              <a:t> ?</a:t>
            </a:r>
          </a:p>
          <a:p>
            <a:r>
              <a:rPr lang="en-US" baseline="0" dirty="0" err="1" smtClean="0"/>
              <a:t>Cambiar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puntatore</a:t>
            </a:r>
            <a:r>
              <a:rPr lang="en-US" baseline="0" dirty="0" smtClean="0"/>
              <a:t> verso I due </a:t>
            </a:r>
            <a:r>
              <a:rPr lang="en-US" baseline="0" dirty="0" err="1" smtClean="0"/>
              <a:t>punti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senza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errore</a:t>
            </a:r>
            <a:endParaRPr lang="en-US" baseline="0" dirty="0" smtClean="0"/>
          </a:p>
          <a:p>
            <a:r>
              <a:rPr lang="en-US" baseline="0" dirty="0" smtClean="0"/>
              <a:t>Ma </a:t>
            </a:r>
            <a:r>
              <a:rPr lang="en-US" baseline="0" dirty="0" err="1" smtClean="0"/>
              <a:t>che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assunzinoe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hanno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fatto</a:t>
            </a:r>
            <a:r>
              <a:rPr lang="en-US" baseline="0" dirty="0" smtClean="0"/>
              <a:t> per Delta </a:t>
            </a:r>
            <a:r>
              <a:rPr lang="en-US" baseline="0" dirty="0" err="1" smtClean="0"/>
              <a:t>sbar</a:t>
            </a:r>
            <a:r>
              <a:rPr lang="en-US" baseline="0" dirty="0" smtClean="0"/>
              <a:t> ?</a:t>
            </a:r>
          </a:p>
          <a:p>
            <a:r>
              <a:rPr lang="en-US" baseline="0" dirty="0" err="1" smtClean="0"/>
              <a:t>Vedere</a:t>
            </a:r>
            <a:r>
              <a:rPr lang="en-US" baseline="0" dirty="0" smtClean="0"/>
              <a:t> proposal </a:t>
            </a:r>
            <a:r>
              <a:rPr lang="en-US" baseline="0" dirty="0" err="1" smtClean="0"/>
              <a:t>iniziale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perche</a:t>
            </a:r>
            <a:r>
              <a:rPr lang="en-US" baseline="0" dirty="0" smtClean="0"/>
              <a:t>’ ha </a:t>
            </a:r>
            <a:r>
              <a:rPr lang="en-US" baseline="0" dirty="0" err="1" smtClean="0"/>
              <a:t>errori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cosi</a:t>
            </a:r>
            <a:r>
              <a:rPr lang="en-US" baseline="0" dirty="0" smtClean="0"/>
              <a:t>’ </a:t>
            </a:r>
            <a:r>
              <a:rPr lang="en-US" baseline="0" dirty="0" err="1" smtClean="0"/>
              <a:t>piccoli</a:t>
            </a:r>
            <a:endParaRPr lang="it-IT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33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en-US" dirty="0" err="1" smtClean="0"/>
              <a:t>Mettere</a:t>
            </a:r>
            <a:r>
              <a:rPr lang="en-US" dirty="0" smtClean="0"/>
              <a:t> </a:t>
            </a:r>
            <a:r>
              <a:rPr lang="en-US" dirty="0" err="1" smtClean="0"/>
              <a:t>sorgenti</a:t>
            </a:r>
            <a:r>
              <a:rPr lang="en-US" dirty="0" smtClean="0"/>
              <a:t> di </a:t>
            </a:r>
            <a:r>
              <a:rPr lang="en-US" dirty="0" err="1" smtClean="0"/>
              <a:t>incertezza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limiti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a,La</a:t>
            </a:r>
            <a:r>
              <a:rPr lang="en-US" baseline="0" dirty="0" smtClean="0"/>
              <a:t> lattice, </a:t>
            </a:r>
            <a:r>
              <a:rPr lang="en-US" baseline="0" dirty="0" err="1" smtClean="0"/>
              <a:t>estrapolazione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alla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massa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fisica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ecc</a:t>
            </a:r>
            <a:r>
              <a:rPr lang="en-US" baseline="0" dirty="0" smtClean="0"/>
              <a:t>…</a:t>
            </a:r>
          </a:p>
          <a:p>
            <a:r>
              <a:rPr lang="en-US" baseline="0" dirty="0" err="1" smtClean="0"/>
              <a:t>Che</a:t>
            </a:r>
            <a:r>
              <a:rPr lang="en-US" baseline="0" dirty="0" smtClean="0"/>
              <a:t> dice Lattice di </a:t>
            </a:r>
            <a:r>
              <a:rPr lang="en-US" baseline="0" dirty="0" err="1" smtClean="0"/>
              <a:t>Delta_G</a:t>
            </a:r>
            <a:r>
              <a:rPr lang="en-US" baseline="0" dirty="0" smtClean="0"/>
              <a:t> ?</a:t>
            </a:r>
          </a:p>
          <a:p>
            <a:r>
              <a:rPr lang="en-US" baseline="0" dirty="0" smtClean="0"/>
              <a:t>Da dove </a:t>
            </a:r>
            <a:r>
              <a:rPr lang="en-US" baseline="0" dirty="0" err="1" smtClean="0"/>
              <a:t>viene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il</a:t>
            </a:r>
            <a:r>
              <a:rPr lang="en-US" baseline="0" dirty="0" smtClean="0"/>
              <a:t> plot e </a:t>
            </a:r>
            <a:r>
              <a:rPr lang="en-US" baseline="0" dirty="0" err="1" smtClean="0"/>
              <a:t>che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vuol</a:t>
            </a:r>
            <a:r>
              <a:rPr lang="en-US" baseline="0" dirty="0" smtClean="0"/>
              <a:t> dire in termini di </a:t>
            </a:r>
            <a:r>
              <a:rPr lang="en-US" baseline="0" dirty="0" err="1" smtClean="0"/>
              <a:t>Deltaq</a:t>
            </a:r>
            <a:r>
              <a:rPr lang="en-US" baseline="0" dirty="0" smtClean="0"/>
              <a:t> ?</a:t>
            </a:r>
          </a:p>
          <a:p>
            <a:endParaRPr lang="en-US" baseline="0" dirty="0" smtClean="0"/>
          </a:p>
          <a:p>
            <a:r>
              <a:rPr lang="en-US" baseline="0" dirty="0" smtClean="0"/>
              <a:t>Primo </a:t>
            </a:r>
            <a:r>
              <a:rPr lang="en-US" baseline="0" dirty="0" err="1" smtClean="0"/>
              <a:t>errore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statistica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il</a:t>
            </a:r>
            <a:r>
              <a:rPr lang="en-US" baseline="0" dirty="0" smtClean="0"/>
              <a:t> secondo </a:t>
            </a:r>
            <a:r>
              <a:rPr lang="en-US" baseline="0" dirty="0" err="1" smtClean="0"/>
              <a:t>renormalizzazione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34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en-US" dirty="0" err="1" smtClean="0"/>
              <a:t>Mettere</a:t>
            </a:r>
            <a:r>
              <a:rPr lang="en-US" dirty="0" smtClean="0"/>
              <a:t> </a:t>
            </a:r>
            <a:r>
              <a:rPr lang="en-US" dirty="0" err="1" smtClean="0"/>
              <a:t>sorgenti</a:t>
            </a:r>
            <a:r>
              <a:rPr lang="en-US" dirty="0" smtClean="0"/>
              <a:t> di </a:t>
            </a:r>
            <a:r>
              <a:rPr lang="en-US" dirty="0" err="1" smtClean="0"/>
              <a:t>incertezza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limiti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a,La</a:t>
            </a:r>
            <a:r>
              <a:rPr lang="en-US" baseline="0" dirty="0" smtClean="0"/>
              <a:t> lattice, </a:t>
            </a:r>
            <a:r>
              <a:rPr lang="en-US" baseline="0" dirty="0" err="1" smtClean="0"/>
              <a:t>estrapolazione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alla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massa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fisica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ecc</a:t>
            </a:r>
            <a:r>
              <a:rPr lang="en-US" baseline="0" dirty="0" smtClean="0"/>
              <a:t>…</a:t>
            </a:r>
          </a:p>
          <a:p>
            <a:r>
              <a:rPr lang="en-US" baseline="0" dirty="0" err="1" smtClean="0"/>
              <a:t>Che</a:t>
            </a:r>
            <a:r>
              <a:rPr lang="en-US" baseline="0" dirty="0" smtClean="0"/>
              <a:t> dice Lattice di </a:t>
            </a:r>
            <a:r>
              <a:rPr lang="en-US" baseline="0" dirty="0" err="1" smtClean="0"/>
              <a:t>Delta_G</a:t>
            </a:r>
            <a:r>
              <a:rPr lang="en-US" baseline="0" dirty="0" smtClean="0"/>
              <a:t> ?</a:t>
            </a:r>
          </a:p>
          <a:p>
            <a:r>
              <a:rPr lang="en-US" baseline="0" dirty="0" smtClean="0"/>
              <a:t>Da dove </a:t>
            </a:r>
            <a:r>
              <a:rPr lang="en-US" baseline="0" dirty="0" err="1" smtClean="0"/>
              <a:t>viene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il</a:t>
            </a:r>
            <a:r>
              <a:rPr lang="en-US" baseline="0" dirty="0" smtClean="0"/>
              <a:t> plot e </a:t>
            </a:r>
            <a:r>
              <a:rPr lang="en-US" baseline="0" dirty="0" err="1" smtClean="0"/>
              <a:t>che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vuol</a:t>
            </a:r>
            <a:r>
              <a:rPr lang="en-US" baseline="0" dirty="0" smtClean="0"/>
              <a:t> dire in termini di </a:t>
            </a:r>
            <a:r>
              <a:rPr lang="en-US" baseline="0" dirty="0" err="1" smtClean="0"/>
              <a:t>Deltaq</a:t>
            </a:r>
            <a:r>
              <a:rPr lang="en-US" baseline="0" dirty="0" smtClean="0"/>
              <a:t> ?</a:t>
            </a:r>
          </a:p>
          <a:p>
            <a:endParaRPr lang="en-US" baseline="0" dirty="0" smtClean="0"/>
          </a:p>
          <a:p>
            <a:r>
              <a:rPr lang="en-US" baseline="0" dirty="0" smtClean="0"/>
              <a:t>Primo </a:t>
            </a:r>
            <a:r>
              <a:rPr lang="en-US" baseline="0" dirty="0" err="1" smtClean="0"/>
              <a:t>errore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statistica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il</a:t>
            </a:r>
            <a:r>
              <a:rPr lang="en-US" baseline="0" dirty="0" smtClean="0"/>
              <a:t> secondo </a:t>
            </a:r>
            <a:r>
              <a:rPr lang="en-US" baseline="0" dirty="0" err="1" smtClean="0"/>
              <a:t>renormalizzazione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Mettere</a:t>
            </a:r>
            <a:r>
              <a:rPr lang="en-US" dirty="0" smtClean="0"/>
              <a:t> </a:t>
            </a:r>
            <a:r>
              <a:rPr lang="en-US" dirty="0" err="1" smtClean="0"/>
              <a:t>il</a:t>
            </a:r>
            <a:r>
              <a:rPr lang="en-US" dirty="0" smtClean="0"/>
              <a:t> </a:t>
            </a:r>
            <a:r>
              <a:rPr lang="en-US" dirty="0" err="1" smtClean="0"/>
              <a:t>risultato</a:t>
            </a:r>
            <a:r>
              <a:rPr lang="en-US" dirty="0" smtClean="0"/>
              <a:t> a 2 </a:t>
            </a:r>
            <a:r>
              <a:rPr lang="en-US" dirty="0" err="1" smtClean="0"/>
              <a:t>fotoni</a:t>
            </a:r>
            <a:r>
              <a:rPr lang="en-US" dirty="0" smtClean="0"/>
              <a:t> 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447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6841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36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37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38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Bacchetta ha estratto la </a:t>
            </a:r>
            <a:r>
              <a:rPr lang="it-IT" dirty="0" err="1" smtClean="0"/>
              <a:t>tensor</a:t>
            </a:r>
            <a:r>
              <a:rPr lang="it-IT" dirty="0" smtClean="0"/>
              <a:t> </a:t>
            </a:r>
            <a:r>
              <a:rPr lang="it-IT" dirty="0" err="1" smtClean="0"/>
              <a:t>charge</a:t>
            </a:r>
            <a:r>
              <a:rPr lang="it-IT" dirty="0" smtClean="0"/>
              <a:t> ?</a:t>
            </a:r>
            <a:endParaRPr lang="it-IT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39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Bacchetta ha estratto la </a:t>
            </a:r>
            <a:r>
              <a:rPr lang="it-IT" dirty="0" err="1" smtClean="0"/>
              <a:t>tensor</a:t>
            </a:r>
            <a:r>
              <a:rPr lang="it-IT" dirty="0" smtClean="0"/>
              <a:t> </a:t>
            </a:r>
            <a:r>
              <a:rPr lang="it-IT" dirty="0" err="1" smtClean="0"/>
              <a:t>charge</a:t>
            </a:r>
            <a:r>
              <a:rPr lang="it-IT" dirty="0" smtClean="0"/>
              <a:t> ?</a:t>
            </a:r>
            <a:endParaRPr lang="it-IT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40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41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43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45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Ci sono le sistematiche ?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46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47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878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48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49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51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err="1" smtClean="0"/>
              <a:t>Encompass</a:t>
            </a:r>
            <a:r>
              <a:rPr lang="it-IT" dirty="0" smtClean="0"/>
              <a:t> ?</a:t>
            </a:r>
            <a:endParaRPr lang="it-IT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52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Sachs GE e GM danno </a:t>
            </a:r>
            <a:r>
              <a:rPr lang="it-IT" dirty="0" err="1" smtClean="0"/>
              <a:t>scattering</a:t>
            </a:r>
            <a:r>
              <a:rPr lang="it-IT" dirty="0" smtClean="0"/>
              <a:t> elettrico e magnetico, son questi che a Q2=0 danno carica e momento magnetico anomalo</a:t>
            </a:r>
          </a:p>
          <a:p>
            <a:r>
              <a:rPr lang="it-IT" dirty="0" err="1" smtClean="0"/>
              <a:t>Dirac</a:t>
            </a:r>
            <a:r>
              <a:rPr lang="it-IT" dirty="0" smtClean="0"/>
              <a:t> F1 e Pauli F2 danno </a:t>
            </a:r>
            <a:r>
              <a:rPr lang="it-IT" dirty="0" err="1" smtClean="0"/>
              <a:t>scattering</a:t>
            </a:r>
            <a:r>
              <a:rPr lang="it-IT" dirty="0" smtClean="0"/>
              <a:t> che preserva o</a:t>
            </a:r>
            <a:r>
              <a:rPr lang="it-IT" baseline="0" dirty="0" smtClean="0"/>
              <a:t> flippa </a:t>
            </a:r>
            <a:r>
              <a:rPr lang="it-IT" baseline="0" dirty="0" err="1" smtClean="0"/>
              <a:t>l’elicita’</a:t>
            </a:r>
            <a:r>
              <a:rPr lang="it-IT" baseline="0" dirty="0" smtClean="0"/>
              <a:t> </a:t>
            </a:r>
            <a:endParaRPr lang="it-IT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53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Sachs GE e GM danno </a:t>
            </a:r>
            <a:r>
              <a:rPr lang="it-IT" dirty="0" err="1" smtClean="0"/>
              <a:t>scattering</a:t>
            </a:r>
            <a:r>
              <a:rPr lang="it-IT" dirty="0" smtClean="0"/>
              <a:t> elettrico e magnetico, son questi che a Q2=0 danno carica e momento magnetico anomalo</a:t>
            </a:r>
          </a:p>
          <a:p>
            <a:r>
              <a:rPr lang="it-IT" dirty="0" err="1" smtClean="0"/>
              <a:t>Dirac</a:t>
            </a:r>
            <a:r>
              <a:rPr lang="it-IT" dirty="0" smtClean="0"/>
              <a:t> F1 e Pauli F2 danno </a:t>
            </a:r>
            <a:r>
              <a:rPr lang="it-IT" dirty="0" err="1" smtClean="0"/>
              <a:t>scattering</a:t>
            </a:r>
            <a:r>
              <a:rPr lang="it-IT" dirty="0" smtClean="0"/>
              <a:t> che preserva o</a:t>
            </a:r>
            <a:r>
              <a:rPr lang="it-IT" baseline="0" dirty="0" smtClean="0"/>
              <a:t> flippa </a:t>
            </a:r>
            <a:r>
              <a:rPr lang="it-IT" baseline="0" dirty="0" err="1" smtClean="0"/>
              <a:t>l’elicita’</a:t>
            </a:r>
            <a:r>
              <a:rPr lang="it-IT" baseline="0" dirty="0" smtClean="0"/>
              <a:t> </a:t>
            </a:r>
            <a:endParaRPr lang="it-IT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54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A sinistra LH2 target, a</a:t>
            </a:r>
            <a:r>
              <a:rPr lang="it-IT" baseline="0" dirty="0" smtClean="0"/>
              <a:t> destra 3He e 2H (deuterio)</a:t>
            </a:r>
            <a:endParaRPr lang="it-IT" dirty="0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55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56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57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Verificare se COMPASS ha dati </a:t>
            </a:r>
          </a:p>
          <a:p>
            <a:r>
              <a:rPr lang="it-IT" dirty="0" smtClean="0"/>
              <a:t>Ma questa </a:t>
            </a:r>
            <a:r>
              <a:rPr lang="it-IT" dirty="0" err="1" smtClean="0"/>
              <a:t>e’</a:t>
            </a:r>
            <a:r>
              <a:rPr lang="it-IT" dirty="0" smtClean="0"/>
              <a:t> una </a:t>
            </a:r>
            <a:r>
              <a:rPr lang="it-IT" dirty="0" err="1" smtClean="0"/>
              <a:t>singol</a:t>
            </a:r>
            <a:r>
              <a:rPr lang="it-IT" dirty="0" smtClean="0"/>
              <a:t> spin (</a:t>
            </a:r>
            <a:r>
              <a:rPr lang="it-IT" dirty="0" err="1" smtClean="0"/>
              <a:t>perche</a:t>
            </a:r>
            <a:r>
              <a:rPr lang="it-IT" dirty="0" smtClean="0"/>
              <a:t>’ non T-</a:t>
            </a:r>
            <a:r>
              <a:rPr lang="it-IT" dirty="0" err="1" smtClean="0"/>
              <a:t>odd</a:t>
            </a:r>
            <a:r>
              <a:rPr lang="it-IT" dirty="0" smtClean="0"/>
              <a:t> allora) ?</a:t>
            </a:r>
            <a:endParaRPr lang="it-IT" dirty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58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Verificare se COMPASS ha dati </a:t>
            </a:r>
          </a:p>
          <a:p>
            <a:r>
              <a:rPr lang="it-IT" dirty="0" smtClean="0"/>
              <a:t>Ma questa </a:t>
            </a:r>
            <a:r>
              <a:rPr lang="it-IT" dirty="0" err="1" smtClean="0"/>
              <a:t>e’</a:t>
            </a:r>
            <a:r>
              <a:rPr lang="it-IT" dirty="0" smtClean="0"/>
              <a:t> una </a:t>
            </a:r>
            <a:r>
              <a:rPr lang="it-IT" dirty="0" err="1" smtClean="0"/>
              <a:t>singol</a:t>
            </a:r>
            <a:r>
              <a:rPr lang="it-IT" dirty="0" smtClean="0"/>
              <a:t> spin (</a:t>
            </a:r>
            <a:r>
              <a:rPr lang="it-IT" dirty="0" err="1" smtClean="0"/>
              <a:t>perche</a:t>
            </a:r>
            <a:r>
              <a:rPr lang="it-IT" dirty="0" smtClean="0"/>
              <a:t>’ non T-</a:t>
            </a:r>
            <a:r>
              <a:rPr lang="it-IT" dirty="0" err="1" smtClean="0"/>
              <a:t>odd</a:t>
            </a:r>
            <a:r>
              <a:rPr lang="it-IT" dirty="0" smtClean="0"/>
              <a:t> allora) ?</a:t>
            </a:r>
            <a:endParaRPr lang="it-IT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99ED9953-EEA0-3840-B9DC-A211588AC486}" type="slidenum">
              <a:rPr lang="en-US">
                <a:solidFill>
                  <a:srgbClr val="000000"/>
                </a:solidFill>
              </a:rPr>
              <a:pPr/>
              <a:t>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59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Vedere quali punti sono stati soppressi dal PAC, ha approvato fino a 12 GeV</a:t>
            </a:r>
            <a:endParaRPr lang="it-IT" dirty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60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Devo aggiungere quello di Hall-A !!!!</a:t>
            </a:r>
          </a:p>
          <a:p>
            <a:r>
              <a:rPr lang="it-IT" dirty="0" smtClean="0"/>
              <a:t>Ma che target usa</a:t>
            </a:r>
            <a:r>
              <a:rPr lang="it-IT" baseline="0" dirty="0" smtClean="0"/>
              <a:t> Hall-B ?</a:t>
            </a:r>
          </a:p>
          <a:p>
            <a:r>
              <a:rPr lang="it-IT" baseline="0" dirty="0" smtClean="0"/>
              <a:t>Ma chi misura le </a:t>
            </a:r>
            <a:r>
              <a:rPr lang="it-IT" baseline="0" dirty="0" err="1" smtClean="0"/>
              <a:t>xsec</a:t>
            </a:r>
            <a:r>
              <a:rPr lang="it-IT" baseline="0" dirty="0" smtClean="0"/>
              <a:t> ??</a:t>
            </a:r>
            <a:endParaRPr lang="it-IT" dirty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61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Chi </a:t>
            </a:r>
            <a:r>
              <a:rPr lang="it-IT" dirty="0" err="1" smtClean="0"/>
              <a:t>e’</a:t>
            </a:r>
            <a:r>
              <a:rPr lang="it-IT" dirty="0" smtClean="0"/>
              <a:t> questo e </a:t>
            </a:r>
            <a:r>
              <a:rPr lang="it-IT" dirty="0" err="1" smtClean="0"/>
              <a:t>perche</a:t>
            </a:r>
            <a:r>
              <a:rPr lang="it-IT" dirty="0" smtClean="0"/>
              <a:t>’ non </a:t>
            </a:r>
            <a:r>
              <a:rPr lang="it-IT" dirty="0" err="1" smtClean="0"/>
              <a:t>c’e’</a:t>
            </a:r>
            <a:r>
              <a:rPr lang="it-IT" dirty="0" smtClean="0"/>
              <a:t> CLAS </a:t>
            </a:r>
            <a:r>
              <a:rPr lang="it-IT" dirty="0" smtClean="0"/>
              <a:t>?</a:t>
            </a:r>
          </a:p>
          <a:p>
            <a:r>
              <a:rPr lang="it-IT" dirty="0" smtClean="0"/>
              <a:t>Che fa la Lattice qua ?</a:t>
            </a:r>
            <a:endParaRPr lang="it-IT" dirty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62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63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en-US" dirty="0" err="1" smtClean="0"/>
              <a:t>Mettere</a:t>
            </a:r>
            <a:r>
              <a:rPr lang="en-US" dirty="0" smtClean="0"/>
              <a:t> </a:t>
            </a:r>
            <a:r>
              <a:rPr lang="en-US" dirty="0" err="1" smtClean="0"/>
              <a:t>sorgenti</a:t>
            </a:r>
            <a:r>
              <a:rPr lang="en-US" dirty="0" smtClean="0"/>
              <a:t> di </a:t>
            </a:r>
            <a:r>
              <a:rPr lang="en-US" dirty="0" err="1" smtClean="0"/>
              <a:t>incertezza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limiti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a,La</a:t>
            </a:r>
            <a:r>
              <a:rPr lang="en-US" baseline="0" dirty="0" smtClean="0"/>
              <a:t> lattice, </a:t>
            </a:r>
            <a:r>
              <a:rPr lang="en-US" baseline="0" dirty="0" err="1" smtClean="0"/>
              <a:t>estrapolazione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alla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massa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fisica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ecc</a:t>
            </a:r>
            <a:r>
              <a:rPr lang="en-US" baseline="0" dirty="0" smtClean="0"/>
              <a:t>…</a:t>
            </a:r>
          </a:p>
          <a:p>
            <a:r>
              <a:rPr lang="en-US" baseline="0" dirty="0" err="1" smtClean="0"/>
              <a:t>Che</a:t>
            </a:r>
            <a:r>
              <a:rPr lang="en-US" baseline="0" dirty="0" smtClean="0"/>
              <a:t> dice Lattice di </a:t>
            </a:r>
            <a:r>
              <a:rPr lang="en-US" baseline="0" dirty="0" err="1" smtClean="0"/>
              <a:t>Delta_G</a:t>
            </a:r>
            <a:r>
              <a:rPr lang="en-US" baseline="0" dirty="0" smtClean="0"/>
              <a:t> ?</a:t>
            </a:r>
          </a:p>
          <a:p>
            <a:r>
              <a:rPr lang="en-US" baseline="0" dirty="0" smtClean="0"/>
              <a:t>Da dove </a:t>
            </a:r>
            <a:r>
              <a:rPr lang="en-US" baseline="0" dirty="0" err="1" smtClean="0"/>
              <a:t>viene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il</a:t>
            </a:r>
            <a:r>
              <a:rPr lang="en-US" baseline="0" dirty="0" smtClean="0"/>
              <a:t> plot e </a:t>
            </a:r>
            <a:r>
              <a:rPr lang="en-US" baseline="0" dirty="0" err="1" smtClean="0"/>
              <a:t>che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vuol</a:t>
            </a:r>
            <a:r>
              <a:rPr lang="en-US" baseline="0" dirty="0" smtClean="0"/>
              <a:t> dire in termini di </a:t>
            </a:r>
            <a:r>
              <a:rPr lang="en-US" baseline="0" dirty="0" err="1" smtClean="0"/>
              <a:t>Deltaq</a:t>
            </a:r>
            <a:r>
              <a:rPr lang="en-US" baseline="0" dirty="0" smtClean="0"/>
              <a:t> ?</a:t>
            </a:r>
          </a:p>
          <a:p>
            <a:endParaRPr lang="en-US" baseline="0" dirty="0" smtClean="0"/>
          </a:p>
          <a:p>
            <a:r>
              <a:rPr lang="en-US" baseline="0" dirty="0" smtClean="0"/>
              <a:t>Primo </a:t>
            </a:r>
            <a:r>
              <a:rPr lang="en-US" baseline="0" dirty="0" err="1" smtClean="0"/>
              <a:t>errore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statistica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il</a:t>
            </a:r>
            <a:r>
              <a:rPr lang="en-US" baseline="0" dirty="0" smtClean="0"/>
              <a:t> secondo </a:t>
            </a:r>
            <a:r>
              <a:rPr lang="en-US" baseline="0" dirty="0" err="1" smtClean="0"/>
              <a:t>renormalizzazione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D5BFEB-D5C6-B34F-911F-7D0AEDC49E8E}" type="slidenum">
              <a:rPr lang="en-US"/>
              <a:pPr/>
              <a:t>64</a:t>
            </a:fld>
            <a:endParaRPr lang="en-US"/>
          </a:p>
        </p:txBody>
      </p:sp>
      <p:sp>
        <p:nvSpPr>
          <p:cNvPr id="151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65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66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en-US" dirty="0" err="1" smtClean="0"/>
              <a:t>Mettere</a:t>
            </a:r>
            <a:r>
              <a:rPr lang="en-US" dirty="0" smtClean="0"/>
              <a:t> </a:t>
            </a:r>
            <a:r>
              <a:rPr lang="en-US" dirty="0" err="1" smtClean="0"/>
              <a:t>sorgenti</a:t>
            </a:r>
            <a:r>
              <a:rPr lang="en-US" dirty="0" smtClean="0"/>
              <a:t> di </a:t>
            </a:r>
            <a:r>
              <a:rPr lang="en-US" dirty="0" err="1" smtClean="0"/>
              <a:t>incertezza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limiti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a,La</a:t>
            </a:r>
            <a:r>
              <a:rPr lang="en-US" baseline="0" dirty="0" smtClean="0"/>
              <a:t> lattice, </a:t>
            </a:r>
            <a:r>
              <a:rPr lang="en-US" baseline="0" dirty="0" err="1" smtClean="0"/>
              <a:t>estrapolazione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alla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massa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fisica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ecc</a:t>
            </a:r>
            <a:r>
              <a:rPr lang="en-US" baseline="0" dirty="0" smtClean="0"/>
              <a:t>…</a:t>
            </a:r>
          </a:p>
          <a:p>
            <a:r>
              <a:rPr lang="en-US" baseline="0" dirty="0" err="1" smtClean="0"/>
              <a:t>Che</a:t>
            </a:r>
            <a:r>
              <a:rPr lang="en-US" baseline="0" dirty="0" smtClean="0"/>
              <a:t> dice Lattice di </a:t>
            </a:r>
            <a:r>
              <a:rPr lang="en-US" baseline="0" dirty="0" err="1" smtClean="0"/>
              <a:t>Delta_G</a:t>
            </a:r>
            <a:r>
              <a:rPr lang="en-US" baseline="0" dirty="0" smtClean="0"/>
              <a:t> ?</a:t>
            </a:r>
          </a:p>
          <a:p>
            <a:r>
              <a:rPr lang="en-US" baseline="0" dirty="0" smtClean="0"/>
              <a:t>Da dove </a:t>
            </a:r>
            <a:r>
              <a:rPr lang="en-US" baseline="0" dirty="0" err="1" smtClean="0"/>
              <a:t>viene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il</a:t>
            </a:r>
            <a:r>
              <a:rPr lang="en-US" baseline="0" dirty="0" smtClean="0"/>
              <a:t> plot e </a:t>
            </a:r>
            <a:r>
              <a:rPr lang="en-US" baseline="0" dirty="0" err="1" smtClean="0"/>
              <a:t>che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vuol</a:t>
            </a:r>
            <a:r>
              <a:rPr lang="en-US" baseline="0" dirty="0" smtClean="0"/>
              <a:t> dire in termini di </a:t>
            </a:r>
            <a:r>
              <a:rPr lang="en-US" baseline="0" dirty="0" err="1" smtClean="0"/>
              <a:t>Deltaq</a:t>
            </a:r>
            <a:r>
              <a:rPr lang="en-US" baseline="0" dirty="0" smtClean="0"/>
              <a:t> ?</a:t>
            </a:r>
          </a:p>
          <a:p>
            <a:endParaRPr lang="en-US" baseline="0" dirty="0" smtClean="0"/>
          </a:p>
          <a:p>
            <a:r>
              <a:rPr lang="en-US" baseline="0" dirty="0" smtClean="0"/>
              <a:t>Primo </a:t>
            </a:r>
            <a:r>
              <a:rPr lang="en-US" baseline="0" dirty="0" err="1" smtClean="0"/>
              <a:t>errore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statistica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il</a:t>
            </a:r>
            <a:r>
              <a:rPr lang="en-US" baseline="0" dirty="0" smtClean="0"/>
              <a:t> secondo </a:t>
            </a:r>
            <a:r>
              <a:rPr lang="en-US" baseline="0" dirty="0" err="1" smtClean="0"/>
              <a:t>renormalizzazione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67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baseline="0" dirty="0" smtClean="0"/>
              <a:t>Aggiungere </a:t>
            </a:r>
            <a:r>
              <a:rPr lang="it-IT" baseline="0" dirty="0" err="1" smtClean="0"/>
              <a:t>range</a:t>
            </a:r>
            <a:r>
              <a:rPr lang="it-IT" baseline="0" dirty="0" smtClean="0"/>
              <a:t> di </a:t>
            </a:r>
            <a:r>
              <a:rPr lang="it-IT" baseline="0" dirty="0" err="1" smtClean="0"/>
              <a:t>validita’</a:t>
            </a:r>
            <a:r>
              <a:rPr lang="it-IT" baseline="0" dirty="0" smtClean="0"/>
              <a:t> per fattorizzazione </a:t>
            </a:r>
            <a:r>
              <a:rPr lang="it-IT" baseline="0" dirty="0" err="1" smtClean="0"/>
              <a:t>GPDs</a:t>
            </a:r>
            <a:endParaRPr lang="it-IT" baseline="0" dirty="0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68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Vedere </a:t>
            </a:r>
            <a:r>
              <a:rPr lang="it-IT" dirty="0" err="1" smtClean="0"/>
              <a:t>perche</a:t>
            </a:r>
            <a:r>
              <a:rPr lang="it-IT" dirty="0" smtClean="0"/>
              <a:t>’ </a:t>
            </a:r>
            <a:r>
              <a:rPr lang="it-IT" dirty="0" err="1" smtClean="0"/>
              <a:t>Delta_S</a:t>
            </a:r>
            <a:r>
              <a:rPr lang="it-IT" dirty="0" smtClean="0"/>
              <a:t> non cambia nell’analisi di Jackson</a:t>
            </a:r>
          </a:p>
          <a:p>
            <a:r>
              <a:rPr lang="it-IT" dirty="0" smtClean="0"/>
              <a:t>Vedere i risultati di CLAS (non ci</a:t>
            </a:r>
            <a:r>
              <a:rPr lang="it-IT" baseline="0" dirty="0" smtClean="0"/>
              <a:t> sono  ?) </a:t>
            </a:r>
            <a:endParaRPr lang="it-IT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9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69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70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71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err="1" smtClean="0"/>
              <a:t>Encompass</a:t>
            </a:r>
            <a:r>
              <a:rPr lang="it-IT" dirty="0" smtClean="0"/>
              <a:t> ?</a:t>
            </a:r>
            <a:endParaRPr lang="it-IT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10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11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12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/>
              <a:t>PAX Polarized Antiproton Experiments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7F8002C5-0EFB-8844-B890-D8670C0AE744}" type="slidenum">
              <a:rPr lang="it-IT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image" Target="../media/image36.png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3.jpeg"/><Relationship Id="rId5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6.png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3.jpeg"/><Relationship Id="rId5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image" Target="../media/image36.png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3.jpeg"/><Relationship Id="rId5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6.png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3.jpeg"/><Relationship Id="rId5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4" Type="http://schemas.openxmlformats.org/officeDocument/2006/relationships/image" Target="../media/image40.png"/><Relationship Id="rId10" Type="http://schemas.openxmlformats.org/officeDocument/2006/relationships/image" Target="../media/image39.emf"/><Relationship Id="rId5" Type="http://schemas.openxmlformats.org/officeDocument/2006/relationships/oleObject" Target="../embeddings/oleObject19.bin"/><Relationship Id="rId7" Type="http://schemas.openxmlformats.org/officeDocument/2006/relationships/oleObject" Target="../embeddings/oleObject20.bin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2.xml"/><Relationship Id="rId9" Type="http://schemas.openxmlformats.org/officeDocument/2006/relationships/oleObject" Target="../embeddings/oleObject21.bin"/><Relationship Id="rId3" Type="http://schemas.openxmlformats.org/officeDocument/2006/relationships/notesSlide" Target="../notesSlides/notesSlide11.xml"/><Relationship Id="rId6" Type="http://schemas.openxmlformats.org/officeDocument/2006/relationships/image" Target="../media/image37.emf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image" Target="../media/image11.png"/><Relationship Id="rId1" Type="http://schemas.openxmlformats.org/officeDocument/2006/relationships/vmlDrawing" Target="../drawings/vmlDrawing6.vml"/><Relationship Id="rId24" Type="http://schemas.openxmlformats.org/officeDocument/2006/relationships/oleObject" Target="../embeddings/oleObject31.bin"/><Relationship Id="rId25" Type="http://schemas.openxmlformats.org/officeDocument/2006/relationships/image" Target="../media/image45.emf"/><Relationship Id="rId8" Type="http://schemas.openxmlformats.org/officeDocument/2006/relationships/oleObject" Target="../embeddings/oleObject23.bin"/><Relationship Id="rId13" Type="http://schemas.openxmlformats.org/officeDocument/2006/relationships/image" Target="../media/image10.wmf"/><Relationship Id="rId10" Type="http://schemas.openxmlformats.org/officeDocument/2006/relationships/oleObject" Target="../embeddings/oleObject24.bin"/><Relationship Id="rId12" Type="http://schemas.openxmlformats.org/officeDocument/2006/relationships/oleObject" Target="../embeddings/oleObject25.bin"/><Relationship Id="rId17" Type="http://schemas.openxmlformats.org/officeDocument/2006/relationships/image" Target="../media/image38.emf"/><Relationship Id="rId9" Type="http://schemas.openxmlformats.org/officeDocument/2006/relationships/image" Target="../media/image8.wmf"/><Relationship Id="rId18" Type="http://schemas.openxmlformats.org/officeDocument/2006/relationships/oleObject" Target="../embeddings/oleObject28.bin"/><Relationship Id="rId3" Type="http://schemas.openxmlformats.org/officeDocument/2006/relationships/notesSlide" Target="../notesSlides/notesSlide12.xml"/><Relationship Id="rId27" Type="http://schemas.openxmlformats.org/officeDocument/2006/relationships/image" Target="../media/image46.emf"/><Relationship Id="rId14" Type="http://schemas.openxmlformats.org/officeDocument/2006/relationships/oleObject" Target="../embeddings/oleObject26.bin"/><Relationship Id="rId23" Type="http://schemas.openxmlformats.org/officeDocument/2006/relationships/image" Target="../media/image44.emf"/><Relationship Id="rId4" Type="http://schemas.openxmlformats.org/officeDocument/2006/relationships/image" Target="../media/image40.png"/><Relationship Id="rId28" Type="http://schemas.openxmlformats.org/officeDocument/2006/relationships/oleObject" Target="../embeddings/oleObject33.bin"/><Relationship Id="rId26" Type="http://schemas.openxmlformats.org/officeDocument/2006/relationships/oleObject" Target="../embeddings/oleObject32.bin"/><Relationship Id="rId11" Type="http://schemas.openxmlformats.org/officeDocument/2006/relationships/image" Target="../media/image42.wmf"/><Relationship Id="rId29" Type="http://schemas.openxmlformats.org/officeDocument/2006/relationships/image" Target="../media/image47.emf"/><Relationship Id="rId6" Type="http://schemas.openxmlformats.org/officeDocument/2006/relationships/image" Target="../media/image41.emf"/><Relationship Id="rId16" Type="http://schemas.openxmlformats.org/officeDocument/2006/relationships/oleObject" Target="../embeddings/oleObject27.bin"/><Relationship Id="rId5" Type="http://schemas.openxmlformats.org/officeDocument/2006/relationships/oleObject" Target="../embeddings/oleObject22.bin"/><Relationship Id="rId15" Type="http://schemas.openxmlformats.org/officeDocument/2006/relationships/image" Target="../media/image37.emf"/><Relationship Id="rId19" Type="http://schemas.openxmlformats.org/officeDocument/2006/relationships/image" Target="../media/image39.emf"/><Relationship Id="rId20" Type="http://schemas.openxmlformats.org/officeDocument/2006/relationships/oleObject" Target="../embeddings/oleObject29.bin"/><Relationship Id="rId22" Type="http://schemas.openxmlformats.org/officeDocument/2006/relationships/oleObject" Target="../embeddings/oleObject30.bin"/><Relationship Id="rId21" Type="http://schemas.openxmlformats.org/officeDocument/2006/relationships/image" Target="../media/image43.emf"/><Relationship Id="rId2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image" Target="../media/image57.png"/><Relationship Id="rId1" Type="http://schemas.openxmlformats.org/officeDocument/2006/relationships/vmlDrawing" Target="../drawings/vmlDrawing7.vml"/><Relationship Id="rId24" Type="http://schemas.openxmlformats.org/officeDocument/2006/relationships/image" Target="../media/image54.wmf"/><Relationship Id="rId25" Type="http://schemas.openxmlformats.org/officeDocument/2006/relationships/image" Target="../media/image63.png"/><Relationship Id="rId8" Type="http://schemas.openxmlformats.org/officeDocument/2006/relationships/oleObject" Target="../embeddings/oleObject35.bin"/><Relationship Id="rId13" Type="http://schemas.openxmlformats.org/officeDocument/2006/relationships/image" Target="../media/image59.png"/><Relationship Id="rId10" Type="http://schemas.openxmlformats.org/officeDocument/2006/relationships/oleObject" Target="../embeddings/oleObject36.bin"/><Relationship Id="rId12" Type="http://schemas.openxmlformats.org/officeDocument/2006/relationships/image" Target="../media/image58.png"/><Relationship Id="rId17" Type="http://schemas.openxmlformats.org/officeDocument/2006/relationships/oleObject" Target="../embeddings/oleObject38.bin"/><Relationship Id="rId9" Type="http://schemas.openxmlformats.org/officeDocument/2006/relationships/image" Target="../media/image49.emf"/><Relationship Id="rId18" Type="http://schemas.openxmlformats.org/officeDocument/2006/relationships/image" Target="../media/image52.wmf"/><Relationship Id="rId3" Type="http://schemas.openxmlformats.org/officeDocument/2006/relationships/notesSlide" Target="../notesSlides/notesSlide13.xml"/><Relationship Id="rId27" Type="http://schemas.openxmlformats.org/officeDocument/2006/relationships/image" Target="../media/image55.wmf"/><Relationship Id="rId14" Type="http://schemas.openxmlformats.org/officeDocument/2006/relationships/oleObject" Target="../embeddings/oleObject37.bin"/><Relationship Id="rId23" Type="http://schemas.openxmlformats.org/officeDocument/2006/relationships/oleObject" Target="../embeddings/oleObject40.bin"/><Relationship Id="rId4" Type="http://schemas.openxmlformats.org/officeDocument/2006/relationships/image" Target="../media/image56.png"/><Relationship Id="rId26" Type="http://schemas.openxmlformats.org/officeDocument/2006/relationships/oleObject" Target="../embeddings/oleObject41.bin"/><Relationship Id="rId11" Type="http://schemas.openxmlformats.org/officeDocument/2006/relationships/image" Target="../media/image50.wmf"/><Relationship Id="rId6" Type="http://schemas.openxmlformats.org/officeDocument/2006/relationships/image" Target="../media/image48.wmf"/><Relationship Id="rId16" Type="http://schemas.openxmlformats.org/officeDocument/2006/relationships/image" Target="../media/image60.png"/><Relationship Id="rId5" Type="http://schemas.openxmlformats.org/officeDocument/2006/relationships/oleObject" Target="../embeddings/oleObject34.bin"/><Relationship Id="rId15" Type="http://schemas.openxmlformats.org/officeDocument/2006/relationships/image" Target="../media/image51.wmf"/><Relationship Id="rId19" Type="http://schemas.openxmlformats.org/officeDocument/2006/relationships/image" Target="../media/image61.png"/><Relationship Id="rId20" Type="http://schemas.openxmlformats.org/officeDocument/2006/relationships/oleObject" Target="../embeddings/oleObject39.bin"/><Relationship Id="rId22" Type="http://schemas.openxmlformats.org/officeDocument/2006/relationships/image" Target="../media/image62.png"/><Relationship Id="rId21" Type="http://schemas.openxmlformats.org/officeDocument/2006/relationships/image" Target="../media/image53.wmf"/><Relationship Id="rId2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9" Type="http://schemas.openxmlformats.org/officeDocument/2006/relationships/image" Target="../media/image53.wmf"/><Relationship Id="rId7" Type="http://schemas.openxmlformats.org/officeDocument/2006/relationships/image" Target="../media/image57.png"/><Relationship Id="rId43" Type="http://schemas.openxmlformats.org/officeDocument/2006/relationships/image" Target="../media/image55.wmf"/><Relationship Id="rId25" Type="http://schemas.openxmlformats.org/officeDocument/2006/relationships/image" Target="../media/image68.emf"/><Relationship Id="rId10" Type="http://schemas.openxmlformats.org/officeDocument/2006/relationships/oleObject" Target="../embeddings/oleObject44.bin"/><Relationship Id="rId50" Type="http://schemas.openxmlformats.org/officeDocument/2006/relationships/oleObject" Target="../embeddings/oleObject60.bin"/><Relationship Id="rId17" Type="http://schemas.openxmlformats.org/officeDocument/2006/relationships/image" Target="../media/image65.emf"/><Relationship Id="rId9" Type="http://schemas.openxmlformats.org/officeDocument/2006/relationships/image" Target="../media/image49.emf"/><Relationship Id="rId18" Type="http://schemas.openxmlformats.org/officeDocument/2006/relationships/oleObject" Target="../embeddings/oleObject47.bin"/><Relationship Id="rId27" Type="http://schemas.openxmlformats.org/officeDocument/2006/relationships/image" Target="../media/image69.emf"/><Relationship Id="rId14" Type="http://schemas.openxmlformats.org/officeDocument/2006/relationships/oleObject" Target="../embeddings/oleObject45.bin"/><Relationship Id="rId4" Type="http://schemas.openxmlformats.org/officeDocument/2006/relationships/image" Target="../media/image56.png"/><Relationship Id="rId28" Type="http://schemas.openxmlformats.org/officeDocument/2006/relationships/image" Target="../media/image62.png"/><Relationship Id="rId45" Type="http://schemas.openxmlformats.org/officeDocument/2006/relationships/image" Target="../media/image72.emf"/><Relationship Id="rId42" Type="http://schemas.openxmlformats.org/officeDocument/2006/relationships/oleObject" Target="../embeddings/oleObject57.bin"/><Relationship Id="rId6" Type="http://schemas.openxmlformats.org/officeDocument/2006/relationships/image" Target="../media/image48.wmf"/><Relationship Id="rId49" Type="http://schemas.openxmlformats.org/officeDocument/2006/relationships/image" Target="../media/image74.emf"/><Relationship Id="rId44" Type="http://schemas.openxmlformats.org/officeDocument/2006/relationships/oleObject" Target="../embeddings/oleObject58.bin"/><Relationship Id="rId19" Type="http://schemas.openxmlformats.org/officeDocument/2006/relationships/image" Target="../media/image66.emf"/><Relationship Id="rId38" Type="http://schemas.openxmlformats.org/officeDocument/2006/relationships/oleObject" Target="../embeddings/oleObject55.bin"/><Relationship Id="rId20" Type="http://schemas.openxmlformats.org/officeDocument/2006/relationships/image" Target="../media/image60.png"/><Relationship Id="rId2" Type="http://schemas.openxmlformats.org/officeDocument/2006/relationships/slideLayout" Target="../slideLayouts/slideLayout12.xml"/><Relationship Id="rId46" Type="http://schemas.openxmlformats.org/officeDocument/2006/relationships/oleObject" Target="../embeddings/oleObject59.bin"/><Relationship Id="rId35" Type="http://schemas.openxmlformats.org/officeDocument/2006/relationships/image" Target="../media/image51.wmf"/><Relationship Id="rId51" Type="http://schemas.openxmlformats.org/officeDocument/2006/relationships/image" Target="../media/image41.emf"/><Relationship Id="rId31" Type="http://schemas.openxmlformats.org/officeDocument/2006/relationships/image" Target="../media/image59.png"/><Relationship Id="rId34" Type="http://schemas.openxmlformats.org/officeDocument/2006/relationships/oleObject" Target="../embeddings/oleObject53.bin"/><Relationship Id="rId40" Type="http://schemas.openxmlformats.org/officeDocument/2006/relationships/oleObject" Target="../embeddings/oleObject56.bin"/><Relationship Id="rId36" Type="http://schemas.openxmlformats.org/officeDocument/2006/relationships/oleObject" Target="../embeddings/oleObject54.bin"/><Relationship Id="rId1" Type="http://schemas.openxmlformats.org/officeDocument/2006/relationships/vmlDrawing" Target="../drawings/vmlDrawing8.vml"/><Relationship Id="rId24" Type="http://schemas.openxmlformats.org/officeDocument/2006/relationships/oleObject" Target="../embeddings/oleObject49.bin"/><Relationship Id="rId47" Type="http://schemas.openxmlformats.org/officeDocument/2006/relationships/image" Target="../media/image73.emf"/><Relationship Id="rId48" Type="http://schemas.openxmlformats.org/officeDocument/2006/relationships/oleObject" Target="../embeddings/Microsoft_Equation1.bin"/><Relationship Id="rId8" Type="http://schemas.openxmlformats.org/officeDocument/2006/relationships/oleObject" Target="../embeddings/oleObject43.bin"/><Relationship Id="rId13" Type="http://schemas.openxmlformats.org/officeDocument/2006/relationships/image" Target="../media/image63.png"/><Relationship Id="rId32" Type="http://schemas.openxmlformats.org/officeDocument/2006/relationships/oleObject" Target="../embeddings/oleObject52.bin"/><Relationship Id="rId37" Type="http://schemas.openxmlformats.org/officeDocument/2006/relationships/image" Target="../media/image52.wmf"/><Relationship Id="rId12" Type="http://schemas.openxmlformats.org/officeDocument/2006/relationships/image" Target="../media/image58.png"/><Relationship Id="rId3" Type="http://schemas.openxmlformats.org/officeDocument/2006/relationships/notesSlide" Target="../notesSlides/notesSlide14.xml"/><Relationship Id="rId23" Type="http://schemas.openxmlformats.org/officeDocument/2006/relationships/image" Target="../media/image61.png"/><Relationship Id="rId26" Type="http://schemas.openxmlformats.org/officeDocument/2006/relationships/oleObject" Target="../embeddings/oleObject50.bin"/><Relationship Id="rId30" Type="http://schemas.openxmlformats.org/officeDocument/2006/relationships/image" Target="../media/image70.emf"/><Relationship Id="rId11" Type="http://schemas.openxmlformats.org/officeDocument/2006/relationships/image" Target="../media/image50.wmf"/><Relationship Id="rId29" Type="http://schemas.openxmlformats.org/officeDocument/2006/relationships/oleObject" Target="../embeddings/oleObject51.bin"/><Relationship Id="rId16" Type="http://schemas.openxmlformats.org/officeDocument/2006/relationships/oleObject" Target="../embeddings/oleObject46.bin"/><Relationship Id="rId33" Type="http://schemas.openxmlformats.org/officeDocument/2006/relationships/image" Target="../media/image71.emf"/><Relationship Id="rId41" Type="http://schemas.openxmlformats.org/officeDocument/2006/relationships/image" Target="../media/image54.wmf"/><Relationship Id="rId5" Type="http://schemas.openxmlformats.org/officeDocument/2006/relationships/oleObject" Target="../embeddings/oleObject42.bin"/><Relationship Id="rId15" Type="http://schemas.openxmlformats.org/officeDocument/2006/relationships/image" Target="../media/image64.emf"/><Relationship Id="rId22" Type="http://schemas.openxmlformats.org/officeDocument/2006/relationships/image" Target="../media/image67.emf"/><Relationship Id="rId21" Type="http://schemas.openxmlformats.org/officeDocument/2006/relationships/oleObject" Target="../embeddings/oleObject48.bin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oleObject" Target="../embeddings/oleObject62.bin"/><Relationship Id="rId1" Type="http://schemas.openxmlformats.org/officeDocument/2006/relationships/vmlDrawing" Target="../drawings/vmlDrawing9.vml"/><Relationship Id="rId24" Type="http://schemas.openxmlformats.org/officeDocument/2006/relationships/image" Target="../media/image59.png"/><Relationship Id="rId25" Type="http://schemas.openxmlformats.org/officeDocument/2006/relationships/oleObject" Target="../embeddings/oleObject68.bin"/><Relationship Id="rId8" Type="http://schemas.openxmlformats.org/officeDocument/2006/relationships/image" Target="../media/image48.wmf"/><Relationship Id="rId13" Type="http://schemas.openxmlformats.org/officeDocument/2006/relationships/oleObject" Target="../embeddings/oleObject64.bin"/><Relationship Id="rId10" Type="http://schemas.openxmlformats.org/officeDocument/2006/relationships/oleObject" Target="../embeddings/oleObject63.bin"/><Relationship Id="rId12" Type="http://schemas.openxmlformats.org/officeDocument/2006/relationships/image" Target="../media/image60.png"/><Relationship Id="rId17" Type="http://schemas.openxmlformats.org/officeDocument/2006/relationships/image" Target="../media/image53.wmf"/><Relationship Id="rId9" Type="http://schemas.openxmlformats.org/officeDocument/2006/relationships/image" Target="../media/image57.png"/><Relationship Id="rId18" Type="http://schemas.openxmlformats.org/officeDocument/2006/relationships/oleObject" Target="../embeddings/oleObject66.bin"/><Relationship Id="rId3" Type="http://schemas.openxmlformats.org/officeDocument/2006/relationships/image" Target="../media/image62.png"/><Relationship Id="rId14" Type="http://schemas.openxmlformats.org/officeDocument/2006/relationships/image" Target="../media/image52.wmf"/><Relationship Id="rId23" Type="http://schemas.openxmlformats.org/officeDocument/2006/relationships/image" Target="../media/image55.wmf"/><Relationship Id="rId4" Type="http://schemas.openxmlformats.org/officeDocument/2006/relationships/oleObject" Target="../embeddings/oleObject61.bin"/><Relationship Id="rId26" Type="http://schemas.openxmlformats.org/officeDocument/2006/relationships/image" Target="../media/image51.wmf"/><Relationship Id="rId11" Type="http://schemas.openxmlformats.org/officeDocument/2006/relationships/image" Target="../media/image49.emf"/><Relationship Id="rId6" Type="http://schemas.openxmlformats.org/officeDocument/2006/relationships/image" Target="../media/image56.png"/><Relationship Id="rId16" Type="http://schemas.openxmlformats.org/officeDocument/2006/relationships/oleObject" Target="../embeddings/oleObject65.bin"/><Relationship Id="rId5" Type="http://schemas.openxmlformats.org/officeDocument/2006/relationships/image" Target="../media/image54.wmf"/><Relationship Id="rId15" Type="http://schemas.openxmlformats.org/officeDocument/2006/relationships/image" Target="../media/image61.png"/><Relationship Id="rId19" Type="http://schemas.openxmlformats.org/officeDocument/2006/relationships/image" Target="../media/image50.wmf"/><Relationship Id="rId20" Type="http://schemas.openxmlformats.org/officeDocument/2006/relationships/image" Target="../media/image58.png"/><Relationship Id="rId22" Type="http://schemas.openxmlformats.org/officeDocument/2006/relationships/oleObject" Target="../embeddings/oleObject67.bin"/><Relationship Id="rId21" Type="http://schemas.openxmlformats.org/officeDocument/2006/relationships/image" Target="../media/image63.png"/><Relationship Id="rId2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4" Type="http://schemas.openxmlformats.org/officeDocument/2006/relationships/image" Target="../media/image5.png"/><Relationship Id="rId10" Type="http://schemas.openxmlformats.org/officeDocument/2006/relationships/image" Target="../media/image3.emf"/><Relationship Id="rId5" Type="http://schemas.openxmlformats.org/officeDocument/2006/relationships/oleObject" Target="../embeddings/oleObject1.bin"/><Relationship Id="rId7" Type="http://schemas.openxmlformats.org/officeDocument/2006/relationships/oleObject" Target="../embeddings/oleObject2.bin"/><Relationship Id="rId11" Type="http://schemas.openxmlformats.org/officeDocument/2006/relationships/oleObject" Target="../embeddings/oleObject4.bin"/><Relationship Id="rId12" Type="http://schemas.openxmlformats.org/officeDocument/2006/relationships/image" Target="../media/image4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Relationship Id="rId9" Type="http://schemas.openxmlformats.org/officeDocument/2006/relationships/oleObject" Target="../embeddings/oleObject3.bin"/><Relationship Id="rId3" Type="http://schemas.openxmlformats.org/officeDocument/2006/relationships/notesSlide" Target="../notesSlides/notesSlide1.xml"/><Relationship Id="rId6" Type="http://schemas.openxmlformats.org/officeDocument/2006/relationships/image" Target="../media/image1.emf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image" Target="../media/image7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5.png"/><Relationship Id="rId5" Type="http://schemas.openxmlformats.org/officeDocument/2006/relationships/image" Target="../media/image7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7" Type="http://schemas.openxmlformats.org/officeDocument/2006/relationships/image" Target="../media/image8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5.png"/><Relationship Id="rId6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image" Target="../media/image82.png"/><Relationship Id="rId5" Type="http://schemas.openxmlformats.org/officeDocument/2006/relationships/image" Target="../media/image79.png"/><Relationship Id="rId7" Type="http://schemas.openxmlformats.org/officeDocument/2006/relationships/image" Target="../media/image7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1.png"/><Relationship Id="rId6" Type="http://schemas.openxmlformats.org/officeDocument/2006/relationships/image" Target="../media/image78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image" Target="../media/image87.png"/><Relationship Id="rId7" Type="http://schemas.openxmlformats.org/officeDocument/2006/relationships/image" Target="../media/image88.emf"/><Relationship Id="rId11" Type="http://schemas.openxmlformats.org/officeDocument/2006/relationships/image" Target="../media/image85.emf"/><Relationship Id="rId1" Type="http://schemas.openxmlformats.org/officeDocument/2006/relationships/vmlDrawing" Target="../drawings/vmlDrawing10.vml"/><Relationship Id="rId6" Type="http://schemas.openxmlformats.org/officeDocument/2006/relationships/image" Target="../media/image83.emf"/><Relationship Id="rId8" Type="http://schemas.openxmlformats.org/officeDocument/2006/relationships/oleObject" Target="../embeddings/oleObject70.bin"/><Relationship Id="rId13" Type="http://schemas.openxmlformats.org/officeDocument/2006/relationships/image" Target="../media/image86.emf"/><Relationship Id="rId10" Type="http://schemas.openxmlformats.org/officeDocument/2006/relationships/oleObject" Target="../embeddings/oleObject71.bin"/><Relationship Id="rId5" Type="http://schemas.openxmlformats.org/officeDocument/2006/relationships/oleObject" Target="../embeddings/oleObject69.bin"/><Relationship Id="rId12" Type="http://schemas.openxmlformats.org/officeDocument/2006/relationships/oleObject" Target="../embeddings/oleObject72.bin"/><Relationship Id="rId2" Type="http://schemas.openxmlformats.org/officeDocument/2006/relationships/slideLayout" Target="../slideLayouts/slideLayout12.xml"/><Relationship Id="rId9" Type="http://schemas.openxmlformats.org/officeDocument/2006/relationships/image" Target="../media/image84.emf"/><Relationship Id="rId3" Type="http://schemas.openxmlformats.org/officeDocument/2006/relationships/notesSlide" Target="../notesSlides/notesSlide18.xml"/></Relationships>
</file>

<file path=ppt/slides/_rels/slide24.xml.rels><?xml version="1.0" encoding="UTF-8" standalone="yes"?>
<Relationships xmlns="http://schemas.openxmlformats.org/package/2006/relationships"><Relationship Id="rId14" Type="http://schemas.openxmlformats.org/officeDocument/2006/relationships/oleObject" Target="../embeddings/oleObject76.bin"/><Relationship Id="rId4" Type="http://schemas.openxmlformats.org/officeDocument/2006/relationships/image" Target="../media/image89.png"/><Relationship Id="rId7" Type="http://schemas.openxmlformats.org/officeDocument/2006/relationships/image" Target="../media/image83.emf"/><Relationship Id="rId11" Type="http://schemas.openxmlformats.org/officeDocument/2006/relationships/image" Target="../media/image85.emf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73.bin"/><Relationship Id="rId8" Type="http://schemas.openxmlformats.org/officeDocument/2006/relationships/oleObject" Target="../embeddings/oleObject74.bin"/><Relationship Id="rId13" Type="http://schemas.openxmlformats.org/officeDocument/2006/relationships/image" Target="../media/image92.emf"/><Relationship Id="rId10" Type="http://schemas.openxmlformats.org/officeDocument/2006/relationships/oleObject" Target="../embeddings/oleObject75.bin"/><Relationship Id="rId5" Type="http://schemas.openxmlformats.org/officeDocument/2006/relationships/image" Target="../media/image90.png"/><Relationship Id="rId15" Type="http://schemas.openxmlformats.org/officeDocument/2006/relationships/image" Target="../media/image86.emf"/><Relationship Id="rId12" Type="http://schemas.openxmlformats.org/officeDocument/2006/relationships/image" Target="../media/image91.png"/><Relationship Id="rId2" Type="http://schemas.openxmlformats.org/officeDocument/2006/relationships/slideLayout" Target="../slideLayouts/slideLayout12.xml"/><Relationship Id="rId9" Type="http://schemas.openxmlformats.org/officeDocument/2006/relationships/image" Target="../media/image84.emf"/><Relationship Id="rId3" Type="http://schemas.openxmlformats.org/officeDocument/2006/relationships/notesSlide" Target="../notesSlides/notesSlide19.xml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oleObject" Target="../embeddings/oleObject78.bin"/><Relationship Id="rId1" Type="http://schemas.openxmlformats.org/officeDocument/2006/relationships/vmlDrawing" Target="../drawings/vmlDrawing12.vml"/><Relationship Id="rId24" Type="http://schemas.openxmlformats.org/officeDocument/2006/relationships/image" Target="../media/image63.png"/><Relationship Id="rId25" Type="http://schemas.openxmlformats.org/officeDocument/2006/relationships/oleObject" Target="../embeddings/oleObject84.bin"/><Relationship Id="rId8" Type="http://schemas.openxmlformats.org/officeDocument/2006/relationships/image" Target="../media/image48.wmf"/><Relationship Id="rId13" Type="http://schemas.openxmlformats.org/officeDocument/2006/relationships/oleObject" Target="../embeddings/oleObject80.bin"/><Relationship Id="rId10" Type="http://schemas.openxmlformats.org/officeDocument/2006/relationships/oleObject" Target="../embeddings/oleObject79.bin"/><Relationship Id="rId12" Type="http://schemas.openxmlformats.org/officeDocument/2006/relationships/image" Target="../media/image57.png"/><Relationship Id="rId17" Type="http://schemas.openxmlformats.org/officeDocument/2006/relationships/image" Target="../media/image52.wmf"/><Relationship Id="rId9" Type="http://schemas.openxmlformats.org/officeDocument/2006/relationships/image" Target="../media/image59.png"/><Relationship Id="rId18" Type="http://schemas.openxmlformats.org/officeDocument/2006/relationships/image" Target="../media/image61.png"/><Relationship Id="rId3" Type="http://schemas.openxmlformats.org/officeDocument/2006/relationships/image" Target="../media/image62.png"/><Relationship Id="rId14" Type="http://schemas.openxmlformats.org/officeDocument/2006/relationships/image" Target="../media/image49.emf"/><Relationship Id="rId23" Type="http://schemas.openxmlformats.org/officeDocument/2006/relationships/image" Target="../media/image58.png"/><Relationship Id="rId4" Type="http://schemas.openxmlformats.org/officeDocument/2006/relationships/oleObject" Target="../embeddings/oleObject77.bin"/><Relationship Id="rId26" Type="http://schemas.openxmlformats.org/officeDocument/2006/relationships/image" Target="../media/image55.wmf"/><Relationship Id="rId11" Type="http://schemas.openxmlformats.org/officeDocument/2006/relationships/image" Target="../media/image51.wmf"/><Relationship Id="rId6" Type="http://schemas.openxmlformats.org/officeDocument/2006/relationships/image" Target="../media/image56.png"/><Relationship Id="rId16" Type="http://schemas.openxmlformats.org/officeDocument/2006/relationships/oleObject" Target="../embeddings/oleObject81.bin"/><Relationship Id="rId5" Type="http://schemas.openxmlformats.org/officeDocument/2006/relationships/image" Target="../media/image54.wmf"/><Relationship Id="rId15" Type="http://schemas.openxmlformats.org/officeDocument/2006/relationships/image" Target="../media/image60.png"/><Relationship Id="rId19" Type="http://schemas.openxmlformats.org/officeDocument/2006/relationships/oleObject" Target="../embeddings/oleObject82.bin"/><Relationship Id="rId20" Type="http://schemas.openxmlformats.org/officeDocument/2006/relationships/image" Target="../media/image53.wmf"/><Relationship Id="rId22" Type="http://schemas.openxmlformats.org/officeDocument/2006/relationships/image" Target="../media/image50.wmf"/><Relationship Id="rId21" Type="http://schemas.openxmlformats.org/officeDocument/2006/relationships/oleObject" Target="../embeddings/oleObject83.bin"/><Relationship Id="rId2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6.bin"/><Relationship Id="rId4" Type="http://schemas.openxmlformats.org/officeDocument/2006/relationships/image" Target="../media/image95.png"/><Relationship Id="rId5" Type="http://schemas.openxmlformats.org/officeDocument/2006/relationships/image" Target="../media/image96.png"/><Relationship Id="rId7" Type="http://schemas.openxmlformats.org/officeDocument/2006/relationships/image" Target="../media/image93.e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12.xml"/><Relationship Id="rId9" Type="http://schemas.openxmlformats.org/officeDocument/2006/relationships/image" Target="../media/image94.emf"/><Relationship Id="rId3" Type="http://schemas.openxmlformats.org/officeDocument/2006/relationships/notesSlide" Target="../notesSlides/notesSlide20.xml"/><Relationship Id="rId6" Type="http://schemas.openxmlformats.org/officeDocument/2006/relationships/oleObject" Target="../embeddings/oleObject85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8.bin"/><Relationship Id="rId4" Type="http://schemas.openxmlformats.org/officeDocument/2006/relationships/image" Target="../media/image95.png"/><Relationship Id="rId10" Type="http://schemas.openxmlformats.org/officeDocument/2006/relationships/image" Target="../media/image97.png"/><Relationship Id="rId5" Type="http://schemas.openxmlformats.org/officeDocument/2006/relationships/image" Target="../media/image96.png"/><Relationship Id="rId7" Type="http://schemas.openxmlformats.org/officeDocument/2006/relationships/image" Target="../media/image93.emf"/><Relationship Id="rId11" Type="http://schemas.openxmlformats.org/officeDocument/2006/relationships/image" Target="../media/image98.png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12.xml"/><Relationship Id="rId9" Type="http://schemas.openxmlformats.org/officeDocument/2006/relationships/image" Target="../media/image94.emf"/><Relationship Id="rId3" Type="http://schemas.openxmlformats.org/officeDocument/2006/relationships/notesSlide" Target="../notesSlides/notesSlide21.xml"/><Relationship Id="rId6" Type="http://schemas.openxmlformats.org/officeDocument/2006/relationships/oleObject" Target="../embeddings/oleObject87.bin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99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4" Type="http://schemas.openxmlformats.org/officeDocument/2006/relationships/image" Target="../media/image99.png"/><Relationship Id="rId10" Type="http://schemas.openxmlformats.org/officeDocument/2006/relationships/image" Target="../media/image100.emf"/><Relationship Id="rId5" Type="http://schemas.openxmlformats.org/officeDocument/2006/relationships/image" Target="../media/image102.png"/><Relationship Id="rId7" Type="http://schemas.openxmlformats.org/officeDocument/2006/relationships/image" Target="../media/image104.png"/><Relationship Id="rId11" Type="http://schemas.openxmlformats.org/officeDocument/2006/relationships/oleObject" Target="../embeddings/oleObject90.bin"/><Relationship Id="rId12" Type="http://schemas.openxmlformats.org/officeDocument/2006/relationships/image" Target="../media/image101.e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12.xml"/><Relationship Id="rId9" Type="http://schemas.openxmlformats.org/officeDocument/2006/relationships/oleObject" Target="../embeddings/oleObject89.bin"/><Relationship Id="rId3" Type="http://schemas.openxmlformats.org/officeDocument/2006/relationships/notesSlide" Target="../notesSlides/notesSlide23.xml"/><Relationship Id="rId6" Type="http://schemas.openxmlformats.org/officeDocument/2006/relationships/image" Target="../media/image103.png"/></Relationships>
</file>

<file path=ppt/slides/_rels/slide3.xml.rels><?xml version="1.0" encoding="UTF-8" standalone="yes"?>
<Relationships xmlns="http://schemas.openxmlformats.org/package/2006/relationships"><Relationship Id="rId14" Type="http://schemas.openxmlformats.org/officeDocument/2006/relationships/image" Target="../media/image8.wmf"/><Relationship Id="rId4" Type="http://schemas.openxmlformats.org/officeDocument/2006/relationships/oleObject" Target="../embeddings/oleObject5.bin"/><Relationship Id="rId7" Type="http://schemas.openxmlformats.org/officeDocument/2006/relationships/image" Target="../media/image2.emf"/><Relationship Id="rId11" Type="http://schemas.openxmlformats.org/officeDocument/2006/relationships/image" Target="../media/image1.emf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6.bin"/><Relationship Id="rId16" Type="http://schemas.openxmlformats.org/officeDocument/2006/relationships/image" Target="../media/image9.emf"/><Relationship Id="rId8" Type="http://schemas.openxmlformats.org/officeDocument/2006/relationships/oleObject" Target="../embeddings/oleObject7.bin"/><Relationship Id="rId13" Type="http://schemas.openxmlformats.org/officeDocument/2006/relationships/oleObject" Target="../embeddings/oleObject9.bin"/><Relationship Id="rId10" Type="http://schemas.openxmlformats.org/officeDocument/2006/relationships/oleObject" Target="../embeddings/oleObject8.bin"/><Relationship Id="rId5" Type="http://schemas.openxmlformats.org/officeDocument/2006/relationships/image" Target="../media/image6.emf"/><Relationship Id="rId15" Type="http://schemas.openxmlformats.org/officeDocument/2006/relationships/oleObject" Target="../embeddings/oleObject10.bin"/><Relationship Id="rId12" Type="http://schemas.openxmlformats.org/officeDocument/2006/relationships/image" Target="../media/image11.png"/><Relationship Id="rId17" Type="http://schemas.openxmlformats.org/officeDocument/2006/relationships/image" Target="../media/image12.png"/><Relationship Id="rId19" Type="http://schemas.openxmlformats.org/officeDocument/2006/relationships/image" Target="../media/image10.wmf"/><Relationship Id="rId2" Type="http://schemas.openxmlformats.org/officeDocument/2006/relationships/slideLayout" Target="../slideLayouts/slideLayout2.xml"/><Relationship Id="rId9" Type="http://schemas.openxmlformats.org/officeDocument/2006/relationships/image" Target="../media/image7.emf"/><Relationship Id="rId3" Type="http://schemas.openxmlformats.org/officeDocument/2006/relationships/notesSlide" Target="../notesSlides/notesSlide2.xml"/><Relationship Id="rId18" Type="http://schemas.openxmlformats.org/officeDocument/2006/relationships/oleObject" Target="../embeddings/oleObject11.bin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4" Type="http://schemas.openxmlformats.org/officeDocument/2006/relationships/image" Target="../media/image102.png"/><Relationship Id="rId5" Type="http://schemas.openxmlformats.org/officeDocument/2006/relationships/image" Target="../media/image103.png"/><Relationship Id="rId7" Type="http://schemas.openxmlformats.org/officeDocument/2006/relationships/image" Target="../media/image10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9" Type="http://schemas.openxmlformats.org/officeDocument/2006/relationships/image" Target="../media/image108.emf"/><Relationship Id="rId3" Type="http://schemas.openxmlformats.org/officeDocument/2006/relationships/image" Target="../media/image99.png"/><Relationship Id="rId6" Type="http://schemas.openxmlformats.org/officeDocument/2006/relationships/image" Target="../media/image10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4" Type="http://schemas.openxmlformats.org/officeDocument/2006/relationships/image" Target="../media/image99.png"/><Relationship Id="rId10" Type="http://schemas.openxmlformats.org/officeDocument/2006/relationships/oleObject" Target="../embeddings/oleObject91.bin"/><Relationship Id="rId5" Type="http://schemas.openxmlformats.org/officeDocument/2006/relationships/image" Target="../media/image102.png"/><Relationship Id="rId7" Type="http://schemas.openxmlformats.org/officeDocument/2006/relationships/image" Target="../media/image106.png"/><Relationship Id="rId11" Type="http://schemas.openxmlformats.org/officeDocument/2006/relationships/image" Target="../media/image109.emf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12.xml"/><Relationship Id="rId9" Type="http://schemas.openxmlformats.org/officeDocument/2006/relationships/image" Target="../media/image110.png"/><Relationship Id="rId3" Type="http://schemas.openxmlformats.org/officeDocument/2006/relationships/notesSlide" Target="../notesSlides/notesSlide25.xml"/><Relationship Id="rId6" Type="http://schemas.openxmlformats.org/officeDocument/2006/relationships/image" Target="../media/image103.pn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11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13.pn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3.png"/><Relationship Id="rId5" Type="http://schemas.openxmlformats.org/officeDocument/2006/relationships/image" Target="../media/image116.png"/><Relationship Id="rId7" Type="http://schemas.openxmlformats.org/officeDocument/2006/relationships/image" Target="../media/image11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15.png"/><Relationship Id="rId6" Type="http://schemas.openxmlformats.org/officeDocument/2006/relationships/image" Target="../media/image117.png"/></Relationships>
</file>

<file path=ppt/slides/_rels/slide35.xml.rels><?xml version="1.0" encoding="UTF-8" standalone="yes"?>
<Relationships xmlns="http://schemas.openxmlformats.org/package/2006/relationships"><Relationship Id="rId7" Type="http://schemas.openxmlformats.org/officeDocument/2006/relationships/image" Target="../media/image63.png"/><Relationship Id="rId1" Type="http://schemas.openxmlformats.org/officeDocument/2006/relationships/vmlDrawing" Target="../drawings/vmlDrawing17.vml"/><Relationship Id="rId24" Type="http://schemas.openxmlformats.org/officeDocument/2006/relationships/image" Target="../media/image53.wmf"/><Relationship Id="rId25" Type="http://schemas.openxmlformats.org/officeDocument/2006/relationships/oleObject" Target="../embeddings/oleObject99.bin"/><Relationship Id="rId8" Type="http://schemas.openxmlformats.org/officeDocument/2006/relationships/oleObject" Target="../embeddings/oleObject93.bin"/><Relationship Id="rId13" Type="http://schemas.openxmlformats.org/officeDocument/2006/relationships/image" Target="../media/image59.png"/><Relationship Id="rId10" Type="http://schemas.openxmlformats.org/officeDocument/2006/relationships/image" Target="../media/image56.png"/><Relationship Id="rId12" Type="http://schemas.openxmlformats.org/officeDocument/2006/relationships/image" Target="../media/image48.wmf"/><Relationship Id="rId17" Type="http://schemas.openxmlformats.org/officeDocument/2006/relationships/oleObject" Target="../embeddings/oleObject96.bin"/><Relationship Id="rId9" Type="http://schemas.openxmlformats.org/officeDocument/2006/relationships/image" Target="../media/image55.wmf"/><Relationship Id="rId18" Type="http://schemas.openxmlformats.org/officeDocument/2006/relationships/image" Target="../media/image49.emf"/><Relationship Id="rId3" Type="http://schemas.openxmlformats.org/officeDocument/2006/relationships/notesSlide" Target="../notesSlides/notesSlide29.xml"/><Relationship Id="rId27" Type="http://schemas.openxmlformats.org/officeDocument/2006/relationships/image" Target="../media/image58.png"/><Relationship Id="rId14" Type="http://schemas.openxmlformats.org/officeDocument/2006/relationships/oleObject" Target="../embeddings/oleObject95.bin"/><Relationship Id="rId23" Type="http://schemas.openxmlformats.org/officeDocument/2006/relationships/oleObject" Target="../embeddings/oleObject98.bin"/><Relationship Id="rId4" Type="http://schemas.openxmlformats.org/officeDocument/2006/relationships/image" Target="../media/image62.png"/><Relationship Id="rId28" Type="http://schemas.openxmlformats.org/officeDocument/2006/relationships/image" Target="../media/image118.png"/><Relationship Id="rId26" Type="http://schemas.openxmlformats.org/officeDocument/2006/relationships/image" Target="../media/image50.wmf"/><Relationship Id="rId11" Type="http://schemas.openxmlformats.org/officeDocument/2006/relationships/oleObject" Target="../embeddings/oleObject94.bin"/><Relationship Id="rId6" Type="http://schemas.openxmlformats.org/officeDocument/2006/relationships/image" Target="../media/image54.wmf"/><Relationship Id="rId16" Type="http://schemas.openxmlformats.org/officeDocument/2006/relationships/image" Target="../media/image57.png"/><Relationship Id="rId5" Type="http://schemas.openxmlformats.org/officeDocument/2006/relationships/oleObject" Target="../embeddings/oleObject92.bin"/><Relationship Id="rId15" Type="http://schemas.openxmlformats.org/officeDocument/2006/relationships/image" Target="../media/image51.wmf"/><Relationship Id="rId19" Type="http://schemas.openxmlformats.org/officeDocument/2006/relationships/image" Target="../media/image60.png"/><Relationship Id="rId20" Type="http://schemas.openxmlformats.org/officeDocument/2006/relationships/oleObject" Target="../embeddings/oleObject97.bin"/><Relationship Id="rId22" Type="http://schemas.openxmlformats.org/officeDocument/2006/relationships/image" Target="../media/image61.png"/><Relationship Id="rId21" Type="http://schemas.openxmlformats.org/officeDocument/2006/relationships/image" Target="../media/image52.wmf"/><Relationship Id="rId2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0.bin"/><Relationship Id="rId4" Type="http://schemas.openxmlformats.org/officeDocument/2006/relationships/image" Target="../media/image120.png"/><Relationship Id="rId5" Type="http://schemas.openxmlformats.org/officeDocument/2006/relationships/image" Target="../media/image121.png"/><Relationship Id="rId7" Type="http://schemas.openxmlformats.org/officeDocument/2006/relationships/image" Target="../media/image123.png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12.xml"/><Relationship Id="rId9" Type="http://schemas.openxmlformats.org/officeDocument/2006/relationships/image" Target="../media/image119.emf"/><Relationship Id="rId3" Type="http://schemas.openxmlformats.org/officeDocument/2006/relationships/notesSlide" Target="../notesSlides/notesSlide30.xml"/><Relationship Id="rId6" Type="http://schemas.openxmlformats.org/officeDocument/2006/relationships/image" Target="../media/image12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emf"/><Relationship Id="rId4" Type="http://schemas.openxmlformats.org/officeDocument/2006/relationships/image" Target="../media/image120.png"/><Relationship Id="rId10" Type="http://schemas.openxmlformats.org/officeDocument/2006/relationships/image" Target="../media/image123.png"/><Relationship Id="rId5" Type="http://schemas.openxmlformats.org/officeDocument/2006/relationships/image" Target="../media/image121.png"/><Relationship Id="rId7" Type="http://schemas.openxmlformats.org/officeDocument/2006/relationships/oleObject" Target="../embeddings/Microsoft_Equation2.bin"/><Relationship Id="rId11" Type="http://schemas.openxmlformats.org/officeDocument/2006/relationships/oleObject" Target="../embeddings/oleObject101.bin"/><Relationship Id="rId12" Type="http://schemas.openxmlformats.org/officeDocument/2006/relationships/image" Target="../media/image119.emf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12.xml"/><Relationship Id="rId9" Type="http://schemas.openxmlformats.org/officeDocument/2006/relationships/image" Target="../media/image122.png"/><Relationship Id="rId3" Type="http://schemas.openxmlformats.org/officeDocument/2006/relationships/notesSlide" Target="../notesSlides/notesSlide31.xml"/><Relationship Id="rId6" Type="http://schemas.openxmlformats.org/officeDocument/2006/relationships/image" Target="../media/image125.png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0.png"/><Relationship Id="rId5" Type="http://schemas.openxmlformats.org/officeDocument/2006/relationships/image" Target="../media/image127.png"/><Relationship Id="rId7" Type="http://schemas.openxmlformats.org/officeDocument/2006/relationships/image" Target="../media/image126.emf"/><Relationship Id="rId1" Type="http://schemas.openxmlformats.org/officeDocument/2006/relationships/vmlDrawing" Target="../drawings/vmlDrawing20.vml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32.xml"/><Relationship Id="rId6" Type="http://schemas.openxmlformats.org/officeDocument/2006/relationships/oleObject" Target="../embeddings/oleObject102.bin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4.bin"/><Relationship Id="rId4" Type="http://schemas.openxmlformats.org/officeDocument/2006/relationships/image" Target="../media/image40.png"/><Relationship Id="rId10" Type="http://schemas.openxmlformats.org/officeDocument/2006/relationships/image" Target="../media/image129.png"/><Relationship Id="rId5" Type="http://schemas.openxmlformats.org/officeDocument/2006/relationships/image" Target="../media/image127.png"/><Relationship Id="rId7" Type="http://schemas.openxmlformats.org/officeDocument/2006/relationships/image" Target="../media/image126.emf"/><Relationship Id="rId11" Type="http://schemas.openxmlformats.org/officeDocument/2006/relationships/image" Target="../media/image130.png"/><Relationship Id="rId1" Type="http://schemas.openxmlformats.org/officeDocument/2006/relationships/vmlDrawing" Target="../drawings/vmlDrawing21.vml"/><Relationship Id="rId2" Type="http://schemas.openxmlformats.org/officeDocument/2006/relationships/slideLayout" Target="../slideLayouts/slideLayout12.xml"/><Relationship Id="rId9" Type="http://schemas.openxmlformats.org/officeDocument/2006/relationships/image" Target="../media/image128.emf"/><Relationship Id="rId3" Type="http://schemas.openxmlformats.org/officeDocument/2006/relationships/notesSlide" Target="../notesSlides/notesSlide33.xml"/><Relationship Id="rId6" Type="http://schemas.openxmlformats.org/officeDocument/2006/relationships/oleObject" Target="../embeddings/oleObject103.bin"/></Relationships>
</file>

<file path=ppt/slides/_rels/slide4.xml.rels><?xml version="1.0" encoding="UTF-8" standalone="yes"?>
<Relationships xmlns="http://schemas.openxmlformats.org/package/2006/relationships"><Relationship Id="rId14" Type="http://schemas.openxmlformats.org/officeDocument/2006/relationships/image" Target="../media/image6.emf"/><Relationship Id="rId4" Type="http://schemas.openxmlformats.org/officeDocument/2006/relationships/image" Target="../media/image15.png"/><Relationship Id="rId7" Type="http://schemas.openxmlformats.org/officeDocument/2006/relationships/oleObject" Target="../embeddings/oleObject12.bin"/><Relationship Id="rId11" Type="http://schemas.openxmlformats.org/officeDocument/2006/relationships/oleObject" Target="../embeddings/oleObject14.bin"/><Relationship Id="rId1" Type="http://schemas.openxmlformats.org/officeDocument/2006/relationships/vmlDrawing" Target="../drawings/vmlDrawing3.vml"/><Relationship Id="rId6" Type="http://schemas.openxmlformats.org/officeDocument/2006/relationships/image" Target="../media/image17.jpeg"/><Relationship Id="rId16" Type="http://schemas.openxmlformats.org/officeDocument/2006/relationships/image" Target="../media/image2.emf"/><Relationship Id="rId8" Type="http://schemas.openxmlformats.org/officeDocument/2006/relationships/image" Target="../media/image13.emf"/><Relationship Id="rId13" Type="http://schemas.openxmlformats.org/officeDocument/2006/relationships/oleObject" Target="../embeddings/oleObject15.bin"/><Relationship Id="rId10" Type="http://schemas.openxmlformats.org/officeDocument/2006/relationships/image" Target="../media/image7.emf"/><Relationship Id="rId5" Type="http://schemas.openxmlformats.org/officeDocument/2006/relationships/image" Target="../media/image16.png"/><Relationship Id="rId15" Type="http://schemas.openxmlformats.org/officeDocument/2006/relationships/oleObject" Target="../embeddings/oleObject16.bin"/><Relationship Id="rId12" Type="http://schemas.openxmlformats.org/officeDocument/2006/relationships/image" Target="../media/image1.emf"/><Relationship Id="rId17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9" Type="http://schemas.openxmlformats.org/officeDocument/2006/relationships/oleObject" Target="../embeddings/oleObject13.bin"/><Relationship Id="rId3" Type="http://schemas.openxmlformats.org/officeDocument/2006/relationships/notesSlide" Target="../notesSlides/notesSlide3.xml"/><Relationship Id="rId18" Type="http://schemas.openxmlformats.org/officeDocument/2006/relationships/image" Target="../media/image14.wmf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image" Target="../media/image13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31.emf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image" Target="../media/image133.png"/><Relationship Id="rId5" Type="http://schemas.openxmlformats.org/officeDocument/2006/relationships/oleObject" Target="../embeddings/Microsoft_Equation3.bin"/><Relationship Id="rId7" Type="http://schemas.openxmlformats.org/officeDocument/2006/relationships/image" Target="../media/image134.png"/><Relationship Id="rId1" Type="http://schemas.openxmlformats.org/officeDocument/2006/relationships/vmlDrawing" Target="../drawings/vmlDrawing22.vml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35.xml"/><Relationship Id="rId6" Type="http://schemas.openxmlformats.org/officeDocument/2006/relationships/image" Target="../media/image43.e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36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7" Type="http://schemas.openxmlformats.org/officeDocument/2006/relationships/oleObject" Target="../embeddings/oleObject106.bin"/><Relationship Id="rId1" Type="http://schemas.openxmlformats.org/officeDocument/2006/relationships/vmlDrawing" Target="../drawings/vmlDrawing23.vml"/><Relationship Id="rId24" Type="http://schemas.openxmlformats.org/officeDocument/2006/relationships/oleObject" Target="../embeddings/oleObject112.bin"/><Relationship Id="rId25" Type="http://schemas.openxmlformats.org/officeDocument/2006/relationships/image" Target="../media/image50.wmf"/><Relationship Id="rId8" Type="http://schemas.openxmlformats.org/officeDocument/2006/relationships/image" Target="../media/image55.wmf"/><Relationship Id="rId13" Type="http://schemas.openxmlformats.org/officeDocument/2006/relationships/oleObject" Target="../embeddings/oleObject108.bin"/><Relationship Id="rId10" Type="http://schemas.openxmlformats.org/officeDocument/2006/relationships/oleObject" Target="../embeddings/oleObject107.bin"/><Relationship Id="rId12" Type="http://schemas.openxmlformats.org/officeDocument/2006/relationships/image" Target="../media/image59.png"/><Relationship Id="rId17" Type="http://schemas.openxmlformats.org/officeDocument/2006/relationships/image" Target="../media/image49.emf"/><Relationship Id="rId9" Type="http://schemas.openxmlformats.org/officeDocument/2006/relationships/image" Target="../media/image56.png"/><Relationship Id="rId18" Type="http://schemas.openxmlformats.org/officeDocument/2006/relationships/image" Target="../media/image60.png"/><Relationship Id="rId3" Type="http://schemas.openxmlformats.org/officeDocument/2006/relationships/image" Target="../media/image62.png"/><Relationship Id="rId27" Type="http://schemas.openxmlformats.org/officeDocument/2006/relationships/image" Target="../media/image118.png"/><Relationship Id="rId14" Type="http://schemas.openxmlformats.org/officeDocument/2006/relationships/image" Target="../media/image51.wmf"/><Relationship Id="rId23" Type="http://schemas.openxmlformats.org/officeDocument/2006/relationships/image" Target="../media/image53.wmf"/><Relationship Id="rId4" Type="http://schemas.openxmlformats.org/officeDocument/2006/relationships/oleObject" Target="../embeddings/oleObject105.bin"/><Relationship Id="rId28" Type="http://schemas.openxmlformats.org/officeDocument/2006/relationships/image" Target="../media/image16.png"/><Relationship Id="rId26" Type="http://schemas.openxmlformats.org/officeDocument/2006/relationships/image" Target="../media/image58.png"/><Relationship Id="rId11" Type="http://schemas.openxmlformats.org/officeDocument/2006/relationships/image" Target="../media/image48.wmf"/><Relationship Id="rId29" Type="http://schemas.openxmlformats.org/officeDocument/2006/relationships/image" Target="../media/image137.png"/><Relationship Id="rId6" Type="http://schemas.openxmlformats.org/officeDocument/2006/relationships/image" Target="../media/image63.png"/><Relationship Id="rId16" Type="http://schemas.openxmlformats.org/officeDocument/2006/relationships/oleObject" Target="../embeddings/oleObject109.bin"/><Relationship Id="rId5" Type="http://schemas.openxmlformats.org/officeDocument/2006/relationships/image" Target="../media/image54.wmf"/><Relationship Id="rId15" Type="http://schemas.openxmlformats.org/officeDocument/2006/relationships/image" Target="../media/image57.png"/><Relationship Id="rId19" Type="http://schemas.openxmlformats.org/officeDocument/2006/relationships/oleObject" Target="../embeddings/oleObject110.bin"/><Relationship Id="rId20" Type="http://schemas.openxmlformats.org/officeDocument/2006/relationships/image" Target="../media/image52.wmf"/><Relationship Id="rId22" Type="http://schemas.openxmlformats.org/officeDocument/2006/relationships/oleObject" Target="../embeddings/oleObject111.bin"/><Relationship Id="rId21" Type="http://schemas.openxmlformats.org/officeDocument/2006/relationships/image" Target="../media/image61.png"/><Relationship Id="rId2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emf"/><Relationship Id="rId4" Type="http://schemas.openxmlformats.org/officeDocument/2006/relationships/oleObject" Target="../embeddings/oleObject113.bin"/><Relationship Id="rId5" Type="http://schemas.openxmlformats.org/officeDocument/2006/relationships/image" Target="../media/image138.emf"/><Relationship Id="rId7" Type="http://schemas.openxmlformats.org/officeDocument/2006/relationships/oleObject" Target="../embeddings/oleObject114.bin"/><Relationship Id="rId1" Type="http://schemas.openxmlformats.org/officeDocument/2006/relationships/vmlDrawing" Target="../drawings/vmlDrawing24.vml"/><Relationship Id="rId2" Type="http://schemas.openxmlformats.org/officeDocument/2006/relationships/slideLayout" Target="../slideLayouts/slideLayout12.xml"/><Relationship Id="rId9" Type="http://schemas.openxmlformats.org/officeDocument/2006/relationships/image" Target="../media/image141.png"/><Relationship Id="rId3" Type="http://schemas.openxmlformats.org/officeDocument/2006/relationships/notesSlide" Target="../notesSlides/notesSlide37.xml"/><Relationship Id="rId6" Type="http://schemas.openxmlformats.org/officeDocument/2006/relationships/image" Target="../media/image140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42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4" Type="http://schemas.openxmlformats.org/officeDocument/2006/relationships/image" Target="../media/image14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43.png"/><Relationship Id="rId5" Type="http://schemas.openxmlformats.org/officeDocument/2006/relationships/image" Target="../media/image144.emf"/></Relationships>
</file>

<file path=ppt/slides/_rels/slide48.xml.rels><?xml version="1.0" encoding="UTF-8" standalone="yes"?>
<Relationships xmlns="http://schemas.openxmlformats.org/package/2006/relationships"><Relationship Id="rId6" Type="http://schemas.openxmlformats.org/officeDocument/2006/relationships/image" Target="../media/image144.emf"/><Relationship Id="rId4" Type="http://schemas.openxmlformats.org/officeDocument/2006/relationships/image" Target="../media/image14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43.png"/><Relationship Id="rId5" Type="http://schemas.openxmlformats.org/officeDocument/2006/relationships/image" Target="../media/image145.png"/></Relationships>
</file>

<file path=ppt/slides/_rels/slide49.xml.rels><?xml version="1.0" encoding="UTF-8" standalone="yes"?>
<Relationships xmlns="http://schemas.openxmlformats.org/package/2006/relationships"><Relationship Id="rId4" Type="http://schemas.openxmlformats.org/officeDocument/2006/relationships/image" Target="../media/image14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46.jp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4" Type="http://schemas.openxmlformats.org/officeDocument/2006/relationships/oleObject" Target="../embeddings/oleObject119.bin"/><Relationship Id="rId4" Type="http://schemas.openxmlformats.org/officeDocument/2006/relationships/image" Target="../media/image12.png"/><Relationship Id="rId7" Type="http://schemas.openxmlformats.org/officeDocument/2006/relationships/image" Target="../media/image148.emf"/><Relationship Id="rId11" Type="http://schemas.openxmlformats.org/officeDocument/2006/relationships/image" Target="../media/image150.emf"/><Relationship Id="rId1" Type="http://schemas.openxmlformats.org/officeDocument/2006/relationships/vmlDrawing" Target="../drawings/vmlDrawing25.vml"/><Relationship Id="rId6" Type="http://schemas.openxmlformats.org/officeDocument/2006/relationships/oleObject" Target="../embeddings/oleObject115.bin"/><Relationship Id="rId16" Type="http://schemas.openxmlformats.org/officeDocument/2006/relationships/image" Target="../media/image154.png"/><Relationship Id="rId8" Type="http://schemas.openxmlformats.org/officeDocument/2006/relationships/oleObject" Target="../embeddings/oleObject116.bin"/><Relationship Id="rId13" Type="http://schemas.openxmlformats.org/officeDocument/2006/relationships/image" Target="../media/image151.emf"/><Relationship Id="rId10" Type="http://schemas.openxmlformats.org/officeDocument/2006/relationships/oleObject" Target="../embeddings/oleObject117.bin"/><Relationship Id="rId5" Type="http://schemas.openxmlformats.org/officeDocument/2006/relationships/image" Target="../media/image153.png"/><Relationship Id="rId15" Type="http://schemas.openxmlformats.org/officeDocument/2006/relationships/image" Target="../media/image152.emf"/><Relationship Id="rId12" Type="http://schemas.openxmlformats.org/officeDocument/2006/relationships/oleObject" Target="../embeddings/oleObject118.bin"/><Relationship Id="rId17" Type="http://schemas.openxmlformats.org/officeDocument/2006/relationships/image" Target="../media/image155.png"/><Relationship Id="rId2" Type="http://schemas.openxmlformats.org/officeDocument/2006/relationships/slideLayout" Target="../slideLayouts/slideLayout12.xml"/><Relationship Id="rId9" Type="http://schemas.openxmlformats.org/officeDocument/2006/relationships/image" Target="../media/image149.emf"/><Relationship Id="rId3" Type="http://schemas.openxmlformats.org/officeDocument/2006/relationships/notesSlide" Target="../notesSlides/notesSlide42.xml"/><Relationship Id="rId18" Type="http://schemas.openxmlformats.org/officeDocument/2006/relationships/image" Target="../media/image156.png"/></Relationships>
</file>

<file path=ppt/slides/_rels/slide52.xml.rels><?xml version="1.0" encoding="UTF-8" standalone="yes"?>
<Relationships xmlns="http://schemas.openxmlformats.org/package/2006/relationships"><Relationship Id="rId6" Type="http://schemas.openxmlformats.org/officeDocument/2006/relationships/image" Target="../media/image157.emf"/><Relationship Id="rId4" Type="http://schemas.openxmlformats.org/officeDocument/2006/relationships/image" Target="../media/image158.wmf"/><Relationship Id="rId1" Type="http://schemas.openxmlformats.org/officeDocument/2006/relationships/vmlDrawing" Target="../drawings/vmlDrawing26.vml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43.xml"/><Relationship Id="rId5" Type="http://schemas.openxmlformats.org/officeDocument/2006/relationships/oleObject" Target="../embeddings/Microsoft_Equation4.bin"/></Relationships>
</file>

<file path=ppt/slides/_rels/slide53.xml.rels><?xml version="1.0" encoding="UTF-8" standalone="yes"?>
<Relationships xmlns="http://schemas.openxmlformats.org/package/2006/relationships"><Relationship Id="rId14" Type="http://schemas.openxmlformats.org/officeDocument/2006/relationships/image" Target="../media/image165.png"/><Relationship Id="rId4" Type="http://schemas.openxmlformats.org/officeDocument/2006/relationships/image" Target="../media/image158.wmf"/><Relationship Id="rId7" Type="http://schemas.openxmlformats.org/officeDocument/2006/relationships/image" Target="../media/image162.png"/><Relationship Id="rId11" Type="http://schemas.openxmlformats.org/officeDocument/2006/relationships/image" Target="../media/image159.emf"/><Relationship Id="rId1" Type="http://schemas.openxmlformats.org/officeDocument/2006/relationships/vmlDrawing" Target="../drawings/vmlDrawing27.vml"/><Relationship Id="rId6" Type="http://schemas.openxmlformats.org/officeDocument/2006/relationships/image" Target="../media/image161.png"/><Relationship Id="rId8" Type="http://schemas.openxmlformats.org/officeDocument/2006/relationships/image" Target="../media/image163.png"/><Relationship Id="rId13" Type="http://schemas.openxmlformats.org/officeDocument/2006/relationships/image" Target="../media/image157.emf"/><Relationship Id="rId10" Type="http://schemas.openxmlformats.org/officeDocument/2006/relationships/oleObject" Target="../embeddings/oleObject120.bin"/><Relationship Id="rId5" Type="http://schemas.openxmlformats.org/officeDocument/2006/relationships/image" Target="../media/image160.png"/><Relationship Id="rId12" Type="http://schemas.openxmlformats.org/officeDocument/2006/relationships/oleObject" Target="../embeddings/Microsoft_Equation5.bin"/><Relationship Id="rId2" Type="http://schemas.openxmlformats.org/officeDocument/2006/relationships/slideLayout" Target="../slideLayouts/slideLayout12.xml"/><Relationship Id="rId9" Type="http://schemas.openxmlformats.org/officeDocument/2006/relationships/image" Target="../media/image164.png"/><Relationship Id="rId3" Type="http://schemas.openxmlformats.org/officeDocument/2006/relationships/notesSlide" Target="../notesSlides/notesSlide44.xml"/></Relationships>
</file>

<file path=ppt/slides/_rels/slide54.xml.rels><?xml version="1.0" encoding="UTF-8" standalone="yes"?>
<Relationships xmlns="http://schemas.openxmlformats.org/package/2006/relationships"><Relationship Id="rId6" Type="http://schemas.openxmlformats.org/officeDocument/2006/relationships/image" Target="../media/image169.png"/><Relationship Id="rId4" Type="http://schemas.openxmlformats.org/officeDocument/2006/relationships/image" Target="../media/image16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66.png"/><Relationship Id="rId5" Type="http://schemas.openxmlformats.org/officeDocument/2006/relationships/image" Target="../media/image168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emf"/><Relationship Id="rId4" Type="http://schemas.openxmlformats.org/officeDocument/2006/relationships/image" Target="../media/image171.png"/><Relationship Id="rId5" Type="http://schemas.openxmlformats.org/officeDocument/2006/relationships/image" Target="../media/image172.png"/><Relationship Id="rId7" Type="http://schemas.openxmlformats.org/officeDocument/2006/relationships/oleObject" Target="../embeddings/Microsoft_Equation6.bin"/><Relationship Id="rId1" Type="http://schemas.openxmlformats.org/officeDocument/2006/relationships/vmlDrawing" Target="../drawings/vmlDrawing28.vml"/><Relationship Id="rId2" Type="http://schemas.openxmlformats.org/officeDocument/2006/relationships/slideLayout" Target="../slideLayouts/slideLayout12.xml"/><Relationship Id="rId9" Type="http://schemas.openxmlformats.org/officeDocument/2006/relationships/image" Target="../media/image174.png"/><Relationship Id="rId3" Type="http://schemas.openxmlformats.org/officeDocument/2006/relationships/notesSlide" Target="../notesSlides/notesSlide46.xml"/><Relationship Id="rId6" Type="http://schemas.openxmlformats.org/officeDocument/2006/relationships/image" Target="../media/image173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emf"/><Relationship Id="rId4" Type="http://schemas.openxmlformats.org/officeDocument/2006/relationships/image" Target="../media/image171.png"/><Relationship Id="rId10" Type="http://schemas.openxmlformats.org/officeDocument/2006/relationships/image" Target="../media/image175.png"/><Relationship Id="rId5" Type="http://schemas.openxmlformats.org/officeDocument/2006/relationships/image" Target="../media/image172.png"/><Relationship Id="rId7" Type="http://schemas.openxmlformats.org/officeDocument/2006/relationships/oleObject" Target="../embeddings/Microsoft_Equation7.bin"/><Relationship Id="rId1" Type="http://schemas.openxmlformats.org/officeDocument/2006/relationships/vmlDrawing" Target="../drawings/vmlDrawing29.vml"/><Relationship Id="rId2" Type="http://schemas.openxmlformats.org/officeDocument/2006/relationships/slideLayout" Target="../slideLayouts/slideLayout12.xml"/><Relationship Id="rId9" Type="http://schemas.openxmlformats.org/officeDocument/2006/relationships/image" Target="../media/image174.png"/><Relationship Id="rId3" Type="http://schemas.openxmlformats.org/officeDocument/2006/relationships/notesSlide" Target="../notesSlides/notesSlide47.xml"/><Relationship Id="rId6" Type="http://schemas.openxmlformats.org/officeDocument/2006/relationships/image" Target="../media/image173.png"/></Relationships>
</file>

<file path=ppt/slides/_rels/slide57.xml.rels><?xml version="1.0" encoding="UTF-8" standalone="yes"?>
<Relationships xmlns="http://schemas.openxmlformats.org/package/2006/relationships"><Relationship Id="rId4" Type="http://schemas.openxmlformats.org/officeDocument/2006/relationships/image" Target="../media/image17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53.png"/><Relationship Id="rId5" Type="http://schemas.openxmlformats.org/officeDocument/2006/relationships/image" Target="../media/image177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4" Type="http://schemas.openxmlformats.org/officeDocument/2006/relationships/image" Target="../media/image176.png"/><Relationship Id="rId5" Type="http://schemas.openxmlformats.org/officeDocument/2006/relationships/image" Target="../media/image178.png"/><Relationship Id="rId7" Type="http://schemas.openxmlformats.org/officeDocument/2006/relationships/image" Target="../media/image17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9.xml"/><Relationship Id="rId9" Type="http://schemas.openxmlformats.org/officeDocument/2006/relationships/image" Target="../media/image181.png"/><Relationship Id="rId3" Type="http://schemas.openxmlformats.org/officeDocument/2006/relationships/image" Target="../media/image153.png"/><Relationship Id="rId6" Type="http://schemas.openxmlformats.org/officeDocument/2006/relationships/image" Target="../media/image177.png"/></Relationships>
</file>

<file path=ppt/slides/_rels/slide59.xml.rels><?xml version="1.0" encoding="UTF-8" standalone="yes"?>
<Relationships xmlns="http://schemas.openxmlformats.org/package/2006/relationships"><Relationship Id="rId4" Type="http://schemas.openxmlformats.org/officeDocument/2006/relationships/image" Target="../media/image182.png"/><Relationship Id="rId7" Type="http://schemas.openxmlformats.org/officeDocument/2006/relationships/oleObject" Target="../embeddings/Microsoft_Equation8.bin"/><Relationship Id="rId11" Type="http://schemas.openxmlformats.org/officeDocument/2006/relationships/image" Target="../media/image184.png"/><Relationship Id="rId1" Type="http://schemas.openxmlformats.org/officeDocument/2006/relationships/vmlDrawing" Target="../drawings/vmlDrawing30.vml"/><Relationship Id="rId6" Type="http://schemas.openxmlformats.org/officeDocument/2006/relationships/image" Target="../media/image173.png"/><Relationship Id="rId8" Type="http://schemas.openxmlformats.org/officeDocument/2006/relationships/image" Target="../media/image170.emf"/><Relationship Id="rId13" Type="http://schemas.openxmlformats.org/officeDocument/2006/relationships/image" Target="../media/image186.png"/><Relationship Id="rId10" Type="http://schemas.openxmlformats.org/officeDocument/2006/relationships/image" Target="../media/image183.png"/><Relationship Id="rId5" Type="http://schemas.openxmlformats.org/officeDocument/2006/relationships/image" Target="../media/image172.png"/><Relationship Id="rId12" Type="http://schemas.openxmlformats.org/officeDocument/2006/relationships/image" Target="../media/image185.png"/><Relationship Id="rId2" Type="http://schemas.openxmlformats.org/officeDocument/2006/relationships/slideLayout" Target="../slideLayouts/slideLayout12.xml"/><Relationship Id="rId9" Type="http://schemas.openxmlformats.org/officeDocument/2006/relationships/image" Target="../media/image174.png"/><Relationship Id="rId3" Type="http://schemas.openxmlformats.org/officeDocument/2006/relationships/notesSlide" Target="../notesSlides/notesSlide50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image" Target="../media/image20.emf"/><Relationship Id="rId4" Type="http://schemas.openxmlformats.org/officeDocument/2006/relationships/image" Target="../media/image22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21.png"/><Relationship Id="rId5" Type="http://schemas.openxmlformats.org/officeDocument/2006/relationships/oleObject" Target="../embeddings/oleObject18.bin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png"/><Relationship Id="rId4" Type="http://schemas.openxmlformats.org/officeDocument/2006/relationships/image" Target="../media/image188.png"/><Relationship Id="rId5" Type="http://schemas.openxmlformats.org/officeDocument/2006/relationships/image" Target="../media/image189.png"/><Relationship Id="rId7" Type="http://schemas.openxmlformats.org/officeDocument/2006/relationships/image" Target="../media/image19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87.png"/><Relationship Id="rId6" Type="http://schemas.openxmlformats.org/officeDocument/2006/relationships/image" Target="../media/image190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png"/><Relationship Id="rId4" Type="http://schemas.openxmlformats.org/officeDocument/2006/relationships/image" Target="../media/image194.png"/><Relationship Id="rId5" Type="http://schemas.openxmlformats.org/officeDocument/2006/relationships/image" Target="../media/image195.png"/><Relationship Id="rId7" Type="http://schemas.openxmlformats.org/officeDocument/2006/relationships/image" Target="../media/image19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93.png"/><Relationship Id="rId6" Type="http://schemas.openxmlformats.org/officeDocument/2006/relationships/image" Target="../media/image196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199.pn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3.png"/><Relationship Id="rId5" Type="http://schemas.openxmlformats.org/officeDocument/2006/relationships/image" Target="../media/image116.png"/><Relationship Id="rId7" Type="http://schemas.openxmlformats.org/officeDocument/2006/relationships/image" Target="../media/image20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115.png"/><Relationship Id="rId6" Type="http://schemas.openxmlformats.org/officeDocument/2006/relationships/image" Target="../media/image200.png"/></Relationships>
</file>

<file path=ppt/slides/_rels/slide64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oleObject121.bin"/><Relationship Id="rId5" Type="http://schemas.openxmlformats.org/officeDocument/2006/relationships/image" Target="../media/image14.wmf"/><Relationship Id="rId7" Type="http://schemas.openxmlformats.org/officeDocument/2006/relationships/image" Target="../media/image17.jpeg"/><Relationship Id="rId1" Type="http://schemas.openxmlformats.org/officeDocument/2006/relationships/vmlDrawing" Target="../drawings/vmlDrawing31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5.xml"/><Relationship Id="rId6" Type="http://schemas.openxmlformats.org/officeDocument/2006/relationships/image" Target="../media/image202.jpe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5.png"/><Relationship Id="rId4" Type="http://schemas.openxmlformats.org/officeDocument/2006/relationships/image" Target="../media/image203.emf"/><Relationship Id="rId10" Type="http://schemas.openxmlformats.org/officeDocument/2006/relationships/image" Target="../media/image207.png"/><Relationship Id="rId5" Type="http://schemas.openxmlformats.org/officeDocument/2006/relationships/image" Target="../media/image204.png"/><Relationship Id="rId7" Type="http://schemas.openxmlformats.org/officeDocument/2006/relationships/image" Target="../media/image43.emf"/><Relationship Id="rId11" Type="http://schemas.openxmlformats.org/officeDocument/2006/relationships/oleObject" Target="../embeddings/oleObject123.bin"/><Relationship Id="rId12" Type="http://schemas.openxmlformats.org/officeDocument/2006/relationships/image" Target="../media/image119.emf"/><Relationship Id="rId1" Type="http://schemas.openxmlformats.org/officeDocument/2006/relationships/vmlDrawing" Target="../drawings/vmlDrawing32.vml"/><Relationship Id="rId2" Type="http://schemas.openxmlformats.org/officeDocument/2006/relationships/slideLayout" Target="../slideLayouts/slideLayout12.xml"/><Relationship Id="rId9" Type="http://schemas.openxmlformats.org/officeDocument/2006/relationships/image" Target="../media/image206.png"/><Relationship Id="rId3" Type="http://schemas.openxmlformats.org/officeDocument/2006/relationships/notesSlide" Target="../notesSlides/notesSlide56.xml"/><Relationship Id="rId6" Type="http://schemas.openxmlformats.org/officeDocument/2006/relationships/oleObject" Target="../embeddings/oleObject122.bin"/></Relationships>
</file>

<file path=ppt/slides/_rels/slide6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3.png"/><Relationship Id="rId5" Type="http://schemas.openxmlformats.org/officeDocument/2006/relationships/image" Target="../media/image116.png"/><Relationship Id="rId7" Type="http://schemas.openxmlformats.org/officeDocument/2006/relationships/image" Target="../media/image11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115.png"/><Relationship Id="rId6" Type="http://schemas.openxmlformats.org/officeDocument/2006/relationships/image" Target="../media/image201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5.bin"/><Relationship Id="rId4" Type="http://schemas.openxmlformats.org/officeDocument/2006/relationships/image" Target="../media/image95.png"/><Relationship Id="rId5" Type="http://schemas.openxmlformats.org/officeDocument/2006/relationships/image" Target="../media/image96.png"/><Relationship Id="rId7" Type="http://schemas.openxmlformats.org/officeDocument/2006/relationships/image" Target="../media/image93.emf"/><Relationship Id="rId1" Type="http://schemas.openxmlformats.org/officeDocument/2006/relationships/vmlDrawing" Target="../drawings/vmlDrawing33.vml"/><Relationship Id="rId2" Type="http://schemas.openxmlformats.org/officeDocument/2006/relationships/slideLayout" Target="../slideLayouts/slideLayout12.xml"/><Relationship Id="rId9" Type="http://schemas.openxmlformats.org/officeDocument/2006/relationships/image" Target="../media/image94.emf"/><Relationship Id="rId3" Type="http://schemas.openxmlformats.org/officeDocument/2006/relationships/notesSlide" Target="../notesSlides/notesSlide58.xml"/><Relationship Id="rId6" Type="http://schemas.openxmlformats.org/officeDocument/2006/relationships/oleObject" Target="../embeddings/oleObject124.bin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emf"/><Relationship Id="rId4" Type="http://schemas.openxmlformats.org/officeDocument/2006/relationships/image" Target="../media/image208.png"/><Relationship Id="rId5" Type="http://schemas.openxmlformats.org/officeDocument/2006/relationships/image" Target="../media/image209.png"/><Relationship Id="rId7" Type="http://schemas.openxmlformats.org/officeDocument/2006/relationships/oleObject" Target="../embeddings/oleObject126.bin"/><Relationship Id="rId1" Type="http://schemas.openxmlformats.org/officeDocument/2006/relationships/vmlDrawing" Target="../drawings/vmlDrawing34.vml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59.xml"/><Relationship Id="rId6" Type="http://schemas.openxmlformats.org/officeDocument/2006/relationships/image" Target="../media/image210.jpe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4" Type="http://schemas.openxmlformats.org/officeDocument/2006/relationships/oleObject" Target="../embeddings/oleObject127.bin"/><Relationship Id="rId10" Type="http://schemas.openxmlformats.org/officeDocument/2006/relationships/image" Target="../media/image211.png"/><Relationship Id="rId5" Type="http://schemas.openxmlformats.org/officeDocument/2006/relationships/image" Target="../media/image43.emf"/><Relationship Id="rId7" Type="http://schemas.openxmlformats.org/officeDocument/2006/relationships/image" Target="../media/image119.emf"/><Relationship Id="rId1" Type="http://schemas.openxmlformats.org/officeDocument/2006/relationships/vmlDrawing" Target="../drawings/vmlDrawing35.vml"/><Relationship Id="rId2" Type="http://schemas.openxmlformats.org/officeDocument/2006/relationships/slideLayout" Target="../slideLayouts/slideLayout12.xml"/><Relationship Id="rId9" Type="http://schemas.openxmlformats.org/officeDocument/2006/relationships/image" Target="../media/image123.png"/><Relationship Id="rId3" Type="http://schemas.openxmlformats.org/officeDocument/2006/relationships/notesSlide" Target="../notesSlides/notesSlide60.xml"/><Relationship Id="rId6" Type="http://schemas.openxmlformats.org/officeDocument/2006/relationships/oleObject" Target="../embeddings/oleObject128.bin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Equation9.bin"/><Relationship Id="rId4" Type="http://schemas.openxmlformats.org/officeDocument/2006/relationships/oleObject" Target="../embeddings/oleObject129.bin"/><Relationship Id="rId10" Type="http://schemas.openxmlformats.org/officeDocument/2006/relationships/image" Target="../media/image214.png"/><Relationship Id="rId5" Type="http://schemas.openxmlformats.org/officeDocument/2006/relationships/image" Target="../media/image212.emf"/><Relationship Id="rId7" Type="http://schemas.openxmlformats.org/officeDocument/2006/relationships/image" Target="../media/image121.png"/><Relationship Id="rId1" Type="http://schemas.openxmlformats.org/officeDocument/2006/relationships/vmlDrawing" Target="../drawings/vmlDrawing36.vml"/><Relationship Id="rId2" Type="http://schemas.openxmlformats.org/officeDocument/2006/relationships/slideLayout" Target="../slideLayouts/slideLayout12.xml"/><Relationship Id="rId9" Type="http://schemas.openxmlformats.org/officeDocument/2006/relationships/image" Target="../media/image213.emf"/><Relationship Id="rId3" Type="http://schemas.openxmlformats.org/officeDocument/2006/relationships/notesSlide" Target="../notesSlides/notesSlide61.xml"/><Relationship Id="rId6" Type="http://schemas.openxmlformats.org/officeDocument/2006/relationships/image" Target="../media/image120.png"/></Relationships>
</file>

<file path=ppt/slides/_rels/slide71.xml.rels><?xml version="1.0" encoding="UTF-8" standalone="yes"?>
<Relationships xmlns="http://schemas.openxmlformats.org/package/2006/relationships"><Relationship Id="rId14" Type="http://schemas.openxmlformats.org/officeDocument/2006/relationships/image" Target="../media/image151.emf"/><Relationship Id="rId4" Type="http://schemas.openxmlformats.org/officeDocument/2006/relationships/image" Target="../media/image12.png"/><Relationship Id="rId7" Type="http://schemas.openxmlformats.org/officeDocument/2006/relationships/oleObject" Target="../embeddings/oleObject130.bin"/><Relationship Id="rId11" Type="http://schemas.openxmlformats.org/officeDocument/2006/relationships/oleObject" Target="../embeddings/oleObject132.bin"/><Relationship Id="rId1" Type="http://schemas.openxmlformats.org/officeDocument/2006/relationships/vmlDrawing" Target="../drawings/vmlDrawing37.vml"/><Relationship Id="rId6" Type="http://schemas.openxmlformats.org/officeDocument/2006/relationships/image" Target="../media/image215.png"/><Relationship Id="rId16" Type="http://schemas.openxmlformats.org/officeDocument/2006/relationships/image" Target="../media/image152.emf"/><Relationship Id="rId8" Type="http://schemas.openxmlformats.org/officeDocument/2006/relationships/image" Target="../media/image148.emf"/><Relationship Id="rId13" Type="http://schemas.openxmlformats.org/officeDocument/2006/relationships/oleObject" Target="../embeddings/oleObject133.bin"/><Relationship Id="rId10" Type="http://schemas.openxmlformats.org/officeDocument/2006/relationships/image" Target="../media/image149.emf"/><Relationship Id="rId5" Type="http://schemas.openxmlformats.org/officeDocument/2006/relationships/image" Target="../media/image153.png"/><Relationship Id="rId15" Type="http://schemas.openxmlformats.org/officeDocument/2006/relationships/oleObject" Target="../embeddings/oleObject134.bin"/><Relationship Id="rId12" Type="http://schemas.openxmlformats.org/officeDocument/2006/relationships/image" Target="../media/image150.emf"/><Relationship Id="rId17" Type="http://schemas.openxmlformats.org/officeDocument/2006/relationships/image" Target="../media/image154.png"/><Relationship Id="rId2" Type="http://schemas.openxmlformats.org/officeDocument/2006/relationships/slideLayout" Target="../slideLayouts/slideLayout12.xml"/><Relationship Id="rId9" Type="http://schemas.openxmlformats.org/officeDocument/2006/relationships/oleObject" Target="../embeddings/oleObject131.bin"/><Relationship Id="rId3" Type="http://schemas.openxmlformats.org/officeDocument/2006/relationships/notesSlide" Target="../notesSlides/notesSlide6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4" Type="http://schemas.openxmlformats.org/officeDocument/2006/relationships/image" Target="../media/image24.png"/><Relationship Id="rId10" Type="http://schemas.openxmlformats.org/officeDocument/2006/relationships/image" Target="../media/image30.png"/><Relationship Id="rId5" Type="http://schemas.openxmlformats.org/officeDocument/2006/relationships/image" Target="../media/image25.png"/><Relationship Id="rId7" Type="http://schemas.openxmlformats.org/officeDocument/2006/relationships/image" Target="../media/image27.png"/><Relationship Id="rId11" Type="http://schemas.openxmlformats.org/officeDocument/2006/relationships/image" Target="../media/image31.png"/><Relationship Id="rId12" Type="http://schemas.openxmlformats.org/officeDocument/2006/relationships/image" Target="../media/image32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9" Type="http://schemas.openxmlformats.org/officeDocument/2006/relationships/image" Target="../media/image29.png"/><Relationship Id="rId3" Type="http://schemas.openxmlformats.org/officeDocument/2006/relationships/image" Target="../media/image23.png"/><Relationship Id="rId6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image" Target="../media/image36.png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3.jpeg"/><Relationship Id="rId5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41509" y="3828830"/>
            <a:ext cx="22802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Contalbrigo</a:t>
            </a:r>
            <a:r>
              <a:rPr lang="en-US" sz="2000" dirty="0" smtClean="0"/>
              <a:t> Marco</a:t>
            </a:r>
          </a:p>
          <a:p>
            <a:r>
              <a:rPr lang="en-US" sz="2000" dirty="0" smtClean="0"/>
              <a:t>    INFN Ferrara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1375908" y="5529924"/>
            <a:ext cx="57341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ECT* Workshop - Lattice QCD and Hadron Physics  </a:t>
            </a:r>
          </a:p>
          <a:p>
            <a:pPr algn="ctr"/>
            <a:r>
              <a:rPr lang="en-US" dirty="0" smtClean="0"/>
              <a:t>15</a:t>
            </a:r>
            <a:r>
              <a:rPr lang="en-US" baseline="30000" dirty="0" smtClean="0"/>
              <a:t>th</a:t>
            </a:r>
            <a:r>
              <a:rPr lang="en-US" dirty="0" smtClean="0"/>
              <a:t> January 2014,  Trento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182640" y="5452136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82640" y="6291924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973627" y="1106628"/>
            <a:ext cx="5217319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latin typeface="+mn-lt"/>
                <a:ea typeface="+mn-ea"/>
                <a:cs typeface="+mn-cs"/>
              </a:rPr>
              <a:t>T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latin typeface="+mn-lt"/>
                <a:ea typeface="+mn-ea"/>
                <a:cs typeface="+mn-cs"/>
              </a:rPr>
              <a:t>he 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latin typeface="+mn-lt"/>
                <a:ea typeface="+mn-ea"/>
                <a:cs typeface="+mn-cs"/>
              </a:rPr>
              <a:t>N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latin typeface="+mn-lt"/>
                <a:ea typeface="+mn-ea"/>
                <a:cs typeface="+mn-cs"/>
              </a:rPr>
              <a:t>ucleon 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latin typeface="+mn-lt"/>
                <a:ea typeface="+mn-ea"/>
                <a:cs typeface="+mn-cs"/>
              </a:rPr>
              <a:t>s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latin typeface="+mn-lt"/>
                <a:ea typeface="+mn-ea"/>
                <a:cs typeface="+mn-cs"/>
              </a:rPr>
              <a:t>tructure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latin typeface="+mn-lt"/>
                <a:ea typeface="+mn-ea"/>
                <a:cs typeface="+mn-cs"/>
              </a:rPr>
              <a:t>p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latin typeface="+mn-lt"/>
                <a:ea typeface="+mn-ea"/>
                <a:cs typeface="+mn-cs"/>
              </a:rPr>
              <a:t>rogram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/>
                <a:latin typeface="+mn-lt"/>
                <a:ea typeface="+mn-ea"/>
                <a:cs typeface="+mn-cs"/>
              </a:rPr>
              <a:t> at </a:t>
            </a: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latin typeface="+mn-lt"/>
                <a:ea typeface="+mn-ea"/>
                <a:cs typeface="+mn-cs"/>
              </a:rPr>
              <a:t>J</a:t>
            </a:r>
            <a:r>
              <a:rPr lang="en-US" sz="3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/>
                <a:latin typeface="+mn-lt"/>
                <a:ea typeface="+mn-ea"/>
                <a:cs typeface="+mn-cs"/>
              </a:rPr>
              <a:t>lab</a:t>
            </a:r>
            <a:endParaRPr lang="en-US" sz="3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FF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9144000" cy="66285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10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10" name="Group 18"/>
          <p:cNvGrpSpPr>
            <a:grpSpLocks/>
          </p:cNvGrpSpPr>
          <p:nvPr/>
        </p:nvGrpSpPr>
        <p:grpSpPr bwMode="auto">
          <a:xfrm>
            <a:off x="80877" y="708528"/>
            <a:ext cx="4699001" cy="2792756"/>
            <a:chOff x="2802" y="504"/>
            <a:chExt cx="2960" cy="1747"/>
          </a:xfrm>
        </p:grpSpPr>
        <p:sp>
          <p:nvSpPr>
            <p:cNvPr id="11" name="Rectangle 7"/>
            <p:cNvSpPr>
              <a:spLocks noChangeArrowheads="1"/>
            </p:cNvSpPr>
            <p:nvPr/>
          </p:nvSpPr>
          <p:spPr bwMode="auto">
            <a:xfrm>
              <a:off x="2844" y="1856"/>
              <a:ext cx="2918" cy="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20000"/>
                </a:spcBef>
                <a:buFont typeface="Times" charset="0"/>
                <a:buNone/>
              </a:pPr>
              <a:r>
                <a:rPr lang="en-US" sz="1600" dirty="0">
                  <a:solidFill>
                    <a:srgbClr val="FFFF00"/>
                  </a:solidFill>
                  <a:latin typeface="Arial" charset="0"/>
                </a:rPr>
                <a:t>Super High Momentum Spectrometer (SHMS</a:t>
              </a:r>
              <a:r>
                <a:rPr lang="en-US" sz="1600" dirty="0" smtClean="0">
                  <a:solidFill>
                    <a:srgbClr val="FFFF00"/>
                  </a:solidFill>
                  <a:latin typeface="Arial" charset="0"/>
                </a:rPr>
                <a:t>)</a:t>
              </a:r>
            </a:p>
            <a:p>
              <a:pPr>
                <a:spcBef>
                  <a:spcPct val="20000"/>
                </a:spcBef>
                <a:buFont typeface="Times" charset="0"/>
                <a:buNone/>
              </a:pPr>
              <a:r>
                <a:rPr lang="en-US" sz="1600" dirty="0" err="1">
                  <a:solidFill>
                    <a:srgbClr val="FFFF00"/>
                  </a:solidFill>
                </a:rPr>
                <a:t>u</a:t>
              </a:r>
              <a:r>
                <a:rPr lang="en-US" sz="1600" dirty="0" err="1" smtClean="0">
                  <a:solidFill>
                    <a:srgbClr val="FFFF00"/>
                  </a:solidFill>
                </a:rPr>
                <a:t>npolarized</a:t>
              </a:r>
              <a:r>
                <a:rPr lang="en-US" sz="1600" dirty="0" smtClean="0">
                  <a:solidFill>
                    <a:srgbClr val="FFFF00"/>
                  </a:solidFill>
                </a:rPr>
                <a:t> SIDIS, hadron ID</a:t>
              </a:r>
              <a:endParaRPr lang="en-US" sz="1600" dirty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2" name="Text Box 8"/>
            <p:cNvSpPr txBox="1">
              <a:spLocks noChangeArrowheads="1"/>
            </p:cNvSpPr>
            <p:nvPr/>
          </p:nvSpPr>
          <p:spPr bwMode="auto">
            <a:xfrm>
              <a:off x="2802" y="525"/>
              <a:ext cx="675" cy="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20000"/>
                </a:spcBef>
                <a:buSzPct val="150000"/>
              </a:pPr>
              <a:r>
                <a:rPr lang="en-US" b="1" dirty="0" smtClean="0">
                  <a:solidFill>
                    <a:srgbClr val="FFFF00"/>
                  </a:solidFill>
                  <a:latin typeface="Arial" charset="0"/>
                </a:rPr>
                <a:t>Hall-C</a:t>
              </a:r>
              <a:endParaRPr lang="en-US" b="1" dirty="0">
                <a:solidFill>
                  <a:srgbClr val="FFFF00"/>
                </a:solidFill>
                <a:latin typeface="Arial" charset="0"/>
              </a:endParaRPr>
            </a:p>
          </p:txBody>
        </p:sp>
        <p:pic>
          <p:nvPicPr>
            <p:cNvPr id="13" name="Picture 9" descr="HallCnew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6" y="504"/>
              <a:ext cx="1776" cy="1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oup 16"/>
          <p:cNvGrpSpPr>
            <a:grpSpLocks/>
          </p:cNvGrpSpPr>
          <p:nvPr/>
        </p:nvGrpSpPr>
        <p:grpSpPr bwMode="auto">
          <a:xfrm>
            <a:off x="4189413" y="629365"/>
            <a:ext cx="4954588" cy="2797296"/>
            <a:chOff x="2639" y="2300"/>
            <a:chExt cx="3121" cy="1909"/>
          </a:xfrm>
        </p:grpSpPr>
        <p:pic>
          <p:nvPicPr>
            <p:cNvPr id="15" name="Picture 12" descr="hallacomb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1" y="2300"/>
              <a:ext cx="1999" cy="1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tangle 13"/>
            <p:cNvSpPr>
              <a:spLocks noChangeArrowheads="1"/>
            </p:cNvSpPr>
            <p:nvPr/>
          </p:nvSpPr>
          <p:spPr bwMode="auto">
            <a:xfrm>
              <a:off x="3221" y="3778"/>
              <a:ext cx="2539" cy="4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90487" tIns="44450" rIns="90487" bIns="44450">
              <a:spAutoFit/>
            </a:bodyPr>
            <a:lstStyle/>
            <a:p>
              <a:pPr>
                <a:spcBef>
                  <a:spcPct val="20000"/>
                </a:spcBef>
                <a:buFont typeface="Times" charset="0"/>
                <a:buNone/>
              </a:pPr>
              <a:r>
                <a:rPr lang="en-US" sz="1600" dirty="0" smtClean="0">
                  <a:solidFill>
                    <a:srgbClr val="FFFF00"/>
                  </a:solidFill>
                  <a:latin typeface="Arial" charset="0"/>
                </a:rPr>
                <a:t>Spectrometer </a:t>
              </a:r>
              <a:r>
                <a:rPr lang="en-US" sz="1600" dirty="0">
                  <a:solidFill>
                    <a:srgbClr val="FFFF00"/>
                  </a:solidFill>
                </a:rPr>
                <a:t>p</a:t>
              </a:r>
              <a:r>
                <a:rPr lang="en-US" sz="1600" dirty="0" smtClean="0">
                  <a:solidFill>
                    <a:srgbClr val="FFFF00"/>
                  </a:solidFill>
                  <a:latin typeface="Arial" charset="0"/>
                </a:rPr>
                <a:t>air</a:t>
              </a:r>
              <a:r>
                <a:rPr lang="en-US" sz="1600" dirty="0">
                  <a:solidFill>
                    <a:srgbClr val="FFFF00"/>
                  </a:solidFill>
                  <a:latin typeface="Arial" charset="0"/>
                </a:rPr>
                <a:t>, </a:t>
              </a:r>
              <a:r>
                <a:rPr lang="en-US" sz="1600" dirty="0" smtClean="0">
                  <a:solidFill>
                    <a:srgbClr val="FFFF00"/>
                  </a:solidFill>
                  <a:latin typeface="Arial" charset="0"/>
                </a:rPr>
                <a:t>polarized </a:t>
              </a:r>
              <a:r>
                <a:rPr lang="en-US" sz="1600" baseline="30000" dirty="0" smtClean="0">
                  <a:solidFill>
                    <a:srgbClr val="FFFF00"/>
                  </a:solidFill>
                  <a:latin typeface="Arial" charset="0"/>
                </a:rPr>
                <a:t>3</a:t>
              </a:r>
              <a:r>
                <a:rPr lang="en-US" sz="1600" dirty="0" smtClean="0">
                  <a:solidFill>
                    <a:srgbClr val="FFFF00"/>
                  </a:solidFill>
                  <a:latin typeface="Arial" charset="0"/>
                </a:rPr>
                <a:t>He target </a:t>
              </a:r>
            </a:p>
            <a:p>
              <a:pPr>
                <a:spcBef>
                  <a:spcPct val="20000"/>
                </a:spcBef>
                <a:buFont typeface="Times" charset="0"/>
                <a:buNone/>
              </a:pPr>
              <a:r>
                <a:rPr lang="en-US" sz="1600" dirty="0" smtClean="0">
                  <a:solidFill>
                    <a:srgbClr val="FFFF00"/>
                  </a:solidFill>
                  <a:latin typeface="Arial" charset="0"/>
                </a:rPr>
                <a:t>up to </a:t>
              </a:r>
              <a:r>
                <a:rPr lang="en-US" sz="1600" dirty="0">
                  <a:solidFill>
                    <a:srgbClr val="FFFF00"/>
                  </a:solidFill>
                </a:rPr>
                <a:t>to </a:t>
              </a:r>
              <a:r>
                <a:rPr lang="en-US" sz="1600" dirty="0" smtClean="0">
                  <a:solidFill>
                    <a:srgbClr val="FFFF00"/>
                  </a:solidFill>
                </a:rPr>
                <a:t>10</a:t>
              </a:r>
              <a:r>
                <a:rPr lang="en-US" sz="1600" baseline="30000" dirty="0" smtClean="0">
                  <a:solidFill>
                    <a:srgbClr val="FFFF00"/>
                  </a:solidFill>
                </a:rPr>
                <a:t>38 </a:t>
              </a:r>
              <a:r>
                <a:rPr lang="en-US" sz="1600" dirty="0">
                  <a:solidFill>
                    <a:srgbClr val="FFFF00"/>
                  </a:solidFill>
                </a:rPr>
                <a:t>cm</a:t>
              </a:r>
              <a:r>
                <a:rPr lang="en-US" sz="1600" baseline="30000" dirty="0">
                  <a:solidFill>
                    <a:srgbClr val="FFFF00"/>
                  </a:solidFill>
                </a:rPr>
                <a:t>-2 </a:t>
              </a:r>
              <a:r>
                <a:rPr lang="en-US" sz="1600" dirty="0">
                  <a:solidFill>
                    <a:srgbClr val="FFFF00"/>
                  </a:solidFill>
                </a:rPr>
                <a:t>s</a:t>
              </a:r>
              <a:r>
                <a:rPr lang="en-US" sz="1600" baseline="30000" dirty="0">
                  <a:solidFill>
                    <a:srgbClr val="FFFF00"/>
                  </a:solidFill>
                </a:rPr>
                <a:t>-</a:t>
              </a:r>
              <a:r>
                <a:rPr lang="en-US" sz="1600" baseline="30000" dirty="0" smtClean="0">
                  <a:solidFill>
                    <a:srgbClr val="FFFF00"/>
                  </a:solidFill>
                </a:rPr>
                <a:t>1</a:t>
              </a:r>
              <a:r>
                <a:rPr lang="en-US" sz="1600" dirty="0" smtClean="0">
                  <a:solidFill>
                    <a:srgbClr val="FFFF00"/>
                  </a:solidFill>
                </a:rPr>
                <a:t>,  </a:t>
              </a:r>
              <a:r>
                <a:rPr lang="en-US" sz="1600" dirty="0" smtClean="0">
                  <a:solidFill>
                    <a:srgbClr val="FFFF00"/>
                  </a:solidFill>
                  <a:latin typeface="Arial" charset="0"/>
                </a:rPr>
                <a:t>hadron ID</a:t>
              </a:r>
              <a:endParaRPr lang="en-US" sz="1600" dirty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8" name="Text Box 14"/>
            <p:cNvSpPr txBox="1">
              <a:spLocks noChangeArrowheads="1"/>
            </p:cNvSpPr>
            <p:nvPr/>
          </p:nvSpPr>
          <p:spPr bwMode="auto">
            <a:xfrm>
              <a:off x="2639" y="2412"/>
              <a:ext cx="673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20000"/>
                </a:spcBef>
                <a:buSzPct val="150000"/>
              </a:pPr>
              <a:r>
                <a:rPr lang="en-US" b="1" dirty="0" smtClean="0">
                  <a:solidFill>
                    <a:srgbClr val="FFFF00"/>
                  </a:solidFill>
                  <a:latin typeface="Arial" charset="0"/>
                </a:rPr>
                <a:t>Hall-A</a:t>
              </a:r>
              <a:endParaRPr lang="en-US" b="1" dirty="0">
                <a:solidFill>
                  <a:srgbClr val="FFFF00"/>
                </a:solidFill>
                <a:latin typeface="Arial" charset="0"/>
              </a:endParaRPr>
            </a:p>
          </p:txBody>
        </p:sp>
      </p:grpSp>
      <p:grpSp>
        <p:nvGrpSpPr>
          <p:cNvPr id="20" name="Group 18"/>
          <p:cNvGrpSpPr>
            <a:grpSpLocks/>
          </p:cNvGrpSpPr>
          <p:nvPr/>
        </p:nvGrpSpPr>
        <p:grpSpPr bwMode="auto">
          <a:xfrm>
            <a:off x="72277" y="3534545"/>
            <a:ext cx="4803354" cy="3039216"/>
            <a:chOff x="5018" y="3581400"/>
            <a:chExt cx="5021691" cy="3348967"/>
          </a:xfrm>
        </p:grpSpPr>
        <p:sp>
          <p:nvSpPr>
            <p:cNvPr id="21" name="Rectangle 21"/>
            <p:cNvSpPr>
              <a:spLocks noChangeArrowheads="1"/>
            </p:cNvSpPr>
            <p:nvPr/>
          </p:nvSpPr>
          <p:spPr bwMode="auto">
            <a:xfrm>
              <a:off x="44064" y="3646689"/>
              <a:ext cx="1122695" cy="5087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rgbClr val="FFFF00"/>
                  </a:solidFill>
                  <a:latin typeface="Arial" charset="0"/>
                </a:rPr>
                <a:t>Hall-B</a:t>
              </a:r>
              <a:endParaRPr lang="en-US" sz="2400" b="1" dirty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22" name="Rectangle 10"/>
            <p:cNvSpPr>
              <a:spLocks noChangeArrowheads="1"/>
            </p:cNvSpPr>
            <p:nvPr/>
          </p:nvSpPr>
          <p:spPr bwMode="auto">
            <a:xfrm>
              <a:off x="5018" y="6234555"/>
              <a:ext cx="5021691" cy="695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487" tIns="44450" rIns="90487" bIns="44450">
              <a:spAutoFit/>
            </a:bodyPr>
            <a:lstStyle/>
            <a:p>
              <a:pPr>
                <a:spcBef>
                  <a:spcPct val="20000"/>
                </a:spcBef>
                <a:buFont typeface="Times" charset="0"/>
                <a:buNone/>
              </a:pPr>
              <a:r>
                <a:rPr lang="en-US" sz="1600" dirty="0">
                  <a:solidFill>
                    <a:srgbClr val="FFFF00"/>
                  </a:solidFill>
                  <a:latin typeface="Arial" charset="0"/>
                </a:rPr>
                <a:t>CLAS12  </a:t>
              </a:r>
              <a:r>
                <a:rPr lang="en-US" sz="1600" dirty="0" smtClean="0">
                  <a:solidFill>
                    <a:srgbClr val="FFFF00"/>
                  </a:solidFill>
                  <a:latin typeface="Arial" charset="0"/>
                </a:rPr>
                <a:t>H</a:t>
              </a:r>
              <a:r>
                <a:rPr lang="en-US" sz="1600" dirty="0" smtClean="0">
                  <a:solidFill>
                    <a:srgbClr val="FFFF00"/>
                  </a:solidFill>
                </a:rPr>
                <a:t>D-</a:t>
              </a:r>
              <a:r>
                <a:rPr lang="en-US" sz="1600" dirty="0" smtClean="0">
                  <a:solidFill>
                    <a:srgbClr val="FFFF00"/>
                  </a:solidFill>
                </a:rPr>
                <a:t>ice (H,D)</a:t>
              </a:r>
              <a:r>
                <a:rPr lang="en-US" sz="1600" dirty="0" smtClean="0">
                  <a:solidFill>
                    <a:srgbClr val="FFFF00"/>
                  </a:solidFill>
                  <a:latin typeface="Arial" charset="0"/>
                </a:rPr>
                <a:t> </a:t>
              </a:r>
              <a:r>
                <a:rPr lang="en-US" sz="1600" dirty="0" smtClean="0">
                  <a:solidFill>
                    <a:srgbClr val="FFFF00"/>
                  </a:solidFill>
                  <a:latin typeface="Arial" charset="0"/>
                </a:rPr>
                <a:t>polarized targets up to </a:t>
              </a:r>
              <a:endParaRPr lang="en-US" sz="1600" dirty="0" smtClean="0">
                <a:solidFill>
                  <a:srgbClr val="FFFF00"/>
                </a:solidFill>
                <a:latin typeface="Arial" charset="0"/>
              </a:endParaRPr>
            </a:p>
            <a:p>
              <a:pPr>
                <a:spcBef>
                  <a:spcPct val="20000"/>
                </a:spcBef>
                <a:buFont typeface="Times" charset="0"/>
                <a:buNone/>
              </a:pPr>
              <a:r>
                <a:rPr lang="en-US" sz="1600" dirty="0" smtClean="0">
                  <a:solidFill>
                    <a:srgbClr val="FFFF00"/>
                  </a:solidFill>
                </a:rPr>
                <a:t>10</a:t>
              </a:r>
              <a:r>
                <a:rPr lang="en-US" sz="1600" baseline="30000" dirty="0" smtClean="0">
                  <a:solidFill>
                    <a:srgbClr val="FFFF00"/>
                  </a:solidFill>
                </a:rPr>
                <a:t>35 </a:t>
              </a:r>
              <a:r>
                <a:rPr lang="en-US" sz="1600" dirty="0" smtClean="0">
                  <a:solidFill>
                    <a:srgbClr val="FFFF00"/>
                  </a:solidFill>
                </a:rPr>
                <a:t>cm</a:t>
              </a:r>
              <a:r>
                <a:rPr lang="en-US" sz="1600" baseline="30000" dirty="0" smtClean="0">
                  <a:solidFill>
                    <a:srgbClr val="FFFF00"/>
                  </a:solidFill>
                </a:rPr>
                <a:t>-2 </a:t>
              </a:r>
              <a:r>
                <a:rPr lang="en-US" sz="1600" dirty="0" smtClean="0">
                  <a:solidFill>
                    <a:srgbClr val="FFFF00"/>
                  </a:solidFill>
                </a:rPr>
                <a:t>s</a:t>
              </a:r>
              <a:r>
                <a:rPr lang="en-US" sz="1600" baseline="30000" dirty="0" smtClean="0">
                  <a:solidFill>
                    <a:srgbClr val="FFFF00"/>
                  </a:solidFill>
                </a:rPr>
                <a:t>-</a:t>
              </a:r>
              <a:r>
                <a:rPr lang="en-US" sz="1600" baseline="30000" dirty="0" smtClean="0">
                  <a:solidFill>
                    <a:srgbClr val="FFFF00"/>
                  </a:solidFill>
                </a:rPr>
                <a:t>1</a:t>
              </a:r>
              <a:r>
                <a:rPr lang="en-US" sz="1600" dirty="0" smtClean="0">
                  <a:solidFill>
                    <a:srgbClr val="FFFF00"/>
                  </a:solidFill>
                </a:rPr>
                <a:t>, “</a:t>
              </a:r>
              <a:r>
                <a:rPr lang="en-US" sz="1600" dirty="0" smtClean="0">
                  <a:solidFill>
                    <a:srgbClr val="FFFF00"/>
                  </a:solidFill>
                </a:rPr>
                <a:t>complete” </a:t>
              </a:r>
              <a:r>
                <a:rPr lang="en-US" sz="1600" dirty="0" smtClean="0">
                  <a:solidFill>
                    <a:srgbClr val="FFFF00"/>
                  </a:solidFill>
                  <a:latin typeface="Arial" charset="0"/>
                </a:rPr>
                <a:t>acceptance</a:t>
              </a:r>
              <a:r>
                <a:rPr lang="en-US" sz="1600" dirty="0" smtClean="0">
                  <a:solidFill>
                    <a:srgbClr val="FFFF00"/>
                  </a:solidFill>
                </a:rPr>
                <a:t>, hadron ID</a:t>
              </a:r>
              <a:endParaRPr lang="en-US" sz="1600" dirty="0">
                <a:solidFill>
                  <a:srgbClr val="FFFF00"/>
                </a:solidFill>
                <a:latin typeface="Arial" charset="0"/>
              </a:endParaRPr>
            </a:p>
          </p:txBody>
        </p:sp>
        <p:pic>
          <p:nvPicPr>
            <p:cNvPr id="23" name="Picture 24"/>
            <p:cNvPicPr>
              <a:picLocks noChangeAspect="1"/>
            </p:cNvPicPr>
            <p:nvPr/>
          </p:nvPicPr>
          <p:blipFill>
            <a:blip r:embed="rId5">
              <a:lum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8279" y="3581400"/>
              <a:ext cx="2695575" cy="266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4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658" y="3469516"/>
            <a:ext cx="3613030" cy="2434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5" name="Rectangle 10"/>
          <p:cNvSpPr>
            <a:spLocks noChangeArrowheads="1"/>
          </p:cNvSpPr>
          <p:nvPr/>
        </p:nvSpPr>
        <p:spPr bwMode="auto">
          <a:xfrm>
            <a:off x="4993278" y="5926838"/>
            <a:ext cx="4150722" cy="631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/>
          <a:p>
            <a:pPr>
              <a:spcBef>
                <a:spcPct val="20000"/>
              </a:spcBef>
              <a:buFont typeface="Times" charset="0"/>
              <a:buNone/>
            </a:pPr>
            <a:r>
              <a:rPr lang="en-US" sz="1600" dirty="0" smtClean="0">
                <a:solidFill>
                  <a:srgbClr val="FFFF00"/>
                </a:solidFill>
              </a:rPr>
              <a:t>SOLID</a:t>
            </a:r>
            <a:r>
              <a:rPr lang="en-US" sz="1600" dirty="0" smtClean="0">
                <a:solidFill>
                  <a:srgbClr val="FFFF00"/>
                </a:solidFill>
                <a:latin typeface="Arial" charset="0"/>
              </a:rPr>
              <a:t>  </a:t>
            </a:r>
            <a:r>
              <a:rPr lang="en-US" sz="1600" baseline="30000" dirty="0" smtClean="0">
                <a:solidFill>
                  <a:srgbClr val="FFFF00"/>
                </a:solidFill>
                <a:latin typeface="Arial" charset="0"/>
              </a:rPr>
              <a:t>3</a:t>
            </a:r>
            <a:r>
              <a:rPr lang="en-US" sz="1600" dirty="0" smtClean="0">
                <a:solidFill>
                  <a:srgbClr val="FFFF00"/>
                </a:solidFill>
                <a:latin typeface="Arial" charset="0"/>
              </a:rPr>
              <a:t>He, NH</a:t>
            </a:r>
            <a:r>
              <a:rPr lang="en-US" sz="1600" baseline="-25000" dirty="0" smtClean="0">
                <a:solidFill>
                  <a:srgbClr val="FFFF00"/>
                </a:solidFill>
                <a:latin typeface="Arial" charset="0"/>
              </a:rPr>
              <a:t>3</a:t>
            </a:r>
            <a:r>
              <a:rPr lang="en-US" sz="1600" dirty="0" smtClean="0">
                <a:solidFill>
                  <a:srgbClr val="FFFF00"/>
                </a:solidFill>
                <a:latin typeface="Arial" charset="0"/>
              </a:rPr>
              <a:t> polarized targets </a:t>
            </a:r>
            <a:r>
              <a:rPr lang="en-US" sz="1600" dirty="0" smtClean="0">
                <a:solidFill>
                  <a:srgbClr val="FFFF00"/>
                </a:solidFill>
                <a:latin typeface="Arial" charset="0"/>
              </a:rPr>
              <a:t>up to</a:t>
            </a:r>
            <a:endParaRPr lang="en-US" sz="1600" dirty="0" smtClean="0">
              <a:solidFill>
                <a:srgbClr val="FFFF00"/>
              </a:solidFill>
              <a:latin typeface="Arial" charset="0"/>
            </a:endParaRPr>
          </a:p>
          <a:p>
            <a:pPr>
              <a:spcBef>
                <a:spcPct val="20000"/>
              </a:spcBef>
              <a:buFont typeface="Times" charset="0"/>
              <a:buNone/>
            </a:pPr>
            <a:r>
              <a:rPr lang="en-US" sz="1600" dirty="0" smtClean="0">
                <a:solidFill>
                  <a:srgbClr val="FFFF00"/>
                </a:solidFill>
              </a:rPr>
              <a:t>10</a:t>
            </a:r>
            <a:r>
              <a:rPr lang="en-US" sz="1600" baseline="30000" dirty="0" smtClean="0">
                <a:solidFill>
                  <a:srgbClr val="FFFF00"/>
                </a:solidFill>
              </a:rPr>
              <a:t>36 </a:t>
            </a:r>
            <a:r>
              <a:rPr lang="en-US" sz="1600" dirty="0" smtClean="0">
                <a:solidFill>
                  <a:srgbClr val="FFFF00"/>
                </a:solidFill>
              </a:rPr>
              <a:t>cm</a:t>
            </a:r>
            <a:r>
              <a:rPr lang="en-US" sz="1600" baseline="30000" dirty="0" smtClean="0">
                <a:solidFill>
                  <a:srgbClr val="FFFF00"/>
                </a:solidFill>
              </a:rPr>
              <a:t>-2 </a:t>
            </a:r>
            <a:r>
              <a:rPr lang="en-US" sz="1600" dirty="0" smtClean="0">
                <a:solidFill>
                  <a:srgbClr val="FFFF00"/>
                </a:solidFill>
              </a:rPr>
              <a:t>s</a:t>
            </a:r>
            <a:r>
              <a:rPr lang="en-US" sz="1600" baseline="30000" dirty="0" smtClean="0">
                <a:solidFill>
                  <a:srgbClr val="FFFF00"/>
                </a:solidFill>
              </a:rPr>
              <a:t>-</a:t>
            </a:r>
            <a:r>
              <a:rPr lang="en-US" sz="1600" baseline="30000" dirty="0" smtClean="0">
                <a:solidFill>
                  <a:srgbClr val="FFFF00"/>
                </a:solidFill>
              </a:rPr>
              <a:t>1</a:t>
            </a:r>
            <a:r>
              <a:rPr lang="en-US" sz="1600" dirty="0" smtClean="0">
                <a:solidFill>
                  <a:srgbClr val="FFFF00"/>
                </a:solidFill>
              </a:rPr>
              <a:t>, </a:t>
            </a:r>
            <a:r>
              <a:rPr lang="en-US" sz="1600" dirty="0" smtClean="0">
                <a:solidFill>
                  <a:srgbClr val="FFFF00"/>
                </a:solidFill>
              </a:rPr>
              <a:t>large</a:t>
            </a:r>
            <a:r>
              <a:rPr lang="en-US" sz="1600" dirty="0" smtClean="0">
                <a:solidFill>
                  <a:srgbClr val="FFFF00"/>
                </a:solidFill>
                <a:latin typeface="Arial" charset="0"/>
              </a:rPr>
              <a:t> acceptance</a:t>
            </a:r>
            <a:r>
              <a:rPr lang="en-US" sz="1600" dirty="0" smtClean="0">
                <a:solidFill>
                  <a:srgbClr val="FFFF00"/>
                </a:solidFill>
              </a:rPr>
              <a:t>, pion ID</a:t>
            </a:r>
            <a:endParaRPr lang="en-US" sz="16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6" name="Text Box 14"/>
          <p:cNvSpPr txBox="1">
            <a:spLocks noChangeArrowheads="1"/>
          </p:cNvSpPr>
          <p:nvPr/>
        </p:nvSpPr>
        <p:spPr bwMode="auto">
          <a:xfrm>
            <a:off x="4125694" y="3534544"/>
            <a:ext cx="1068388" cy="397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  <a:buSzPct val="150000"/>
            </a:pPr>
            <a:r>
              <a:rPr lang="en-US" b="1" dirty="0" smtClean="0">
                <a:solidFill>
                  <a:srgbClr val="FFFF00"/>
                </a:solidFill>
                <a:latin typeface="Arial" charset="0"/>
              </a:rPr>
              <a:t>Hall-A</a:t>
            </a:r>
            <a:endParaRPr lang="en-US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863191" y="-76200"/>
            <a:ext cx="527154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JLab12 Experimental Halls</a:t>
            </a:r>
          </a:p>
        </p:txBody>
      </p:sp>
      <p:sp>
        <p:nvSpPr>
          <p:cNvPr id="27" name="Fußzeilenplatzhalter 7"/>
          <p:cNvSpPr txBox="1">
            <a:spLocks noGrp="1"/>
          </p:cNvSpPr>
          <p:nvPr/>
        </p:nvSpPr>
        <p:spPr>
          <a:xfrm>
            <a:off x="1751796" y="6497718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Lattice and Hadrons, 15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January 2014, ECT*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283249" y="1699007"/>
            <a:ext cx="3947709" cy="36554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441278" y="1725995"/>
            <a:ext cx="37081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SIDIS cross-section factorization tests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91849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9144000" cy="66285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11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10" name="Group 18"/>
          <p:cNvGrpSpPr>
            <a:grpSpLocks/>
          </p:cNvGrpSpPr>
          <p:nvPr/>
        </p:nvGrpSpPr>
        <p:grpSpPr bwMode="auto">
          <a:xfrm>
            <a:off x="80877" y="708528"/>
            <a:ext cx="4699001" cy="2792756"/>
            <a:chOff x="2802" y="504"/>
            <a:chExt cx="2960" cy="1747"/>
          </a:xfrm>
        </p:grpSpPr>
        <p:sp>
          <p:nvSpPr>
            <p:cNvPr id="11" name="Rectangle 7"/>
            <p:cNvSpPr>
              <a:spLocks noChangeArrowheads="1"/>
            </p:cNvSpPr>
            <p:nvPr/>
          </p:nvSpPr>
          <p:spPr bwMode="auto">
            <a:xfrm>
              <a:off x="2844" y="1856"/>
              <a:ext cx="2918" cy="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20000"/>
                </a:spcBef>
                <a:buFont typeface="Times" charset="0"/>
                <a:buNone/>
              </a:pPr>
              <a:r>
                <a:rPr lang="en-US" sz="1600" dirty="0">
                  <a:solidFill>
                    <a:srgbClr val="FFFF00"/>
                  </a:solidFill>
                  <a:latin typeface="Arial" charset="0"/>
                </a:rPr>
                <a:t>Super High Momentum Spectrometer (SHMS</a:t>
              </a:r>
              <a:r>
                <a:rPr lang="en-US" sz="1600" dirty="0" smtClean="0">
                  <a:solidFill>
                    <a:srgbClr val="FFFF00"/>
                  </a:solidFill>
                  <a:latin typeface="Arial" charset="0"/>
                </a:rPr>
                <a:t>)</a:t>
              </a:r>
            </a:p>
            <a:p>
              <a:pPr>
                <a:spcBef>
                  <a:spcPct val="20000"/>
                </a:spcBef>
                <a:buFont typeface="Times" charset="0"/>
                <a:buNone/>
              </a:pPr>
              <a:r>
                <a:rPr lang="en-US" sz="1600" dirty="0" err="1">
                  <a:solidFill>
                    <a:srgbClr val="FFFF00"/>
                  </a:solidFill>
                </a:rPr>
                <a:t>u</a:t>
              </a:r>
              <a:r>
                <a:rPr lang="en-US" sz="1600" dirty="0" err="1" smtClean="0">
                  <a:solidFill>
                    <a:srgbClr val="FFFF00"/>
                  </a:solidFill>
                </a:rPr>
                <a:t>npolarized</a:t>
              </a:r>
              <a:r>
                <a:rPr lang="en-US" sz="1600" dirty="0" smtClean="0">
                  <a:solidFill>
                    <a:srgbClr val="FFFF00"/>
                  </a:solidFill>
                </a:rPr>
                <a:t> SIDIS, hadron ID</a:t>
              </a:r>
              <a:endParaRPr lang="en-US" sz="1600" dirty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2" name="Text Box 8"/>
            <p:cNvSpPr txBox="1">
              <a:spLocks noChangeArrowheads="1"/>
            </p:cNvSpPr>
            <p:nvPr/>
          </p:nvSpPr>
          <p:spPr bwMode="auto">
            <a:xfrm>
              <a:off x="2802" y="525"/>
              <a:ext cx="675" cy="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20000"/>
                </a:spcBef>
                <a:buSzPct val="150000"/>
              </a:pPr>
              <a:r>
                <a:rPr lang="en-US" b="1" dirty="0" smtClean="0">
                  <a:solidFill>
                    <a:srgbClr val="FFFF00"/>
                  </a:solidFill>
                  <a:latin typeface="Arial" charset="0"/>
                </a:rPr>
                <a:t>Hall-C</a:t>
              </a:r>
              <a:endParaRPr lang="en-US" b="1" dirty="0">
                <a:solidFill>
                  <a:srgbClr val="FFFF00"/>
                </a:solidFill>
                <a:latin typeface="Arial" charset="0"/>
              </a:endParaRPr>
            </a:p>
          </p:txBody>
        </p:sp>
        <p:pic>
          <p:nvPicPr>
            <p:cNvPr id="13" name="Picture 9" descr="HallCnew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6" y="504"/>
              <a:ext cx="1776" cy="1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oup 16"/>
          <p:cNvGrpSpPr>
            <a:grpSpLocks/>
          </p:cNvGrpSpPr>
          <p:nvPr/>
        </p:nvGrpSpPr>
        <p:grpSpPr bwMode="auto">
          <a:xfrm>
            <a:off x="4189413" y="629365"/>
            <a:ext cx="4954588" cy="2797296"/>
            <a:chOff x="2639" y="2300"/>
            <a:chExt cx="3121" cy="1909"/>
          </a:xfrm>
        </p:grpSpPr>
        <p:pic>
          <p:nvPicPr>
            <p:cNvPr id="15" name="Picture 12" descr="hallacomb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1" y="2300"/>
              <a:ext cx="1999" cy="1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tangle 13"/>
            <p:cNvSpPr>
              <a:spLocks noChangeArrowheads="1"/>
            </p:cNvSpPr>
            <p:nvPr/>
          </p:nvSpPr>
          <p:spPr bwMode="auto">
            <a:xfrm>
              <a:off x="3221" y="3778"/>
              <a:ext cx="2539" cy="4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90487" tIns="44450" rIns="90487" bIns="44450">
              <a:spAutoFit/>
            </a:bodyPr>
            <a:lstStyle/>
            <a:p>
              <a:pPr>
                <a:spcBef>
                  <a:spcPct val="20000"/>
                </a:spcBef>
                <a:buFont typeface="Times" charset="0"/>
                <a:buNone/>
              </a:pPr>
              <a:r>
                <a:rPr lang="en-US" sz="1600" dirty="0" smtClean="0">
                  <a:solidFill>
                    <a:srgbClr val="FFFF00"/>
                  </a:solidFill>
                  <a:latin typeface="Arial" charset="0"/>
                </a:rPr>
                <a:t>Spectrometer </a:t>
              </a:r>
              <a:r>
                <a:rPr lang="en-US" sz="1600" dirty="0">
                  <a:solidFill>
                    <a:srgbClr val="FFFF00"/>
                  </a:solidFill>
                </a:rPr>
                <a:t>p</a:t>
              </a:r>
              <a:r>
                <a:rPr lang="en-US" sz="1600" dirty="0" smtClean="0">
                  <a:solidFill>
                    <a:srgbClr val="FFFF00"/>
                  </a:solidFill>
                  <a:latin typeface="Arial" charset="0"/>
                </a:rPr>
                <a:t>air</a:t>
              </a:r>
              <a:r>
                <a:rPr lang="en-US" sz="1600" dirty="0">
                  <a:solidFill>
                    <a:srgbClr val="FFFF00"/>
                  </a:solidFill>
                  <a:latin typeface="Arial" charset="0"/>
                </a:rPr>
                <a:t>, </a:t>
              </a:r>
              <a:r>
                <a:rPr lang="en-US" sz="1600" dirty="0" smtClean="0">
                  <a:solidFill>
                    <a:srgbClr val="FFFF00"/>
                  </a:solidFill>
                  <a:latin typeface="Arial" charset="0"/>
                </a:rPr>
                <a:t>polarized </a:t>
              </a:r>
              <a:r>
                <a:rPr lang="en-US" sz="1600" baseline="30000" dirty="0" smtClean="0">
                  <a:solidFill>
                    <a:srgbClr val="FFFF00"/>
                  </a:solidFill>
                  <a:latin typeface="Arial" charset="0"/>
                </a:rPr>
                <a:t>3</a:t>
              </a:r>
              <a:r>
                <a:rPr lang="en-US" sz="1600" dirty="0" smtClean="0">
                  <a:solidFill>
                    <a:srgbClr val="FFFF00"/>
                  </a:solidFill>
                  <a:latin typeface="Arial" charset="0"/>
                </a:rPr>
                <a:t>He target </a:t>
              </a:r>
            </a:p>
            <a:p>
              <a:pPr>
                <a:spcBef>
                  <a:spcPct val="20000"/>
                </a:spcBef>
                <a:buFont typeface="Times" charset="0"/>
                <a:buNone/>
              </a:pPr>
              <a:r>
                <a:rPr lang="en-US" sz="1600" dirty="0" smtClean="0">
                  <a:solidFill>
                    <a:srgbClr val="FFFF00"/>
                  </a:solidFill>
                  <a:latin typeface="Arial" charset="0"/>
                </a:rPr>
                <a:t>up to </a:t>
              </a:r>
              <a:r>
                <a:rPr lang="en-US" sz="1600" dirty="0">
                  <a:solidFill>
                    <a:srgbClr val="FFFF00"/>
                  </a:solidFill>
                </a:rPr>
                <a:t>to </a:t>
              </a:r>
              <a:r>
                <a:rPr lang="en-US" sz="1600" dirty="0" smtClean="0">
                  <a:solidFill>
                    <a:srgbClr val="FFFF00"/>
                  </a:solidFill>
                </a:rPr>
                <a:t>10</a:t>
              </a:r>
              <a:r>
                <a:rPr lang="en-US" sz="1600" baseline="30000" dirty="0" smtClean="0">
                  <a:solidFill>
                    <a:srgbClr val="FFFF00"/>
                  </a:solidFill>
                </a:rPr>
                <a:t>38 </a:t>
              </a:r>
              <a:r>
                <a:rPr lang="en-US" sz="1600" dirty="0">
                  <a:solidFill>
                    <a:srgbClr val="FFFF00"/>
                  </a:solidFill>
                </a:rPr>
                <a:t>cm</a:t>
              </a:r>
              <a:r>
                <a:rPr lang="en-US" sz="1600" baseline="30000" dirty="0">
                  <a:solidFill>
                    <a:srgbClr val="FFFF00"/>
                  </a:solidFill>
                </a:rPr>
                <a:t>-2 </a:t>
              </a:r>
              <a:r>
                <a:rPr lang="en-US" sz="1600" dirty="0">
                  <a:solidFill>
                    <a:srgbClr val="FFFF00"/>
                  </a:solidFill>
                </a:rPr>
                <a:t>s</a:t>
              </a:r>
              <a:r>
                <a:rPr lang="en-US" sz="1600" baseline="30000" dirty="0">
                  <a:solidFill>
                    <a:srgbClr val="FFFF00"/>
                  </a:solidFill>
                </a:rPr>
                <a:t>-</a:t>
              </a:r>
              <a:r>
                <a:rPr lang="en-US" sz="1600" baseline="30000" dirty="0" smtClean="0">
                  <a:solidFill>
                    <a:srgbClr val="FFFF00"/>
                  </a:solidFill>
                </a:rPr>
                <a:t>1</a:t>
              </a:r>
              <a:r>
                <a:rPr lang="en-US" sz="1600" dirty="0" smtClean="0">
                  <a:solidFill>
                    <a:srgbClr val="FFFF00"/>
                  </a:solidFill>
                </a:rPr>
                <a:t>,  </a:t>
              </a:r>
              <a:r>
                <a:rPr lang="en-US" sz="1600" dirty="0" smtClean="0">
                  <a:solidFill>
                    <a:srgbClr val="FFFF00"/>
                  </a:solidFill>
                  <a:latin typeface="Arial" charset="0"/>
                </a:rPr>
                <a:t>hadron ID</a:t>
              </a:r>
              <a:endParaRPr lang="en-US" sz="1600" dirty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8" name="Text Box 14"/>
            <p:cNvSpPr txBox="1">
              <a:spLocks noChangeArrowheads="1"/>
            </p:cNvSpPr>
            <p:nvPr/>
          </p:nvSpPr>
          <p:spPr bwMode="auto">
            <a:xfrm>
              <a:off x="2639" y="2412"/>
              <a:ext cx="673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20000"/>
                </a:spcBef>
                <a:buSzPct val="150000"/>
              </a:pPr>
              <a:r>
                <a:rPr lang="en-US" b="1" dirty="0" smtClean="0">
                  <a:solidFill>
                    <a:srgbClr val="FFFF00"/>
                  </a:solidFill>
                  <a:latin typeface="Arial" charset="0"/>
                </a:rPr>
                <a:t>Hall-A</a:t>
              </a:r>
              <a:endParaRPr lang="en-US" b="1" dirty="0">
                <a:solidFill>
                  <a:srgbClr val="FFFF00"/>
                </a:solidFill>
                <a:latin typeface="Arial" charset="0"/>
              </a:endParaRPr>
            </a:p>
          </p:txBody>
        </p:sp>
      </p:grpSp>
      <p:grpSp>
        <p:nvGrpSpPr>
          <p:cNvPr id="20" name="Group 18"/>
          <p:cNvGrpSpPr>
            <a:grpSpLocks/>
          </p:cNvGrpSpPr>
          <p:nvPr/>
        </p:nvGrpSpPr>
        <p:grpSpPr bwMode="auto">
          <a:xfrm>
            <a:off x="72277" y="3534545"/>
            <a:ext cx="4803354" cy="3039216"/>
            <a:chOff x="5018" y="3581400"/>
            <a:chExt cx="5021691" cy="3348967"/>
          </a:xfrm>
        </p:grpSpPr>
        <p:sp>
          <p:nvSpPr>
            <p:cNvPr id="21" name="Rectangle 21"/>
            <p:cNvSpPr>
              <a:spLocks noChangeArrowheads="1"/>
            </p:cNvSpPr>
            <p:nvPr/>
          </p:nvSpPr>
          <p:spPr bwMode="auto">
            <a:xfrm>
              <a:off x="44064" y="3646689"/>
              <a:ext cx="1122695" cy="5087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rgbClr val="FFFF00"/>
                  </a:solidFill>
                  <a:latin typeface="Arial" charset="0"/>
                </a:rPr>
                <a:t>Hall-B</a:t>
              </a:r>
              <a:endParaRPr lang="en-US" sz="2400" b="1" dirty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22" name="Rectangle 10"/>
            <p:cNvSpPr>
              <a:spLocks noChangeArrowheads="1"/>
            </p:cNvSpPr>
            <p:nvPr/>
          </p:nvSpPr>
          <p:spPr bwMode="auto">
            <a:xfrm>
              <a:off x="5018" y="6234555"/>
              <a:ext cx="5021691" cy="695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487" tIns="44450" rIns="90487" bIns="44450">
              <a:spAutoFit/>
            </a:bodyPr>
            <a:lstStyle/>
            <a:p>
              <a:pPr>
                <a:spcBef>
                  <a:spcPct val="20000"/>
                </a:spcBef>
                <a:buFont typeface="Times" charset="0"/>
                <a:buNone/>
              </a:pPr>
              <a:r>
                <a:rPr lang="en-US" sz="1600" dirty="0">
                  <a:solidFill>
                    <a:srgbClr val="FFFF00"/>
                  </a:solidFill>
                  <a:latin typeface="Arial" charset="0"/>
                </a:rPr>
                <a:t>CLAS12  </a:t>
              </a:r>
              <a:r>
                <a:rPr lang="en-US" sz="1600" dirty="0" smtClean="0">
                  <a:solidFill>
                    <a:srgbClr val="FFFF00"/>
                  </a:solidFill>
                  <a:latin typeface="Arial" charset="0"/>
                </a:rPr>
                <a:t>H</a:t>
              </a:r>
              <a:r>
                <a:rPr lang="en-US" sz="1600" dirty="0" smtClean="0">
                  <a:solidFill>
                    <a:srgbClr val="FFFF00"/>
                  </a:solidFill>
                </a:rPr>
                <a:t>D-</a:t>
              </a:r>
              <a:r>
                <a:rPr lang="en-US" sz="1600" dirty="0" smtClean="0">
                  <a:solidFill>
                    <a:srgbClr val="FFFF00"/>
                  </a:solidFill>
                </a:rPr>
                <a:t>ice (H,D)</a:t>
              </a:r>
              <a:r>
                <a:rPr lang="en-US" sz="1600" dirty="0" smtClean="0">
                  <a:solidFill>
                    <a:srgbClr val="FFFF00"/>
                  </a:solidFill>
                  <a:latin typeface="Arial" charset="0"/>
                </a:rPr>
                <a:t> </a:t>
              </a:r>
              <a:r>
                <a:rPr lang="en-US" sz="1600" dirty="0" smtClean="0">
                  <a:solidFill>
                    <a:srgbClr val="FFFF00"/>
                  </a:solidFill>
                  <a:latin typeface="Arial" charset="0"/>
                </a:rPr>
                <a:t>polarized targets up to </a:t>
              </a:r>
              <a:endParaRPr lang="en-US" sz="1600" dirty="0" smtClean="0">
                <a:solidFill>
                  <a:srgbClr val="FFFF00"/>
                </a:solidFill>
                <a:latin typeface="Arial" charset="0"/>
              </a:endParaRPr>
            </a:p>
            <a:p>
              <a:pPr>
                <a:spcBef>
                  <a:spcPct val="20000"/>
                </a:spcBef>
                <a:buFont typeface="Times" charset="0"/>
                <a:buNone/>
              </a:pPr>
              <a:r>
                <a:rPr lang="en-US" sz="1600" dirty="0" smtClean="0">
                  <a:solidFill>
                    <a:srgbClr val="FFFF00"/>
                  </a:solidFill>
                </a:rPr>
                <a:t>10</a:t>
              </a:r>
              <a:r>
                <a:rPr lang="en-US" sz="1600" baseline="30000" dirty="0" smtClean="0">
                  <a:solidFill>
                    <a:srgbClr val="FFFF00"/>
                  </a:solidFill>
                </a:rPr>
                <a:t>35 </a:t>
              </a:r>
              <a:r>
                <a:rPr lang="en-US" sz="1600" dirty="0" smtClean="0">
                  <a:solidFill>
                    <a:srgbClr val="FFFF00"/>
                  </a:solidFill>
                </a:rPr>
                <a:t>cm</a:t>
              </a:r>
              <a:r>
                <a:rPr lang="en-US" sz="1600" baseline="30000" dirty="0" smtClean="0">
                  <a:solidFill>
                    <a:srgbClr val="FFFF00"/>
                  </a:solidFill>
                </a:rPr>
                <a:t>-2 </a:t>
              </a:r>
              <a:r>
                <a:rPr lang="en-US" sz="1600" dirty="0" smtClean="0">
                  <a:solidFill>
                    <a:srgbClr val="FFFF00"/>
                  </a:solidFill>
                </a:rPr>
                <a:t>s</a:t>
              </a:r>
              <a:r>
                <a:rPr lang="en-US" sz="1600" baseline="30000" dirty="0" smtClean="0">
                  <a:solidFill>
                    <a:srgbClr val="FFFF00"/>
                  </a:solidFill>
                </a:rPr>
                <a:t>-</a:t>
              </a:r>
              <a:r>
                <a:rPr lang="en-US" sz="1600" baseline="30000" dirty="0" smtClean="0">
                  <a:solidFill>
                    <a:srgbClr val="FFFF00"/>
                  </a:solidFill>
                </a:rPr>
                <a:t>1</a:t>
              </a:r>
              <a:r>
                <a:rPr lang="en-US" sz="1600" dirty="0" smtClean="0">
                  <a:solidFill>
                    <a:srgbClr val="FFFF00"/>
                  </a:solidFill>
                </a:rPr>
                <a:t>, “</a:t>
              </a:r>
              <a:r>
                <a:rPr lang="en-US" sz="1600" dirty="0" smtClean="0">
                  <a:solidFill>
                    <a:srgbClr val="FFFF00"/>
                  </a:solidFill>
                </a:rPr>
                <a:t>complete” </a:t>
              </a:r>
              <a:r>
                <a:rPr lang="en-US" sz="1600" dirty="0" smtClean="0">
                  <a:solidFill>
                    <a:srgbClr val="FFFF00"/>
                  </a:solidFill>
                  <a:latin typeface="Arial" charset="0"/>
                </a:rPr>
                <a:t>acceptance</a:t>
              </a:r>
              <a:r>
                <a:rPr lang="en-US" sz="1600" dirty="0" smtClean="0">
                  <a:solidFill>
                    <a:srgbClr val="FFFF00"/>
                  </a:solidFill>
                </a:rPr>
                <a:t>, hadron ID</a:t>
              </a:r>
              <a:endParaRPr lang="en-US" sz="1600" dirty="0">
                <a:solidFill>
                  <a:srgbClr val="FFFF00"/>
                </a:solidFill>
                <a:latin typeface="Arial" charset="0"/>
              </a:endParaRPr>
            </a:p>
          </p:txBody>
        </p:sp>
        <p:pic>
          <p:nvPicPr>
            <p:cNvPr id="23" name="Picture 24"/>
            <p:cNvPicPr>
              <a:picLocks noChangeAspect="1"/>
            </p:cNvPicPr>
            <p:nvPr/>
          </p:nvPicPr>
          <p:blipFill>
            <a:blip r:embed="rId5">
              <a:lum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8279" y="3581400"/>
              <a:ext cx="2695575" cy="266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4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658" y="3469516"/>
            <a:ext cx="3613030" cy="2434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5" name="Rectangle 10"/>
          <p:cNvSpPr>
            <a:spLocks noChangeArrowheads="1"/>
          </p:cNvSpPr>
          <p:nvPr/>
        </p:nvSpPr>
        <p:spPr bwMode="auto">
          <a:xfrm>
            <a:off x="4993278" y="5926838"/>
            <a:ext cx="4150722" cy="631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/>
          <a:p>
            <a:pPr>
              <a:spcBef>
                <a:spcPct val="20000"/>
              </a:spcBef>
              <a:buFont typeface="Times" charset="0"/>
              <a:buNone/>
            </a:pPr>
            <a:r>
              <a:rPr lang="en-US" sz="1600" dirty="0" smtClean="0">
                <a:solidFill>
                  <a:srgbClr val="FFFF00"/>
                </a:solidFill>
              </a:rPr>
              <a:t>SOLID</a:t>
            </a:r>
            <a:r>
              <a:rPr lang="en-US" sz="1600" dirty="0" smtClean="0">
                <a:solidFill>
                  <a:srgbClr val="FFFF00"/>
                </a:solidFill>
                <a:latin typeface="Arial" charset="0"/>
              </a:rPr>
              <a:t>  </a:t>
            </a:r>
            <a:r>
              <a:rPr lang="en-US" sz="1600" baseline="30000" dirty="0" smtClean="0">
                <a:solidFill>
                  <a:srgbClr val="FFFF00"/>
                </a:solidFill>
                <a:latin typeface="Arial" charset="0"/>
              </a:rPr>
              <a:t>3</a:t>
            </a:r>
            <a:r>
              <a:rPr lang="en-US" sz="1600" dirty="0" smtClean="0">
                <a:solidFill>
                  <a:srgbClr val="FFFF00"/>
                </a:solidFill>
                <a:latin typeface="Arial" charset="0"/>
              </a:rPr>
              <a:t>He, NH</a:t>
            </a:r>
            <a:r>
              <a:rPr lang="en-US" sz="1600" baseline="-25000" dirty="0" smtClean="0">
                <a:solidFill>
                  <a:srgbClr val="FFFF00"/>
                </a:solidFill>
                <a:latin typeface="Arial" charset="0"/>
              </a:rPr>
              <a:t>3</a:t>
            </a:r>
            <a:r>
              <a:rPr lang="en-US" sz="1600" dirty="0" smtClean="0">
                <a:solidFill>
                  <a:srgbClr val="FFFF00"/>
                </a:solidFill>
                <a:latin typeface="Arial" charset="0"/>
              </a:rPr>
              <a:t> polarized targets </a:t>
            </a:r>
            <a:r>
              <a:rPr lang="en-US" sz="1600" dirty="0" smtClean="0">
                <a:solidFill>
                  <a:srgbClr val="FFFF00"/>
                </a:solidFill>
                <a:latin typeface="Arial" charset="0"/>
              </a:rPr>
              <a:t>up to</a:t>
            </a:r>
            <a:endParaRPr lang="en-US" sz="1600" dirty="0" smtClean="0">
              <a:solidFill>
                <a:srgbClr val="FFFF00"/>
              </a:solidFill>
              <a:latin typeface="Arial" charset="0"/>
            </a:endParaRPr>
          </a:p>
          <a:p>
            <a:pPr>
              <a:spcBef>
                <a:spcPct val="20000"/>
              </a:spcBef>
              <a:buFont typeface="Times" charset="0"/>
              <a:buNone/>
            </a:pPr>
            <a:r>
              <a:rPr lang="en-US" sz="1600" dirty="0" smtClean="0">
                <a:solidFill>
                  <a:srgbClr val="FFFF00"/>
                </a:solidFill>
              </a:rPr>
              <a:t>10</a:t>
            </a:r>
            <a:r>
              <a:rPr lang="en-US" sz="1600" baseline="30000" dirty="0" smtClean="0">
                <a:solidFill>
                  <a:srgbClr val="FFFF00"/>
                </a:solidFill>
              </a:rPr>
              <a:t>36 </a:t>
            </a:r>
            <a:r>
              <a:rPr lang="en-US" sz="1600" dirty="0" smtClean="0">
                <a:solidFill>
                  <a:srgbClr val="FFFF00"/>
                </a:solidFill>
              </a:rPr>
              <a:t>cm</a:t>
            </a:r>
            <a:r>
              <a:rPr lang="en-US" sz="1600" baseline="30000" dirty="0" smtClean="0">
                <a:solidFill>
                  <a:srgbClr val="FFFF00"/>
                </a:solidFill>
              </a:rPr>
              <a:t>-2 </a:t>
            </a:r>
            <a:r>
              <a:rPr lang="en-US" sz="1600" dirty="0" smtClean="0">
                <a:solidFill>
                  <a:srgbClr val="FFFF00"/>
                </a:solidFill>
              </a:rPr>
              <a:t>s</a:t>
            </a:r>
            <a:r>
              <a:rPr lang="en-US" sz="1600" baseline="30000" dirty="0" smtClean="0">
                <a:solidFill>
                  <a:srgbClr val="FFFF00"/>
                </a:solidFill>
              </a:rPr>
              <a:t>-</a:t>
            </a:r>
            <a:r>
              <a:rPr lang="en-US" sz="1600" baseline="30000" dirty="0" smtClean="0">
                <a:solidFill>
                  <a:srgbClr val="FFFF00"/>
                </a:solidFill>
              </a:rPr>
              <a:t>1</a:t>
            </a:r>
            <a:r>
              <a:rPr lang="en-US" sz="1600" dirty="0" smtClean="0">
                <a:solidFill>
                  <a:srgbClr val="FFFF00"/>
                </a:solidFill>
              </a:rPr>
              <a:t>, </a:t>
            </a:r>
            <a:r>
              <a:rPr lang="en-US" sz="1600" dirty="0" smtClean="0">
                <a:solidFill>
                  <a:srgbClr val="FFFF00"/>
                </a:solidFill>
              </a:rPr>
              <a:t>large</a:t>
            </a:r>
            <a:r>
              <a:rPr lang="en-US" sz="1600" dirty="0" smtClean="0">
                <a:solidFill>
                  <a:srgbClr val="FFFF00"/>
                </a:solidFill>
                <a:latin typeface="Arial" charset="0"/>
              </a:rPr>
              <a:t> acceptance</a:t>
            </a:r>
            <a:r>
              <a:rPr lang="en-US" sz="1600" dirty="0" smtClean="0">
                <a:solidFill>
                  <a:srgbClr val="FFFF00"/>
                </a:solidFill>
              </a:rPr>
              <a:t>, pion ID</a:t>
            </a:r>
            <a:endParaRPr lang="en-US" sz="16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6" name="Text Box 14"/>
          <p:cNvSpPr txBox="1">
            <a:spLocks noChangeArrowheads="1"/>
          </p:cNvSpPr>
          <p:nvPr/>
        </p:nvSpPr>
        <p:spPr bwMode="auto">
          <a:xfrm>
            <a:off x="4125694" y="3534544"/>
            <a:ext cx="1068388" cy="397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  <a:buSzPct val="150000"/>
            </a:pPr>
            <a:r>
              <a:rPr lang="en-US" b="1" dirty="0" smtClean="0">
                <a:solidFill>
                  <a:srgbClr val="FFFF00"/>
                </a:solidFill>
                <a:latin typeface="Arial" charset="0"/>
              </a:rPr>
              <a:t>Hall-A</a:t>
            </a:r>
            <a:endParaRPr lang="en-US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863191" y="-76200"/>
            <a:ext cx="527154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JLab12 Experimental Halls</a:t>
            </a:r>
          </a:p>
        </p:txBody>
      </p:sp>
      <p:sp>
        <p:nvSpPr>
          <p:cNvPr id="27" name="Fußzeilenplatzhalter 7"/>
          <p:cNvSpPr txBox="1">
            <a:spLocks noGrp="1"/>
          </p:cNvSpPr>
          <p:nvPr/>
        </p:nvSpPr>
        <p:spPr>
          <a:xfrm>
            <a:off x="1751796" y="6497718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Lattice and Hadrons, 15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January 2014, ECT*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283249" y="1699007"/>
            <a:ext cx="3947709" cy="36554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441278" y="1725995"/>
            <a:ext cx="37081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SIDIS cross-section factorization tests</a:t>
            </a:r>
            <a:endParaRPr lang="en-US" sz="1600" dirty="0"/>
          </a:p>
        </p:txBody>
      </p:sp>
      <p:sp>
        <p:nvSpPr>
          <p:cNvPr id="35" name="Rounded Rectangle 34"/>
          <p:cNvSpPr/>
          <p:nvPr/>
        </p:nvSpPr>
        <p:spPr>
          <a:xfrm>
            <a:off x="5443518" y="1595098"/>
            <a:ext cx="2938217" cy="58477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5677271" y="1583553"/>
            <a:ext cx="250761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Luminosity frontier</a:t>
            </a:r>
          </a:p>
          <a:p>
            <a:r>
              <a:rPr lang="en-US" sz="1600" dirty="0" smtClean="0"/>
              <a:t>World leading </a:t>
            </a:r>
            <a:r>
              <a:rPr lang="en-US" sz="1600" baseline="30000" dirty="0" smtClean="0"/>
              <a:t>3</a:t>
            </a:r>
            <a:r>
              <a:rPr lang="en-US" sz="1600" dirty="0" smtClean="0"/>
              <a:t>He target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91849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9144000" cy="66285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10" name="Group 18"/>
          <p:cNvGrpSpPr>
            <a:grpSpLocks/>
          </p:cNvGrpSpPr>
          <p:nvPr/>
        </p:nvGrpSpPr>
        <p:grpSpPr bwMode="auto">
          <a:xfrm>
            <a:off x="80877" y="708528"/>
            <a:ext cx="4699001" cy="2792756"/>
            <a:chOff x="2802" y="504"/>
            <a:chExt cx="2960" cy="1747"/>
          </a:xfrm>
        </p:grpSpPr>
        <p:sp>
          <p:nvSpPr>
            <p:cNvPr id="11" name="Rectangle 7"/>
            <p:cNvSpPr>
              <a:spLocks noChangeArrowheads="1"/>
            </p:cNvSpPr>
            <p:nvPr/>
          </p:nvSpPr>
          <p:spPr bwMode="auto">
            <a:xfrm>
              <a:off x="2844" y="1856"/>
              <a:ext cx="2918" cy="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20000"/>
                </a:spcBef>
                <a:buFont typeface="Times" charset="0"/>
                <a:buNone/>
              </a:pPr>
              <a:r>
                <a:rPr lang="en-US" sz="1600" dirty="0">
                  <a:solidFill>
                    <a:srgbClr val="FFFF00"/>
                  </a:solidFill>
                  <a:latin typeface="Arial" charset="0"/>
                </a:rPr>
                <a:t>Super High Momentum Spectrometer (SHMS</a:t>
              </a:r>
              <a:r>
                <a:rPr lang="en-US" sz="1600" dirty="0" smtClean="0">
                  <a:solidFill>
                    <a:srgbClr val="FFFF00"/>
                  </a:solidFill>
                  <a:latin typeface="Arial" charset="0"/>
                </a:rPr>
                <a:t>)</a:t>
              </a:r>
            </a:p>
            <a:p>
              <a:pPr>
                <a:spcBef>
                  <a:spcPct val="20000"/>
                </a:spcBef>
                <a:buFont typeface="Times" charset="0"/>
                <a:buNone/>
              </a:pPr>
              <a:r>
                <a:rPr lang="en-US" sz="1600" dirty="0" err="1">
                  <a:solidFill>
                    <a:srgbClr val="FFFF00"/>
                  </a:solidFill>
                </a:rPr>
                <a:t>u</a:t>
              </a:r>
              <a:r>
                <a:rPr lang="en-US" sz="1600" dirty="0" err="1" smtClean="0">
                  <a:solidFill>
                    <a:srgbClr val="FFFF00"/>
                  </a:solidFill>
                </a:rPr>
                <a:t>npolarized</a:t>
              </a:r>
              <a:r>
                <a:rPr lang="en-US" sz="1600" dirty="0" smtClean="0">
                  <a:solidFill>
                    <a:srgbClr val="FFFF00"/>
                  </a:solidFill>
                </a:rPr>
                <a:t> SIDIS, hadron ID</a:t>
              </a:r>
              <a:endParaRPr lang="en-US" sz="1600" dirty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2" name="Text Box 8"/>
            <p:cNvSpPr txBox="1">
              <a:spLocks noChangeArrowheads="1"/>
            </p:cNvSpPr>
            <p:nvPr/>
          </p:nvSpPr>
          <p:spPr bwMode="auto">
            <a:xfrm>
              <a:off x="2802" y="525"/>
              <a:ext cx="675" cy="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20000"/>
                </a:spcBef>
                <a:buSzPct val="150000"/>
              </a:pPr>
              <a:r>
                <a:rPr lang="en-US" b="1" dirty="0" smtClean="0">
                  <a:solidFill>
                    <a:srgbClr val="FFFF00"/>
                  </a:solidFill>
                  <a:latin typeface="Arial" charset="0"/>
                </a:rPr>
                <a:t>Hall-C</a:t>
              </a:r>
              <a:endParaRPr lang="en-US" b="1" dirty="0">
                <a:solidFill>
                  <a:srgbClr val="FFFF00"/>
                </a:solidFill>
                <a:latin typeface="Arial" charset="0"/>
              </a:endParaRPr>
            </a:p>
          </p:txBody>
        </p:sp>
        <p:pic>
          <p:nvPicPr>
            <p:cNvPr id="13" name="Picture 9" descr="HallCnew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6" y="504"/>
              <a:ext cx="1776" cy="1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oup 16"/>
          <p:cNvGrpSpPr>
            <a:grpSpLocks/>
          </p:cNvGrpSpPr>
          <p:nvPr/>
        </p:nvGrpSpPr>
        <p:grpSpPr bwMode="auto">
          <a:xfrm>
            <a:off x="4189413" y="629365"/>
            <a:ext cx="4954588" cy="2797296"/>
            <a:chOff x="2639" y="2300"/>
            <a:chExt cx="3121" cy="1909"/>
          </a:xfrm>
        </p:grpSpPr>
        <p:pic>
          <p:nvPicPr>
            <p:cNvPr id="15" name="Picture 12" descr="hallacomb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1" y="2300"/>
              <a:ext cx="1999" cy="1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tangle 13"/>
            <p:cNvSpPr>
              <a:spLocks noChangeArrowheads="1"/>
            </p:cNvSpPr>
            <p:nvPr/>
          </p:nvSpPr>
          <p:spPr bwMode="auto">
            <a:xfrm>
              <a:off x="3221" y="3778"/>
              <a:ext cx="2539" cy="4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90487" tIns="44450" rIns="90487" bIns="44450">
              <a:spAutoFit/>
            </a:bodyPr>
            <a:lstStyle/>
            <a:p>
              <a:pPr>
                <a:spcBef>
                  <a:spcPct val="20000"/>
                </a:spcBef>
                <a:buFont typeface="Times" charset="0"/>
                <a:buNone/>
              </a:pPr>
              <a:r>
                <a:rPr lang="en-US" sz="1600" dirty="0" smtClean="0">
                  <a:solidFill>
                    <a:srgbClr val="FFFF00"/>
                  </a:solidFill>
                  <a:latin typeface="Arial" charset="0"/>
                </a:rPr>
                <a:t>Spectrometer </a:t>
              </a:r>
              <a:r>
                <a:rPr lang="en-US" sz="1600" dirty="0">
                  <a:solidFill>
                    <a:srgbClr val="FFFF00"/>
                  </a:solidFill>
                </a:rPr>
                <a:t>p</a:t>
              </a:r>
              <a:r>
                <a:rPr lang="en-US" sz="1600" dirty="0" smtClean="0">
                  <a:solidFill>
                    <a:srgbClr val="FFFF00"/>
                  </a:solidFill>
                  <a:latin typeface="Arial" charset="0"/>
                </a:rPr>
                <a:t>air</a:t>
              </a:r>
              <a:r>
                <a:rPr lang="en-US" sz="1600" dirty="0">
                  <a:solidFill>
                    <a:srgbClr val="FFFF00"/>
                  </a:solidFill>
                  <a:latin typeface="Arial" charset="0"/>
                </a:rPr>
                <a:t>, </a:t>
              </a:r>
              <a:r>
                <a:rPr lang="en-US" sz="1600" dirty="0" smtClean="0">
                  <a:solidFill>
                    <a:srgbClr val="FFFF00"/>
                  </a:solidFill>
                  <a:latin typeface="Arial" charset="0"/>
                </a:rPr>
                <a:t>polarized </a:t>
              </a:r>
              <a:r>
                <a:rPr lang="en-US" sz="1600" baseline="30000" dirty="0" smtClean="0">
                  <a:solidFill>
                    <a:srgbClr val="FFFF00"/>
                  </a:solidFill>
                  <a:latin typeface="Arial" charset="0"/>
                </a:rPr>
                <a:t>3</a:t>
              </a:r>
              <a:r>
                <a:rPr lang="en-US" sz="1600" dirty="0" smtClean="0">
                  <a:solidFill>
                    <a:srgbClr val="FFFF00"/>
                  </a:solidFill>
                  <a:latin typeface="Arial" charset="0"/>
                </a:rPr>
                <a:t>He target </a:t>
              </a:r>
            </a:p>
            <a:p>
              <a:pPr>
                <a:spcBef>
                  <a:spcPct val="20000"/>
                </a:spcBef>
                <a:buFont typeface="Times" charset="0"/>
                <a:buNone/>
              </a:pPr>
              <a:r>
                <a:rPr lang="en-US" sz="1600" dirty="0" smtClean="0">
                  <a:solidFill>
                    <a:srgbClr val="FFFF00"/>
                  </a:solidFill>
                  <a:latin typeface="Arial" charset="0"/>
                </a:rPr>
                <a:t>up to </a:t>
              </a:r>
              <a:r>
                <a:rPr lang="en-US" sz="1600" dirty="0">
                  <a:solidFill>
                    <a:srgbClr val="FFFF00"/>
                  </a:solidFill>
                </a:rPr>
                <a:t>to </a:t>
              </a:r>
              <a:r>
                <a:rPr lang="en-US" sz="1600" dirty="0" smtClean="0">
                  <a:solidFill>
                    <a:srgbClr val="FFFF00"/>
                  </a:solidFill>
                </a:rPr>
                <a:t>10</a:t>
              </a:r>
              <a:r>
                <a:rPr lang="en-US" sz="1600" baseline="30000" dirty="0" smtClean="0">
                  <a:solidFill>
                    <a:srgbClr val="FFFF00"/>
                  </a:solidFill>
                </a:rPr>
                <a:t>38 </a:t>
              </a:r>
              <a:r>
                <a:rPr lang="en-US" sz="1600" dirty="0">
                  <a:solidFill>
                    <a:srgbClr val="FFFF00"/>
                  </a:solidFill>
                </a:rPr>
                <a:t>cm</a:t>
              </a:r>
              <a:r>
                <a:rPr lang="en-US" sz="1600" baseline="30000" dirty="0">
                  <a:solidFill>
                    <a:srgbClr val="FFFF00"/>
                  </a:solidFill>
                </a:rPr>
                <a:t>-2 </a:t>
              </a:r>
              <a:r>
                <a:rPr lang="en-US" sz="1600" dirty="0">
                  <a:solidFill>
                    <a:srgbClr val="FFFF00"/>
                  </a:solidFill>
                </a:rPr>
                <a:t>s</a:t>
              </a:r>
              <a:r>
                <a:rPr lang="en-US" sz="1600" baseline="30000" dirty="0">
                  <a:solidFill>
                    <a:srgbClr val="FFFF00"/>
                  </a:solidFill>
                </a:rPr>
                <a:t>-</a:t>
              </a:r>
              <a:r>
                <a:rPr lang="en-US" sz="1600" baseline="30000" dirty="0" smtClean="0">
                  <a:solidFill>
                    <a:srgbClr val="FFFF00"/>
                  </a:solidFill>
                </a:rPr>
                <a:t>1</a:t>
              </a:r>
              <a:r>
                <a:rPr lang="en-US" sz="1600" dirty="0" smtClean="0">
                  <a:solidFill>
                    <a:srgbClr val="FFFF00"/>
                  </a:solidFill>
                </a:rPr>
                <a:t>,  </a:t>
              </a:r>
              <a:r>
                <a:rPr lang="en-US" sz="1600" dirty="0" smtClean="0">
                  <a:solidFill>
                    <a:srgbClr val="FFFF00"/>
                  </a:solidFill>
                  <a:latin typeface="Arial" charset="0"/>
                </a:rPr>
                <a:t>hadron ID</a:t>
              </a:r>
              <a:endParaRPr lang="en-US" sz="1600" dirty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8" name="Text Box 14"/>
            <p:cNvSpPr txBox="1">
              <a:spLocks noChangeArrowheads="1"/>
            </p:cNvSpPr>
            <p:nvPr/>
          </p:nvSpPr>
          <p:spPr bwMode="auto">
            <a:xfrm>
              <a:off x="2639" y="2412"/>
              <a:ext cx="673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20000"/>
                </a:spcBef>
                <a:buSzPct val="150000"/>
              </a:pPr>
              <a:r>
                <a:rPr lang="en-US" b="1" dirty="0" smtClean="0">
                  <a:solidFill>
                    <a:srgbClr val="FFFF00"/>
                  </a:solidFill>
                  <a:latin typeface="Arial" charset="0"/>
                </a:rPr>
                <a:t>Hall-A</a:t>
              </a:r>
              <a:endParaRPr lang="en-US" b="1" dirty="0">
                <a:solidFill>
                  <a:srgbClr val="FFFF00"/>
                </a:solidFill>
                <a:latin typeface="Arial" charset="0"/>
              </a:endParaRPr>
            </a:p>
          </p:txBody>
        </p:sp>
      </p:grpSp>
      <p:grpSp>
        <p:nvGrpSpPr>
          <p:cNvPr id="20" name="Group 18"/>
          <p:cNvGrpSpPr>
            <a:grpSpLocks/>
          </p:cNvGrpSpPr>
          <p:nvPr/>
        </p:nvGrpSpPr>
        <p:grpSpPr bwMode="auto">
          <a:xfrm>
            <a:off x="72277" y="3534545"/>
            <a:ext cx="4803354" cy="3039216"/>
            <a:chOff x="5018" y="3581400"/>
            <a:chExt cx="5021691" cy="3348967"/>
          </a:xfrm>
        </p:grpSpPr>
        <p:sp>
          <p:nvSpPr>
            <p:cNvPr id="21" name="Rectangle 21"/>
            <p:cNvSpPr>
              <a:spLocks noChangeArrowheads="1"/>
            </p:cNvSpPr>
            <p:nvPr/>
          </p:nvSpPr>
          <p:spPr bwMode="auto">
            <a:xfrm>
              <a:off x="44064" y="3646689"/>
              <a:ext cx="1122695" cy="5087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rgbClr val="FFFF00"/>
                  </a:solidFill>
                  <a:latin typeface="Arial" charset="0"/>
                </a:rPr>
                <a:t>Hall-B</a:t>
              </a:r>
              <a:endParaRPr lang="en-US" sz="2400" b="1" dirty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22" name="Rectangle 10"/>
            <p:cNvSpPr>
              <a:spLocks noChangeArrowheads="1"/>
            </p:cNvSpPr>
            <p:nvPr/>
          </p:nvSpPr>
          <p:spPr bwMode="auto">
            <a:xfrm>
              <a:off x="5018" y="6234555"/>
              <a:ext cx="5021691" cy="695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487" tIns="44450" rIns="90487" bIns="44450">
              <a:spAutoFit/>
            </a:bodyPr>
            <a:lstStyle/>
            <a:p>
              <a:pPr>
                <a:spcBef>
                  <a:spcPct val="20000"/>
                </a:spcBef>
                <a:buFont typeface="Times" charset="0"/>
                <a:buNone/>
              </a:pPr>
              <a:r>
                <a:rPr lang="en-US" sz="1600" dirty="0">
                  <a:solidFill>
                    <a:srgbClr val="FFFF00"/>
                  </a:solidFill>
                  <a:latin typeface="Arial" charset="0"/>
                </a:rPr>
                <a:t>CLAS12  </a:t>
              </a:r>
              <a:r>
                <a:rPr lang="en-US" sz="1600" dirty="0" smtClean="0">
                  <a:solidFill>
                    <a:srgbClr val="FFFF00"/>
                  </a:solidFill>
                  <a:latin typeface="Arial" charset="0"/>
                </a:rPr>
                <a:t>H</a:t>
              </a:r>
              <a:r>
                <a:rPr lang="en-US" sz="1600" dirty="0" smtClean="0">
                  <a:solidFill>
                    <a:srgbClr val="FFFF00"/>
                  </a:solidFill>
                </a:rPr>
                <a:t>D-</a:t>
              </a:r>
              <a:r>
                <a:rPr lang="en-US" sz="1600" dirty="0" smtClean="0">
                  <a:solidFill>
                    <a:srgbClr val="FFFF00"/>
                  </a:solidFill>
                </a:rPr>
                <a:t>ice (H,D)</a:t>
              </a:r>
              <a:r>
                <a:rPr lang="en-US" sz="1600" dirty="0" smtClean="0">
                  <a:solidFill>
                    <a:srgbClr val="FFFF00"/>
                  </a:solidFill>
                  <a:latin typeface="Arial" charset="0"/>
                </a:rPr>
                <a:t> </a:t>
              </a:r>
              <a:r>
                <a:rPr lang="en-US" sz="1600" dirty="0" smtClean="0">
                  <a:solidFill>
                    <a:srgbClr val="FFFF00"/>
                  </a:solidFill>
                  <a:latin typeface="Arial" charset="0"/>
                </a:rPr>
                <a:t>polarized targets up to </a:t>
              </a:r>
              <a:endParaRPr lang="en-US" sz="1600" dirty="0" smtClean="0">
                <a:solidFill>
                  <a:srgbClr val="FFFF00"/>
                </a:solidFill>
                <a:latin typeface="Arial" charset="0"/>
              </a:endParaRPr>
            </a:p>
            <a:p>
              <a:pPr>
                <a:spcBef>
                  <a:spcPct val="20000"/>
                </a:spcBef>
                <a:buFont typeface="Times" charset="0"/>
                <a:buNone/>
              </a:pPr>
              <a:r>
                <a:rPr lang="en-US" sz="1600" dirty="0" smtClean="0">
                  <a:solidFill>
                    <a:srgbClr val="FFFF00"/>
                  </a:solidFill>
                </a:rPr>
                <a:t>10</a:t>
              </a:r>
              <a:r>
                <a:rPr lang="en-US" sz="1600" baseline="30000" dirty="0" smtClean="0">
                  <a:solidFill>
                    <a:srgbClr val="FFFF00"/>
                  </a:solidFill>
                </a:rPr>
                <a:t>35 </a:t>
              </a:r>
              <a:r>
                <a:rPr lang="en-US" sz="1600" dirty="0" smtClean="0">
                  <a:solidFill>
                    <a:srgbClr val="FFFF00"/>
                  </a:solidFill>
                </a:rPr>
                <a:t>cm</a:t>
              </a:r>
              <a:r>
                <a:rPr lang="en-US" sz="1600" baseline="30000" dirty="0" smtClean="0">
                  <a:solidFill>
                    <a:srgbClr val="FFFF00"/>
                  </a:solidFill>
                </a:rPr>
                <a:t>-2 </a:t>
              </a:r>
              <a:r>
                <a:rPr lang="en-US" sz="1600" dirty="0" smtClean="0">
                  <a:solidFill>
                    <a:srgbClr val="FFFF00"/>
                  </a:solidFill>
                </a:rPr>
                <a:t>s</a:t>
              </a:r>
              <a:r>
                <a:rPr lang="en-US" sz="1600" baseline="30000" dirty="0" smtClean="0">
                  <a:solidFill>
                    <a:srgbClr val="FFFF00"/>
                  </a:solidFill>
                </a:rPr>
                <a:t>-</a:t>
              </a:r>
              <a:r>
                <a:rPr lang="en-US" sz="1600" baseline="30000" dirty="0" smtClean="0">
                  <a:solidFill>
                    <a:srgbClr val="FFFF00"/>
                  </a:solidFill>
                </a:rPr>
                <a:t>1</a:t>
              </a:r>
              <a:r>
                <a:rPr lang="en-US" sz="1600" dirty="0" smtClean="0">
                  <a:solidFill>
                    <a:srgbClr val="FFFF00"/>
                  </a:solidFill>
                </a:rPr>
                <a:t>, “</a:t>
              </a:r>
              <a:r>
                <a:rPr lang="en-US" sz="1600" dirty="0" smtClean="0">
                  <a:solidFill>
                    <a:srgbClr val="FFFF00"/>
                  </a:solidFill>
                </a:rPr>
                <a:t>complete” </a:t>
              </a:r>
              <a:r>
                <a:rPr lang="en-US" sz="1600" dirty="0" smtClean="0">
                  <a:solidFill>
                    <a:srgbClr val="FFFF00"/>
                  </a:solidFill>
                  <a:latin typeface="Arial" charset="0"/>
                </a:rPr>
                <a:t>acceptance</a:t>
              </a:r>
              <a:r>
                <a:rPr lang="en-US" sz="1600" dirty="0" smtClean="0">
                  <a:solidFill>
                    <a:srgbClr val="FFFF00"/>
                  </a:solidFill>
                </a:rPr>
                <a:t>, hadron ID</a:t>
              </a:r>
              <a:endParaRPr lang="en-US" sz="1600" dirty="0">
                <a:solidFill>
                  <a:srgbClr val="FFFF00"/>
                </a:solidFill>
                <a:latin typeface="Arial" charset="0"/>
              </a:endParaRPr>
            </a:p>
          </p:txBody>
        </p:sp>
        <p:pic>
          <p:nvPicPr>
            <p:cNvPr id="23" name="Picture 24"/>
            <p:cNvPicPr>
              <a:picLocks noChangeAspect="1"/>
            </p:cNvPicPr>
            <p:nvPr/>
          </p:nvPicPr>
          <p:blipFill>
            <a:blip r:embed="rId5">
              <a:lum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8279" y="3581400"/>
              <a:ext cx="2695575" cy="266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4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658" y="3469516"/>
            <a:ext cx="3613030" cy="2434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5" name="Rectangle 10"/>
          <p:cNvSpPr>
            <a:spLocks noChangeArrowheads="1"/>
          </p:cNvSpPr>
          <p:nvPr/>
        </p:nvSpPr>
        <p:spPr bwMode="auto">
          <a:xfrm>
            <a:off x="4993278" y="5926838"/>
            <a:ext cx="4150722" cy="631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/>
          <a:p>
            <a:pPr>
              <a:spcBef>
                <a:spcPct val="20000"/>
              </a:spcBef>
              <a:buFont typeface="Times" charset="0"/>
              <a:buNone/>
            </a:pPr>
            <a:r>
              <a:rPr lang="en-US" sz="1600" dirty="0" smtClean="0">
                <a:solidFill>
                  <a:srgbClr val="FFFF00"/>
                </a:solidFill>
              </a:rPr>
              <a:t>SOLID</a:t>
            </a:r>
            <a:r>
              <a:rPr lang="en-US" sz="1600" dirty="0" smtClean="0">
                <a:solidFill>
                  <a:srgbClr val="FFFF00"/>
                </a:solidFill>
                <a:latin typeface="Arial" charset="0"/>
              </a:rPr>
              <a:t>  </a:t>
            </a:r>
            <a:r>
              <a:rPr lang="en-US" sz="1600" baseline="30000" dirty="0" smtClean="0">
                <a:solidFill>
                  <a:srgbClr val="FFFF00"/>
                </a:solidFill>
                <a:latin typeface="Arial" charset="0"/>
              </a:rPr>
              <a:t>3</a:t>
            </a:r>
            <a:r>
              <a:rPr lang="en-US" sz="1600" dirty="0" smtClean="0">
                <a:solidFill>
                  <a:srgbClr val="FFFF00"/>
                </a:solidFill>
                <a:latin typeface="Arial" charset="0"/>
              </a:rPr>
              <a:t>He, NH</a:t>
            </a:r>
            <a:r>
              <a:rPr lang="en-US" sz="1600" baseline="-25000" dirty="0" smtClean="0">
                <a:solidFill>
                  <a:srgbClr val="FFFF00"/>
                </a:solidFill>
                <a:latin typeface="Arial" charset="0"/>
              </a:rPr>
              <a:t>3</a:t>
            </a:r>
            <a:r>
              <a:rPr lang="en-US" sz="1600" dirty="0" smtClean="0">
                <a:solidFill>
                  <a:srgbClr val="FFFF00"/>
                </a:solidFill>
                <a:latin typeface="Arial" charset="0"/>
              </a:rPr>
              <a:t> polarized targets </a:t>
            </a:r>
            <a:r>
              <a:rPr lang="en-US" sz="1600" dirty="0" smtClean="0">
                <a:solidFill>
                  <a:srgbClr val="FFFF00"/>
                </a:solidFill>
                <a:latin typeface="Arial" charset="0"/>
              </a:rPr>
              <a:t>up to</a:t>
            </a:r>
            <a:endParaRPr lang="en-US" sz="1600" dirty="0" smtClean="0">
              <a:solidFill>
                <a:srgbClr val="FFFF00"/>
              </a:solidFill>
              <a:latin typeface="Arial" charset="0"/>
            </a:endParaRPr>
          </a:p>
          <a:p>
            <a:pPr>
              <a:spcBef>
                <a:spcPct val="20000"/>
              </a:spcBef>
              <a:buFont typeface="Times" charset="0"/>
              <a:buNone/>
            </a:pPr>
            <a:r>
              <a:rPr lang="en-US" sz="1600" dirty="0" smtClean="0">
                <a:solidFill>
                  <a:srgbClr val="FFFF00"/>
                </a:solidFill>
              </a:rPr>
              <a:t>10</a:t>
            </a:r>
            <a:r>
              <a:rPr lang="en-US" sz="1600" baseline="30000" dirty="0" smtClean="0">
                <a:solidFill>
                  <a:srgbClr val="FFFF00"/>
                </a:solidFill>
              </a:rPr>
              <a:t>36 </a:t>
            </a:r>
            <a:r>
              <a:rPr lang="en-US" sz="1600" dirty="0" smtClean="0">
                <a:solidFill>
                  <a:srgbClr val="FFFF00"/>
                </a:solidFill>
              </a:rPr>
              <a:t>cm</a:t>
            </a:r>
            <a:r>
              <a:rPr lang="en-US" sz="1600" baseline="30000" dirty="0" smtClean="0">
                <a:solidFill>
                  <a:srgbClr val="FFFF00"/>
                </a:solidFill>
              </a:rPr>
              <a:t>-2 </a:t>
            </a:r>
            <a:r>
              <a:rPr lang="en-US" sz="1600" dirty="0" smtClean="0">
                <a:solidFill>
                  <a:srgbClr val="FFFF00"/>
                </a:solidFill>
              </a:rPr>
              <a:t>s</a:t>
            </a:r>
            <a:r>
              <a:rPr lang="en-US" sz="1600" baseline="30000" dirty="0" smtClean="0">
                <a:solidFill>
                  <a:srgbClr val="FFFF00"/>
                </a:solidFill>
              </a:rPr>
              <a:t>-</a:t>
            </a:r>
            <a:r>
              <a:rPr lang="en-US" sz="1600" baseline="30000" dirty="0" smtClean="0">
                <a:solidFill>
                  <a:srgbClr val="FFFF00"/>
                </a:solidFill>
              </a:rPr>
              <a:t>1</a:t>
            </a:r>
            <a:r>
              <a:rPr lang="en-US" sz="1600" dirty="0" smtClean="0">
                <a:solidFill>
                  <a:srgbClr val="FFFF00"/>
                </a:solidFill>
              </a:rPr>
              <a:t>, </a:t>
            </a:r>
            <a:r>
              <a:rPr lang="en-US" sz="1600" dirty="0" smtClean="0">
                <a:solidFill>
                  <a:srgbClr val="FFFF00"/>
                </a:solidFill>
              </a:rPr>
              <a:t>large</a:t>
            </a:r>
            <a:r>
              <a:rPr lang="en-US" sz="1600" dirty="0" smtClean="0">
                <a:solidFill>
                  <a:srgbClr val="FFFF00"/>
                </a:solidFill>
                <a:latin typeface="Arial" charset="0"/>
              </a:rPr>
              <a:t> acceptance</a:t>
            </a:r>
            <a:r>
              <a:rPr lang="en-US" sz="1600" dirty="0" smtClean="0">
                <a:solidFill>
                  <a:srgbClr val="FFFF00"/>
                </a:solidFill>
              </a:rPr>
              <a:t>, pion ID</a:t>
            </a:r>
            <a:endParaRPr lang="en-US" sz="16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6" name="Text Box 14"/>
          <p:cNvSpPr txBox="1">
            <a:spLocks noChangeArrowheads="1"/>
          </p:cNvSpPr>
          <p:nvPr/>
        </p:nvSpPr>
        <p:spPr bwMode="auto">
          <a:xfrm>
            <a:off x="4125694" y="3534544"/>
            <a:ext cx="1068388" cy="397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  <a:buSzPct val="150000"/>
            </a:pPr>
            <a:r>
              <a:rPr lang="en-US" b="1" dirty="0" smtClean="0">
                <a:solidFill>
                  <a:srgbClr val="FFFF00"/>
                </a:solidFill>
                <a:latin typeface="Arial" charset="0"/>
              </a:rPr>
              <a:t>Hall-A</a:t>
            </a:r>
            <a:endParaRPr lang="en-US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863191" y="-76200"/>
            <a:ext cx="527154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JLab12 Experimental Halls</a:t>
            </a:r>
          </a:p>
        </p:txBody>
      </p:sp>
      <p:sp>
        <p:nvSpPr>
          <p:cNvPr id="27" name="Fußzeilenplatzhalter 7"/>
          <p:cNvSpPr txBox="1">
            <a:spLocks noGrp="1"/>
          </p:cNvSpPr>
          <p:nvPr/>
        </p:nvSpPr>
        <p:spPr>
          <a:xfrm>
            <a:off x="1751796" y="6497718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Lattice and Hadrons, 15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January 2014, ECT*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283249" y="1699007"/>
            <a:ext cx="3947709" cy="36554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441278" y="1725995"/>
            <a:ext cx="37081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SIDIS cross-section factorization tests</a:t>
            </a:r>
            <a:endParaRPr lang="en-US" sz="1600" dirty="0"/>
          </a:p>
        </p:txBody>
      </p:sp>
      <p:sp>
        <p:nvSpPr>
          <p:cNvPr id="35" name="Rounded Rectangle 34"/>
          <p:cNvSpPr/>
          <p:nvPr/>
        </p:nvSpPr>
        <p:spPr>
          <a:xfrm>
            <a:off x="5443518" y="1595098"/>
            <a:ext cx="2938217" cy="58477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5677271" y="1583553"/>
            <a:ext cx="250761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Luminosity frontier</a:t>
            </a:r>
          </a:p>
          <a:p>
            <a:r>
              <a:rPr lang="en-US" sz="1600" dirty="0" smtClean="0"/>
              <a:t>World leading </a:t>
            </a:r>
            <a:r>
              <a:rPr lang="en-US" sz="1600" baseline="30000" dirty="0" smtClean="0"/>
              <a:t>3</a:t>
            </a:r>
            <a:r>
              <a:rPr lang="en-US" sz="1600" dirty="0" smtClean="0"/>
              <a:t>He target</a:t>
            </a:r>
            <a:endParaRPr lang="en-US" sz="1600" dirty="0"/>
          </a:p>
        </p:txBody>
      </p:sp>
      <p:sp>
        <p:nvSpPr>
          <p:cNvPr id="33" name="Rounded Rectangle 32"/>
          <p:cNvSpPr/>
          <p:nvPr/>
        </p:nvSpPr>
        <p:spPr>
          <a:xfrm>
            <a:off x="241875" y="4499715"/>
            <a:ext cx="3930917" cy="61176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353724" y="4515158"/>
            <a:ext cx="377288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TMDs and GPDs </a:t>
            </a:r>
            <a:r>
              <a:rPr lang="en-US" sz="1600" dirty="0"/>
              <a:t>c</a:t>
            </a:r>
            <a:r>
              <a:rPr lang="en-US" sz="1600" dirty="0" smtClean="0"/>
              <a:t>omprehensive study, </a:t>
            </a:r>
          </a:p>
          <a:p>
            <a:r>
              <a:rPr lang="en-US" sz="1600" dirty="0" smtClean="0"/>
              <a:t>with special care on applicability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58562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9144000" cy="66285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10" name="Group 18"/>
          <p:cNvGrpSpPr>
            <a:grpSpLocks/>
          </p:cNvGrpSpPr>
          <p:nvPr/>
        </p:nvGrpSpPr>
        <p:grpSpPr bwMode="auto">
          <a:xfrm>
            <a:off x="80877" y="708528"/>
            <a:ext cx="4699001" cy="2792756"/>
            <a:chOff x="2802" y="504"/>
            <a:chExt cx="2960" cy="1747"/>
          </a:xfrm>
        </p:grpSpPr>
        <p:sp>
          <p:nvSpPr>
            <p:cNvPr id="11" name="Rectangle 7"/>
            <p:cNvSpPr>
              <a:spLocks noChangeArrowheads="1"/>
            </p:cNvSpPr>
            <p:nvPr/>
          </p:nvSpPr>
          <p:spPr bwMode="auto">
            <a:xfrm>
              <a:off x="2844" y="1856"/>
              <a:ext cx="2918" cy="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20000"/>
                </a:spcBef>
                <a:buFont typeface="Times" charset="0"/>
                <a:buNone/>
              </a:pPr>
              <a:r>
                <a:rPr lang="en-US" sz="1600" dirty="0">
                  <a:solidFill>
                    <a:srgbClr val="FFFF00"/>
                  </a:solidFill>
                  <a:latin typeface="Arial" charset="0"/>
                </a:rPr>
                <a:t>Super High Momentum Spectrometer (SHMS</a:t>
              </a:r>
              <a:r>
                <a:rPr lang="en-US" sz="1600" dirty="0" smtClean="0">
                  <a:solidFill>
                    <a:srgbClr val="FFFF00"/>
                  </a:solidFill>
                  <a:latin typeface="Arial" charset="0"/>
                </a:rPr>
                <a:t>)</a:t>
              </a:r>
            </a:p>
            <a:p>
              <a:pPr>
                <a:spcBef>
                  <a:spcPct val="20000"/>
                </a:spcBef>
                <a:buFont typeface="Times" charset="0"/>
                <a:buNone/>
              </a:pPr>
              <a:r>
                <a:rPr lang="en-US" sz="1600" dirty="0" err="1">
                  <a:solidFill>
                    <a:srgbClr val="FFFF00"/>
                  </a:solidFill>
                </a:rPr>
                <a:t>u</a:t>
              </a:r>
              <a:r>
                <a:rPr lang="en-US" sz="1600" dirty="0" err="1" smtClean="0">
                  <a:solidFill>
                    <a:srgbClr val="FFFF00"/>
                  </a:solidFill>
                </a:rPr>
                <a:t>npolarized</a:t>
              </a:r>
              <a:r>
                <a:rPr lang="en-US" sz="1600" dirty="0" smtClean="0">
                  <a:solidFill>
                    <a:srgbClr val="FFFF00"/>
                  </a:solidFill>
                </a:rPr>
                <a:t> SIDIS, hadron ID</a:t>
              </a:r>
              <a:endParaRPr lang="en-US" sz="1600" dirty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2" name="Text Box 8"/>
            <p:cNvSpPr txBox="1">
              <a:spLocks noChangeArrowheads="1"/>
            </p:cNvSpPr>
            <p:nvPr/>
          </p:nvSpPr>
          <p:spPr bwMode="auto">
            <a:xfrm>
              <a:off x="2802" y="525"/>
              <a:ext cx="675" cy="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20000"/>
                </a:spcBef>
                <a:buSzPct val="150000"/>
              </a:pPr>
              <a:r>
                <a:rPr lang="en-US" b="1" dirty="0" smtClean="0">
                  <a:solidFill>
                    <a:srgbClr val="FFFF00"/>
                  </a:solidFill>
                  <a:latin typeface="Arial" charset="0"/>
                </a:rPr>
                <a:t>Hall-C</a:t>
              </a:r>
              <a:endParaRPr lang="en-US" b="1" dirty="0">
                <a:solidFill>
                  <a:srgbClr val="FFFF00"/>
                </a:solidFill>
                <a:latin typeface="Arial" charset="0"/>
              </a:endParaRPr>
            </a:p>
          </p:txBody>
        </p:sp>
        <p:pic>
          <p:nvPicPr>
            <p:cNvPr id="13" name="Picture 9" descr="HallCnew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6" y="504"/>
              <a:ext cx="1776" cy="1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oup 16"/>
          <p:cNvGrpSpPr>
            <a:grpSpLocks/>
          </p:cNvGrpSpPr>
          <p:nvPr/>
        </p:nvGrpSpPr>
        <p:grpSpPr bwMode="auto">
          <a:xfrm>
            <a:off x="4189413" y="629365"/>
            <a:ext cx="4954588" cy="2797296"/>
            <a:chOff x="2639" y="2300"/>
            <a:chExt cx="3121" cy="1909"/>
          </a:xfrm>
        </p:grpSpPr>
        <p:pic>
          <p:nvPicPr>
            <p:cNvPr id="15" name="Picture 12" descr="hallacomb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1" y="2300"/>
              <a:ext cx="1999" cy="1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tangle 13"/>
            <p:cNvSpPr>
              <a:spLocks noChangeArrowheads="1"/>
            </p:cNvSpPr>
            <p:nvPr/>
          </p:nvSpPr>
          <p:spPr bwMode="auto">
            <a:xfrm>
              <a:off x="3221" y="3778"/>
              <a:ext cx="2539" cy="4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90487" tIns="44450" rIns="90487" bIns="44450">
              <a:spAutoFit/>
            </a:bodyPr>
            <a:lstStyle/>
            <a:p>
              <a:pPr>
                <a:spcBef>
                  <a:spcPct val="20000"/>
                </a:spcBef>
                <a:buFont typeface="Times" charset="0"/>
                <a:buNone/>
              </a:pPr>
              <a:r>
                <a:rPr lang="en-US" sz="1600" dirty="0" smtClean="0">
                  <a:solidFill>
                    <a:srgbClr val="FFFF00"/>
                  </a:solidFill>
                  <a:latin typeface="Arial" charset="0"/>
                </a:rPr>
                <a:t>Spectrometer </a:t>
              </a:r>
              <a:r>
                <a:rPr lang="en-US" sz="1600" dirty="0">
                  <a:solidFill>
                    <a:srgbClr val="FFFF00"/>
                  </a:solidFill>
                </a:rPr>
                <a:t>p</a:t>
              </a:r>
              <a:r>
                <a:rPr lang="en-US" sz="1600" dirty="0" smtClean="0">
                  <a:solidFill>
                    <a:srgbClr val="FFFF00"/>
                  </a:solidFill>
                  <a:latin typeface="Arial" charset="0"/>
                </a:rPr>
                <a:t>air</a:t>
              </a:r>
              <a:r>
                <a:rPr lang="en-US" sz="1600" dirty="0">
                  <a:solidFill>
                    <a:srgbClr val="FFFF00"/>
                  </a:solidFill>
                  <a:latin typeface="Arial" charset="0"/>
                </a:rPr>
                <a:t>, </a:t>
              </a:r>
              <a:r>
                <a:rPr lang="en-US" sz="1600" dirty="0" smtClean="0">
                  <a:solidFill>
                    <a:srgbClr val="FFFF00"/>
                  </a:solidFill>
                  <a:latin typeface="Arial" charset="0"/>
                </a:rPr>
                <a:t>polarized </a:t>
              </a:r>
              <a:r>
                <a:rPr lang="en-US" sz="1600" baseline="30000" dirty="0" smtClean="0">
                  <a:solidFill>
                    <a:srgbClr val="FFFF00"/>
                  </a:solidFill>
                  <a:latin typeface="Arial" charset="0"/>
                </a:rPr>
                <a:t>3</a:t>
              </a:r>
              <a:r>
                <a:rPr lang="en-US" sz="1600" dirty="0" smtClean="0">
                  <a:solidFill>
                    <a:srgbClr val="FFFF00"/>
                  </a:solidFill>
                  <a:latin typeface="Arial" charset="0"/>
                </a:rPr>
                <a:t>He target </a:t>
              </a:r>
            </a:p>
            <a:p>
              <a:pPr>
                <a:spcBef>
                  <a:spcPct val="20000"/>
                </a:spcBef>
                <a:buFont typeface="Times" charset="0"/>
                <a:buNone/>
              </a:pPr>
              <a:r>
                <a:rPr lang="en-US" sz="1600" dirty="0" smtClean="0">
                  <a:solidFill>
                    <a:srgbClr val="FFFF00"/>
                  </a:solidFill>
                  <a:latin typeface="Arial" charset="0"/>
                </a:rPr>
                <a:t>up to </a:t>
              </a:r>
              <a:r>
                <a:rPr lang="en-US" sz="1600" dirty="0">
                  <a:solidFill>
                    <a:srgbClr val="FFFF00"/>
                  </a:solidFill>
                </a:rPr>
                <a:t>to </a:t>
              </a:r>
              <a:r>
                <a:rPr lang="en-US" sz="1600" dirty="0" smtClean="0">
                  <a:solidFill>
                    <a:srgbClr val="FFFF00"/>
                  </a:solidFill>
                </a:rPr>
                <a:t>10</a:t>
              </a:r>
              <a:r>
                <a:rPr lang="en-US" sz="1600" baseline="30000" dirty="0" smtClean="0">
                  <a:solidFill>
                    <a:srgbClr val="FFFF00"/>
                  </a:solidFill>
                </a:rPr>
                <a:t>38 </a:t>
              </a:r>
              <a:r>
                <a:rPr lang="en-US" sz="1600" dirty="0">
                  <a:solidFill>
                    <a:srgbClr val="FFFF00"/>
                  </a:solidFill>
                </a:rPr>
                <a:t>cm</a:t>
              </a:r>
              <a:r>
                <a:rPr lang="en-US" sz="1600" baseline="30000" dirty="0">
                  <a:solidFill>
                    <a:srgbClr val="FFFF00"/>
                  </a:solidFill>
                </a:rPr>
                <a:t>-2 </a:t>
              </a:r>
              <a:r>
                <a:rPr lang="en-US" sz="1600" dirty="0">
                  <a:solidFill>
                    <a:srgbClr val="FFFF00"/>
                  </a:solidFill>
                </a:rPr>
                <a:t>s</a:t>
              </a:r>
              <a:r>
                <a:rPr lang="en-US" sz="1600" baseline="30000" dirty="0">
                  <a:solidFill>
                    <a:srgbClr val="FFFF00"/>
                  </a:solidFill>
                </a:rPr>
                <a:t>-</a:t>
              </a:r>
              <a:r>
                <a:rPr lang="en-US" sz="1600" baseline="30000" dirty="0" smtClean="0">
                  <a:solidFill>
                    <a:srgbClr val="FFFF00"/>
                  </a:solidFill>
                </a:rPr>
                <a:t>1</a:t>
              </a:r>
              <a:r>
                <a:rPr lang="en-US" sz="1600" dirty="0" smtClean="0">
                  <a:solidFill>
                    <a:srgbClr val="FFFF00"/>
                  </a:solidFill>
                </a:rPr>
                <a:t>,  </a:t>
              </a:r>
              <a:r>
                <a:rPr lang="en-US" sz="1600" dirty="0" smtClean="0">
                  <a:solidFill>
                    <a:srgbClr val="FFFF00"/>
                  </a:solidFill>
                  <a:latin typeface="Arial" charset="0"/>
                </a:rPr>
                <a:t>hadron ID</a:t>
              </a:r>
              <a:endParaRPr lang="en-US" sz="1600" dirty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8" name="Text Box 14"/>
            <p:cNvSpPr txBox="1">
              <a:spLocks noChangeArrowheads="1"/>
            </p:cNvSpPr>
            <p:nvPr/>
          </p:nvSpPr>
          <p:spPr bwMode="auto">
            <a:xfrm>
              <a:off x="2639" y="2412"/>
              <a:ext cx="673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20000"/>
                </a:spcBef>
                <a:buSzPct val="150000"/>
              </a:pPr>
              <a:r>
                <a:rPr lang="en-US" b="1" dirty="0" smtClean="0">
                  <a:solidFill>
                    <a:srgbClr val="FFFF00"/>
                  </a:solidFill>
                  <a:latin typeface="Arial" charset="0"/>
                </a:rPr>
                <a:t>Hall-A</a:t>
              </a:r>
              <a:endParaRPr lang="en-US" b="1" dirty="0">
                <a:solidFill>
                  <a:srgbClr val="FFFF00"/>
                </a:solidFill>
                <a:latin typeface="Arial" charset="0"/>
              </a:endParaRPr>
            </a:p>
          </p:txBody>
        </p:sp>
      </p:grpSp>
      <p:grpSp>
        <p:nvGrpSpPr>
          <p:cNvPr id="20" name="Group 18"/>
          <p:cNvGrpSpPr>
            <a:grpSpLocks/>
          </p:cNvGrpSpPr>
          <p:nvPr/>
        </p:nvGrpSpPr>
        <p:grpSpPr bwMode="auto">
          <a:xfrm>
            <a:off x="72277" y="3534545"/>
            <a:ext cx="4803354" cy="3039216"/>
            <a:chOff x="5018" y="3581400"/>
            <a:chExt cx="5021691" cy="3348967"/>
          </a:xfrm>
        </p:grpSpPr>
        <p:sp>
          <p:nvSpPr>
            <p:cNvPr id="21" name="Rectangle 21"/>
            <p:cNvSpPr>
              <a:spLocks noChangeArrowheads="1"/>
            </p:cNvSpPr>
            <p:nvPr/>
          </p:nvSpPr>
          <p:spPr bwMode="auto">
            <a:xfrm>
              <a:off x="44064" y="3646689"/>
              <a:ext cx="1122695" cy="5087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rgbClr val="FFFF00"/>
                  </a:solidFill>
                  <a:latin typeface="Arial" charset="0"/>
                </a:rPr>
                <a:t>Hall-B</a:t>
              </a:r>
              <a:endParaRPr lang="en-US" sz="2400" b="1" dirty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22" name="Rectangle 10"/>
            <p:cNvSpPr>
              <a:spLocks noChangeArrowheads="1"/>
            </p:cNvSpPr>
            <p:nvPr/>
          </p:nvSpPr>
          <p:spPr bwMode="auto">
            <a:xfrm>
              <a:off x="5018" y="6234555"/>
              <a:ext cx="5021691" cy="695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487" tIns="44450" rIns="90487" bIns="44450">
              <a:spAutoFit/>
            </a:bodyPr>
            <a:lstStyle/>
            <a:p>
              <a:pPr>
                <a:spcBef>
                  <a:spcPct val="20000"/>
                </a:spcBef>
                <a:buFont typeface="Times" charset="0"/>
                <a:buNone/>
              </a:pPr>
              <a:r>
                <a:rPr lang="en-US" sz="1600" dirty="0">
                  <a:solidFill>
                    <a:srgbClr val="FFFF00"/>
                  </a:solidFill>
                  <a:latin typeface="Arial" charset="0"/>
                </a:rPr>
                <a:t>CLAS12  </a:t>
              </a:r>
              <a:r>
                <a:rPr lang="en-US" sz="1600" dirty="0" smtClean="0">
                  <a:solidFill>
                    <a:srgbClr val="FFFF00"/>
                  </a:solidFill>
                  <a:latin typeface="Arial" charset="0"/>
                </a:rPr>
                <a:t>H</a:t>
              </a:r>
              <a:r>
                <a:rPr lang="en-US" sz="1600" dirty="0" smtClean="0">
                  <a:solidFill>
                    <a:srgbClr val="FFFF00"/>
                  </a:solidFill>
                </a:rPr>
                <a:t>D-</a:t>
              </a:r>
              <a:r>
                <a:rPr lang="en-US" sz="1600" dirty="0" smtClean="0">
                  <a:solidFill>
                    <a:srgbClr val="FFFF00"/>
                  </a:solidFill>
                </a:rPr>
                <a:t>ice (H,D)</a:t>
              </a:r>
              <a:r>
                <a:rPr lang="en-US" sz="1600" dirty="0" smtClean="0">
                  <a:solidFill>
                    <a:srgbClr val="FFFF00"/>
                  </a:solidFill>
                  <a:latin typeface="Arial" charset="0"/>
                </a:rPr>
                <a:t> </a:t>
              </a:r>
              <a:r>
                <a:rPr lang="en-US" sz="1600" dirty="0" smtClean="0">
                  <a:solidFill>
                    <a:srgbClr val="FFFF00"/>
                  </a:solidFill>
                  <a:latin typeface="Arial" charset="0"/>
                </a:rPr>
                <a:t>polarized targets up to </a:t>
              </a:r>
              <a:endParaRPr lang="en-US" sz="1600" dirty="0" smtClean="0">
                <a:solidFill>
                  <a:srgbClr val="FFFF00"/>
                </a:solidFill>
                <a:latin typeface="Arial" charset="0"/>
              </a:endParaRPr>
            </a:p>
            <a:p>
              <a:pPr>
                <a:spcBef>
                  <a:spcPct val="20000"/>
                </a:spcBef>
                <a:buFont typeface="Times" charset="0"/>
                <a:buNone/>
              </a:pPr>
              <a:r>
                <a:rPr lang="en-US" sz="1600" dirty="0" smtClean="0">
                  <a:solidFill>
                    <a:srgbClr val="FFFF00"/>
                  </a:solidFill>
                </a:rPr>
                <a:t>10</a:t>
              </a:r>
              <a:r>
                <a:rPr lang="en-US" sz="1600" baseline="30000" dirty="0" smtClean="0">
                  <a:solidFill>
                    <a:srgbClr val="FFFF00"/>
                  </a:solidFill>
                </a:rPr>
                <a:t>35 </a:t>
              </a:r>
              <a:r>
                <a:rPr lang="en-US" sz="1600" dirty="0" smtClean="0">
                  <a:solidFill>
                    <a:srgbClr val="FFFF00"/>
                  </a:solidFill>
                </a:rPr>
                <a:t>cm</a:t>
              </a:r>
              <a:r>
                <a:rPr lang="en-US" sz="1600" baseline="30000" dirty="0" smtClean="0">
                  <a:solidFill>
                    <a:srgbClr val="FFFF00"/>
                  </a:solidFill>
                </a:rPr>
                <a:t>-2 </a:t>
              </a:r>
              <a:r>
                <a:rPr lang="en-US" sz="1600" dirty="0" smtClean="0">
                  <a:solidFill>
                    <a:srgbClr val="FFFF00"/>
                  </a:solidFill>
                </a:rPr>
                <a:t>s</a:t>
              </a:r>
              <a:r>
                <a:rPr lang="en-US" sz="1600" baseline="30000" dirty="0" smtClean="0">
                  <a:solidFill>
                    <a:srgbClr val="FFFF00"/>
                  </a:solidFill>
                </a:rPr>
                <a:t>-</a:t>
              </a:r>
              <a:r>
                <a:rPr lang="en-US" sz="1600" baseline="30000" dirty="0" smtClean="0">
                  <a:solidFill>
                    <a:srgbClr val="FFFF00"/>
                  </a:solidFill>
                </a:rPr>
                <a:t>1</a:t>
              </a:r>
              <a:r>
                <a:rPr lang="en-US" sz="1600" dirty="0" smtClean="0">
                  <a:solidFill>
                    <a:srgbClr val="FFFF00"/>
                  </a:solidFill>
                </a:rPr>
                <a:t>, “</a:t>
              </a:r>
              <a:r>
                <a:rPr lang="en-US" sz="1600" dirty="0" smtClean="0">
                  <a:solidFill>
                    <a:srgbClr val="FFFF00"/>
                  </a:solidFill>
                </a:rPr>
                <a:t>complete” </a:t>
              </a:r>
              <a:r>
                <a:rPr lang="en-US" sz="1600" dirty="0" smtClean="0">
                  <a:solidFill>
                    <a:srgbClr val="FFFF00"/>
                  </a:solidFill>
                  <a:latin typeface="Arial" charset="0"/>
                </a:rPr>
                <a:t>acceptance</a:t>
              </a:r>
              <a:r>
                <a:rPr lang="en-US" sz="1600" dirty="0" smtClean="0">
                  <a:solidFill>
                    <a:srgbClr val="FFFF00"/>
                  </a:solidFill>
                </a:rPr>
                <a:t>, hadron ID</a:t>
              </a:r>
              <a:endParaRPr lang="en-US" sz="1600" dirty="0">
                <a:solidFill>
                  <a:srgbClr val="FFFF00"/>
                </a:solidFill>
                <a:latin typeface="Arial" charset="0"/>
              </a:endParaRPr>
            </a:p>
          </p:txBody>
        </p:sp>
        <p:pic>
          <p:nvPicPr>
            <p:cNvPr id="23" name="Picture 24"/>
            <p:cNvPicPr>
              <a:picLocks noChangeAspect="1"/>
            </p:cNvPicPr>
            <p:nvPr/>
          </p:nvPicPr>
          <p:blipFill>
            <a:blip r:embed="rId5">
              <a:lum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8279" y="3581400"/>
              <a:ext cx="2695575" cy="266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4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658" y="3469516"/>
            <a:ext cx="3613030" cy="2434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5" name="Rectangle 10"/>
          <p:cNvSpPr>
            <a:spLocks noChangeArrowheads="1"/>
          </p:cNvSpPr>
          <p:nvPr/>
        </p:nvSpPr>
        <p:spPr bwMode="auto">
          <a:xfrm>
            <a:off x="4993278" y="5926838"/>
            <a:ext cx="4150722" cy="631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/>
          <a:p>
            <a:pPr>
              <a:spcBef>
                <a:spcPct val="20000"/>
              </a:spcBef>
              <a:buFont typeface="Times" charset="0"/>
              <a:buNone/>
            </a:pPr>
            <a:r>
              <a:rPr lang="en-US" sz="1600" dirty="0" smtClean="0">
                <a:solidFill>
                  <a:srgbClr val="FFFF00"/>
                </a:solidFill>
              </a:rPr>
              <a:t>SOLID</a:t>
            </a:r>
            <a:r>
              <a:rPr lang="en-US" sz="1600" dirty="0" smtClean="0">
                <a:solidFill>
                  <a:srgbClr val="FFFF00"/>
                </a:solidFill>
                <a:latin typeface="Arial" charset="0"/>
              </a:rPr>
              <a:t>  </a:t>
            </a:r>
            <a:r>
              <a:rPr lang="en-US" sz="1600" baseline="30000" dirty="0" smtClean="0">
                <a:solidFill>
                  <a:srgbClr val="FFFF00"/>
                </a:solidFill>
                <a:latin typeface="Arial" charset="0"/>
              </a:rPr>
              <a:t>3</a:t>
            </a:r>
            <a:r>
              <a:rPr lang="en-US" sz="1600" dirty="0" smtClean="0">
                <a:solidFill>
                  <a:srgbClr val="FFFF00"/>
                </a:solidFill>
                <a:latin typeface="Arial" charset="0"/>
              </a:rPr>
              <a:t>He, NH</a:t>
            </a:r>
            <a:r>
              <a:rPr lang="en-US" sz="1600" baseline="-25000" dirty="0" smtClean="0">
                <a:solidFill>
                  <a:srgbClr val="FFFF00"/>
                </a:solidFill>
                <a:latin typeface="Arial" charset="0"/>
              </a:rPr>
              <a:t>3</a:t>
            </a:r>
            <a:r>
              <a:rPr lang="en-US" sz="1600" dirty="0" smtClean="0">
                <a:solidFill>
                  <a:srgbClr val="FFFF00"/>
                </a:solidFill>
                <a:latin typeface="Arial" charset="0"/>
              </a:rPr>
              <a:t> polarized targets </a:t>
            </a:r>
            <a:r>
              <a:rPr lang="en-US" sz="1600" dirty="0" smtClean="0">
                <a:solidFill>
                  <a:srgbClr val="FFFF00"/>
                </a:solidFill>
                <a:latin typeface="Arial" charset="0"/>
              </a:rPr>
              <a:t>up to</a:t>
            </a:r>
            <a:endParaRPr lang="en-US" sz="1600" dirty="0" smtClean="0">
              <a:solidFill>
                <a:srgbClr val="FFFF00"/>
              </a:solidFill>
              <a:latin typeface="Arial" charset="0"/>
            </a:endParaRPr>
          </a:p>
          <a:p>
            <a:pPr>
              <a:spcBef>
                <a:spcPct val="20000"/>
              </a:spcBef>
              <a:buFont typeface="Times" charset="0"/>
              <a:buNone/>
            </a:pPr>
            <a:r>
              <a:rPr lang="en-US" sz="1600" dirty="0" smtClean="0">
                <a:solidFill>
                  <a:srgbClr val="FFFF00"/>
                </a:solidFill>
              </a:rPr>
              <a:t>10</a:t>
            </a:r>
            <a:r>
              <a:rPr lang="en-US" sz="1600" baseline="30000" dirty="0" smtClean="0">
                <a:solidFill>
                  <a:srgbClr val="FFFF00"/>
                </a:solidFill>
              </a:rPr>
              <a:t>36 </a:t>
            </a:r>
            <a:r>
              <a:rPr lang="en-US" sz="1600" dirty="0" smtClean="0">
                <a:solidFill>
                  <a:srgbClr val="FFFF00"/>
                </a:solidFill>
              </a:rPr>
              <a:t>cm</a:t>
            </a:r>
            <a:r>
              <a:rPr lang="en-US" sz="1600" baseline="30000" dirty="0" smtClean="0">
                <a:solidFill>
                  <a:srgbClr val="FFFF00"/>
                </a:solidFill>
              </a:rPr>
              <a:t>-2 </a:t>
            </a:r>
            <a:r>
              <a:rPr lang="en-US" sz="1600" dirty="0" smtClean="0">
                <a:solidFill>
                  <a:srgbClr val="FFFF00"/>
                </a:solidFill>
              </a:rPr>
              <a:t>s</a:t>
            </a:r>
            <a:r>
              <a:rPr lang="en-US" sz="1600" baseline="30000" dirty="0" smtClean="0">
                <a:solidFill>
                  <a:srgbClr val="FFFF00"/>
                </a:solidFill>
              </a:rPr>
              <a:t>-</a:t>
            </a:r>
            <a:r>
              <a:rPr lang="en-US" sz="1600" baseline="30000" dirty="0" smtClean="0">
                <a:solidFill>
                  <a:srgbClr val="FFFF00"/>
                </a:solidFill>
              </a:rPr>
              <a:t>1</a:t>
            </a:r>
            <a:r>
              <a:rPr lang="en-US" sz="1600" dirty="0" smtClean="0">
                <a:solidFill>
                  <a:srgbClr val="FFFF00"/>
                </a:solidFill>
              </a:rPr>
              <a:t>, </a:t>
            </a:r>
            <a:r>
              <a:rPr lang="en-US" sz="1600" dirty="0" smtClean="0">
                <a:solidFill>
                  <a:srgbClr val="FFFF00"/>
                </a:solidFill>
              </a:rPr>
              <a:t>large</a:t>
            </a:r>
            <a:r>
              <a:rPr lang="en-US" sz="1600" dirty="0" smtClean="0">
                <a:solidFill>
                  <a:srgbClr val="FFFF00"/>
                </a:solidFill>
                <a:latin typeface="Arial" charset="0"/>
              </a:rPr>
              <a:t> acceptance</a:t>
            </a:r>
            <a:r>
              <a:rPr lang="en-US" sz="1600" dirty="0" smtClean="0">
                <a:solidFill>
                  <a:srgbClr val="FFFF00"/>
                </a:solidFill>
              </a:rPr>
              <a:t>, pion ID</a:t>
            </a:r>
            <a:endParaRPr lang="en-US" sz="16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6" name="Text Box 14"/>
          <p:cNvSpPr txBox="1">
            <a:spLocks noChangeArrowheads="1"/>
          </p:cNvSpPr>
          <p:nvPr/>
        </p:nvSpPr>
        <p:spPr bwMode="auto">
          <a:xfrm>
            <a:off x="4125694" y="3534544"/>
            <a:ext cx="1068388" cy="397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  <a:buSzPct val="150000"/>
            </a:pPr>
            <a:r>
              <a:rPr lang="en-US" b="1" dirty="0" smtClean="0">
                <a:solidFill>
                  <a:srgbClr val="FFFF00"/>
                </a:solidFill>
                <a:latin typeface="Arial" charset="0"/>
              </a:rPr>
              <a:t>Hall-A</a:t>
            </a:r>
            <a:endParaRPr lang="en-US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863191" y="-76200"/>
            <a:ext cx="527154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JLab12 Experimental Halls</a:t>
            </a:r>
          </a:p>
        </p:txBody>
      </p:sp>
      <p:sp>
        <p:nvSpPr>
          <p:cNvPr id="27" name="Fußzeilenplatzhalter 7"/>
          <p:cNvSpPr txBox="1">
            <a:spLocks noGrp="1"/>
          </p:cNvSpPr>
          <p:nvPr/>
        </p:nvSpPr>
        <p:spPr>
          <a:xfrm>
            <a:off x="1751796" y="6497718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Lattice and Hadrons, 15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January 2014, ECT*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283249" y="1699007"/>
            <a:ext cx="3947709" cy="36554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441278" y="1725995"/>
            <a:ext cx="37081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SIDIS cross-section factorization tests</a:t>
            </a:r>
            <a:endParaRPr lang="en-US" sz="1600" dirty="0"/>
          </a:p>
        </p:txBody>
      </p:sp>
      <p:sp>
        <p:nvSpPr>
          <p:cNvPr id="35" name="Rounded Rectangle 34"/>
          <p:cNvSpPr/>
          <p:nvPr/>
        </p:nvSpPr>
        <p:spPr>
          <a:xfrm>
            <a:off x="5443518" y="1595098"/>
            <a:ext cx="2938217" cy="58477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5677271" y="1583553"/>
            <a:ext cx="250761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Luminosity frontier</a:t>
            </a:r>
          </a:p>
          <a:p>
            <a:r>
              <a:rPr lang="en-US" sz="1600" dirty="0" smtClean="0"/>
              <a:t>World leading </a:t>
            </a:r>
            <a:r>
              <a:rPr lang="en-US" sz="1600" baseline="30000" dirty="0" smtClean="0"/>
              <a:t>3</a:t>
            </a:r>
            <a:r>
              <a:rPr lang="en-US" sz="1600" dirty="0" smtClean="0"/>
              <a:t>He target</a:t>
            </a:r>
            <a:endParaRPr lang="en-US" sz="1600" dirty="0"/>
          </a:p>
        </p:txBody>
      </p:sp>
      <p:sp>
        <p:nvSpPr>
          <p:cNvPr id="33" name="Rounded Rectangle 32"/>
          <p:cNvSpPr/>
          <p:nvPr/>
        </p:nvSpPr>
        <p:spPr>
          <a:xfrm>
            <a:off x="241875" y="4499715"/>
            <a:ext cx="3930917" cy="61176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353724" y="4515158"/>
            <a:ext cx="377288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TMDs and GPDs </a:t>
            </a:r>
            <a:r>
              <a:rPr lang="en-US" sz="1600" dirty="0"/>
              <a:t>c</a:t>
            </a:r>
            <a:r>
              <a:rPr lang="en-US" sz="1600" dirty="0" smtClean="0"/>
              <a:t>omprehensive study, </a:t>
            </a:r>
          </a:p>
          <a:p>
            <a:r>
              <a:rPr lang="en-US" sz="1600" dirty="0" smtClean="0"/>
              <a:t>with special care on applicability</a:t>
            </a:r>
            <a:endParaRPr lang="en-US" sz="1600" dirty="0"/>
          </a:p>
        </p:txBody>
      </p:sp>
      <p:sp>
        <p:nvSpPr>
          <p:cNvPr id="39" name="Rounded Rectangle 38"/>
          <p:cNvSpPr/>
          <p:nvPr/>
        </p:nvSpPr>
        <p:spPr>
          <a:xfrm>
            <a:off x="5665627" y="4455812"/>
            <a:ext cx="2938217" cy="58477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5807020" y="4444267"/>
            <a:ext cx="271610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Ultimate statistical precision</a:t>
            </a:r>
          </a:p>
          <a:p>
            <a:r>
              <a:rPr lang="en-US" sz="1600" dirty="0" smtClean="0"/>
              <a:t> in the valence region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28819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67513" y="1836408"/>
            <a:ext cx="6815575" cy="175432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 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+mn-lt"/>
                <a:ea typeface="+mn-ea"/>
                <a:cs typeface="+mn-cs"/>
              </a:rPr>
              <a:t>SIDIS: T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+mn-lt"/>
                <a:ea typeface="+mn-ea"/>
                <a:cs typeface="+mn-cs"/>
              </a:rPr>
              <a:t>ransverse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+mn-lt"/>
                <a:ea typeface="+mn-ea"/>
                <a:cs typeface="+mn-cs"/>
              </a:rPr>
              <a:t>M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+mn-lt"/>
                <a:ea typeface="+mn-ea"/>
                <a:cs typeface="+mn-cs"/>
              </a:rPr>
              <a:t>omentum 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+mn-lt"/>
                <a:ea typeface="+mn-ea"/>
                <a:cs typeface="+mn-cs"/>
              </a:rPr>
              <a:t>D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+mn-lt"/>
                <a:ea typeface="+mn-ea"/>
                <a:cs typeface="+mn-cs"/>
              </a:rPr>
              <a:t>ependence  </a:t>
            </a:r>
          </a:p>
        </p:txBody>
      </p:sp>
    </p:spTree>
    <p:extLst>
      <p:ext uri="{BB962C8B-B14F-4D97-AF65-F5344CB8AC3E}">
        <p14:creationId xmlns:p14="http://schemas.microsoft.com/office/powerpoint/2010/main" val="36677352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Picture 3" descr="azimuthal_angles_ul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02" y="1424572"/>
            <a:ext cx="2615887" cy="1676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" name="Rectangle 10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042236" y="-76200"/>
            <a:ext cx="291340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SIDIS case</a:t>
            </a:r>
          </a:p>
        </p:txBody>
      </p:sp>
      <p:sp>
        <p:nvSpPr>
          <p:cNvPr id="71" name="Rectangle 70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703051" y="1134912"/>
            <a:ext cx="5370251" cy="2742866"/>
            <a:chOff x="3703052" y="3648813"/>
            <a:chExt cx="5370251" cy="2742866"/>
          </a:xfrm>
        </p:grpSpPr>
        <p:sp>
          <p:nvSpPr>
            <p:cNvPr id="100" name="Rounded Rectangle 99"/>
            <p:cNvSpPr/>
            <p:nvPr/>
          </p:nvSpPr>
          <p:spPr>
            <a:xfrm>
              <a:off x="3703052" y="3648813"/>
              <a:ext cx="5370251" cy="2742866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92" name="Object 9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21762345"/>
                </p:ext>
              </p:extLst>
            </p:nvPr>
          </p:nvGraphicFramePr>
          <p:xfrm>
            <a:off x="3823365" y="3757258"/>
            <a:ext cx="5063955" cy="7320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63191" name="Equation" r:id="rId5" imgW="3073400" imgH="444500" progId="Equation.3">
                    <p:embed/>
                  </p:oleObj>
                </mc:Choice>
                <mc:Fallback>
                  <p:oleObj name="Equation" r:id="rId5" imgW="3073400" imgH="4445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3823365" y="3757258"/>
                          <a:ext cx="5063955" cy="73204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6" name="Object 5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37532478"/>
                </p:ext>
              </p:extLst>
            </p:nvPr>
          </p:nvGraphicFramePr>
          <p:xfrm>
            <a:off x="3851587" y="4921712"/>
            <a:ext cx="5035733" cy="4828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63192" name="Equation" r:id="rId7" imgW="3048000" imgH="292100" progId="Equation.3">
                    <p:embed/>
                  </p:oleObj>
                </mc:Choice>
                <mc:Fallback>
                  <p:oleObj name="Equation" r:id="rId7" imgW="3048000" imgH="2921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3851587" y="4921712"/>
                          <a:ext cx="5035733" cy="4828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9" name="Object 9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79404706"/>
                </p:ext>
              </p:extLst>
            </p:nvPr>
          </p:nvGraphicFramePr>
          <p:xfrm>
            <a:off x="3950364" y="5709444"/>
            <a:ext cx="3985010" cy="5726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63193" name="Equation" r:id="rId9" imgW="2476500" imgH="355600" progId="Equation.3">
                    <p:embed/>
                  </p:oleObj>
                </mc:Choice>
                <mc:Fallback>
                  <p:oleObj name="Equation" r:id="rId9" imgW="2476500" imgH="3556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3950364" y="5709444"/>
                          <a:ext cx="3985010" cy="57266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" name="TextBox 2"/>
          <p:cNvSpPr txBox="1"/>
          <p:nvPr/>
        </p:nvSpPr>
        <p:spPr>
          <a:xfrm>
            <a:off x="641053" y="798050"/>
            <a:ext cx="23397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SIDIS cross section</a:t>
            </a:r>
          </a:p>
          <a:p>
            <a:r>
              <a:rPr lang="en-US" sz="1400" b="1" dirty="0" smtClean="0">
                <a:solidFill>
                  <a:srgbClr val="0000FF"/>
                </a:solidFill>
              </a:rPr>
              <a:t>(transversely pol. target):</a:t>
            </a:r>
            <a:endParaRPr lang="en-US" sz="1400" b="1" dirty="0">
              <a:solidFill>
                <a:srgbClr val="0000FF"/>
              </a:solidFill>
            </a:endParaRPr>
          </a:p>
        </p:txBody>
      </p:sp>
      <p:sp>
        <p:nvSpPr>
          <p:cNvPr id="16" name="Fußzeilenplatzhalter 7"/>
          <p:cNvSpPr txBox="1">
            <a:spLocks noGrp="1"/>
          </p:cNvSpPr>
          <p:nvPr/>
        </p:nvSpPr>
        <p:spPr>
          <a:xfrm>
            <a:off x="1751796" y="6497718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Lattice and Hadrons, 15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January 2014, ECT*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278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Picture 3" descr="azimuthal_angles_ul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02" y="1424572"/>
            <a:ext cx="2615887" cy="1676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4282013"/>
              </p:ext>
            </p:extLst>
          </p:nvPr>
        </p:nvGraphicFramePr>
        <p:xfrm>
          <a:off x="128369" y="5771167"/>
          <a:ext cx="3062287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4767" name="Equation" r:id="rId5" imgW="1701800" imgH="393700" progId="Equation.3">
                  <p:embed/>
                </p:oleObj>
              </mc:Choice>
              <mc:Fallback>
                <p:oleObj name="Equation" r:id="rId5" imgW="17018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369" y="5771167"/>
                        <a:ext cx="3062287" cy="7112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9" name="Rectangle 10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042236" y="-76200"/>
            <a:ext cx="291340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SIDIS case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1041456" y="3743063"/>
            <a:ext cx="2282290" cy="1956512"/>
            <a:chOff x="3024788" y="1047749"/>
            <a:chExt cx="2951163" cy="2665413"/>
          </a:xfrm>
        </p:grpSpPr>
        <p:grpSp>
          <p:nvGrpSpPr>
            <p:cNvPr id="61" name="Group 8"/>
            <p:cNvGrpSpPr>
              <a:grpSpLocks/>
            </p:cNvGrpSpPr>
            <p:nvPr/>
          </p:nvGrpSpPr>
          <p:grpSpPr bwMode="auto">
            <a:xfrm>
              <a:off x="3239101" y="1049337"/>
              <a:ext cx="2665413" cy="2663825"/>
              <a:chOff x="2085" y="2435"/>
              <a:chExt cx="1679" cy="1678"/>
            </a:xfrm>
          </p:grpSpPr>
          <p:pic>
            <p:nvPicPr>
              <p:cNvPr id="64" name="Picture 9" descr="sidis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2085" y="2435"/>
                <a:ext cx="1679" cy="1678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</p:pic>
          <p:sp>
            <p:nvSpPr>
              <p:cNvPr id="65" name="Oval 10"/>
              <p:cNvSpPr>
                <a:spLocks noChangeArrowheads="1"/>
              </p:cNvSpPr>
              <p:nvPr/>
            </p:nvSpPr>
            <p:spPr bwMode="auto">
              <a:xfrm>
                <a:off x="2272" y="3630"/>
                <a:ext cx="272" cy="385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19050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aphicFrame>
            <p:nvGraphicFramePr>
              <p:cNvPr id="66" name="Object 11"/>
              <p:cNvGraphicFramePr>
                <a:graphicFrameLocks noChangeAspect="1"/>
              </p:cNvGraphicFramePr>
              <p:nvPr/>
            </p:nvGraphicFramePr>
            <p:xfrm>
              <a:off x="2273" y="3741"/>
              <a:ext cx="264" cy="17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964768" name="Equation" r:id="rId8" imgW="266400" imgH="164880" progId="Equation.3">
                      <p:embed/>
                    </p:oleObj>
                  </mc:Choice>
                  <mc:Fallback>
                    <p:oleObj name="Equation" r:id="rId8" imgW="266400" imgH="16488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273" y="3741"/>
                            <a:ext cx="264" cy="17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905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67" name="AutoShape 12"/>
              <p:cNvSpPr>
                <a:spLocks noChangeArrowheads="1"/>
              </p:cNvSpPr>
              <p:nvPr/>
            </p:nvSpPr>
            <p:spPr bwMode="auto">
              <a:xfrm>
                <a:off x="2674" y="3297"/>
                <a:ext cx="296" cy="22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chemeClr val="bg1"/>
                  </a:gs>
                  <a:gs pos="100000">
                    <a:srgbClr val="B2B2B2"/>
                  </a:gs>
                </a:gsLst>
                <a:path path="shape">
                  <a:fillToRect l="50000" t="50000" r="50000" b="50000"/>
                </a:path>
              </a:gradFill>
              <a:ln w="19050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aphicFrame>
            <p:nvGraphicFramePr>
              <p:cNvPr id="68" name="Object 13"/>
              <p:cNvGraphicFramePr>
                <a:graphicFrameLocks noChangeAspect="1"/>
              </p:cNvGraphicFramePr>
              <p:nvPr/>
            </p:nvGraphicFramePr>
            <p:xfrm>
              <a:off x="2759" y="3348"/>
              <a:ext cx="139" cy="12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964769" name="Equation" r:id="rId10" imgW="152280" imgH="139680" progId="Equation.3">
                      <p:embed/>
                    </p:oleObj>
                  </mc:Choice>
                  <mc:Fallback>
                    <p:oleObj name="Equation" r:id="rId10" imgW="152280" imgH="13968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759" y="3348"/>
                            <a:ext cx="139" cy="12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905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72" name="Oval 14"/>
              <p:cNvSpPr>
                <a:spLocks noChangeArrowheads="1"/>
              </p:cNvSpPr>
              <p:nvPr/>
            </p:nvSpPr>
            <p:spPr bwMode="auto">
              <a:xfrm>
                <a:off x="3162" y="3034"/>
                <a:ext cx="272" cy="385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3366FF"/>
                  </a:gs>
                </a:gsLst>
                <a:path path="shape">
                  <a:fillToRect l="50000" t="50000" r="50000" b="50000"/>
                </a:path>
              </a:gradFill>
              <a:ln w="19050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aphicFrame>
            <p:nvGraphicFramePr>
              <p:cNvPr id="73" name="Object 15"/>
              <p:cNvGraphicFramePr>
                <a:graphicFrameLocks noChangeAspect="1"/>
              </p:cNvGraphicFramePr>
              <p:nvPr/>
            </p:nvGraphicFramePr>
            <p:xfrm>
              <a:off x="3160" y="3132"/>
              <a:ext cx="304" cy="19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964770" name="Equation" r:id="rId12" imgW="253800" imgH="164880" progId="Equation.3">
                      <p:embed/>
                    </p:oleObj>
                  </mc:Choice>
                  <mc:Fallback>
                    <p:oleObj name="Equation" r:id="rId12" imgW="253800" imgH="16488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160" y="3132"/>
                            <a:ext cx="304" cy="19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905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62" name="Rectangle 16"/>
            <p:cNvSpPr>
              <a:spLocks noChangeArrowheads="1"/>
            </p:cNvSpPr>
            <p:nvPr/>
          </p:nvSpPr>
          <p:spPr bwMode="auto">
            <a:xfrm>
              <a:off x="3024788" y="1047749"/>
              <a:ext cx="2951163" cy="2665413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1" name="Rectangle 70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703051" y="710393"/>
            <a:ext cx="5370252" cy="3167385"/>
            <a:chOff x="3703052" y="3224294"/>
            <a:chExt cx="5370252" cy="3167385"/>
          </a:xfrm>
        </p:grpSpPr>
        <p:sp>
          <p:nvSpPr>
            <p:cNvPr id="100" name="Rounded Rectangle 99"/>
            <p:cNvSpPr/>
            <p:nvPr/>
          </p:nvSpPr>
          <p:spPr>
            <a:xfrm>
              <a:off x="3703052" y="3648813"/>
              <a:ext cx="5370251" cy="2742866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92" name="Object 9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66301297"/>
                </p:ext>
              </p:extLst>
            </p:nvPr>
          </p:nvGraphicFramePr>
          <p:xfrm>
            <a:off x="3823365" y="3757258"/>
            <a:ext cx="5063955" cy="7320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64771" name="Equation" r:id="rId14" imgW="3073400" imgH="444500" progId="Equation.3">
                    <p:embed/>
                  </p:oleObj>
                </mc:Choice>
                <mc:Fallback>
                  <p:oleObj name="Equation" r:id="rId14" imgW="3073400" imgH="4445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3823365" y="3757258"/>
                          <a:ext cx="5063955" cy="73204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6" name="Object 5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52225762"/>
                </p:ext>
              </p:extLst>
            </p:nvPr>
          </p:nvGraphicFramePr>
          <p:xfrm>
            <a:off x="3851587" y="4921712"/>
            <a:ext cx="5035733" cy="4828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64772" name="Equation" r:id="rId16" imgW="3048000" imgH="292100" progId="Equation.3">
                    <p:embed/>
                  </p:oleObj>
                </mc:Choice>
                <mc:Fallback>
                  <p:oleObj name="Equation" r:id="rId16" imgW="3048000" imgH="2921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3851587" y="4921712"/>
                          <a:ext cx="5035733" cy="4828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9" name="Object 9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25375395"/>
                </p:ext>
              </p:extLst>
            </p:nvPr>
          </p:nvGraphicFramePr>
          <p:xfrm>
            <a:off x="3950364" y="5709444"/>
            <a:ext cx="3985010" cy="5726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64773" name="Equation" r:id="rId18" imgW="2476500" imgH="355600" progId="Equation.3">
                    <p:embed/>
                  </p:oleObj>
                </mc:Choice>
                <mc:Fallback>
                  <p:oleObj name="Equation" r:id="rId18" imgW="2476500" imgH="3556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3950364" y="5709444"/>
                          <a:ext cx="3985010" cy="57266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Oval Callout 12"/>
            <p:cNvSpPr/>
            <p:nvPr/>
          </p:nvSpPr>
          <p:spPr>
            <a:xfrm>
              <a:off x="7285783" y="4393180"/>
              <a:ext cx="1399247" cy="411404"/>
            </a:xfrm>
            <a:prstGeom prst="wedgeEllipseCallout">
              <a:avLst>
                <a:gd name="adj1" fmla="val 25886"/>
                <a:gd name="adj2" fmla="val 90857"/>
              </a:avLst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Callout 106"/>
            <p:cNvSpPr/>
            <p:nvPr/>
          </p:nvSpPr>
          <p:spPr>
            <a:xfrm>
              <a:off x="7758137" y="3224294"/>
              <a:ext cx="1315167" cy="440217"/>
            </a:xfrm>
            <a:prstGeom prst="wedgeEllipseCallout">
              <a:avLst>
                <a:gd name="adj1" fmla="val -21895"/>
                <a:gd name="adj2" fmla="val 107061"/>
              </a:avLst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Callout 107"/>
            <p:cNvSpPr/>
            <p:nvPr/>
          </p:nvSpPr>
          <p:spPr>
            <a:xfrm rot="10800000">
              <a:off x="5735207" y="5323904"/>
              <a:ext cx="1411589" cy="412750"/>
            </a:xfrm>
            <a:prstGeom prst="wedgeEllipseCallout">
              <a:avLst>
                <a:gd name="adj1" fmla="val -29274"/>
                <a:gd name="adj2" fmla="val -77067"/>
              </a:avLst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103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71801796"/>
                </p:ext>
              </p:extLst>
            </p:nvPr>
          </p:nvGraphicFramePr>
          <p:xfrm>
            <a:off x="7987212" y="3240482"/>
            <a:ext cx="890588" cy="4127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64774" name="Equation" r:id="rId20" imgW="495300" imgH="228600" progId="Equation.3">
                    <p:embed/>
                  </p:oleObj>
                </mc:Choice>
                <mc:Fallback>
                  <p:oleObj name="Equation" r:id="rId20" imgW="4953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87212" y="3240482"/>
                          <a:ext cx="890588" cy="412750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2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78457636"/>
                </p:ext>
              </p:extLst>
            </p:nvPr>
          </p:nvGraphicFramePr>
          <p:xfrm>
            <a:off x="5982385" y="5310536"/>
            <a:ext cx="960438" cy="4127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64775" name="Equation" r:id="rId22" imgW="533400" imgH="228600" progId="Equation.3">
                    <p:embed/>
                  </p:oleObj>
                </mc:Choice>
                <mc:Fallback>
                  <p:oleObj name="Equation" r:id="rId22" imgW="5334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982385" y="5310536"/>
                          <a:ext cx="960438" cy="412750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1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37547109"/>
                </p:ext>
              </p:extLst>
            </p:nvPr>
          </p:nvGraphicFramePr>
          <p:xfrm>
            <a:off x="7487083" y="4380868"/>
            <a:ext cx="1006475" cy="4127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64776" name="Equation" r:id="rId24" imgW="558800" imgH="228600" progId="Equation.3">
                    <p:embed/>
                  </p:oleObj>
                </mc:Choice>
                <mc:Fallback>
                  <p:oleObj name="Equation" r:id="rId24" imgW="5588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487083" y="4380868"/>
                          <a:ext cx="1006475" cy="412750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7" name="Oval Callout 76"/>
            <p:cNvSpPr/>
            <p:nvPr/>
          </p:nvSpPr>
          <p:spPr>
            <a:xfrm>
              <a:off x="4597275" y="4433284"/>
              <a:ext cx="1354430" cy="411404"/>
            </a:xfrm>
            <a:prstGeom prst="wedgeEllipseCallout">
              <a:avLst>
                <a:gd name="adj1" fmla="val 33022"/>
                <a:gd name="adj2" fmla="val 86806"/>
              </a:avLst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81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03435752"/>
                </p:ext>
              </p:extLst>
            </p:nvPr>
          </p:nvGraphicFramePr>
          <p:xfrm>
            <a:off x="4764374" y="4393180"/>
            <a:ext cx="982662" cy="4127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64777" name="Equation" r:id="rId26" imgW="546100" imgH="228600" progId="Equation.3">
                    <p:embed/>
                  </p:oleObj>
                </mc:Choice>
                <mc:Fallback>
                  <p:oleObj name="Equation" r:id="rId26" imgW="5461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64374" y="4393180"/>
                          <a:ext cx="982662" cy="412750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22" name="Text Box 85"/>
          <p:cNvSpPr txBox="1">
            <a:spLocks noChangeArrowheads="1"/>
          </p:cNvSpPr>
          <p:nvPr/>
        </p:nvSpPr>
        <p:spPr bwMode="auto">
          <a:xfrm>
            <a:off x="1378986" y="5851286"/>
            <a:ext cx="450115" cy="33856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i="1" dirty="0">
                <a:solidFill>
                  <a:srgbClr val="FF0000"/>
                </a:solidFill>
                <a:latin typeface="Arial" charset="0"/>
              </a:rPr>
              <a:t>DF</a:t>
            </a:r>
            <a:endParaRPr lang="it-IT" sz="1600" i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23" name="Rectangle 89"/>
          <p:cNvSpPr>
            <a:spLocks noChangeArrowheads="1"/>
          </p:cNvSpPr>
          <p:nvPr/>
        </p:nvSpPr>
        <p:spPr bwMode="auto">
          <a:xfrm>
            <a:off x="1510382" y="4960489"/>
            <a:ext cx="227575" cy="7819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grpSp>
        <p:nvGrpSpPr>
          <p:cNvPr id="104" name="Group 141"/>
          <p:cNvGrpSpPr>
            <a:grpSpLocks/>
          </p:cNvGrpSpPr>
          <p:nvPr/>
        </p:nvGrpSpPr>
        <p:grpSpPr bwMode="auto">
          <a:xfrm>
            <a:off x="1419440" y="5551413"/>
            <a:ext cx="396746" cy="635026"/>
            <a:chOff x="3598" y="2298"/>
            <a:chExt cx="394" cy="739"/>
          </a:xfrm>
        </p:grpSpPr>
        <p:sp>
          <p:nvSpPr>
            <p:cNvPr id="118" name="Line 55"/>
            <p:cNvSpPr>
              <a:spLocks noChangeShapeType="1"/>
            </p:cNvSpPr>
            <p:nvPr/>
          </p:nvSpPr>
          <p:spPr bwMode="auto">
            <a:xfrm flipV="1">
              <a:off x="3812" y="2298"/>
              <a:ext cx="47" cy="373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9" name="Oval 69"/>
            <p:cNvSpPr>
              <a:spLocks noChangeArrowheads="1"/>
            </p:cNvSpPr>
            <p:nvPr/>
          </p:nvSpPr>
          <p:spPr bwMode="auto">
            <a:xfrm>
              <a:off x="3598" y="2671"/>
              <a:ext cx="394" cy="366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105" name="Group 142"/>
          <p:cNvGrpSpPr>
            <a:grpSpLocks/>
          </p:cNvGrpSpPr>
          <p:nvPr/>
        </p:nvGrpSpPr>
        <p:grpSpPr bwMode="auto">
          <a:xfrm>
            <a:off x="2065913" y="5032353"/>
            <a:ext cx="768318" cy="1155761"/>
            <a:chOff x="4240" y="1714"/>
            <a:chExt cx="763" cy="1345"/>
          </a:xfrm>
        </p:grpSpPr>
        <p:grpSp>
          <p:nvGrpSpPr>
            <p:cNvPr id="114" name="Group 56"/>
            <p:cNvGrpSpPr>
              <a:grpSpLocks/>
            </p:cNvGrpSpPr>
            <p:nvPr/>
          </p:nvGrpSpPr>
          <p:grpSpPr bwMode="auto">
            <a:xfrm>
              <a:off x="4369" y="1714"/>
              <a:ext cx="123" cy="918"/>
              <a:chOff x="4278" y="2032"/>
              <a:chExt cx="123" cy="918"/>
            </a:xfrm>
          </p:grpSpPr>
          <p:sp>
            <p:nvSpPr>
              <p:cNvPr id="116" name="Freeform 57"/>
              <p:cNvSpPr>
                <a:spLocks/>
              </p:cNvSpPr>
              <p:nvPr/>
            </p:nvSpPr>
            <p:spPr bwMode="auto">
              <a:xfrm flipH="1">
                <a:off x="4286" y="2160"/>
                <a:ext cx="115" cy="790"/>
              </a:xfrm>
              <a:custGeom>
                <a:avLst/>
                <a:gdLst>
                  <a:gd name="T0" fmla="*/ 0 w 136"/>
                  <a:gd name="T1" fmla="*/ 165 h 997"/>
                  <a:gd name="T2" fmla="*/ 45 w 136"/>
                  <a:gd name="T3" fmla="*/ 135 h 997"/>
                  <a:gd name="T4" fmla="*/ 91 w 136"/>
                  <a:gd name="T5" fmla="*/ 60 h 997"/>
                  <a:gd name="T6" fmla="*/ 136 w 136"/>
                  <a:gd name="T7" fmla="*/ 0 h 99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6"/>
                  <a:gd name="T13" fmla="*/ 0 h 997"/>
                  <a:gd name="T14" fmla="*/ 136 w 136"/>
                  <a:gd name="T15" fmla="*/ 997 h 99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6" h="997">
                    <a:moveTo>
                      <a:pt x="0" y="997"/>
                    </a:moveTo>
                    <a:cubicBezTo>
                      <a:pt x="15" y="959"/>
                      <a:pt x="30" y="922"/>
                      <a:pt x="45" y="816"/>
                    </a:cubicBezTo>
                    <a:cubicBezTo>
                      <a:pt x="60" y="710"/>
                      <a:pt x="76" y="498"/>
                      <a:pt x="91" y="362"/>
                    </a:cubicBezTo>
                    <a:cubicBezTo>
                      <a:pt x="106" y="226"/>
                      <a:pt x="121" y="113"/>
                      <a:pt x="136" y="0"/>
                    </a:cubicBezTo>
                  </a:path>
                </a:pathLst>
              </a:custGeom>
              <a:noFill/>
              <a:ln w="31750">
                <a:solidFill>
                  <a:srgbClr val="96969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7" name="Line 58"/>
              <p:cNvSpPr>
                <a:spLocks noChangeShapeType="1"/>
              </p:cNvSpPr>
              <p:nvPr/>
            </p:nvSpPr>
            <p:spPr bwMode="auto">
              <a:xfrm rot="21000000" flipV="1">
                <a:off x="4278" y="2032"/>
                <a:ext cx="0" cy="136"/>
              </a:xfrm>
              <a:prstGeom prst="line">
                <a:avLst/>
              </a:prstGeom>
              <a:noFill/>
              <a:ln w="31750">
                <a:solidFill>
                  <a:srgbClr val="808080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115" name="Oval 70"/>
            <p:cNvSpPr>
              <a:spLocks noChangeArrowheads="1"/>
            </p:cNvSpPr>
            <p:nvPr/>
          </p:nvSpPr>
          <p:spPr bwMode="auto">
            <a:xfrm>
              <a:off x="4240" y="2632"/>
              <a:ext cx="763" cy="427"/>
            </a:xfrm>
            <a:prstGeom prst="ellipse">
              <a:avLst/>
            </a:prstGeom>
            <a:noFill/>
            <a:ln w="3175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26" name="Text Box 85"/>
          <p:cNvSpPr txBox="1">
            <a:spLocks noChangeArrowheads="1"/>
          </p:cNvSpPr>
          <p:nvPr/>
        </p:nvSpPr>
        <p:spPr bwMode="auto">
          <a:xfrm>
            <a:off x="2989999" y="5841304"/>
            <a:ext cx="450115" cy="33856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i="1" dirty="0" smtClean="0">
                <a:solidFill>
                  <a:srgbClr val="0000FF"/>
                </a:solidFill>
                <a:latin typeface="Arial" charset="0"/>
              </a:rPr>
              <a:t>FF</a:t>
            </a:r>
            <a:endParaRPr lang="it-IT" sz="1600" i="1" dirty="0">
              <a:solidFill>
                <a:srgbClr val="0000FF"/>
              </a:solidFill>
              <a:latin typeface="Arial" charset="0"/>
            </a:endParaRPr>
          </a:p>
        </p:txBody>
      </p:sp>
      <p:grpSp>
        <p:nvGrpSpPr>
          <p:cNvPr id="106" name="Group 143"/>
          <p:cNvGrpSpPr>
            <a:grpSpLocks/>
          </p:cNvGrpSpPr>
          <p:nvPr/>
        </p:nvGrpSpPr>
        <p:grpSpPr bwMode="auto">
          <a:xfrm>
            <a:off x="2863359" y="4740903"/>
            <a:ext cx="578825" cy="1447449"/>
            <a:chOff x="4975" y="1433"/>
            <a:chExt cx="556" cy="1588"/>
          </a:xfrm>
        </p:grpSpPr>
        <p:sp>
          <p:nvSpPr>
            <p:cNvPr id="110" name="Oval 71"/>
            <p:cNvSpPr>
              <a:spLocks noChangeArrowheads="1"/>
            </p:cNvSpPr>
            <p:nvPr/>
          </p:nvSpPr>
          <p:spPr bwMode="auto">
            <a:xfrm>
              <a:off x="5123" y="2658"/>
              <a:ext cx="408" cy="363"/>
            </a:xfrm>
            <a:prstGeom prst="ellipse">
              <a:avLst/>
            </a:prstGeom>
            <a:noFill/>
            <a:ln w="31750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grpSp>
          <p:nvGrpSpPr>
            <p:cNvPr id="111" name="Group 80"/>
            <p:cNvGrpSpPr>
              <a:grpSpLocks/>
            </p:cNvGrpSpPr>
            <p:nvPr/>
          </p:nvGrpSpPr>
          <p:grpSpPr bwMode="auto">
            <a:xfrm>
              <a:off x="4975" y="1433"/>
              <a:ext cx="493" cy="1225"/>
              <a:chOff x="4884" y="1751"/>
              <a:chExt cx="493" cy="1225"/>
            </a:xfrm>
          </p:grpSpPr>
          <p:sp>
            <p:nvSpPr>
              <p:cNvPr id="112" name="Line 81"/>
              <p:cNvSpPr>
                <a:spLocks noChangeShapeType="1"/>
              </p:cNvSpPr>
              <p:nvPr/>
            </p:nvSpPr>
            <p:spPr bwMode="auto">
              <a:xfrm rot="-720000" flipH="1" flipV="1">
                <a:off x="4884" y="1751"/>
                <a:ext cx="91" cy="91"/>
              </a:xfrm>
              <a:prstGeom prst="line">
                <a:avLst/>
              </a:prstGeom>
              <a:noFill/>
              <a:ln w="31750">
                <a:solidFill>
                  <a:srgbClr val="3366FF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3" name="Freeform 82"/>
              <p:cNvSpPr>
                <a:spLocks/>
              </p:cNvSpPr>
              <p:nvPr/>
            </p:nvSpPr>
            <p:spPr bwMode="auto">
              <a:xfrm>
                <a:off x="4924" y="1797"/>
                <a:ext cx="453" cy="1179"/>
              </a:xfrm>
              <a:custGeom>
                <a:avLst/>
                <a:gdLst>
                  <a:gd name="T0" fmla="*/ 317 w 453"/>
                  <a:gd name="T1" fmla="*/ 1179 h 1179"/>
                  <a:gd name="T2" fmla="*/ 363 w 453"/>
                  <a:gd name="T3" fmla="*/ 953 h 1179"/>
                  <a:gd name="T4" fmla="*/ 453 w 453"/>
                  <a:gd name="T5" fmla="*/ 499 h 1179"/>
                  <a:gd name="T6" fmla="*/ 363 w 453"/>
                  <a:gd name="T7" fmla="*/ 227 h 1179"/>
                  <a:gd name="T8" fmla="*/ 0 w 453"/>
                  <a:gd name="T9" fmla="*/ 0 h 11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3"/>
                  <a:gd name="T16" fmla="*/ 0 h 1179"/>
                  <a:gd name="T17" fmla="*/ 453 w 453"/>
                  <a:gd name="T18" fmla="*/ 1179 h 117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3" h="1179">
                    <a:moveTo>
                      <a:pt x="317" y="1179"/>
                    </a:moveTo>
                    <a:cubicBezTo>
                      <a:pt x="328" y="1122"/>
                      <a:pt x="340" y="1066"/>
                      <a:pt x="363" y="953"/>
                    </a:cubicBezTo>
                    <a:cubicBezTo>
                      <a:pt x="386" y="840"/>
                      <a:pt x="453" y="620"/>
                      <a:pt x="453" y="499"/>
                    </a:cubicBezTo>
                    <a:cubicBezTo>
                      <a:pt x="453" y="378"/>
                      <a:pt x="438" y="310"/>
                      <a:pt x="363" y="227"/>
                    </a:cubicBezTo>
                    <a:cubicBezTo>
                      <a:pt x="288" y="144"/>
                      <a:pt x="144" y="72"/>
                      <a:pt x="0" y="0"/>
                    </a:cubicBezTo>
                  </a:path>
                </a:pathLst>
              </a:custGeom>
              <a:noFill/>
              <a:ln w="31750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3" name="TextBox 2"/>
          <p:cNvSpPr txBox="1"/>
          <p:nvPr/>
        </p:nvSpPr>
        <p:spPr>
          <a:xfrm>
            <a:off x="641053" y="798050"/>
            <a:ext cx="23397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SIDIS cross section</a:t>
            </a:r>
          </a:p>
          <a:p>
            <a:r>
              <a:rPr lang="en-US" sz="1400" b="1" dirty="0" smtClean="0">
                <a:solidFill>
                  <a:srgbClr val="0000FF"/>
                </a:solidFill>
              </a:rPr>
              <a:t>(transversely pol. target):</a:t>
            </a:r>
            <a:endParaRPr lang="en-US" sz="1400" b="1" dirty="0">
              <a:solidFill>
                <a:srgbClr val="0000FF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159128" y="5473137"/>
            <a:ext cx="33279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Involved phenomenology due to the</a:t>
            </a:r>
          </a:p>
          <a:p>
            <a:r>
              <a:rPr lang="en-US" sz="1400" dirty="0" smtClean="0"/>
              <a:t>convolution over transverse momentum</a:t>
            </a:r>
          </a:p>
        </p:txBody>
      </p:sp>
      <p:sp>
        <p:nvSpPr>
          <p:cNvPr id="55" name="Oval 54"/>
          <p:cNvSpPr/>
          <p:nvPr/>
        </p:nvSpPr>
        <p:spPr>
          <a:xfrm>
            <a:off x="5080284" y="4269871"/>
            <a:ext cx="2861190" cy="44108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5146866" y="4321131"/>
            <a:ext cx="28605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TMD factorization for P</a:t>
            </a:r>
            <a:r>
              <a:rPr lang="en-US" sz="1600" baseline="-25000" dirty="0" smtClean="0"/>
              <a:t>T</a:t>
            </a:r>
            <a:r>
              <a:rPr lang="en-US" sz="1600" dirty="0" smtClean="0"/>
              <a:t>&lt;&lt;Q</a:t>
            </a:r>
            <a:endParaRPr lang="en-US" sz="1600" dirty="0"/>
          </a:p>
        </p:txBody>
      </p:sp>
      <p:graphicFrame>
        <p:nvGraphicFramePr>
          <p:cNvPr id="5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558147"/>
              </p:ext>
            </p:extLst>
          </p:nvPr>
        </p:nvGraphicFramePr>
        <p:xfrm>
          <a:off x="4231609" y="4965922"/>
          <a:ext cx="4691062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4778" name="Equation" r:id="rId28" imgW="3187700" imgH="304800" progId="Equation.3">
                  <p:embed/>
                </p:oleObj>
              </mc:Choice>
              <mc:Fallback>
                <p:oleObj name="Equation" r:id="rId28" imgW="3187700" imgH="304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1609" y="4965922"/>
                        <a:ext cx="4691062" cy="4508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" name="Fußzeilenplatzhalter 7"/>
          <p:cNvSpPr txBox="1">
            <a:spLocks noGrp="1"/>
          </p:cNvSpPr>
          <p:nvPr/>
        </p:nvSpPr>
        <p:spPr>
          <a:xfrm>
            <a:off x="1751796" y="6497718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Lattice and Hadrons, 15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January 2014, ECT*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819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Rectangle 10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0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78512"/>
              </p:ext>
            </p:extLst>
          </p:nvPr>
        </p:nvGraphicFramePr>
        <p:xfrm>
          <a:off x="516524" y="1041186"/>
          <a:ext cx="3597944" cy="2607627"/>
        </p:xfrm>
        <a:graphic>
          <a:graphicData uri="http://schemas.openxmlformats.org/drawingml/2006/table">
            <a:tbl>
              <a:tblPr firstRow="1" bandRow="1"/>
              <a:tblGrid>
                <a:gridCol w="730551"/>
                <a:gridCol w="919238"/>
                <a:gridCol w="919239"/>
                <a:gridCol w="1028916"/>
              </a:tblGrid>
              <a:tr h="422481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N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/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q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5036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79989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800121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2" name="Rectangle 31"/>
          <p:cNvSpPr/>
          <p:nvPr/>
        </p:nvSpPr>
        <p:spPr>
          <a:xfrm>
            <a:off x="2491864" y="-76200"/>
            <a:ext cx="401414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Leading Twist TMDs</a:t>
            </a:r>
          </a:p>
        </p:txBody>
      </p:sp>
      <p:sp>
        <p:nvSpPr>
          <p:cNvPr id="21" name="Text Box 39"/>
          <p:cNvSpPr txBox="1">
            <a:spLocks noChangeArrowheads="1"/>
          </p:cNvSpPr>
          <p:nvPr/>
        </p:nvSpPr>
        <p:spPr bwMode="auto">
          <a:xfrm>
            <a:off x="1688372" y="680444"/>
            <a:ext cx="2236272" cy="332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400" b="1" dirty="0">
                <a:solidFill>
                  <a:srgbClr val="FF0000"/>
                </a:solidFill>
              </a:rPr>
              <a:t>q</a:t>
            </a:r>
            <a:r>
              <a:rPr lang="en-US" sz="1400" b="1" dirty="0" smtClean="0">
                <a:solidFill>
                  <a:srgbClr val="FF0000"/>
                </a:solidFill>
              </a:rPr>
              <a:t>uark </a:t>
            </a:r>
            <a:r>
              <a:rPr lang="en-US" sz="1400" b="1" dirty="0" err="1" smtClean="0">
                <a:solidFill>
                  <a:srgbClr val="FF0000"/>
                </a:solidFill>
              </a:rPr>
              <a:t>polarisatio</a:t>
            </a:r>
            <a:r>
              <a:rPr lang="en-US" sz="1500" b="1" dirty="0" err="1" smtClean="0">
                <a:solidFill>
                  <a:srgbClr val="FF0000"/>
                </a:solidFill>
              </a:rPr>
              <a:t>n</a:t>
            </a:r>
            <a:endParaRPr lang="en-US" sz="1500" b="1" dirty="0">
              <a:solidFill>
                <a:srgbClr val="FF0000"/>
              </a:solidFill>
            </a:endParaRPr>
          </a:p>
        </p:txBody>
      </p:sp>
      <p:sp>
        <p:nvSpPr>
          <p:cNvPr id="22" name="Text Box 40"/>
          <p:cNvSpPr txBox="1">
            <a:spLocks noChangeArrowheads="1"/>
          </p:cNvSpPr>
          <p:nvPr/>
        </p:nvSpPr>
        <p:spPr bwMode="auto">
          <a:xfrm rot="16200000">
            <a:off x="-705194" y="2351574"/>
            <a:ext cx="1937691" cy="31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400" b="1" dirty="0">
                <a:solidFill>
                  <a:srgbClr val="FF0000"/>
                </a:solidFill>
              </a:rPr>
              <a:t>nucleon </a:t>
            </a:r>
            <a:r>
              <a:rPr lang="en-US" sz="1400" b="1" dirty="0" err="1">
                <a:solidFill>
                  <a:srgbClr val="FF0000"/>
                </a:solidFill>
              </a:rPr>
              <a:t>polarisation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914940" y="2452734"/>
            <a:ext cx="37518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Interference between wave functions with different </a:t>
            </a:r>
          </a:p>
          <a:p>
            <a:r>
              <a:rPr lang="en-US" sz="1200" dirty="0" smtClean="0"/>
              <a:t>angular momenta: contains information about </a:t>
            </a:r>
            <a:r>
              <a:rPr lang="en-US" sz="1200" dirty="0" err="1" smtClean="0"/>
              <a:t>parton</a:t>
            </a:r>
            <a:r>
              <a:rPr lang="en-US" sz="1200" dirty="0" smtClean="0"/>
              <a:t> </a:t>
            </a:r>
          </a:p>
          <a:p>
            <a:r>
              <a:rPr lang="en-US" sz="1200" dirty="0" smtClean="0"/>
              <a:t>orbital angular motion and spin-orbit effects</a:t>
            </a:r>
          </a:p>
          <a:p>
            <a:endParaRPr lang="en-US" sz="1200" dirty="0"/>
          </a:p>
          <a:p>
            <a:r>
              <a:rPr lang="en-US" sz="1200" dirty="0" smtClean="0"/>
              <a:t>Testing QCD at the amplitude level</a:t>
            </a:r>
            <a:endParaRPr lang="en-US" sz="1200" dirty="0"/>
          </a:p>
        </p:txBody>
      </p:sp>
      <p:sp>
        <p:nvSpPr>
          <p:cNvPr id="63" name="TextBox 62"/>
          <p:cNvSpPr txBox="1"/>
          <p:nvPr/>
        </p:nvSpPr>
        <p:spPr>
          <a:xfrm>
            <a:off x="4559644" y="2151910"/>
            <a:ext cx="21298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E03DDA"/>
                </a:solidFill>
              </a:rPr>
              <a:t>Off-diagonal </a:t>
            </a:r>
            <a:r>
              <a:rPr lang="en-US" sz="1400" b="1" dirty="0">
                <a:solidFill>
                  <a:srgbClr val="E03DDA"/>
                </a:solidFill>
              </a:rPr>
              <a:t>elements:</a:t>
            </a:r>
          </a:p>
        </p:txBody>
      </p:sp>
      <p:sp>
        <p:nvSpPr>
          <p:cNvPr id="69" name="Rectangle 68"/>
          <p:cNvSpPr/>
          <p:nvPr/>
        </p:nvSpPr>
        <p:spPr>
          <a:xfrm>
            <a:off x="1258124" y="2852526"/>
            <a:ext cx="900419" cy="789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9" name="Picture 49" descr="spinsb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731" y="2935076"/>
            <a:ext cx="575294" cy="339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0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8375425"/>
              </p:ext>
            </p:extLst>
          </p:nvPr>
        </p:nvGraphicFramePr>
        <p:xfrm>
          <a:off x="1244756" y="2945509"/>
          <a:ext cx="268975" cy="3218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6855" name="Equation" r:id="rId5" imgW="241200" imgH="266400" progId="Equation.3">
                  <p:embed/>
                </p:oleObj>
              </mc:Choice>
              <mc:Fallback>
                <p:oleObj name="Equation" r:id="rId5" imgW="24120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4756" y="2945509"/>
                        <a:ext cx="268975" cy="32187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" name="Text Box 65"/>
          <p:cNvSpPr txBox="1">
            <a:spLocks noChangeArrowheads="1"/>
          </p:cNvSpPr>
          <p:nvPr/>
        </p:nvSpPr>
        <p:spPr bwMode="auto">
          <a:xfrm>
            <a:off x="1375984" y="3274141"/>
            <a:ext cx="618491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err="1" smtClean="0">
                <a:solidFill>
                  <a:srgbClr val="0000FF"/>
                </a:solidFill>
              </a:rPr>
              <a:t>Sivers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pic>
        <p:nvPicPr>
          <p:cNvPr id="86" name="Picture 55" descr="spinsc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279" y="2973006"/>
            <a:ext cx="575294" cy="245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7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7830120"/>
              </p:ext>
            </p:extLst>
          </p:nvPr>
        </p:nvGraphicFramePr>
        <p:xfrm>
          <a:off x="2182813" y="2928938"/>
          <a:ext cx="277812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6856" name="Equation" r:id="rId8" imgW="228600" imgH="228600" progId="Equation.3">
                  <p:embed/>
                </p:oleObj>
              </mc:Choice>
              <mc:Fallback>
                <p:oleObj name="Equation" r:id="rId8" imgW="228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2813" y="2928938"/>
                        <a:ext cx="277812" cy="2794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5" name="TextBox 94"/>
          <p:cNvSpPr txBox="1"/>
          <p:nvPr/>
        </p:nvSpPr>
        <p:spPr>
          <a:xfrm>
            <a:off x="4979536" y="1014038"/>
            <a:ext cx="3457597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Survives transverse momentum integration </a:t>
            </a:r>
          </a:p>
          <a:p>
            <a:r>
              <a:rPr lang="en-US" sz="1200" dirty="0" smtClean="0"/>
              <a:t>(missing leading-twist collinear piece)</a:t>
            </a:r>
          </a:p>
          <a:p>
            <a:endParaRPr lang="en-US" sz="1200" dirty="0"/>
          </a:p>
          <a:p>
            <a:r>
              <a:rPr lang="en-US" sz="1200" dirty="0" smtClean="0"/>
              <a:t>Differs from </a:t>
            </a:r>
            <a:r>
              <a:rPr lang="en-US" sz="1200" dirty="0" err="1" smtClean="0"/>
              <a:t>helicity</a:t>
            </a:r>
            <a:r>
              <a:rPr lang="en-US" sz="1200" baseline="-25000" dirty="0" smtClean="0"/>
              <a:t> </a:t>
            </a:r>
            <a:r>
              <a:rPr lang="en-US" sz="1200" dirty="0" smtClean="0"/>
              <a:t>due to relativistic effects and </a:t>
            </a:r>
          </a:p>
          <a:p>
            <a:r>
              <a:rPr lang="en-US" sz="1200" dirty="0" smtClean="0"/>
              <a:t>no mix </a:t>
            </a:r>
            <a:r>
              <a:rPr lang="en-US" sz="1200" dirty="0"/>
              <a:t>w</a:t>
            </a:r>
            <a:r>
              <a:rPr lang="en-US" sz="1200" dirty="0" smtClean="0"/>
              <a:t>ith gluons in the spin-1/2 nucleon</a:t>
            </a:r>
            <a:endParaRPr lang="en-US" sz="1200" baseline="-25000" dirty="0" smtClean="0"/>
          </a:p>
          <a:p>
            <a:endParaRPr lang="en-US" sz="800" dirty="0"/>
          </a:p>
        </p:txBody>
      </p:sp>
      <p:sp>
        <p:nvSpPr>
          <p:cNvPr id="96" name="TextBox 95"/>
          <p:cNvSpPr txBox="1"/>
          <p:nvPr/>
        </p:nvSpPr>
        <p:spPr>
          <a:xfrm>
            <a:off x="4610872" y="733585"/>
            <a:ext cx="13023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0000FF"/>
                </a:solidFill>
              </a:rPr>
              <a:t>Transversity</a:t>
            </a:r>
            <a:r>
              <a:rPr lang="en-US" sz="1400" b="1" dirty="0" smtClean="0">
                <a:solidFill>
                  <a:srgbClr val="0000FF"/>
                </a:solidFill>
              </a:rPr>
              <a:t>:</a:t>
            </a:r>
          </a:p>
        </p:txBody>
      </p:sp>
      <p:sp>
        <p:nvSpPr>
          <p:cNvPr id="59" name="Text Box 65"/>
          <p:cNvSpPr txBox="1">
            <a:spLocks noChangeArrowheads="1"/>
          </p:cNvSpPr>
          <p:nvPr/>
        </p:nvSpPr>
        <p:spPr bwMode="auto">
          <a:xfrm>
            <a:off x="2182813" y="3281625"/>
            <a:ext cx="908033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smtClean="0">
                <a:solidFill>
                  <a:srgbClr val="0000FF"/>
                </a:solidFill>
              </a:rPr>
              <a:t>Worm-gear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3090847" y="2846388"/>
            <a:ext cx="1011055" cy="39190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 Box 69"/>
          <p:cNvSpPr txBox="1">
            <a:spLocks noChangeArrowheads="1"/>
          </p:cNvSpPr>
          <p:nvPr/>
        </p:nvSpPr>
        <p:spPr bwMode="auto">
          <a:xfrm>
            <a:off x="3126355" y="3041795"/>
            <a:ext cx="993949" cy="25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err="1">
                <a:solidFill>
                  <a:srgbClr val="0000FF"/>
                </a:solidFill>
              </a:rPr>
              <a:t>T</a:t>
            </a:r>
            <a:r>
              <a:rPr lang="en-US" sz="1000" b="1" i="1" dirty="0" err="1" smtClean="0">
                <a:solidFill>
                  <a:srgbClr val="0000FF"/>
                </a:solidFill>
              </a:rPr>
              <a:t>ransversity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graphicFrame>
        <p:nvGraphicFramePr>
          <p:cNvPr id="37" name="Object 6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1651936"/>
              </p:ext>
            </p:extLst>
          </p:nvPr>
        </p:nvGraphicFramePr>
        <p:xfrm>
          <a:off x="3198937" y="2773463"/>
          <a:ext cx="189568" cy="3603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6857" name="Equation" r:id="rId10" imgW="177480" imgH="266400" progId="Equation.3">
                  <p:embed/>
                </p:oleObj>
              </mc:Choice>
              <mc:Fallback>
                <p:oleObj name="Equation" r:id="rId10" imgW="17748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98937" y="2773463"/>
                        <a:ext cx="189568" cy="36030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" name="Picture 67" descr="spinsa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492" y="2855694"/>
            <a:ext cx="575534" cy="249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" name="Rectangle 173"/>
          <p:cNvSpPr/>
          <p:nvPr/>
        </p:nvSpPr>
        <p:spPr>
          <a:xfrm>
            <a:off x="3090847" y="1467830"/>
            <a:ext cx="1023623" cy="69052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3" name="Picture 43" descr="spinsb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166" y="1547200"/>
            <a:ext cx="602859" cy="192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4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4653882"/>
              </p:ext>
            </p:extLst>
          </p:nvPr>
        </p:nvGraphicFramePr>
        <p:xfrm>
          <a:off x="3153814" y="1498401"/>
          <a:ext cx="224663" cy="2951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6858" name="Equation" r:id="rId14" imgW="203040" imgH="266400" progId="Equation.3">
                  <p:embed/>
                </p:oleObj>
              </mc:Choice>
              <mc:Fallback>
                <p:oleObj name="Equation" r:id="rId14" imgW="20304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3814" y="1498401"/>
                        <a:ext cx="224663" cy="29515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5" name="Rectangle 71"/>
          <p:cNvSpPr>
            <a:spLocks noChangeArrowheads="1"/>
          </p:cNvSpPr>
          <p:nvPr/>
        </p:nvSpPr>
        <p:spPr bwMode="auto">
          <a:xfrm>
            <a:off x="3085137" y="1800166"/>
            <a:ext cx="1029323" cy="238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83" tIns="50392" rIns="100783" bIns="50392"/>
          <a:lstStyle/>
          <a:p>
            <a:pPr marL="258763" indent="-258763" algn="l" defTabSz="1008063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smtClean="0">
                <a:solidFill>
                  <a:srgbClr val="0000FF"/>
                </a:solidFill>
              </a:rPr>
              <a:t>Boer-Mulders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pic>
        <p:nvPicPr>
          <p:cNvPr id="90" name="Picture 46" descr="spinsa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988" y="2247245"/>
            <a:ext cx="598552" cy="18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1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8906501"/>
              </p:ext>
            </p:extLst>
          </p:nvPr>
        </p:nvGraphicFramePr>
        <p:xfrm>
          <a:off x="3152766" y="2190631"/>
          <a:ext cx="235738" cy="27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6859" name="Equation" r:id="rId17" imgW="228600" imgH="266400" progId="Equation.3">
                  <p:embed/>
                </p:oleObj>
              </mc:Choice>
              <mc:Fallback>
                <p:oleObj name="Equation" r:id="rId17" imgW="22860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2766" y="2190631"/>
                        <a:ext cx="235738" cy="2751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" name="Text Box 65"/>
          <p:cNvSpPr txBox="1">
            <a:spLocks noChangeArrowheads="1"/>
          </p:cNvSpPr>
          <p:nvPr/>
        </p:nvSpPr>
        <p:spPr bwMode="auto">
          <a:xfrm>
            <a:off x="3193869" y="2485327"/>
            <a:ext cx="908033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smtClean="0">
                <a:solidFill>
                  <a:srgbClr val="0000FF"/>
                </a:solidFill>
              </a:rPr>
              <a:t>Worm-gear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pic>
        <p:nvPicPr>
          <p:cNvPr id="88" name="Picture 52" descr="spinsb6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491" y="3256044"/>
            <a:ext cx="575294" cy="262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9" name="Object 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7561052"/>
              </p:ext>
            </p:extLst>
          </p:nvPr>
        </p:nvGraphicFramePr>
        <p:xfrm>
          <a:off x="3147667" y="3238296"/>
          <a:ext cx="230810" cy="2710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6860" name="Equation" r:id="rId20" imgW="228600" imgH="266400" progId="Equation.3">
                  <p:embed/>
                </p:oleObj>
              </mc:Choice>
              <mc:Fallback>
                <p:oleObj name="Equation" r:id="rId20" imgW="22860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7667" y="3238296"/>
                        <a:ext cx="230810" cy="27106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7" name="Text Box 69"/>
          <p:cNvSpPr txBox="1">
            <a:spLocks noChangeArrowheads="1"/>
          </p:cNvSpPr>
          <p:nvPr/>
        </p:nvSpPr>
        <p:spPr bwMode="auto">
          <a:xfrm>
            <a:off x="3127078" y="3436391"/>
            <a:ext cx="953306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err="1" smtClean="0">
                <a:solidFill>
                  <a:srgbClr val="0000FF"/>
                </a:solidFill>
              </a:rPr>
              <a:t>Pretzelosity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grpSp>
        <p:nvGrpSpPr>
          <p:cNvPr id="28" name="Group 72"/>
          <p:cNvGrpSpPr>
            <a:grpSpLocks/>
          </p:cNvGrpSpPr>
          <p:nvPr/>
        </p:nvGrpSpPr>
        <p:grpSpPr bwMode="auto">
          <a:xfrm>
            <a:off x="1210184" y="1418444"/>
            <a:ext cx="718137" cy="558305"/>
            <a:chOff x="1632" y="1615"/>
            <a:chExt cx="841" cy="516"/>
          </a:xfrm>
        </p:grpSpPr>
        <p:pic>
          <p:nvPicPr>
            <p:cNvPr id="42" name="Picture 59" descr="spinsa1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2" y="1734"/>
              <a:ext cx="242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43" name="Object 6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29936286"/>
                </p:ext>
              </p:extLst>
            </p:nvPr>
          </p:nvGraphicFramePr>
          <p:xfrm>
            <a:off x="1857" y="1615"/>
            <a:ext cx="269" cy="3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66861" name="Equation" r:id="rId23" imgW="215640" imgH="266400" progId="Equation.3">
                    <p:embed/>
                  </p:oleObj>
                </mc:Choice>
                <mc:Fallback>
                  <p:oleObj name="Equation" r:id="rId23" imgW="215640" imgH="266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57" y="1615"/>
                          <a:ext cx="269" cy="33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4" name="Text Box 61"/>
            <p:cNvSpPr txBox="1">
              <a:spLocks noChangeArrowheads="1"/>
            </p:cNvSpPr>
            <p:nvPr/>
          </p:nvSpPr>
          <p:spPr bwMode="auto">
            <a:xfrm>
              <a:off x="1632" y="1895"/>
              <a:ext cx="841" cy="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0783" tIns="50392" rIns="100783" bIns="50392">
              <a:spAutoFit/>
            </a:bodyPr>
            <a:lstStyle>
              <a:lvl1pPr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1pPr>
              <a:lvl2pPr marL="819150" indent="-3159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 marL="1260475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 marL="1763713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 marL="2268538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7257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31829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6401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40973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  <a:buFontTx/>
                <a:buNone/>
              </a:pPr>
              <a:r>
                <a:rPr lang="en-US" sz="1000" b="1" i="1" dirty="0">
                  <a:solidFill>
                    <a:srgbClr val="0000FF"/>
                  </a:solidFill>
                </a:rPr>
                <a:t>N</a:t>
              </a:r>
              <a:r>
                <a:rPr lang="en-US" sz="1000" b="1" i="1" dirty="0" smtClean="0">
                  <a:solidFill>
                    <a:srgbClr val="0000FF"/>
                  </a:solidFill>
                </a:rPr>
                <a:t>umber </a:t>
              </a:r>
            </a:p>
          </p:txBody>
        </p:sp>
      </p:grpSp>
      <p:sp>
        <p:nvSpPr>
          <p:cNvPr id="78" name="Text Box 61"/>
          <p:cNvSpPr txBox="1">
            <a:spLocks noChangeArrowheads="1"/>
          </p:cNvSpPr>
          <p:nvPr/>
        </p:nvSpPr>
        <p:spPr bwMode="auto">
          <a:xfrm>
            <a:off x="1513104" y="1864734"/>
            <a:ext cx="696700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smtClean="0">
                <a:solidFill>
                  <a:srgbClr val="0000FF"/>
                </a:solidFill>
              </a:rPr>
              <a:t>Density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grpSp>
        <p:nvGrpSpPr>
          <p:cNvPr id="29" name="Group 73"/>
          <p:cNvGrpSpPr>
            <a:grpSpLocks/>
          </p:cNvGrpSpPr>
          <p:nvPr/>
        </p:nvGrpSpPr>
        <p:grpSpPr bwMode="auto">
          <a:xfrm>
            <a:off x="2209257" y="2110915"/>
            <a:ext cx="840246" cy="619978"/>
            <a:chOff x="2802" y="2255"/>
            <a:chExt cx="984" cy="573"/>
          </a:xfrm>
        </p:grpSpPr>
        <p:pic>
          <p:nvPicPr>
            <p:cNvPr id="39" name="Picture 63" descr="spinsc7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0" y="2381"/>
              <a:ext cx="706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40" name="Object 6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20165060"/>
                </p:ext>
              </p:extLst>
            </p:nvPr>
          </p:nvGraphicFramePr>
          <p:xfrm>
            <a:off x="2802" y="2255"/>
            <a:ext cx="236" cy="3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66862" name="Equation" r:id="rId26" imgW="190440" imgH="266400" progId="Equation.3">
                    <p:embed/>
                  </p:oleObj>
                </mc:Choice>
                <mc:Fallback>
                  <p:oleObj name="Equation" r:id="rId26" imgW="190440" imgH="266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02" y="2255"/>
                          <a:ext cx="236" cy="33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" name="Text Box 65"/>
            <p:cNvSpPr txBox="1">
              <a:spLocks noChangeArrowheads="1"/>
            </p:cNvSpPr>
            <p:nvPr/>
          </p:nvSpPr>
          <p:spPr bwMode="auto">
            <a:xfrm>
              <a:off x="2822" y="2592"/>
              <a:ext cx="808" cy="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0783" tIns="50392" rIns="100783" bIns="50392">
              <a:spAutoFit/>
            </a:bodyPr>
            <a:lstStyle>
              <a:lvl1pPr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1pPr>
              <a:lvl2pPr marL="819150" indent="-3159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 marL="1260475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 marL="1763713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 marL="2268538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7257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31829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6401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40973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  <a:buFontTx/>
                <a:buNone/>
              </a:pPr>
              <a:r>
                <a:rPr lang="en-US" sz="1000" b="1" i="1" dirty="0" err="1">
                  <a:solidFill>
                    <a:srgbClr val="0000FF"/>
                  </a:solidFill>
                </a:rPr>
                <a:t>H</a:t>
              </a:r>
              <a:r>
                <a:rPr lang="en-US" sz="1000" b="1" i="1" dirty="0" err="1" smtClean="0">
                  <a:solidFill>
                    <a:srgbClr val="0000FF"/>
                  </a:solidFill>
                </a:rPr>
                <a:t>elicity</a:t>
              </a:r>
              <a:endParaRPr lang="en-US" sz="1000" b="1" i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45" name="Fußzeilenplatzhalter 7"/>
          <p:cNvSpPr txBox="1">
            <a:spLocks noGrp="1"/>
          </p:cNvSpPr>
          <p:nvPr/>
        </p:nvSpPr>
        <p:spPr>
          <a:xfrm>
            <a:off x="1751796" y="6497718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Lattice and Hadrons, 15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January 2014, ECT*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369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Rectangle 10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0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3586328"/>
              </p:ext>
            </p:extLst>
          </p:nvPr>
        </p:nvGraphicFramePr>
        <p:xfrm>
          <a:off x="516524" y="1041186"/>
          <a:ext cx="3597944" cy="2607627"/>
        </p:xfrm>
        <a:graphic>
          <a:graphicData uri="http://schemas.openxmlformats.org/drawingml/2006/table">
            <a:tbl>
              <a:tblPr firstRow="1" bandRow="1"/>
              <a:tblGrid>
                <a:gridCol w="730551"/>
                <a:gridCol w="919238"/>
                <a:gridCol w="919239"/>
                <a:gridCol w="1028916"/>
              </a:tblGrid>
              <a:tr h="422481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N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/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q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5036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79989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800121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2" name="Rectangle 31"/>
          <p:cNvSpPr/>
          <p:nvPr/>
        </p:nvSpPr>
        <p:spPr>
          <a:xfrm>
            <a:off x="2491864" y="-76200"/>
            <a:ext cx="401414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Leading Twist TMDs</a:t>
            </a:r>
          </a:p>
        </p:txBody>
      </p:sp>
      <p:sp>
        <p:nvSpPr>
          <p:cNvPr id="21" name="Text Box 39"/>
          <p:cNvSpPr txBox="1">
            <a:spLocks noChangeArrowheads="1"/>
          </p:cNvSpPr>
          <p:nvPr/>
        </p:nvSpPr>
        <p:spPr bwMode="auto">
          <a:xfrm>
            <a:off x="1688372" y="680444"/>
            <a:ext cx="2236272" cy="332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400" b="1" dirty="0">
                <a:solidFill>
                  <a:srgbClr val="FF0000"/>
                </a:solidFill>
              </a:rPr>
              <a:t>q</a:t>
            </a:r>
            <a:r>
              <a:rPr lang="en-US" sz="1400" b="1" dirty="0" smtClean="0">
                <a:solidFill>
                  <a:srgbClr val="FF0000"/>
                </a:solidFill>
              </a:rPr>
              <a:t>uark </a:t>
            </a:r>
            <a:r>
              <a:rPr lang="en-US" sz="1400" b="1" dirty="0" err="1" smtClean="0">
                <a:solidFill>
                  <a:srgbClr val="FF0000"/>
                </a:solidFill>
              </a:rPr>
              <a:t>polarisatio</a:t>
            </a:r>
            <a:r>
              <a:rPr lang="en-US" sz="1500" b="1" dirty="0" err="1" smtClean="0">
                <a:solidFill>
                  <a:srgbClr val="FF0000"/>
                </a:solidFill>
              </a:rPr>
              <a:t>n</a:t>
            </a:r>
            <a:endParaRPr lang="en-US" sz="1500" b="1" dirty="0">
              <a:solidFill>
                <a:srgbClr val="FF0000"/>
              </a:solidFill>
            </a:endParaRPr>
          </a:p>
        </p:txBody>
      </p:sp>
      <p:sp>
        <p:nvSpPr>
          <p:cNvPr id="22" name="Text Box 40"/>
          <p:cNvSpPr txBox="1">
            <a:spLocks noChangeArrowheads="1"/>
          </p:cNvSpPr>
          <p:nvPr/>
        </p:nvSpPr>
        <p:spPr bwMode="auto">
          <a:xfrm rot="16200000">
            <a:off x="-705194" y="2351574"/>
            <a:ext cx="1937691" cy="31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400" b="1" dirty="0">
                <a:solidFill>
                  <a:srgbClr val="FF0000"/>
                </a:solidFill>
              </a:rPr>
              <a:t>nucleon </a:t>
            </a:r>
            <a:r>
              <a:rPr lang="en-US" sz="1400" b="1" dirty="0" err="1">
                <a:solidFill>
                  <a:srgbClr val="FF0000"/>
                </a:solidFill>
              </a:rPr>
              <a:t>polarisation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914940" y="2452734"/>
            <a:ext cx="37518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Interference between wave functions with different </a:t>
            </a:r>
          </a:p>
          <a:p>
            <a:r>
              <a:rPr lang="en-US" sz="1200" dirty="0" smtClean="0"/>
              <a:t>angular momenta: contains information about </a:t>
            </a:r>
            <a:r>
              <a:rPr lang="en-US" sz="1200" dirty="0" err="1" smtClean="0"/>
              <a:t>parton</a:t>
            </a:r>
            <a:r>
              <a:rPr lang="en-US" sz="1200" dirty="0" smtClean="0"/>
              <a:t> </a:t>
            </a:r>
          </a:p>
          <a:p>
            <a:r>
              <a:rPr lang="en-US" sz="1200" dirty="0" smtClean="0"/>
              <a:t>orbital angular motion and spin-orbit effects</a:t>
            </a:r>
          </a:p>
          <a:p>
            <a:endParaRPr lang="en-US" sz="1200" dirty="0"/>
          </a:p>
          <a:p>
            <a:r>
              <a:rPr lang="en-US" sz="1200" dirty="0" smtClean="0"/>
              <a:t>Testing QCD at the amplitude level</a:t>
            </a:r>
            <a:endParaRPr lang="en-US" sz="1200" dirty="0"/>
          </a:p>
        </p:txBody>
      </p:sp>
      <p:sp>
        <p:nvSpPr>
          <p:cNvPr id="63" name="TextBox 62"/>
          <p:cNvSpPr txBox="1"/>
          <p:nvPr/>
        </p:nvSpPr>
        <p:spPr>
          <a:xfrm>
            <a:off x="4559644" y="2151910"/>
            <a:ext cx="21298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E03DDA"/>
                </a:solidFill>
              </a:rPr>
              <a:t>Off-diagonal </a:t>
            </a:r>
            <a:r>
              <a:rPr lang="en-US" sz="1400" b="1" dirty="0">
                <a:solidFill>
                  <a:srgbClr val="E03DDA"/>
                </a:solidFill>
              </a:rPr>
              <a:t>elements:</a:t>
            </a:r>
          </a:p>
        </p:txBody>
      </p:sp>
      <p:sp>
        <p:nvSpPr>
          <p:cNvPr id="69" name="Rectangle 68"/>
          <p:cNvSpPr/>
          <p:nvPr/>
        </p:nvSpPr>
        <p:spPr>
          <a:xfrm>
            <a:off x="1258124" y="2852526"/>
            <a:ext cx="900419" cy="789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9" name="Picture 49" descr="spinsb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731" y="2935076"/>
            <a:ext cx="575294" cy="339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0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2806000"/>
              </p:ext>
            </p:extLst>
          </p:nvPr>
        </p:nvGraphicFramePr>
        <p:xfrm>
          <a:off x="1244756" y="2945509"/>
          <a:ext cx="268975" cy="3218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6054" name="Equation" r:id="rId5" imgW="241200" imgH="266400" progId="Equation.3">
                  <p:embed/>
                </p:oleObj>
              </mc:Choice>
              <mc:Fallback>
                <p:oleObj name="Equation" r:id="rId5" imgW="24120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4756" y="2945509"/>
                        <a:ext cx="268975" cy="32187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" name="Text Box 65"/>
          <p:cNvSpPr txBox="1">
            <a:spLocks noChangeArrowheads="1"/>
          </p:cNvSpPr>
          <p:nvPr/>
        </p:nvSpPr>
        <p:spPr bwMode="auto">
          <a:xfrm>
            <a:off x="1375984" y="3274141"/>
            <a:ext cx="618491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err="1" smtClean="0">
                <a:solidFill>
                  <a:srgbClr val="0000FF"/>
                </a:solidFill>
              </a:rPr>
              <a:t>Sivers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pic>
        <p:nvPicPr>
          <p:cNvPr id="86" name="Picture 55" descr="spinsc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279" y="2973006"/>
            <a:ext cx="575294" cy="245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7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2672382"/>
              </p:ext>
            </p:extLst>
          </p:nvPr>
        </p:nvGraphicFramePr>
        <p:xfrm>
          <a:off x="2182813" y="2928938"/>
          <a:ext cx="277812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6055" name="Equation" r:id="rId8" imgW="228600" imgH="228600" progId="Equation.3">
                  <p:embed/>
                </p:oleObj>
              </mc:Choice>
              <mc:Fallback>
                <p:oleObj name="Equation" r:id="rId8" imgW="228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2813" y="2928938"/>
                        <a:ext cx="277812" cy="2794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5" name="TextBox 94"/>
          <p:cNvSpPr txBox="1"/>
          <p:nvPr/>
        </p:nvSpPr>
        <p:spPr>
          <a:xfrm>
            <a:off x="4979536" y="1014038"/>
            <a:ext cx="3457597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Survives transverse momentum integration </a:t>
            </a:r>
          </a:p>
          <a:p>
            <a:r>
              <a:rPr lang="en-US" sz="1200" dirty="0" smtClean="0"/>
              <a:t>(missing leading-twist collinear piece)</a:t>
            </a:r>
          </a:p>
          <a:p>
            <a:endParaRPr lang="en-US" sz="1200" dirty="0"/>
          </a:p>
          <a:p>
            <a:r>
              <a:rPr lang="en-US" sz="1200" dirty="0" smtClean="0"/>
              <a:t>Differs from </a:t>
            </a:r>
            <a:r>
              <a:rPr lang="en-US" sz="1200" dirty="0" err="1" smtClean="0"/>
              <a:t>helicity</a:t>
            </a:r>
            <a:r>
              <a:rPr lang="en-US" sz="1200" baseline="-25000" dirty="0" smtClean="0"/>
              <a:t> </a:t>
            </a:r>
            <a:r>
              <a:rPr lang="en-US" sz="1200" dirty="0" smtClean="0"/>
              <a:t>due to relativistic effects and </a:t>
            </a:r>
          </a:p>
          <a:p>
            <a:r>
              <a:rPr lang="en-US" sz="1200" dirty="0" smtClean="0"/>
              <a:t>no mix </a:t>
            </a:r>
            <a:r>
              <a:rPr lang="en-US" sz="1200" dirty="0"/>
              <a:t>w</a:t>
            </a:r>
            <a:r>
              <a:rPr lang="en-US" sz="1200" dirty="0" smtClean="0"/>
              <a:t>ith gluons in the spin-1/2 nucleon</a:t>
            </a:r>
            <a:endParaRPr lang="en-US" sz="1200" baseline="-25000" dirty="0" smtClean="0"/>
          </a:p>
          <a:p>
            <a:endParaRPr lang="en-US" sz="800" dirty="0"/>
          </a:p>
        </p:txBody>
      </p:sp>
      <p:sp>
        <p:nvSpPr>
          <p:cNvPr id="96" name="TextBox 95"/>
          <p:cNvSpPr txBox="1"/>
          <p:nvPr/>
        </p:nvSpPr>
        <p:spPr>
          <a:xfrm>
            <a:off x="4610872" y="733585"/>
            <a:ext cx="13023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0000FF"/>
                </a:solidFill>
              </a:rPr>
              <a:t>Transversity</a:t>
            </a:r>
            <a:r>
              <a:rPr lang="en-US" sz="1400" b="1" dirty="0" smtClean="0">
                <a:solidFill>
                  <a:srgbClr val="0000FF"/>
                </a:solidFill>
              </a:rPr>
              <a:t>:</a:t>
            </a:r>
          </a:p>
        </p:txBody>
      </p:sp>
      <p:sp>
        <p:nvSpPr>
          <p:cNvPr id="59" name="Text Box 65"/>
          <p:cNvSpPr txBox="1">
            <a:spLocks noChangeArrowheads="1"/>
          </p:cNvSpPr>
          <p:nvPr/>
        </p:nvSpPr>
        <p:spPr bwMode="auto">
          <a:xfrm>
            <a:off x="2182813" y="3281625"/>
            <a:ext cx="908033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smtClean="0">
                <a:solidFill>
                  <a:srgbClr val="0000FF"/>
                </a:solidFill>
              </a:rPr>
              <a:t>Worm-gear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18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3090847" y="2846388"/>
            <a:ext cx="1011055" cy="39190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 Box 69"/>
          <p:cNvSpPr txBox="1">
            <a:spLocks noChangeArrowheads="1"/>
          </p:cNvSpPr>
          <p:nvPr/>
        </p:nvSpPr>
        <p:spPr bwMode="auto">
          <a:xfrm>
            <a:off x="3126355" y="3041795"/>
            <a:ext cx="993949" cy="25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err="1">
                <a:solidFill>
                  <a:srgbClr val="0000FF"/>
                </a:solidFill>
              </a:rPr>
              <a:t>T</a:t>
            </a:r>
            <a:r>
              <a:rPr lang="en-US" sz="1000" b="1" i="1" dirty="0" err="1" smtClean="0">
                <a:solidFill>
                  <a:srgbClr val="0000FF"/>
                </a:solidFill>
              </a:rPr>
              <a:t>ransversity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graphicFrame>
        <p:nvGraphicFramePr>
          <p:cNvPr id="37" name="Object 6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1079551"/>
              </p:ext>
            </p:extLst>
          </p:nvPr>
        </p:nvGraphicFramePr>
        <p:xfrm>
          <a:off x="3198937" y="2773463"/>
          <a:ext cx="189568" cy="3603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6056" name="Equation" r:id="rId10" imgW="177480" imgH="266400" progId="Equation.3">
                  <p:embed/>
                </p:oleObj>
              </mc:Choice>
              <mc:Fallback>
                <p:oleObj name="Equation" r:id="rId10" imgW="17748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98937" y="2773463"/>
                        <a:ext cx="189568" cy="36030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" name="Picture 67" descr="spinsa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492" y="2855694"/>
            <a:ext cx="575534" cy="249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7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6583285"/>
              </p:ext>
            </p:extLst>
          </p:nvPr>
        </p:nvGraphicFramePr>
        <p:xfrm>
          <a:off x="5391015" y="3886290"/>
          <a:ext cx="3597944" cy="2607627"/>
        </p:xfrm>
        <a:graphic>
          <a:graphicData uri="http://schemas.openxmlformats.org/drawingml/2006/table">
            <a:tbl>
              <a:tblPr firstRow="1" bandRow="1"/>
              <a:tblGrid>
                <a:gridCol w="730551"/>
                <a:gridCol w="919238"/>
                <a:gridCol w="919239"/>
                <a:gridCol w="1028916"/>
              </a:tblGrid>
              <a:tr h="422481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N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/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q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5036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79989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800121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38" name="Text Box 39"/>
          <p:cNvSpPr txBox="1">
            <a:spLocks noChangeArrowheads="1"/>
          </p:cNvSpPr>
          <p:nvPr/>
        </p:nvSpPr>
        <p:spPr bwMode="auto">
          <a:xfrm>
            <a:off x="6562863" y="3548638"/>
            <a:ext cx="2236272" cy="332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400" b="1" dirty="0">
                <a:solidFill>
                  <a:srgbClr val="FF0000"/>
                </a:solidFill>
              </a:rPr>
              <a:t>q</a:t>
            </a:r>
            <a:r>
              <a:rPr lang="en-US" sz="1400" b="1" dirty="0" smtClean="0">
                <a:solidFill>
                  <a:srgbClr val="FF0000"/>
                </a:solidFill>
              </a:rPr>
              <a:t>uark </a:t>
            </a:r>
            <a:r>
              <a:rPr lang="en-US" sz="1400" b="1" dirty="0" err="1" smtClean="0">
                <a:solidFill>
                  <a:srgbClr val="FF0000"/>
                </a:solidFill>
              </a:rPr>
              <a:t>polarisatio</a:t>
            </a:r>
            <a:r>
              <a:rPr lang="en-US" sz="1500" b="1" dirty="0" err="1" smtClean="0">
                <a:solidFill>
                  <a:srgbClr val="FF0000"/>
                </a:solidFill>
              </a:rPr>
              <a:t>n</a:t>
            </a:r>
            <a:endParaRPr lang="en-US" sz="1500" b="1" dirty="0">
              <a:solidFill>
                <a:srgbClr val="FF0000"/>
              </a:solidFill>
            </a:endParaRPr>
          </a:p>
        </p:txBody>
      </p:sp>
      <p:sp>
        <p:nvSpPr>
          <p:cNvPr id="139" name="Text Box 40"/>
          <p:cNvSpPr txBox="1">
            <a:spLocks noChangeArrowheads="1"/>
          </p:cNvSpPr>
          <p:nvPr/>
        </p:nvSpPr>
        <p:spPr bwMode="auto">
          <a:xfrm rot="16200000">
            <a:off x="4169297" y="5196678"/>
            <a:ext cx="1937691" cy="31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400" b="1" dirty="0">
                <a:solidFill>
                  <a:srgbClr val="FF0000"/>
                </a:solidFill>
              </a:rPr>
              <a:t>nucleon </a:t>
            </a:r>
            <a:r>
              <a:rPr lang="en-US" sz="1400" b="1" dirty="0" err="1">
                <a:solidFill>
                  <a:srgbClr val="FF0000"/>
                </a:solidFill>
              </a:rPr>
              <a:t>polarisation</a:t>
            </a:r>
            <a:endParaRPr lang="en-US" sz="1400" b="1" dirty="0">
              <a:solidFill>
                <a:srgbClr val="FF0000"/>
              </a:solidFill>
            </a:endParaRPr>
          </a:p>
        </p:txBody>
      </p:sp>
      <p:grpSp>
        <p:nvGrpSpPr>
          <p:cNvPr id="146" name="Group 73"/>
          <p:cNvGrpSpPr>
            <a:grpSpLocks/>
          </p:cNvGrpSpPr>
          <p:nvPr/>
        </p:nvGrpSpPr>
        <p:grpSpPr bwMode="auto">
          <a:xfrm>
            <a:off x="7056423" y="5132071"/>
            <a:ext cx="867571" cy="309448"/>
            <a:chOff x="2770" y="2279"/>
            <a:chExt cx="1016" cy="286"/>
          </a:xfrm>
        </p:grpSpPr>
        <p:pic>
          <p:nvPicPr>
            <p:cNvPr id="147" name="Picture 63" descr="spinsc7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0" y="2381"/>
              <a:ext cx="706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48" name="Object 6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88675420"/>
                </p:ext>
              </p:extLst>
            </p:nvPr>
          </p:nvGraphicFramePr>
          <p:xfrm>
            <a:off x="2770" y="2279"/>
            <a:ext cx="299" cy="2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16057" name="Equation" r:id="rId14" imgW="241300" imgH="228600" progId="Equation.3">
                    <p:embed/>
                  </p:oleObj>
                </mc:Choice>
                <mc:Fallback>
                  <p:oleObj name="Equation" r:id="rId14" imgW="2413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70" y="2279"/>
                          <a:ext cx="299" cy="28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50" name="Picture 49" descr="spinsb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312" y="5884085"/>
            <a:ext cx="575294" cy="339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51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8723333"/>
              </p:ext>
            </p:extLst>
          </p:nvPr>
        </p:nvGraphicFramePr>
        <p:xfrm>
          <a:off x="6134965" y="5917330"/>
          <a:ext cx="282575" cy="274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6058" name="Equation" r:id="rId16" imgW="254000" imgH="228600" progId="Equation.3">
                  <p:embed/>
                </p:oleObj>
              </mc:Choice>
              <mc:Fallback>
                <p:oleObj name="Equation" r:id="rId16" imgW="2540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34965" y="5917330"/>
                        <a:ext cx="282575" cy="27463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6" name="Picture 55" descr="spinsc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5770" y="5945105"/>
            <a:ext cx="575294" cy="245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57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5605097"/>
              </p:ext>
            </p:extLst>
          </p:nvPr>
        </p:nvGraphicFramePr>
        <p:xfrm>
          <a:off x="7043738" y="5900733"/>
          <a:ext cx="307975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6059" name="Equation" r:id="rId18" imgW="254000" imgH="228600" progId="Equation.3">
                  <p:embed/>
                </p:oleObj>
              </mc:Choice>
              <mc:Fallback>
                <p:oleObj name="Equation" r:id="rId18" imgW="2540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43738" y="5900733"/>
                        <a:ext cx="307975" cy="2794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8" name="Picture 46" descr="spinsa3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479" y="5242434"/>
            <a:ext cx="598552" cy="18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59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4376700"/>
              </p:ext>
            </p:extLst>
          </p:nvPr>
        </p:nvGraphicFramePr>
        <p:xfrm>
          <a:off x="8008938" y="5204685"/>
          <a:ext cx="274637" cy="234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6060" name="Equation" r:id="rId21" imgW="266700" imgH="228600" progId="Equation.3">
                  <p:embed/>
                </p:oleObj>
              </mc:Choice>
              <mc:Fallback>
                <p:oleObj name="Equation" r:id="rId21" imgW="2667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8938" y="5204685"/>
                        <a:ext cx="274637" cy="2349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4" name="Picture 52" descr="spinsb6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527" y="6158873"/>
            <a:ext cx="575294" cy="262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5" name="Object 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1371627"/>
              </p:ext>
            </p:extLst>
          </p:nvPr>
        </p:nvGraphicFramePr>
        <p:xfrm>
          <a:off x="8014133" y="6160075"/>
          <a:ext cx="271462" cy="231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6061" name="Equation" r:id="rId24" imgW="266700" imgH="228600" progId="Equation.3">
                  <p:embed/>
                </p:oleObj>
              </mc:Choice>
              <mc:Fallback>
                <p:oleObj name="Equation" r:id="rId24" imgW="2667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14133" y="6160075"/>
                        <a:ext cx="271462" cy="2317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7" name="Object 6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2766951"/>
              </p:ext>
            </p:extLst>
          </p:nvPr>
        </p:nvGraphicFramePr>
        <p:xfrm>
          <a:off x="8058583" y="5701288"/>
          <a:ext cx="242887" cy="309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6062" name="Equation" r:id="rId26" imgW="228600" imgH="228600" progId="Equation.3">
                  <p:embed/>
                </p:oleObj>
              </mc:Choice>
              <mc:Fallback>
                <p:oleObj name="Equation" r:id="rId26" imgW="228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58583" y="5701288"/>
                        <a:ext cx="242887" cy="3095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0" name="Rectangle 169"/>
          <p:cNvSpPr/>
          <p:nvPr/>
        </p:nvSpPr>
        <p:spPr>
          <a:xfrm>
            <a:off x="6125141" y="4311750"/>
            <a:ext cx="918597" cy="69927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Rectangle 171"/>
          <p:cNvSpPr/>
          <p:nvPr/>
        </p:nvSpPr>
        <p:spPr>
          <a:xfrm>
            <a:off x="7962400" y="4310148"/>
            <a:ext cx="1023622" cy="7054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8" name="Picture 67" descr="spinsa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528" y="5758523"/>
            <a:ext cx="575534" cy="249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" name="Picture 59" descr="spinsa1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409" y="4461574"/>
            <a:ext cx="206646" cy="199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4" name="Object 6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6953142"/>
              </p:ext>
            </p:extLst>
          </p:nvPr>
        </p:nvGraphicFramePr>
        <p:xfrm>
          <a:off x="6283325" y="4383805"/>
          <a:ext cx="217488" cy="32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6063" name="Equation" r:id="rId29" imgW="203200" imgH="241300" progId="Equation.3">
                  <p:embed/>
                </p:oleObj>
              </mc:Choice>
              <mc:Fallback>
                <p:oleObj name="Equation" r:id="rId29" imgW="2032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3325" y="4383805"/>
                        <a:ext cx="217488" cy="327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5" name="Text Box 61"/>
          <p:cNvSpPr txBox="1">
            <a:spLocks noChangeArrowheads="1"/>
          </p:cNvSpPr>
          <p:nvPr/>
        </p:nvSpPr>
        <p:spPr bwMode="auto">
          <a:xfrm>
            <a:off x="6122980" y="4694178"/>
            <a:ext cx="967332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err="1" smtClean="0">
                <a:solidFill>
                  <a:srgbClr val="0000FF"/>
                </a:solidFill>
              </a:rPr>
              <a:t>Unpolarized</a:t>
            </a:r>
            <a:r>
              <a:rPr lang="en-US" sz="1000" b="1" i="1" dirty="0" smtClean="0">
                <a:solidFill>
                  <a:srgbClr val="0000FF"/>
                </a:solidFill>
              </a:rPr>
              <a:t> </a:t>
            </a:r>
          </a:p>
        </p:txBody>
      </p:sp>
      <p:pic>
        <p:nvPicPr>
          <p:cNvPr id="153" name="Picture 43" descr="spinsb2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747" y="4450029"/>
            <a:ext cx="602859" cy="192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54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6341491"/>
              </p:ext>
            </p:extLst>
          </p:nvPr>
        </p:nvGraphicFramePr>
        <p:xfrm>
          <a:off x="8030440" y="4421763"/>
          <a:ext cx="2667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6064" name="Equation" r:id="rId32" imgW="241300" imgH="228600" progId="Equation.3">
                  <p:embed/>
                </p:oleObj>
              </mc:Choice>
              <mc:Fallback>
                <p:oleObj name="Equation" r:id="rId32" imgW="2413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30440" y="4421763"/>
                        <a:ext cx="266700" cy="2540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5" name="Rectangle 71"/>
          <p:cNvSpPr>
            <a:spLocks noChangeArrowheads="1"/>
          </p:cNvSpPr>
          <p:nvPr/>
        </p:nvSpPr>
        <p:spPr bwMode="auto">
          <a:xfrm>
            <a:off x="8109713" y="4691450"/>
            <a:ext cx="687917" cy="238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83" tIns="50392" rIns="100783" bIns="50392"/>
          <a:lstStyle/>
          <a:p>
            <a:pPr marL="258763" indent="-258763" algn="l" defTabSz="1008063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smtClean="0">
                <a:solidFill>
                  <a:srgbClr val="0000FF"/>
                </a:solidFill>
              </a:rPr>
              <a:t>Collins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sp>
        <p:nvSpPr>
          <p:cNvPr id="174" name="Rectangle 173"/>
          <p:cNvSpPr/>
          <p:nvPr/>
        </p:nvSpPr>
        <p:spPr>
          <a:xfrm>
            <a:off x="3090847" y="1467830"/>
            <a:ext cx="1023623" cy="69052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3" name="Picture 43" descr="spinsb2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166" y="1547200"/>
            <a:ext cx="602859" cy="192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4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4940738"/>
              </p:ext>
            </p:extLst>
          </p:nvPr>
        </p:nvGraphicFramePr>
        <p:xfrm>
          <a:off x="3153814" y="1498401"/>
          <a:ext cx="224663" cy="2951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6065" name="Equation" r:id="rId34" imgW="203040" imgH="266400" progId="Equation.3">
                  <p:embed/>
                </p:oleObj>
              </mc:Choice>
              <mc:Fallback>
                <p:oleObj name="Equation" r:id="rId34" imgW="20304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3814" y="1498401"/>
                        <a:ext cx="224663" cy="29515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5" name="Rectangle 71"/>
          <p:cNvSpPr>
            <a:spLocks noChangeArrowheads="1"/>
          </p:cNvSpPr>
          <p:nvPr/>
        </p:nvSpPr>
        <p:spPr bwMode="auto">
          <a:xfrm>
            <a:off x="3085137" y="1800166"/>
            <a:ext cx="1029323" cy="238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83" tIns="50392" rIns="100783" bIns="50392"/>
          <a:lstStyle/>
          <a:p>
            <a:pPr marL="258763" indent="-258763" algn="l" defTabSz="1008063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smtClean="0">
                <a:solidFill>
                  <a:srgbClr val="0000FF"/>
                </a:solidFill>
              </a:rPr>
              <a:t>Boer-Mulders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pic>
        <p:nvPicPr>
          <p:cNvPr id="90" name="Picture 46" descr="spinsa3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988" y="2247245"/>
            <a:ext cx="598552" cy="18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1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4072434"/>
              </p:ext>
            </p:extLst>
          </p:nvPr>
        </p:nvGraphicFramePr>
        <p:xfrm>
          <a:off x="3152766" y="2190631"/>
          <a:ext cx="235738" cy="27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6066" name="Equation" r:id="rId36" imgW="228600" imgH="266400" progId="Equation.3">
                  <p:embed/>
                </p:oleObj>
              </mc:Choice>
              <mc:Fallback>
                <p:oleObj name="Equation" r:id="rId36" imgW="22860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2766" y="2190631"/>
                        <a:ext cx="235738" cy="2751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" name="Text Box 65"/>
          <p:cNvSpPr txBox="1">
            <a:spLocks noChangeArrowheads="1"/>
          </p:cNvSpPr>
          <p:nvPr/>
        </p:nvSpPr>
        <p:spPr bwMode="auto">
          <a:xfrm>
            <a:off x="3193869" y="2485327"/>
            <a:ext cx="908033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smtClean="0">
                <a:solidFill>
                  <a:srgbClr val="0000FF"/>
                </a:solidFill>
              </a:rPr>
              <a:t>Worm-gear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pic>
        <p:nvPicPr>
          <p:cNvPr id="88" name="Picture 52" descr="spinsb6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491" y="3256044"/>
            <a:ext cx="575294" cy="262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9" name="Object 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4583263"/>
              </p:ext>
            </p:extLst>
          </p:nvPr>
        </p:nvGraphicFramePr>
        <p:xfrm>
          <a:off x="3147667" y="3238296"/>
          <a:ext cx="230810" cy="2710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6067" name="Equation" r:id="rId38" imgW="228600" imgH="266400" progId="Equation.3">
                  <p:embed/>
                </p:oleObj>
              </mc:Choice>
              <mc:Fallback>
                <p:oleObj name="Equation" r:id="rId38" imgW="22860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7667" y="3238296"/>
                        <a:ext cx="230810" cy="27106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7" name="Text Box 69"/>
          <p:cNvSpPr txBox="1">
            <a:spLocks noChangeArrowheads="1"/>
          </p:cNvSpPr>
          <p:nvPr/>
        </p:nvSpPr>
        <p:spPr bwMode="auto">
          <a:xfrm>
            <a:off x="3127078" y="3436391"/>
            <a:ext cx="953306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err="1" smtClean="0">
                <a:solidFill>
                  <a:srgbClr val="0000FF"/>
                </a:solidFill>
              </a:rPr>
              <a:t>Pretzelosity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grpSp>
        <p:nvGrpSpPr>
          <p:cNvPr id="28" name="Group 72"/>
          <p:cNvGrpSpPr>
            <a:grpSpLocks/>
          </p:cNvGrpSpPr>
          <p:nvPr/>
        </p:nvGrpSpPr>
        <p:grpSpPr bwMode="auto">
          <a:xfrm>
            <a:off x="1210184" y="1418444"/>
            <a:ext cx="718137" cy="558305"/>
            <a:chOff x="1632" y="1615"/>
            <a:chExt cx="841" cy="516"/>
          </a:xfrm>
        </p:grpSpPr>
        <p:pic>
          <p:nvPicPr>
            <p:cNvPr id="42" name="Picture 59" descr="spinsa1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2" y="1734"/>
              <a:ext cx="242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43" name="Object 6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42329096"/>
                </p:ext>
              </p:extLst>
            </p:nvPr>
          </p:nvGraphicFramePr>
          <p:xfrm>
            <a:off x="1857" y="1615"/>
            <a:ext cx="269" cy="3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16068" name="Equation" r:id="rId40" imgW="215640" imgH="266400" progId="Equation.3">
                    <p:embed/>
                  </p:oleObj>
                </mc:Choice>
                <mc:Fallback>
                  <p:oleObj name="Equation" r:id="rId40" imgW="215640" imgH="266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57" y="1615"/>
                          <a:ext cx="269" cy="33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4" name="Text Box 61"/>
            <p:cNvSpPr txBox="1">
              <a:spLocks noChangeArrowheads="1"/>
            </p:cNvSpPr>
            <p:nvPr/>
          </p:nvSpPr>
          <p:spPr bwMode="auto">
            <a:xfrm>
              <a:off x="1632" y="1895"/>
              <a:ext cx="841" cy="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0783" tIns="50392" rIns="100783" bIns="50392">
              <a:spAutoFit/>
            </a:bodyPr>
            <a:lstStyle>
              <a:lvl1pPr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1pPr>
              <a:lvl2pPr marL="819150" indent="-3159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 marL="1260475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 marL="1763713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 marL="2268538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7257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31829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6401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40973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  <a:buFontTx/>
                <a:buNone/>
              </a:pPr>
              <a:r>
                <a:rPr lang="en-US" sz="1000" b="1" i="1" dirty="0">
                  <a:solidFill>
                    <a:srgbClr val="0000FF"/>
                  </a:solidFill>
                </a:rPr>
                <a:t>N</a:t>
              </a:r>
              <a:r>
                <a:rPr lang="en-US" sz="1000" b="1" i="1" dirty="0" smtClean="0">
                  <a:solidFill>
                    <a:srgbClr val="0000FF"/>
                  </a:solidFill>
                </a:rPr>
                <a:t>umber </a:t>
              </a:r>
            </a:p>
          </p:txBody>
        </p:sp>
      </p:grpSp>
      <p:sp>
        <p:nvSpPr>
          <p:cNvPr id="78" name="Text Box 61"/>
          <p:cNvSpPr txBox="1">
            <a:spLocks noChangeArrowheads="1"/>
          </p:cNvSpPr>
          <p:nvPr/>
        </p:nvSpPr>
        <p:spPr bwMode="auto">
          <a:xfrm>
            <a:off x="1513104" y="1864734"/>
            <a:ext cx="696700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smtClean="0">
                <a:solidFill>
                  <a:srgbClr val="0000FF"/>
                </a:solidFill>
              </a:rPr>
              <a:t>Density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grpSp>
        <p:nvGrpSpPr>
          <p:cNvPr id="29" name="Group 73"/>
          <p:cNvGrpSpPr>
            <a:grpSpLocks/>
          </p:cNvGrpSpPr>
          <p:nvPr/>
        </p:nvGrpSpPr>
        <p:grpSpPr bwMode="auto">
          <a:xfrm>
            <a:off x="2209257" y="2110915"/>
            <a:ext cx="840246" cy="619978"/>
            <a:chOff x="2802" y="2255"/>
            <a:chExt cx="984" cy="573"/>
          </a:xfrm>
        </p:grpSpPr>
        <p:pic>
          <p:nvPicPr>
            <p:cNvPr id="39" name="Picture 63" descr="spinsc7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0" y="2381"/>
              <a:ext cx="706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40" name="Object 6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57714759"/>
                </p:ext>
              </p:extLst>
            </p:nvPr>
          </p:nvGraphicFramePr>
          <p:xfrm>
            <a:off x="2802" y="2255"/>
            <a:ext cx="236" cy="3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16069" name="Equation" r:id="rId42" imgW="190440" imgH="266400" progId="Equation.3">
                    <p:embed/>
                  </p:oleObj>
                </mc:Choice>
                <mc:Fallback>
                  <p:oleObj name="Equation" r:id="rId42" imgW="190440" imgH="266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02" y="2255"/>
                          <a:ext cx="236" cy="33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" name="Text Box 65"/>
            <p:cNvSpPr txBox="1">
              <a:spLocks noChangeArrowheads="1"/>
            </p:cNvSpPr>
            <p:nvPr/>
          </p:nvSpPr>
          <p:spPr bwMode="auto">
            <a:xfrm>
              <a:off x="2822" y="2592"/>
              <a:ext cx="808" cy="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0783" tIns="50392" rIns="100783" bIns="50392">
              <a:spAutoFit/>
            </a:bodyPr>
            <a:lstStyle>
              <a:lvl1pPr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1pPr>
              <a:lvl2pPr marL="819150" indent="-3159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 marL="1260475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 marL="1763713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 marL="2268538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7257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31829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6401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40973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  <a:buFontTx/>
                <a:buNone/>
              </a:pPr>
              <a:r>
                <a:rPr lang="en-US" sz="1000" b="1" i="1" dirty="0" err="1">
                  <a:solidFill>
                    <a:srgbClr val="0000FF"/>
                  </a:solidFill>
                </a:rPr>
                <a:t>H</a:t>
              </a:r>
              <a:r>
                <a:rPr lang="en-US" sz="1000" b="1" i="1" dirty="0" err="1" smtClean="0">
                  <a:solidFill>
                    <a:srgbClr val="0000FF"/>
                  </a:solidFill>
                </a:rPr>
                <a:t>elicity</a:t>
              </a:r>
              <a:endParaRPr lang="en-US" sz="1000" b="1" i="1" dirty="0">
                <a:solidFill>
                  <a:srgbClr val="0000FF"/>
                </a:solidFill>
              </a:endParaRPr>
            </a:p>
          </p:txBody>
        </p:sp>
      </p:grpSp>
      <p:graphicFrame>
        <p:nvGraphicFramePr>
          <p:cNvPr id="81" name="Object 8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0182536"/>
              </p:ext>
            </p:extLst>
          </p:nvPr>
        </p:nvGraphicFramePr>
        <p:xfrm>
          <a:off x="2850450" y="4217051"/>
          <a:ext cx="1744504" cy="3387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6070" name="Equation" r:id="rId44" imgW="977900" imgH="190500" progId="Equation.3">
                  <p:embed/>
                </p:oleObj>
              </mc:Choice>
              <mc:Fallback>
                <p:oleObj name="Equation" r:id="rId44" imgW="977900" imgH="190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5"/>
                      <a:stretch>
                        <a:fillRect/>
                      </a:stretch>
                    </p:blipFill>
                    <p:spPr>
                      <a:xfrm>
                        <a:off x="2850450" y="4217051"/>
                        <a:ext cx="1744504" cy="3387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ight Brace 2"/>
          <p:cNvSpPr/>
          <p:nvPr/>
        </p:nvSpPr>
        <p:spPr>
          <a:xfrm rot="5400000">
            <a:off x="2030120" y="2976968"/>
            <a:ext cx="230222" cy="1808543"/>
          </a:xfrm>
          <a:prstGeom prst="rightBrace">
            <a:avLst/>
          </a:prstGeom>
          <a:ln>
            <a:solidFill>
              <a:srgbClr val="FF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ight Brace 97"/>
          <p:cNvSpPr/>
          <p:nvPr/>
        </p:nvSpPr>
        <p:spPr>
          <a:xfrm rot="5400000">
            <a:off x="3499018" y="3393467"/>
            <a:ext cx="230221" cy="975546"/>
          </a:xfrm>
          <a:prstGeom prst="rightBrace">
            <a:avLst/>
          </a:prstGeom>
          <a:ln>
            <a:solidFill>
              <a:srgbClr val="0000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254447" y="4150269"/>
            <a:ext cx="2086552" cy="577575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0" name="Straight Connector 99"/>
          <p:cNvCxnSpPr>
            <a:stCxn id="99" idx="0"/>
            <a:endCxn id="3" idx="1"/>
          </p:cNvCxnSpPr>
          <p:nvPr/>
        </p:nvCxnSpPr>
        <p:spPr>
          <a:xfrm flipV="1">
            <a:off x="1297723" y="3996351"/>
            <a:ext cx="847508" cy="153918"/>
          </a:xfrm>
          <a:prstGeom prst="line">
            <a:avLst/>
          </a:prstGeom>
          <a:ln>
            <a:solidFill>
              <a:srgbClr val="FF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>
            <a:stCxn id="102" idx="0"/>
            <a:endCxn id="98" idx="1"/>
          </p:cNvCxnSpPr>
          <p:nvPr/>
        </p:nvCxnSpPr>
        <p:spPr>
          <a:xfrm flipH="1" flipV="1">
            <a:off x="3614129" y="3996351"/>
            <a:ext cx="44597" cy="153918"/>
          </a:xfrm>
          <a:prstGeom prst="line">
            <a:avLst/>
          </a:prstGeom>
          <a:ln>
            <a:solidFill>
              <a:srgbClr val="0000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" name="Oval 101"/>
          <p:cNvSpPr/>
          <p:nvPr/>
        </p:nvSpPr>
        <p:spPr>
          <a:xfrm>
            <a:off x="2518813" y="4150269"/>
            <a:ext cx="2279826" cy="577575"/>
          </a:xfrm>
          <a:prstGeom prst="ellipse">
            <a:avLst/>
          </a:prstGeom>
          <a:noFill/>
          <a:ln w="2540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3" name="Object 10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4158382"/>
              </p:ext>
            </p:extLst>
          </p:nvPr>
        </p:nvGraphicFramePr>
        <p:xfrm>
          <a:off x="501680" y="4266604"/>
          <a:ext cx="1565275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6071" name="Equation" r:id="rId46" imgW="965200" imgH="241300" progId="Equation.3">
                  <p:embed/>
                </p:oleObj>
              </mc:Choice>
              <mc:Fallback>
                <p:oleObj name="Equation" r:id="rId46" imgW="9652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7"/>
                      <a:stretch>
                        <a:fillRect/>
                      </a:stretch>
                    </p:blipFill>
                    <p:spPr>
                      <a:xfrm>
                        <a:off x="501680" y="4266604"/>
                        <a:ext cx="1565275" cy="390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" name="Fußzeilenplatzhalter 7"/>
          <p:cNvSpPr txBox="1">
            <a:spLocks noGrp="1"/>
          </p:cNvSpPr>
          <p:nvPr/>
        </p:nvSpPr>
        <p:spPr>
          <a:xfrm>
            <a:off x="1751796" y="6497718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Lattice and Hadrons, 15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January 2014, ECT*</a:t>
            </a:r>
            <a:endParaRPr lang="en-US" sz="1200" dirty="0">
              <a:solidFill>
                <a:schemeClr val="bg1"/>
              </a:solidFill>
            </a:endParaRPr>
          </a:p>
        </p:txBody>
      </p:sp>
      <p:graphicFrame>
        <p:nvGraphicFramePr>
          <p:cNvPr id="104" name="Object 10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2485171"/>
              </p:ext>
            </p:extLst>
          </p:nvPr>
        </p:nvGraphicFramePr>
        <p:xfrm>
          <a:off x="708025" y="4914900"/>
          <a:ext cx="3624263" cy="433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6072" name="Equation" r:id="rId48" imgW="2235200" imgH="266700" progId="Equation.3">
                  <p:embed/>
                </p:oleObj>
              </mc:Choice>
              <mc:Fallback>
                <p:oleObj name="Equation" r:id="rId48" imgW="22352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9"/>
                      <a:stretch>
                        <a:fillRect/>
                      </a:stretch>
                    </p:blipFill>
                    <p:spPr>
                      <a:xfrm>
                        <a:off x="708025" y="4914900"/>
                        <a:ext cx="3624263" cy="4333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0409118"/>
              </p:ext>
            </p:extLst>
          </p:nvPr>
        </p:nvGraphicFramePr>
        <p:xfrm>
          <a:off x="535811" y="5680650"/>
          <a:ext cx="3062287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6073" name="Equation" r:id="rId50" imgW="1701800" imgH="393700" progId="Equation.3">
                  <p:embed/>
                </p:oleObj>
              </mc:Choice>
              <mc:Fallback>
                <p:oleObj name="Equation" r:id="rId50" imgW="17018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811" y="5680650"/>
                        <a:ext cx="3062287" cy="7112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0" name="Text Box 85"/>
          <p:cNvSpPr txBox="1">
            <a:spLocks noChangeArrowheads="1"/>
          </p:cNvSpPr>
          <p:nvPr/>
        </p:nvSpPr>
        <p:spPr bwMode="auto">
          <a:xfrm>
            <a:off x="1786428" y="5760769"/>
            <a:ext cx="450115" cy="33856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i="1" dirty="0">
                <a:latin typeface="Arial" charset="0"/>
              </a:rPr>
              <a:t>DF</a:t>
            </a:r>
            <a:endParaRPr lang="it-IT" sz="1600" i="1" dirty="0">
              <a:latin typeface="Arial" charset="0"/>
            </a:endParaRPr>
          </a:p>
        </p:txBody>
      </p:sp>
      <p:sp>
        <p:nvSpPr>
          <p:cNvPr id="114" name="Text Box 85"/>
          <p:cNvSpPr txBox="1">
            <a:spLocks noChangeArrowheads="1"/>
          </p:cNvSpPr>
          <p:nvPr/>
        </p:nvSpPr>
        <p:spPr bwMode="auto">
          <a:xfrm>
            <a:off x="3397441" y="5750787"/>
            <a:ext cx="450115" cy="33856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i="1" dirty="0" smtClean="0">
                <a:solidFill>
                  <a:srgbClr val="000000"/>
                </a:solidFill>
                <a:latin typeface="Arial" charset="0"/>
              </a:rPr>
              <a:t>FF</a:t>
            </a:r>
            <a:endParaRPr lang="it-IT" sz="1600" i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857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24239" y="1056298"/>
            <a:ext cx="4621778" cy="49859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N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umber 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D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ensity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(T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he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 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B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aseline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)  </a:t>
            </a:r>
          </a:p>
        </p:txBody>
      </p:sp>
      <p:graphicFrame>
        <p:nvGraphicFramePr>
          <p:cNvPr id="3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2565878"/>
              </p:ext>
            </p:extLst>
          </p:nvPr>
        </p:nvGraphicFramePr>
        <p:xfrm>
          <a:off x="2642395" y="2372885"/>
          <a:ext cx="3597944" cy="2607627"/>
        </p:xfrm>
        <a:graphic>
          <a:graphicData uri="http://schemas.openxmlformats.org/drawingml/2006/table">
            <a:tbl>
              <a:tblPr firstRow="1" bandRow="1"/>
              <a:tblGrid>
                <a:gridCol w="730551"/>
                <a:gridCol w="919238"/>
                <a:gridCol w="919239"/>
                <a:gridCol w="1028916"/>
              </a:tblGrid>
              <a:tr h="422481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N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/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q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5036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79989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800121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Text Box 40"/>
          <p:cNvSpPr txBox="1">
            <a:spLocks noChangeArrowheads="1"/>
          </p:cNvSpPr>
          <p:nvPr/>
        </p:nvSpPr>
        <p:spPr bwMode="auto">
          <a:xfrm rot="16200000">
            <a:off x="1420677" y="3683273"/>
            <a:ext cx="1937691" cy="31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400" b="1" dirty="0">
                <a:solidFill>
                  <a:srgbClr val="FF0000"/>
                </a:solidFill>
              </a:rPr>
              <a:t>nucleon </a:t>
            </a:r>
            <a:r>
              <a:rPr lang="en-US" sz="1400" b="1" dirty="0" err="1">
                <a:solidFill>
                  <a:srgbClr val="FF0000"/>
                </a:solidFill>
              </a:rPr>
              <a:t>polarisation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83995" y="2799636"/>
            <a:ext cx="900419" cy="696040"/>
          </a:xfrm>
          <a:prstGeom prst="rect">
            <a:avLst/>
          </a:prstGeom>
          <a:ln w="2540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2"/>
          <p:cNvGrpSpPr>
            <a:grpSpLocks/>
          </p:cNvGrpSpPr>
          <p:nvPr/>
        </p:nvGrpSpPr>
        <p:grpSpPr bwMode="auto">
          <a:xfrm>
            <a:off x="3336055" y="2750143"/>
            <a:ext cx="718137" cy="558305"/>
            <a:chOff x="1632" y="1615"/>
            <a:chExt cx="841" cy="516"/>
          </a:xfrm>
        </p:grpSpPr>
        <p:pic>
          <p:nvPicPr>
            <p:cNvPr id="9" name="Picture 59" descr="spinsa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2" y="1734"/>
              <a:ext cx="242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0" name="Object 6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6354037"/>
                </p:ext>
              </p:extLst>
            </p:nvPr>
          </p:nvGraphicFramePr>
          <p:xfrm>
            <a:off x="1857" y="1615"/>
            <a:ext cx="269" cy="3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05309" name="Equation" r:id="rId4" imgW="215640" imgH="266400" progId="Equation.3">
                    <p:embed/>
                  </p:oleObj>
                </mc:Choice>
                <mc:Fallback>
                  <p:oleObj name="Equation" r:id="rId4" imgW="215640" imgH="266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57" y="1615"/>
                          <a:ext cx="269" cy="33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Text Box 61"/>
            <p:cNvSpPr txBox="1">
              <a:spLocks noChangeArrowheads="1"/>
            </p:cNvSpPr>
            <p:nvPr/>
          </p:nvSpPr>
          <p:spPr bwMode="auto">
            <a:xfrm>
              <a:off x="1632" y="1895"/>
              <a:ext cx="841" cy="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0783" tIns="50392" rIns="100783" bIns="50392">
              <a:spAutoFit/>
            </a:bodyPr>
            <a:lstStyle>
              <a:lvl1pPr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1pPr>
              <a:lvl2pPr marL="819150" indent="-3159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 marL="1260475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 marL="1763713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 marL="2268538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7257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31829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6401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40973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  <a:buFontTx/>
                <a:buNone/>
              </a:pPr>
              <a:r>
                <a:rPr lang="en-US" sz="1000" b="1" i="1" dirty="0">
                  <a:solidFill>
                    <a:srgbClr val="0000FF"/>
                  </a:solidFill>
                </a:rPr>
                <a:t>N</a:t>
              </a:r>
              <a:r>
                <a:rPr lang="en-US" sz="1000" b="1" i="1" dirty="0" smtClean="0">
                  <a:solidFill>
                    <a:srgbClr val="0000FF"/>
                  </a:solidFill>
                </a:rPr>
                <a:t>umber </a:t>
              </a:r>
            </a:p>
          </p:txBody>
        </p:sp>
      </p:grpSp>
      <p:pic>
        <p:nvPicPr>
          <p:cNvPr id="16" name="Picture 49" descr="spinsb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602" y="4266775"/>
            <a:ext cx="575294" cy="339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7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9135725"/>
              </p:ext>
            </p:extLst>
          </p:nvPr>
        </p:nvGraphicFramePr>
        <p:xfrm>
          <a:off x="3370627" y="4277208"/>
          <a:ext cx="268975" cy="3218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5310" name="Equation" r:id="rId7" imgW="241200" imgH="266400" progId="Equation.3">
                  <p:embed/>
                </p:oleObj>
              </mc:Choice>
              <mc:Fallback>
                <p:oleObj name="Equation" r:id="rId7" imgW="24120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70627" y="4277208"/>
                        <a:ext cx="268975" cy="32187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 Box 65"/>
          <p:cNvSpPr txBox="1">
            <a:spLocks noChangeArrowheads="1"/>
          </p:cNvSpPr>
          <p:nvPr/>
        </p:nvSpPr>
        <p:spPr bwMode="auto">
          <a:xfrm>
            <a:off x="3501855" y="4605840"/>
            <a:ext cx="618491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err="1" smtClean="0">
                <a:solidFill>
                  <a:srgbClr val="0000FF"/>
                </a:solidFill>
              </a:rPr>
              <a:t>Sivers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pic>
        <p:nvPicPr>
          <p:cNvPr id="22" name="Picture 55" descr="spinsc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150" y="4304705"/>
            <a:ext cx="575294" cy="245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3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8026072"/>
              </p:ext>
            </p:extLst>
          </p:nvPr>
        </p:nvGraphicFramePr>
        <p:xfrm>
          <a:off x="4308684" y="4260637"/>
          <a:ext cx="277812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5311" name="Equation" r:id="rId10" imgW="228600" imgH="228600" progId="Equation.3">
                  <p:embed/>
                </p:oleObj>
              </mc:Choice>
              <mc:Fallback>
                <p:oleObj name="Equation" r:id="rId10" imgW="228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8684" y="4260637"/>
                        <a:ext cx="277812" cy="2794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" name="Picture 46" descr="spinsa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859" y="3578944"/>
            <a:ext cx="598552" cy="18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5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4921134"/>
              </p:ext>
            </p:extLst>
          </p:nvPr>
        </p:nvGraphicFramePr>
        <p:xfrm>
          <a:off x="5278637" y="3522330"/>
          <a:ext cx="235738" cy="27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5312" name="Equation" r:id="rId13" imgW="228600" imgH="266400" progId="Equation.3">
                  <p:embed/>
                </p:oleObj>
              </mc:Choice>
              <mc:Fallback>
                <p:oleObj name="Equation" r:id="rId13" imgW="22860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8637" y="3522330"/>
                        <a:ext cx="235738" cy="2751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 Box 61"/>
          <p:cNvSpPr txBox="1">
            <a:spLocks noChangeArrowheads="1"/>
          </p:cNvSpPr>
          <p:nvPr/>
        </p:nvSpPr>
        <p:spPr bwMode="auto">
          <a:xfrm>
            <a:off x="3638975" y="3196433"/>
            <a:ext cx="696700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smtClean="0">
                <a:solidFill>
                  <a:srgbClr val="0000FF"/>
                </a:solidFill>
              </a:rPr>
              <a:t>Density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sp>
        <p:nvSpPr>
          <p:cNvPr id="27" name="Text Box 65"/>
          <p:cNvSpPr txBox="1">
            <a:spLocks noChangeArrowheads="1"/>
          </p:cNvSpPr>
          <p:nvPr/>
        </p:nvSpPr>
        <p:spPr bwMode="auto">
          <a:xfrm>
            <a:off x="5319740" y="3817026"/>
            <a:ext cx="908033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smtClean="0">
                <a:solidFill>
                  <a:srgbClr val="0000FF"/>
                </a:solidFill>
              </a:rPr>
              <a:t>Worm-gear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sp>
        <p:nvSpPr>
          <p:cNvPr id="28" name="Text Box 65"/>
          <p:cNvSpPr txBox="1">
            <a:spLocks noChangeArrowheads="1"/>
          </p:cNvSpPr>
          <p:nvPr/>
        </p:nvSpPr>
        <p:spPr bwMode="auto">
          <a:xfrm>
            <a:off x="4308684" y="4613324"/>
            <a:ext cx="908033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smtClean="0">
                <a:solidFill>
                  <a:srgbClr val="0000FF"/>
                </a:solidFill>
              </a:rPr>
              <a:t>Worm-gear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pic>
        <p:nvPicPr>
          <p:cNvPr id="30" name="Picture 52" descr="spinsb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362" y="4587743"/>
            <a:ext cx="575294" cy="262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1" name="Object 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6906114"/>
              </p:ext>
            </p:extLst>
          </p:nvPr>
        </p:nvGraphicFramePr>
        <p:xfrm>
          <a:off x="5273538" y="4569995"/>
          <a:ext cx="230810" cy="2710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5313" name="Equation" r:id="rId16" imgW="228600" imgH="266400" progId="Equation.3">
                  <p:embed/>
                </p:oleObj>
              </mc:Choice>
              <mc:Fallback>
                <p:oleObj name="Equation" r:id="rId16" imgW="22860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3538" y="4569995"/>
                        <a:ext cx="230810" cy="27106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 Box 69"/>
          <p:cNvSpPr txBox="1">
            <a:spLocks noChangeArrowheads="1"/>
          </p:cNvSpPr>
          <p:nvPr/>
        </p:nvSpPr>
        <p:spPr bwMode="auto">
          <a:xfrm>
            <a:off x="5252226" y="4373494"/>
            <a:ext cx="993949" cy="25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err="1">
                <a:solidFill>
                  <a:srgbClr val="0000FF"/>
                </a:solidFill>
              </a:rPr>
              <a:t>T</a:t>
            </a:r>
            <a:r>
              <a:rPr lang="en-US" sz="1000" b="1" i="1" dirty="0" err="1" smtClean="0">
                <a:solidFill>
                  <a:srgbClr val="0000FF"/>
                </a:solidFill>
              </a:rPr>
              <a:t>ransversity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graphicFrame>
        <p:nvGraphicFramePr>
          <p:cNvPr id="33" name="Object 6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8757272"/>
              </p:ext>
            </p:extLst>
          </p:nvPr>
        </p:nvGraphicFramePr>
        <p:xfrm>
          <a:off x="5324808" y="4105162"/>
          <a:ext cx="189568" cy="3603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5314" name="Equation" r:id="rId18" imgW="177480" imgH="266400" progId="Equation.3">
                  <p:embed/>
                </p:oleObj>
              </mc:Choice>
              <mc:Fallback>
                <p:oleObj name="Equation" r:id="rId18" imgW="17748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24808" y="4105162"/>
                        <a:ext cx="189568" cy="36030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4" name="Picture 67" descr="spinsa4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363" y="4187393"/>
            <a:ext cx="575534" cy="249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 Box 69"/>
          <p:cNvSpPr txBox="1">
            <a:spLocks noChangeArrowheads="1"/>
          </p:cNvSpPr>
          <p:nvPr/>
        </p:nvSpPr>
        <p:spPr bwMode="auto">
          <a:xfrm>
            <a:off x="5252949" y="4768090"/>
            <a:ext cx="953306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err="1" smtClean="0">
                <a:solidFill>
                  <a:srgbClr val="0000FF"/>
                </a:solidFill>
              </a:rPr>
              <a:t>Pretzelosity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grpSp>
        <p:nvGrpSpPr>
          <p:cNvPr id="12" name="Group 73"/>
          <p:cNvGrpSpPr>
            <a:grpSpLocks/>
          </p:cNvGrpSpPr>
          <p:nvPr/>
        </p:nvGrpSpPr>
        <p:grpSpPr bwMode="auto">
          <a:xfrm>
            <a:off x="4335128" y="3442614"/>
            <a:ext cx="840246" cy="619978"/>
            <a:chOff x="2802" y="2255"/>
            <a:chExt cx="984" cy="573"/>
          </a:xfrm>
        </p:grpSpPr>
        <p:pic>
          <p:nvPicPr>
            <p:cNvPr id="13" name="Picture 63" descr="spinsc7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0" y="2381"/>
              <a:ext cx="706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4" name="Object 6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91671043"/>
                </p:ext>
              </p:extLst>
            </p:nvPr>
          </p:nvGraphicFramePr>
          <p:xfrm>
            <a:off x="2802" y="2255"/>
            <a:ext cx="236" cy="3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05315" name="Equation" r:id="rId22" imgW="190440" imgH="266400" progId="Equation.3">
                    <p:embed/>
                  </p:oleObj>
                </mc:Choice>
                <mc:Fallback>
                  <p:oleObj name="Equation" r:id="rId22" imgW="190440" imgH="266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02" y="2255"/>
                          <a:ext cx="236" cy="33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Text Box 65"/>
            <p:cNvSpPr txBox="1">
              <a:spLocks noChangeArrowheads="1"/>
            </p:cNvSpPr>
            <p:nvPr/>
          </p:nvSpPr>
          <p:spPr bwMode="auto">
            <a:xfrm>
              <a:off x="2822" y="2592"/>
              <a:ext cx="808" cy="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0783" tIns="50392" rIns="100783" bIns="50392">
              <a:spAutoFit/>
            </a:bodyPr>
            <a:lstStyle>
              <a:lvl1pPr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1pPr>
              <a:lvl2pPr marL="819150" indent="-3159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 marL="1260475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 marL="1763713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 marL="2268538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7257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31829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6401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40973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  <a:buFontTx/>
                <a:buNone/>
              </a:pPr>
              <a:r>
                <a:rPr lang="en-US" sz="1000" b="1" i="1" dirty="0" err="1">
                  <a:solidFill>
                    <a:srgbClr val="0000FF"/>
                  </a:solidFill>
                </a:rPr>
                <a:t>H</a:t>
              </a:r>
              <a:r>
                <a:rPr lang="en-US" sz="1000" b="1" i="1" dirty="0" err="1" smtClean="0">
                  <a:solidFill>
                    <a:srgbClr val="0000FF"/>
                  </a:solidFill>
                </a:rPr>
                <a:t>elicity</a:t>
              </a:r>
              <a:endParaRPr lang="en-US" sz="1000" b="1" i="1" dirty="0">
                <a:solidFill>
                  <a:srgbClr val="0000FF"/>
                </a:solidFill>
              </a:endParaRPr>
            </a:p>
          </p:txBody>
        </p:sp>
      </p:grpSp>
      <p:pic>
        <p:nvPicPr>
          <p:cNvPr id="19" name="Picture 43" descr="spinsb2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037" y="2878899"/>
            <a:ext cx="602859" cy="192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4396039"/>
              </p:ext>
            </p:extLst>
          </p:nvPr>
        </p:nvGraphicFramePr>
        <p:xfrm>
          <a:off x="5279685" y="2830100"/>
          <a:ext cx="224663" cy="2951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5316" name="Equation" r:id="rId25" imgW="203040" imgH="266400" progId="Equation.3">
                  <p:embed/>
                </p:oleObj>
              </mc:Choice>
              <mc:Fallback>
                <p:oleObj name="Equation" r:id="rId25" imgW="20304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9685" y="2830100"/>
                        <a:ext cx="224663" cy="29515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71"/>
          <p:cNvSpPr>
            <a:spLocks noChangeArrowheads="1"/>
          </p:cNvSpPr>
          <p:nvPr/>
        </p:nvSpPr>
        <p:spPr bwMode="auto">
          <a:xfrm>
            <a:off x="5211008" y="3131865"/>
            <a:ext cx="1029323" cy="238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83" tIns="50392" rIns="100783" bIns="50392"/>
          <a:lstStyle/>
          <a:p>
            <a:pPr marL="258763" indent="-258763" algn="l" defTabSz="1008063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smtClean="0">
                <a:solidFill>
                  <a:srgbClr val="0000FF"/>
                </a:solidFill>
              </a:rPr>
              <a:t>Boer-Mulders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3722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3912" y="1213784"/>
            <a:ext cx="6576260" cy="5113121"/>
          </a:xfrm>
          <a:prstGeom prst="rect">
            <a:avLst/>
          </a:prstGeom>
        </p:spPr>
      </p:pic>
      <p:sp>
        <p:nvSpPr>
          <p:cNvPr id="47" name="Rounded Rectangle 46"/>
          <p:cNvSpPr/>
          <p:nvPr/>
        </p:nvSpPr>
        <p:spPr>
          <a:xfrm>
            <a:off x="212054" y="890137"/>
            <a:ext cx="4325309" cy="235741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5524" name="Line 4"/>
          <p:cNvSpPr>
            <a:spLocks noChangeShapeType="1"/>
          </p:cNvSpPr>
          <p:nvPr/>
        </p:nvSpPr>
        <p:spPr bwMode="auto">
          <a:xfrm>
            <a:off x="1589058" y="6146215"/>
            <a:ext cx="723900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3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946031" y="-76200"/>
            <a:ext cx="510586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3D Nucleon Structure</a:t>
            </a:r>
          </a:p>
        </p:txBody>
      </p:sp>
      <p:sp>
        <p:nvSpPr>
          <p:cNvPr id="2" name="Right Triangle 1"/>
          <p:cNvSpPr/>
          <p:nvPr/>
        </p:nvSpPr>
        <p:spPr>
          <a:xfrm>
            <a:off x="2237910" y="4481476"/>
            <a:ext cx="1121785" cy="1664739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983912" y="4375720"/>
            <a:ext cx="902422" cy="9120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237910" y="5391716"/>
            <a:ext cx="625334" cy="800680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2120595" y="4768273"/>
            <a:ext cx="742649" cy="623445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688188" y="3589285"/>
            <a:ext cx="211171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Longitudinal</a:t>
            </a:r>
            <a:r>
              <a:rPr lang="en-US" sz="1400" dirty="0" smtClean="0"/>
              <a:t> </a:t>
            </a:r>
            <a:r>
              <a:rPr lang="en-US" sz="1400" dirty="0" smtClean="0">
                <a:solidFill>
                  <a:srgbClr val="0000FF"/>
                </a:solidFill>
              </a:rPr>
              <a:t>momentum</a:t>
            </a:r>
          </a:p>
          <a:p>
            <a:r>
              <a:rPr lang="en-US" i="1" dirty="0">
                <a:solidFill>
                  <a:srgbClr val="0000FF"/>
                </a:solidFill>
              </a:rPr>
              <a:t>k</a:t>
            </a:r>
            <a:r>
              <a:rPr lang="en-US" i="1" baseline="30000" dirty="0" smtClean="0">
                <a:solidFill>
                  <a:srgbClr val="0000FF"/>
                </a:solidFill>
              </a:rPr>
              <a:t>+</a:t>
            </a:r>
            <a:r>
              <a:rPr lang="en-US" i="1" dirty="0" smtClean="0">
                <a:solidFill>
                  <a:srgbClr val="0000FF"/>
                </a:solidFill>
              </a:rPr>
              <a:t>=</a:t>
            </a:r>
            <a:r>
              <a:rPr lang="en-US" i="1" dirty="0" err="1" smtClean="0">
                <a:solidFill>
                  <a:srgbClr val="0000FF"/>
                </a:solidFill>
              </a:rPr>
              <a:t>xP</a:t>
            </a:r>
            <a:r>
              <a:rPr lang="en-US" i="1" baseline="30000" dirty="0" smtClean="0">
                <a:solidFill>
                  <a:srgbClr val="0000FF"/>
                </a:solidFill>
              </a:rPr>
              <a:t>+</a:t>
            </a:r>
            <a:endParaRPr lang="en-US" i="1" baseline="30000" dirty="0">
              <a:solidFill>
                <a:srgbClr val="0000FF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4514273" y="2920992"/>
            <a:ext cx="1546750" cy="668293"/>
          </a:xfrm>
          <a:prstGeom prst="straightConnector1">
            <a:avLst/>
          </a:prstGeom>
          <a:ln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 rot="1821166">
            <a:off x="6412667" y="5510268"/>
            <a:ext cx="15651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Transverse plane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6159740" y="2041498"/>
            <a:ext cx="274808" cy="814276"/>
          </a:xfrm>
          <a:prstGeom prst="straightConnector1">
            <a:avLst/>
          </a:prstGeom>
          <a:ln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6166605" y="2920992"/>
            <a:ext cx="342644" cy="854364"/>
          </a:xfrm>
          <a:prstGeom prst="straightConnector1">
            <a:avLst/>
          </a:prstGeom>
          <a:ln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5911933" y="2079879"/>
            <a:ext cx="436247" cy="369332"/>
            <a:chOff x="6026548" y="1194323"/>
            <a:chExt cx="436247" cy="369332"/>
          </a:xfrm>
        </p:grpSpPr>
        <p:sp>
          <p:nvSpPr>
            <p:cNvPr id="22" name="TextBox 21"/>
            <p:cNvSpPr txBox="1"/>
            <p:nvPr/>
          </p:nvSpPr>
          <p:spPr>
            <a:xfrm>
              <a:off x="6026548" y="1194323"/>
              <a:ext cx="4362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err="1" smtClean="0">
                  <a:solidFill>
                    <a:srgbClr val="0000FF"/>
                  </a:solidFill>
                </a:rPr>
                <a:t>k</a:t>
              </a:r>
              <a:r>
                <a:rPr lang="en-US" i="1" baseline="-25000" dirty="0" err="1" smtClean="0">
                  <a:solidFill>
                    <a:srgbClr val="0000FF"/>
                  </a:solidFill>
                </a:rPr>
                <a:t>T</a:t>
              </a:r>
              <a:endParaRPr lang="en-US" i="1" baseline="-25000" dirty="0">
                <a:solidFill>
                  <a:srgbClr val="0000FF"/>
                </a:solidFill>
              </a:endParaRP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>
              <a:off x="6133236" y="1249584"/>
              <a:ext cx="176217" cy="0"/>
            </a:xfrm>
            <a:prstGeom prst="straightConnector1">
              <a:avLst/>
            </a:prstGeom>
            <a:ln w="12700">
              <a:solidFill>
                <a:srgbClr val="0000FF"/>
              </a:solidFill>
              <a:tailEnd type="triangle" w="sm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>
            <a:off x="5836418" y="3008011"/>
            <a:ext cx="449209" cy="369332"/>
            <a:chOff x="6026548" y="1194323"/>
            <a:chExt cx="449209" cy="369332"/>
          </a:xfrm>
        </p:grpSpPr>
        <p:sp>
          <p:nvSpPr>
            <p:cNvPr id="38" name="TextBox 37"/>
            <p:cNvSpPr txBox="1"/>
            <p:nvPr/>
          </p:nvSpPr>
          <p:spPr>
            <a:xfrm>
              <a:off x="6026548" y="1194323"/>
              <a:ext cx="4492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err="1">
                  <a:solidFill>
                    <a:srgbClr val="0000FF"/>
                  </a:solidFill>
                </a:rPr>
                <a:t>b</a:t>
              </a:r>
              <a:r>
                <a:rPr lang="en-US" i="1" baseline="-25000" dirty="0" err="1" smtClean="0">
                  <a:solidFill>
                    <a:srgbClr val="0000FF"/>
                  </a:solidFill>
                </a:rPr>
                <a:t>T</a:t>
              </a:r>
              <a:endParaRPr lang="en-US" i="1" baseline="-25000" dirty="0">
                <a:solidFill>
                  <a:srgbClr val="0000FF"/>
                </a:solidFill>
              </a:endParaRPr>
            </a:p>
          </p:txBody>
        </p:sp>
        <p:cxnSp>
          <p:nvCxnSpPr>
            <p:cNvPr id="39" name="Straight Arrow Connector 38"/>
            <p:cNvCxnSpPr/>
            <p:nvPr/>
          </p:nvCxnSpPr>
          <p:spPr>
            <a:xfrm>
              <a:off x="6133236" y="1249584"/>
              <a:ext cx="176217" cy="0"/>
            </a:xfrm>
            <a:prstGeom prst="straightConnector1">
              <a:avLst/>
            </a:prstGeom>
            <a:ln w="12700">
              <a:solidFill>
                <a:srgbClr val="0000FF"/>
              </a:solidFill>
              <a:tailEnd type="triangle" w="sm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/>
          <p:cNvSpPr txBox="1"/>
          <p:nvPr/>
        </p:nvSpPr>
        <p:spPr>
          <a:xfrm>
            <a:off x="6599644" y="1733721"/>
            <a:ext cx="20237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Transverse momentum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605359" y="3259093"/>
            <a:ext cx="17446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Transverse position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471270" y="4666142"/>
            <a:ext cx="291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Savoye LET"/>
                <a:cs typeface="Savoye LET"/>
              </a:rPr>
              <a:t>l</a:t>
            </a:r>
            <a:endParaRPr lang="en-US" baseline="30000" dirty="0">
              <a:solidFill>
                <a:srgbClr val="FF0000"/>
              </a:solidFill>
              <a:latin typeface="Savoye LET"/>
              <a:cs typeface="Savoye LET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417426" y="5895175"/>
            <a:ext cx="223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Savoye LET"/>
                <a:cs typeface="Savoye LET"/>
              </a:rPr>
              <a:t>l</a:t>
            </a:r>
            <a:endParaRPr lang="en-US" baseline="30000" dirty="0">
              <a:solidFill>
                <a:srgbClr val="FF0000"/>
              </a:solidFill>
              <a:latin typeface="Savoye LET"/>
              <a:cs typeface="Savoye LET"/>
            </a:endParaRPr>
          </a:p>
        </p:txBody>
      </p:sp>
      <p:graphicFrame>
        <p:nvGraphicFramePr>
          <p:cNvPr id="45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2444665"/>
              </p:ext>
            </p:extLst>
          </p:nvPr>
        </p:nvGraphicFramePr>
        <p:xfrm>
          <a:off x="1457470" y="921369"/>
          <a:ext cx="1305427" cy="4283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3115" name="Equation" r:id="rId5" imgW="812800" imgH="266700" progId="Equation.3">
                  <p:embed/>
                </p:oleObj>
              </mc:Choice>
              <mc:Fallback>
                <p:oleObj name="Equation" r:id="rId5" imgW="8128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57470" y="921369"/>
                        <a:ext cx="1305427" cy="4283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1915073"/>
              </p:ext>
            </p:extLst>
          </p:nvPr>
        </p:nvGraphicFramePr>
        <p:xfrm>
          <a:off x="406471" y="1849171"/>
          <a:ext cx="889203" cy="4135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3116" name="Equation" r:id="rId7" imgW="571500" imgH="266700" progId="Equation.3">
                  <p:embed/>
                </p:oleObj>
              </mc:Choice>
              <mc:Fallback>
                <p:oleObj name="Equation" r:id="rId7" imgW="5715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06471" y="1849171"/>
                        <a:ext cx="889203" cy="4135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7704273"/>
              </p:ext>
            </p:extLst>
          </p:nvPr>
        </p:nvGraphicFramePr>
        <p:xfrm>
          <a:off x="2340693" y="1790685"/>
          <a:ext cx="2117725" cy="490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3117" name="Equation" r:id="rId9" imgW="1358900" imgH="317500" progId="Equation.3">
                  <p:embed/>
                </p:oleObj>
              </mc:Choice>
              <mc:Fallback>
                <p:oleObj name="Equation" r:id="rId9" imgW="13589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340693" y="1790685"/>
                        <a:ext cx="2117725" cy="4905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TextBox 45"/>
          <p:cNvSpPr txBox="1"/>
          <p:nvPr/>
        </p:nvSpPr>
        <p:spPr>
          <a:xfrm>
            <a:off x="3283478" y="5506610"/>
            <a:ext cx="151642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Photon </a:t>
            </a:r>
            <a:r>
              <a:rPr lang="en-US" sz="1400" dirty="0" err="1" smtClean="0"/>
              <a:t>Virtuality</a:t>
            </a:r>
            <a:endParaRPr lang="en-US" sz="1400" dirty="0" smtClean="0"/>
          </a:p>
          <a:p>
            <a:r>
              <a:rPr lang="en-US" i="1" dirty="0" smtClean="0"/>
              <a:t>Q</a:t>
            </a:r>
            <a:r>
              <a:rPr lang="en-US" i="1" baseline="30000" dirty="0" smtClean="0"/>
              <a:t>2</a:t>
            </a:r>
            <a:endParaRPr lang="en-US" i="1" baseline="30000" dirty="0"/>
          </a:p>
        </p:txBody>
      </p:sp>
      <p:graphicFrame>
        <p:nvGraphicFramePr>
          <p:cNvPr id="49" name="Object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2576599"/>
              </p:ext>
            </p:extLst>
          </p:nvPr>
        </p:nvGraphicFramePr>
        <p:xfrm>
          <a:off x="1649168" y="2806188"/>
          <a:ext cx="593725" cy="382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3118" name="Equation" r:id="rId11" imgW="393700" imgH="254000" progId="Equation.3">
                  <p:embed/>
                </p:oleObj>
              </mc:Choice>
              <mc:Fallback>
                <p:oleObj name="Equation" r:id="rId11" imgW="3937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649168" y="2806188"/>
                        <a:ext cx="593725" cy="382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Text Box 6"/>
          <p:cNvSpPr txBox="1">
            <a:spLocks noChangeArrowheads="1"/>
          </p:cNvSpPr>
          <p:nvPr/>
        </p:nvSpPr>
        <p:spPr bwMode="auto">
          <a:xfrm rot="2338822">
            <a:off x="1224073" y="2341292"/>
            <a:ext cx="46679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0" dirty="0">
                <a:latin typeface="Arial" pitchFamily="-108" charset="0"/>
              </a:rPr>
              <a:t>d</a:t>
            </a:r>
            <a:r>
              <a:rPr lang="en-US" sz="1200" b="0" baseline="30000" dirty="0">
                <a:latin typeface="Arial" pitchFamily="-108" charset="0"/>
              </a:rPr>
              <a:t>2</a:t>
            </a:r>
            <a:r>
              <a:rPr lang="en-US" sz="1200" b="0" dirty="0">
                <a:latin typeface="Arial" pitchFamily="-108" charset="0"/>
              </a:rPr>
              <a:t>k</a:t>
            </a:r>
            <a:r>
              <a:rPr lang="en-US" sz="1200" b="0" baseline="-25000" dirty="0">
                <a:latin typeface="Arial" pitchFamily="-108" charset="0"/>
              </a:rPr>
              <a:t>T</a:t>
            </a:r>
          </a:p>
        </p:txBody>
      </p:sp>
      <p:sp>
        <p:nvSpPr>
          <p:cNvPr id="51" name="Text Box 12"/>
          <p:cNvSpPr txBox="1">
            <a:spLocks noChangeArrowheads="1"/>
          </p:cNvSpPr>
          <p:nvPr/>
        </p:nvSpPr>
        <p:spPr bwMode="auto">
          <a:xfrm rot="19437630">
            <a:off x="839590" y="1342912"/>
            <a:ext cx="52872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200" b="0" dirty="0" smtClean="0">
                <a:latin typeface="Arial" pitchFamily="-108" charset="0"/>
              </a:rPr>
              <a:t>d</a:t>
            </a:r>
            <a:r>
              <a:rPr lang="en-US" sz="1200" baseline="30000" dirty="0" smtClean="0">
                <a:latin typeface="Arial" pitchFamily="-108" charset="0"/>
              </a:rPr>
              <a:t>2</a:t>
            </a:r>
            <a:r>
              <a:rPr lang="en-US" sz="1200" dirty="0" smtClean="0">
                <a:latin typeface="Arial" pitchFamily="-108" charset="0"/>
              </a:rPr>
              <a:t>b</a:t>
            </a:r>
            <a:r>
              <a:rPr lang="en-US" sz="1200" baseline="-25000" dirty="0" smtClean="0">
                <a:latin typeface="Arial" pitchFamily="-108" charset="0"/>
              </a:rPr>
              <a:t>T</a:t>
            </a:r>
            <a:endParaRPr lang="en-US" sz="2000" b="0" baseline="30000" dirty="0">
              <a:latin typeface="Arial" pitchFamily="-108" charset="0"/>
            </a:endParaRPr>
          </a:p>
        </p:txBody>
      </p:sp>
      <p:sp>
        <p:nvSpPr>
          <p:cNvPr id="52" name="Line 13"/>
          <p:cNvSpPr>
            <a:spLocks noChangeShapeType="1"/>
          </p:cNvSpPr>
          <p:nvPr/>
        </p:nvSpPr>
        <p:spPr bwMode="auto">
          <a:xfrm flipH="1">
            <a:off x="877454" y="1349712"/>
            <a:ext cx="711603" cy="51100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Line 26"/>
          <p:cNvSpPr>
            <a:spLocks noChangeShapeType="1"/>
          </p:cNvSpPr>
          <p:nvPr/>
        </p:nvSpPr>
        <p:spPr bwMode="auto">
          <a:xfrm>
            <a:off x="948480" y="2250462"/>
            <a:ext cx="700687" cy="60531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" name="Text Box 6"/>
          <p:cNvSpPr txBox="1">
            <a:spLocks noChangeArrowheads="1"/>
          </p:cNvSpPr>
          <p:nvPr/>
        </p:nvSpPr>
        <p:spPr bwMode="auto">
          <a:xfrm rot="2481873">
            <a:off x="2448685" y="1379046"/>
            <a:ext cx="46679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0" dirty="0">
                <a:latin typeface="Arial" pitchFamily="-108" charset="0"/>
              </a:rPr>
              <a:t>d</a:t>
            </a:r>
            <a:r>
              <a:rPr lang="en-US" sz="1200" b="0" baseline="30000" dirty="0">
                <a:latin typeface="Arial" pitchFamily="-108" charset="0"/>
              </a:rPr>
              <a:t>2</a:t>
            </a:r>
            <a:r>
              <a:rPr lang="en-US" sz="1200" b="0" dirty="0">
                <a:latin typeface="Arial" pitchFamily="-108" charset="0"/>
              </a:rPr>
              <a:t>k</a:t>
            </a:r>
            <a:r>
              <a:rPr lang="en-US" sz="1200" b="0" baseline="-25000" dirty="0">
                <a:latin typeface="Arial" pitchFamily="-108" charset="0"/>
              </a:rPr>
              <a:t>T</a:t>
            </a:r>
          </a:p>
        </p:txBody>
      </p:sp>
      <p:sp>
        <p:nvSpPr>
          <p:cNvPr id="55" name="Text Box 12"/>
          <p:cNvSpPr txBox="1">
            <a:spLocks noChangeArrowheads="1"/>
          </p:cNvSpPr>
          <p:nvPr/>
        </p:nvSpPr>
        <p:spPr bwMode="auto">
          <a:xfrm rot="19437630">
            <a:off x="2128577" y="2400161"/>
            <a:ext cx="52872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200" b="0" dirty="0" smtClean="0">
                <a:latin typeface="Arial" pitchFamily="-108" charset="0"/>
              </a:rPr>
              <a:t>d</a:t>
            </a:r>
            <a:r>
              <a:rPr lang="en-US" sz="1200" baseline="30000" dirty="0" smtClean="0">
                <a:latin typeface="Arial" pitchFamily="-108" charset="0"/>
              </a:rPr>
              <a:t>2</a:t>
            </a:r>
            <a:r>
              <a:rPr lang="en-US" sz="1200" dirty="0" smtClean="0">
                <a:latin typeface="Arial" pitchFamily="-108" charset="0"/>
              </a:rPr>
              <a:t>b</a:t>
            </a:r>
            <a:r>
              <a:rPr lang="en-US" sz="1200" baseline="-25000" dirty="0" smtClean="0">
                <a:latin typeface="Arial" pitchFamily="-108" charset="0"/>
              </a:rPr>
              <a:t>T</a:t>
            </a:r>
            <a:endParaRPr lang="en-US" sz="2000" b="0" baseline="30000" dirty="0">
              <a:latin typeface="Arial" pitchFamily="-108" charset="0"/>
            </a:endParaRPr>
          </a:p>
        </p:txBody>
      </p:sp>
      <p:sp>
        <p:nvSpPr>
          <p:cNvPr id="56" name="Line 13"/>
          <p:cNvSpPr>
            <a:spLocks noChangeShapeType="1"/>
          </p:cNvSpPr>
          <p:nvPr/>
        </p:nvSpPr>
        <p:spPr bwMode="auto">
          <a:xfrm flipH="1">
            <a:off x="2176933" y="2344768"/>
            <a:ext cx="711603" cy="51100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" name="Line 26"/>
          <p:cNvSpPr>
            <a:spLocks noChangeShapeType="1"/>
          </p:cNvSpPr>
          <p:nvPr/>
        </p:nvSpPr>
        <p:spPr bwMode="auto">
          <a:xfrm>
            <a:off x="2271423" y="1326622"/>
            <a:ext cx="545641" cy="51100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Fußzeilenplatzhalter 7"/>
          <p:cNvSpPr txBox="1">
            <a:spLocks noGrp="1"/>
          </p:cNvSpPr>
          <p:nvPr/>
        </p:nvSpPr>
        <p:spPr>
          <a:xfrm>
            <a:off x="1751796" y="6497718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Lattice and Hadrons, 15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January 2014, ECT*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5235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886" y="4941655"/>
            <a:ext cx="3825086" cy="170207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20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143182" y="-76200"/>
            <a:ext cx="471154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Parton Number Density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59377" y="4457959"/>
            <a:ext cx="475623" cy="2525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6690" y="4613815"/>
            <a:ext cx="1653282" cy="288544"/>
          </a:xfrm>
          <a:prstGeom prst="rect">
            <a:avLst/>
          </a:prstGeom>
        </p:spPr>
      </p:pic>
      <p:sp>
        <p:nvSpPr>
          <p:cNvPr id="33" name="Oval 32"/>
          <p:cNvSpPr/>
          <p:nvPr/>
        </p:nvSpPr>
        <p:spPr>
          <a:xfrm>
            <a:off x="264168" y="5017809"/>
            <a:ext cx="1889125" cy="369361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380985" y="4640551"/>
            <a:ext cx="19481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/>
              <a:t>ATLAS: arXiv</a:t>
            </a:r>
            <a:r>
              <a:rPr lang="en-US" sz="1200" b="1" dirty="0"/>
              <a:t>:</a:t>
            </a:r>
            <a:r>
              <a:rPr lang="en-US" sz="1200" b="1" dirty="0" smtClean="0"/>
              <a:t>1206.4051</a:t>
            </a:r>
            <a:endParaRPr lang="en-US" sz="1200" dirty="0"/>
          </a:p>
        </p:txBody>
      </p:sp>
      <p:sp>
        <p:nvSpPr>
          <p:cNvPr id="20" name="Fußzeilenplatzhalter 7"/>
          <p:cNvSpPr txBox="1">
            <a:spLocks noGrp="1"/>
          </p:cNvSpPr>
          <p:nvPr/>
        </p:nvSpPr>
        <p:spPr>
          <a:xfrm>
            <a:off x="1751796" y="6497718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Lattice and Hadrons, 15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January 2014, ECT*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7" name="Picture 7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98" y="704989"/>
            <a:ext cx="4044011" cy="3562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Donut 27"/>
          <p:cNvSpPr/>
          <p:nvPr/>
        </p:nvSpPr>
        <p:spPr>
          <a:xfrm>
            <a:off x="3023373" y="3562525"/>
            <a:ext cx="818445" cy="730957"/>
          </a:xfrm>
          <a:prstGeom prst="donut">
            <a:avLst>
              <a:gd name="adj" fmla="val 802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572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886" y="4941655"/>
            <a:ext cx="3825086" cy="170207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21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143182" y="-76200"/>
            <a:ext cx="471154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Parton Number Density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3088" y="1031009"/>
            <a:ext cx="3571486" cy="4186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15429" y="695383"/>
            <a:ext cx="16213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SIDIS extraction:</a:t>
            </a:r>
            <a:endParaRPr lang="en-US" sz="1400" b="1" dirty="0">
              <a:solidFill>
                <a:srgbClr val="FF0000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334" y="1627798"/>
            <a:ext cx="4156335" cy="2571715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159377" y="4457959"/>
            <a:ext cx="475623" cy="2525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6690" y="4613815"/>
            <a:ext cx="1653282" cy="288544"/>
          </a:xfrm>
          <a:prstGeom prst="rect">
            <a:avLst/>
          </a:prstGeom>
        </p:spPr>
      </p:pic>
      <p:sp>
        <p:nvSpPr>
          <p:cNvPr id="33" name="Oval 32"/>
          <p:cNvSpPr/>
          <p:nvPr/>
        </p:nvSpPr>
        <p:spPr>
          <a:xfrm>
            <a:off x="264168" y="5017809"/>
            <a:ext cx="1889125" cy="369361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380985" y="4640551"/>
            <a:ext cx="19481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/>
              <a:t>ATLAS: arXiv</a:t>
            </a:r>
            <a:r>
              <a:rPr lang="en-US" sz="1200" b="1" dirty="0"/>
              <a:t>:</a:t>
            </a:r>
            <a:r>
              <a:rPr lang="en-US" sz="1200" b="1" dirty="0" smtClean="0"/>
              <a:t>1206.4051</a:t>
            </a:r>
            <a:endParaRPr lang="en-US" sz="1200" dirty="0"/>
          </a:p>
        </p:txBody>
      </p:sp>
      <p:sp>
        <p:nvSpPr>
          <p:cNvPr id="35" name="Rectangle 34"/>
          <p:cNvSpPr/>
          <p:nvPr/>
        </p:nvSpPr>
        <p:spPr>
          <a:xfrm>
            <a:off x="7406842" y="1523933"/>
            <a:ext cx="163022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/>
              <a:t>[Jackson, DIS 2013]</a:t>
            </a:r>
            <a:endParaRPr lang="en-US" sz="1200" dirty="0"/>
          </a:p>
        </p:txBody>
      </p:sp>
      <p:sp>
        <p:nvSpPr>
          <p:cNvPr id="20" name="Fußzeilenplatzhalter 7"/>
          <p:cNvSpPr txBox="1">
            <a:spLocks noGrp="1"/>
          </p:cNvSpPr>
          <p:nvPr/>
        </p:nvSpPr>
        <p:spPr>
          <a:xfrm>
            <a:off x="1751796" y="6497718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Lattice and Hadrons, 15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January 2014, ECT*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17566" y="4388059"/>
            <a:ext cx="3754532" cy="2162092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7287271" y="4167957"/>
            <a:ext cx="1484827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b="1" dirty="0" smtClean="0"/>
              <a:t>[</a:t>
            </a:r>
            <a:r>
              <a:rPr lang="en-US" sz="1200" b="1" dirty="0" err="1" smtClean="0"/>
              <a:t>Makke</a:t>
            </a:r>
            <a:r>
              <a:rPr lang="en-US" sz="1200" b="1" dirty="0" smtClean="0"/>
              <a:t>, DIS 2013]</a:t>
            </a:r>
            <a:endParaRPr lang="en-US" sz="1200" dirty="0"/>
          </a:p>
        </p:txBody>
      </p:sp>
      <p:sp>
        <p:nvSpPr>
          <p:cNvPr id="26" name="Rectangle 25"/>
          <p:cNvSpPr/>
          <p:nvPr/>
        </p:nvSpPr>
        <p:spPr>
          <a:xfrm>
            <a:off x="4695380" y="4268153"/>
            <a:ext cx="475623" cy="2525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7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98" y="704989"/>
            <a:ext cx="4044011" cy="3562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Donut 27"/>
          <p:cNvSpPr/>
          <p:nvPr/>
        </p:nvSpPr>
        <p:spPr>
          <a:xfrm>
            <a:off x="3023373" y="3562525"/>
            <a:ext cx="818445" cy="730957"/>
          </a:xfrm>
          <a:prstGeom prst="donut">
            <a:avLst>
              <a:gd name="adj" fmla="val 802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018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832" y="4421471"/>
            <a:ext cx="3480327" cy="238089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143182" y="-76200"/>
            <a:ext cx="471154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Parton Number Density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15429" y="695383"/>
            <a:ext cx="16213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SIDIS extraction:</a:t>
            </a:r>
            <a:endParaRPr lang="en-US" sz="1400" b="1" dirty="0">
              <a:solidFill>
                <a:srgbClr val="FF0000"/>
              </a:solidFill>
            </a:endParaRPr>
          </a:p>
        </p:txBody>
      </p:sp>
      <p:pic>
        <p:nvPicPr>
          <p:cNvPr id="21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524" y="4457691"/>
            <a:ext cx="3960585" cy="2162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334" y="1627798"/>
            <a:ext cx="4156335" cy="2571715"/>
          </a:xfrm>
          <a:prstGeom prst="rect">
            <a:avLst/>
          </a:prstGeom>
        </p:spPr>
      </p:pic>
      <p:sp>
        <p:nvSpPr>
          <p:cNvPr id="24" name="Oval Callout 23"/>
          <p:cNvSpPr/>
          <p:nvPr/>
        </p:nvSpPr>
        <p:spPr>
          <a:xfrm>
            <a:off x="5681835" y="4133954"/>
            <a:ext cx="2175447" cy="429764"/>
          </a:xfrm>
          <a:prstGeom prst="wedgeEllipseCallout">
            <a:avLst>
              <a:gd name="adj1" fmla="val 42195"/>
              <a:gd name="adj2" fmla="val 11409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5816286" y="4152278"/>
            <a:ext cx="19296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E12-07-104  Hall-B</a:t>
            </a:r>
            <a:endParaRPr lang="en-US" sz="1600" dirty="0">
              <a:solidFill>
                <a:srgbClr val="0000FF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3088" y="1031009"/>
            <a:ext cx="3571486" cy="418636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7406842" y="1523933"/>
            <a:ext cx="163022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/>
              <a:t>[Jackson, DIS 2013]</a:t>
            </a:r>
            <a:endParaRPr lang="en-US" sz="1200" dirty="0"/>
          </a:p>
        </p:txBody>
      </p:sp>
      <p:pic>
        <p:nvPicPr>
          <p:cNvPr id="33" name="Picture 7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98" y="704989"/>
            <a:ext cx="4044011" cy="3562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Donut 33"/>
          <p:cNvSpPr/>
          <p:nvPr/>
        </p:nvSpPr>
        <p:spPr>
          <a:xfrm>
            <a:off x="3023373" y="3562525"/>
            <a:ext cx="818445" cy="730957"/>
          </a:xfrm>
          <a:prstGeom prst="donut">
            <a:avLst>
              <a:gd name="adj" fmla="val 802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83791" y="622968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1169122" y="4319191"/>
            <a:ext cx="19810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/>
              <a:t>Liu++</a:t>
            </a:r>
            <a:r>
              <a:rPr lang="en-US" sz="1200" b="1" dirty="0" smtClean="0"/>
              <a:t>   [arXiv</a:t>
            </a:r>
            <a:r>
              <a:rPr lang="en-US" sz="1200" b="1" dirty="0"/>
              <a:t>:</a:t>
            </a:r>
            <a:r>
              <a:rPr lang="en-US" sz="1200" b="1" dirty="0" smtClean="0"/>
              <a:t>1206.4339]</a:t>
            </a:r>
            <a:endParaRPr lang="en-US" sz="1200" dirty="0"/>
          </a:p>
        </p:txBody>
      </p:sp>
      <p:sp>
        <p:nvSpPr>
          <p:cNvPr id="37" name="Fußzeilenplatzhalter 7"/>
          <p:cNvSpPr txBox="1">
            <a:spLocks noGrp="1"/>
          </p:cNvSpPr>
          <p:nvPr/>
        </p:nvSpPr>
        <p:spPr>
          <a:xfrm>
            <a:off x="1751796" y="6497718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Lattice and Hadrons, 15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January 2014, ECT*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577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0421" y="1748575"/>
            <a:ext cx="491260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Disentanglement of z and</a:t>
            </a:r>
            <a:r>
              <a:rPr lang="en-US" sz="1400" baseline="-25000" dirty="0" smtClean="0"/>
              <a:t> </a:t>
            </a:r>
            <a:r>
              <a:rPr lang="en-US" sz="1400" dirty="0" smtClean="0"/>
              <a:t>       : access to the </a:t>
            </a:r>
          </a:p>
          <a:p>
            <a:r>
              <a:rPr lang="en-US" sz="1400" dirty="0" smtClean="0"/>
              <a:t>transverse intrinsic quark </a:t>
            </a:r>
            <a:r>
              <a:rPr lang="en-US" sz="1400" dirty="0" err="1" smtClean="0"/>
              <a:t>k</a:t>
            </a:r>
            <a:r>
              <a:rPr lang="en-US" sz="1400" baseline="-25000" dirty="0" err="1" smtClean="0"/>
              <a:t>T</a:t>
            </a:r>
            <a:r>
              <a:rPr lang="en-US" sz="1400" dirty="0" smtClean="0"/>
              <a:t> and fragmentation </a:t>
            </a:r>
            <a:r>
              <a:rPr lang="en-US" sz="1400" dirty="0" err="1" smtClean="0"/>
              <a:t>p</a:t>
            </a:r>
            <a:r>
              <a:rPr lang="en-US" sz="1400" baseline="-25000" dirty="0" err="1" smtClean="0"/>
              <a:t>T</a:t>
            </a:r>
            <a:r>
              <a:rPr lang="en-US" sz="1400" baseline="-25000" dirty="0" smtClean="0"/>
              <a:t>,</a:t>
            </a:r>
            <a:r>
              <a:rPr lang="en-US" sz="1400" dirty="0" smtClean="0"/>
              <a:t> </a:t>
            </a:r>
          </a:p>
          <a:p>
            <a:r>
              <a:rPr lang="en-US" sz="1000" dirty="0" smtClean="0"/>
              <a:t> </a:t>
            </a:r>
            <a:endParaRPr lang="en-US" sz="1000" dirty="0" smtClean="0"/>
          </a:p>
          <a:p>
            <a:r>
              <a:rPr lang="en-US" sz="1400" dirty="0" smtClean="0"/>
              <a:t>        i</a:t>
            </a:r>
            <a:r>
              <a:rPr lang="en-US" sz="1400" dirty="0" smtClean="0"/>
              <a:t>.e. from </a:t>
            </a:r>
            <a:r>
              <a:rPr lang="en-US" sz="1400" dirty="0" err="1" smtClean="0"/>
              <a:t>gaussian</a:t>
            </a:r>
            <a:r>
              <a:rPr lang="en-US" sz="1400" dirty="0" smtClean="0"/>
              <a:t> </a:t>
            </a:r>
            <a:r>
              <a:rPr lang="en-US" sz="1400" dirty="0" err="1" smtClean="0"/>
              <a:t>anstaz</a:t>
            </a:r>
            <a:r>
              <a:rPr lang="en-US" sz="1400" dirty="0" smtClean="0"/>
              <a:t>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982" y="3377935"/>
            <a:ext cx="3806829" cy="292595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7855321" y="96396"/>
            <a:ext cx="1203603" cy="41442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81836"/>
              </p:ext>
            </p:extLst>
          </p:nvPr>
        </p:nvGraphicFramePr>
        <p:xfrm>
          <a:off x="7993063" y="82550"/>
          <a:ext cx="892175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5167" name="Equation" r:id="rId5" imgW="495300" imgH="228600" progId="Equation.3">
                  <p:embed/>
                </p:oleObj>
              </mc:Choice>
              <mc:Fallback>
                <p:oleObj name="Equation" r:id="rId5" imgW="4953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93063" y="82550"/>
                        <a:ext cx="892175" cy="4127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/>
          <p:cNvSpPr/>
          <p:nvPr/>
        </p:nvSpPr>
        <p:spPr>
          <a:xfrm>
            <a:off x="1097279" y="-76200"/>
            <a:ext cx="680336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</a:t>
            </a: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P</a:t>
            </a:r>
            <a:r>
              <a:rPr lang="en-US" sz="3600" b="1" baseline="-25000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h</a:t>
            </a:r>
            <a:r>
              <a:rPr lang="en-US" sz="3600" b="1" baseline="-25000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-</a:t>
            </a: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u</a:t>
            </a:r>
            <a:r>
              <a:rPr lang="en-US" sz="3600" b="1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nintegrated</a:t>
            </a:r>
            <a:r>
              <a:rPr lang="en-US" sz="36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multiplicities</a:t>
            </a:r>
          </a:p>
        </p:txBody>
      </p:sp>
      <p:pic>
        <p:nvPicPr>
          <p:cNvPr id="15" name="Picture 14" descr="mult_kaon_zpt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791" y="1621946"/>
            <a:ext cx="4438316" cy="488105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228267" y="1715494"/>
            <a:ext cx="471934" cy="365166"/>
            <a:chOff x="2832142" y="712894"/>
            <a:chExt cx="471934" cy="365166"/>
          </a:xfrm>
        </p:grpSpPr>
        <p:sp>
          <p:nvSpPr>
            <p:cNvPr id="6" name="TextBox 5"/>
            <p:cNvSpPr txBox="1"/>
            <p:nvPr/>
          </p:nvSpPr>
          <p:spPr>
            <a:xfrm rot="10800000">
              <a:off x="3013271" y="831839"/>
              <a:ext cx="29080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T</a:t>
              </a:r>
              <a:endParaRPr lang="en-US" sz="10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832142" y="712894"/>
              <a:ext cx="3709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/>
                <a:t>P</a:t>
              </a:r>
              <a:r>
                <a:rPr lang="en-US" sz="1400" baseline="-25000" dirty="0" err="1" smtClean="0"/>
                <a:t>h</a:t>
              </a:r>
              <a:endParaRPr lang="en-US" sz="1400" baseline="-25000" dirty="0"/>
            </a:p>
          </p:txBody>
        </p:sp>
      </p:grpSp>
      <p:sp>
        <p:nvSpPr>
          <p:cNvPr id="9" name="Rectangle 8"/>
          <p:cNvSpPr/>
          <p:nvPr/>
        </p:nvSpPr>
        <p:spPr>
          <a:xfrm>
            <a:off x="3429064" y="5623841"/>
            <a:ext cx="147053" cy="1797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3307464" y="5563893"/>
            <a:ext cx="373659" cy="287028"/>
            <a:chOff x="8025156" y="3251610"/>
            <a:chExt cx="373659" cy="287028"/>
          </a:xfrm>
        </p:grpSpPr>
        <p:sp>
          <p:nvSpPr>
            <p:cNvPr id="26" name="TextBox 25"/>
            <p:cNvSpPr txBox="1"/>
            <p:nvPr/>
          </p:nvSpPr>
          <p:spPr>
            <a:xfrm rot="10800000">
              <a:off x="8108010" y="3353972"/>
              <a:ext cx="290805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b="1" dirty="0" smtClean="0"/>
                <a:t>T</a:t>
              </a:r>
              <a:endParaRPr lang="en-US" sz="600" b="1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025156" y="3263040"/>
              <a:ext cx="32573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err="1" smtClean="0"/>
                <a:t>P</a:t>
              </a:r>
              <a:r>
                <a:rPr lang="en-US" sz="1000" b="1" baseline="-25000" dirty="0" err="1" smtClean="0"/>
                <a:t>h</a:t>
              </a:r>
              <a:endParaRPr lang="en-US" sz="1000" b="1" baseline="-250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135354" y="3251610"/>
              <a:ext cx="227459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 smtClean="0"/>
                <a:t>2</a:t>
              </a:r>
              <a:endParaRPr lang="en-US" sz="600" b="1" dirty="0"/>
            </a:p>
          </p:txBody>
        </p:sp>
      </p:grpSp>
      <p:sp>
        <p:nvSpPr>
          <p:cNvPr id="44" name="Rectangle 43"/>
          <p:cNvSpPr/>
          <p:nvPr/>
        </p:nvSpPr>
        <p:spPr>
          <a:xfrm>
            <a:off x="8221700" y="6181153"/>
            <a:ext cx="226492" cy="3218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8042844" y="6146548"/>
            <a:ext cx="479350" cy="384185"/>
            <a:chOff x="3603625" y="6168027"/>
            <a:chExt cx="479350" cy="384185"/>
          </a:xfrm>
        </p:grpSpPr>
        <p:sp>
          <p:nvSpPr>
            <p:cNvPr id="46" name="TextBox 45"/>
            <p:cNvSpPr txBox="1"/>
            <p:nvPr/>
          </p:nvSpPr>
          <p:spPr>
            <a:xfrm rot="10800000">
              <a:off x="3792170" y="6305991"/>
              <a:ext cx="29080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 smtClean="0"/>
                <a:t>T</a:t>
              </a:r>
              <a:endParaRPr lang="en-US" sz="1000" b="1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603625" y="6168027"/>
              <a:ext cx="40507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err="1" smtClean="0"/>
                <a:t>P</a:t>
              </a:r>
              <a:r>
                <a:rPr lang="en-US" sz="1600" b="1" baseline="-25000" dirty="0" err="1" smtClean="0"/>
                <a:t>h</a:t>
              </a:r>
              <a:endParaRPr lang="en-US" sz="1600" b="1" baseline="-25000" dirty="0"/>
            </a:p>
          </p:txBody>
        </p:sp>
      </p:grpSp>
      <p:sp>
        <p:nvSpPr>
          <p:cNvPr id="52" name="Rectangle 51"/>
          <p:cNvSpPr/>
          <p:nvPr/>
        </p:nvSpPr>
        <p:spPr>
          <a:xfrm rot="10800000">
            <a:off x="2389536" y="265641"/>
            <a:ext cx="325730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</a:t>
            </a:r>
          </a:p>
        </p:txBody>
      </p:sp>
      <p:sp>
        <p:nvSpPr>
          <p:cNvPr id="45" name="Rectangle 4"/>
          <p:cNvSpPr>
            <a:spLocks noChangeArrowheads="1"/>
          </p:cNvSpPr>
          <p:nvPr/>
        </p:nvSpPr>
        <p:spPr bwMode="auto">
          <a:xfrm>
            <a:off x="6124918" y="1459936"/>
            <a:ext cx="2921950" cy="297636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200" b="1" dirty="0" smtClean="0"/>
              <a:t>HERMES</a:t>
            </a:r>
            <a:r>
              <a:rPr lang="en-US" sz="1200" b="1" dirty="0" smtClean="0">
                <a:solidFill>
                  <a:srgbClr val="000000"/>
                </a:solidFill>
              </a:rPr>
              <a:t>                  [</a:t>
            </a:r>
            <a:r>
              <a:rPr lang="en-US" sz="1200" b="1" dirty="0" err="1" smtClean="0">
                <a:solidFill>
                  <a:srgbClr val="000000"/>
                </a:solidFill>
              </a:rPr>
              <a:t>arXiv</a:t>
            </a:r>
            <a:r>
              <a:rPr lang="en-US" sz="1200" b="1" dirty="0" smtClean="0">
                <a:solidFill>
                  <a:srgbClr val="000000"/>
                </a:solidFill>
              </a:rPr>
              <a:t>: 1212.5407]</a:t>
            </a:r>
          </a:p>
        </p:txBody>
      </p:sp>
      <p:sp>
        <p:nvSpPr>
          <p:cNvPr id="48" name="Rectangle 4"/>
          <p:cNvSpPr>
            <a:spLocks noChangeArrowheads="1"/>
          </p:cNvSpPr>
          <p:nvPr/>
        </p:nvSpPr>
        <p:spPr bwMode="auto">
          <a:xfrm>
            <a:off x="662594" y="3420458"/>
            <a:ext cx="2497799" cy="297636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200" b="1" dirty="0" smtClean="0"/>
              <a:t>COMPASS</a:t>
            </a:r>
            <a:r>
              <a:rPr lang="en-US" sz="1200" b="1" dirty="0" smtClean="0">
                <a:solidFill>
                  <a:srgbClr val="000000"/>
                </a:solidFill>
              </a:rPr>
              <a:t>   [</a:t>
            </a:r>
            <a:r>
              <a:rPr lang="en-US" sz="1200" b="1" dirty="0" err="1" smtClean="0">
                <a:solidFill>
                  <a:srgbClr val="000000"/>
                </a:solidFill>
              </a:rPr>
              <a:t>arXiv</a:t>
            </a:r>
            <a:r>
              <a:rPr lang="en-US" sz="1200" b="1" dirty="0" smtClean="0">
                <a:solidFill>
                  <a:srgbClr val="000000"/>
                </a:solidFill>
              </a:rPr>
              <a:t>: 1305.7317]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254739" y="749829"/>
            <a:ext cx="4897832" cy="74702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4450623"/>
              </p:ext>
            </p:extLst>
          </p:nvPr>
        </p:nvGraphicFramePr>
        <p:xfrm>
          <a:off x="1156048" y="805699"/>
          <a:ext cx="3817938" cy="66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5168" name="Equation" r:id="rId8" imgW="3340100" imgH="584200" progId="Equation.3">
                  <p:embed/>
                </p:oleObj>
              </mc:Choice>
              <mc:Fallback>
                <p:oleObj name="Equation" r:id="rId8" imgW="3340100" imgH="584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6048" y="805699"/>
                        <a:ext cx="3817938" cy="66992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4141387"/>
              </p:ext>
            </p:extLst>
          </p:nvPr>
        </p:nvGraphicFramePr>
        <p:xfrm>
          <a:off x="265868" y="942975"/>
          <a:ext cx="849312" cy="369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5169" name="Equation" r:id="rId10" imgW="558800" imgH="241300" progId="Equation.3">
                  <p:embed/>
                </p:oleObj>
              </mc:Choice>
              <mc:Fallback>
                <p:oleObj name="Equation" r:id="rId10" imgW="5588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868" y="942975"/>
                        <a:ext cx="849312" cy="36988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Fußzeilenplatzhalter 7"/>
          <p:cNvSpPr txBox="1">
            <a:spLocks noGrp="1"/>
          </p:cNvSpPr>
          <p:nvPr/>
        </p:nvSpPr>
        <p:spPr>
          <a:xfrm>
            <a:off x="1751796" y="6497718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Lattice and Hadrons, 15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January 2014, ECT*</a:t>
            </a:r>
            <a:endParaRPr lang="en-US" sz="1200" dirty="0">
              <a:solidFill>
                <a:schemeClr val="bg1"/>
              </a:solidFill>
            </a:endParaRPr>
          </a:p>
        </p:txBody>
      </p:sp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9969780"/>
              </p:ext>
            </p:extLst>
          </p:nvPr>
        </p:nvGraphicFramePr>
        <p:xfrm>
          <a:off x="557426" y="2739799"/>
          <a:ext cx="1608221" cy="3402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5170" name="Equation" r:id="rId12" imgW="1320800" imgH="279400" progId="Equation.3">
                  <p:embed/>
                </p:oleObj>
              </mc:Choice>
              <mc:Fallback>
                <p:oleObj name="Equation" r:id="rId12" imgW="13208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57426" y="2739799"/>
                        <a:ext cx="1608221" cy="3402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62855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7509" y="4064001"/>
            <a:ext cx="4341381" cy="256222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421" y="3261935"/>
            <a:ext cx="4306330" cy="332654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7855321" y="96396"/>
            <a:ext cx="1203603" cy="41442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3885151"/>
              </p:ext>
            </p:extLst>
          </p:nvPr>
        </p:nvGraphicFramePr>
        <p:xfrm>
          <a:off x="7993063" y="82550"/>
          <a:ext cx="892175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2685" name="Equation" r:id="rId6" imgW="495300" imgH="228600" progId="Equation.3">
                  <p:embed/>
                </p:oleObj>
              </mc:Choice>
              <mc:Fallback>
                <p:oleObj name="Equation" r:id="rId6" imgW="4953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93063" y="82550"/>
                        <a:ext cx="892175" cy="4127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/>
          <p:cNvSpPr/>
          <p:nvPr/>
        </p:nvSpPr>
        <p:spPr>
          <a:xfrm>
            <a:off x="1097279" y="-76200"/>
            <a:ext cx="680336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</a:t>
            </a: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P</a:t>
            </a:r>
            <a:r>
              <a:rPr lang="en-US" sz="3600" b="1" baseline="-25000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h</a:t>
            </a:r>
            <a:r>
              <a:rPr lang="en-US" sz="3600" b="1" baseline="-25000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-</a:t>
            </a: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u</a:t>
            </a:r>
            <a:r>
              <a:rPr lang="en-US" sz="3600" b="1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nintegrated</a:t>
            </a:r>
            <a:r>
              <a:rPr lang="en-US" sz="36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multiplicities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228267" y="1715494"/>
            <a:ext cx="471934" cy="365166"/>
            <a:chOff x="2832142" y="712894"/>
            <a:chExt cx="471934" cy="365166"/>
          </a:xfrm>
        </p:grpSpPr>
        <p:sp>
          <p:nvSpPr>
            <p:cNvPr id="6" name="TextBox 5"/>
            <p:cNvSpPr txBox="1"/>
            <p:nvPr/>
          </p:nvSpPr>
          <p:spPr>
            <a:xfrm rot="10800000">
              <a:off x="3013271" y="831839"/>
              <a:ext cx="29080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T</a:t>
              </a:r>
              <a:endParaRPr lang="en-US" sz="10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832142" y="712894"/>
              <a:ext cx="3709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/>
                <a:t>P</a:t>
              </a:r>
              <a:r>
                <a:rPr lang="en-US" sz="1400" baseline="-25000" dirty="0" err="1" smtClean="0"/>
                <a:t>h</a:t>
              </a:r>
              <a:endParaRPr lang="en-US" sz="1400" baseline="-25000" dirty="0"/>
            </a:p>
          </p:txBody>
        </p:sp>
      </p:grpSp>
      <p:sp>
        <p:nvSpPr>
          <p:cNvPr id="9" name="Rectangle 8"/>
          <p:cNvSpPr/>
          <p:nvPr/>
        </p:nvSpPr>
        <p:spPr>
          <a:xfrm>
            <a:off x="3429064" y="5623841"/>
            <a:ext cx="147053" cy="1797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3307464" y="5563893"/>
            <a:ext cx="373659" cy="287028"/>
            <a:chOff x="8025156" y="3251610"/>
            <a:chExt cx="373659" cy="287028"/>
          </a:xfrm>
        </p:grpSpPr>
        <p:sp>
          <p:nvSpPr>
            <p:cNvPr id="26" name="TextBox 25"/>
            <p:cNvSpPr txBox="1"/>
            <p:nvPr/>
          </p:nvSpPr>
          <p:spPr>
            <a:xfrm rot="10800000">
              <a:off x="8108010" y="3353972"/>
              <a:ext cx="290805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b="1" dirty="0" smtClean="0"/>
                <a:t>T</a:t>
              </a:r>
              <a:endParaRPr lang="en-US" sz="600" b="1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025156" y="3263040"/>
              <a:ext cx="32573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err="1" smtClean="0"/>
                <a:t>P</a:t>
              </a:r>
              <a:r>
                <a:rPr lang="en-US" sz="1000" b="1" baseline="-25000" dirty="0" err="1" smtClean="0"/>
                <a:t>h</a:t>
              </a:r>
              <a:endParaRPr lang="en-US" sz="1000" b="1" baseline="-250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135354" y="3251610"/>
              <a:ext cx="227459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 smtClean="0"/>
                <a:t>2</a:t>
              </a:r>
              <a:endParaRPr lang="en-US" sz="600" b="1" dirty="0"/>
            </a:p>
          </p:txBody>
        </p:sp>
      </p:grpSp>
      <p:sp>
        <p:nvSpPr>
          <p:cNvPr id="52" name="Rectangle 51"/>
          <p:cNvSpPr/>
          <p:nvPr/>
        </p:nvSpPr>
        <p:spPr>
          <a:xfrm rot="10800000">
            <a:off x="2389536" y="265641"/>
            <a:ext cx="325730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</a:t>
            </a:r>
          </a:p>
        </p:txBody>
      </p:sp>
      <p:sp>
        <p:nvSpPr>
          <p:cNvPr id="48" name="Rectangle 4"/>
          <p:cNvSpPr>
            <a:spLocks noChangeArrowheads="1"/>
          </p:cNvSpPr>
          <p:nvPr/>
        </p:nvSpPr>
        <p:spPr bwMode="auto">
          <a:xfrm>
            <a:off x="1994241" y="3109911"/>
            <a:ext cx="2497799" cy="297636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200" b="1" dirty="0" smtClean="0"/>
              <a:t>Hall-C          </a:t>
            </a:r>
            <a:r>
              <a:rPr lang="en-US" sz="1200" b="1" dirty="0" smtClean="0">
                <a:solidFill>
                  <a:srgbClr val="000000"/>
                </a:solidFill>
              </a:rPr>
              <a:t>[</a:t>
            </a:r>
            <a:r>
              <a:rPr lang="en-US" sz="1200" b="1" dirty="0" err="1" smtClean="0">
                <a:solidFill>
                  <a:srgbClr val="000000"/>
                </a:solidFill>
              </a:rPr>
              <a:t>arXiv</a:t>
            </a:r>
            <a:r>
              <a:rPr lang="en-US" sz="1200" b="1" dirty="0" smtClean="0">
                <a:solidFill>
                  <a:srgbClr val="000000"/>
                </a:solidFill>
              </a:rPr>
              <a:t>: 0709.3020]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254739" y="749829"/>
            <a:ext cx="4897832" cy="74702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032887"/>
              </p:ext>
            </p:extLst>
          </p:nvPr>
        </p:nvGraphicFramePr>
        <p:xfrm>
          <a:off x="1156048" y="805699"/>
          <a:ext cx="3817938" cy="66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2686" name="Equation" r:id="rId8" imgW="3340100" imgH="584200" progId="Equation.3">
                  <p:embed/>
                </p:oleObj>
              </mc:Choice>
              <mc:Fallback>
                <p:oleObj name="Equation" r:id="rId8" imgW="3340100" imgH="584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6048" y="805699"/>
                        <a:ext cx="3817938" cy="66992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2828602"/>
              </p:ext>
            </p:extLst>
          </p:nvPr>
        </p:nvGraphicFramePr>
        <p:xfrm>
          <a:off x="265868" y="942975"/>
          <a:ext cx="849312" cy="369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2687" name="Equation" r:id="rId10" imgW="558800" imgH="241300" progId="Equation.3">
                  <p:embed/>
                </p:oleObj>
              </mc:Choice>
              <mc:Fallback>
                <p:oleObj name="Equation" r:id="rId10" imgW="5588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868" y="942975"/>
                        <a:ext cx="849312" cy="36988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Fußzeilenplatzhalter 7"/>
          <p:cNvSpPr txBox="1">
            <a:spLocks noGrp="1"/>
          </p:cNvSpPr>
          <p:nvPr/>
        </p:nvSpPr>
        <p:spPr>
          <a:xfrm>
            <a:off x="1751796" y="6497718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Lattice and Hadrons, 15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January 2014, ECT*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33" name="Group 4"/>
          <p:cNvGrpSpPr>
            <a:grpSpLocks/>
          </p:cNvGrpSpPr>
          <p:nvPr/>
        </p:nvGrpSpPr>
        <p:grpSpPr bwMode="auto">
          <a:xfrm>
            <a:off x="5615041" y="890549"/>
            <a:ext cx="3300374" cy="2803082"/>
            <a:chOff x="5638800" y="1066800"/>
            <a:chExt cx="3140075" cy="2630938"/>
          </a:xfrm>
        </p:grpSpPr>
        <p:pic>
          <p:nvPicPr>
            <p:cNvPr id="35" name="Picture 22" descr="sea-quarks-width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8800" y="1066800"/>
              <a:ext cx="3140075" cy="259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Rectangle 2"/>
            <p:cNvSpPr>
              <a:spLocks noChangeArrowheads="1"/>
            </p:cNvSpPr>
            <p:nvPr/>
          </p:nvSpPr>
          <p:spPr bwMode="auto">
            <a:xfrm>
              <a:off x="6341094" y="3385788"/>
              <a:ext cx="2437781" cy="2260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0             0.5               1.0              </a:t>
              </a:r>
              <a:endParaRPr lang="en-US"/>
            </a:p>
          </p:txBody>
        </p:sp>
        <p:pic>
          <p:nvPicPr>
            <p:cNvPr id="39" name="Picture 3" descr="latex-image-1.pdf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766" y="3468090"/>
              <a:ext cx="272707" cy="2296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0" name="Rectangle 49"/>
          <p:cNvSpPr/>
          <p:nvPr/>
        </p:nvSpPr>
        <p:spPr>
          <a:xfrm>
            <a:off x="6440622" y="3862701"/>
            <a:ext cx="26057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err="1" smtClean="0"/>
              <a:t>Matevosyan</a:t>
            </a:r>
            <a:r>
              <a:rPr lang="en-US" sz="1200" b="1" dirty="0" smtClean="0"/>
              <a:t>++</a:t>
            </a:r>
            <a:r>
              <a:rPr lang="en-US" sz="1200" b="1" dirty="0" smtClean="0"/>
              <a:t>   [arXiv</a:t>
            </a:r>
            <a:r>
              <a:rPr lang="en-US" sz="1200" b="1" dirty="0"/>
              <a:t>:</a:t>
            </a:r>
            <a:r>
              <a:rPr lang="en-US" sz="1200" b="1" dirty="0" smtClean="0"/>
              <a:t>1111.1740]</a:t>
            </a:r>
            <a:endParaRPr lang="en-US" sz="1200" dirty="0"/>
          </a:p>
        </p:txBody>
      </p:sp>
      <p:sp>
        <p:nvSpPr>
          <p:cNvPr id="51" name="Rectangle 50"/>
          <p:cNvSpPr/>
          <p:nvPr/>
        </p:nvSpPr>
        <p:spPr>
          <a:xfrm>
            <a:off x="6563034" y="723188"/>
            <a:ext cx="25542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/>
              <a:t>Schweitzer++</a:t>
            </a:r>
            <a:r>
              <a:rPr lang="en-US" sz="1200" b="1" dirty="0" smtClean="0"/>
              <a:t>   [arXiv</a:t>
            </a:r>
            <a:r>
              <a:rPr lang="en-US" sz="1200" b="1" dirty="0"/>
              <a:t>:</a:t>
            </a:r>
            <a:r>
              <a:rPr lang="en-US" sz="1200" b="1" dirty="0" smtClean="0"/>
              <a:t>1210.1267]</a:t>
            </a:r>
            <a:endParaRPr lang="en-US" sz="1200" dirty="0"/>
          </a:p>
        </p:txBody>
      </p:sp>
      <p:sp>
        <p:nvSpPr>
          <p:cNvPr id="53" name="TextBox 52"/>
          <p:cNvSpPr txBox="1"/>
          <p:nvPr/>
        </p:nvSpPr>
        <p:spPr>
          <a:xfrm>
            <a:off x="130421" y="1748575"/>
            <a:ext cx="491260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Disentanglement of z and</a:t>
            </a:r>
            <a:r>
              <a:rPr lang="en-US" sz="1400" baseline="-25000" dirty="0" smtClean="0"/>
              <a:t> </a:t>
            </a:r>
            <a:r>
              <a:rPr lang="en-US" sz="1400" dirty="0" smtClean="0"/>
              <a:t>       : access to the </a:t>
            </a:r>
          </a:p>
          <a:p>
            <a:r>
              <a:rPr lang="en-US" sz="1400" dirty="0" smtClean="0"/>
              <a:t>transverse intrinsic quark </a:t>
            </a:r>
            <a:r>
              <a:rPr lang="en-US" sz="1400" dirty="0" err="1" smtClean="0"/>
              <a:t>k</a:t>
            </a:r>
            <a:r>
              <a:rPr lang="en-US" sz="1400" baseline="-25000" dirty="0" err="1" smtClean="0"/>
              <a:t>T</a:t>
            </a:r>
            <a:r>
              <a:rPr lang="en-US" sz="1400" dirty="0" smtClean="0"/>
              <a:t> and fragmentation </a:t>
            </a:r>
            <a:r>
              <a:rPr lang="en-US" sz="1400" dirty="0" err="1" smtClean="0"/>
              <a:t>p</a:t>
            </a:r>
            <a:r>
              <a:rPr lang="en-US" sz="1400" baseline="-25000" dirty="0" err="1" smtClean="0"/>
              <a:t>T</a:t>
            </a:r>
            <a:r>
              <a:rPr lang="en-US" sz="1400" baseline="-25000" dirty="0" smtClean="0"/>
              <a:t>,</a:t>
            </a:r>
            <a:r>
              <a:rPr lang="en-US" sz="1400" dirty="0" smtClean="0"/>
              <a:t> </a:t>
            </a:r>
          </a:p>
          <a:p>
            <a:r>
              <a:rPr lang="en-US" sz="1000" dirty="0" smtClean="0"/>
              <a:t> </a:t>
            </a:r>
            <a:endParaRPr lang="en-US" sz="1000" dirty="0" smtClean="0"/>
          </a:p>
          <a:p>
            <a:r>
              <a:rPr lang="en-US" sz="1400" dirty="0" smtClean="0"/>
              <a:t>        i</a:t>
            </a:r>
            <a:r>
              <a:rPr lang="en-US" sz="1400" dirty="0" smtClean="0"/>
              <a:t>.e. from </a:t>
            </a:r>
            <a:r>
              <a:rPr lang="en-US" sz="1400" dirty="0" err="1" smtClean="0"/>
              <a:t>gaussian</a:t>
            </a:r>
            <a:r>
              <a:rPr lang="en-US" sz="1400" dirty="0" smtClean="0"/>
              <a:t> </a:t>
            </a:r>
            <a:r>
              <a:rPr lang="en-US" sz="1400" dirty="0" err="1" smtClean="0"/>
              <a:t>anstaz</a:t>
            </a:r>
            <a:r>
              <a:rPr lang="en-US" sz="1400" dirty="0" smtClean="0"/>
              <a:t>:</a:t>
            </a:r>
          </a:p>
        </p:txBody>
      </p:sp>
      <p:graphicFrame>
        <p:nvGraphicFramePr>
          <p:cNvPr id="54" name="Object 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6829351"/>
              </p:ext>
            </p:extLst>
          </p:nvPr>
        </p:nvGraphicFramePr>
        <p:xfrm>
          <a:off x="557426" y="2739799"/>
          <a:ext cx="1608221" cy="3402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2688" name="Equation" r:id="rId14" imgW="1320800" imgH="279400" progId="Equation.3">
                  <p:embed/>
                </p:oleObj>
              </mc:Choice>
              <mc:Fallback>
                <p:oleObj name="Equation" r:id="rId14" imgW="13208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557426" y="2739799"/>
                        <a:ext cx="1608221" cy="3402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66592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89788" y="959100"/>
            <a:ext cx="3971021" cy="49859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H</a:t>
            </a: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elicity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(T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he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 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F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irst 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P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uzzle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)  </a:t>
            </a:r>
          </a:p>
        </p:txBody>
      </p:sp>
      <p:graphicFrame>
        <p:nvGraphicFramePr>
          <p:cNvPr id="3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1832476"/>
              </p:ext>
            </p:extLst>
          </p:nvPr>
        </p:nvGraphicFramePr>
        <p:xfrm>
          <a:off x="2642395" y="2372885"/>
          <a:ext cx="3597944" cy="2607627"/>
        </p:xfrm>
        <a:graphic>
          <a:graphicData uri="http://schemas.openxmlformats.org/drawingml/2006/table">
            <a:tbl>
              <a:tblPr firstRow="1" bandRow="1"/>
              <a:tblGrid>
                <a:gridCol w="730551"/>
                <a:gridCol w="919238"/>
                <a:gridCol w="919239"/>
                <a:gridCol w="1028916"/>
              </a:tblGrid>
              <a:tr h="422481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N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/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q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5036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79989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800121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Text Box 40"/>
          <p:cNvSpPr txBox="1">
            <a:spLocks noChangeArrowheads="1"/>
          </p:cNvSpPr>
          <p:nvPr/>
        </p:nvSpPr>
        <p:spPr bwMode="auto">
          <a:xfrm rot="16200000">
            <a:off x="1420677" y="3683273"/>
            <a:ext cx="1937691" cy="31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400" b="1" dirty="0">
                <a:solidFill>
                  <a:srgbClr val="FF0000"/>
                </a:solidFill>
              </a:rPr>
              <a:t>nucleon </a:t>
            </a:r>
            <a:r>
              <a:rPr lang="en-US" sz="1400" b="1" dirty="0" err="1">
                <a:solidFill>
                  <a:srgbClr val="FF0000"/>
                </a:solidFill>
              </a:rPr>
              <a:t>polarisation</a:t>
            </a:r>
            <a:endParaRPr lang="en-US" sz="1400" b="1" dirty="0">
              <a:solidFill>
                <a:srgbClr val="FF0000"/>
              </a:solidFill>
            </a:endParaRPr>
          </a:p>
        </p:txBody>
      </p:sp>
      <p:grpSp>
        <p:nvGrpSpPr>
          <p:cNvPr id="8" name="Group 72"/>
          <p:cNvGrpSpPr>
            <a:grpSpLocks/>
          </p:cNvGrpSpPr>
          <p:nvPr/>
        </p:nvGrpSpPr>
        <p:grpSpPr bwMode="auto">
          <a:xfrm>
            <a:off x="3336055" y="2750143"/>
            <a:ext cx="718137" cy="558305"/>
            <a:chOff x="1632" y="1615"/>
            <a:chExt cx="841" cy="516"/>
          </a:xfrm>
        </p:grpSpPr>
        <p:pic>
          <p:nvPicPr>
            <p:cNvPr id="9" name="Picture 59" descr="spinsa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2" y="1734"/>
              <a:ext cx="242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0" name="Object 6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57203224"/>
                </p:ext>
              </p:extLst>
            </p:nvPr>
          </p:nvGraphicFramePr>
          <p:xfrm>
            <a:off x="1857" y="1615"/>
            <a:ext cx="269" cy="3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06341" name="Equation" r:id="rId4" imgW="215640" imgH="266400" progId="Equation.3">
                    <p:embed/>
                  </p:oleObj>
                </mc:Choice>
                <mc:Fallback>
                  <p:oleObj name="Equation" r:id="rId4" imgW="215640" imgH="266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57" y="1615"/>
                          <a:ext cx="269" cy="33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Text Box 61"/>
            <p:cNvSpPr txBox="1">
              <a:spLocks noChangeArrowheads="1"/>
            </p:cNvSpPr>
            <p:nvPr/>
          </p:nvSpPr>
          <p:spPr bwMode="auto">
            <a:xfrm>
              <a:off x="1632" y="1895"/>
              <a:ext cx="841" cy="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0783" tIns="50392" rIns="100783" bIns="50392">
              <a:spAutoFit/>
            </a:bodyPr>
            <a:lstStyle>
              <a:lvl1pPr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1pPr>
              <a:lvl2pPr marL="819150" indent="-3159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 marL="1260475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 marL="1763713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 marL="2268538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7257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31829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6401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40973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  <a:buFontTx/>
                <a:buNone/>
              </a:pPr>
              <a:r>
                <a:rPr lang="en-US" sz="1000" b="1" i="1" dirty="0">
                  <a:solidFill>
                    <a:srgbClr val="0000FF"/>
                  </a:solidFill>
                </a:rPr>
                <a:t>N</a:t>
              </a:r>
              <a:r>
                <a:rPr lang="en-US" sz="1000" b="1" i="1" dirty="0" smtClean="0">
                  <a:solidFill>
                    <a:srgbClr val="0000FF"/>
                  </a:solidFill>
                </a:rPr>
                <a:t>umber </a:t>
              </a:r>
            </a:p>
          </p:txBody>
        </p:sp>
      </p:grpSp>
      <p:pic>
        <p:nvPicPr>
          <p:cNvPr id="16" name="Picture 49" descr="spinsb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602" y="4266775"/>
            <a:ext cx="575294" cy="339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7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5639994"/>
              </p:ext>
            </p:extLst>
          </p:nvPr>
        </p:nvGraphicFramePr>
        <p:xfrm>
          <a:off x="3370627" y="4277208"/>
          <a:ext cx="268975" cy="3218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6342" name="Equation" r:id="rId7" imgW="241200" imgH="266400" progId="Equation.3">
                  <p:embed/>
                </p:oleObj>
              </mc:Choice>
              <mc:Fallback>
                <p:oleObj name="Equation" r:id="rId7" imgW="24120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70627" y="4277208"/>
                        <a:ext cx="268975" cy="32187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 Box 65"/>
          <p:cNvSpPr txBox="1">
            <a:spLocks noChangeArrowheads="1"/>
          </p:cNvSpPr>
          <p:nvPr/>
        </p:nvSpPr>
        <p:spPr bwMode="auto">
          <a:xfrm>
            <a:off x="3501855" y="4605840"/>
            <a:ext cx="618491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err="1" smtClean="0">
                <a:solidFill>
                  <a:srgbClr val="0000FF"/>
                </a:solidFill>
              </a:rPr>
              <a:t>Sivers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pic>
        <p:nvPicPr>
          <p:cNvPr id="19" name="Picture 43" descr="spinsb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037" y="2878899"/>
            <a:ext cx="602859" cy="192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0956182"/>
              </p:ext>
            </p:extLst>
          </p:nvPr>
        </p:nvGraphicFramePr>
        <p:xfrm>
          <a:off x="5279685" y="2830100"/>
          <a:ext cx="224663" cy="2951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6343" name="Equation" r:id="rId10" imgW="203040" imgH="266400" progId="Equation.3">
                  <p:embed/>
                </p:oleObj>
              </mc:Choice>
              <mc:Fallback>
                <p:oleObj name="Equation" r:id="rId10" imgW="20304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9685" y="2830100"/>
                        <a:ext cx="224663" cy="29515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71"/>
          <p:cNvSpPr>
            <a:spLocks noChangeArrowheads="1"/>
          </p:cNvSpPr>
          <p:nvPr/>
        </p:nvSpPr>
        <p:spPr bwMode="auto">
          <a:xfrm>
            <a:off x="5211008" y="3131865"/>
            <a:ext cx="1029323" cy="238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83" tIns="50392" rIns="100783" bIns="50392"/>
          <a:lstStyle/>
          <a:p>
            <a:pPr marL="258763" indent="-258763" algn="l" defTabSz="1008063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smtClean="0">
                <a:solidFill>
                  <a:srgbClr val="0000FF"/>
                </a:solidFill>
              </a:rPr>
              <a:t>Boer-Mulders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pic>
        <p:nvPicPr>
          <p:cNvPr id="22" name="Picture 55" descr="spinsc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150" y="4304705"/>
            <a:ext cx="575294" cy="245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3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4946800"/>
              </p:ext>
            </p:extLst>
          </p:nvPr>
        </p:nvGraphicFramePr>
        <p:xfrm>
          <a:off x="4308684" y="4260637"/>
          <a:ext cx="277812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6344" name="Equation" r:id="rId13" imgW="228600" imgH="228600" progId="Equation.3">
                  <p:embed/>
                </p:oleObj>
              </mc:Choice>
              <mc:Fallback>
                <p:oleObj name="Equation" r:id="rId13" imgW="228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8684" y="4260637"/>
                        <a:ext cx="277812" cy="2794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" name="Picture 46" descr="spinsa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859" y="3578944"/>
            <a:ext cx="598552" cy="18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5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8139402"/>
              </p:ext>
            </p:extLst>
          </p:nvPr>
        </p:nvGraphicFramePr>
        <p:xfrm>
          <a:off x="5278637" y="3522330"/>
          <a:ext cx="235738" cy="27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6345" name="Equation" r:id="rId16" imgW="228600" imgH="266400" progId="Equation.3">
                  <p:embed/>
                </p:oleObj>
              </mc:Choice>
              <mc:Fallback>
                <p:oleObj name="Equation" r:id="rId16" imgW="22860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8637" y="3522330"/>
                        <a:ext cx="235738" cy="2751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 Box 61"/>
          <p:cNvSpPr txBox="1">
            <a:spLocks noChangeArrowheads="1"/>
          </p:cNvSpPr>
          <p:nvPr/>
        </p:nvSpPr>
        <p:spPr bwMode="auto">
          <a:xfrm>
            <a:off x="3638975" y="3196433"/>
            <a:ext cx="696700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smtClean="0">
                <a:solidFill>
                  <a:srgbClr val="0000FF"/>
                </a:solidFill>
              </a:rPr>
              <a:t>Density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sp>
        <p:nvSpPr>
          <p:cNvPr id="27" name="Text Box 65"/>
          <p:cNvSpPr txBox="1">
            <a:spLocks noChangeArrowheads="1"/>
          </p:cNvSpPr>
          <p:nvPr/>
        </p:nvSpPr>
        <p:spPr bwMode="auto">
          <a:xfrm>
            <a:off x="5319740" y="3817026"/>
            <a:ext cx="908033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smtClean="0">
                <a:solidFill>
                  <a:srgbClr val="0000FF"/>
                </a:solidFill>
              </a:rPr>
              <a:t>Worm-gear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sp>
        <p:nvSpPr>
          <p:cNvPr id="28" name="Text Box 65"/>
          <p:cNvSpPr txBox="1">
            <a:spLocks noChangeArrowheads="1"/>
          </p:cNvSpPr>
          <p:nvPr/>
        </p:nvSpPr>
        <p:spPr bwMode="auto">
          <a:xfrm>
            <a:off x="4308684" y="4613324"/>
            <a:ext cx="908033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smtClean="0">
                <a:solidFill>
                  <a:srgbClr val="0000FF"/>
                </a:solidFill>
              </a:rPr>
              <a:t>Worm-gear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pic>
        <p:nvPicPr>
          <p:cNvPr id="30" name="Picture 52" descr="spinsb6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362" y="4587743"/>
            <a:ext cx="575294" cy="262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1" name="Object 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8933429"/>
              </p:ext>
            </p:extLst>
          </p:nvPr>
        </p:nvGraphicFramePr>
        <p:xfrm>
          <a:off x="5273538" y="4569995"/>
          <a:ext cx="230810" cy="2710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6346" name="Equation" r:id="rId19" imgW="228600" imgH="266400" progId="Equation.3">
                  <p:embed/>
                </p:oleObj>
              </mc:Choice>
              <mc:Fallback>
                <p:oleObj name="Equation" r:id="rId19" imgW="22860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3538" y="4569995"/>
                        <a:ext cx="230810" cy="27106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 Box 69"/>
          <p:cNvSpPr txBox="1">
            <a:spLocks noChangeArrowheads="1"/>
          </p:cNvSpPr>
          <p:nvPr/>
        </p:nvSpPr>
        <p:spPr bwMode="auto">
          <a:xfrm>
            <a:off x="5252226" y="4373494"/>
            <a:ext cx="993949" cy="25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err="1">
                <a:solidFill>
                  <a:srgbClr val="0000FF"/>
                </a:solidFill>
              </a:rPr>
              <a:t>T</a:t>
            </a:r>
            <a:r>
              <a:rPr lang="en-US" sz="1000" b="1" i="1" dirty="0" err="1" smtClean="0">
                <a:solidFill>
                  <a:srgbClr val="0000FF"/>
                </a:solidFill>
              </a:rPr>
              <a:t>ransversity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graphicFrame>
        <p:nvGraphicFramePr>
          <p:cNvPr id="33" name="Object 6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9587967"/>
              </p:ext>
            </p:extLst>
          </p:nvPr>
        </p:nvGraphicFramePr>
        <p:xfrm>
          <a:off x="5324808" y="4105162"/>
          <a:ext cx="189568" cy="3603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6347" name="Equation" r:id="rId21" imgW="177480" imgH="266400" progId="Equation.3">
                  <p:embed/>
                </p:oleObj>
              </mc:Choice>
              <mc:Fallback>
                <p:oleObj name="Equation" r:id="rId21" imgW="17748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24808" y="4105162"/>
                        <a:ext cx="189568" cy="36030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4" name="Picture 67" descr="spinsa4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363" y="4187393"/>
            <a:ext cx="575534" cy="249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 Box 69"/>
          <p:cNvSpPr txBox="1">
            <a:spLocks noChangeArrowheads="1"/>
          </p:cNvSpPr>
          <p:nvPr/>
        </p:nvSpPr>
        <p:spPr bwMode="auto">
          <a:xfrm>
            <a:off x="5252949" y="4768090"/>
            <a:ext cx="953306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err="1" smtClean="0">
                <a:solidFill>
                  <a:srgbClr val="0000FF"/>
                </a:solidFill>
              </a:rPr>
              <a:t>Pretzelosity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284414" y="3491353"/>
            <a:ext cx="932303" cy="696040"/>
          </a:xfrm>
          <a:prstGeom prst="rect">
            <a:avLst/>
          </a:prstGeom>
          <a:ln w="2540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73"/>
          <p:cNvGrpSpPr>
            <a:grpSpLocks/>
          </p:cNvGrpSpPr>
          <p:nvPr/>
        </p:nvGrpSpPr>
        <p:grpSpPr bwMode="auto">
          <a:xfrm>
            <a:off x="4335128" y="3442614"/>
            <a:ext cx="840246" cy="619978"/>
            <a:chOff x="2802" y="2255"/>
            <a:chExt cx="984" cy="573"/>
          </a:xfrm>
        </p:grpSpPr>
        <p:pic>
          <p:nvPicPr>
            <p:cNvPr id="13" name="Picture 63" descr="spinsc7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0" y="2381"/>
              <a:ext cx="706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4" name="Object 6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31067637"/>
                </p:ext>
              </p:extLst>
            </p:nvPr>
          </p:nvGraphicFramePr>
          <p:xfrm>
            <a:off x="2802" y="2255"/>
            <a:ext cx="236" cy="3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06348" name="Equation" r:id="rId25" imgW="190440" imgH="266400" progId="Equation.3">
                    <p:embed/>
                  </p:oleObj>
                </mc:Choice>
                <mc:Fallback>
                  <p:oleObj name="Equation" r:id="rId25" imgW="190440" imgH="266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02" y="2255"/>
                          <a:ext cx="236" cy="33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Text Box 65"/>
            <p:cNvSpPr txBox="1">
              <a:spLocks noChangeArrowheads="1"/>
            </p:cNvSpPr>
            <p:nvPr/>
          </p:nvSpPr>
          <p:spPr bwMode="auto">
            <a:xfrm>
              <a:off x="2822" y="2592"/>
              <a:ext cx="808" cy="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0783" tIns="50392" rIns="100783" bIns="50392">
              <a:spAutoFit/>
            </a:bodyPr>
            <a:lstStyle>
              <a:lvl1pPr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1pPr>
              <a:lvl2pPr marL="819150" indent="-3159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 marL="1260475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 marL="1763713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 marL="2268538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7257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31829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6401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40973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  <a:buFontTx/>
                <a:buNone/>
              </a:pPr>
              <a:r>
                <a:rPr lang="en-US" sz="1000" b="1" i="1" dirty="0" err="1">
                  <a:solidFill>
                    <a:srgbClr val="0000FF"/>
                  </a:solidFill>
                </a:rPr>
                <a:t>H</a:t>
              </a:r>
              <a:r>
                <a:rPr lang="en-US" sz="1000" b="1" i="1" dirty="0" err="1" smtClean="0">
                  <a:solidFill>
                    <a:srgbClr val="0000FF"/>
                  </a:solidFill>
                </a:rPr>
                <a:t>elicity</a:t>
              </a:r>
              <a:endParaRPr lang="en-US" sz="1000" b="1" i="1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09047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6858" y="753338"/>
            <a:ext cx="5762066" cy="3113537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242677" y="2471849"/>
            <a:ext cx="4357757" cy="82391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931603" y="-76200"/>
            <a:ext cx="513471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Parton </a:t>
            </a: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Helicity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from SIDIS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336" y="800797"/>
            <a:ext cx="2104069" cy="151855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47588" y="800797"/>
            <a:ext cx="2204025" cy="1518556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855321" y="96396"/>
            <a:ext cx="1203603" cy="41442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7302976"/>
              </p:ext>
            </p:extLst>
          </p:nvPr>
        </p:nvGraphicFramePr>
        <p:xfrm>
          <a:off x="8004175" y="82550"/>
          <a:ext cx="868363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2053" name="Equation" r:id="rId6" imgW="482600" imgH="228600" progId="Equation.3">
                  <p:embed/>
                </p:oleObj>
              </mc:Choice>
              <mc:Fallback>
                <p:oleObj name="Equation" r:id="rId6" imgW="482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4175" y="82550"/>
                        <a:ext cx="868363" cy="4127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4210837"/>
              </p:ext>
            </p:extLst>
          </p:nvPr>
        </p:nvGraphicFramePr>
        <p:xfrm>
          <a:off x="297224" y="2472086"/>
          <a:ext cx="4249738" cy="823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2054" name="Equation" r:id="rId8" imgW="3009900" imgH="584200" progId="Equation.3">
                  <p:embed/>
                </p:oleObj>
              </mc:Choice>
              <mc:Fallback>
                <p:oleObj name="Equation" r:id="rId8" imgW="3009900" imgH="584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97224" y="2472086"/>
                        <a:ext cx="4249738" cy="823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Fußzeilenplatzhalter 7"/>
          <p:cNvSpPr txBox="1">
            <a:spLocks noGrp="1"/>
          </p:cNvSpPr>
          <p:nvPr/>
        </p:nvSpPr>
        <p:spPr>
          <a:xfrm>
            <a:off x="1751796" y="6497718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Lattice and Hadrons, 15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January 2014, ECT*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288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6858" y="753338"/>
            <a:ext cx="5762066" cy="3113537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242677" y="2471849"/>
            <a:ext cx="4357757" cy="82391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931603" y="-76200"/>
            <a:ext cx="513471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Parton </a:t>
            </a: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Helicity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from SIDIS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336" y="800797"/>
            <a:ext cx="2104069" cy="151855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47588" y="800797"/>
            <a:ext cx="2204025" cy="1518556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855321" y="96396"/>
            <a:ext cx="1203603" cy="41442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655619"/>
              </p:ext>
            </p:extLst>
          </p:nvPr>
        </p:nvGraphicFramePr>
        <p:xfrm>
          <a:off x="8004175" y="82550"/>
          <a:ext cx="868363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5347" name="Equation" r:id="rId6" imgW="482600" imgH="228600" progId="Equation.3">
                  <p:embed/>
                </p:oleObj>
              </mc:Choice>
              <mc:Fallback>
                <p:oleObj name="Equation" r:id="rId6" imgW="482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4175" y="82550"/>
                        <a:ext cx="868363" cy="4127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6660483"/>
              </p:ext>
            </p:extLst>
          </p:nvPr>
        </p:nvGraphicFramePr>
        <p:xfrm>
          <a:off x="297224" y="2472086"/>
          <a:ext cx="4249738" cy="823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5348" name="Equation" r:id="rId8" imgW="3009900" imgH="584200" progId="Equation.3">
                  <p:embed/>
                </p:oleObj>
              </mc:Choice>
              <mc:Fallback>
                <p:oleObj name="Equation" r:id="rId8" imgW="3009900" imgH="584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97224" y="2472086"/>
                        <a:ext cx="4249738" cy="823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Fußzeilenplatzhalter 7"/>
          <p:cNvSpPr txBox="1">
            <a:spLocks noGrp="1"/>
          </p:cNvSpPr>
          <p:nvPr/>
        </p:nvSpPr>
        <p:spPr>
          <a:xfrm>
            <a:off x="1751796" y="6497718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Lattice and Hadrons, 15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January 2014, ECT*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2677" y="3975345"/>
            <a:ext cx="3663406" cy="2387628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752407" y="3776584"/>
            <a:ext cx="216049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/>
              <a:t> </a:t>
            </a:r>
            <a:r>
              <a:rPr lang="en-US" sz="1200" b="1" dirty="0" smtClean="0"/>
              <a:t>CLAS    </a:t>
            </a:r>
            <a:r>
              <a:rPr lang="en-US" sz="1200" b="1" dirty="0" smtClean="0"/>
              <a:t>  </a:t>
            </a:r>
            <a:r>
              <a:rPr lang="en-US" sz="1200" b="1" dirty="0" smtClean="0"/>
              <a:t>[arXiv:</a:t>
            </a:r>
            <a:r>
              <a:rPr lang="en-US" sz="1200" b="1" dirty="0" smtClean="0"/>
              <a:t>1003.4549]</a:t>
            </a:r>
            <a:endParaRPr lang="en-US" sz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29808" y="4071495"/>
            <a:ext cx="4620608" cy="243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821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93" y="1058531"/>
            <a:ext cx="5473908" cy="511242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234856" y="4226093"/>
            <a:ext cx="191372" cy="1111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015289" y="905919"/>
            <a:ext cx="21606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/>
              <a:t>DSSV       [arXiv:0804.0422]</a:t>
            </a:r>
            <a:endParaRPr lang="en-US" sz="1200" dirty="0"/>
          </a:p>
        </p:txBody>
      </p:sp>
      <p:sp>
        <p:nvSpPr>
          <p:cNvPr id="8" name="Rectangle 7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28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567657" y="-76200"/>
            <a:ext cx="586260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Sea Parton </a:t>
            </a: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Helicity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from RHIC</a:t>
            </a:r>
          </a:p>
        </p:txBody>
      </p:sp>
      <p:sp>
        <p:nvSpPr>
          <p:cNvPr id="12" name="Fußzeilenplatzhalter 7"/>
          <p:cNvSpPr txBox="1">
            <a:spLocks noGrp="1"/>
          </p:cNvSpPr>
          <p:nvPr/>
        </p:nvSpPr>
        <p:spPr>
          <a:xfrm>
            <a:off x="1751796" y="6497718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Lattice and Hadrons, 15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January 2014, ECT*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265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103923" y="905919"/>
            <a:ext cx="5617763" cy="5265036"/>
            <a:chOff x="2162658" y="891993"/>
            <a:chExt cx="5617763" cy="526503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62658" y="1044605"/>
              <a:ext cx="5473908" cy="5112424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4905321" y="1044605"/>
              <a:ext cx="2875100" cy="24200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60062" y="1142963"/>
              <a:ext cx="2645259" cy="2321671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05322" y="1098077"/>
              <a:ext cx="2420574" cy="2329447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05136" y="3438108"/>
              <a:ext cx="191372" cy="2377434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7293591" y="4212167"/>
              <a:ext cx="191372" cy="1111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074024" y="891993"/>
              <a:ext cx="238313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smtClean="0"/>
                <a:t>DSSV++       [arXiv:1304.0079]</a:t>
              </a:r>
              <a:endParaRPr lang="en-US" sz="1200" dirty="0"/>
            </a:p>
          </p:txBody>
        </p:sp>
      </p:grpSp>
      <p:sp>
        <p:nvSpPr>
          <p:cNvPr id="29" name="Rectangular Callout 28"/>
          <p:cNvSpPr/>
          <p:nvPr/>
        </p:nvSpPr>
        <p:spPr>
          <a:xfrm>
            <a:off x="5527555" y="905919"/>
            <a:ext cx="3616445" cy="5081794"/>
          </a:xfrm>
          <a:prstGeom prst="wedgeRectCallout">
            <a:avLst>
              <a:gd name="adj1" fmla="val -72585"/>
              <a:gd name="adj2" fmla="val -1563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29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567657" y="-76200"/>
            <a:ext cx="586260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Sea Parton </a:t>
            </a: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Helicity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from RHIC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2820" y="1446859"/>
            <a:ext cx="3348652" cy="4058972"/>
          </a:xfrm>
          <a:prstGeom prst="rect">
            <a:avLst/>
          </a:prstGeom>
        </p:spPr>
      </p:pic>
      <p:sp>
        <p:nvSpPr>
          <p:cNvPr id="22" name="Oval Callout 21"/>
          <p:cNvSpPr/>
          <p:nvPr/>
        </p:nvSpPr>
        <p:spPr>
          <a:xfrm>
            <a:off x="8375224" y="4064737"/>
            <a:ext cx="405152" cy="497213"/>
          </a:xfrm>
          <a:prstGeom prst="wedgeEllipseCallout">
            <a:avLst>
              <a:gd name="adj1" fmla="val 53239"/>
              <a:gd name="adj2" fmla="val -9569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5858252"/>
              </p:ext>
            </p:extLst>
          </p:nvPr>
        </p:nvGraphicFramePr>
        <p:xfrm>
          <a:off x="8450077" y="4085109"/>
          <a:ext cx="304154" cy="4634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7564" name="Equation" r:id="rId9" imgW="266700" imgH="406400" progId="Equation.3">
                  <p:embed/>
                </p:oleObj>
              </mc:Choice>
              <mc:Fallback>
                <p:oleObj name="Equation" r:id="rId9" imgW="2667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450077" y="4085109"/>
                        <a:ext cx="304154" cy="4634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Oval Callout 23"/>
          <p:cNvSpPr/>
          <p:nvPr/>
        </p:nvSpPr>
        <p:spPr>
          <a:xfrm>
            <a:off x="6091934" y="2762249"/>
            <a:ext cx="405152" cy="497213"/>
          </a:xfrm>
          <a:prstGeom prst="wedgeEllipseCallout">
            <a:avLst>
              <a:gd name="adj1" fmla="val -23135"/>
              <a:gd name="adj2" fmla="val 36666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0704520"/>
              </p:ext>
            </p:extLst>
          </p:nvPr>
        </p:nvGraphicFramePr>
        <p:xfrm>
          <a:off x="6127014" y="2748881"/>
          <a:ext cx="329968" cy="5194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7565" name="Equation" r:id="rId11" imgW="254000" imgH="393700" progId="Equation.3">
                  <p:embed/>
                </p:oleObj>
              </mc:Choice>
              <mc:Fallback>
                <p:oleObj name="Equation" r:id="rId11" imgW="2540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127014" y="2748881"/>
                        <a:ext cx="329968" cy="5194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Fußzeilenplatzhalter 7"/>
          <p:cNvSpPr txBox="1">
            <a:spLocks noGrp="1"/>
          </p:cNvSpPr>
          <p:nvPr/>
        </p:nvSpPr>
        <p:spPr>
          <a:xfrm>
            <a:off x="1751796" y="6497718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Lattice and Hadrons, 15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January 2014, ECT*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6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 Box 5"/>
          <p:cNvSpPr txBox="1">
            <a:spLocks noChangeArrowheads="1"/>
          </p:cNvSpPr>
          <p:nvPr/>
        </p:nvSpPr>
        <p:spPr bwMode="auto">
          <a:xfrm>
            <a:off x="971119" y="3173682"/>
            <a:ext cx="2646472" cy="40011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b="0" dirty="0" smtClean="0">
                <a:latin typeface="Arial" pitchFamily="-108" charset="0"/>
              </a:rPr>
              <a:t>TMDs:                </a:t>
            </a:r>
            <a:endParaRPr lang="en-US" sz="2000" b="0" dirty="0">
              <a:latin typeface="Arial" pitchFamily="-10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9430" name="Text Box 6"/>
          <p:cNvSpPr txBox="1">
            <a:spLocks noChangeArrowheads="1"/>
          </p:cNvSpPr>
          <p:nvPr/>
        </p:nvSpPr>
        <p:spPr bwMode="auto">
          <a:xfrm rot="2338822">
            <a:off x="3604907" y="4049404"/>
            <a:ext cx="6461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0" dirty="0">
                <a:latin typeface="Arial" pitchFamily="-108" charset="0"/>
              </a:rPr>
              <a:t>d</a:t>
            </a:r>
            <a:r>
              <a:rPr lang="en-US" sz="2000" b="0" baseline="30000" dirty="0">
                <a:latin typeface="Arial" pitchFamily="-108" charset="0"/>
              </a:rPr>
              <a:t>2</a:t>
            </a:r>
            <a:r>
              <a:rPr lang="en-US" sz="2000" b="0" dirty="0">
                <a:latin typeface="Arial" pitchFamily="-108" charset="0"/>
              </a:rPr>
              <a:t>k</a:t>
            </a:r>
            <a:r>
              <a:rPr lang="en-US" sz="2000" b="0" baseline="-25000" dirty="0">
                <a:latin typeface="Arial" pitchFamily="-108" charset="0"/>
              </a:rPr>
              <a:t>T</a:t>
            </a:r>
          </a:p>
        </p:txBody>
      </p:sp>
      <p:sp>
        <p:nvSpPr>
          <p:cNvPr id="359431" name="Line 7"/>
          <p:cNvSpPr>
            <a:spLocks noChangeShapeType="1"/>
          </p:cNvSpPr>
          <p:nvPr/>
        </p:nvSpPr>
        <p:spPr bwMode="auto">
          <a:xfrm flipH="1">
            <a:off x="4343400" y="4106610"/>
            <a:ext cx="977760" cy="68380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433" name="Text Box 9"/>
          <p:cNvSpPr txBox="1">
            <a:spLocks noChangeArrowheads="1"/>
          </p:cNvSpPr>
          <p:nvPr/>
        </p:nvSpPr>
        <p:spPr bwMode="auto">
          <a:xfrm rot="19369591">
            <a:off x="4319840" y="3987477"/>
            <a:ext cx="11033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0" dirty="0" err="1">
                <a:latin typeface="Symbol" pitchFamily="-108" charset="2"/>
              </a:rPr>
              <a:t>x</a:t>
            </a:r>
            <a:r>
              <a:rPr lang="en-US" sz="2000" b="0" dirty="0">
                <a:latin typeface="Arial" pitchFamily="-108" charset="0"/>
              </a:rPr>
              <a:t>=0,t=0</a:t>
            </a:r>
          </a:p>
        </p:txBody>
      </p:sp>
      <p:sp>
        <p:nvSpPr>
          <p:cNvPr id="359437" name="Line 13"/>
          <p:cNvSpPr>
            <a:spLocks noChangeShapeType="1"/>
          </p:cNvSpPr>
          <p:nvPr/>
        </p:nvSpPr>
        <p:spPr bwMode="auto">
          <a:xfrm flipH="1">
            <a:off x="2949156" y="1340747"/>
            <a:ext cx="1128576" cy="174359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438" name="Line 14"/>
          <p:cNvSpPr>
            <a:spLocks noChangeShapeType="1"/>
          </p:cNvSpPr>
          <p:nvPr/>
        </p:nvSpPr>
        <p:spPr bwMode="auto">
          <a:xfrm>
            <a:off x="4230132" y="1326148"/>
            <a:ext cx="1371600" cy="173295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439" name="Text Box 15"/>
          <p:cNvSpPr txBox="1">
            <a:spLocks noChangeArrowheads="1"/>
          </p:cNvSpPr>
          <p:nvPr/>
        </p:nvSpPr>
        <p:spPr bwMode="auto">
          <a:xfrm rot="2760000">
            <a:off x="4711282" y="1809831"/>
            <a:ext cx="7413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0" dirty="0">
                <a:latin typeface="Arial" pitchFamily="-108" charset="0"/>
              </a:rPr>
              <a:t>d</a:t>
            </a:r>
            <a:r>
              <a:rPr lang="en-US" sz="2000" b="0" baseline="30000" dirty="0">
                <a:latin typeface="Arial" pitchFamily="-108" charset="0"/>
              </a:rPr>
              <a:t>2</a:t>
            </a:r>
            <a:r>
              <a:rPr lang="en-US" sz="2000" b="0" dirty="0">
                <a:latin typeface="Arial" pitchFamily="-108" charset="0"/>
              </a:rPr>
              <a:t>k</a:t>
            </a:r>
            <a:r>
              <a:rPr lang="en-US" sz="2000" b="0" baseline="-25000" dirty="0">
                <a:latin typeface="Arial" pitchFamily="-108" charset="0"/>
              </a:rPr>
              <a:t>T</a:t>
            </a:r>
            <a:endParaRPr lang="en-US" sz="1000" b="0" dirty="0">
              <a:latin typeface="Arial" pitchFamily="-108" charset="0"/>
            </a:endParaRPr>
          </a:p>
        </p:txBody>
      </p:sp>
      <p:sp>
        <p:nvSpPr>
          <p:cNvPr id="359441" name="Text Box 17"/>
          <p:cNvSpPr txBox="1">
            <a:spLocks noChangeArrowheads="1"/>
          </p:cNvSpPr>
          <p:nvPr/>
        </p:nvSpPr>
        <p:spPr bwMode="auto">
          <a:xfrm>
            <a:off x="5335759" y="3618897"/>
            <a:ext cx="2157242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b="0" dirty="0" smtClean="0">
                <a:latin typeface="Arial" pitchFamily="-108" charset="0"/>
              </a:rPr>
              <a:t>Exclusive Measurements</a:t>
            </a:r>
          </a:p>
          <a:p>
            <a:r>
              <a:rPr lang="en-US" sz="1400" b="0" dirty="0" smtClean="0">
                <a:solidFill>
                  <a:srgbClr val="3333CC"/>
                </a:solidFill>
                <a:latin typeface="Arial" pitchFamily="-108" charset="0"/>
              </a:rPr>
              <a:t>1+2D spatial distribution</a:t>
            </a:r>
            <a:endParaRPr lang="en-US" sz="1400" b="0" dirty="0">
              <a:solidFill>
                <a:srgbClr val="3333CC"/>
              </a:solidFill>
              <a:latin typeface="Arial" pitchFamily="-108" charset="0"/>
            </a:endParaRPr>
          </a:p>
        </p:txBody>
      </p:sp>
      <p:sp>
        <p:nvSpPr>
          <p:cNvPr id="359442" name="Text Box 18"/>
          <p:cNvSpPr txBox="1">
            <a:spLocks noChangeArrowheads="1"/>
          </p:cNvSpPr>
          <p:nvPr/>
        </p:nvSpPr>
        <p:spPr bwMode="auto">
          <a:xfrm>
            <a:off x="971119" y="3581067"/>
            <a:ext cx="2645481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b="0" dirty="0" smtClean="0">
                <a:latin typeface="Arial" pitchFamily="-108" charset="0"/>
              </a:rPr>
              <a:t>Semi-inclusive measurements</a:t>
            </a:r>
          </a:p>
          <a:p>
            <a:r>
              <a:rPr lang="en-US" sz="1400" dirty="0" smtClean="0">
                <a:solidFill>
                  <a:srgbClr val="3333CC"/>
                </a:solidFill>
                <a:latin typeface="Arial" pitchFamily="-108" charset="0"/>
              </a:rPr>
              <a:t>3D</a:t>
            </a:r>
            <a:r>
              <a:rPr lang="en-US" sz="1400" b="0" dirty="0" smtClean="0">
                <a:solidFill>
                  <a:srgbClr val="3333CC"/>
                </a:solidFill>
                <a:latin typeface="Arial" pitchFamily="-108" charset="0"/>
              </a:rPr>
              <a:t> </a:t>
            </a:r>
            <a:r>
              <a:rPr lang="en-US" sz="1400" b="0" dirty="0">
                <a:solidFill>
                  <a:srgbClr val="3333CC"/>
                </a:solidFill>
                <a:latin typeface="Arial" pitchFamily="-108" charset="0"/>
              </a:rPr>
              <a:t>momentum </a:t>
            </a:r>
            <a:r>
              <a:rPr lang="en-US" sz="1400" b="0" dirty="0" smtClean="0">
                <a:solidFill>
                  <a:srgbClr val="3333CC"/>
                </a:solidFill>
                <a:latin typeface="Arial" pitchFamily="-108" charset="0"/>
              </a:rPr>
              <a:t>distribution</a:t>
            </a:r>
            <a:endParaRPr lang="en-US" sz="1400" b="0" dirty="0">
              <a:solidFill>
                <a:srgbClr val="FF0000"/>
              </a:solidFill>
              <a:latin typeface="Arial" pitchFamily="-108" charset="0"/>
            </a:endParaRPr>
          </a:p>
        </p:txBody>
      </p:sp>
      <p:sp>
        <p:nvSpPr>
          <p:cNvPr id="359447" name="Text Box 23"/>
          <p:cNvSpPr txBox="1">
            <a:spLocks noChangeArrowheads="1"/>
          </p:cNvSpPr>
          <p:nvPr/>
        </p:nvSpPr>
        <p:spPr bwMode="auto">
          <a:xfrm rot="2700000">
            <a:off x="4416283" y="2043163"/>
            <a:ext cx="7127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0" dirty="0">
                <a:latin typeface="Arial" pitchFamily="-108" charset="0"/>
              </a:rPr>
              <a:t>(FT)</a:t>
            </a:r>
          </a:p>
        </p:txBody>
      </p:sp>
      <p:sp>
        <p:nvSpPr>
          <p:cNvPr id="359448" name="Text Box 24"/>
          <p:cNvSpPr txBox="1">
            <a:spLocks noChangeArrowheads="1"/>
          </p:cNvSpPr>
          <p:nvPr/>
        </p:nvSpPr>
        <p:spPr bwMode="auto">
          <a:xfrm>
            <a:off x="5321160" y="3199129"/>
            <a:ext cx="2171840" cy="4064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b="0" dirty="0">
                <a:latin typeface="Arial" pitchFamily="-108" charset="0"/>
              </a:rPr>
              <a:t>GPDs: </a:t>
            </a:r>
          </a:p>
        </p:txBody>
      </p:sp>
      <p:sp>
        <p:nvSpPr>
          <p:cNvPr id="9" name="Rectangle 8"/>
          <p:cNvSpPr/>
          <p:nvPr/>
        </p:nvSpPr>
        <p:spPr>
          <a:xfrm>
            <a:off x="705508" y="4536687"/>
            <a:ext cx="2533069" cy="1888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4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9263457"/>
              </p:ext>
            </p:extLst>
          </p:nvPr>
        </p:nvGraphicFramePr>
        <p:xfrm>
          <a:off x="6349567" y="3225197"/>
          <a:ext cx="10287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1397" name="Equation" r:id="rId4" imgW="660400" imgH="254000" progId="Equation.3">
                  <p:embed/>
                </p:oleObj>
              </mc:Choice>
              <mc:Fallback>
                <p:oleObj name="Equation" r:id="rId4" imgW="6604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349567" y="3225197"/>
                        <a:ext cx="10287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2738730"/>
              </p:ext>
            </p:extLst>
          </p:nvPr>
        </p:nvGraphicFramePr>
        <p:xfrm>
          <a:off x="2589753" y="3167335"/>
          <a:ext cx="863600" cy="401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1398" name="Equation" r:id="rId6" imgW="571500" imgH="266700" progId="Equation.3">
                  <p:embed/>
                </p:oleObj>
              </mc:Choice>
              <mc:Fallback>
                <p:oleObj name="Equation" r:id="rId6" imgW="5715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589753" y="3167335"/>
                        <a:ext cx="863600" cy="401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" name="Text Box 3"/>
          <p:cNvSpPr txBox="1">
            <a:spLocks noChangeArrowheads="1"/>
          </p:cNvSpPr>
          <p:nvPr/>
        </p:nvSpPr>
        <p:spPr bwMode="auto">
          <a:xfrm>
            <a:off x="3557552" y="4847602"/>
            <a:ext cx="1626357" cy="40011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b="0" dirty="0">
                <a:latin typeface="Arial" pitchFamily="-108" charset="0"/>
              </a:rPr>
              <a:t>PDFs </a:t>
            </a:r>
            <a:r>
              <a:rPr lang="en-US" sz="2000" dirty="0">
                <a:latin typeface="Arial" pitchFamily="-108" charset="0"/>
              </a:rPr>
              <a:t> </a:t>
            </a:r>
            <a:r>
              <a:rPr lang="en-US" sz="2000" dirty="0" smtClean="0">
                <a:latin typeface="Arial" pitchFamily="-108" charset="0"/>
              </a:rPr>
              <a:t>        </a:t>
            </a:r>
            <a:endParaRPr lang="en-US" sz="2000" b="0" dirty="0">
              <a:latin typeface="Arial" pitchFamily="-108" charset="0"/>
            </a:endParaRPr>
          </a:p>
        </p:txBody>
      </p:sp>
      <p:graphicFrame>
        <p:nvGraphicFramePr>
          <p:cNvPr id="50" name="Object 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820285"/>
              </p:ext>
            </p:extLst>
          </p:nvPr>
        </p:nvGraphicFramePr>
        <p:xfrm>
          <a:off x="4475025" y="4840288"/>
          <a:ext cx="593725" cy="382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1399" name="Equation" r:id="rId8" imgW="393700" imgH="254000" progId="Equation.3">
                  <p:embed/>
                </p:oleObj>
              </mc:Choice>
              <mc:Fallback>
                <p:oleObj name="Equation" r:id="rId8" imgW="3937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475025" y="4840288"/>
                        <a:ext cx="593725" cy="382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" name="Text Box 11"/>
          <p:cNvSpPr txBox="1">
            <a:spLocks noChangeArrowheads="1"/>
          </p:cNvSpPr>
          <p:nvPr/>
        </p:nvSpPr>
        <p:spPr bwMode="auto">
          <a:xfrm>
            <a:off x="2306338" y="748140"/>
            <a:ext cx="4320741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0" dirty="0" smtClean="0">
                <a:latin typeface="Arial" pitchFamily="-108" charset="0"/>
              </a:rPr>
              <a:t>                         “</a:t>
            </a:r>
            <a:r>
              <a:rPr lang="en-US" sz="1600" b="0" dirty="0">
                <a:latin typeface="Arial" pitchFamily="-108" charset="0"/>
              </a:rPr>
              <a:t>Mother” Wigner distributions </a:t>
            </a:r>
          </a:p>
        </p:txBody>
      </p:sp>
      <p:graphicFrame>
        <p:nvGraphicFramePr>
          <p:cNvPr id="55" name="Object 5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1909428"/>
              </p:ext>
            </p:extLst>
          </p:nvPr>
        </p:nvGraphicFramePr>
        <p:xfrm>
          <a:off x="2466808" y="715050"/>
          <a:ext cx="1228149" cy="402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1400" name="Equation" r:id="rId10" imgW="812800" imgH="266700" progId="Equation.3">
                  <p:embed/>
                </p:oleObj>
              </mc:Choice>
              <mc:Fallback>
                <p:oleObj name="Equation" r:id="rId10" imgW="8128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466808" y="715050"/>
                        <a:ext cx="1228149" cy="402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Text Box 12"/>
          <p:cNvSpPr txBox="1">
            <a:spLocks noChangeArrowheads="1"/>
          </p:cNvSpPr>
          <p:nvPr/>
        </p:nvSpPr>
        <p:spPr bwMode="auto">
          <a:xfrm rot="18267567">
            <a:off x="3024381" y="1624599"/>
            <a:ext cx="82720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b="0" dirty="0" smtClean="0">
                <a:latin typeface="Arial" pitchFamily="-108" charset="0"/>
              </a:rPr>
              <a:t>d</a:t>
            </a:r>
            <a:r>
              <a:rPr lang="en-US" sz="2000" baseline="30000" dirty="0" smtClean="0">
                <a:latin typeface="Arial" pitchFamily="-108" charset="0"/>
              </a:rPr>
              <a:t>2</a:t>
            </a:r>
            <a:r>
              <a:rPr lang="en-US" sz="2000" dirty="0" smtClean="0">
                <a:latin typeface="Arial" pitchFamily="-108" charset="0"/>
              </a:rPr>
              <a:t>b</a:t>
            </a:r>
            <a:r>
              <a:rPr lang="en-US" sz="2000" baseline="-25000" dirty="0" smtClean="0">
                <a:latin typeface="Arial" pitchFamily="-108" charset="0"/>
              </a:rPr>
              <a:t>T</a:t>
            </a:r>
            <a:r>
              <a:rPr lang="en-US" sz="2000" b="0" dirty="0" smtClean="0">
                <a:latin typeface="Arial" pitchFamily="-108" charset="0"/>
              </a:rPr>
              <a:t> </a:t>
            </a:r>
            <a:endParaRPr lang="en-US" sz="2000" b="0" baseline="30000" dirty="0">
              <a:latin typeface="Arial" pitchFamily="-108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-10427" y="-76200"/>
            <a:ext cx="901874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Quantum Phase-space Distribution of Quarks</a:t>
            </a:r>
          </a:p>
        </p:txBody>
      </p:sp>
      <p:grpSp>
        <p:nvGrpSpPr>
          <p:cNvPr id="51" name="Group 31"/>
          <p:cNvGrpSpPr>
            <a:grpSpLocks/>
          </p:cNvGrpSpPr>
          <p:nvPr/>
        </p:nvGrpSpPr>
        <p:grpSpPr bwMode="auto">
          <a:xfrm>
            <a:off x="272064" y="1239043"/>
            <a:ext cx="1887538" cy="1887538"/>
            <a:chOff x="3967" y="917"/>
            <a:chExt cx="1189" cy="1189"/>
          </a:xfrm>
        </p:grpSpPr>
        <p:grpSp>
          <p:nvGrpSpPr>
            <p:cNvPr id="64" name="Group 32"/>
            <p:cNvGrpSpPr>
              <a:grpSpLocks/>
            </p:cNvGrpSpPr>
            <p:nvPr/>
          </p:nvGrpSpPr>
          <p:grpSpPr bwMode="auto">
            <a:xfrm>
              <a:off x="4005" y="956"/>
              <a:ext cx="1151" cy="1150"/>
              <a:chOff x="3960" y="956"/>
              <a:chExt cx="1150" cy="1150"/>
            </a:xfrm>
          </p:grpSpPr>
          <p:pic>
            <p:nvPicPr>
              <p:cNvPr id="68" name="Picture 33" descr="sidis"/>
              <p:cNvPicPr>
                <a:picLocks noChangeAspect="1" noChangeArrowheads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 bwMode="auto">
              <a:xfrm>
                <a:off x="3960" y="956"/>
                <a:ext cx="1150" cy="1150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</p:pic>
          <p:sp>
            <p:nvSpPr>
              <p:cNvPr id="69" name="Oval 34"/>
              <p:cNvSpPr>
                <a:spLocks noChangeArrowheads="1"/>
              </p:cNvSpPr>
              <p:nvPr/>
            </p:nvSpPr>
            <p:spPr bwMode="auto">
              <a:xfrm>
                <a:off x="4092" y="1766"/>
                <a:ext cx="189" cy="28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19050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aphicFrame>
            <p:nvGraphicFramePr>
              <p:cNvPr id="70" name="Object 3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68916382"/>
                  </p:ext>
                </p:extLst>
              </p:nvPr>
            </p:nvGraphicFramePr>
            <p:xfrm>
              <a:off x="4095" y="1843"/>
              <a:ext cx="191" cy="1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961401" name="Equation" r:id="rId13" imgW="266400" imgH="164880" progId="Equation.3">
                      <p:embed/>
                    </p:oleObj>
                  </mc:Choice>
                  <mc:Fallback>
                    <p:oleObj name="Equation" r:id="rId13" imgW="266400" imgH="16488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095" y="1843"/>
                            <a:ext cx="191" cy="12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71" name="AutoShape 36"/>
              <p:cNvSpPr>
                <a:spLocks noChangeArrowheads="1"/>
              </p:cNvSpPr>
              <p:nvPr/>
            </p:nvSpPr>
            <p:spPr bwMode="auto">
              <a:xfrm>
                <a:off x="4362" y="1544"/>
                <a:ext cx="215" cy="163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chemeClr val="bg1"/>
                  </a:gs>
                  <a:gs pos="100000">
                    <a:srgbClr val="B2B2B2"/>
                  </a:gs>
                </a:gsLst>
                <a:path path="shape">
                  <a:fillToRect l="50000" t="50000" r="50000" b="50000"/>
                </a:path>
              </a:gradFill>
              <a:ln w="19050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aphicFrame>
            <p:nvGraphicFramePr>
              <p:cNvPr id="72" name="Object 37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01884345"/>
                  </p:ext>
                </p:extLst>
              </p:nvPr>
            </p:nvGraphicFramePr>
            <p:xfrm>
              <a:off x="4399" y="1571"/>
              <a:ext cx="139" cy="12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961402" name="Equation" r:id="rId15" imgW="152400" imgH="139700" progId="Equation.3">
                      <p:embed/>
                    </p:oleObj>
                  </mc:Choice>
                  <mc:Fallback>
                    <p:oleObj name="Equation" r:id="rId15" imgW="152400" imgH="1397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6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399" y="1571"/>
                            <a:ext cx="139" cy="12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905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73" name="Oval 38"/>
              <p:cNvSpPr>
                <a:spLocks noChangeArrowheads="1"/>
              </p:cNvSpPr>
              <p:nvPr/>
            </p:nvSpPr>
            <p:spPr bwMode="auto">
              <a:xfrm>
                <a:off x="4695" y="1364"/>
                <a:ext cx="188" cy="27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3366FF"/>
                  </a:gs>
                </a:gsLst>
                <a:path path="shape">
                  <a:fillToRect l="50000" t="50000" r="50000" b="50000"/>
                </a:path>
              </a:gradFill>
              <a:ln w="19050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5" name="Rectangle 40"/>
            <p:cNvSpPr>
              <a:spLocks noChangeArrowheads="1"/>
            </p:cNvSpPr>
            <p:nvPr/>
          </p:nvSpPr>
          <p:spPr bwMode="auto">
            <a:xfrm>
              <a:off x="3967" y="917"/>
              <a:ext cx="1189" cy="1162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75" name="Picture 7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883412" y="1273177"/>
            <a:ext cx="1787223" cy="1773510"/>
          </a:xfrm>
          <a:prstGeom prst="rect">
            <a:avLst/>
          </a:prstGeom>
        </p:spPr>
      </p:pic>
      <p:sp>
        <p:nvSpPr>
          <p:cNvPr id="76" name="Rectangle 40"/>
          <p:cNvSpPr>
            <a:spLocks noChangeArrowheads="1"/>
          </p:cNvSpPr>
          <p:nvPr/>
        </p:nvSpPr>
        <p:spPr bwMode="auto">
          <a:xfrm>
            <a:off x="6817732" y="1239669"/>
            <a:ext cx="1887538" cy="18446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79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1727001"/>
              </p:ext>
            </p:extLst>
          </p:nvPr>
        </p:nvGraphicFramePr>
        <p:xfrm>
          <a:off x="1489063" y="2038927"/>
          <a:ext cx="329821" cy="2148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1403" name="Equation" r:id="rId18" imgW="253800" imgH="164880" progId="Equation.3">
                  <p:embed/>
                </p:oleObj>
              </mc:Choice>
              <mc:Fallback>
                <p:oleObj name="Equation" r:id="rId18" imgW="253800" imgH="164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9063" y="2038927"/>
                        <a:ext cx="329821" cy="2148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" name="Line 26"/>
          <p:cNvSpPr>
            <a:spLocks noChangeShapeType="1"/>
          </p:cNvSpPr>
          <p:nvPr/>
        </p:nvSpPr>
        <p:spPr bwMode="auto">
          <a:xfrm>
            <a:off x="3453353" y="4197048"/>
            <a:ext cx="760258" cy="59337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Fußzeilenplatzhalter 7"/>
          <p:cNvSpPr txBox="1">
            <a:spLocks noGrp="1"/>
          </p:cNvSpPr>
          <p:nvPr/>
        </p:nvSpPr>
        <p:spPr>
          <a:xfrm>
            <a:off x="1751796" y="6497718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Lattice and Hadrons, 15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January 2014, ECT*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8806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103923" y="905919"/>
            <a:ext cx="5617763" cy="5265036"/>
            <a:chOff x="2162658" y="891993"/>
            <a:chExt cx="5617763" cy="526503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62658" y="1044605"/>
              <a:ext cx="5473908" cy="5112424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4905321" y="1044605"/>
              <a:ext cx="2875100" cy="51124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60062" y="1142963"/>
              <a:ext cx="2645259" cy="2321671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05322" y="1098077"/>
              <a:ext cx="2420574" cy="2329447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21139" y="3462419"/>
              <a:ext cx="2378021" cy="2511368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93591" y="3438108"/>
              <a:ext cx="191372" cy="2377434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7293591" y="4212167"/>
              <a:ext cx="191372" cy="1111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074024" y="891993"/>
              <a:ext cx="238313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smtClean="0"/>
                <a:t>DSSV++       [arXiv:1304.0079]</a:t>
              </a:r>
              <a:endParaRPr lang="en-US" sz="1200" dirty="0"/>
            </a:p>
          </p:txBody>
        </p:sp>
      </p:grpSp>
      <p:sp>
        <p:nvSpPr>
          <p:cNvPr id="29" name="Rectangular Callout 28"/>
          <p:cNvSpPr/>
          <p:nvPr/>
        </p:nvSpPr>
        <p:spPr>
          <a:xfrm>
            <a:off x="5527555" y="905919"/>
            <a:ext cx="3616445" cy="5081794"/>
          </a:xfrm>
          <a:prstGeom prst="wedgeRectCallout">
            <a:avLst>
              <a:gd name="adj1" fmla="val -58538"/>
              <a:gd name="adj2" fmla="val -899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30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331303" y="-76200"/>
            <a:ext cx="633531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Gluon Parton </a:t>
            </a: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Helicity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from RHIC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4317" y="4755067"/>
            <a:ext cx="3023471" cy="506074"/>
          </a:xfrm>
          <a:prstGeom prst="rect">
            <a:avLst/>
          </a:prstGeom>
        </p:spPr>
      </p:pic>
      <p:sp>
        <p:nvSpPr>
          <p:cNvPr id="22" name="Fußzeilenplatzhalter 7"/>
          <p:cNvSpPr txBox="1">
            <a:spLocks noGrp="1"/>
          </p:cNvSpPr>
          <p:nvPr/>
        </p:nvSpPr>
        <p:spPr>
          <a:xfrm>
            <a:off x="1751796" y="6497718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Lattice and Hadrons, 15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January 2014, ECT*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475" y="1457155"/>
            <a:ext cx="3451059" cy="287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3635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103923" y="905919"/>
            <a:ext cx="5617763" cy="5265036"/>
            <a:chOff x="2162658" y="891993"/>
            <a:chExt cx="5617763" cy="526503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62658" y="1044605"/>
              <a:ext cx="5473908" cy="5112424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4905321" y="1044605"/>
              <a:ext cx="2875100" cy="51124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60062" y="1142963"/>
              <a:ext cx="2645259" cy="2321671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05322" y="1098077"/>
              <a:ext cx="2420574" cy="2329447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21139" y="3462419"/>
              <a:ext cx="2378021" cy="2511368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93591" y="3438108"/>
              <a:ext cx="191372" cy="2377434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7293591" y="4212167"/>
              <a:ext cx="191372" cy="1111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074024" y="891993"/>
              <a:ext cx="238313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smtClean="0"/>
                <a:t>DSSV++       [arXiv:1304.0079]</a:t>
              </a:r>
              <a:endParaRPr lang="en-US" sz="1200" dirty="0"/>
            </a:p>
          </p:txBody>
        </p:sp>
      </p:grpSp>
      <p:sp>
        <p:nvSpPr>
          <p:cNvPr id="29" name="Rectangular Callout 28"/>
          <p:cNvSpPr/>
          <p:nvPr/>
        </p:nvSpPr>
        <p:spPr>
          <a:xfrm>
            <a:off x="5527555" y="905919"/>
            <a:ext cx="3616445" cy="5081794"/>
          </a:xfrm>
          <a:prstGeom prst="wedgeRectCallout">
            <a:avLst>
              <a:gd name="adj1" fmla="val -130620"/>
              <a:gd name="adj2" fmla="val 2882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31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331303" y="-76200"/>
            <a:ext cx="633531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Gluon Parton </a:t>
            </a: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Helicity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from RHIC</a:t>
            </a:r>
          </a:p>
        </p:txBody>
      </p:sp>
      <p:sp>
        <p:nvSpPr>
          <p:cNvPr id="22" name="Fußzeilenplatzhalter 7"/>
          <p:cNvSpPr txBox="1">
            <a:spLocks noGrp="1"/>
          </p:cNvSpPr>
          <p:nvPr/>
        </p:nvSpPr>
        <p:spPr>
          <a:xfrm>
            <a:off x="1751796" y="6497718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Lattice and Hadrons, 15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January 2014, ECT*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563350" y="1988265"/>
            <a:ext cx="3529350" cy="2425534"/>
            <a:chOff x="2822581" y="3522273"/>
            <a:chExt cx="4717143" cy="3106307"/>
          </a:xfrm>
        </p:grpSpPr>
        <p:pic>
          <p:nvPicPr>
            <p:cNvPr id="23" name="Picture 6" descr="Screen shot 2013-06-18 at 10.36.44 AM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2581" y="3522273"/>
              <a:ext cx="4717143" cy="3106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5" name="Straight Arrow Connector 24"/>
            <p:cNvCxnSpPr/>
            <p:nvPr/>
          </p:nvCxnSpPr>
          <p:spPr>
            <a:xfrm flipV="1">
              <a:off x="4434552" y="4711348"/>
              <a:ext cx="2669869" cy="1"/>
            </a:xfrm>
            <a:prstGeom prst="straightConnector1">
              <a:avLst/>
            </a:prstGeom>
            <a:ln>
              <a:solidFill>
                <a:srgbClr val="FF0000"/>
              </a:solidFill>
              <a:prstDash val="sysDash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5826193" y="4177219"/>
              <a:ext cx="1378048" cy="3547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FF0000"/>
                  </a:solidFill>
                </a:rPr>
                <a:t>SIDIS DATA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6524974" y="4548222"/>
            <a:ext cx="18011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moment </a:t>
            </a:r>
          </a:p>
          <a:p>
            <a:pPr algn="ctr"/>
            <a:r>
              <a:rPr lang="en-US" sz="1400" dirty="0"/>
              <a:t>c</a:t>
            </a:r>
            <a:r>
              <a:rPr lang="en-US" sz="1400" dirty="0" smtClean="0"/>
              <a:t>onstrained by 3F-D</a:t>
            </a:r>
            <a:endParaRPr lang="en-US" sz="1400" dirty="0"/>
          </a:p>
        </p:txBody>
      </p:sp>
      <p:sp>
        <p:nvSpPr>
          <p:cNvPr id="33" name="Rectangle 32"/>
          <p:cNvSpPr/>
          <p:nvPr/>
        </p:nvSpPr>
        <p:spPr>
          <a:xfrm>
            <a:off x="6949340" y="1573626"/>
            <a:ext cx="21433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/>
              <a:t>NNPDF    [arXiv</a:t>
            </a:r>
            <a:r>
              <a:rPr lang="en-US" sz="1200" b="1" dirty="0"/>
              <a:t>:</a:t>
            </a:r>
            <a:r>
              <a:rPr lang="en-US" sz="1200" b="1" dirty="0" smtClean="0"/>
              <a:t>1303.7236]</a:t>
            </a:r>
            <a:endParaRPr lang="en-US" sz="1200" dirty="0"/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8450028"/>
              </p:ext>
            </p:extLst>
          </p:nvPr>
        </p:nvGraphicFramePr>
        <p:xfrm>
          <a:off x="6524974" y="5071442"/>
          <a:ext cx="2007241" cy="411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6138" name="Equation" r:id="rId10" imgW="1549400" imgH="317500" progId="Equation.3">
                  <p:embed/>
                </p:oleObj>
              </mc:Choice>
              <mc:Fallback>
                <p:oleObj name="Equation" r:id="rId10" imgW="15494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524974" y="5071442"/>
                        <a:ext cx="2007241" cy="4113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Line Callout 1 4"/>
          <p:cNvSpPr/>
          <p:nvPr/>
        </p:nvSpPr>
        <p:spPr>
          <a:xfrm>
            <a:off x="6376738" y="4534854"/>
            <a:ext cx="2272629" cy="1039782"/>
          </a:xfrm>
          <a:prstGeom prst="borderCallout1">
            <a:avLst>
              <a:gd name="adj1" fmla="val -3106"/>
              <a:gd name="adj2" fmla="val 39635"/>
              <a:gd name="adj3" fmla="val -59783"/>
              <a:gd name="adj4" fmla="val 44709"/>
            </a:avLst>
          </a:prstGeom>
          <a:noFill/>
          <a:ln w="25400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799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354561" y="-76200"/>
            <a:ext cx="472437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Quark </a:t>
            </a: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Helicity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at High-x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0566" y="595881"/>
            <a:ext cx="6195556" cy="591338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451111" y="6339720"/>
            <a:ext cx="1419368" cy="2076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Callout 20"/>
          <p:cNvSpPr/>
          <p:nvPr/>
        </p:nvSpPr>
        <p:spPr>
          <a:xfrm>
            <a:off x="33358" y="2296213"/>
            <a:ext cx="2175447" cy="429764"/>
          </a:xfrm>
          <a:prstGeom prst="wedgeEllipseCallout">
            <a:avLst>
              <a:gd name="adj1" fmla="val 128929"/>
              <a:gd name="adj2" fmla="val 170379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67809" y="2314537"/>
            <a:ext cx="19296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E12-07-104  Hall-B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833105" y="3267364"/>
            <a:ext cx="272360" cy="1731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833105" y="2310616"/>
            <a:ext cx="263123" cy="1731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237242" y="4463144"/>
            <a:ext cx="3324151" cy="19714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940" y="4523417"/>
            <a:ext cx="2683297" cy="210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Fußzeilenplatzhalter 7"/>
          <p:cNvSpPr txBox="1">
            <a:spLocks noGrp="1"/>
          </p:cNvSpPr>
          <p:nvPr/>
        </p:nvSpPr>
        <p:spPr>
          <a:xfrm>
            <a:off x="1751796" y="6497718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Lattice and Hadrons, 15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January 2014, ECT*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229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3930" y="630513"/>
            <a:ext cx="4429124" cy="286088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223720" y="-76200"/>
            <a:ext cx="255047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From Lattice</a:t>
            </a:r>
          </a:p>
        </p:txBody>
      </p:sp>
      <p:sp>
        <p:nvSpPr>
          <p:cNvPr id="24" name="Oval 23"/>
          <p:cNvSpPr/>
          <p:nvPr/>
        </p:nvSpPr>
        <p:spPr>
          <a:xfrm>
            <a:off x="6683394" y="604680"/>
            <a:ext cx="2464234" cy="28702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834384" y="606311"/>
            <a:ext cx="196384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/>
              <a:t>HERMES: arXiv:0609039</a:t>
            </a:r>
            <a:endParaRPr lang="en-US" sz="1200" dirty="0"/>
          </a:p>
        </p:txBody>
      </p:sp>
      <p:cxnSp>
        <p:nvCxnSpPr>
          <p:cNvPr id="26" name="Straight Arrow Connector 25"/>
          <p:cNvCxnSpPr>
            <a:stCxn id="24" idx="2"/>
          </p:cNvCxnSpPr>
          <p:nvPr/>
        </p:nvCxnSpPr>
        <p:spPr>
          <a:xfrm flipH="1">
            <a:off x="5432591" y="748190"/>
            <a:ext cx="1250803" cy="40907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24" idx="2"/>
          </p:cNvCxnSpPr>
          <p:nvPr/>
        </p:nvCxnSpPr>
        <p:spPr>
          <a:xfrm flipH="1">
            <a:off x="5386808" y="748190"/>
            <a:ext cx="1296586" cy="19131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9" name="Fußzeilenplatzhalter 7"/>
          <p:cNvSpPr txBox="1">
            <a:spLocks noGrp="1"/>
          </p:cNvSpPr>
          <p:nvPr/>
        </p:nvSpPr>
        <p:spPr>
          <a:xfrm>
            <a:off x="1751796" y="6497718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Lattice and Hadrons, 15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January 2014, ECT*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634" y="748190"/>
            <a:ext cx="3680188" cy="152841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205789" y="748190"/>
            <a:ext cx="2005264" cy="16447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330634" y="2476681"/>
            <a:ext cx="2853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 </a:t>
            </a:r>
            <a:r>
              <a:rPr lang="en-US" dirty="0" smtClean="0"/>
              <a:t>connected </a:t>
            </a:r>
            <a:r>
              <a:rPr lang="en-US" dirty="0" smtClean="0"/>
              <a:t>diagrams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294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7808" y="4291263"/>
            <a:ext cx="2952304" cy="22813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3930" y="630513"/>
            <a:ext cx="4429124" cy="286088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223720" y="-76200"/>
            <a:ext cx="255047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From Lattice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4349" y="3751650"/>
            <a:ext cx="3437564" cy="5334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30634" y="2476681"/>
            <a:ext cx="3238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 </a:t>
            </a:r>
            <a:r>
              <a:rPr lang="en-US" dirty="0" smtClean="0"/>
              <a:t>(dis)connected </a:t>
            </a:r>
            <a:r>
              <a:rPr lang="en-US" dirty="0" smtClean="0"/>
              <a:t>diagrams</a:t>
            </a:r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6479393" y="3483223"/>
            <a:ext cx="2464234" cy="28702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661457" y="3476753"/>
            <a:ext cx="19643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/>
              <a:t>Bali ++,: arXiv:1112.3354</a:t>
            </a:r>
            <a:endParaRPr lang="en-US" sz="1200" dirty="0"/>
          </a:p>
        </p:txBody>
      </p:sp>
      <p:sp>
        <p:nvSpPr>
          <p:cNvPr id="24" name="Oval 23"/>
          <p:cNvSpPr/>
          <p:nvPr/>
        </p:nvSpPr>
        <p:spPr>
          <a:xfrm>
            <a:off x="6683394" y="604680"/>
            <a:ext cx="2464234" cy="28702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834384" y="606311"/>
            <a:ext cx="196384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/>
              <a:t>HERMES: arXiv:0609039</a:t>
            </a:r>
            <a:endParaRPr lang="en-US" sz="1200" dirty="0"/>
          </a:p>
        </p:txBody>
      </p:sp>
      <p:cxnSp>
        <p:nvCxnSpPr>
          <p:cNvPr id="26" name="Straight Arrow Connector 25"/>
          <p:cNvCxnSpPr>
            <a:stCxn id="24" idx="2"/>
          </p:cNvCxnSpPr>
          <p:nvPr/>
        </p:nvCxnSpPr>
        <p:spPr>
          <a:xfrm flipH="1">
            <a:off x="5432591" y="748190"/>
            <a:ext cx="1250803" cy="40907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24" idx="2"/>
          </p:cNvCxnSpPr>
          <p:nvPr/>
        </p:nvCxnSpPr>
        <p:spPr>
          <a:xfrm flipH="1">
            <a:off x="5386808" y="748190"/>
            <a:ext cx="1296586" cy="19131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9" name="Fußzeilenplatzhalter 7"/>
          <p:cNvSpPr txBox="1">
            <a:spLocks noGrp="1"/>
          </p:cNvSpPr>
          <p:nvPr/>
        </p:nvSpPr>
        <p:spPr>
          <a:xfrm>
            <a:off x="1751796" y="6497718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Lattice and Hadrons, 15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January 2014, ECT*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634" y="3135821"/>
            <a:ext cx="3933499" cy="264000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497484" y="3009051"/>
            <a:ext cx="2464234" cy="28702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79548" y="3002581"/>
            <a:ext cx="18785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/>
              <a:t>Liu ++, arXiv:1203.6388</a:t>
            </a:r>
            <a:endParaRPr lang="en-US" sz="1200" dirty="0"/>
          </a:p>
        </p:txBody>
      </p:sp>
      <p:sp>
        <p:nvSpPr>
          <p:cNvPr id="36" name="Rounded Rectangle 35"/>
          <p:cNvSpPr/>
          <p:nvPr/>
        </p:nvSpPr>
        <p:spPr>
          <a:xfrm>
            <a:off x="152068" y="5918640"/>
            <a:ext cx="5160211" cy="54242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41856" y="5883454"/>
            <a:ext cx="495994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Symbol" charset="2"/>
                <a:cs typeface="Symbol" charset="2"/>
              </a:rPr>
              <a:t>D</a:t>
            </a:r>
            <a:r>
              <a:rPr lang="en-US" sz="1600" dirty="0" smtClean="0"/>
              <a:t>s (DI) = -0.12(1) </a:t>
            </a:r>
          </a:p>
          <a:p>
            <a:r>
              <a:rPr lang="en-US" sz="1600" dirty="0" err="1" smtClean="0"/>
              <a:t>L</a:t>
            </a:r>
            <a:r>
              <a:rPr lang="en-US" sz="1600" baseline="-25000" dirty="0" err="1" smtClean="0"/>
              <a:t>q</a:t>
            </a:r>
            <a:r>
              <a:rPr lang="en-US" sz="1600" dirty="0" smtClean="0"/>
              <a:t> </a:t>
            </a:r>
            <a:r>
              <a:rPr lang="en-US" sz="1600" dirty="0" smtClean="0"/>
              <a:t>mainly from sea and up </a:t>
            </a:r>
            <a:r>
              <a:rPr lang="en-US" sz="1600" dirty="0" smtClean="0"/>
              <a:t>to </a:t>
            </a:r>
            <a:r>
              <a:rPr lang="en-US" sz="1600" dirty="0" smtClean="0"/>
              <a:t>50 % </a:t>
            </a:r>
            <a:r>
              <a:rPr lang="en-US" sz="1600" dirty="0"/>
              <a:t>o</a:t>
            </a:r>
            <a:r>
              <a:rPr lang="en-US" sz="1600" dirty="0" smtClean="0"/>
              <a:t>f the proton spin 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634" y="748190"/>
            <a:ext cx="3680188" cy="1528417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 rot="2871551">
            <a:off x="3590489" y="2869661"/>
            <a:ext cx="840667" cy="62825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103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Oval Callout 36"/>
          <p:cNvSpPr/>
          <p:nvPr/>
        </p:nvSpPr>
        <p:spPr>
          <a:xfrm>
            <a:off x="6650173" y="2268980"/>
            <a:ext cx="2309088" cy="1803703"/>
          </a:xfrm>
          <a:prstGeom prst="wedgeEllipseCallout">
            <a:avLst>
              <a:gd name="adj1" fmla="val -68214"/>
              <a:gd name="adj2" fmla="val 57868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6936396" y="3463635"/>
            <a:ext cx="1712927" cy="1268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237615" y="996119"/>
            <a:ext cx="6549690" cy="49859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T</a:t>
            </a: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ransversity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(t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he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 C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ollinear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 M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issing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 p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iece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)  </a:t>
            </a:r>
          </a:p>
        </p:txBody>
      </p:sp>
      <p:graphicFrame>
        <p:nvGraphicFramePr>
          <p:cNvPr id="3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4376523"/>
              </p:ext>
            </p:extLst>
          </p:nvPr>
        </p:nvGraphicFramePr>
        <p:xfrm>
          <a:off x="2642395" y="2372885"/>
          <a:ext cx="3597944" cy="2607627"/>
        </p:xfrm>
        <a:graphic>
          <a:graphicData uri="http://schemas.openxmlformats.org/drawingml/2006/table">
            <a:tbl>
              <a:tblPr firstRow="1" bandRow="1"/>
              <a:tblGrid>
                <a:gridCol w="730551"/>
                <a:gridCol w="919238"/>
                <a:gridCol w="919239"/>
                <a:gridCol w="1028916"/>
              </a:tblGrid>
              <a:tr h="422481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N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/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q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5036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79989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800121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Text Box 40"/>
          <p:cNvSpPr txBox="1">
            <a:spLocks noChangeArrowheads="1"/>
          </p:cNvSpPr>
          <p:nvPr/>
        </p:nvSpPr>
        <p:spPr bwMode="auto">
          <a:xfrm rot="16200000">
            <a:off x="1420677" y="3683273"/>
            <a:ext cx="1937691" cy="31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400" b="1" dirty="0">
                <a:solidFill>
                  <a:srgbClr val="FF0000"/>
                </a:solidFill>
              </a:rPr>
              <a:t>nucleon </a:t>
            </a:r>
            <a:r>
              <a:rPr lang="en-US" sz="1400" b="1" dirty="0" err="1">
                <a:solidFill>
                  <a:srgbClr val="FF0000"/>
                </a:solidFill>
              </a:rPr>
              <a:t>polarisation</a:t>
            </a:r>
            <a:endParaRPr lang="en-US" sz="1400" b="1" dirty="0">
              <a:solidFill>
                <a:srgbClr val="FF0000"/>
              </a:solidFill>
            </a:endParaRPr>
          </a:p>
        </p:txBody>
      </p:sp>
      <p:grpSp>
        <p:nvGrpSpPr>
          <p:cNvPr id="8" name="Group 72"/>
          <p:cNvGrpSpPr>
            <a:grpSpLocks/>
          </p:cNvGrpSpPr>
          <p:nvPr/>
        </p:nvGrpSpPr>
        <p:grpSpPr bwMode="auto">
          <a:xfrm>
            <a:off x="3336055" y="2750143"/>
            <a:ext cx="718137" cy="558305"/>
            <a:chOff x="1632" y="1615"/>
            <a:chExt cx="841" cy="516"/>
          </a:xfrm>
        </p:grpSpPr>
        <p:pic>
          <p:nvPicPr>
            <p:cNvPr id="9" name="Picture 59" descr="spinsa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2" y="1734"/>
              <a:ext cx="242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0" name="Object 6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91714293"/>
                </p:ext>
              </p:extLst>
            </p:nvPr>
          </p:nvGraphicFramePr>
          <p:xfrm>
            <a:off x="1857" y="1615"/>
            <a:ext cx="269" cy="3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07365" name="Equation" r:id="rId5" imgW="215640" imgH="266400" progId="Equation.3">
                    <p:embed/>
                  </p:oleObj>
                </mc:Choice>
                <mc:Fallback>
                  <p:oleObj name="Equation" r:id="rId5" imgW="215640" imgH="266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57" y="1615"/>
                          <a:ext cx="269" cy="33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Text Box 61"/>
            <p:cNvSpPr txBox="1">
              <a:spLocks noChangeArrowheads="1"/>
            </p:cNvSpPr>
            <p:nvPr/>
          </p:nvSpPr>
          <p:spPr bwMode="auto">
            <a:xfrm>
              <a:off x="1632" y="1895"/>
              <a:ext cx="841" cy="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0783" tIns="50392" rIns="100783" bIns="50392">
              <a:spAutoFit/>
            </a:bodyPr>
            <a:lstStyle>
              <a:lvl1pPr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1pPr>
              <a:lvl2pPr marL="819150" indent="-3159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 marL="1260475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 marL="1763713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 marL="2268538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7257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31829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6401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40973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  <a:buFontTx/>
                <a:buNone/>
              </a:pPr>
              <a:r>
                <a:rPr lang="en-US" sz="1000" b="1" i="1" dirty="0">
                  <a:solidFill>
                    <a:srgbClr val="0000FF"/>
                  </a:solidFill>
                </a:rPr>
                <a:t>N</a:t>
              </a:r>
              <a:r>
                <a:rPr lang="en-US" sz="1000" b="1" i="1" dirty="0" smtClean="0">
                  <a:solidFill>
                    <a:srgbClr val="0000FF"/>
                  </a:solidFill>
                </a:rPr>
                <a:t>umber </a:t>
              </a:r>
            </a:p>
          </p:txBody>
        </p:sp>
      </p:grpSp>
      <p:grpSp>
        <p:nvGrpSpPr>
          <p:cNvPr id="12" name="Group 73"/>
          <p:cNvGrpSpPr>
            <a:grpSpLocks/>
          </p:cNvGrpSpPr>
          <p:nvPr/>
        </p:nvGrpSpPr>
        <p:grpSpPr bwMode="auto">
          <a:xfrm>
            <a:off x="4335128" y="3442614"/>
            <a:ext cx="840246" cy="619978"/>
            <a:chOff x="2802" y="2255"/>
            <a:chExt cx="984" cy="573"/>
          </a:xfrm>
        </p:grpSpPr>
        <p:pic>
          <p:nvPicPr>
            <p:cNvPr id="13" name="Picture 63" descr="spinsc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0" y="2381"/>
              <a:ext cx="706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4" name="Object 6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5997435"/>
                </p:ext>
              </p:extLst>
            </p:nvPr>
          </p:nvGraphicFramePr>
          <p:xfrm>
            <a:off x="2802" y="2255"/>
            <a:ext cx="236" cy="3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07366" name="Equation" r:id="rId8" imgW="190440" imgH="266400" progId="Equation.3">
                    <p:embed/>
                  </p:oleObj>
                </mc:Choice>
                <mc:Fallback>
                  <p:oleObj name="Equation" r:id="rId8" imgW="190440" imgH="266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02" y="2255"/>
                          <a:ext cx="236" cy="33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Text Box 65"/>
            <p:cNvSpPr txBox="1">
              <a:spLocks noChangeArrowheads="1"/>
            </p:cNvSpPr>
            <p:nvPr/>
          </p:nvSpPr>
          <p:spPr bwMode="auto">
            <a:xfrm>
              <a:off x="2822" y="2592"/>
              <a:ext cx="808" cy="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0783" tIns="50392" rIns="100783" bIns="50392">
              <a:spAutoFit/>
            </a:bodyPr>
            <a:lstStyle>
              <a:lvl1pPr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1pPr>
              <a:lvl2pPr marL="819150" indent="-3159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 marL="1260475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 marL="1763713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 marL="2268538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7257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31829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6401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40973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  <a:buFontTx/>
                <a:buNone/>
              </a:pPr>
              <a:r>
                <a:rPr lang="en-US" sz="1000" b="1" i="1" dirty="0" err="1">
                  <a:solidFill>
                    <a:srgbClr val="0000FF"/>
                  </a:solidFill>
                </a:rPr>
                <a:t>H</a:t>
              </a:r>
              <a:r>
                <a:rPr lang="en-US" sz="1000" b="1" i="1" dirty="0" err="1" smtClean="0">
                  <a:solidFill>
                    <a:srgbClr val="0000FF"/>
                  </a:solidFill>
                </a:rPr>
                <a:t>elicity</a:t>
              </a:r>
              <a:endParaRPr lang="en-US" sz="1000" b="1" i="1" dirty="0">
                <a:solidFill>
                  <a:srgbClr val="0000FF"/>
                </a:solidFill>
              </a:endParaRPr>
            </a:p>
          </p:txBody>
        </p:sp>
      </p:grpSp>
      <p:pic>
        <p:nvPicPr>
          <p:cNvPr id="16" name="Picture 49" descr="spinsb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602" y="4266775"/>
            <a:ext cx="575294" cy="339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7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3895708"/>
              </p:ext>
            </p:extLst>
          </p:nvPr>
        </p:nvGraphicFramePr>
        <p:xfrm>
          <a:off x="3370627" y="4277208"/>
          <a:ext cx="268975" cy="3218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7367" name="Equation" r:id="rId11" imgW="241200" imgH="266400" progId="Equation.3">
                  <p:embed/>
                </p:oleObj>
              </mc:Choice>
              <mc:Fallback>
                <p:oleObj name="Equation" r:id="rId11" imgW="24120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70627" y="4277208"/>
                        <a:ext cx="268975" cy="32187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 Box 65"/>
          <p:cNvSpPr txBox="1">
            <a:spLocks noChangeArrowheads="1"/>
          </p:cNvSpPr>
          <p:nvPr/>
        </p:nvSpPr>
        <p:spPr bwMode="auto">
          <a:xfrm>
            <a:off x="3501855" y="4605840"/>
            <a:ext cx="618491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err="1" smtClean="0">
                <a:solidFill>
                  <a:srgbClr val="0000FF"/>
                </a:solidFill>
              </a:rPr>
              <a:t>Sivers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pic>
        <p:nvPicPr>
          <p:cNvPr id="19" name="Picture 43" descr="spinsb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037" y="2878899"/>
            <a:ext cx="602859" cy="192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3305720"/>
              </p:ext>
            </p:extLst>
          </p:nvPr>
        </p:nvGraphicFramePr>
        <p:xfrm>
          <a:off x="5279685" y="2830100"/>
          <a:ext cx="224663" cy="2951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7368" name="Equation" r:id="rId14" imgW="203040" imgH="266400" progId="Equation.3">
                  <p:embed/>
                </p:oleObj>
              </mc:Choice>
              <mc:Fallback>
                <p:oleObj name="Equation" r:id="rId14" imgW="20304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9685" y="2830100"/>
                        <a:ext cx="224663" cy="29515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71"/>
          <p:cNvSpPr>
            <a:spLocks noChangeArrowheads="1"/>
          </p:cNvSpPr>
          <p:nvPr/>
        </p:nvSpPr>
        <p:spPr bwMode="auto">
          <a:xfrm>
            <a:off x="5211008" y="3131865"/>
            <a:ext cx="1029323" cy="238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83" tIns="50392" rIns="100783" bIns="50392"/>
          <a:lstStyle/>
          <a:p>
            <a:pPr marL="258763" indent="-258763" algn="l" defTabSz="1008063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smtClean="0">
                <a:solidFill>
                  <a:srgbClr val="0000FF"/>
                </a:solidFill>
              </a:rPr>
              <a:t>Boer-Mulders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pic>
        <p:nvPicPr>
          <p:cNvPr id="22" name="Picture 55" descr="spinsc8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150" y="4304705"/>
            <a:ext cx="575294" cy="245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3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3946874"/>
              </p:ext>
            </p:extLst>
          </p:nvPr>
        </p:nvGraphicFramePr>
        <p:xfrm>
          <a:off x="4308684" y="4260637"/>
          <a:ext cx="277812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7369" name="Equation" r:id="rId17" imgW="228600" imgH="228600" progId="Equation.3">
                  <p:embed/>
                </p:oleObj>
              </mc:Choice>
              <mc:Fallback>
                <p:oleObj name="Equation" r:id="rId17" imgW="228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8684" y="4260637"/>
                        <a:ext cx="277812" cy="2794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" name="Picture 46" descr="spinsa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859" y="3578944"/>
            <a:ext cx="598552" cy="18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5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822778"/>
              </p:ext>
            </p:extLst>
          </p:nvPr>
        </p:nvGraphicFramePr>
        <p:xfrm>
          <a:off x="5278637" y="3522330"/>
          <a:ext cx="235738" cy="27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7370" name="Equation" r:id="rId20" imgW="228600" imgH="266400" progId="Equation.3">
                  <p:embed/>
                </p:oleObj>
              </mc:Choice>
              <mc:Fallback>
                <p:oleObj name="Equation" r:id="rId20" imgW="22860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8637" y="3522330"/>
                        <a:ext cx="235738" cy="2751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 Box 61"/>
          <p:cNvSpPr txBox="1">
            <a:spLocks noChangeArrowheads="1"/>
          </p:cNvSpPr>
          <p:nvPr/>
        </p:nvSpPr>
        <p:spPr bwMode="auto">
          <a:xfrm>
            <a:off x="3638975" y="3196433"/>
            <a:ext cx="696700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smtClean="0">
                <a:solidFill>
                  <a:srgbClr val="0000FF"/>
                </a:solidFill>
              </a:rPr>
              <a:t>Density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sp>
        <p:nvSpPr>
          <p:cNvPr id="27" name="Text Box 65"/>
          <p:cNvSpPr txBox="1">
            <a:spLocks noChangeArrowheads="1"/>
          </p:cNvSpPr>
          <p:nvPr/>
        </p:nvSpPr>
        <p:spPr bwMode="auto">
          <a:xfrm>
            <a:off x="5319740" y="3817026"/>
            <a:ext cx="908033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smtClean="0">
                <a:solidFill>
                  <a:srgbClr val="0000FF"/>
                </a:solidFill>
              </a:rPr>
              <a:t>Worm-gear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sp>
        <p:nvSpPr>
          <p:cNvPr id="28" name="Text Box 65"/>
          <p:cNvSpPr txBox="1">
            <a:spLocks noChangeArrowheads="1"/>
          </p:cNvSpPr>
          <p:nvPr/>
        </p:nvSpPr>
        <p:spPr bwMode="auto">
          <a:xfrm>
            <a:off x="4308684" y="4613324"/>
            <a:ext cx="908033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smtClean="0">
                <a:solidFill>
                  <a:srgbClr val="0000FF"/>
                </a:solidFill>
              </a:rPr>
              <a:t>Worm-gear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pic>
        <p:nvPicPr>
          <p:cNvPr id="30" name="Picture 52" descr="spinsb6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362" y="4587743"/>
            <a:ext cx="575294" cy="262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1" name="Object 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1656705"/>
              </p:ext>
            </p:extLst>
          </p:nvPr>
        </p:nvGraphicFramePr>
        <p:xfrm>
          <a:off x="5273538" y="4569995"/>
          <a:ext cx="230810" cy="2710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7371" name="Equation" r:id="rId23" imgW="228600" imgH="266400" progId="Equation.3">
                  <p:embed/>
                </p:oleObj>
              </mc:Choice>
              <mc:Fallback>
                <p:oleObj name="Equation" r:id="rId23" imgW="22860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3538" y="4569995"/>
                        <a:ext cx="230810" cy="27106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5216717" y="4105162"/>
            <a:ext cx="1029458" cy="523681"/>
            <a:chOff x="5216717" y="4105162"/>
            <a:chExt cx="1029458" cy="523681"/>
          </a:xfrm>
        </p:grpSpPr>
        <p:sp>
          <p:nvSpPr>
            <p:cNvPr id="29" name="Rectangle 28"/>
            <p:cNvSpPr/>
            <p:nvPr/>
          </p:nvSpPr>
          <p:spPr>
            <a:xfrm>
              <a:off x="5216717" y="4178088"/>
              <a:ext cx="1029458" cy="409656"/>
            </a:xfrm>
            <a:prstGeom prst="rect">
              <a:avLst/>
            </a:prstGeom>
            <a:ln w="25400"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 Box 69"/>
            <p:cNvSpPr txBox="1">
              <a:spLocks noChangeArrowheads="1"/>
            </p:cNvSpPr>
            <p:nvPr/>
          </p:nvSpPr>
          <p:spPr bwMode="auto">
            <a:xfrm>
              <a:off x="5252226" y="4373494"/>
              <a:ext cx="993949" cy="255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0783" tIns="50392" rIns="100783" bIns="50392">
              <a:spAutoFit/>
            </a:bodyPr>
            <a:lstStyle>
              <a:lvl1pPr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1pPr>
              <a:lvl2pPr marL="819150" indent="-3159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 marL="1260475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 marL="1763713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 marL="2268538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7257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31829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6401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40973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  <a:buFontTx/>
                <a:buNone/>
              </a:pPr>
              <a:r>
                <a:rPr lang="en-US" sz="1000" b="1" i="1" dirty="0" err="1">
                  <a:solidFill>
                    <a:srgbClr val="0000FF"/>
                  </a:solidFill>
                </a:rPr>
                <a:t>T</a:t>
              </a:r>
              <a:r>
                <a:rPr lang="en-US" sz="1000" b="1" i="1" dirty="0" err="1" smtClean="0">
                  <a:solidFill>
                    <a:srgbClr val="0000FF"/>
                  </a:solidFill>
                </a:rPr>
                <a:t>ransversity</a:t>
              </a:r>
              <a:endParaRPr lang="en-US" sz="1000" b="1" i="1" dirty="0">
                <a:solidFill>
                  <a:srgbClr val="0000FF"/>
                </a:solidFill>
              </a:endParaRPr>
            </a:p>
          </p:txBody>
        </p:sp>
        <p:graphicFrame>
          <p:nvGraphicFramePr>
            <p:cNvPr id="33" name="Object 6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51619062"/>
                </p:ext>
              </p:extLst>
            </p:nvPr>
          </p:nvGraphicFramePr>
          <p:xfrm>
            <a:off x="5324808" y="4105162"/>
            <a:ext cx="189568" cy="3603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07372" name="Equation" r:id="rId25" imgW="177480" imgH="266400" progId="Equation.3">
                    <p:embed/>
                  </p:oleObj>
                </mc:Choice>
                <mc:Fallback>
                  <p:oleObj name="Equation" r:id="rId25" imgW="177480" imgH="266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24808" y="4105162"/>
                          <a:ext cx="189568" cy="36030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34" name="Picture 67" descr="spinsa4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5363" y="4187393"/>
              <a:ext cx="575534" cy="2499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5" name="Text Box 69"/>
          <p:cNvSpPr txBox="1">
            <a:spLocks noChangeArrowheads="1"/>
          </p:cNvSpPr>
          <p:nvPr/>
        </p:nvSpPr>
        <p:spPr bwMode="auto">
          <a:xfrm>
            <a:off x="5252949" y="4768090"/>
            <a:ext cx="953306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err="1" smtClean="0">
                <a:solidFill>
                  <a:srgbClr val="0000FF"/>
                </a:solidFill>
              </a:rPr>
              <a:t>Pretzelosity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6936396" y="2543818"/>
            <a:ext cx="1712927" cy="1135415"/>
            <a:chOff x="6973873" y="5148185"/>
            <a:chExt cx="1712927" cy="1135415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6973873" y="5148185"/>
              <a:ext cx="1712927" cy="965468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7264090" y="5902606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230595" y="5914268"/>
              <a:ext cx="2615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-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8246083" y="5486804"/>
              <a:ext cx="2615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-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7196696" y="5486804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</p:grpSp>
      <p:sp>
        <p:nvSpPr>
          <p:cNvPr id="44" name="Oval 43"/>
          <p:cNvSpPr/>
          <p:nvPr/>
        </p:nvSpPr>
        <p:spPr>
          <a:xfrm>
            <a:off x="7702905" y="2662851"/>
            <a:ext cx="255647" cy="17733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225021" y="2268980"/>
            <a:ext cx="11425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Chirally</a:t>
            </a:r>
            <a:r>
              <a:rPr lang="en-US" sz="1400" dirty="0" smtClean="0"/>
              <a:t>-odd</a:t>
            </a:r>
            <a:endParaRPr lang="en-US" sz="1400" dirty="0"/>
          </a:p>
        </p:txBody>
      </p:sp>
      <p:sp>
        <p:nvSpPr>
          <p:cNvPr id="46" name="TextBox 45"/>
          <p:cNvSpPr txBox="1"/>
          <p:nvPr/>
        </p:nvSpPr>
        <p:spPr>
          <a:xfrm>
            <a:off x="6888915" y="3583375"/>
            <a:ext cx="1801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First evidence: 2005</a:t>
            </a:r>
            <a:endParaRPr lang="en-US" sz="1400" dirty="0"/>
          </a:p>
        </p:txBody>
      </p:sp>
      <p:sp>
        <p:nvSpPr>
          <p:cNvPr id="47" name="Rectangle 46"/>
          <p:cNvSpPr/>
          <p:nvPr/>
        </p:nvSpPr>
        <p:spPr>
          <a:xfrm>
            <a:off x="7580416" y="2776535"/>
            <a:ext cx="122489" cy="5016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2702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1206" y="3552568"/>
            <a:ext cx="4340002" cy="254535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8506" y="6107631"/>
            <a:ext cx="4452356" cy="520176"/>
          </a:xfrm>
          <a:prstGeom prst="rect">
            <a:avLst/>
          </a:prstGeom>
        </p:spPr>
      </p:pic>
      <p:sp>
        <p:nvSpPr>
          <p:cNvPr id="49" name="Rectangle 4"/>
          <p:cNvSpPr>
            <a:spLocks noChangeArrowheads="1"/>
          </p:cNvSpPr>
          <p:nvPr/>
        </p:nvSpPr>
        <p:spPr bwMode="auto">
          <a:xfrm>
            <a:off x="6096325" y="3418115"/>
            <a:ext cx="2966864" cy="297636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200" b="1" dirty="0" smtClean="0">
                <a:solidFill>
                  <a:srgbClr val="000000"/>
                </a:solidFill>
              </a:rPr>
              <a:t>HERMES                 </a:t>
            </a:r>
            <a:r>
              <a:rPr lang="en-US" sz="1200" b="1" dirty="0" smtClean="0"/>
              <a:t>[</a:t>
            </a:r>
            <a:r>
              <a:rPr lang="en-US" sz="1200" b="1" dirty="0" err="1" smtClean="0"/>
              <a:t>hep</a:t>
            </a:r>
            <a:r>
              <a:rPr lang="en-US" sz="1200" b="1" dirty="0" smtClean="0"/>
              <a:t>-ex/0408013]</a:t>
            </a:r>
            <a:endParaRPr lang="en-US" sz="1200" b="1" dirty="0" smtClean="0"/>
          </a:p>
        </p:txBody>
      </p:sp>
      <p:sp>
        <p:nvSpPr>
          <p:cNvPr id="3" name="Rectangle 2"/>
          <p:cNvSpPr/>
          <p:nvPr/>
        </p:nvSpPr>
        <p:spPr>
          <a:xfrm>
            <a:off x="4866107" y="6097921"/>
            <a:ext cx="374315" cy="3189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214603" y="-76200"/>
            <a:ext cx="456867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Collins 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Amplitudes</a:t>
            </a:r>
            <a:endParaRPr lang="en-US" sz="3600" b="1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2" name="Fußzeilenplatzhalter 7"/>
          <p:cNvSpPr txBox="1">
            <a:spLocks noGrp="1"/>
          </p:cNvSpPr>
          <p:nvPr/>
        </p:nvSpPr>
        <p:spPr>
          <a:xfrm>
            <a:off x="1751796" y="6497718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Lattice and Hadrons, 15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January 2014, ECT*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4331457" y="1455411"/>
            <a:ext cx="4936725" cy="2042912"/>
            <a:chOff x="4229396" y="688045"/>
            <a:chExt cx="4440242" cy="1847622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44900" y="688045"/>
              <a:ext cx="4424738" cy="1516543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29396" y="2192775"/>
              <a:ext cx="4364077" cy="342892"/>
            </a:xfrm>
            <a:prstGeom prst="rect">
              <a:avLst/>
            </a:prstGeom>
          </p:spPr>
        </p:pic>
      </p:grpSp>
      <p:sp>
        <p:nvSpPr>
          <p:cNvPr id="31" name="Rectangle 4"/>
          <p:cNvSpPr>
            <a:spLocks noChangeArrowheads="1"/>
          </p:cNvSpPr>
          <p:nvPr/>
        </p:nvSpPr>
        <p:spPr bwMode="auto">
          <a:xfrm>
            <a:off x="6091407" y="1224615"/>
            <a:ext cx="2966864" cy="297636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200" b="1" dirty="0" smtClean="0">
                <a:solidFill>
                  <a:srgbClr val="000000"/>
                </a:solidFill>
              </a:rPr>
              <a:t>Hall A                          </a:t>
            </a:r>
            <a:r>
              <a:rPr lang="en-US" sz="1200" b="1" dirty="0" smtClean="0"/>
              <a:t>[arXiv:1106.0363]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5721403" y="704743"/>
            <a:ext cx="2355273" cy="50787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7263066"/>
              </p:ext>
            </p:extLst>
          </p:nvPr>
        </p:nvGraphicFramePr>
        <p:xfrm>
          <a:off x="5904255" y="728517"/>
          <a:ext cx="2071687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Equation" r:id="rId8" imgW="1143000" imgH="241300" progId="Equation.3">
                  <p:embed/>
                </p:oleObj>
              </mc:Choice>
              <mc:Fallback>
                <p:oleObj name="Equation" r:id="rId8" imgW="11430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04255" y="728517"/>
                        <a:ext cx="2071687" cy="438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Oval 4"/>
          <p:cNvSpPr/>
          <p:nvPr/>
        </p:nvSpPr>
        <p:spPr>
          <a:xfrm>
            <a:off x="4655014" y="1508883"/>
            <a:ext cx="852775" cy="282485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720968" y="1510457"/>
            <a:ext cx="7745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Neutron</a:t>
            </a:r>
            <a:endParaRPr lang="en-US" sz="1200" b="1" dirty="0"/>
          </a:p>
        </p:txBody>
      </p:sp>
      <p:sp>
        <p:nvSpPr>
          <p:cNvPr id="53" name="Oval 52"/>
          <p:cNvSpPr/>
          <p:nvPr/>
        </p:nvSpPr>
        <p:spPr>
          <a:xfrm>
            <a:off x="7925666" y="3689015"/>
            <a:ext cx="852775" cy="282485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7989310" y="3671447"/>
            <a:ext cx="68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Proton</a:t>
            </a:r>
            <a:endParaRPr lang="en-US" sz="1200" b="1" dirty="0"/>
          </a:p>
        </p:txBody>
      </p:sp>
      <p:sp>
        <p:nvSpPr>
          <p:cNvPr id="56" name="TextBox 55"/>
          <p:cNvSpPr txBox="1"/>
          <p:nvPr/>
        </p:nvSpPr>
        <p:spPr>
          <a:xfrm>
            <a:off x="945179" y="728517"/>
            <a:ext cx="21368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FIRST SIGNALS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34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1206" y="3552568"/>
            <a:ext cx="4340002" cy="254535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8506" y="6107631"/>
            <a:ext cx="4452356" cy="520176"/>
          </a:xfrm>
          <a:prstGeom prst="rect">
            <a:avLst/>
          </a:prstGeom>
        </p:spPr>
      </p:pic>
      <p:sp>
        <p:nvSpPr>
          <p:cNvPr id="49" name="Rectangle 4"/>
          <p:cNvSpPr>
            <a:spLocks noChangeArrowheads="1"/>
          </p:cNvSpPr>
          <p:nvPr/>
        </p:nvSpPr>
        <p:spPr bwMode="auto">
          <a:xfrm>
            <a:off x="6096325" y="3418115"/>
            <a:ext cx="2966864" cy="297636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200" b="1" dirty="0" smtClean="0">
                <a:solidFill>
                  <a:srgbClr val="000000"/>
                </a:solidFill>
              </a:rPr>
              <a:t>HERMES                 </a:t>
            </a:r>
            <a:r>
              <a:rPr lang="en-US" sz="1200" b="1" dirty="0" smtClean="0"/>
              <a:t>[</a:t>
            </a:r>
            <a:r>
              <a:rPr lang="en-US" sz="1200" b="1" dirty="0" err="1" smtClean="0"/>
              <a:t>hep</a:t>
            </a:r>
            <a:r>
              <a:rPr lang="en-US" sz="1200" b="1" dirty="0" smtClean="0"/>
              <a:t>-ex/0408013]</a:t>
            </a:r>
            <a:endParaRPr lang="en-US" sz="1200" b="1" dirty="0" smtClean="0"/>
          </a:p>
        </p:txBody>
      </p:sp>
      <p:sp>
        <p:nvSpPr>
          <p:cNvPr id="3" name="Rectangle 2"/>
          <p:cNvSpPr/>
          <p:nvPr/>
        </p:nvSpPr>
        <p:spPr>
          <a:xfrm>
            <a:off x="4866107" y="6097921"/>
            <a:ext cx="374315" cy="3189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4453" y="2466950"/>
            <a:ext cx="4813178" cy="3837642"/>
            <a:chOff x="4161360" y="2285999"/>
            <a:chExt cx="4985836" cy="4304481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61360" y="2285999"/>
              <a:ext cx="4973135" cy="4304479"/>
            </a:xfrm>
            <a:prstGeom prst="rect">
              <a:avLst/>
            </a:prstGeom>
          </p:spPr>
        </p:pic>
        <p:sp>
          <p:nvSpPr>
            <p:cNvPr id="34" name="Rectangle 33"/>
            <p:cNvSpPr/>
            <p:nvPr/>
          </p:nvSpPr>
          <p:spPr>
            <a:xfrm>
              <a:off x="8674100" y="2476500"/>
              <a:ext cx="469900" cy="3162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9031308" y="6196780"/>
              <a:ext cx="115888" cy="393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214603" y="-76200"/>
            <a:ext cx="456867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Collins 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Amplitudes</a:t>
            </a:r>
            <a:endParaRPr lang="en-US" sz="3600" b="1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739517" y="1283497"/>
            <a:ext cx="2355273" cy="50787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8845837"/>
              </p:ext>
            </p:extLst>
          </p:nvPr>
        </p:nvGraphicFramePr>
        <p:xfrm>
          <a:off x="945179" y="1307417"/>
          <a:ext cx="202565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7395" name="Equation" r:id="rId7" imgW="1117600" imgH="241300" progId="Equation.3">
                  <p:embed/>
                </p:oleObj>
              </mc:Choice>
              <mc:Fallback>
                <p:oleObj name="Equation" r:id="rId7" imgW="11176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5179" y="1307417"/>
                        <a:ext cx="2025650" cy="438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Fußzeilenplatzhalter 7"/>
          <p:cNvSpPr txBox="1">
            <a:spLocks noGrp="1"/>
          </p:cNvSpPr>
          <p:nvPr/>
        </p:nvSpPr>
        <p:spPr>
          <a:xfrm>
            <a:off x="1751796" y="6497718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Lattice and Hadrons, 15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January 2014, ECT*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4331457" y="1455411"/>
            <a:ext cx="4936725" cy="2042912"/>
            <a:chOff x="4229396" y="688045"/>
            <a:chExt cx="4440242" cy="1847622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244900" y="688045"/>
              <a:ext cx="4424738" cy="1516543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229396" y="2192775"/>
              <a:ext cx="4364077" cy="342892"/>
            </a:xfrm>
            <a:prstGeom prst="rect">
              <a:avLst/>
            </a:prstGeom>
          </p:spPr>
        </p:pic>
      </p:grpSp>
      <p:sp>
        <p:nvSpPr>
          <p:cNvPr id="31" name="Rectangle 4"/>
          <p:cNvSpPr>
            <a:spLocks noChangeArrowheads="1"/>
          </p:cNvSpPr>
          <p:nvPr/>
        </p:nvSpPr>
        <p:spPr bwMode="auto">
          <a:xfrm>
            <a:off x="6091407" y="1224615"/>
            <a:ext cx="2966864" cy="297636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200" b="1" dirty="0" smtClean="0">
                <a:solidFill>
                  <a:srgbClr val="000000"/>
                </a:solidFill>
              </a:rPr>
              <a:t>Hall A                          </a:t>
            </a:r>
            <a:r>
              <a:rPr lang="en-US" sz="1200" b="1" dirty="0" smtClean="0"/>
              <a:t>[arXiv:1106.0363]</a:t>
            </a:r>
          </a:p>
        </p:txBody>
      </p:sp>
      <p:sp>
        <p:nvSpPr>
          <p:cNvPr id="50" name="Rectangle 4"/>
          <p:cNvSpPr>
            <a:spLocks noChangeArrowheads="1"/>
          </p:cNvSpPr>
          <p:nvPr/>
        </p:nvSpPr>
        <p:spPr bwMode="auto">
          <a:xfrm>
            <a:off x="1648046" y="2231095"/>
            <a:ext cx="2966864" cy="297636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200" b="1" dirty="0" smtClean="0">
                <a:solidFill>
                  <a:srgbClr val="000000"/>
                </a:solidFill>
              </a:rPr>
              <a:t>BABAR</a:t>
            </a:r>
            <a:r>
              <a:rPr lang="en-US" sz="1200" b="1" dirty="0" smtClean="0">
                <a:solidFill>
                  <a:srgbClr val="000000"/>
                </a:solidFill>
              </a:rPr>
              <a:t>                </a:t>
            </a:r>
            <a:r>
              <a:rPr lang="en-US" sz="1200" b="1" dirty="0" smtClean="0"/>
              <a:t>[</a:t>
            </a:r>
            <a:r>
              <a:rPr lang="en-US" sz="1200" b="1" dirty="0" err="1" smtClean="0"/>
              <a:t>hep</a:t>
            </a:r>
            <a:r>
              <a:rPr lang="en-US" sz="1200" b="1" dirty="0" smtClean="0"/>
              <a:t>-ex/0408013]</a:t>
            </a:r>
            <a:endParaRPr lang="en-US" sz="1200" b="1" dirty="0" smtClean="0"/>
          </a:p>
        </p:txBody>
      </p:sp>
      <p:sp>
        <p:nvSpPr>
          <p:cNvPr id="51" name="Rounded Rectangle 50"/>
          <p:cNvSpPr/>
          <p:nvPr/>
        </p:nvSpPr>
        <p:spPr>
          <a:xfrm>
            <a:off x="5721403" y="704743"/>
            <a:ext cx="2355273" cy="50787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5750483"/>
              </p:ext>
            </p:extLst>
          </p:nvPr>
        </p:nvGraphicFramePr>
        <p:xfrm>
          <a:off x="5904255" y="728517"/>
          <a:ext cx="2071687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7396" name="Equation" r:id="rId11" imgW="1143000" imgH="241300" progId="Equation.3">
                  <p:embed/>
                </p:oleObj>
              </mc:Choice>
              <mc:Fallback>
                <p:oleObj name="Equation" r:id="rId11" imgW="11430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04255" y="728517"/>
                        <a:ext cx="2071687" cy="438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Oval 4"/>
          <p:cNvSpPr/>
          <p:nvPr/>
        </p:nvSpPr>
        <p:spPr>
          <a:xfrm>
            <a:off x="4655014" y="1508883"/>
            <a:ext cx="852775" cy="282485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720968" y="1510457"/>
            <a:ext cx="7745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Neutron</a:t>
            </a:r>
            <a:endParaRPr lang="en-US" sz="1200" b="1" dirty="0"/>
          </a:p>
        </p:txBody>
      </p:sp>
      <p:sp>
        <p:nvSpPr>
          <p:cNvPr id="53" name="Oval 52"/>
          <p:cNvSpPr/>
          <p:nvPr/>
        </p:nvSpPr>
        <p:spPr>
          <a:xfrm>
            <a:off x="7925666" y="3689015"/>
            <a:ext cx="852775" cy="282485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7989310" y="3671447"/>
            <a:ext cx="68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Proton</a:t>
            </a:r>
            <a:endParaRPr lang="en-US" sz="1200" b="1" dirty="0"/>
          </a:p>
        </p:txBody>
      </p:sp>
      <p:sp>
        <p:nvSpPr>
          <p:cNvPr id="55" name="Rectangle 4"/>
          <p:cNvSpPr>
            <a:spLocks noChangeArrowheads="1"/>
          </p:cNvSpPr>
          <p:nvPr/>
        </p:nvSpPr>
        <p:spPr bwMode="auto">
          <a:xfrm>
            <a:off x="1655878" y="1940902"/>
            <a:ext cx="2966864" cy="297636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200" b="1" dirty="0" smtClean="0">
                <a:solidFill>
                  <a:srgbClr val="000000"/>
                </a:solidFill>
              </a:rPr>
              <a:t>BELLE               </a:t>
            </a:r>
            <a:r>
              <a:rPr lang="en-US" sz="1200" b="1" dirty="0" smtClean="0"/>
              <a:t>[</a:t>
            </a:r>
            <a:r>
              <a:rPr lang="en-US" sz="1200" b="1" dirty="0" err="1" smtClean="0"/>
              <a:t>hep</a:t>
            </a:r>
            <a:r>
              <a:rPr lang="en-US" sz="1200" b="1" dirty="0" smtClean="0"/>
              <a:t>-ex/08052975]</a:t>
            </a:r>
            <a:endParaRPr lang="en-US" sz="1200" b="1" dirty="0" smtClean="0"/>
          </a:p>
        </p:txBody>
      </p:sp>
      <p:sp>
        <p:nvSpPr>
          <p:cNvPr id="56" name="TextBox 55"/>
          <p:cNvSpPr txBox="1"/>
          <p:nvPr/>
        </p:nvSpPr>
        <p:spPr>
          <a:xfrm>
            <a:off x="945179" y="728517"/>
            <a:ext cx="21368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FIRST SIGNALS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56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820737" y="935789"/>
            <a:ext cx="3368842" cy="986141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3" descr="azimuthal_angles_ul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90" y="696099"/>
            <a:ext cx="2286144" cy="1464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8" name="Gruppo 36"/>
          <p:cNvGrpSpPr>
            <a:grpSpLocks/>
          </p:cNvGrpSpPr>
          <p:nvPr/>
        </p:nvGrpSpPr>
        <p:grpSpPr bwMode="auto">
          <a:xfrm>
            <a:off x="206848" y="2719838"/>
            <a:ext cx="3436937" cy="3521075"/>
            <a:chOff x="157661" y="3300245"/>
            <a:chExt cx="3436883" cy="3520966"/>
          </a:xfrm>
        </p:grpSpPr>
        <p:sp>
          <p:nvSpPr>
            <p:cNvPr id="119" name="Rettangolo arrotondato 32"/>
            <p:cNvSpPr/>
            <p:nvPr/>
          </p:nvSpPr>
          <p:spPr>
            <a:xfrm>
              <a:off x="157661" y="3300245"/>
              <a:ext cx="3436883" cy="3520966"/>
            </a:xfrm>
            <a:prstGeom prst="round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it-IT" dirty="0"/>
            </a:p>
          </p:txBody>
        </p:sp>
        <p:sp>
          <p:nvSpPr>
            <p:cNvPr id="121" name="CasellaDiTesto 31"/>
            <p:cNvSpPr txBox="1">
              <a:spLocks noChangeArrowheads="1"/>
            </p:cNvSpPr>
            <p:nvPr/>
          </p:nvSpPr>
          <p:spPr bwMode="auto">
            <a:xfrm>
              <a:off x="467793" y="3347437"/>
              <a:ext cx="3111451" cy="320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9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9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9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9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9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sz="1500" b="1" dirty="0" smtClean="0"/>
                <a:t>1</a:t>
              </a:r>
              <a:r>
                <a:rPr lang="it-IT" sz="1500" b="1" baseline="30000" dirty="0" smtClean="0"/>
                <a:t>st</a:t>
              </a:r>
              <a:r>
                <a:rPr lang="it-IT" sz="1500" b="1" dirty="0" smtClean="0"/>
                <a:t> </a:t>
              </a:r>
              <a:r>
                <a:rPr lang="it-IT" sz="1500" b="1" dirty="0" err="1"/>
                <a:t>extraction</a:t>
              </a:r>
              <a:r>
                <a:rPr lang="it-IT" sz="1500" b="1" dirty="0"/>
                <a:t> of </a:t>
              </a:r>
              <a:r>
                <a:rPr lang="it-IT" sz="1500" b="1" dirty="0" err="1"/>
                <a:t>Transversity</a:t>
              </a:r>
              <a:r>
                <a:rPr lang="it-IT" sz="1500" b="1" dirty="0"/>
                <a:t>!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811" y="3072000"/>
            <a:ext cx="2895883" cy="2858959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520735" y="-76200"/>
            <a:ext cx="395643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Transversity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Signals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38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8" name="Oval 46"/>
          <p:cNvSpPr>
            <a:spLocks noChangeArrowheads="1"/>
          </p:cNvSpPr>
          <p:nvPr/>
        </p:nvSpPr>
        <p:spPr bwMode="auto">
          <a:xfrm>
            <a:off x="1635163" y="2093392"/>
            <a:ext cx="657553" cy="517141"/>
          </a:xfrm>
          <a:prstGeom prst="ellipse">
            <a:avLst/>
          </a:prstGeom>
          <a:ln>
            <a:headEnd/>
            <a:tailEnd/>
          </a:ln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it-IT"/>
          </a:p>
        </p:txBody>
      </p:sp>
      <p:graphicFrame>
        <p:nvGraphicFramePr>
          <p:cNvPr id="71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9648170"/>
              </p:ext>
            </p:extLst>
          </p:nvPr>
        </p:nvGraphicFramePr>
        <p:xfrm>
          <a:off x="579351" y="2111771"/>
          <a:ext cx="2689225" cy="449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2582" name="Equation" r:id="rId6" imgW="1524000" imgH="254000" progId="Equation.3">
                  <p:embed/>
                </p:oleObj>
              </mc:Choice>
              <mc:Fallback>
                <p:oleObj name="Equation" r:id="rId6" imgW="15240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351" y="2111771"/>
                        <a:ext cx="2689225" cy="449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3" name="Straight Connector 122"/>
          <p:cNvCxnSpPr/>
          <p:nvPr/>
        </p:nvCxnSpPr>
        <p:spPr bwMode="auto">
          <a:xfrm>
            <a:off x="1171220" y="3275271"/>
            <a:ext cx="0" cy="228599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25" name="Rectangle 124"/>
          <p:cNvSpPr/>
          <p:nvPr/>
        </p:nvSpPr>
        <p:spPr>
          <a:xfrm>
            <a:off x="451384" y="3455048"/>
            <a:ext cx="207605" cy="18774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6" name="Group 125"/>
          <p:cNvGrpSpPr/>
          <p:nvPr/>
        </p:nvGrpSpPr>
        <p:grpSpPr>
          <a:xfrm rot="16200000">
            <a:off x="206848" y="4491777"/>
            <a:ext cx="583688" cy="297011"/>
            <a:chOff x="2624138" y="3458195"/>
            <a:chExt cx="583688" cy="297011"/>
          </a:xfrm>
        </p:grpSpPr>
        <p:sp>
          <p:nvSpPr>
            <p:cNvPr id="127" name="TextBox 126"/>
            <p:cNvSpPr txBox="1"/>
            <p:nvPr/>
          </p:nvSpPr>
          <p:spPr>
            <a:xfrm>
              <a:off x="2624138" y="3478207"/>
              <a:ext cx="5836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xh</a:t>
              </a:r>
              <a:r>
                <a:rPr lang="en-US" sz="1200" baseline="-25000" dirty="0" smtClean="0"/>
                <a:t>1</a:t>
              </a:r>
              <a:r>
                <a:rPr lang="en-US" sz="1200" dirty="0" smtClean="0"/>
                <a:t>(x)</a:t>
              </a:r>
              <a:endParaRPr lang="en-US" sz="1200" dirty="0"/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2783016" y="3458195"/>
              <a:ext cx="24172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/>
                <a:t>d</a:t>
              </a:r>
              <a:endParaRPr lang="en-US" sz="800" dirty="0"/>
            </a:p>
          </p:txBody>
        </p:sp>
      </p:grpSp>
      <p:grpSp>
        <p:nvGrpSpPr>
          <p:cNvPr id="129" name="Group 128"/>
          <p:cNvGrpSpPr/>
          <p:nvPr/>
        </p:nvGrpSpPr>
        <p:grpSpPr>
          <a:xfrm rot="16200000">
            <a:off x="193239" y="3307809"/>
            <a:ext cx="583688" cy="297011"/>
            <a:chOff x="2624138" y="3458195"/>
            <a:chExt cx="583688" cy="297011"/>
          </a:xfrm>
        </p:grpSpPr>
        <p:sp>
          <p:nvSpPr>
            <p:cNvPr id="130" name="TextBox 129"/>
            <p:cNvSpPr txBox="1"/>
            <p:nvPr/>
          </p:nvSpPr>
          <p:spPr>
            <a:xfrm>
              <a:off x="2624138" y="3478207"/>
              <a:ext cx="5836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xh</a:t>
              </a:r>
              <a:r>
                <a:rPr lang="en-US" sz="1200" baseline="-25000" dirty="0" smtClean="0"/>
                <a:t>1</a:t>
              </a:r>
              <a:r>
                <a:rPr lang="en-US" sz="1200" dirty="0" smtClean="0"/>
                <a:t>(x)</a:t>
              </a:r>
              <a:endParaRPr lang="en-US" sz="1200" dirty="0"/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2783016" y="3458195"/>
              <a:ext cx="24172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u</a:t>
              </a:r>
            </a:p>
          </p:txBody>
        </p:sp>
      </p:grpSp>
      <p:sp>
        <p:nvSpPr>
          <p:cNvPr id="143" name="TextBox 142"/>
          <p:cNvSpPr txBox="1"/>
          <p:nvPr/>
        </p:nvSpPr>
        <p:spPr>
          <a:xfrm>
            <a:off x="3052003" y="1094373"/>
            <a:ext cx="3030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err="1"/>
              <a:t>E</a:t>
            </a:r>
            <a:r>
              <a:rPr lang="it-IT" sz="1400" dirty="0" err="1" smtClean="0"/>
              <a:t>xisting</a:t>
            </a:r>
            <a:r>
              <a:rPr lang="it-IT" sz="1400" dirty="0" smtClean="0"/>
              <a:t> </a:t>
            </a:r>
            <a:r>
              <a:rPr lang="it-IT" sz="1400" dirty="0"/>
              <a:t>data </a:t>
            </a:r>
            <a:r>
              <a:rPr lang="it-IT" sz="1400" dirty="0" err="1" smtClean="0"/>
              <a:t>limited</a:t>
            </a:r>
            <a:r>
              <a:rPr lang="it-IT" sz="1400" dirty="0"/>
              <a:t> </a:t>
            </a:r>
            <a:r>
              <a:rPr lang="it-IT" sz="1400" dirty="0" smtClean="0"/>
              <a:t>to </a:t>
            </a:r>
            <a:r>
              <a:rPr lang="en-US" sz="1400" dirty="0" smtClean="0"/>
              <a:t>x &lt; 0.3</a:t>
            </a:r>
          </a:p>
          <a:p>
            <a:pPr marL="342900" indent="-342900">
              <a:buFontTx/>
              <a:buChar char="-"/>
            </a:pPr>
            <a:endParaRPr lang="en-US" sz="400" dirty="0" smtClean="0"/>
          </a:p>
          <a:p>
            <a:pPr>
              <a:buSzPct val="100000"/>
            </a:pPr>
            <a:endParaRPr lang="en-US" sz="400" dirty="0" smtClean="0"/>
          </a:p>
          <a:p>
            <a:r>
              <a:rPr lang="en-US" sz="1400" dirty="0" smtClean="0"/>
              <a:t>FF </a:t>
            </a:r>
            <a:r>
              <a:rPr lang="en-US" sz="1400" dirty="0" err="1" smtClean="0"/>
              <a:t>evol</a:t>
            </a:r>
            <a:r>
              <a:rPr lang="en-US" sz="1400" dirty="0" smtClean="0"/>
              <a:t>.. from high energy colliders</a:t>
            </a:r>
          </a:p>
        </p:txBody>
      </p:sp>
      <p:sp>
        <p:nvSpPr>
          <p:cNvPr id="52" name="Rectangle 4"/>
          <p:cNvSpPr>
            <a:spLocks noChangeArrowheads="1"/>
          </p:cNvSpPr>
          <p:nvPr/>
        </p:nvSpPr>
        <p:spPr bwMode="auto">
          <a:xfrm>
            <a:off x="539338" y="5943277"/>
            <a:ext cx="2966864" cy="297636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200" b="1" dirty="0" err="1" smtClean="0">
                <a:solidFill>
                  <a:srgbClr val="000000"/>
                </a:solidFill>
              </a:rPr>
              <a:t>Anselmino</a:t>
            </a:r>
            <a:r>
              <a:rPr lang="en-US" sz="1200" b="1" dirty="0" smtClean="0">
                <a:solidFill>
                  <a:srgbClr val="000000"/>
                </a:solidFill>
              </a:rPr>
              <a:t>++       </a:t>
            </a:r>
            <a:r>
              <a:rPr lang="en-US" sz="1200" b="1" dirty="0" smtClean="0"/>
              <a:t>[arXiv:1303.3822]</a:t>
            </a:r>
          </a:p>
        </p:txBody>
      </p:sp>
      <p:sp>
        <p:nvSpPr>
          <p:cNvPr id="37" name="Fußzeilenplatzhalter 7"/>
          <p:cNvSpPr txBox="1">
            <a:spLocks noGrp="1"/>
          </p:cNvSpPr>
          <p:nvPr/>
        </p:nvSpPr>
        <p:spPr>
          <a:xfrm>
            <a:off x="1751796" y="6497718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Lattice and Hadrons, 15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January 2014, ECT*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78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820737" y="935789"/>
            <a:ext cx="3368842" cy="986141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3" descr="azimuthal_angles_ul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90" y="696099"/>
            <a:ext cx="2286144" cy="1464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8" name="Gruppo 36"/>
          <p:cNvGrpSpPr>
            <a:grpSpLocks/>
          </p:cNvGrpSpPr>
          <p:nvPr/>
        </p:nvGrpSpPr>
        <p:grpSpPr bwMode="auto">
          <a:xfrm>
            <a:off x="206848" y="2719838"/>
            <a:ext cx="3436937" cy="3521075"/>
            <a:chOff x="157661" y="3300245"/>
            <a:chExt cx="3436883" cy="3520966"/>
          </a:xfrm>
        </p:grpSpPr>
        <p:sp>
          <p:nvSpPr>
            <p:cNvPr id="119" name="Rettangolo arrotondato 32"/>
            <p:cNvSpPr/>
            <p:nvPr/>
          </p:nvSpPr>
          <p:spPr>
            <a:xfrm>
              <a:off x="157661" y="3300245"/>
              <a:ext cx="3436883" cy="3520966"/>
            </a:xfrm>
            <a:prstGeom prst="round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it-IT" dirty="0"/>
            </a:p>
          </p:txBody>
        </p:sp>
        <p:sp>
          <p:nvSpPr>
            <p:cNvPr id="121" name="CasellaDiTesto 31"/>
            <p:cNvSpPr txBox="1">
              <a:spLocks noChangeArrowheads="1"/>
            </p:cNvSpPr>
            <p:nvPr/>
          </p:nvSpPr>
          <p:spPr bwMode="auto">
            <a:xfrm>
              <a:off x="467793" y="3347437"/>
              <a:ext cx="3111451" cy="320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9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9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9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9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9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sz="1500" b="1" dirty="0" smtClean="0"/>
                <a:t>1</a:t>
              </a:r>
              <a:r>
                <a:rPr lang="it-IT" sz="1500" b="1" baseline="30000" dirty="0" smtClean="0"/>
                <a:t>st</a:t>
              </a:r>
              <a:r>
                <a:rPr lang="it-IT" sz="1500" b="1" dirty="0" smtClean="0"/>
                <a:t> </a:t>
              </a:r>
              <a:r>
                <a:rPr lang="it-IT" sz="1500" b="1" dirty="0" err="1"/>
                <a:t>extraction</a:t>
              </a:r>
              <a:r>
                <a:rPr lang="it-IT" sz="1500" b="1" dirty="0"/>
                <a:t> of </a:t>
              </a:r>
              <a:r>
                <a:rPr lang="it-IT" sz="1500" b="1" dirty="0" err="1"/>
                <a:t>Transversity</a:t>
              </a:r>
              <a:r>
                <a:rPr lang="it-IT" sz="1500" b="1" dirty="0"/>
                <a:t>!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811" y="3072000"/>
            <a:ext cx="2895883" cy="2858959"/>
          </a:xfrm>
          <a:prstGeom prst="rect">
            <a:avLst/>
          </a:prstGeom>
        </p:spPr>
      </p:pic>
      <p:sp>
        <p:nvSpPr>
          <p:cNvPr id="150" name="Rettangolo arrotondato 32"/>
          <p:cNvSpPr/>
          <p:nvPr/>
        </p:nvSpPr>
        <p:spPr bwMode="auto">
          <a:xfrm>
            <a:off x="4050376" y="2803977"/>
            <a:ext cx="5093624" cy="3024656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it-IT" dirty="0"/>
          </a:p>
        </p:txBody>
      </p:sp>
      <p:sp>
        <p:nvSpPr>
          <p:cNvPr id="21" name="Oval 46"/>
          <p:cNvSpPr>
            <a:spLocks noChangeArrowheads="1"/>
          </p:cNvSpPr>
          <p:nvPr/>
        </p:nvSpPr>
        <p:spPr bwMode="auto">
          <a:xfrm>
            <a:off x="6732048" y="2144924"/>
            <a:ext cx="584842" cy="523053"/>
          </a:xfrm>
          <a:prstGeom prst="ellipse">
            <a:avLst/>
          </a:prstGeom>
          <a:ln>
            <a:headEnd/>
            <a:tailEnd/>
          </a:ln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it-IT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520735" y="-76200"/>
            <a:ext cx="395643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Transversity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Signals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39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80221" y="2872603"/>
            <a:ext cx="215147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/>
              <a:t> </a:t>
            </a:r>
            <a:r>
              <a:rPr lang="en-US" sz="1500" b="1" dirty="0" smtClean="0"/>
              <a:t>Collinear extraction !</a:t>
            </a:r>
            <a:endParaRPr lang="en-US" sz="1500" b="1" dirty="0"/>
          </a:p>
        </p:txBody>
      </p:sp>
      <p:sp>
        <p:nvSpPr>
          <p:cNvPr id="68" name="Oval 46"/>
          <p:cNvSpPr>
            <a:spLocks noChangeArrowheads="1"/>
          </p:cNvSpPr>
          <p:nvPr/>
        </p:nvSpPr>
        <p:spPr bwMode="auto">
          <a:xfrm>
            <a:off x="1635163" y="2093392"/>
            <a:ext cx="657553" cy="517141"/>
          </a:xfrm>
          <a:prstGeom prst="ellipse">
            <a:avLst/>
          </a:prstGeom>
          <a:ln>
            <a:headEnd/>
            <a:tailEnd/>
          </a:ln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it-IT"/>
          </a:p>
        </p:txBody>
      </p:sp>
      <p:graphicFrame>
        <p:nvGraphicFramePr>
          <p:cNvPr id="71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7420684"/>
              </p:ext>
            </p:extLst>
          </p:nvPr>
        </p:nvGraphicFramePr>
        <p:xfrm>
          <a:off x="579351" y="2111771"/>
          <a:ext cx="2689225" cy="449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8419" name="Equation" r:id="rId6" imgW="1524000" imgH="254000" progId="Equation.3">
                  <p:embed/>
                </p:oleObj>
              </mc:Choice>
              <mc:Fallback>
                <p:oleObj name="Equation" r:id="rId6" imgW="15240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351" y="2111771"/>
                        <a:ext cx="2689225" cy="449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3" name="Straight Connector 122"/>
          <p:cNvCxnSpPr/>
          <p:nvPr/>
        </p:nvCxnSpPr>
        <p:spPr bwMode="auto">
          <a:xfrm>
            <a:off x="1171220" y="3275271"/>
            <a:ext cx="0" cy="228599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25" name="Rectangle 124"/>
          <p:cNvSpPr/>
          <p:nvPr/>
        </p:nvSpPr>
        <p:spPr>
          <a:xfrm>
            <a:off x="451384" y="3455048"/>
            <a:ext cx="207605" cy="18774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6" name="Group 125"/>
          <p:cNvGrpSpPr/>
          <p:nvPr/>
        </p:nvGrpSpPr>
        <p:grpSpPr>
          <a:xfrm rot="16200000">
            <a:off x="206848" y="4491777"/>
            <a:ext cx="583688" cy="297011"/>
            <a:chOff x="2624138" y="3458195"/>
            <a:chExt cx="583688" cy="297011"/>
          </a:xfrm>
        </p:grpSpPr>
        <p:sp>
          <p:nvSpPr>
            <p:cNvPr id="127" name="TextBox 126"/>
            <p:cNvSpPr txBox="1"/>
            <p:nvPr/>
          </p:nvSpPr>
          <p:spPr>
            <a:xfrm>
              <a:off x="2624138" y="3478207"/>
              <a:ext cx="5836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xh</a:t>
              </a:r>
              <a:r>
                <a:rPr lang="en-US" sz="1200" baseline="-25000" dirty="0" smtClean="0"/>
                <a:t>1</a:t>
              </a:r>
              <a:r>
                <a:rPr lang="en-US" sz="1200" dirty="0" smtClean="0"/>
                <a:t>(x)</a:t>
              </a:r>
              <a:endParaRPr lang="en-US" sz="1200" dirty="0"/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2783016" y="3458195"/>
              <a:ext cx="24172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/>
                <a:t>d</a:t>
              </a:r>
              <a:endParaRPr lang="en-US" sz="800" dirty="0"/>
            </a:p>
          </p:txBody>
        </p:sp>
      </p:grpSp>
      <p:grpSp>
        <p:nvGrpSpPr>
          <p:cNvPr id="129" name="Group 128"/>
          <p:cNvGrpSpPr/>
          <p:nvPr/>
        </p:nvGrpSpPr>
        <p:grpSpPr>
          <a:xfrm rot="16200000">
            <a:off x="193239" y="3307809"/>
            <a:ext cx="583688" cy="297011"/>
            <a:chOff x="2624138" y="3458195"/>
            <a:chExt cx="583688" cy="297011"/>
          </a:xfrm>
        </p:grpSpPr>
        <p:sp>
          <p:nvSpPr>
            <p:cNvPr id="130" name="TextBox 129"/>
            <p:cNvSpPr txBox="1"/>
            <p:nvPr/>
          </p:nvSpPr>
          <p:spPr>
            <a:xfrm>
              <a:off x="2624138" y="3478207"/>
              <a:ext cx="5836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xh</a:t>
              </a:r>
              <a:r>
                <a:rPr lang="en-US" sz="1200" baseline="-25000" dirty="0" smtClean="0"/>
                <a:t>1</a:t>
              </a:r>
              <a:r>
                <a:rPr lang="en-US" sz="1200" dirty="0" smtClean="0"/>
                <a:t>(x)</a:t>
              </a:r>
              <a:endParaRPr lang="en-US" sz="1200" dirty="0"/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2783016" y="3458195"/>
              <a:ext cx="24172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u</a:t>
              </a:r>
            </a:p>
          </p:txBody>
        </p:sp>
      </p:grpSp>
      <p:sp>
        <p:nvSpPr>
          <p:cNvPr id="143" name="TextBox 142"/>
          <p:cNvSpPr txBox="1"/>
          <p:nvPr/>
        </p:nvSpPr>
        <p:spPr>
          <a:xfrm>
            <a:off x="3052003" y="1094373"/>
            <a:ext cx="3030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err="1"/>
              <a:t>E</a:t>
            </a:r>
            <a:r>
              <a:rPr lang="it-IT" sz="1400" dirty="0" err="1" smtClean="0"/>
              <a:t>xisting</a:t>
            </a:r>
            <a:r>
              <a:rPr lang="it-IT" sz="1400" dirty="0" smtClean="0"/>
              <a:t> </a:t>
            </a:r>
            <a:r>
              <a:rPr lang="it-IT" sz="1400" dirty="0"/>
              <a:t>data </a:t>
            </a:r>
            <a:r>
              <a:rPr lang="it-IT" sz="1400" dirty="0" err="1" smtClean="0"/>
              <a:t>limited</a:t>
            </a:r>
            <a:r>
              <a:rPr lang="it-IT" sz="1400" dirty="0"/>
              <a:t> </a:t>
            </a:r>
            <a:r>
              <a:rPr lang="it-IT" sz="1400" dirty="0" smtClean="0"/>
              <a:t>to </a:t>
            </a:r>
            <a:r>
              <a:rPr lang="en-US" sz="1400" dirty="0" smtClean="0"/>
              <a:t>x &lt; 0.3</a:t>
            </a:r>
          </a:p>
          <a:p>
            <a:pPr marL="342900" indent="-342900">
              <a:buFontTx/>
              <a:buChar char="-"/>
            </a:pPr>
            <a:endParaRPr lang="en-US" sz="400" dirty="0" smtClean="0"/>
          </a:p>
          <a:p>
            <a:pPr>
              <a:buSzPct val="100000"/>
            </a:pPr>
            <a:endParaRPr lang="en-US" sz="400" dirty="0" smtClean="0"/>
          </a:p>
          <a:p>
            <a:r>
              <a:rPr lang="en-US" sz="1400" dirty="0" smtClean="0"/>
              <a:t>FF </a:t>
            </a:r>
            <a:r>
              <a:rPr lang="en-US" sz="1400" dirty="0" err="1" smtClean="0"/>
              <a:t>evol</a:t>
            </a:r>
            <a:r>
              <a:rPr lang="en-US" sz="1400" dirty="0" smtClean="0"/>
              <a:t>.. from high energy colliders</a:t>
            </a:r>
          </a:p>
        </p:txBody>
      </p:sp>
      <p:graphicFrame>
        <p:nvGraphicFramePr>
          <p:cNvPr id="20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6269263"/>
              </p:ext>
            </p:extLst>
          </p:nvPr>
        </p:nvGraphicFramePr>
        <p:xfrm>
          <a:off x="5128263" y="2200336"/>
          <a:ext cx="2943225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8420" name="Equation" r:id="rId8" imgW="1879600" imgH="254000" progId="Equation.3">
                  <p:embed/>
                </p:oleObj>
              </mc:Choice>
              <mc:Fallback>
                <p:oleObj name="Equation" r:id="rId8" imgW="18796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28263" y="2200336"/>
                        <a:ext cx="2943225" cy="396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35905" y="3408386"/>
            <a:ext cx="4899864" cy="198055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070231" y="5092369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x</a:t>
            </a:r>
            <a:endParaRPr lang="en-US" sz="1200" dirty="0"/>
          </a:p>
        </p:txBody>
      </p:sp>
      <p:sp>
        <p:nvSpPr>
          <p:cNvPr id="81" name="TextBox 80"/>
          <p:cNvSpPr txBox="1"/>
          <p:nvPr/>
        </p:nvSpPr>
        <p:spPr>
          <a:xfrm>
            <a:off x="8652339" y="5168569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x</a:t>
            </a:r>
            <a:endParaRPr lang="en-US" sz="1200" dirty="0"/>
          </a:p>
        </p:txBody>
      </p:sp>
      <p:sp>
        <p:nvSpPr>
          <p:cNvPr id="52" name="Rectangle 4"/>
          <p:cNvSpPr>
            <a:spLocks noChangeArrowheads="1"/>
          </p:cNvSpPr>
          <p:nvPr/>
        </p:nvSpPr>
        <p:spPr bwMode="auto">
          <a:xfrm>
            <a:off x="539338" y="5943277"/>
            <a:ext cx="2966864" cy="297636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200" b="1" dirty="0" err="1" smtClean="0">
                <a:solidFill>
                  <a:srgbClr val="000000"/>
                </a:solidFill>
              </a:rPr>
              <a:t>Anselmino</a:t>
            </a:r>
            <a:r>
              <a:rPr lang="en-US" sz="1200" b="1" dirty="0" smtClean="0">
                <a:solidFill>
                  <a:srgbClr val="000000"/>
                </a:solidFill>
              </a:rPr>
              <a:t>++       </a:t>
            </a:r>
            <a:r>
              <a:rPr lang="en-US" sz="1200" b="1" dirty="0" smtClean="0"/>
              <a:t>[arXiv:1303.3822]</a:t>
            </a:r>
          </a:p>
        </p:txBody>
      </p:sp>
      <p:sp>
        <p:nvSpPr>
          <p:cNvPr id="54" name="Rectangle 4"/>
          <p:cNvSpPr>
            <a:spLocks noChangeArrowheads="1"/>
          </p:cNvSpPr>
          <p:nvPr/>
        </p:nvSpPr>
        <p:spPr bwMode="auto">
          <a:xfrm>
            <a:off x="6443676" y="5416352"/>
            <a:ext cx="2700324" cy="297636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200" b="1" dirty="0" err="1" smtClean="0">
                <a:solidFill>
                  <a:srgbClr val="000000"/>
                </a:solidFill>
              </a:rPr>
              <a:t>Bacchetta</a:t>
            </a:r>
            <a:r>
              <a:rPr lang="en-US" sz="1200" b="1" dirty="0" smtClean="0">
                <a:solidFill>
                  <a:srgbClr val="000000"/>
                </a:solidFill>
              </a:rPr>
              <a:t>++       </a:t>
            </a:r>
            <a:r>
              <a:rPr lang="en-US" sz="1200" b="1" dirty="0" smtClean="0"/>
              <a:t>[arXiv:1212.3568]</a:t>
            </a:r>
          </a:p>
        </p:txBody>
      </p:sp>
      <p:sp>
        <p:nvSpPr>
          <p:cNvPr id="37" name="Fußzeilenplatzhalter 7"/>
          <p:cNvSpPr txBox="1">
            <a:spLocks noGrp="1"/>
          </p:cNvSpPr>
          <p:nvPr/>
        </p:nvSpPr>
        <p:spPr>
          <a:xfrm>
            <a:off x="1751796" y="6497718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Lattice and Hadrons, 15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January 2014, ECT*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39" name="Group 5"/>
          <p:cNvGrpSpPr>
            <a:grpSpLocks/>
          </p:cNvGrpSpPr>
          <p:nvPr/>
        </p:nvGrpSpPr>
        <p:grpSpPr bwMode="auto">
          <a:xfrm>
            <a:off x="6745815" y="626476"/>
            <a:ext cx="2289954" cy="1464976"/>
            <a:chOff x="0" y="0"/>
            <a:chExt cx="2699" cy="1737"/>
          </a:xfrm>
        </p:grpSpPr>
        <p:pic>
          <p:nvPicPr>
            <p:cNvPr id="41" name="Picture 3"/>
            <p:cNvPicPr>
              <a:picLocks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699" cy="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Rectangle 4"/>
            <p:cNvSpPr>
              <a:spLocks/>
            </p:cNvSpPr>
            <p:nvPr/>
          </p:nvSpPr>
          <p:spPr bwMode="auto">
            <a:xfrm>
              <a:off x="132" y="1536"/>
              <a:ext cx="1120" cy="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3858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1113" y="894857"/>
            <a:ext cx="2414559" cy="22198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40" y="1001712"/>
            <a:ext cx="2327096" cy="2128147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9430" name="Text Box 6"/>
          <p:cNvSpPr txBox="1">
            <a:spLocks noChangeArrowheads="1"/>
          </p:cNvSpPr>
          <p:nvPr/>
        </p:nvSpPr>
        <p:spPr bwMode="auto">
          <a:xfrm rot="2338822">
            <a:off x="3604907" y="4049404"/>
            <a:ext cx="6461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0" dirty="0">
                <a:latin typeface="Arial" pitchFamily="-108" charset="0"/>
              </a:rPr>
              <a:t>d</a:t>
            </a:r>
            <a:r>
              <a:rPr lang="en-US" sz="2000" b="0" baseline="30000" dirty="0">
                <a:latin typeface="Arial" pitchFamily="-108" charset="0"/>
              </a:rPr>
              <a:t>2</a:t>
            </a:r>
            <a:r>
              <a:rPr lang="en-US" sz="2000" b="0" dirty="0">
                <a:latin typeface="Arial" pitchFamily="-108" charset="0"/>
              </a:rPr>
              <a:t>k</a:t>
            </a:r>
            <a:r>
              <a:rPr lang="en-US" sz="2000" b="0" baseline="-25000" dirty="0">
                <a:latin typeface="Arial" pitchFamily="-108" charset="0"/>
              </a:rPr>
              <a:t>T</a:t>
            </a:r>
          </a:p>
        </p:txBody>
      </p:sp>
      <p:sp>
        <p:nvSpPr>
          <p:cNvPr id="359431" name="Line 7"/>
          <p:cNvSpPr>
            <a:spLocks noChangeShapeType="1"/>
          </p:cNvSpPr>
          <p:nvPr/>
        </p:nvSpPr>
        <p:spPr bwMode="auto">
          <a:xfrm flipH="1">
            <a:off x="4343400" y="4106610"/>
            <a:ext cx="977760" cy="68380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433" name="Text Box 9"/>
          <p:cNvSpPr txBox="1">
            <a:spLocks noChangeArrowheads="1"/>
          </p:cNvSpPr>
          <p:nvPr/>
        </p:nvSpPr>
        <p:spPr bwMode="auto">
          <a:xfrm rot="19369591">
            <a:off x="4319840" y="3987477"/>
            <a:ext cx="11033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0" dirty="0" err="1">
                <a:latin typeface="Symbol" pitchFamily="-108" charset="2"/>
              </a:rPr>
              <a:t>x</a:t>
            </a:r>
            <a:r>
              <a:rPr lang="en-US" sz="2000" b="0" dirty="0">
                <a:latin typeface="Arial" pitchFamily="-108" charset="0"/>
              </a:rPr>
              <a:t>=0,t=0</a:t>
            </a:r>
          </a:p>
        </p:txBody>
      </p:sp>
      <p:sp>
        <p:nvSpPr>
          <p:cNvPr id="359437" name="Line 13"/>
          <p:cNvSpPr>
            <a:spLocks noChangeShapeType="1"/>
          </p:cNvSpPr>
          <p:nvPr/>
        </p:nvSpPr>
        <p:spPr bwMode="auto">
          <a:xfrm flipH="1">
            <a:off x="2949156" y="1340747"/>
            <a:ext cx="1128576" cy="174359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438" name="Line 14"/>
          <p:cNvSpPr>
            <a:spLocks noChangeShapeType="1"/>
          </p:cNvSpPr>
          <p:nvPr/>
        </p:nvSpPr>
        <p:spPr bwMode="auto">
          <a:xfrm>
            <a:off x="4230132" y="1326148"/>
            <a:ext cx="1371600" cy="173295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439" name="Text Box 15"/>
          <p:cNvSpPr txBox="1">
            <a:spLocks noChangeArrowheads="1"/>
          </p:cNvSpPr>
          <p:nvPr/>
        </p:nvSpPr>
        <p:spPr bwMode="auto">
          <a:xfrm rot="2760000">
            <a:off x="4711282" y="1809831"/>
            <a:ext cx="7413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0" dirty="0">
                <a:latin typeface="Arial" pitchFamily="-108" charset="0"/>
              </a:rPr>
              <a:t>d</a:t>
            </a:r>
            <a:r>
              <a:rPr lang="en-US" sz="2000" b="0" baseline="30000" dirty="0">
                <a:latin typeface="Arial" pitchFamily="-108" charset="0"/>
              </a:rPr>
              <a:t>2</a:t>
            </a:r>
            <a:r>
              <a:rPr lang="en-US" sz="2000" b="0" dirty="0">
                <a:latin typeface="Arial" pitchFamily="-108" charset="0"/>
              </a:rPr>
              <a:t>k</a:t>
            </a:r>
            <a:r>
              <a:rPr lang="en-US" sz="2000" b="0" baseline="-25000" dirty="0">
                <a:latin typeface="Arial" pitchFamily="-108" charset="0"/>
              </a:rPr>
              <a:t>T</a:t>
            </a:r>
            <a:endParaRPr lang="en-US" sz="1000" b="0" dirty="0">
              <a:latin typeface="Arial" pitchFamily="-108" charset="0"/>
            </a:endParaRPr>
          </a:p>
        </p:txBody>
      </p:sp>
      <p:sp>
        <p:nvSpPr>
          <p:cNvPr id="359447" name="Text Box 23"/>
          <p:cNvSpPr txBox="1">
            <a:spLocks noChangeArrowheads="1"/>
          </p:cNvSpPr>
          <p:nvPr/>
        </p:nvSpPr>
        <p:spPr bwMode="auto">
          <a:xfrm rot="2700000">
            <a:off x="4416283" y="2043163"/>
            <a:ext cx="7127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0" dirty="0">
                <a:latin typeface="Arial" pitchFamily="-108" charset="0"/>
              </a:rPr>
              <a:t>(FT)</a:t>
            </a:r>
          </a:p>
        </p:txBody>
      </p:sp>
      <p:grpSp>
        <p:nvGrpSpPr>
          <p:cNvPr id="4" name="Group 46"/>
          <p:cNvGrpSpPr/>
          <p:nvPr/>
        </p:nvGrpSpPr>
        <p:grpSpPr>
          <a:xfrm>
            <a:off x="456100" y="4558444"/>
            <a:ext cx="2880962" cy="2055505"/>
            <a:chOff x="342476" y="4483088"/>
            <a:chExt cx="2880962" cy="2055505"/>
          </a:xfrm>
        </p:grpSpPr>
        <p:grpSp>
          <p:nvGrpSpPr>
            <p:cNvPr id="5" name="Group 42"/>
            <p:cNvGrpSpPr/>
            <p:nvPr/>
          </p:nvGrpSpPr>
          <p:grpSpPr>
            <a:xfrm>
              <a:off x="342476" y="4483088"/>
              <a:ext cx="2880962" cy="2055505"/>
              <a:chOff x="-156418" y="4614327"/>
              <a:chExt cx="2562871" cy="2010255"/>
            </a:xfrm>
          </p:grpSpPr>
          <p:pic>
            <p:nvPicPr>
              <p:cNvPr id="34" name="Picture 5" descr="AN_E704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-102702" y="4614327"/>
                <a:ext cx="2498893" cy="1893332"/>
              </a:xfrm>
              <a:prstGeom prst="rect">
                <a:avLst/>
              </a:prstGeom>
              <a:noFill/>
            </p:spPr>
          </p:pic>
          <p:sp>
            <p:nvSpPr>
              <p:cNvPr id="35" name="Text Box 6"/>
              <p:cNvSpPr txBox="1">
                <a:spLocks noChangeArrowheads="1"/>
              </p:cNvSpPr>
              <p:nvPr/>
            </p:nvSpPr>
            <p:spPr bwMode="auto">
              <a:xfrm>
                <a:off x="609600" y="5029200"/>
                <a:ext cx="1180988" cy="2769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91412" tIns="45705" rIns="91412" bIns="45705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200" b="0" dirty="0" err="1">
                    <a:solidFill>
                      <a:srgbClr val="0066FF"/>
                    </a:solidFill>
                  </a:rPr>
                  <a:t>p</a:t>
                </a:r>
                <a:r>
                  <a:rPr lang="en-US" sz="1200" b="0" baseline="-25000" dirty="0" err="1">
                    <a:solidFill>
                      <a:srgbClr val="0066FF"/>
                    </a:solidFill>
                  </a:rPr>
                  <a:t>T</a:t>
                </a:r>
                <a:r>
                  <a:rPr lang="en-US" sz="1200" b="0" dirty="0">
                    <a:solidFill>
                      <a:srgbClr val="0066FF"/>
                    </a:solidFill>
                  </a:rPr>
                  <a:t>&lt; 2 </a:t>
                </a:r>
                <a:r>
                  <a:rPr lang="en-US" sz="1200" b="0" dirty="0" err="1">
                    <a:solidFill>
                      <a:srgbClr val="0066FF"/>
                    </a:solidFill>
                  </a:rPr>
                  <a:t>GeV/c</a:t>
                </a:r>
                <a:endParaRPr lang="en-US" sz="1200" b="0" dirty="0">
                  <a:solidFill>
                    <a:srgbClr val="0066FF"/>
                  </a:solidFill>
                </a:endParaRPr>
              </a:p>
            </p:txBody>
          </p:sp>
          <p:sp>
            <p:nvSpPr>
              <p:cNvPr id="36" name="Text Box 7"/>
              <p:cNvSpPr txBox="1">
                <a:spLocks noChangeArrowheads="1"/>
              </p:cNvSpPr>
              <p:nvPr/>
            </p:nvSpPr>
            <p:spPr bwMode="auto">
              <a:xfrm>
                <a:off x="527436" y="4842927"/>
                <a:ext cx="1160687" cy="246211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ffectLst/>
            </p:spPr>
            <p:txBody>
              <a:bodyPr wrap="square" lIns="91431" tIns="45715" rIns="91431" bIns="45715">
                <a:prstTxWarp prst="textNoShape">
                  <a:avLst/>
                </a:prstTxWarp>
                <a:spAutoFit/>
              </a:bodyPr>
              <a:lstStyle/>
              <a:p>
                <a:pPr algn="ctr">
                  <a:lnSpc>
                    <a:spcPct val="80000"/>
                  </a:lnSpc>
                  <a:spcBef>
                    <a:spcPct val="50000"/>
                  </a:spcBef>
                </a:pPr>
                <a:r>
                  <a:rPr lang="it-IT" sz="1200" b="0" dirty="0">
                    <a:solidFill>
                      <a:srgbClr val="008000"/>
                    </a:solidFill>
                    <a:ea typeface="Arial" pitchFamily="-108" charset="0"/>
                    <a:cs typeface="Arial" pitchFamily="-108" charset="0"/>
                  </a:rPr>
                  <a:t>√s = 20 GeV  </a:t>
                </a:r>
              </a:p>
            </p:txBody>
          </p:sp>
          <p:sp>
            <p:nvSpPr>
              <p:cNvPr id="38" name="Text Box 9"/>
              <p:cNvSpPr txBox="1">
                <a:spLocks noChangeArrowheads="1"/>
              </p:cNvSpPr>
              <p:nvPr/>
            </p:nvSpPr>
            <p:spPr bwMode="auto">
              <a:xfrm>
                <a:off x="1996389" y="6255250"/>
                <a:ext cx="410064" cy="369332"/>
              </a:xfrm>
              <a:prstGeom prst="rect">
                <a:avLst/>
              </a:prstGeom>
              <a:noFill/>
              <a:ln w="31750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dirty="0" err="1">
                    <a:solidFill>
                      <a:schemeClr val="tx1"/>
                    </a:solidFill>
                  </a:rPr>
                  <a:t>x</a:t>
                </a:r>
                <a:r>
                  <a:rPr lang="en-US" baseline="-25000" dirty="0" err="1">
                    <a:solidFill>
                      <a:schemeClr val="tx1"/>
                    </a:solidFill>
                  </a:rPr>
                  <a:t>F</a:t>
                </a:r>
                <a:endParaRPr lang="it-IT" baseline="-25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Text Box 10"/>
              <p:cNvSpPr txBox="1">
                <a:spLocks noChangeArrowheads="1"/>
              </p:cNvSpPr>
              <p:nvPr/>
            </p:nvSpPr>
            <p:spPr bwMode="auto">
              <a:xfrm>
                <a:off x="-156418" y="4980053"/>
                <a:ext cx="477657" cy="338554"/>
              </a:xfrm>
              <a:prstGeom prst="rect">
                <a:avLst/>
              </a:prstGeom>
              <a:noFill/>
              <a:ln w="31750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 dirty="0">
                    <a:solidFill>
                      <a:schemeClr val="tx1"/>
                    </a:solidFill>
                  </a:rPr>
                  <a:t>A</a:t>
                </a:r>
                <a:r>
                  <a:rPr lang="en-US" sz="1600" baseline="-25000" dirty="0">
                    <a:solidFill>
                      <a:schemeClr val="tx1"/>
                    </a:solidFill>
                  </a:rPr>
                  <a:t>N</a:t>
                </a:r>
                <a:endParaRPr lang="it-IT" sz="1600" baseline="-250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487848" y="5348873"/>
              <a:ext cx="42813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5482205" y="4470956"/>
            <a:ext cx="3601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May </a:t>
            </a:r>
            <a:r>
              <a:rPr lang="en-US" dirty="0" smtClean="0">
                <a:solidFill>
                  <a:srgbClr val="FF0000"/>
                </a:solidFill>
              </a:rPr>
              <a:t>solve proton </a:t>
            </a:r>
            <a:r>
              <a:rPr lang="en-US" dirty="0" smtClean="0">
                <a:solidFill>
                  <a:srgbClr val="FF0000"/>
                </a:solidFill>
              </a:rPr>
              <a:t>spin puzzle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716196"/>
              </p:ext>
            </p:extLst>
          </p:nvPr>
        </p:nvGraphicFramePr>
        <p:xfrm>
          <a:off x="4681722" y="5820297"/>
          <a:ext cx="4306888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2313" name="Equation" r:id="rId7" imgW="3035300" imgH="457200" progId="Equation.3">
                  <p:embed/>
                </p:oleObj>
              </mc:Choice>
              <mc:Fallback>
                <p:oleObj name="Equation" r:id="rId7" imgW="30353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681722" y="5820297"/>
                        <a:ext cx="4306888" cy="650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705508" y="4536687"/>
            <a:ext cx="2533069" cy="1888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159097" y="4338102"/>
            <a:ext cx="3255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May explain SSA &amp; Lam-Tung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4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8" name="Text Box 3"/>
          <p:cNvSpPr txBox="1">
            <a:spLocks noChangeArrowheads="1"/>
          </p:cNvSpPr>
          <p:nvPr/>
        </p:nvSpPr>
        <p:spPr bwMode="auto">
          <a:xfrm>
            <a:off x="3557552" y="4847602"/>
            <a:ext cx="1626357" cy="40011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b="0" dirty="0">
                <a:latin typeface="Arial" pitchFamily="-108" charset="0"/>
              </a:rPr>
              <a:t>PDFs </a:t>
            </a:r>
            <a:r>
              <a:rPr lang="en-US" sz="2000" dirty="0">
                <a:latin typeface="Arial" pitchFamily="-108" charset="0"/>
              </a:rPr>
              <a:t> </a:t>
            </a:r>
            <a:r>
              <a:rPr lang="en-US" sz="2000" dirty="0" smtClean="0">
                <a:latin typeface="Arial" pitchFamily="-108" charset="0"/>
              </a:rPr>
              <a:t>        </a:t>
            </a:r>
            <a:endParaRPr lang="en-US" sz="2000" b="0" dirty="0">
              <a:latin typeface="Arial" pitchFamily="-108" charset="0"/>
            </a:endParaRPr>
          </a:p>
        </p:txBody>
      </p:sp>
      <p:graphicFrame>
        <p:nvGraphicFramePr>
          <p:cNvPr id="50" name="Object 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5145695"/>
              </p:ext>
            </p:extLst>
          </p:nvPr>
        </p:nvGraphicFramePr>
        <p:xfrm>
          <a:off x="4475025" y="4840288"/>
          <a:ext cx="593725" cy="382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2314" name="Equation" r:id="rId9" imgW="393700" imgH="254000" progId="Equation.3">
                  <p:embed/>
                </p:oleObj>
              </mc:Choice>
              <mc:Fallback>
                <p:oleObj name="Equation" r:id="rId9" imgW="3937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475025" y="4840288"/>
                        <a:ext cx="593725" cy="382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" name="Text Box 11"/>
          <p:cNvSpPr txBox="1">
            <a:spLocks noChangeArrowheads="1"/>
          </p:cNvSpPr>
          <p:nvPr/>
        </p:nvSpPr>
        <p:spPr bwMode="auto">
          <a:xfrm>
            <a:off x="2306338" y="748140"/>
            <a:ext cx="4320741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0" dirty="0" smtClean="0">
                <a:latin typeface="Arial" pitchFamily="-108" charset="0"/>
              </a:rPr>
              <a:t>                         “</a:t>
            </a:r>
            <a:r>
              <a:rPr lang="en-US" sz="1600" b="0" dirty="0">
                <a:latin typeface="Arial" pitchFamily="-108" charset="0"/>
              </a:rPr>
              <a:t>Mother” Wigner distributions </a:t>
            </a:r>
          </a:p>
        </p:txBody>
      </p:sp>
      <p:graphicFrame>
        <p:nvGraphicFramePr>
          <p:cNvPr id="55" name="Object 5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3993272"/>
              </p:ext>
            </p:extLst>
          </p:nvPr>
        </p:nvGraphicFramePr>
        <p:xfrm>
          <a:off x="2466808" y="715050"/>
          <a:ext cx="1228149" cy="402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2315" name="Equation" r:id="rId11" imgW="812800" imgH="266700" progId="Equation.3">
                  <p:embed/>
                </p:oleObj>
              </mc:Choice>
              <mc:Fallback>
                <p:oleObj name="Equation" r:id="rId11" imgW="8128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466808" y="715050"/>
                        <a:ext cx="1228149" cy="402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Text Box 12"/>
          <p:cNvSpPr txBox="1">
            <a:spLocks noChangeArrowheads="1"/>
          </p:cNvSpPr>
          <p:nvPr/>
        </p:nvSpPr>
        <p:spPr bwMode="auto">
          <a:xfrm rot="18267567">
            <a:off x="3024381" y="1624599"/>
            <a:ext cx="82720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b="0" dirty="0" smtClean="0">
                <a:latin typeface="Arial" pitchFamily="-108" charset="0"/>
              </a:rPr>
              <a:t>d</a:t>
            </a:r>
            <a:r>
              <a:rPr lang="en-US" sz="2000" baseline="30000" dirty="0" smtClean="0">
                <a:latin typeface="Arial" pitchFamily="-108" charset="0"/>
              </a:rPr>
              <a:t>2</a:t>
            </a:r>
            <a:r>
              <a:rPr lang="en-US" sz="2000" dirty="0" smtClean="0">
                <a:latin typeface="Arial" pitchFamily="-108" charset="0"/>
              </a:rPr>
              <a:t>b</a:t>
            </a:r>
            <a:r>
              <a:rPr lang="en-US" sz="2000" baseline="-25000" dirty="0" smtClean="0">
                <a:latin typeface="Arial" pitchFamily="-108" charset="0"/>
              </a:rPr>
              <a:t>T</a:t>
            </a:r>
            <a:r>
              <a:rPr lang="en-US" sz="2000" b="0" dirty="0" smtClean="0">
                <a:latin typeface="Arial" pitchFamily="-108" charset="0"/>
              </a:rPr>
              <a:t> </a:t>
            </a:r>
            <a:endParaRPr lang="en-US" sz="2000" b="0" baseline="30000" dirty="0">
              <a:latin typeface="Arial" pitchFamily="-108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-10427" y="-76200"/>
            <a:ext cx="901874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Quantum Phase-space Distribution of Quarks</a:t>
            </a:r>
          </a:p>
        </p:txBody>
      </p:sp>
      <p:sp>
        <p:nvSpPr>
          <p:cNvPr id="45" name="Text Box 5"/>
          <p:cNvSpPr txBox="1">
            <a:spLocks noChangeArrowheads="1"/>
          </p:cNvSpPr>
          <p:nvPr/>
        </p:nvSpPr>
        <p:spPr bwMode="auto">
          <a:xfrm>
            <a:off x="971119" y="3173682"/>
            <a:ext cx="2646472" cy="40011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b="0" dirty="0" smtClean="0">
                <a:latin typeface="Arial" pitchFamily="-108" charset="0"/>
              </a:rPr>
              <a:t>TMDs:                </a:t>
            </a:r>
            <a:endParaRPr lang="en-US" sz="2000" b="0" dirty="0">
              <a:latin typeface="Arial" pitchFamily="-108" charset="0"/>
            </a:endParaRPr>
          </a:p>
        </p:txBody>
      </p:sp>
      <p:sp>
        <p:nvSpPr>
          <p:cNvPr id="51" name="Text Box 17"/>
          <p:cNvSpPr txBox="1">
            <a:spLocks noChangeArrowheads="1"/>
          </p:cNvSpPr>
          <p:nvPr/>
        </p:nvSpPr>
        <p:spPr bwMode="auto">
          <a:xfrm>
            <a:off x="5335759" y="3618897"/>
            <a:ext cx="2157242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b="0" dirty="0" smtClean="0">
                <a:latin typeface="Arial" pitchFamily="-108" charset="0"/>
              </a:rPr>
              <a:t>Exclusive Measurements</a:t>
            </a:r>
          </a:p>
          <a:p>
            <a:r>
              <a:rPr lang="en-US" sz="1400" dirty="0" smtClean="0">
                <a:solidFill>
                  <a:srgbClr val="3333CC"/>
                </a:solidFill>
                <a:latin typeface="Arial" pitchFamily="-108" charset="0"/>
              </a:rPr>
              <a:t>1+</a:t>
            </a:r>
            <a:r>
              <a:rPr lang="en-US" sz="1400" b="0" dirty="0" smtClean="0">
                <a:solidFill>
                  <a:srgbClr val="3333CC"/>
                </a:solidFill>
                <a:latin typeface="Arial" pitchFamily="-108" charset="0"/>
              </a:rPr>
              <a:t>2D spatial distribution</a:t>
            </a:r>
            <a:endParaRPr lang="en-US" sz="1400" b="0" dirty="0">
              <a:solidFill>
                <a:srgbClr val="3333CC"/>
              </a:solidFill>
              <a:latin typeface="Arial" pitchFamily="-108" charset="0"/>
            </a:endParaRPr>
          </a:p>
        </p:txBody>
      </p:sp>
      <p:sp>
        <p:nvSpPr>
          <p:cNvPr id="56" name="Text Box 18"/>
          <p:cNvSpPr txBox="1">
            <a:spLocks noChangeArrowheads="1"/>
          </p:cNvSpPr>
          <p:nvPr/>
        </p:nvSpPr>
        <p:spPr bwMode="auto">
          <a:xfrm>
            <a:off x="971119" y="3581067"/>
            <a:ext cx="2645481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b="0" dirty="0" smtClean="0">
                <a:latin typeface="Arial" pitchFamily="-108" charset="0"/>
              </a:rPr>
              <a:t>Semi-inclusive measurements</a:t>
            </a:r>
          </a:p>
          <a:p>
            <a:r>
              <a:rPr lang="en-US" sz="1400" dirty="0" smtClean="0">
                <a:solidFill>
                  <a:srgbClr val="3333CC"/>
                </a:solidFill>
                <a:latin typeface="Arial" pitchFamily="-108" charset="0"/>
              </a:rPr>
              <a:t>3D</a:t>
            </a:r>
            <a:r>
              <a:rPr lang="en-US" sz="1400" b="0" dirty="0" smtClean="0">
                <a:solidFill>
                  <a:srgbClr val="3333CC"/>
                </a:solidFill>
                <a:latin typeface="Arial" pitchFamily="-108" charset="0"/>
              </a:rPr>
              <a:t> </a:t>
            </a:r>
            <a:r>
              <a:rPr lang="en-US" sz="1400" b="0" dirty="0">
                <a:solidFill>
                  <a:srgbClr val="3333CC"/>
                </a:solidFill>
                <a:latin typeface="Arial" pitchFamily="-108" charset="0"/>
              </a:rPr>
              <a:t>momentum </a:t>
            </a:r>
            <a:r>
              <a:rPr lang="en-US" sz="1400" b="0" dirty="0" smtClean="0">
                <a:solidFill>
                  <a:srgbClr val="3333CC"/>
                </a:solidFill>
                <a:latin typeface="Arial" pitchFamily="-108" charset="0"/>
              </a:rPr>
              <a:t>distribution</a:t>
            </a:r>
            <a:endParaRPr lang="en-US" sz="1400" b="0" dirty="0">
              <a:solidFill>
                <a:srgbClr val="FF0000"/>
              </a:solidFill>
              <a:latin typeface="Arial" pitchFamily="-108" charset="0"/>
            </a:endParaRPr>
          </a:p>
        </p:txBody>
      </p:sp>
      <p:sp>
        <p:nvSpPr>
          <p:cNvPr id="60" name="Text Box 24"/>
          <p:cNvSpPr txBox="1">
            <a:spLocks noChangeArrowheads="1"/>
          </p:cNvSpPr>
          <p:nvPr/>
        </p:nvSpPr>
        <p:spPr bwMode="auto">
          <a:xfrm>
            <a:off x="5321160" y="3199129"/>
            <a:ext cx="2171840" cy="4064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b="0" dirty="0">
                <a:latin typeface="Arial" pitchFamily="-108" charset="0"/>
              </a:rPr>
              <a:t>GPDs: </a:t>
            </a:r>
          </a:p>
        </p:txBody>
      </p:sp>
      <p:graphicFrame>
        <p:nvGraphicFramePr>
          <p:cNvPr id="61" name="Object 6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1475225"/>
              </p:ext>
            </p:extLst>
          </p:nvPr>
        </p:nvGraphicFramePr>
        <p:xfrm>
          <a:off x="6349567" y="3225197"/>
          <a:ext cx="10287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2316" name="Equation" r:id="rId13" imgW="660400" imgH="254000" progId="Equation.3">
                  <p:embed/>
                </p:oleObj>
              </mc:Choice>
              <mc:Fallback>
                <p:oleObj name="Equation" r:id="rId13" imgW="6604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349567" y="3225197"/>
                        <a:ext cx="10287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" name="Object 6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4223141"/>
              </p:ext>
            </p:extLst>
          </p:nvPr>
        </p:nvGraphicFramePr>
        <p:xfrm>
          <a:off x="2589753" y="3167335"/>
          <a:ext cx="863600" cy="401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2317" name="Equation" r:id="rId15" imgW="571500" imgH="266700" progId="Equation.3">
                  <p:embed/>
                </p:oleObj>
              </mc:Choice>
              <mc:Fallback>
                <p:oleObj name="Equation" r:id="rId15" imgW="5715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589753" y="3167335"/>
                        <a:ext cx="863600" cy="401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" name="Line 26"/>
          <p:cNvSpPr>
            <a:spLocks noChangeShapeType="1"/>
          </p:cNvSpPr>
          <p:nvPr/>
        </p:nvSpPr>
        <p:spPr bwMode="auto">
          <a:xfrm>
            <a:off x="3453353" y="4197048"/>
            <a:ext cx="760258" cy="59337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Fußzeilenplatzhalter 7"/>
          <p:cNvSpPr txBox="1">
            <a:spLocks noGrp="1"/>
          </p:cNvSpPr>
          <p:nvPr/>
        </p:nvSpPr>
        <p:spPr>
          <a:xfrm>
            <a:off x="1751796" y="6497718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Lattice and Hadrons, 15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January 2014, ECT*</a:t>
            </a:r>
            <a:endParaRPr lang="en-US" sz="1200" dirty="0">
              <a:solidFill>
                <a:schemeClr val="bg1"/>
              </a:solidFill>
            </a:endParaRPr>
          </a:p>
        </p:txBody>
      </p:sp>
      <p:graphicFrame>
        <p:nvGraphicFramePr>
          <p:cNvPr id="4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4064974"/>
              </p:ext>
            </p:extLst>
          </p:nvPr>
        </p:nvGraphicFramePr>
        <p:xfrm>
          <a:off x="5699033" y="5011130"/>
          <a:ext cx="2984791" cy="6692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2318" name="Equation" r:id="rId17" imgW="2095200" imgH="469800" progId="Equation.3">
                  <p:embed/>
                </p:oleObj>
              </mc:Choice>
              <mc:Fallback>
                <p:oleObj name="Equation" r:id="rId17" imgW="209520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99033" y="5011130"/>
                        <a:ext cx="2984791" cy="66922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34817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as12proj-collins_hermes_compass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019" y="1205244"/>
            <a:ext cx="5423336" cy="5423336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224990" y="-76200"/>
            <a:ext cx="454794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Transversity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 @ JLab12    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40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517242" y="695660"/>
            <a:ext cx="2642859" cy="1951287"/>
            <a:chOff x="517242" y="695660"/>
            <a:chExt cx="2642859" cy="1951287"/>
          </a:xfrm>
        </p:grpSpPr>
        <p:sp>
          <p:nvSpPr>
            <p:cNvPr id="13" name="Rounded Rectangle 12"/>
            <p:cNvSpPr/>
            <p:nvPr/>
          </p:nvSpPr>
          <p:spPr>
            <a:xfrm>
              <a:off x="517242" y="695660"/>
              <a:ext cx="2642859" cy="535609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1123007" y="2312738"/>
              <a:ext cx="828722" cy="334209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V="1">
              <a:off x="1461603" y="1244637"/>
              <a:ext cx="0" cy="106810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600348" y="721417"/>
              <a:ext cx="25597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Large x important to constrain </a:t>
              </a:r>
            </a:p>
            <a:p>
              <a:r>
                <a:rPr lang="en-US" sz="1400" dirty="0"/>
                <a:t>t</a:t>
              </a:r>
              <a:r>
                <a:rPr lang="en-US" sz="1400" dirty="0" smtClean="0"/>
                <a:t>he tensor charge</a:t>
              </a:r>
              <a:endParaRPr lang="en-US" sz="1400" dirty="0"/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8858" y="2573507"/>
            <a:ext cx="3943292" cy="2838805"/>
          </a:xfrm>
          <a:prstGeom prst="rect">
            <a:avLst/>
          </a:prstGeom>
        </p:spPr>
      </p:pic>
      <p:sp>
        <p:nvSpPr>
          <p:cNvPr id="45" name="Oval 44"/>
          <p:cNvSpPr/>
          <p:nvPr/>
        </p:nvSpPr>
        <p:spPr>
          <a:xfrm>
            <a:off x="6130855" y="4471610"/>
            <a:ext cx="1834747" cy="33495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6160322" y="4475696"/>
            <a:ext cx="1711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E12-12-109  Hall-B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5566245" y="2005161"/>
            <a:ext cx="2110135" cy="57039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5553011" y="2053541"/>
            <a:ext cx="2160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Di-hadron channel for h</a:t>
            </a:r>
            <a:r>
              <a:rPr lang="en-US" sz="1400" baseline="-25000" dirty="0" smtClean="0"/>
              <a:t>1</a:t>
            </a:r>
          </a:p>
          <a:p>
            <a:r>
              <a:rPr lang="en-US" sz="1400" dirty="0"/>
              <a:t>T</a:t>
            </a:r>
            <a:r>
              <a:rPr lang="en-US" sz="1400" dirty="0" smtClean="0"/>
              <a:t>est  of TMDs extraction</a:t>
            </a:r>
            <a:endParaRPr lang="en-US" sz="1400" dirty="0"/>
          </a:p>
        </p:txBody>
      </p:sp>
      <p:sp>
        <p:nvSpPr>
          <p:cNvPr id="46" name="Rounded Rectangle 45"/>
          <p:cNvSpPr/>
          <p:nvPr/>
        </p:nvSpPr>
        <p:spPr>
          <a:xfrm>
            <a:off x="3436577" y="1429474"/>
            <a:ext cx="1150450" cy="291873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Proton</a:t>
            </a:r>
            <a:endParaRPr lang="en-US" sz="1400" dirty="0"/>
          </a:p>
        </p:txBody>
      </p:sp>
      <p:sp>
        <p:nvSpPr>
          <p:cNvPr id="48" name="Oval 47"/>
          <p:cNvSpPr/>
          <p:nvPr/>
        </p:nvSpPr>
        <p:spPr>
          <a:xfrm>
            <a:off x="1450058" y="1320155"/>
            <a:ext cx="1805762" cy="33920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1461603" y="1328489"/>
            <a:ext cx="16814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C</a:t>
            </a:r>
            <a:r>
              <a:rPr lang="en-US" sz="1400" dirty="0" smtClean="0">
                <a:solidFill>
                  <a:srgbClr val="0000FF"/>
                </a:solidFill>
              </a:rPr>
              <a:t>12-11-111  Hall-B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5565106" y="2788738"/>
            <a:ext cx="3013345" cy="287020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872182" y="4918364"/>
            <a:ext cx="328135" cy="3001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ußzeilenplatzhalter 7"/>
          <p:cNvSpPr txBox="1">
            <a:spLocks noGrp="1"/>
          </p:cNvSpPr>
          <p:nvPr/>
        </p:nvSpPr>
        <p:spPr>
          <a:xfrm>
            <a:off x="1751796" y="6497718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Lattice and Hadrons, 15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January 2014, ECT*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591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938847" y="5694179"/>
            <a:ext cx="4079553" cy="45032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322" y="1539942"/>
            <a:ext cx="3153162" cy="433819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41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7831131" y="96396"/>
            <a:ext cx="1203603" cy="41442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7329304"/>
              </p:ext>
            </p:extLst>
          </p:nvPr>
        </p:nvGraphicFramePr>
        <p:xfrm>
          <a:off x="7993899" y="83028"/>
          <a:ext cx="890588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4961" name="Equation" r:id="rId5" imgW="495300" imgH="228600" progId="Equation.3">
                  <p:embed/>
                </p:oleObj>
              </mc:Choice>
              <mc:Fallback>
                <p:oleObj name="Equation" r:id="rId5" imgW="4953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93899" y="83028"/>
                        <a:ext cx="890588" cy="4127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6998" y="1671790"/>
            <a:ext cx="4251402" cy="38735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98345" y="1816100"/>
            <a:ext cx="456291" cy="37068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 rot="16200000">
            <a:off x="-88195" y="4151190"/>
            <a:ext cx="716696" cy="343175"/>
            <a:chOff x="2557633" y="3442809"/>
            <a:chExt cx="716696" cy="343175"/>
          </a:xfrm>
        </p:grpSpPr>
        <p:sp>
          <p:nvSpPr>
            <p:cNvPr id="26" name="TextBox 25"/>
            <p:cNvSpPr txBox="1"/>
            <p:nvPr/>
          </p:nvSpPr>
          <p:spPr>
            <a:xfrm>
              <a:off x="2557633" y="3447430"/>
              <a:ext cx="71669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xh</a:t>
              </a:r>
              <a:r>
                <a:rPr lang="en-US" sz="1600" baseline="-25000" dirty="0" smtClean="0"/>
                <a:t>1</a:t>
              </a:r>
              <a:r>
                <a:rPr lang="en-US" sz="1600" dirty="0" smtClean="0"/>
                <a:t>(x)</a:t>
              </a:r>
              <a:endParaRPr lang="en-US" sz="16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775881" y="3442809"/>
              <a:ext cx="25598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d</a:t>
              </a:r>
              <a:endParaRPr lang="en-US" sz="1000" dirty="0"/>
            </a:p>
          </p:txBody>
        </p:sp>
      </p:grpSp>
      <p:grpSp>
        <p:nvGrpSpPr>
          <p:cNvPr id="28" name="Group 27"/>
          <p:cNvGrpSpPr/>
          <p:nvPr/>
        </p:nvGrpSpPr>
        <p:grpSpPr>
          <a:xfrm rot="16200000">
            <a:off x="-64834" y="2268342"/>
            <a:ext cx="783200" cy="369332"/>
            <a:chOff x="2524381" y="3432041"/>
            <a:chExt cx="783200" cy="369332"/>
          </a:xfrm>
        </p:grpSpPr>
        <p:sp>
          <p:nvSpPr>
            <p:cNvPr id="31" name="TextBox 30"/>
            <p:cNvSpPr txBox="1"/>
            <p:nvPr/>
          </p:nvSpPr>
          <p:spPr>
            <a:xfrm>
              <a:off x="2524381" y="3432041"/>
              <a:ext cx="7832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xh</a:t>
              </a:r>
              <a:r>
                <a:rPr lang="en-US" baseline="-25000" dirty="0" smtClean="0"/>
                <a:t>1</a:t>
              </a:r>
              <a:r>
                <a:rPr lang="en-US" dirty="0" smtClean="0"/>
                <a:t>(x)</a:t>
              </a:r>
              <a:endParaRPr lang="en-US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783016" y="3458195"/>
              <a:ext cx="24172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u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138318" y="4877191"/>
            <a:ext cx="6550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helicity</a:t>
            </a:r>
            <a:endParaRPr lang="en-US" sz="1200" dirty="0"/>
          </a:p>
        </p:txBody>
      </p:sp>
      <p:cxnSp>
        <p:nvCxnSpPr>
          <p:cNvPr id="9" name="Straight Arrow Connector 8"/>
          <p:cNvCxnSpPr>
            <a:stCxn id="6" idx="0"/>
          </p:cNvCxnSpPr>
          <p:nvPr/>
        </p:nvCxnSpPr>
        <p:spPr>
          <a:xfrm flipH="1" flipV="1">
            <a:off x="2219961" y="4608286"/>
            <a:ext cx="245881" cy="26890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2211233" y="-76200"/>
            <a:ext cx="457544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Transversity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vs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Helicity</a:t>
            </a:r>
            <a:endParaRPr lang="en-US" sz="3600" b="1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03912" y="889061"/>
            <a:ext cx="151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Distributions: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0" name="Rectangle 4"/>
          <p:cNvSpPr>
            <a:spLocks noChangeArrowheads="1"/>
          </p:cNvSpPr>
          <p:nvPr/>
        </p:nvSpPr>
        <p:spPr bwMode="auto">
          <a:xfrm>
            <a:off x="1445235" y="1368034"/>
            <a:ext cx="2299455" cy="297636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200" b="1" dirty="0" smtClean="0">
                <a:solidFill>
                  <a:srgbClr val="000000"/>
                </a:solidFill>
              </a:rPr>
              <a:t>              </a:t>
            </a:r>
            <a:r>
              <a:rPr lang="en-US" sz="1200" b="1" dirty="0" smtClean="0"/>
              <a:t>[arXiv:0812.4366]</a:t>
            </a:r>
          </a:p>
        </p:txBody>
      </p:sp>
      <p:sp>
        <p:nvSpPr>
          <p:cNvPr id="42" name="Rectangle 4"/>
          <p:cNvSpPr>
            <a:spLocks noChangeArrowheads="1"/>
          </p:cNvSpPr>
          <p:nvPr/>
        </p:nvSpPr>
        <p:spPr bwMode="auto">
          <a:xfrm>
            <a:off x="5926755" y="1309042"/>
            <a:ext cx="2299455" cy="297636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200" b="1" dirty="0" smtClean="0">
                <a:solidFill>
                  <a:srgbClr val="000000"/>
                </a:solidFill>
              </a:rPr>
              <a:t>              </a:t>
            </a:r>
            <a:r>
              <a:rPr lang="en-US" sz="1200" b="1" dirty="0" smtClean="0"/>
              <a:t>[arXiv:1303.3822]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027334" y="883252"/>
            <a:ext cx="1121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Charges: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19847" y="5740359"/>
            <a:ext cx="10580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Symbol" charset="2"/>
                <a:cs typeface="Symbol" charset="2"/>
              </a:rPr>
              <a:t>D</a:t>
            </a:r>
            <a:r>
              <a:rPr lang="en-US" sz="1400" b="1" dirty="0" smtClean="0"/>
              <a:t>u = </a:t>
            </a:r>
            <a:r>
              <a:rPr lang="en-US" sz="1400" b="1" dirty="0" smtClean="0"/>
              <a:t>0.819</a:t>
            </a:r>
            <a:endParaRPr lang="en-US" sz="1400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6597799" y="5740359"/>
            <a:ext cx="1120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atin typeface="Symbol" charset="2"/>
                <a:cs typeface="Symbol" charset="2"/>
              </a:rPr>
              <a:t>D</a:t>
            </a:r>
            <a:r>
              <a:rPr lang="en-US" sz="1400" b="1" dirty="0" err="1"/>
              <a:t>d</a:t>
            </a:r>
            <a:r>
              <a:rPr lang="en-US" sz="1400" b="1" dirty="0" smtClean="0"/>
              <a:t> = -</a:t>
            </a:r>
            <a:r>
              <a:rPr lang="en-US" sz="1400" b="1" dirty="0" smtClean="0"/>
              <a:t>0.313</a:t>
            </a:r>
            <a:endParaRPr lang="en-US" sz="1400" b="1" dirty="0"/>
          </a:p>
        </p:txBody>
      </p:sp>
      <p:sp>
        <p:nvSpPr>
          <p:cNvPr id="49" name="Rectangle 4"/>
          <p:cNvSpPr>
            <a:spLocks noChangeArrowheads="1"/>
          </p:cNvSpPr>
          <p:nvPr/>
        </p:nvSpPr>
        <p:spPr bwMode="auto">
          <a:xfrm>
            <a:off x="5894149" y="6190682"/>
            <a:ext cx="2299455" cy="297636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200" b="1" dirty="0" smtClean="0">
                <a:solidFill>
                  <a:srgbClr val="000000"/>
                </a:solidFill>
              </a:rPr>
              <a:t>              </a:t>
            </a:r>
            <a:r>
              <a:rPr lang="en-US" sz="1200" b="1" dirty="0" smtClean="0"/>
              <a:t>[arXiv:</a:t>
            </a:r>
            <a:r>
              <a:rPr lang="en-US" sz="1200" b="1" dirty="0" smtClean="0"/>
              <a:t>1310.6339]</a:t>
            </a:r>
            <a:endParaRPr lang="en-US" sz="1200" b="1" dirty="0" smtClean="0"/>
          </a:p>
        </p:txBody>
      </p:sp>
      <p:sp>
        <p:nvSpPr>
          <p:cNvPr id="32" name="Fußzeilenplatzhalter 7"/>
          <p:cNvSpPr txBox="1">
            <a:spLocks noGrp="1"/>
          </p:cNvSpPr>
          <p:nvPr/>
        </p:nvSpPr>
        <p:spPr>
          <a:xfrm>
            <a:off x="1751796" y="6497718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Lattice and Hadrons, 15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January 2014, ECT*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45056" y="2508744"/>
            <a:ext cx="7437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Single</a:t>
            </a:r>
          </a:p>
          <a:p>
            <a:r>
              <a:rPr lang="en-US" sz="1400" dirty="0" smtClean="0"/>
              <a:t>hadron</a:t>
            </a:r>
            <a:endParaRPr lang="en-US" sz="1400" dirty="0"/>
          </a:p>
        </p:txBody>
      </p:sp>
      <p:sp>
        <p:nvSpPr>
          <p:cNvPr id="34" name="Right Brace 33"/>
          <p:cNvSpPr/>
          <p:nvPr/>
        </p:nvSpPr>
        <p:spPr>
          <a:xfrm>
            <a:off x="7946082" y="2588259"/>
            <a:ext cx="175204" cy="413570"/>
          </a:xfrm>
          <a:prstGeom prst="rightBrace">
            <a:avLst/>
          </a:prstGeom>
          <a:ln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Brace 38"/>
          <p:cNvSpPr/>
          <p:nvPr/>
        </p:nvSpPr>
        <p:spPr>
          <a:xfrm>
            <a:off x="7946082" y="3550860"/>
            <a:ext cx="175204" cy="358082"/>
          </a:xfrm>
          <a:prstGeom prst="rightBrace">
            <a:avLst/>
          </a:prstGeom>
          <a:ln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8226210" y="3441210"/>
            <a:ext cx="8131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Lattice</a:t>
            </a:r>
          </a:p>
          <a:p>
            <a:r>
              <a:rPr lang="en-US" sz="1400" dirty="0" smtClean="0"/>
              <a:t>(typical)</a:t>
            </a:r>
            <a:endParaRPr lang="en-US" sz="1400" dirty="0"/>
          </a:p>
        </p:txBody>
      </p:sp>
      <p:sp>
        <p:nvSpPr>
          <p:cNvPr id="43" name="Right Brace 42"/>
          <p:cNvSpPr/>
          <p:nvPr/>
        </p:nvSpPr>
        <p:spPr>
          <a:xfrm>
            <a:off x="7941475" y="4878548"/>
            <a:ext cx="175204" cy="358082"/>
          </a:xfrm>
          <a:prstGeom prst="rightBrace">
            <a:avLst/>
          </a:prstGeom>
          <a:ln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8188190" y="4882853"/>
            <a:ext cx="9730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Di-hadron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9505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90" y="2192711"/>
            <a:ext cx="8599488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389378" y="928744"/>
            <a:ext cx="8229600" cy="75507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>
                <a:latin typeface="Comic Sans MS" charset="0"/>
                <a:cs typeface="Times New Roman" charset="0"/>
              </a:rPr>
              <a:t>Looking for a practical way how to calculate light-cone distributions:</a:t>
            </a:r>
          </a:p>
          <a:p>
            <a:pPr>
              <a:buFont typeface="Wingdings" charset="0"/>
              <a:buNone/>
            </a:pPr>
            <a:r>
              <a:rPr lang="en-US" sz="1800" dirty="0" smtClean="0">
                <a:latin typeface="Comic Sans MS" charset="0"/>
                <a:cs typeface="Times New Roman" charset="0"/>
              </a:rPr>
              <a:t>   PDFs, TMDs, GPDs, HTs, LCWFs, LCDAs, etc…</a:t>
            </a:r>
          </a:p>
        </p:txBody>
      </p:sp>
      <p:sp>
        <p:nvSpPr>
          <p:cNvPr id="7" name="Rectangle 6"/>
          <p:cNvSpPr/>
          <p:nvPr/>
        </p:nvSpPr>
        <p:spPr>
          <a:xfrm>
            <a:off x="6973712" y="1878918"/>
            <a:ext cx="21008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/>
              <a:t> </a:t>
            </a:r>
            <a:r>
              <a:rPr lang="en-US" sz="1200" b="1" dirty="0" smtClean="0"/>
              <a:t>     </a:t>
            </a:r>
            <a:r>
              <a:rPr lang="en-US" sz="1200" b="1" dirty="0" err="1" smtClean="0"/>
              <a:t>Ji</a:t>
            </a:r>
            <a:r>
              <a:rPr lang="en-US" sz="1200" b="1" dirty="0" smtClean="0"/>
              <a:t> X.</a:t>
            </a:r>
            <a:r>
              <a:rPr lang="en-US" sz="1200" b="1" dirty="0" smtClean="0"/>
              <a:t> [</a:t>
            </a:r>
            <a:r>
              <a:rPr lang="en-US" sz="1200" b="1" dirty="0" smtClean="0"/>
              <a:t>arXiv:</a:t>
            </a:r>
            <a:r>
              <a:rPr lang="en-US" sz="1200" b="1" dirty="0" smtClean="0"/>
              <a:t>1305.1539]</a:t>
            </a:r>
            <a:endParaRPr lang="en-US" sz="1200" dirty="0"/>
          </a:p>
        </p:txBody>
      </p:sp>
      <p:sp>
        <p:nvSpPr>
          <p:cNvPr id="2" name="Rectangle 1"/>
          <p:cNvSpPr/>
          <p:nvPr/>
        </p:nvSpPr>
        <p:spPr>
          <a:xfrm>
            <a:off x="175490" y="2192711"/>
            <a:ext cx="8753655" cy="393728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843310" y="-76200"/>
            <a:ext cx="331127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Lattice and PDFs </a:t>
            </a:r>
            <a:endParaRPr lang="en-US" sz="3600" b="1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42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Fußzeilenplatzhalter 7"/>
          <p:cNvSpPr txBox="1">
            <a:spLocks noGrp="1"/>
          </p:cNvSpPr>
          <p:nvPr/>
        </p:nvSpPr>
        <p:spPr>
          <a:xfrm>
            <a:off x="1751796" y="6497718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Lattice and Hadrons, 15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January 2014, ECT*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7280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47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98843" y="996119"/>
            <a:ext cx="5027250" cy="49859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S</a:t>
            </a: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ivers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(T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he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 TMD c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hallenge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)  </a:t>
            </a:r>
          </a:p>
        </p:txBody>
      </p:sp>
      <p:graphicFrame>
        <p:nvGraphicFramePr>
          <p:cNvPr id="3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584351"/>
              </p:ext>
            </p:extLst>
          </p:nvPr>
        </p:nvGraphicFramePr>
        <p:xfrm>
          <a:off x="2642395" y="2372885"/>
          <a:ext cx="3597944" cy="2607627"/>
        </p:xfrm>
        <a:graphic>
          <a:graphicData uri="http://schemas.openxmlformats.org/drawingml/2006/table">
            <a:tbl>
              <a:tblPr firstRow="1" bandRow="1"/>
              <a:tblGrid>
                <a:gridCol w="730551"/>
                <a:gridCol w="919238"/>
                <a:gridCol w="919239"/>
                <a:gridCol w="1028916"/>
              </a:tblGrid>
              <a:tr h="422481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N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/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q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5036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79989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800121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Text Box 40"/>
          <p:cNvSpPr txBox="1">
            <a:spLocks noChangeArrowheads="1"/>
          </p:cNvSpPr>
          <p:nvPr/>
        </p:nvSpPr>
        <p:spPr bwMode="auto">
          <a:xfrm rot="16200000">
            <a:off x="1420677" y="3683273"/>
            <a:ext cx="1937691" cy="31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400" b="1" dirty="0">
                <a:solidFill>
                  <a:srgbClr val="FF0000"/>
                </a:solidFill>
              </a:rPr>
              <a:t>nucleon </a:t>
            </a:r>
            <a:r>
              <a:rPr lang="en-US" sz="1400" b="1" dirty="0" err="1">
                <a:solidFill>
                  <a:srgbClr val="FF0000"/>
                </a:solidFill>
              </a:rPr>
              <a:t>polarisation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83995" y="4184225"/>
            <a:ext cx="900419" cy="78922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2"/>
          <p:cNvGrpSpPr>
            <a:grpSpLocks/>
          </p:cNvGrpSpPr>
          <p:nvPr/>
        </p:nvGrpSpPr>
        <p:grpSpPr bwMode="auto">
          <a:xfrm>
            <a:off x="3336055" y="2750143"/>
            <a:ext cx="718137" cy="558305"/>
            <a:chOff x="1632" y="1615"/>
            <a:chExt cx="841" cy="516"/>
          </a:xfrm>
        </p:grpSpPr>
        <p:pic>
          <p:nvPicPr>
            <p:cNvPr id="9" name="Picture 59" descr="spinsa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2" y="1734"/>
              <a:ext cx="242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0" name="Object 6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88821205"/>
                </p:ext>
              </p:extLst>
            </p:nvPr>
          </p:nvGraphicFramePr>
          <p:xfrm>
            <a:off x="1857" y="1615"/>
            <a:ext cx="269" cy="3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12493" name="Equation" r:id="rId4" imgW="215640" imgH="266400" progId="Equation.3">
                    <p:embed/>
                  </p:oleObj>
                </mc:Choice>
                <mc:Fallback>
                  <p:oleObj name="Equation" r:id="rId4" imgW="215640" imgH="266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57" y="1615"/>
                          <a:ext cx="269" cy="33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Text Box 61"/>
            <p:cNvSpPr txBox="1">
              <a:spLocks noChangeArrowheads="1"/>
            </p:cNvSpPr>
            <p:nvPr/>
          </p:nvSpPr>
          <p:spPr bwMode="auto">
            <a:xfrm>
              <a:off x="1632" y="1895"/>
              <a:ext cx="841" cy="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0783" tIns="50392" rIns="100783" bIns="50392">
              <a:spAutoFit/>
            </a:bodyPr>
            <a:lstStyle>
              <a:lvl1pPr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1pPr>
              <a:lvl2pPr marL="819150" indent="-3159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 marL="1260475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 marL="1763713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 marL="2268538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7257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31829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6401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40973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  <a:buFontTx/>
                <a:buNone/>
              </a:pPr>
              <a:r>
                <a:rPr lang="en-US" sz="1000" b="1" i="1" dirty="0">
                  <a:solidFill>
                    <a:srgbClr val="0000FF"/>
                  </a:solidFill>
                </a:rPr>
                <a:t>N</a:t>
              </a:r>
              <a:r>
                <a:rPr lang="en-US" sz="1000" b="1" i="1" dirty="0" smtClean="0">
                  <a:solidFill>
                    <a:srgbClr val="0000FF"/>
                  </a:solidFill>
                </a:rPr>
                <a:t>umber </a:t>
              </a:r>
            </a:p>
          </p:txBody>
        </p:sp>
      </p:grpSp>
      <p:grpSp>
        <p:nvGrpSpPr>
          <p:cNvPr id="12" name="Group 73"/>
          <p:cNvGrpSpPr>
            <a:grpSpLocks/>
          </p:cNvGrpSpPr>
          <p:nvPr/>
        </p:nvGrpSpPr>
        <p:grpSpPr bwMode="auto">
          <a:xfrm>
            <a:off x="4335128" y="3442614"/>
            <a:ext cx="840246" cy="619978"/>
            <a:chOff x="2802" y="2255"/>
            <a:chExt cx="984" cy="573"/>
          </a:xfrm>
        </p:grpSpPr>
        <p:pic>
          <p:nvPicPr>
            <p:cNvPr id="13" name="Picture 63" descr="spinsc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0" y="2381"/>
              <a:ext cx="706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4" name="Object 6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16912994"/>
                </p:ext>
              </p:extLst>
            </p:nvPr>
          </p:nvGraphicFramePr>
          <p:xfrm>
            <a:off x="2802" y="2255"/>
            <a:ext cx="236" cy="3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12494" name="Equation" r:id="rId7" imgW="190440" imgH="266400" progId="Equation.3">
                    <p:embed/>
                  </p:oleObj>
                </mc:Choice>
                <mc:Fallback>
                  <p:oleObj name="Equation" r:id="rId7" imgW="190440" imgH="266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02" y="2255"/>
                          <a:ext cx="236" cy="33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Text Box 65"/>
            <p:cNvSpPr txBox="1">
              <a:spLocks noChangeArrowheads="1"/>
            </p:cNvSpPr>
            <p:nvPr/>
          </p:nvSpPr>
          <p:spPr bwMode="auto">
            <a:xfrm>
              <a:off x="2822" y="2592"/>
              <a:ext cx="808" cy="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0783" tIns="50392" rIns="100783" bIns="50392">
              <a:spAutoFit/>
            </a:bodyPr>
            <a:lstStyle>
              <a:lvl1pPr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1pPr>
              <a:lvl2pPr marL="819150" indent="-3159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 marL="1260475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 marL="1763713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 marL="2268538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7257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31829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6401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40973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  <a:buFontTx/>
                <a:buNone/>
              </a:pPr>
              <a:r>
                <a:rPr lang="en-US" sz="1000" b="1" i="1" dirty="0" err="1">
                  <a:solidFill>
                    <a:srgbClr val="0000FF"/>
                  </a:solidFill>
                </a:rPr>
                <a:t>H</a:t>
              </a:r>
              <a:r>
                <a:rPr lang="en-US" sz="1000" b="1" i="1" dirty="0" err="1" smtClean="0">
                  <a:solidFill>
                    <a:srgbClr val="0000FF"/>
                  </a:solidFill>
                </a:rPr>
                <a:t>elicity</a:t>
              </a:r>
              <a:endParaRPr lang="en-US" sz="1000" b="1" i="1" dirty="0">
                <a:solidFill>
                  <a:srgbClr val="0000FF"/>
                </a:solidFill>
              </a:endParaRPr>
            </a:p>
          </p:txBody>
        </p:sp>
      </p:grpSp>
      <p:pic>
        <p:nvPicPr>
          <p:cNvPr id="16" name="Picture 49" descr="spinsb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602" y="4266775"/>
            <a:ext cx="575294" cy="339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7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8982393"/>
              </p:ext>
            </p:extLst>
          </p:nvPr>
        </p:nvGraphicFramePr>
        <p:xfrm>
          <a:off x="3370627" y="4277208"/>
          <a:ext cx="268975" cy="3218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2495" name="Equation" r:id="rId10" imgW="241200" imgH="266400" progId="Equation.3">
                  <p:embed/>
                </p:oleObj>
              </mc:Choice>
              <mc:Fallback>
                <p:oleObj name="Equation" r:id="rId10" imgW="24120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70627" y="4277208"/>
                        <a:ext cx="268975" cy="32187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 Box 65"/>
          <p:cNvSpPr txBox="1">
            <a:spLocks noChangeArrowheads="1"/>
          </p:cNvSpPr>
          <p:nvPr/>
        </p:nvSpPr>
        <p:spPr bwMode="auto">
          <a:xfrm>
            <a:off x="3501855" y="4605840"/>
            <a:ext cx="618491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err="1" smtClean="0">
                <a:solidFill>
                  <a:srgbClr val="0000FF"/>
                </a:solidFill>
              </a:rPr>
              <a:t>Sivers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pic>
        <p:nvPicPr>
          <p:cNvPr id="19" name="Picture 43" descr="spinsb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037" y="2878899"/>
            <a:ext cx="602859" cy="192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7835101"/>
              </p:ext>
            </p:extLst>
          </p:nvPr>
        </p:nvGraphicFramePr>
        <p:xfrm>
          <a:off x="5279685" y="2830100"/>
          <a:ext cx="224663" cy="2951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2496" name="Equation" r:id="rId13" imgW="203040" imgH="266400" progId="Equation.3">
                  <p:embed/>
                </p:oleObj>
              </mc:Choice>
              <mc:Fallback>
                <p:oleObj name="Equation" r:id="rId13" imgW="20304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9685" y="2830100"/>
                        <a:ext cx="224663" cy="29515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71"/>
          <p:cNvSpPr>
            <a:spLocks noChangeArrowheads="1"/>
          </p:cNvSpPr>
          <p:nvPr/>
        </p:nvSpPr>
        <p:spPr bwMode="auto">
          <a:xfrm>
            <a:off x="5211008" y="3131865"/>
            <a:ext cx="1029323" cy="238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83" tIns="50392" rIns="100783" bIns="50392"/>
          <a:lstStyle/>
          <a:p>
            <a:pPr marL="258763" indent="-258763" algn="l" defTabSz="1008063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smtClean="0">
                <a:solidFill>
                  <a:srgbClr val="0000FF"/>
                </a:solidFill>
              </a:rPr>
              <a:t>Boer-Mulders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pic>
        <p:nvPicPr>
          <p:cNvPr id="22" name="Picture 55" descr="spinsc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150" y="4304705"/>
            <a:ext cx="575294" cy="245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3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5211079"/>
              </p:ext>
            </p:extLst>
          </p:nvPr>
        </p:nvGraphicFramePr>
        <p:xfrm>
          <a:off x="4308684" y="4260637"/>
          <a:ext cx="277812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2497" name="Equation" r:id="rId16" imgW="228600" imgH="228600" progId="Equation.3">
                  <p:embed/>
                </p:oleObj>
              </mc:Choice>
              <mc:Fallback>
                <p:oleObj name="Equation" r:id="rId16" imgW="228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8684" y="4260637"/>
                        <a:ext cx="277812" cy="2794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" name="Picture 46" descr="spinsa3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859" y="3578944"/>
            <a:ext cx="598552" cy="18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5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7537660"/>
              </p:ext>
            </p:extLst>
          </p:nvPr>
        </p:nvGraphicFramePr>
        <p:xfrm>
          <a:off x="5278637" y="3522330"/>
          <a:ext cx="235738" cy="27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2498" name="Equation" r:id="rId19" imgW="228600" imgH="266400" progId="Equation.3">
                  <p:embed/>
                </p:oleObj>
              </mc:Choice>
              <mc:Fallback>
                <p:oleObj name="Equation" r:id="rId19" imgW="22860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8637" y="3522330"/>
                        <a:ext cx="235738" cy="2751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 Box 61"/>
          <p:cNvSpPr txBox="1">
            <a:spLocks noChangeArrowheads="1"/>
          </p:cNvSpPr>
          <p:nvPr/>
        </p:nvSpPr>
        <p:spPr bwMode="auto">
          <a:xfrm>
            <a:off x="3638975" y="3196433"/>
            <a:ext cx="696700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smtClean="0">
                <a:solidFill>
                  <a:srgbClr val="0000FF"/>
                </a:solidFill>
              </a:rPr>
              <a:t>Density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sp>
        <p:nvSpPr>
          <p:cNvPr id="27" name="Text Box 65"/>
          <p:cNvSpPr txBox="1">
            <a:spLocks noChangeArrowheads="1"/>
          </p:cNvSpPr>
          <p:nvPr/>
        </p:nvSpPr>
        <p:spPr bwMode="auto">
          <a:xfrm>
            <a:off x="5319740" y="3817026"/>
            <a:ext cx="908033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smtClean="0">
                <a:solidFill>
                  <a:srgbClr val="0000FF"/>
                </a:solidFill>
              </a:rPr>
              <a:t>Worm-gear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sp>
        <p:nvSpPr>
          <p:cNvPr id="28" name="Text Box 65"/>
          <p:cNvSpPr txBox="1">
            <a:spLocks noChangeArrowheads="1"/>
          </p:cNvSpPr>
          <p:nvPr/>
        </p:nvSpPr>
        <p:spPr bwMode="auto">
          <a:xfrm>
            <a:off x="4308684" y="4613324"/>
            <a:ext cx="908033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smtClean="0">
                <a:solidFill>
                  <a:srgbClr val="0000FF"/>
                </a:solidFill>
              </a:rPr>
              <a:t>Worm-gear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pic>
        <p:nvPicPr>
          <p:cNvPr id="30" name="Picture 52" descr="spinsb6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362" y="4587743"/>
            <a:ext cx="575294" cy="262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1" name="Object 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9475774"/>
              </p:ext>
            </p:extLst>
          </p:nvPr>
        </p:nvGraphicFramePr>
        <p:xfrm>
          <a:off x="5273538" y="4569995"/>
          <a:ext cx="230810" cy="2710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2499" name="Equation" r:id="rId22" imgW="228600" imgH="266400" progId="Equation.3">
                  <p:embed/>
                </p:oleObj>
              </mc:Choice>
              <mc:Fallback>
                <p:oleObj name="Equation" r:id="rId22" imgW="22860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3538" y="4569995"/>
                        <a:ext cx="230810" cy="27106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 Box 69"/>
          <p:cNvSpPr txBox="1">
            <a:spLocks noChangeArrowheads="1"/>
          </p:cNvSpPr>
          <p:nvPr/>
        </p:nvSpPr>
        <p:spPr bwMode="auto">
          <a:xfrm>
            <a:off x="5252226" y="4373494"/>
            <a:ext cx="993949" cy="25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err="1">
                <a:solidFill>
                  <a:srgbClr val="0000FF"/>
                </a:solidFill>
              </a:rPr>
              <a:t>T</a:t>
            </a:r>
            <a:r>
              <a:rPr lang="en-US" sz="1000" b="1" i="1" dirty="0" err="1" smtClean="0">
                <a:solidFill>
                  <a:srgbClr val="0000FF"/>
                </a:solidFill>
              </a:rPr>
              <a:t>ransversity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graphicFrame>
        <p:nvGraphicFramePr>
          <p:cNvPr id="33" name="Object 6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4068135"/>
              </p:ext>
            </p:extLst>
          </p:nvPr>
        </p:nvGraphicFramePr>
        <p:xfrm>
          <a:off x="5324808" y="4105162"/>
          <a:ext cx="189568" cy="3603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2500" name="Equation" r:id="rId24" imgW="177480" imgH="266400" progId="Equation.3">
                  <p:embed/>
                </p:oleObj>
              </mc:Choice>
              <mc:Fallback>
                <p:oleObj name="Equation" r:id="rId24" imgW="17748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24808" y="4105162"/>
                        <a:ext cx="189568" cy="36030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4" name="Picture 67" descr="spinsa4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363" y="4187393"/>
            <a:ext cx="575534" cy="249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 Box 69"/>
          <p:cNvSpPr txBox="1">
            <a:spLocks noChangeArrowheads="1"/>
          </p:cNvSpPr>
          <p:nvPr/>
        </p:nvSpPr>
        <p:spPr bwMode="auto">
          <a:xfrm>
            <a:off x="5252949" y="4768090"/>
            <a:ext cx="953306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err="1" smtClean="0">
                <a:solidFill>
                  <a:srgbClr val="0000FF"/>
                </a:solidFill>
              </a:rPr>
              <a:t>Pretzelosity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sp>
        <p:nvSpPr>
          <p:cNvPr id="36" name="Oval Callout 35"/>
          <p:cNvSpPr/>
          <p:nvPr/>
        </p:nvSpPr>
        <p:spPr>
          <a:xfrm>
            <a:off x="6494890" y="3186739"/>
            <a:ext cx="2510563" cy="1994972"/>
          </a:xfrm>
          <a:prstGeom prst="wedgeEllipseCallout">
            <a:avLst>
              <a:gd name="adj1" fmla="val -137211"/>
              <a:gd name="adj2" fmla="val 25754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Na</a:t>
            </a:r>
            <a:r>
              <a:rPr lang="fr-FR" sz="1400" dirty="0" err="1" smtClean="0"/>
              <a:t>ï</a:t>
            </a:r>
            <a:r>
              <a:rPr lang="en-US" sz="1400" dirty="0" err="1" smtClean="0"/>
              <a:t>ve</a:t>
            </a:r>
            <a:r>
              <a:rPr lang="en-US" sz="1400" dirty="0" smtClean="0"/>
              <a:t>-T-odd</a:t>
            </a:r>
          </a:p>
          <a:p>
            <a:pPr algn="ctr"/>
            <a:r>
              <a:rPr lang="en-US" sz="1400" dirty="0" smtClean="0"/>
              <a:t>Non-trivial gauge link</a:t>
            </a:r>
          </a:p>
          <a:p>
            <a:pPr algn="ctr"/>
            <a:endParaRPr lang="en-US" sz="1400" dirty="0"/>
          </a:p>
          <a:p>
            <a:pPr algn="ctr"/>
            <a:endParaRPr lang="en-US" sz="1400" dirty="0" smtClean="0"/>
          </a:p>
          <a:p>
            <a:pPr algn="ctr"/>
            <a:endParaRPr lang="en-US" sz="1400" dirty="0"/>
          </a:p>
          <a:p>
            <a:pPr algn="ctr"/>
            <a:endParaRPr lang="en-US" sz="1400" dirty="0" smtClean="0"/>
          </a:p>
          <a:p>
            <a:pPr algn="ctr"/>
            <a:endParaRPr lang="en-US" sz="1400" dirty="0" smtClean="0"/>
          </a:p>
          <a:p>
            <a:pPr algn="ctr"/>
            <a:r>
              <a:rPr lang="en-US" sz="1400" dirty="0" smtClean="0"/>
              <a:t>Process dependence</a:t>
            </a:r>
            <a:endParaRPr lang="en-US" sz="1400" dirty="0"/>
          </a:p>
        </p:txBody>
      </p:sp>
      <p:sp>
        <p:nvSpPr>
          <p:cNvPr id="43" name="Rectangle 42"/>
          <p:cNvSpPr/>
          <p:nvPr/>
        </p:nvSpPr>
        <p:spPr>
          <a:xfrm>
            <a:off x="6856188" y="4698577"/>
            <a:ext cx="1712927" cy="1268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/>
          <p:cNvGrpSpPr/>
          <p:nvPr/>
        </p:nvGrpSpPr>
        <p:grpSpPr>
          <a:xfrm>
            <a:off x="6856188" y="3775302"/>
            <a:ext cx="1712927" cy="1135415"/>
            <a:chOff x="6973873" y="5148185"/>
            <a:chExt cx="1712927" cy="1135415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6973873" y="5148185"/>
              <a:ext cx="1712927" cy="965468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7264090" y="5902606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230595" y="5914268"/>
              <a:ext cx="2615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-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246083" y="5486804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+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196696" y="5486804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</p:grpSp>
      <p:pic>
        <p:nvPicPr>
          <p:cNvPr id="45" name="Picture 44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4920" y="251797"/>
            <a:ext cx="2327096" cy="2128147"/>
          </a:xfrm>
          <a:prstGeom prst="rect">
            <a:avLst/>
          </a:prstGeom>
        </p:spPr>
      </p:pic>
      <p:pic>
        <p:nvPicPr>
          <p:cNvPr id="7" name="Picture 6" descr="Sivdown.png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186" y="251797"/>
            <a:ext cx="2378267" cy="208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4683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720683" y="-76200"/>
            <a:ext cx="355653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</a:t>
            </a: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Sivers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Signals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45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7831131" y="96396"/>
            <a:ext cx="1203603" cy="41442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6312781"/>
              </p:ext>
            </p:extLst>
          </p:nvPr>
        </p:nvGraphicFramePr>
        <p:xfrm>
          <a:off x="7965102" y="56292"/>
          <a:ext cx="982662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2947" name="Equation" r:id="rId4" imgW="546100" imgH="228600" progId="Equation.3">
                  <p:embed/>
                </p:oleObj>
              </mc:Choice>
              <mc:Fallback>
                <p:oleObj name="Equation" r:id="rId4" imgW="5461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65102" y="56292"/>
                        <a:ext cx="982662" cy="4127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6728" y="607233"/>
            <a:ext cx="5470154" cy="3788136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819366" y="2365055"/>
            <a:ext cx="23144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/>
              <a:t>HERMES    [</a:t>
            </a:r>
            <a:r>
              <a:rPr lang="en-US" sz="1200" b="1" dirty="0" err="1" smtClean="0"/>
              <a:t>arXiv</a:t>
            </a:r>
            <a:r>
              <a:rPr lang="en-US" sz="1200" b="1" dirty="0" smtClean="0"/>
              <a:t>: 0906.3918]</a:t>
            </a:r>
            <a:endParaRPr lang="en-US" sz="1200" dirty="0"/>
          </a:p>
        </p:txBody>
      </p:sp>
      <p:sp>
        <p:nvSpPr>
          <p:cNvPr id="41" name="Rectangle 40"/>
          <p:cNvSpPr/>
          <p:nvPr/>
        </p:nvSpPr>
        <p:spPr>
          <a:xfrm>
            <a:off x="796276" y="2081597"/>
            <a:ext cx="23372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/>
              <a:t>COMPASS</a:t>
            </a:r>
            <a:r>
              <a:rPr lang="en-US" sz="1200" b="1" dirty="0"/>
              <a:t> </a:t>
            </a:r>
            <a:r>
              <a:rPr lang="en-US" sz="1200" b="1" dirty="0" smtClean="0"/>
              <a:t> [</a:t>
            </a:r>
            <a:r>
              <a:rPr lang="en-US" sz="1200" b="1" dirty="0" err="1" smtClean="0"/>
              <a:t>arXiv</a:t>
            </a:r>
            <a:r>
              <a:rPr lang="en-US" sz="1200" b="1" dirty="0" smtClean="0"/>
              <a:t>: 1205.5122]</a:t>
            </a:r>
            <a:endParaRPr lang="en-US" sz="1200" dirty="0"/>
          </a:p>
        </p:txBody>
      </p:sp>
      <p:sp>
        <p:nvSpPr>
          <p:cNvPr id="2" name="TextBox 1"/>
          <p:cNvSpPr txBox="1"/>
          <p:nvPr/>
        </p:nvSpPr>
        <p:spPr>
          <a:xfrm>
            <a:off x="232885" y="1570149"/>
            <a:ext cx="23281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Clear not-zero signals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533100" y="799978"/>
            <a:ext cx="2355273" cy="50787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923881"/>
              </p:ext>
            </p:extLst>
          </p:nvPr>
        </p:nvGraphicFramePr>
        <p:xfrm>
          <a:off x="715963" y="823913"/>
          <a:ext cx="2071687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2948" name="Equation" r:id="rId7" imgW="1143000" imgH="241300" progId="Equation.3">
                  <p:embed/>
                </p:oleObj>
              </mc:Choice>
              <mc:Fallback>
                <p:oleObj name="Equation" r:id="rId7" imgW="11430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5963" y="823913"/>
                        <a:ext cx="2071687" cy="438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4782" y="4341246"/>
            <a:ext cx="5507182" cy="227192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15963" y="4320856"/>
            <a:ext cx="4926001" cy="45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4"/>
          <p:cNvSpPr>
            <a:spLocks noChangeArrowheads="1"/>
          </p:cNvSpPr>
          <p:nvPr/>
        </p:nvSpPr>
        <p:spPr bwMode="auto">
          <a:xfrm>
            <a:off x="681903" y="4100575"/>
            <a:ext cx="2966864" cy="297636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200" b="1" dirty="0" smtClean="0">
                <a:solidFill>
                  <a:srgbClr val="000000"/>
                </a:solidFill>
              </a:rPr>
              <a:t>Hall A           </a:t>
            </a:r>
            <a:r>
              <a:rPr lang="en-US" sz="1200" b="1" dirty="0" smtClean="0">
                <a:solidFill>
                  <a:srgbClr val="000000"/>
                </a:solidFill>
              </a:rPr>
              <a:t>    </a:t>
            </a:r>
            <a:r>
              <a:rPr lang="en-US" sz="1200" b="1" dirty="0" smtClean="0"/>
              <a:t>[arXiv:1106.0363]</a:t>
            </a:r>
          </a:p>
        </p:txBody>
      </p:sp>
      <p:sp>
        <p:nvSpPr>
          <p:cNvPr id="37" name="Oval Callout 36"/>
          <p:cNvSpPr/>
          <p:nvPr/>
        </p:nvSpPr>
        <p:spPr>
          <a:xfrm>
            <a:off x="6277216" y="5426360"/>
            <a:ext cx="1203603" cy="446322"/>
          </a:xfrm>
          <a:prstGeom prst="wedgeEllipseCallout">
            <a:avLst>
              <a:gd name="adj1" fmla="val -114838"/>
              <a:gd name="adj2" fmla="val -112091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6485031" y="5484090"/>
            <a:ext cx="823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Neutron</a:t>
            </a:r>
            <a:endParaRPr lang="en-US" sz="1400" dirty="0"/>
          </a:p>
        </p:txBody>
      </p:sp>
      <p:sp>
        <p:nvSpPr>
          <p:cNvPr id="44" name="Oval Callout 43"/>
          <p:cNvSpPr/>
          <p:nvPr/>
        </p:nvSpPr>
        <p:spPr>
          <a:xfrm>
            <a:off x="533101" y="2865577"/>
            <a:ext cx="1673756" cy="655787"/>
          </a:xfrm>
          <a:prstGeom prst="wedgeEllipseCallout">
            <a:avLst>
              <a:gd name="adj1" fmla="val 139285"/>
              <a:gd name="adj2" fmla="val -55181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715963" y="2925611"/>
            <a:ext cx="1491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Proton: hint of </a:t>
            </a:r>
          </a:p>
          <a:p>
            <a:r>
              <a:rPr lang="en-US" sz="1400" dirty="0" smtClean="0"/>
              <a:t>TMD evolution ?</a:t>
            </a:r>
          </a:p>
        </p:txBody>
      </p:sp>
      <p:sp>
        <p:nvSpPr>
          <p:cNvPr id="51" name="Fußzeilenplatzhalter 7"/>
          <p:cNvSpPr txBox="1">
            <a:spLocks noGrp="1"/>
          </p:cNvSpPr>
          <p:nvPr/>
        </p:nvSpPr>
        <p:spPr>
          <a:xfrm>
            <a:off x="1751796" y="6497718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Lattice and Hadrons, 15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January 2014, ECT*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156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634" y="863807"/>
            <a:ext cx="3596608" cy="2518404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883679" y="-76200"/>
            <a:ext cx="323057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Sivers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@ JLab12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46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95756" y="678045"/>
            <a:ext cx="1150450" cy="291873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/>
              <a:t>HDice</a:t>
            </a:r>
            <a:endParaRPr lang="en-US" sz="1400" dirty="0"/>
          </a:p>
        </p:txBody>
      </p:sp>
      <p:sp>
        <p:nvSpPr>
          <p:cNvPr id="33" name="Oval Callout 32"/>
          <p:cNvSpPr/>
          <p:nvPr/>
        </p:nvSpPr>
        <p:spPr>
          <a:xfrm>
            <a:off x="2883679" y="636596"/>
            <a:ext cx="2042076" cy="448678"/>
          </a:xfrm>
          <a:prstGeom prst="wedgeEllipseCallout">
            <a:avLst>
              <a:gd name="adj1" fmla="val -22434"/>
              <a:gd name="adj2" fmla="val 110123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2993578" y="678045"/>
            <a:ext cx="16814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C</a:t>
            </a:r>
            <a:r>
              <a:rPr lang="en-US" sz="1400" dirty="0" smtClean="0">
                <a:solidFill>
                  <a:srgbClr val="0000FF"/>
                </a:solidFill>
              </a:rPr>
              <a:t>12-11-111  Hall-B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24" name="Fußzeilenplatzhalter 7"/>
          <p:cNvSpPr txBox="1">
            <a:spLocks noGrp="1"/>
          </p:cNvSpPr>
          <p:nvPr/>
        </p:nvSpPr>
        <p:spPr>
          <a:xfrm>
            <a:off x="1751796" y="6497718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Lattice and Hadrons, 15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January 2014, ECT*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3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8117" y="3826735"/>
            <a:ext cx="3703207" cy="2761714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>
            <a:off x="7019570" y="5517718"/>
            <a:ext cx="2124362" cy="338554"/>
          </a:xfrm>
          <a:prstGeom prst="wedgeEllipseCallout">
            <a:avLst>
              <a:gd name="adj1" fmla="val -41092"/>
              <a:gd name="adj2" fmla="val -128473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634" y="863807"/>
            <a:ext cx="3596608" cy="2518404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883679" y="-76200"/>
            <a:ext cx="323057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Sivers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@ JLab12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47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879776" y="3794092"/>
            <a:ext cx="989263" cy="5454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7797078" y="4080872"/>
            <a:ext cx="7618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"/>
              </a:rPr>
              <a:t>)X 40 days</a:t>
            </a: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1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168118" y="5506173"/>
            <a:ext cx="19030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E12-11-007  Hall-A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5756030" y="3648155"/>
            <a:ext cx="1150450" cy="291873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aseline="30000" dirty="0" smtClean="0"/>
              <a:t>3</a:t>
            </a:r>
            <a:r>
              <a:rPr lang="en-US" sz="1400" dirty="0" smtClean="0"/>
              <a:t>He</a:t>
            </a:r>
            <a:endParaRPr lang="en-US" sz="1400" dirty="0"/>
          </a:p>
        </p:txBody>
      </p:sp>
      <p:sp>
        <p:nvSpPr>
          <p:cNvPr id="29" name="Rounded Rectangle 28"/>
          <p:cNvSpPr/>
          <p:nvPr/>
        </p:nvSpPr>
        <p:spPr>
          <a:xfrm>
            <a:off x="1095756" y="678045"/>
            <a:ext cx="1150450" cy="291873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/>
              <a:t>HDice</a:t>
            </a:r>
            <a:endParaRPr lang="en-US" sz="1400" dirty="0"/>
          </a:p>
        </p:txBody>
      </p:sp>
      <p:sp>
        <p:nvSpPr>
          <p:cNvPr id="33" name="Oval Callout 32"/>
          <p:cNvSpPr/>
          <p:nvPr/>
        </p:nvSpPr>
        <p:spPr>
          <a:xfrm>
            <a:off x="2883679" y="636596"/>
            <a:ext cx="2042076" cy="448678"/>
          </a:xfrm>
          <a:prstGeom prst="wedgeEllipseCallout">
            <a:avLst>
              <a:gd name="adj1" fmla="val -22434"/>
              <a:gd name="adj2" fmla="val 110123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2993578" y="678045"/>
            <a:ext cx="16814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C</a:t>
            </a:r>
            <a:r>
              <a:rPr lang="en-US" sz="1400" dirty="0" smtClean="0">
                <a:solidFill>
                  <a:srgbClr val="0000FF"/>
                </a:solidFill>
              </a:rPr>
              <a:t>12-11-111  Hall-B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24" name="Fußzeilenplatzhalter 7"/>
          <p:cNvSpPr txBox="1">
            <a:spLocks noGrp="1"/>
          </p:cNvSpPr>
          <p:nvPr/>
        </p:nvSpPr>
        <p:spPr>
          <a:xfrm>
            <a:off x="1751796" y="6497718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Lattice and Hadrons, 15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January 2014, ECT*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4" name="Rectangle 3"/>
          <p:cNvSpPr>
            <a:spLocks noChangeArrowheads="1"/>
          </p:cNvSpPr>
          <p:nvPr/>
        </p:nvSpPr>
        <p:spPr bwMode="auto">
          <a:xfrm>
            <a:off x="5749726" y="725307"/>
            <a:ext cx="260794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Arial"/>
                <a:cs typeface="Arial"/>
              </a:rPr>
              <a:t>K+ amplitudes larger than </a:t>
            </a:r>
            <a:r>
              <a:rPr lang="el-GR" sz="1200" b="1" dirty="0">
                <a:solidFill>
                  <a:srgbClr val="FF0000"/>
                </a:solidFill>
                <a:latin typeface="Arial"/>
                <a:cs typeface="Arial"/>
              </a:rPr>
              <a:t>π</a:t>
            </a:r>
            <a:r>
              <a:rPr lang="it-IT" sz="1200" b="1" dirty="0" smtClean="0">
                <a:solidFill>
                  <a:srgbClr val="FF0000"/>
                </a:solidFill>
                <a:latin typeface="Arial"/>
                <a:cs typeface="Arial"/>
              </a:rPr>
              <a:t>+:</a:t>
            </a:r>
            <a:endParaRPr lang="en-US" sz="12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4621348" y="1243758"/>
            <a:ext cx="4126232" cy="2289654"/>
            <a:chOff x="4757862" y="4185140"/>
            <a:chExt cx="4126232" cy="2289654"/>
          </a:xfrm>
        </p:grpSpPr>
        <p:sp>
          <p:nvSpPr>
            <p:cNvPr id="39" name="Rectangle 38"/>
            <p:cNvSpPr/>
            <p:nvPr/>
          </p:nvSpPr>
          <p:spPr>
            <a:xfrm>
              <a:off x="5396188" y="4230105"/>
              <a:ext cx="3453705" cy="1784265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342900" indent="-342900" algn="ctr">
                <a:buFont typeface="+mj-lt"/>
                <a:buAutoNum type="arabicPeriod"/>
              </a:pPr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716276" y="4185140"/>
              <a:ext cx="7450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K</a:t>
              </a:r>
              <a:r>
                <a:rPr lang="en-US" baseline="30000" dirty="0" smtClean="0"/>
                <a:t>+</a:t>
              </a:r>
              <a:r>
                <a:rPr lang="en-US" dirty="0" smtClean="0"/>
                <a:t>-</a:t>
              </a:r>
              <a:r>
                <a:rPr lang="en-US" dirty="0" smtClean="0">
                  <a:latin typeface="Symbol"/>
                </a:rPr>
                <a:t>p</a:t>
              </a:r>
              <a:r>
                <a:rPr lang="en-US" baseline="30000" dirty="0" smtClean="0">
                  <a:latin typeface="Symbol"/>
                </a:rPr>
                <a:t>+</a:t>
              </a:r>
              <a:endParaRPr lang="en-US" baseline="30000" dirty="0">
                <a:latin typeface="Symbol"/>
              </a:endParaRPr>
            </a:p>
          </p:txBody>
        </p:sp>
        <p:pic>
          <p:nvPicPr>
            <p:cNvPr id="41" name="Picture 40" descr="lucianomarkus.sivers-4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7862" y="4185140"/>
              <a:ext cx="4126232" cy="2289654"/>
            </a:xfrm>
            <a:prstGeom prst="rect">
              <a:avLst/>
            </a:prstGeom>
          </p:spPr>
        </p:pic>
      </p:grpSp>
      <p:sp>
        <p:nvSpPr>
          <p:cNvPr id="42" name="Rectangle 4"/>
          <p:cNvSpPr>
            <a:spLocks noChangeArrowheads="1"/>
          </p:cNvSpPr>
          <p:nvPr/>
        </p:nvSpPr>
        <p:spPr bwMode="auto">
          <a:xfrm>
            <a:off x="6119376" y="1002306"/>
            <a:ext cx="2966864" cy="297636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200" b="1" dirty="0" smtClean="0">
                <a:solidFill>
                  <a:srgbClr val="000000"/>
                </a:solidFill>
              </a:rPr>
              <a:t>HERMES              </a:t>
            </a:r>
            <a:r>
              <a:rPr lang="en-US" sz="1200" b="1" dirty="0" smtClean="0"/>
              <a:t>[arXiv:0906.3918]</a:t>
            </a:r>
          </a:p>
        </p:txBody>
      </p:sp>
    </p:spTree>
    <p:extLst>
      <p:ext uri="{BB962C8B-B14F-4D97-AF65-F5344CB8AC3E}">
        <p14:creationId xmlns:p14="http://schemas.microsoft.com/office/powerpoint/2010/main" val="1418332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8117" y="3826735"/>
            <a:ext cx="3703207" cy="2761714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>
            <a:off x="7019570" y="5517718"/>
            <a:ext cx="2124362" cy="338554"/>
          </a:xfrm>
          <a:prstGeom prst="wedgeEllipseCallout">
            <a:avLst>
              <a:gd name="adj1" fmla="val -41092"/>
              <a:gd name="adj2" fmla="val -128473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634" y="863807"/>
            <a:ext cx="3596608" cy="2518404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883679" y="-76200"/>
            <a:ext cx="323057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Sivers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@ JLab12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48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572" y="3899821"/>
            <a:ext cx="4163218" cy="2623944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2925697" y="5254322"/>
            <a:ext cx="847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rgbClr val="0000FF"/>
                </a:solidFill>
              </a:rPr>
              <a:t>SOLID </a:t>
            </a:r>
          </a:p>
          <a:p>
            <a:r>
              <a:rPr lang="en-US" sz="1000" b="1" dirty="0" smtClean="0">
                <a:solidFill>
                  <a:srgbClr val="0000FF"/>
                </a:solidFill>
              </a:rPr>
              <a:t>(projected)</a:t>
            </a:r>
            <a:endParaRPr lang="en-US" sz="1000" b="1" dirty="0">
              <a:solidFill>
                <a:srgbClr val="0000FF"/>
              </a:solidFill>
            </a:endParaRPr>
          </a:p>
        </p:txBody>
      </p:sp>
      <p:sp>
        <p:nvSpPr>
          <p:cNvPr id="62" name="Rounded Rectangle 61"/>
          <p:cNvSpPr/>
          <p:nvPr/>
        </p:nvSpPr>
        <p:spPr>
          <a:xfrm>
            <a:off x="734940" y="3607948"/>
            <a:ext cx="1150450" cy="291873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NH</a:t>
            </a:r>
            <a:r>
              <a:rPr lang="en-US" sz="1400" baseline="-25000" dirty="0" smtClean="0"/>
              <a:t>3 </a:t>
            </a:r>
            <a:r>
              <a:rPr lang="en-US" sz="1400" dirty="0" smtClean="0"/>
              <a:t>&amp;</a:t>
            </a:r>
            <a:r>
              <a:rPr lang="en-US" sz="1400" baseline="30000" dirty="0" smtClean="0"/>
              <a:t> 3</a:t>
            </a:r>
            <a:r>
              <a:rPr lang="en-US" sz="1400" dirty="0" smtClean="0"/>
              <a:t>He</a:t>
            </a:r>
            <a:endParaRPr lang="en-US" sz="1400" dirty="0"/>
          </a:p>
        </p:txBody>
      </p:sp>
      <p:sp>
        <p:nvSpPr>
          <p:cNvPr id="35" name="Rectangle 34"/>
          <p:cNvSpPr/>
          <p:nvPr/>
        </p:nvSpPr>
        <p:spPr>
          <a:xfrm>
            <a:off x="7879776" y="3794092"/>
            <a:ext cx="989263" cy="5454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7797078" y="4080872"/>
            <a:ext cx="7618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"/>
              </a:rPr>
              <a:t>)X 40 days</a:t>
            </a: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1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168118" y="5506173"/>
            <a:ext cx="19030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E12-11-007  Hall-A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5756030" y="3648155"/>
            <a:ext cx="1150450" cy="291873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aseline="30000" dirty="0" smtClean="0"/>
              <a:t>3</a:t>
            </a:r>
            <a:r>
              <a:rPr lang="en-US" sz="1400" dirty="0" smtClean="0"/>
              <a:t>He</a:t>
            </a:r>
            <a:endParaRPr lang="en-US" sz="1400" dirty="0"/>
          </a:p>
        </p:txBody>
      </p:sp>
      <p:sp>
        <p:nvSpPr>
          <p:cNvPr id="29" name="Rounded Rectangle 28"/>
          <p:cNvSpPr/>
          <p:nvPr/>
        </p:nvSpPr>
        <p:spPr>
          <a:xfrm>
            <a:off x="1095756" y="678045"/>
            <a:ext cx="1150450" cy="291873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/>
              <a:t>HDice</a:t>
            </a:r>
            <a:endParaRPr lang="en-US" sz="1400" dirty="0"/>
          </a:p>
        </p:txBody>
      </p:sp>
      <p:sp>
        <p:nvSpPr>
          <p:cNvPr id="30" name="Oval Callout 29"/>
          <p:cNvSpPr/>
          <p:nvPr/>
        </p:nvSpPr>
        <p:spPr>
          <a:xfrm>
            <a:off x="2579684" y="3480451"/>
            <a:ext cx="2042076" cy="551541"/>
          </a:xfrm>
          <a:prstGeom prst="wedgeEllipseCallout">
            <a:avLst>
              <a:gd name="adj1" fmla="val 9227"/>
              <a:gd name="adj2" fmla="val 110163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2749405" y="3514282"/>
            <a:ext cx="17107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</a:rPr>
              <a:t>E12-10-006  Hall-A</a:t>
            </a:r>
          </a:p>
          <a:p>
            <a:pPr algn="ctr"/>
            <a:r>
              <a:rPr lang="en-US" sz="1400" dirty="0" smtClean="0">
                <a:solidFill>
                  <a:srgbClr val="0000FF"/>
                </a:solidFill>
              </a:rPr>
              <a:t>E12-11-108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33" name="Oval Callout 32"/>
          <p:cNvSpPr/>
          <p:nvPr/>
        </p:nvSpPr>
        <p:spPr>
          <a:xfrm>
            <a:off x="2883679" y="636596"/>
            <a:ext cx="2042076" cy="448678"/>
          </a:xfrm>
          <a:prstGeom prst="wedgeEllipseCallout">
            <a:avLst>
              <a:gd name="adj1" fmla="val -22434"/>
              <a:gd name="adj2" fmla="val 110123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2993578" y="678045"/>
            <a:ext cx="16814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C</a:t>
            </a:r>
            <a:r>
              <a:rPr lang="en-US" sz="1400" dirty="0" smtClean="0">
                <a:solidFill>
                  <a:srgbClr val="0000FF"/>
                </a:solidFill>
              </a:rPr>
              <a:t>12-11-111  Hall-B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24" name="Fußzeilenplatzhalter 7"/>
          <p:cNvSpPr txBox="1">
            <a:spLocks noGrp="1"/>
          </p:cNvSpPr>
          <p:nvPr/>
        </p:nvSpPr>
        <p:spPr>
          <a:xfrm>
            <a:off x="1751796" y="6497718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Lattice and Hadrons, 15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January 2014, ECT*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4" name="Rectangle 3"/>
          <p:cNvSpPr>
            <a:spLocks noChangeArrowheads="1"/>
          </p:cNvSpPr>
          <p:nvPr/>
        </p:nvSpPr>
        <p:spPr bwMode="auto">
          <a:xfrm>
            <a:off x="5749726" y="725307"/>
            <a:ext cx="260794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Arial"/>
                <a:cs typeface="Arial"/>
              </a:rPr>
              <a:t>K+ amplitudes larger than </a:t>
            </a:r>
            <a:r>
              <a:rPr lang="el-GR" sz="1200" b="1" dirty="0">
                <a:solidFill>
                  <a:srgbClr val="FF0000"/>
                </a:solidFill>
                <a:latin typeface="Arial"/>
                <a:cs typeface="Arial"/>
              </a:rPr>
              <a:t>π</a:t>
            </a:r>
            <a:r>
              <a:rPr lang="it-IT" sz="1200" b="1" dirty="0" smtClean="0">
                <a:solidFill>
                  <a:srgbClr val="FF0000"/>
                </a:solidFill>
                <a:latin typeface="Arial"/>
                <a:cs typeface="Arial"/>
              </a:rPr>
              <a:t>+:</a:t>
            </a:r>
            <a:endParaRPr lang="en-US" sz="12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4621348" y="1243758"/>
            <a:ext cx="4126232" cy="2289654"/>
            <a:chOff x="4757862" y="4185140"/>
            <a:chExt cx="4126232" cy="2289654"/>
          </a:xfrm>
        </p:grpSpPr>
        <p:sp>
          <p:nvSpPr>
            <p:cNvPr id="39" name="Rectangle 38"/>
            <p:cNvSpPr/>
            <p:nvPr/>
          </p:nvSpPr>
          <p:spPr>
            <a:xfrm>
              <a:off x="5396188" y="4230105"/>
              <a:ext cx="3453705" cy="1784265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342900" indent="-342900" algn="ctr">
                <a:buFont typeface="+mj-lt"/>
                <a:buAutoNum type="arabicPeriod"/>
              </a:pPr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716276" y="4185140"/>
              <a:ext cx="7450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K</a:t>
              </a:r>
              <a:r>
                <a:rPr lang="en-US" baseline="30000" dirty="0" smtClean="0"/>
                <a:t>+</a:t>
              </a:r>
              <a:r>
                <a:rPr lang="en-US" dirty="0" smtClean="0"/>
                <a:t>-</a:t>
              </a:r>
              <a:r>
                <a:rPr lang="en-US" dirty="0" smtClean="0">
                  <a:latin typeface="Symbol"/>
                </a:rPr>
                <a:t>p</a:t>
              </a:r>
              <a:r>
                <a:rPr lang="en-US" baseline="30000" dirty="0" smtClean="0">
                  <a:latin typeface="Symbol"/>
                </a:rPr>
                <a:t>+</a:t>
              </a:r>
              <a:endParaRPr lang="en-US" baseline="30000" dirty="0">
                <a:latin typeface="Symbol"/>
              </a:endParaRPr>
            </a:p>
          </p:txBody>
        </p:sp>
        <p:pic>
          <p:nvPicPr>
            <p:cNvPr id="41" name="Picture 40" descr="lucianomarkus.sivers-4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7862" y="4185140"/>
              <a:ext cx="4126232" cy="2289654"/>
            </a:xfrm>
            <a:prstGeom prst="rect">
              <a:avLst/>
            </a:prstGeom>
          </p:spPr>
        </p:pic>
      </p:grpSp>
      <p:sp>
        <p:nvSpPr>
          <p:cNvPr id="42" name="Rectangle 4"/>
          <p:cNvSpPr>
            <a:spLocks noChangeArrowheads="1"/>
          </p:cNvSpPr>
          <p:nvPr/>
        </p:nvSpPr>
        <p:spPr bwMode="auto">
          <a:xfrm>
            <a:off x="6119376" y="1002306"/>
            <a:ext cx="2966864" cy="297636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200" b="1" dirty="0" smtClean="0">
                <a:solidFill>
                  <a:srgbClr val="000000"/>
                </a:solidFill>
              </a:rPr>
              <a:t>HERMES              </a:t>
            </a:r>
            <a:r>
              <a:rPr lang="en-US" sz="1200" b="1" dirty="0" smtClean="0"/>
              <a:t>[arXiv:0906.3918]</a:t>
            </a:r>
          </a:p>
        </p:txBody>
      </p:sp>
    </p:spTree>
    <p:extLst>
      <p:ext uri="{BB962C8B-B14F-4D97-AF65-F5344CB8AC3E}">
        <p14:creationId xmlns:p14="http://schemas.microsoft.com/office/powerpoint/2010/main" val="2697421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dim-clas12proj-pi+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709" y="695542"/>
            <a:ext cx="5761796" cy="576179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51213" y="2563091"/>
            <a:ext cx="515257" cy="87612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054000" y="-76200"/>
            <a:ext cx="332547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Multi-D Analysis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49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8353" y="4295896"/>
            <a:ext cx="900282" cy="1731311"/>
          </a:xfrm>
          <a:prstGeom prst="rect">
            <a:avLst/>
          </a:prstGeom>
        </p:spPr>
      </p:pic>
      <p:sp>
        <p:nvSpPr>
          <p:cNvPr id="28" name="Rounded Rectangle 27"/>
          <p:cNvSpPr/>
          <p:nvPr/>
        </p:nvSpPr>
        <p:spPr>
          <a:xfrm>
            <a:off x="2516457" y="943116"/>
            <a:ext cx="1783072" cy="62959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2496960" y="974563"/>
            <a:ext cx="187843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Statistical errors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4D analysis on </a:t>
            </a:r>
            <a:r>
              <a:rPr lang="en-US" sz="1600" dirty="0" smtClean="0">
                <a:latin typeface="Symbol"/>
              </a:rPr>
              <a:t>p</a:t>
            </a:r>
            <a:r>
              <a:rPr lang="en-US" sz="1600" dirty="0" smtClean="0"/>
              <a:t>+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766470" y="3439213"/>
            <a:ext cx="2332300" cy="125719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Fußzeilenplatzhalter 7"/>
          <p:cNvSpPr txBox="1">
            <a:spLocks noGrp="1"/>
          </p:cNvSpPr>
          <p:nvPr/>
        </p:nvSpPr>
        <p:spPr>
          <a:xfrm>
            <a:off x="1751796" y="6497718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Lattice and Hadrons, 15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January 2014, ECT*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178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087926" y="-76200"/>
            <a:ext cx="482205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A World-wide Challenge  </a:t>
            </a:r>
            <a:endParaRPr lang="en-US" sz="3600" b="1" baseline="-25000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8715"/>
            <a:ext cx="9144000" cy="55675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9" y="6011333"/>
            <a:ext cx="9144000" cy="617247"/>
          </a:xfrm>
          <a:prstGeom prst="rect">
            <a:avLst/>
          </a:prstGeom>
        </p:spPr>
      </p:pic>
      <p:sp>
        <p:nvSpPr>
          <p:cNvPr id="11" name="Multiply 10"/>
          <p:cNvSpPr/>
          <p:nvPr/>
        </p:nvSpPr>
        <p:spPr>
          <a:xfrm>
            <a:off x="2464234" y="6011333"/>
            <a:ext cx="922433" cy="617247"/>
          </a:xfrm>
          <a:prstGeom prst="mathMultiply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505202" y="6035192"/>
            <a:ext cx="6977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EIC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3352800" y="2438094"/>
            <a:ext cx="3766199" cy="3759345"/>
          </a:xfrm>
          <a:custGeom>
            <a:avLst/>
            <a:gdLst>
              <a:gd name="connsiteX0" fmla="*/ 118533 w 3766199"/>
              <a:gd name="connsiteY0" fmla="*/ 592973 h 3759345"/>
              <a:gd name="connsiteX1" fmla="*/ 1490133 w 3766199"/>
              <a:gd name="connsiteY1" fmla="*/ 306 h 3759345"/>
              <a:gd name="connsiteX2" fmla="*/ 3081867 w 3766199"/>
              <a:gd name="connsiteY2" fmla="*/ 660706 h 3759345"/>
              <a:gd name="connsiteX3" fmla="*/ 3759200 w 3766199"/>
              <a:gd name="connsiteY3" fmla="*/ 2523373 h 3759345"/>
              <a:gd name="connsiteX4" fmla="*/ 2709333 w 3766199"/>
              <a:gd name="connsiteY4" fmla="*/ 3742573 h 3759345"/>
              <a:gd name="connsiteX5" fmla="*/ 965200 w 3766199"/>
              <a:gd name="connsiteY5" fmla="*/ 3251506 h 3759345"/>
              <a:gd name="connsiteX6" fmla="*/ 0 w 3766199"/>
              <a:gd name="connsiteY6" fmla="*/ 3522439 h 3759345"/>
              <a:gd name="connsiteX7" fmla="*/ 0 w 3766199"/>
              <a:gd name="connsiteY7" fmla="*/ 3522439 h 3759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66199" h="3759345">
                <a:moveTo>
                  <a:pt x="118533" y="592973"/>
                </a:moveTo>
                <a:cubicBezTo>
                  <a:pt x="557388" y="290995"/>
                  <a:pt x="996244" y="-10983"/>
                  <a:pt x="1490133" y="306"/>
                </a:cubicBezTo>
                <a:cubicBezTo>
                  <a:pt x="1984022" y="11595"/>
                  <a:pt x="2703689" y="240195"/>
                  <a:pt x="3081867" y="660706"/>
                </a:cubicBezTo>
                <a:cubicBezTo>
                  <a:pt x="3460045" y="1081217"/>
                  <a:pt x="3821289" y="2009729"/>
                  <a:pt x="3759200" y="2523373"/>
                </a:cubicBezTo>
                <a:cubicBezTo>
                  <a:pt x="3697111" y="3037017"/>
                  <a:pt x="3175000" y="3621217"/>
                  <a:pt x="2709333" y="3742573"/>
                </a:cubicBezTo>
                <a:cubicBezTo>
                  <a:pt x="2243666" y="3863929"/>
                  <a:pt x="1416755" y="3288195"/>
                  <a:pt x="965200" y="3251506"/>
                </a:cubicBezTo>
                <a:cubicBezTo>
                  <a:pt x="513645" y="3214817"/>
                  <a:pt x="0" y="3522439"/>
                  <a:pt x="0" y="3522439"/>
                </a:cubicBezTo>
                <a:lnTo>
                  <a:pt x="0" y="3522439"/>
                </a:lnTo>
              </a:path>
            </a:pathLst>
          </a:custGeom>
          <a:ln w="38100">
            <a:solidFill>
              <a:srgbClr val="FF66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ußzeilenplatzhalter 7"/>
          <p:cNvSpPr txBox="1">
            <a:spLocks noGrp="1"/>
          </p:cNvSpPr>
          <p:nvPr/>
        </p:nvSpPr>
        <p:spPr>
          <a:xfrm>
            <a:off x="1751796" y="6497718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Lattice and Hadrons, 15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January 2014, ECT*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9768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8004" y="1836408"/>
            <a:ext cx="7894597" cy="175432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 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+mn-lt"/>
                <a:ea typeface="+mn-ea"/>
                <a:cs typeface="+mn-cs"/>
              </a:rPr>
              <a:t>H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+mn-lt"/>
                <a:ea typeface="+mn-ea"/>
                <a:cs typeface="+mn-cs"/>
              </a:rPr>
              <a:t>ard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+mn-lt"/>
                <a:ea typeface="+mn-ea"/>
                <a:cs typeface="+mn-cs"/>
              </a:rPr>
              <a:t> E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+mn-lt"/>
                <a:ea typeface="+mn-ea"/>
                <a:cs typeface="+mn-cs"/>
              </a:rPr>
              <a:t>xclusive: 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+mn-lt"/>
                <a:ea typeface="+mn-ea"/>
                <a:cs typeface="+mn-cs"/>
              </a:rPr>
              <a:t>ransverse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+mn-lt"/>
                <a:ea typeface="+mn-ea"/>
                <a:cs typeface="+mn-cs"/>
              </a:rPr>
              <a:t>P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+mn-lt"/>
                <a:ea typeface="+mn-ea"/>
                <a:cs typeface="+mn-cs"/>
              </a:rPr>
              <a:t>osition 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+mn-lt"/>
                <a:ea typeface="+mn-ea"/>
                <a:cs typeface="+mn-cs"/>
              </a:rPr>
              <a:t>D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+mn-lt"/>
                <a:ea typeface="+mn-ea"/>
                <a:cs typeface="+mn-cs"/>
              </a:rPr>
              <a:t>ependence  </a:t>
            </a:r>
          </a:p>
        </p:txBody>
      </p:sp>
    </p:spTree>
    <p:extLst>
      <p:ext uri="{BB962C8B-B14F-4D97-AF65-F5344CB8AC3E}">
        <p14:creationId xmlns:p14="http://schemas.microsoft.com/office/powerpoint/2010/main" val="10812259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419" y="3257086"/>
            <a:ext cx="2930248" cy="29077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1962" y="2161500"/>
            <a:ext cx="3729045" cy="725311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1295437" y="-76200"/>
            <a:ext cx="640699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Generalized </a:t>
            </a: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parton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distributions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91154" y="889000"/>
            <a:ext cx="4575854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Encompass </a:t>
            </a:r>
            <a:r>
              <a:rPr lang="en-US" sz="1400" dirty="0" err="1" smtClean="0"/>
              <a:t>parton</a:t>
            </a:r>
            <a:r>
              <a:rPr lang="en-US" sz="1400" dirty="0" smtClean="0"/>
              <a:t> distributions and form factors</a:t>
            </a:r>
          </a:p>
          <a:p>
            <a:endParaRPr lang="en-US" sz="800" dirty="0" smtClean="0"/>
          </a:p>
          <a:p>
            <a:r>
              <a:rPr lang="en-US" sz="1400" dirty="0"/>
              <a:t>L</a:t>
            </a:r>
            <a:r>
              <a:rPr lang="en-US" sz="1400" dirty="0" smtClean="0"/>
              <a:t>ongitudinal momentum and transverse spatial position</a:t>
            </a:r>
          </a:p>
          <a:p>
            <a:r>
              <a:rPr lang="en-US" sz="1400" dirty="0"/>
              <a:t>c</a:t>
            </a:r>
            <a:r>
              <a:rPr lang="en-US" sz="1400" dirty="0" smtClean="0"/>
              <a:t>orrelated information</a:t>
            </a:r>
          </a:p>
          <a:p>
            <a:endParaRPr lang="en-US" sz="800" dirty="0" smtClean="0"/>
          </a:p>
          <a:p>
            <a:r>
              <a:rPr lang="en-US" sz="1400" dirty="0" smtClean="0"/>
              <a:t>Access OAM  </a:t>
            </a:r>
            <a:r>
              <a:rPr lang="en-US" sz="1400" dirty="0" err="1" smtClean="0"/>
              <a:t>L</a:t>
            </a:r>
            <a:r>
              <a:rPr lang="en-US" sz="1400" baseline="-25000" dirty="0" err="1" smtClean="0"/>
              <a:t>q</a:t>
            </a:r>
            <a:r>
              <a:rPr lang="en-US" sz="1400" dirty="0" smtClean="0"/>
              <a:t>= J</a:t>
            </a:r>
            <a:r>
              <a:rPr lang="en-US" sz="1400" baseline="-25000" dirty="0" smtClean="0"/>
              <a:t>q</a:t>
            </a:r>
            <a:r>
              <a:rPr lang="en-US" sz="1400" dirty="0" smtClean="0"/>
              <a:t>-½</a:t>
            </a:r>
            <a:r>
              <a:rPr lang="en-US" sz="1400" dirty="0" smtClean="0">
                <a:latin typeface="Symbol"/>
              </a:rPr>
              <a:t>DS</a:t>
            </a:r>
            <a:r>
              <a:rPr lang="en-US" sz="1400" dirty="0" smtClean="0"/>
              <a:t>   via </a:t>
            </a:r>
            <a:r>
              <a:rPr lang="en-US" sz="1400" dirty="0" err="1" smtClean="0"/>
              <a:t>Ji</a:t>
            </a:r>
            <a:r>
              <a:rPr lang="en-US" sz="1400" dirty="0" smtClean="0"/>
              <a:t> sum rule</a:t>
            </a:r>
            <a:endParaRPr lang="en-US" sz="1400" dirty="0"/>
          </a:p>
        </p:txBody>
      </p:sp>
      <p:sp>
        <p:nvSpPr>
          <p:cNvPr id="14" name="Rectangle 13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51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7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graphicFrame>
        <p:nvGraphicFramePr>
          <p:cNvPr id="20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2924643"/>
              </p:ext>
            </p:extLst>
          </p:nvPr>
        </p:nvGraphicFramePr>
        <p:xfrm>
          <a:off x="4955344" y="3291936"/>
          <a:ext cx="2681222" cy="1786574"/>
        </p:xfrm>
        <a:graphic>
          <a:graphicData uri="http://schemas.openxmlformats.org/drawingml/2006/table">
            <a:tbl>
              <a:tblPr firstRow="1" bandRow="1"/>
              <a:tblGrid>
                <a:gridCol w="544414"/>
                <a:gridCol w="685025"/>
                <a:gridCol w="685025"/>
                <a:gridCol w="766758"/>
              </a:tblGrid>
              <a:tr h="326889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N</a:t>
                      </a:r>
                      <a:r>
                        <a:rPr kumimoji="0" lang="it-IT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/</a:t>
                      </a:r>
                      <a:r>
                        <a:rPr kumimoji="0" lang="it-IT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q</a:t>
                      </a:r>
                      <a:endParaRPr kumimoji="0" lang="it-IT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0162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53458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33570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1" name="Text Box 39"/>
          <p:cNvSpPr txBox="1">
            <a:spLocks noChangeArrowheads="1"/>
          </p:cNvSpPr>
          <p:nvPr/>
        </p:nvSpPr>
        <p:spPr bwMode="auto">
          <a:xfrm>
            <a:off x="5339167" y="2979070"/>
            <a:ext cx="2236272" cy="286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200" b="1" dirty="0">
                <a:solidFill>
                  <a:srgbClr val="FF0000"/>
                </a:solidFill>
              </a:rPr>
              <a:t>q</a:t>
            </a:r>
            <a:r>
              <a:rPr lang="en-US" sz="1200" b="1" dirty="0" smtClean="0">
                <a:solidFill>
                  <a:srgbClr val="FF0000"/>
                </a:solidFill>
              </a:rPr>
              <a:t>uark </a:t>
            </a:r>
            <a:r>
              <a:rPr lang="en-US" sz="1200" b="1" dirty="0" err="1" smtClean="0">
                <a:solidFill>
                  <a:srgbClr val="FF0000"/>
                </a:solidFill>
              </a:rPr>
              <a:t>polarisation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22" name="Text Box 40"/>
          <p:cNvSpPr txBox="1">
            <a:spLocks noChangeArrowheads="1"/>
          </p:cNvSpPr>
          <p:nvPr/>
        </p:nvSpPr>
        <p:spPr bwMode="auto">
          <a:xfrm rot="16200000">
            <a:off x="3750320" y="4055402"/>
            <a:ext cx="1937691" cy="286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200" b="1" dirty="0">
                <a:solidFill>
                  <a:srgbClr val="FF0000"/>
                </a:solidFill>
              </a:rPr>
              <a:t>nucleon </a:t>
            </a:r>
            <a:r>
              <a:rPr lang="en-US" sz="1200" b="1" dirty="0" err="1">
                <a:solidFill>
                  <a:srgbClr val="FF0000"/>
                </a:solidFill>
              </a:rPr>
              <a:t>polarisation</a:t>
            </a:r>
            <a:endParaRPr lang="en-US" sz="1200" b="1" dirty="0">
              <a:solidFill>
                <a:srgbClr val="FF0000"/>
              </a:solidFill>
            </a:endParaRPr>
          </a:p>
        </p:txBody>
      </p:sp>
      <p:graphicFrame>
        <p:nvGraphicFramePr>
          <p:cNvPr id="25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701008"/>
              </p:ext>
            </p:extLst>
          </p:nvPr>
        </p:nvGraphicFramePr>
        <p:xfrm>
          <a:off x="5787607" y="4708710"/>
          <a:ext cx="216449" cy="2324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2288" name="Equation" r:id="rId6" imgW="152400" imgH="152400" progId="Equation.3">
                  <p:embed/>
                </p:oleObj>
              </mc:Choice>
              <mc:Fallback>
                <p:oleObj name="Equation" r:id="rId6" imgW="152400" imgH="15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87607" y="4708710"/>
                        <a:ext cx="216449" cy="23248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6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9593115"/>
              </p:ext>
            </p:extLst>
          </p:nvPr>
        </p:nvGraphicFramePr>
        <p:xfrm>
          <a:off x="6458039" y="4159853"/>
          <a:ext cx="237128" cy="2832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2289" name="Equation" r:id="rId8" imgW="177800" imgH="190500" progId="Equation.3">
                  <p:embed/>
                </p:oleObj>
              </mc:Choice>
              <mc:Fallback>
                <p:oleObj name="Equation" r:id="rId8" imgW="177800" imgH="190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58039" y="4159853"/>
                        <a:ext cx="237128" cy="283294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0566698"/>
              </p:ext>
            </p:extLst>
          </p:nvPr>
        </p:nvGraphicFramePr>
        <p:xfrm>
          <a:off x="7138396" y="3632791"/>
          <a:ext cx="304927" cy="3698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2290" name="Equation" r:id="rId10" imgW="165100" imgH="203200" progId="Equation.3">
                  <p:embed/>
                </p:oleObj>
              </mc:Choice>
              <mc:Fallback>
                <p:oleObj name="Equation" r:id="rId10" imgW="1651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38396" y="3632791"/>
                        <a:ext cx="304927" cy="36986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2530212"/>
              </p:ext>
            </p:extLst>
          </p:nvPr>
        </p:nvGraphicFramePr>
        <p:xfrm>
          <a:off x="6939472" y="4637904"/>
          <a:ext cx="641712" cy="3143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2291" name="Equation" r:id="rId12" imgW="469900" imgH="228600" progId="Equation.3">
                  <p:embed/>
                </p:oleObj>
              </mc:Choice>
              <mc:Fallback>
                <p:oleObj name="Equation" r:id="rId12" imgW="4699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9472" y="4637904"/>
                        <a:ext cx="641712" cy="31439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6977267"/>
              </p:ext>
            </p:extLst>
          </p:nvPr>
        </p:nvGraphicFramePr>
        <p:xfrm>
          <a:off x="5739625" y="3745023"/>
          <a:ext cx="245901" cy="2263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2292" name="Equation" r:id="rId14" imgW="177800" imgH="152400" progId="Equation.3">
                  <p:embed/>
                </p:oleObj>
              </mc:Choice>
              <mc:Fallback>
                <p:oleObj name="Equation" r:id="rId14" imgW="177800" imgH="15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39625" y="3745023"/>
                        <a:ext cx="245901" cy="22638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16347" y="5248234"/>
            <a:ext cx="3277251" cy="1261029"/>
          </a:xfrm>
          <a:prstGeom prst="rect">
            <a:avLst/>
          </a:prstGeom>
        </p:spPr>
      </p:pic>
      <p:sp>
        <p:nvSpPr>
          <p:cNvPr id="23" name="Fußzeilenplatzhalter 7"/>
          <p:cNvSpPr txBox="1">
            <a:spLocks noGrp="1"/>
          </p:cNvSpPr>
          <p:nvPr/>
        </p:nvSpPr>
        <p:spPr>
          <a:xfrm>
            <a:off x="1751796" y="6497718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Lattice and Hadrons, 15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January 2014, ECT*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4" name="Picture 3" descr="ImParF2_up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" y="704547"/>
            <a:ext cx="2100197" cy="1837672"/>
          </a:xfrm>
          <a:prstGeom prst="rect">
            <a:avLst/>
          </a:prstGeom>
        </p:spPr>
      </p:pic>
      <p:pic>
        <p:nvPicPr>
          <p:cNvPr id="5" name="Picture 4" descr="ImParF2_down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994" y="1476335"/>
            <a:ext cx="2068815" cy="181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326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37368" y="1004494"/>
            <a:ext cx="3986437" cy="3466063"/>
            <a:chOff x="1786353" y="2045293"/>
            <a:chExt cx="4890276" cy="4246562"/>
          </a:xfrm>
        </p:grpSpPr>
        <p:grpSp>
          <p:nvGrpSpPr>
            <p:cNvPr id="35" name="Group 34"/>
            <p:cNvGrpSpPr/>
            <p:nvPr/>
          </p:nvGrpSpPr>
          <p:grpSpPr>
            <a:xfrm>
              <a:off x="1786353" y="2045293"/>
              <a:ext cx="4734546" cy="4246562"/>
              <a:chOff x="1786353" y="2045293"/>
              <a:chExt cx="4734546" cy="4246562"/>
            </a:xfrm>
          </p:grpSpPr>
          <p:pic>
            <p:nvPicPr>
              <p:cNvPr id="37" name="Picture 39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786353" y="2045293"/>
                <a:ext cx="4705350" cy="42465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grpSp>
            <p:nvGrpSpPr>
              <p:cNvPr id="38" name="Group 57"/>
              <p:cNvGrpSpPr>
                <a:grpSpLocks/>
              </p:cNvGrpSpPr>
              <p:nvPr/>
            </p:nvGrpSpPr>
            <p:grpSpPr bwMode="auto">
              <a:xfrm>
                <a:off x="3096662" y="4359065"/>
                <a:ext cx="1912937" cy="336550"/>
                <a:chOff x="2037" y="2576"/>
                <a:chExt cx="1205" cy="212"/>
              </a:xfrm>
            </p:grpSpPr>
            <p:sp>
              <p:nvSpPr>
                <p:cNvPr id="41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2037" y="2576"/>
                  <a:ext cx="1205" cy="212"/>
                </a:xfrm>
                <a:prstGeom prst="rect">
                  <a:avLst/>
                </a:prstGeom>
                <a:noFill/>
                <a:ln w="19050">
                  <a:noFill/>
                  <a:miter lim="800000"/>
                  <a:headEnd/>
                  <a:tailEnd/>
                </a:ln>
                <a:effectLst/>
              </p:spPr>
              <p:txBody>
                <a:bodyPr lIns="91431" tIns="45715" rIns="91431" bIns="45715">
                  <a:prstTxWarp prst="textNoShape">
                    <a:avLst/>
                  </a:prstTxWarp>
                  <a:spAutoFit/>
                </a:bodyPr>
                <a:lstStyle/>
                <a:p>
                  <a:pPr algn="ctr">
                    <a:lnSpc>
                      <a:spcPct val="80000"/>
                    </a:lnSpc>
                    <a:spcBef>
                      <a:spcPct val="50000"/>
                    </a:spcBef>
                  </a:pPr>
                  <a:r>
                    <a:rPr lang="it-IT" sz="1400" b="0" dirty="0">
                      <a:solidFill>
                        <a:srgbClr val="008000"/>
                      </a:solidFill>
                      <a:latin typeface="Arial" pitchFamily="-108" charset="0"/>
                    </a:rPr>
                    <a:t> </a:t>
                  </a:r>
                  <a:r>
                    <a:rPr lang="it-IT" sz="1400" dirty="0">
                      <a:solidFill>
                        <a:srgbClr val="CC0000"/>
                      </a:solidFill>
                    </a:rPr>
                    <a:t>e </a:t>
                  </a:r>
                  <a:r>
                    <a:rPr lang="it-IT" sz="1400" dirty="0" err="1">
                      <a:solidFill>
                        <a:srgbClr val="CC0000"/>
                      </a:solidFill>
                    </a:rPr>
                    <a:t>p</a:t>
                  </a:r>
                  <a:r>
                    <a:rPr lang="it-IT" sz="1400" dirty="0">
                      <a:solidFill>
                        <a:srgbClr val="CC0000"/>
                      </a:solidFill>
                    </a:rPr>
                    <a:t> → e </a:t>
                  </a:r>
                  <a:r>
                    <a:rPr lang="it-IT" sz="1400" dirty="0" err="1">
                      <a:solidFill>
                        <a:srgbClr val="CC0000"/>
                      </a:solidFill>
                    </a:rPr>
                    <a:t>p</a:t>
                  </a:r>
                  <a:endParaRPr lang="it-IT" sz="1400" dirty="0">
                    <a:solidFill>
                      <a:srgbClr val="CC0000"/>
                    </a:solidFill>
                    <a:sym typeface="Symbol" pitchFamily="-108" charset="2"/>
                  </a:endParaRPr>
                </a:p>
              </p:txBody>
            </p:sp>
            <p:sp>
              <p:nvSpPr>
                <p:cNvPr id="43" name="Line 46"/>
                <p:cNvSpPr>
                  <a:spLocks noChangeShapeType="1"/>
                </p:cNvSpPr>
                <p:nvPr/>
              </p:nvSpPr>
              <p:spPr bwMode="auto">
                <a:xfrm flipV="1">
                  <a:off x="2875" y="2614"/>
                  <a:ext cx="92" cy="0"/>
                </a:xfrm>
                <a:prstGeom prst="line">
                  <a:avLst/>
                </a:prstGeom>
                <a:noFill/>
                <a:ln w="19050">
                  <a:solidFill>
                    <a:srgbClr val="BB0202"/>
                  </a:solidFill>
                  <a:round/>
                  <a:headEnd/>
                  <a:tailEnd type="triangle" w="sm" len="sm"/>
                </a:ln>
                <a:effectLst/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39" name="Text Box 47"/>
              <p:cNvSpPr txBox="1">
                <a:spLocks noChangeArrowheads="1"/>
              </p:cNvSpPr>
              <p:nvPr/>
            </p:nvSpPr>
            <p:spPr bwMode="auto">
              <a:xfrm>
                <a:off x="4607962" y="3292265"/>
                <a:ext cx="1912937" cy="336550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ffectLst/>
            </p:spPr>
            <p:txBody>
              <a:bodyPr lIns="91431" tIns="45715" rIns="91431" bIns="45715">
                <a:prstTxWarp prst="textNoShape">
                  <a:avLst/>
                </a:prstTxWarp>
                <a:spAutoFit/>
              </a:bodyPr>
              <a:lstStyle/>
              <a:p>
                <a:pPr algn="ctr">
                  <a:lnSpc>
                    <a:spcPct val="80000"/>
                  </a:lnSpc>
                  <a:spcBef>
                    <a:spcPct val="50000"/>
                  </a:spcBef>
                </a:pPr>
                <a:r>
                  <a:rPr lang="it-IT" sz="1400" b="0" dirty="0">
                    <a:solidFill>
                      <a:srgbClr val="008000"/>
                    </a:solidFill>
                    <a:latin typeface="Arial" pitchFamily="-108" charset="0"/>
                  </a:rPr>
                  <a:t> </a:t>
                </a:r>
                <a:r>
                  <a:rPr lang="it-IT" sz="1400" dirty="0">
                    <a:solidFill>
                      <a:srgbClr val="3333FF"/>
                    </a:solidFill>
                  </a:rPr>
                  <a:t>e p → e p</a:t>
                </a:r>
                <a:endParaRPr lang="it-IT" sz="1400" dirty="0">
                  <a:solidFill>
                    <a:srgbClr val="3333FF"/>
                  </a:solidFill>
                  <a:sym typeface="Symbol" pitchFamily="-108" charset="2"/>
                </a:endParaRPr>
              </a:p>
            </p:txBody>
          </p:sp>
          <p:sp>
            <p:nvSpPr>
              <p:cNvPr id="40" name="Text Box 56"/>
              <p:cNvSpPr txBox="1">
                <a:spLocks noChangeArrowheads="1"/>
              </p:cNvSpPr>
              <p:nvPr/>
            </p:nvSpPr>
            <p:spPr bwMode="auto">
              <a:xfrm>
                <a:off x="2887803" y="5019930"/>
                <a:ext cx="1366838" cy="452463"/>
              </a:xfrm>
              <a:prstGeom prst="rect">
                <a:avLst/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lIns="91412" tIns="45705" rIns="91412" bIns="45705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800" b="0" dirty="0">
                    <a:solidFill>
                      <a:schemeClr val="tx1"/>
                    </a:solidFill>
                  </a:rPr>
                  <a:t>PRC 68, 034325 (2003</a:t>
                </a:r>
                <a:r>
                  <a:rPr lang="en-US" sz="1000" b="0" dirty="0">
                    <a:solidFill>
                      <a:schemeClr val="tx1"/>
                    </a:solidFill>
                  </a:rPr>
                  <a:t>)</a:t>
                </a:r>
              </a:p>
            </p:txBody>
          </p:sp>
        </p:grpSp>
        <p:sp>
          <p:nvSpPr>
            <p:cNvPr id="36" name="Text Box 20"/>
            <p:cNvSpPr txBox="1">
              <a:spLocks noChangeArrowheads="1"/>
            </p:cNvSpPr>
            <p:nvPr/>
          </p:nvSpPr>
          <p:spPr bwMode="auto">
            <a:xfrm>
              <a:off x="6221741" y="5637943"/>
              <a:ext cx="454888" cy="414791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 err="1" smtClean="0">
                  <a:solidFill>
                    <a:schemeClr val="tx1"/>
                  </a:solidFill>
                </a:rPr>
                <a:t>x</a:t>
              </a:r>
              <a:r>
                <a:rPr lang="en-US" sz="1600" baseline="-25000" dirty="0" err="1" smtClean="0">
                  <a:solidFill>
                    <a:schemeClr val="tx1"/>
                  </a:solidFill>
                </a:rPr>
                <a:t>F</a:t>
              </a:r>
              <a:endParaRPr lang="it-IT" sz="1600" baseline="-25000" dirty="0">
                <a:solidFill>
                  <a:schemeClr val="tx1"/>
                </a:solidFill>
              </a:endParaRPr>
            </a:p>
          </p:txBody>
        </p:sp>
      </p:grpSp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241553" y="-76200"/>
            <a:ext cx="295037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GPDs from FFs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52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4140608"/>
              </p:ext>
            </p:extLst>
          </p:nvPr>
        </p:nvGraphicFramePr>
        <p:xfrm>
          <a:off x="1346599" y="819759"/>
          <a:ext cx="17907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3538" name="Equation" r:id="rId5" imgW="1193800" imgH="254000" progId="Equation.3">
                  <p:embed/>
                </p:oleObj>
              </mc:Choice>
              <mc:Fallback>
                <p:oleObj name="Equation" r:id="rId5" imgW="11938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46599" y="819759"/>
                        <a:ext cx="1790700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Line 46"/>
          <p:cNvSpPr>
            <a:spLocks noChangeShapeType="1"/>
          </p:cNvSpPr>
          <p:nvPr/>
        </p:nvSpPr>
        <p:spPr bwMode="auto">
          <a:xfrm flipV="1">
            <a:off x="1529576" y="2936178"/>
            <a:ext cx="119056" cy="0"/>
          </a:xfrm>
          <a:prstGeom prst="line">
            <a:avLst/>
          </a:prstGeom>
          <a:noFill/>
          <a:ln w="19050">
            <a:solidFill>
              <a:srgbClr val="BB0202"/>
            </a:solidFill>
            <a:round/>
            <a:headEnd/>
            <a:tailEnd type="triangl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6" name="Fußzeilenplatzhalter 7"/>
          <p:cNvSpPr txBox="1">
            <a:spLocks noGrp="1"/>
          </p:cNvSpPr>
          <p:nvPr/>
        </p:nvSpPr>
        <p:spPr>
          <a:xfrm>
            <a:off x="1751796" y="6497718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Lattice and Hadrons, 15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January 2014, ECT*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983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37368" y="1004494"/>
            <a:ext cx="3986437" cy="3466063"/>
            <a:chOff x="1786353" y="2045293"/>
            <a:chExt cx="4890276" cy="4246562"/>
          </a:xfrm>
        </p:grpSpPr>
        <p:grpSp>
          <p:nvGrpSpPr>
            <p:cNvPr id="35" name="Group 34"/>
            <p:cNvGrpSpPr/>
            <p:nvPr/>
          </p:nvGrpSpPr>
          <p:grpSpPr>
            <a:xfrm>
              <a:off x="1786353" y="2045293"/>
              <a:ext cx="4734546" cy="4246562"/>
              <a:chOff x="1786353" y="2045293"/>
              <a:chExt cx="4734546" cy="4246562"/>
            </a:xfrm>
          </p:grpSpPr>
          <p:pic>
            <p:nvPicPr>
              <p:cNvPr id="37" name="Picture 39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786353" y="2045293"/>
                <a:ext cx="4705350" cy="42465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grpSp>
            <p:nvGrpSpPr>
              <p:cNvPr id="38" name="Group 57"/>
              <p:cNvGrpSpPr>
                <a:grpSpLocks/>
              </p:cNvGrpSpPr>
              <p:nvPr/>
            </p:nvGrpSpPr>
            <p:grpSpPr bwMode="auto">
              <a:xfrm>
                <a:off x="3096662" y="4359065"/>
                <a:ext cx="1912937" cy="336550"/>
                <a:chOff x="2037" y="2576"/>
                <a:chExt cx="1205" cy="212"/>
              </a:xfrm>
            </p:grpSpPr>
            <p:sp>
              <p:nvSpPr>
                <p:cNvPr id="41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2037" y="2576"/>
                  <a:ext cx="1205" cy="212"/>
                </a:xfrm>
                <a:prstGeom prst="rect">
                  <a:avLst/>
                </a:prstGeom>
                <a:noFill/>
                <a:ln w="19050">
                  <a:noFill/>
                  <a:miter lim="800000"/>
                  <a:headEnd/>
                  <a:tailEnd/>
                </a:ln>
                <a:effectLst/>
              </p:spPr>
              <p:txBody>
                <a:bodyPr lIns="91431" tIns="45715" rIns="91431" bIns="45715">
                  <a:prstTxWarp prst="textNoShape">
                    <a:avLst/>
                  </a:prstTxWarp>
                  <a:spAutoFit/>
                </a:bodyPr>
                <a:lstStyle/>
                <a:p>
                  <a:pPr algn="ctr">
                    <a:lnSpc>
                      <a:spcPct val="80000"/>
                    </a:lnSpc>
                    <a:spcBef>
                      <a:spcPct val="50000"/>
                    </a:spcBef>
                  </a:pPr>
                  <a:r>
                    <a:rPr lang="it-IT" sz="1400" b="0" dirty="0">
                      <a:solidFill>
                        <a:srgbClr val="008000"/>
                      </a:solidFill>
                      <a:latin typeface="Arial" pitchFamily="-108" charset="0"/>
                    </a:rPr>
                    <a:t> </a:t>
                  </a:r>
                  <a:r>
                    <a:rPr lang="it-IT" sz="1400" dirty="0">
                      <a:solidFill>
                        <a:srgbClr val="CC0000"/>
                      </a:solidFill>
                    </a:rPr>
                    <a:t>e </a:t>
                  </a:r>
                  <a:r>
                    <a:rPr lang="it-IT" sz="1400" dirty="0" err="1">
                      <a:solidFill>
                        <a:srgbClr val="CC0000"/>
                      </a:solidFill>
                    </a:rPr>
                    <a:t>p</a:t>
                  </a:r>
                  <a:r>
                    <a:rPr lang="it-IT" sz="1400" dirty="0">
                      <a:solidFill>
                        <a:srgbClr val="CC0000"/>
                      </a:solidFill>
                    </a:rPr>
                    <a:t> → e </a:t>
                  </a:r>
                  <a:r>
                    <a:rPr lang="it-IT" sz="1400" dirty="0" err="1">
                      <a:solidFill>
                        <a:srgbClr val="CC0000"/>
                      </a:solidFill>
                    </a:rPr>
                    <a:t>p</a:t>
                  </a:r>
                  <a:endParaRPr lang="it-IT" sz="1400" dirty="0">
                    <a:solidFill>
                      <a:srgbClr val="CC0000"/>
                    </a:solidFill>
                    <a:sym typeface="Symbol" pitchFamily="-108" charset="2"/>
                  </a:endParaRPr>
                </a:p>
              </p:txBody>
            </p:sp>
            <p:sp>
              <p:nvSpPr>
                <p:cNvPr id="43" name="Line 46"/>
                <p:cNvSpPr>
                  <a:spLocks noChangeShapeType="1"/>
                </p:cNvSpPr>
                <p:nvPr/>
              </p:nvSpPr>
              <p:spPr bwMode="auto">
                <a:xfrm flipV="1">
                  <a:off x="2875" y="2614"/>
                  <a:ext cx="92" cy="0"/>
                </a:xfrm>
                <a:prstGeom prst="line">
                  <a:avLst/>
                </a:prstGeom>
                <a:noFill/>
                <a:ln w="19050">
                  <a:solidFill>
                    <a:srgbClr val="BB0202"/>
                  </a:solidFill>
                  <a:round/>
                  <a:headEnd/>
                  <a:tailEnd type="triangle" w="sm" len="sm"/>
                </a:ln>
                <a:effectLst/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39" name="Text Box 47"/>
              <p:cNvSpPr txBox="1">
                <a:spLocks noChangeArrowheads="1"/>
              </p:cNvSpPr>
              <p:nvPr/>
            </p:nvSpPr>
            <p:spPr bwMode="auto">
              <a:xfrm>
                <a:off x="4607962" y="3292265"/>
                <a:ext cx="1912937" cy="336550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ffectLst/>
            </p:spPr>
            <p:txBody>
              <a:bodyPr lIns="91431" tIns="45715" rIns="91431" bIns="45715">
                <a:prstTxWarp prst="textNoShape">
                  <a:avLst/>
                </a:prstTxWarp>
                <a:spAutoFit/>
              </a:bodyPr>
              <a:lstStyle/>
              <a:p>
                <a:pPr algn="ctr">
                  <a:lnSpc>
                    <a:spcPct val="80000"/>
                  </a:lnSpc>
                  <a:spcBef>
                    <a:spcPct val="50000"/>
                  </a:spcBef>
                </a:pPr>
                <a:r>
                  <a:rPr lang="it-IT" sz="1400" b="0" dirty="0">
                    <a:solidFill>
                      <a:srgbClr val="008000"/>
                    </a:solidFill>
                    <a:latin typeface="Arial" pitchFamily="-108" charset="0"/>
                  </a:rPr>
                  <a:t> </a:t>
                </a:r>
                <a:r>
                  <a:rPr lang="it-IT" sz="1400" dirty="0">
                    <a:solidFill>
                      <a:srgbClr val="3333FF"/>
                    </a:solidFill>
                  </a:rPr>
                  <a:t>e p → e p</a:t>
                </a:r>
                <a:endParaRPr lang="it-IT" sz="1400" dirty="0">
                  <a:solidFill>
                    <a:srgbClr val="3333FF"/>
                  </a:solidFill>
                  <a:sym typeface="Symbol" pitchFamily="-108" charset="2"/>
                </a:endParaRPr>
              </a:p>
            </p:txBody>
          </p:sp>
          <p:sp>
            <p:nvSpPr>
              <p:cNvPr id="40" name="Text Box 56"/>
              <p:cNvSpPr txBox="1">
                <a:spLocks noChangeArrowheads="1"/>
              </p:cNvSpPr>
              <p:nvPr/>
            </p:nvSpPr>
            <p:spPr bwMode="auto">
              <a:xfrm>
                <a:off x="2887803" y="5019930"/>
                <a:ext cx="1366838" cy="452463"/>
              </a:xfrm>
              <a:prstGeom prst="rect">
                <a:avLst/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lIns="91412" tIns="45705" rIns="91412" bIns="45705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800" b="0" dirty="0">
                    <a:solidFill>
                      <a:schemeClr val="tx1"/>
                    </a:solidFill>
                  </a:rPr>
                  <a:t>PRC 68, 034325 (2003</a:t>
                </a:r>
                <a:r>
                  <a:rPr lang="en-US" sz="1000" b="0" dirty="0">
                    <a:solidFill>
                      <a:schemeClr val="tx1"/>
                    </a:solidFill>
                  </a:rPr>
                  <a:t>)</a:t>
                </a:r>
              </a:p>
            </p:txBody>
          </p:sp>
        </p:grpSp>
        <p:sp>
          <p:nvSpPr>
            <p:cNvPr id="36" name="Text Box 20"/>
            <p:cNvSpPr txBox="1">
              <a:spLocks noChangeArrowheads="1"/>
            </p:cNvSpPr>
            <p:nvPr/>
          </p:nvSpPr>
          <p:spPr bwMode="auto">
            <a:xfrm>
              <a:off x="6221741" y="5637943"/>
              <a:ext cx="454888" cy="414791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 err="1" smtClean="0">
                  <a:solidFill>
                    <a:schemeClr val="tx1"/>
                  </a:solidFill>
                </a:rPr>
                <a:t>x</a:t>
              </a:r>
              <a:r>
                <a:rPr lang="en-US" sz="1600" baseline="-25000" dirty="0" err="1" smtClean="0">
                  <a:solidFill>
                    <a:schemeClr val="tx1"/>
                  </a:solidFill>
                </a:rPr>
                <a:t>F</a:t>
              </a:r>
              <a:endParaRPr lang="it-IT" sz="1600" baseline="-25000" dirty="0">
                <a:solidFill>
                  <a:schemeClr val="tx1"/>
                </a:solidFill>
              </a:endParaRPr>
            </a:p>
          </p:txBody>
        </p:sp>
      </p:grpSp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241553" y="-76200"/>
            <a:ext cx="295037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GPDs from FFs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53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2415" y="877482"/>
            <a:ext cx="2455553" cy="18917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0435" y="865938"/>
            <a:ext cx="2451925" cy="18869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3524" y="2752929"/>
            <a:ext cx="2533457" cy="19217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6988" y="4803152"/>
            <a:ext cx="6102558" cy="840208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4062153" y="2757715"/>
            <a:ext cx="2571255" cy="1862908"/>
            <a:chOff x="4062153" y="3115443"/>
            <a:chExt cx="2436148" cy="178225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062153" y="3115443"/>
              <a:ext cx="2358158" cy="1782259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 flipH="1">
              <a:off x="5232845" y="3388647"/>
              <a:ext cx="1055702" cy="139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001897" y="3267529"/>
              <a:ext cx="478474" cy="139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 flipH="1">
              <a:off x="6313128" y="3407229"/>
              <a:ext cx="185173" cy="139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3905344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4563" name="Equation" r:id="rId10" imgW="114300" imgH="165100" progId="Equation.3">
                  <p:embed/>
                </p:oleObj>
              </mc:Choice>
              <mc:Fallback>
                <p:oleObj name="Equation" r:id="rId10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8898538"/>
              </p:ext>
            </p:extLst>
          </p:nvPr>
        </p:nvGraphicFramePr>
        <p:xfrm>
          <a:off x="1346599" y="819759"/>
          <a:ext cx="17907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4564" name="Equation" r:id="rId12" imgW="1193800" imgH="254000" progId="Equation.3">
                  <p:embed/>
                </p:oleObj>
              </mc:Choice>
              <mc:Fallback>
                <p:oleObj name="Equation" r:id="rId12" imgW="11938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346599" y="819759"/>
                        <a:ext cx="1790700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" name="Picture 2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0113" y="5623633"/>
            <a:ext cx="5637116" cy="991379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6869546" y="5080045"/>
            <a:ext cx="2118038" cy="27699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dirty="0" smtClean="0"/>
              <a:t>Diehl et al. </a:t>
            </a:r>
            <a:r>
              <a:rPr lang="en-US" sz="1200" dirty="0" err="1" smtClean="0"/>
              <a:t>arXiv</a:t>
            </a:r>
            <a:r>
              <a:rPr lang="en-US" sz="1200" dirty="0" smtClean="0"/>
              <a:t>: 1302.4604</a:t>
            </a:r>
            <a:endParaRPr lang="en-US" sz="1200" dirty="0"/>
          </a:p>
        </p:txBody>
      </p:sp>
      <p:sp>
        <p:nvSpPr>
          <p:cNvPr id="33" name="TextBox 32"/>
          <p:cNvSpPr txBox="1"/>
          <p:nvPr/>
        </p:nvSpPr>
        <p:spPr>
          <a:xfrm>
            <a:off x="6547268" y="6156035"/>
            <a:ext cx="2440316" cy="27699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dirty="0" err="1" smtClean="0"/>
              <a:t>Bacchetta</a:t>
            </a:r>
            <a:r>
              <a:rPr lang="en-US" sz="1200" dirty="0" smtClean="0"/>
              <a:t> et al. </a:t>
            </a:r>
            <a:r>
              <a:rPr lang="en-US" sz="1200" dirty="0" err="1" smtClean="0"/>
              <a:t>arXiv</a:t>
            </a:r>
            <a:r>
              <a:rPr lang="en-US" sz="1200" dirty="0" smtClean="0"/>
              <a:t>: 1107.5755</a:t>
            </a:r>
            <a:endParaRPr lang="en-US" sz="1200" dirty="0"/>
          </a:p>
        </p:txBody>
      </p:sp>
      <p:sp>
        <p:nvSpPr>
          <p:cNvPr id="45" name="Line 46"/>
          <p:cNvSpPr>
            <a:spLocks noChangeShapeType="1"/>
          </p:cNvSpPr>
          <p:nvPr/>
        </p:nvSpPr>
        <p:spPr bwMode="auto">
          <a:xfrm flipV="1">
            <a:off x="1529576" y="2936178"/>
            <a:ext cx="119056" cy="0"/>
          </a:xfrm>
          <a:prstGeom prst="line">
            <a:avLst/>
          </a:prstGeom>
          <a:noFill/>
          <a:ln w="19050">
            <a:solidFill>
              <a:srgbClr val="BB0202"/>
            </a:solidFill>
            <a:round/>
            <a:headEnd/>
            <a:tailEnd type="triangl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6" name="Fußzeilenplatzhalter 7"/>
          <p:cNvSpPr txBox="1">
            <a:spLocks noGrp="1"/>
          </p:cNvSpPr>
          <p:nvPr/>
        </p:nvSpPr>
        <p:spPr>
          <a:xfrm>
            <a:off x="1751796" y="6497718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Lattice and Hadrons, 15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January 2014, ECT*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730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6" y="1206808"/>
            <a:ext cx="4504824" cy="3422912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509534" y="-76200"/>
            <a:ext cx="641443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Nucleon Form Factors at High Q</a:t>
            </a:r>
            <a:r>
              <a:rPr lang="en-US" sz="3600" b="1" baseline="3000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2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54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134" y="5482903"/>
            <a:ext cx="4140200" cy="6985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53495" y="5144349"/>
            <a:ext cx="26480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Ratio of recoil polarizations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436222" y="1137537"/>
            <a:ext cx="4695124" cy="3516495"/>
            <a:chOff x="4357104" y="952818"/>
            <a:chExt cx="4808877" cy="359731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57104" y="952818"/>
              <a:ext cx="4808877" cy="3597310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4357104" y="3592499"/>
              <a:ext cx="578799" cy="571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160428" y="2926775"/>
              <a:ext cx="905387" cy="3913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236576" y="3206175"/>
              <a:ext cx="1875419" cy="203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960477" y="3499091"/>
              <a:ext cx="229919" cy="1589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117879" y="3319648"/>
              <a:ext cx="229919" cy="1589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Oval Callout 15"/>
          <p:cNvSpPr/>
          <p:nvPr/>
        </p:nvSpPr>
        <p:spPr>
          <a:xfrm>
            <a:off x="2464234" y="4440503"/>
            <a:ext cx="2175447" cy="429764"/>
          </a:xfrm>
          <a:prstGeom prst="wedgeEllipseCallout">
            <a:avLst>
              <a:gd name="adj1" fmla="val -31298"/>
              <a:gd name="adj2" fmla="val -359353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Callout 27"/>
          <p:cNvSpPr/>
          <p:nvPr/>
        </p:nvSpPr>
        <p:spPr>
          <a:xfrm>
            <a:off x="6955899" y="4471737"/>
            <a:ext cx="2175447" cy="429764"/>
          </a:xfrm>
          <a:prstGeom prst="wedgeEllipseCallout">
            <a:avLst>
              <a:gd name="adj1" fmla="val -35013"/>
              <a:gd name="adj2" fmla="val -182046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Callout 28"/>
          <p:cNvSpPr/>
          <p:nvPr/>
        </p:nvSpPr>
        <p:spPr>
          <a:xfrm>
            <a:off x="4657864" y="4380193"/>
            <a:ext cx="2175447" cy="429764"/>
          </a:xfrm>
          <a:prstGeom prst="wedgeEllipseCallout">
            <a:avLst>
              <a:gd name="adj1" fmla="val 18589"/>
              <a:gd name="adj2" fmla="val -21159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7080859" y="4508623"/>
            <a:ext cx="19257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E12-11-009  Hall-C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70244" y="5144349"/>
            <a:ext cx="35713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Asymmetry in quasi-elastic scattering </a:t>
            </a:r>
            <a:endParaRPr lang="en-US" sz="1600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3651" y="5559103"/>
            <a:ext cx="1943100" cy="6223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49729" y="4408240"/>
            <a:ext cx="19183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E12-09-016  Hall-A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29334" y="4471737"/>
            <a:ext cx="18646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E12-07-109 Hall-A 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15883" y="706623"/>
            <a:ext cx="78369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Related to GPDs at high |t|  </a:t>
            </a:r>
            <a:r>
              <a:rPr lang="en-US" sz="1600" dirty="0" smtClean="0">
                <a:sym typeface="Wingdings"/>
              </a:rPr>
              <a:t> structure of the nucleon at small transverse distances </a:t>
            </a:r>
            <a:endParaRPr lang="en-US" sz="1600" dirty="0"/>
          </a:p>
        </p:txBody>
      </p:sp>
      <p:sp>
        <p:nvSpPr>
          <p:cNvPr id="31" name="Fußzeilenplatzhalter 7"/>
          <p:cNvSpPr txBox="1">
            <a:spLocks noGrp="1"/>
          </p:cNvSpPr>
          <p:nvPr/>
        </p:nvSpPr>
        <p:spPr>
          <a:xfrm>
            <a:off x="1751796" y="6497718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Lattice and Hadrons, 15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January 2014, ECT*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504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3003" y="1613602"/>
            <a:ext cx="2255333" cy="147849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55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658138" y="-76200"/>
            <a:ext cx="368164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DVCS Interference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6079" y="830921"/>
            <a:ext cx="4270628" cy="18622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879" y="1284394"/>
            <a:ext cx="1309267" cy="559358"/>
          </a:xfrm>
          <a:prstGeom prst="rect">
            <a:avLst/>
          </a:prstGeom>
        </p:spPr>
      </p:pic>
      <p:graphicFrame>
        <p:nvGraphicFramePr>
          <p:cNvPr id="1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0669549"/>
              </p:ext>
            </p:extLst>
          </p:nvPr>
        </p:nvGraphicFramePr>
        <p:xfrm>
          <a:off x="1827101" y="1425126"/>
          <a:ext cx="250825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0867" name="Equation" r:id="rId7" imgW="139700" imgH="127000" progId="Equation.3">
                  <p:embed/>
                </p:oleObj>
              </mc:Choice>
              <mc:Fallback>
                <p:oleObj name="Equation" r:id="rId7" imgW="139700" imgH="1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7101" y="1425126"/>
                        <a:ext cx="250825" cy="2286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65542" y="1330574"/>
            <a:ext cx="2109574" cy="36933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7645" y="627119"/>
            <a:ext cx="4405445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/>
              <a:t>I</a:t>
            </a:r>
            <a:r>
              <a:rPr lang="en-US" sz="1600" dirty="0" err="1" smtClean="0"/>
              <a:t>nformations</a:t>
            </a:r>
            <a:r>
              <a:rPr lang="en-US" sz="1600" dirty="0" smtClean="0"/>
              <a:t> </a:t>
            </a:r>
            <a:r>
              <a:rPr lang="en-US" sz="1600" dirty="0"/>
              <a:t>on the real </a:t>
            </a:r>
            <a:r>
              <a:rPr lang="en-US" sz="1600" dirty="0" smtClean="0"/>
              <a:t>and imaginary </a:t>
            </a:r>
          </a:p>
          <a:p>
            <a:r>
              <a:rPr lang="en-US" sz="1600" dirty="0" smtClean="0"/>
              <a:t>part </a:t>
            </a:r>
            <a:r>
              <a:rPr lang="en-US" sz="1600" dirty="0"/>
              <a:t>of the QCD scattering </a:t>
            </a:r>
            <a:r>
              <a:rPr lang="en-US" sz="1600" dirty="0" smtClean="0"/>
              <a:t>amplitude</a:t>
            </a:r>
            <a:endParaRPr lang="en-US" sz="1600" dirty="0"/>
          </a:p>
        </p:txBody>
      </p:sp>
      <p:sp>
        <p:nvSpPr>
          <p:cNvPr id="18" name="Fußzeilenplatzhalter 7"/>
          <p:cNvSpPr txBox="1">
            <a:spLocks noGrp="1"/>
          </p:cNvSpPr>
          <p:nvPr/>
        </p:nvSpPr>
        <p:spPr>
          <a:xfrm>
            <a:off x="1751796" y="6497718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Lattice and Hadrons, 15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January 2014, ECT*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794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3003" y="1613602"/>
            <a:ext cx="2255333" cy="147849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56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658138" y="-76200"/>
            <a:ext cx="368164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DVCS Interference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6079" y="830921"/>
            <a:ext cx="4270628" cy="18622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879" y="1284394"/>
            <a:ext cx="1309267" cy="559358"/>
          </a:xfrm>
          <a:prstGeom prst="rect">
            <a:avLst/>
          </a:prstGeom>
        </p:spPr>
      </p:pic>
      <p:graphicFrame>
        <p:nvGraphicFramePr>
          <p:cNvPr id="1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7784751"/>
              </p:ext>
            </p:extLst>
          </p:nvPr>
        </p:nvGraphicFramePr>
        <p:xfrm>
          <a:off x="1827101" y="1425126"/>
          <a:ext cx="250825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5585" name="Equation" r:id="rId7" imgW="139700" imgH="127000" progId="Equation.3">
                  <p:embed/>
                </p:oleObj>
              </mc:Choice>
              <mc:Fallback>
                <p:oleObj name="Equation" r:id="rId7" imgW="139700" imgH="1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7101" y="1425126"/>
                        <a:ext cx="250825" cy="2286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65542" y="1330574"/>
            <a:ext cx="2109574" cy="3693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9759" y="3078428"/>
            <a:ext cx="7872030" cy="3532433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993331" y="3030036"/>
            <a:ext cx="21006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/>
              <a:t>HERMES   [arXiv:0106068]</a:t>
            </a:r>
            <a:endParaRPr lang="en-US" sz="1200" dirty="0"/>
          </a:p>
        </p:txBody>
      </p:sp>
      <p:sp>
        <p:nvSpPr>
          <p:cNvPr id="21" name="Rectangle 20"/>
          <p:cNvSpPr/>
          <p:nvPr/>
        </p:nvSpPr>
        <p:spPr>
          <a:xfrm>
            <a:off x="4636235" y="3322919"/>
            <a:ext cx="194664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/>
              <a:t>CLAS     [arXiv:0107043]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222738" y="2605958"/>
            <a:ext cx="21368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FIRST SIGNALS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7645" y="627119"/>
            <a:ext cx="4405445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/>
              <a:t>I</a:t>
            </a:r>
            <a:r>
              <a:rPr lang="en-US" sz="1600" dirty="0" err="1" smtClean="0"/>
              <a:t>nformations</a:t>
            </a:r>
            <a:r>
              <a:rPr lang="en-US" sz="1600" dirty="0" smtClean="0"/>
              <a:t> </a:t>
            </a:r>
            <a:r>
              <a:rPr lang="en-US" sz="1600" dirty="0"/>
              <a:t>on the real </a:t>
            </a:r>
            <a:r>
              <a:rPr lang="en-US" sz="1600" dirty="0" smtClean="0"/>
              <a:t>and imaginary </a:t>
            </a:r>
          </a:p>
          <a:p>
            <a:r>
              <a:rPr lang="en-US" sz="1600" dirty="0" smtClean="0"/>
              <a:t>part </a:t>
            </a:r>
            <a:r>
              <a:rPr lang="en-US" sz="1600" dirty="0"/>
              <a:t>of the QCD scattering </a:t>
            </a:r>
            <a:r>
              <a:rPr lang="en-US" sz="1600" dirty="0" smtClean="0"/>
              <a:t>amplitude</a:t>
            </a:r>
            <a:endParaRPr lang="en-US" sz="1600" dirty="0"/>
          </a:p>
        </p:txBody>
      </p:sp>
      <p:sp>
        <p:nvSpPr>
          <p:cNvPr id="18" name="Fußzeilenplatzhalter 7"/>
          <p:cNvSpPr txBox="1">
            <a:spLocks noGrp="1"/>
          </p:cNvSpPr>
          <p:nvPr/>
        </p:nvSpPr>
        <p:spPr>
          <a:xfrm>
            <a:off x="1751796" y="6497718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Lattice and Hadrons, 15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January 2014, ECT*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541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66" y="2876799"/>
            <a:ext cx="2920540" cy="5680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6763" y="945403"/>
            <a:ext cx="4050784" cy="367063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0" y="1588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57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076288" y="-76200"/>
            <a:ext cx="284532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OAM Glimpse</a:t>
            </a:r>
          </a:p>
        </p:txBody>
      </p:sp>
      <p:sp>
        <p:nvSpPr>
          <p:cNvPr id="27" name="Oval 26"/>
          <p:cNvSpPr/>
          <p:nvPr/>
        </p:nvSpPr>
        <p:spPr>
          <a:xfrm>
            <a:off x="7855321" y="96396"/>
            <a:ext cx="1203603" cy="41442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latin typeface="Lucida Calligraphy"/>
              </a:rPr>
              <a:t>H, E</a:t>
            </a:r>
            <a:endParaRPr lang="en-US" sz="2200" dirty="0">
              <a:latin typeface="Lucida Calligraphy"/>
            </a:endParaRPr>
          </a:p>
        </p:txBody>
      </p:sp>
      <p:sp>
        <p:nvSpPr>
          <p:cNvPr id="31" name="Oval Callout 30"/>
          <p:cNvSpPr/>
          <p:nvPr/>
        </p:nvSpPr>
        <p:spPr>
          <a:xfrm>
            <a:off x="605436" y="942366"/>
            <a:ext cx="2277124" cy="755073"/>
          </a:xfrm>
          <a:prstGeom prst="wedgeEllipseCallout">
            <a:avLst>
              <a:gd name="adj1" fmla="val 104208"/>
              <a:gd name="adj2" fmla="val 133985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593891" y="1016335"/>
            <a:ext cx="2332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DVCS </a:t>
            </a:r>
            <a:r>
              <a:rPr lang="en-US" sz="1200" dirty="0" smtClean="0"/>
              <a:t>asymmetry </a:t>
            </a:r>
            <a:r>
              <a:rPr lang="en-US" sz="1200" dirty="0" smtClean="0"/>
              <a:t>on </a:t>
            </a:r>
            <a:r>
              <a:rPr lang="en-US" sz="1200" dirty="0" smtClean="0"/>
              <a:t>a </a:t>
            </a:r>
            <a:endParaRPr lang="en-US" sz="1200" dirty="0" smtClean="0"/>
          </a:p>
          <a:p>
            <a:pPr algn="ctr"/>
            <a:r>
              <a:rPr lang="en-US" sz="1200" dirty="0"/>
              <a:t>l</a:t>
            </a:r>
            <a:r>
              <a:rPr lang="en-US" sz="1200" dirty="0" smtClean="0"/>
              <a:t>ongitudinal neutron (deuteron) </a:t>
            </a:r>
          </a:p>
          <a:p>
            <a:pPr algn="ctr"/>
            <a:r>
              <a:rPr lang="en-US" sz="1200" dirty="0" smtClean="0"/>
              <a:t>to access GPD E</a:t>
            </a:r>
            <a:endParaRPr lang="en-US" sz="1200" dirty="0" smtClean="0"/>
          </a:p>
        </p:txBody>
      </p:sp>
      <p:sp>
        <p:nvSpPr>
          <p:cNvPr id="32" name="Rectangle 4"/>
          <p:cNvSpPr>
            <a:spLocks noChangeArrowheads="1"/>
          </p:cNvSpPr>
          <p:nvPr/>
        </p:nvSpPr>
        <p:spPr bwMode="auto">
          <a:xfrm>
            <a:off x="5333798" y="755654"/>
            <a:ext cx="2966864" cy="297636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200" b="1" dirty="0" smtClean="0">
                <a:solidFill>
                  <a:srgbClr val="000000"/>
                </a:solidFill>
              </a:rPr>
              <a:t>HALL-A              </a:t>
            </a:r>
            <a:r>
              <a:rPr lang="en-US" sz="1200" b="1" dirty="0" smtClean="0"/>
              <a:t>[</a:t>
            </a:r>
            <a:r>
              <a:rPr lang="en-US" sz="1200" b="1" dirty="0" smtClean="0"/>
              <a:t>arXiv:</a:t>
            </a:r>
            <a:r>
              <a:rPr lang="en-US" sz="1200" b="1" dirty="0" smtClean="0"/>
              <a:t>0709.0450]</a:t>
            </a:r>
            <a:endParaRPr lang="en-US" sz="1200" b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697" y="2181081"/>
            <a:ext cx="3193562" cy="465015"/>
          </a:xfrm>
          <a:prstGeom prst="rect">
            <a:avLst/>
          </a:prstGeom>
        </p:spPr>
      </p:pic>
      <p:sp>
        <p:nvSpPr>
          <p:cNvPr id="24" name="Fußzeilenplatzhalter 7"/>
          <p:cNvSpPr txBox="1">
            <a:spLocks noGrp="1"/>
          </p:cNvSpPr>
          <p:nvPr/>
        </p:nvSpPr>
        <p:spPr>
          <a:xfrm>
            <a:off x="1751796" y="6497718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Lattice and Hadrons, 15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January 2014, ECT*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0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66" y="2876799"/>
            <a:ext cx="2920540" cy="5680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6763" y="945403"/>
            <a:ext cx="4050784" cy="367063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0" y="1588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58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076288" y="-76200"/>
            <a:ext cx="284532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OAM Glimpse</a:t>
            </a:r>
          </a:p>
        </p:txBody>
      </p:sp>
      <p:sp>
        <p:nvSpPr>
          <p:cNvPr id="27" name="Oval 26"/>
          <p:cNvSpPr/>
          <p:nvPr/>
        </p:nvSpPr>
        <p:spPr>
          <a:xfrm>
            <a:off x="7855321" y="96396"/>
            <a:ext cx="1203603" cy="41442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latin typeface="Lucida Calligraphy"/>
              </a:rPr>
              <a:t>H, E</a:t>
            </a:r>
            <a:endParaRPr lang="en-US" sz="2200" dirty="0">
              <a:latin typeface="Lucida Calligraphy"/>
            </a:endParaRPr>
          </a:p>
        </p:txBody>
      </p:sp>
      <p:sp>
        <p:nvSpPr>
          <p:cNvPr id="31" name="Oval Callout 30"/>
          <p:cNvSpPr/>
          <p:nvPr/>
        </p:nvSpPr>
        <p:spPr>
          <a:xfrm>
            <a:off x="605436" y="942366"/>
            <a:ext cx="2277124" cy="755073"/>
          </a:xfrm>
          <a:prstGeom prst="wedgeEllipseCallout">
            <a:avLst>
              <a:gd name="adj1" fmla="val 104208"/>
              <a:gd name="adj2" fmla="val 133985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593891" y="1016335"/>
            <a:ext cx="2332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DVCS </a:t>
            </a:r>
            <a:r>
              <a:rPr lang="en-US" sz="1200" dirty="0" smtClean="0"/>
              <a:t>asymmetry </a:t>
            </a:r>
            <a:r>
              <a:rPr lang="en-US" sz="1200" dirty="0" smtClean="0"/>
              <a:t>on </a:t>
            </a:r>
            <a:r>
              <a:rPr lang="en-US" sz="1200" dirty="0" smtClean="0"/>
              <a:t>a </a:t>
            </a:r>
            <a:endParaRPr lang="en-US" sz="1200" dirty="0" smtClean="0"/>
          </a:p>
          <a:p>
            <a:pPr algn="ctr"/>
            <a:r>
              <a:rPr lang="en-US" sz="1200" dirty="0"/>
              <a:t>l</a:t>
            </a:r>
            <a:r>
              <a:rPr lang="en-US" sz="1200" dirty="0" smtClean="0"/>
              <a:t>ongitudinal neutron (deuteron) </a:t>
            </a:r>
          </a:p>
          <a:p>
            <a:pPr algn="ctr"/>
            <a:r>
              <a:rPr lang="en-US" sz="1200" dirty="0" smtClean="0"/>
              <a:t>to access GPD E</a:t>
            </a:r>
            <a:endParaRPr lang="en-US" sz="1200" dirty="0" smtClean="0"/>
          </a:p>
        </p:txBody>
      </p:sp>
      <p:sp>
        <p:nvSpPr>
          <p:cNvPr id="32" name="Rectangle 4"/>
          <p:cNvSpPr>
            <a:spLocks noChangeArrowheads="1"/>
          </p:cNvSpPr>
          <p:nvPr/>
        </p:nvSpPr>
        <p:spPr bwMode="auto">
          <a:xfrm>
            <a:off x="5333798" y="755654"/>
            <a:ext cx="2966864" cy="297636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200" b="1" dirty="0" smtClean="0">
                <a:solidFill>
                  <a:srgbClr val="000000"/>
                </a:solidFill>
              </a:rPr>
              <a:t>HALL-A              </a:t>
            </a:r>
            <a:r>
              <a:rPr lang="en-US" sz="1200" b="1" dirty="0" smtClean="0"/>
              <a:t>[</a:t>
            </a:r>
            <a:r>
              <a:rPr lang="en-US" sz="1200" b="1" dirty="0" smtClean="0"/>
              <a:t>arXiv:</a:t>
            </a:r>
            <a:r>
              <a:rPr lang="en-US" sz="1200" b="1" dirty="0" smtClean="0"/>
              <a:t>0709.0450]</a:t>
            </a:r>
            <a:endParaRPr lang="en-US" sz="1200" b="1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7547" y="4824903"/>
            <a:ext cx="1007648" cy="7363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697" y="2181081"/>
            <a:ext cx="3193562" cy="4650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444854"/>
            <a:ext cx="3446259" cy="31634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29518" y="4811551"/>
            <a:ext cx="2492095" cy="13402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18645" y="4801813"/>
            <a:ext cx="1929036" cy="1592331"/>
          </a:xfrm>
          <a:prstGeom prst="rect">
            <a:avLst/>
          </a:prstGeom>
        </p:spPr>
      </p:pic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3558107" y="6256277"/>
            <a:ext cx="2966864" cy="297636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200" b="1" dirty="0" err="1" smtClean="0">
                <a:solidFill>
                  <a:srgbClr val="000000"/>
                </a:solidFill>
              </a:rPr>
              <a:t>Bacchetta</a:t>
            </a:r>
            <a:r>
              <a:rPr lang="en-US" sz="1200" b="1" dirty="0" smtClean="0">
                <a:solidFill>
                  <a:srgbClr val="000000"/>
                </a:solidFill>
              </a:rPr>
              <a:t>++</a:t>
            </a:r>
            <a:r>
              <a:rPr lang="en-US" sz="1200" b="1" dirty="0" smtClean="0">
                <a:solidFill>
                  <a:srgbClr val="000000"/>
                </a:solidFill>
              </a:rPr>
              <a:t>  </a:t>
            </a:r>
            <a:r>
              <a:rPr lang="en-US" sz="1200" b="1" dirty="0" smtClean="0"/>
              <a:t>[</a:t>
            </a:r>
            <a:r>
              <a:rPr lang="en-US" sz="1200" b="1" dirty="0" smtClean="0"/>
              <a:t>arXiv</a:t>
            </a:r>
            <a:r>
              <a:rPr lang="en-US" sz="1200" b="1" dirty="0" smtClean="0"/>
              <a:t>:</a:t>
            </a:r>
            <a:r>
              <a:rPr lang="en-US" sz="1200" b="1" dirty="0" smtClean="0"/>
              <a:t>1206</a:t>
            </a:r>
            <a:r>
              <a:rPr lang="en-US" sz="1200" b="1" dirty="0" smtClean="0"/>
              <a:t>.2565]</a:t>
            </a:r>
            <a:endParaRPr lang="en-US" sz="1200" b="1" dirty="0" smtClean="0"/>
          </a:p>
        </p:txBody>
      </p:sp>
      <p:sp>
        <p:nvSpPr>
          <p:cNvPr id="24" name="Fußzeilenplatzhalter 7"/>
          <p:cNvSpPr txBox="1">
            <a:spLocks noGrp="1"/>
          </p:cNvSpPr>
          <p:nvPr/>
        </p:nvSpPr>
        <p:spPr>
          <a:xfrm>
            <a:off x="1751796" y="6497718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Lattice and Hadrons, 15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January 2014, ECT*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80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94898"/>
            <a:ext cx="5048787" cy="3342155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59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11134" y="-76200"/>
            <a:ext cx="121123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DVCS</a:t>
            </a:r>
            <a:endParaRPr lang="en-US" sz="3600" b="1" baseline="30000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756" y="729392"/>
            <a:ext cx="4270628" cy="186224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1614" y="1176443"/>
            <a:ext cx="1309267" cy="559358"/>
          </a:xfrm>
          <a:prstGeom prst="rect">
            <a:avLst/>
          </a:prstGeom>
        </p:spPr>
      </p:pic>
      <p:graphicFrame>
        <p:nvGraphicFramePr>
          <p:cNvPr id="2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485671"/>
              </p:ext>
            </p:extLst>
          </p:nvPr>
        </p:nvGraphicFramePr>
        <p:xfrm>
          <a:off x="6319066" y="1317175"/>
          <a:ext cx="250825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3628" name="Equation" r:id="rId7" imgW="139700" imgH="127000" progId="Equation.3">
                  <p:embed/>
                </p:oleObj>
              </mc:Choice>
              <mc:Fallback>
                <p:oleObj name="Equation" r:id="rId7" imgW="139700" imgH="1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9066" y="1317175"/>
                        <a:ext cx="250825" cy="2286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57507" y="1222623"/>
            <a:ext cx="2109574" cy="36933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031827" y="2773062"/>
            <a:ext cx="1485661" cy="9528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7260160" y="4565976"/>
            <a:ext cx="1485661" cy="9528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3875307" y="5556445"/>
            <a:ext cx="1485661" cy="9528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948924" y="2519303"/>
            <a:ext cx="1485661" cy="2400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788514" y="4569341"/>
            <a:ext cx="1485661" cy="9528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20374" y="2307224"/>
            <a:ext cx="4101495" cy="4194080"/>
          </a:xfrm>
          <a:prstGeom prst="rect">
            <a:avLst/>
          </a:prstGeom>
        </p:spPr>
      </p:pic>
      <p:sp>
        <p:nvSpPr>
          <p:cNvPr id="21" name="Oval Callout 20"/>
          <p:cNvSpPr/>
          <p:nvPr/>
        </p:nvSpPr>
        <p:spPr>
          <a:xfrm>
            <a:off x="6701056" y="1883890"/>
            <a:ext cx="2175447" cy="429764"/>
          </a:xfrm>
          <a:prstGeom prst="wedgeEllipseCallout">
            <a:avLst>
              <a:gd name="adj1" fmla="val -42620"/>
              <a:gd name="adj2" fmla="val -2471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6816186" y="1914151"/>
            <a:ext cx="19030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E12-06-114  Hall-A</a:t>
            </a:r>
            <a:endParaRPr lang="en-US" sz="1600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26094" y="2591637"/>
            <a:ext cx="1495775" cy="9284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947025" y="2663825"/>
            <a:ext cx="352425" cy="139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8099425" y="2837748"/>
            <a:ext cx="619846" cy="139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8683626" y="3251200"/>
            <a:ext cx="311870" cy="1104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83626" y="3245166"/>
            <a:ext cx="304079" cy="1164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84567" y="2906582"/>
            <a:ext cx="561254" cy="141731"/>
          </a:xfrm>
          <a:prstGeom prst="rect">
            <a:avLst/>
          </a:prstGeom>
        </p:spPr>
      </p:pic>
      <p:sp>
        <p:nvSpPr>
          <p:cNvPr id="36" name="Fußzeilenplatzhalter 7"/>
          <p:cNvSpPr txBox="1">
            <a:spLocks noGrp="1"/>
          </p:cNvSpPr>
          <p:nvPr/>
        </p:nvSpPr>
        <p:spPr>
          <a:xfrm>
            <a:off x="1751796" y="6497718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Lattice and Hadrons, 15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January 2014, ECT*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592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47473" y="2967335"/>
            <a:ext cx="504905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Your Text Here</a:t>
            </a:r>
          </a:p>
        </p:txBody>
      </p:sp>
      <p:pic>
        <p:nvPicPr>
          <p:cNvPr id="27651" name="Picture 5" descr="Snapshot 2009-09-08 22-44-24.tif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90599"/>
            <a:ext cx="9144000" cy="5121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2407243"/>
            <a:ext cx="4361009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143000" y="838200"/>
            <a:ext cx="2891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Limit defined by luminosity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75314" y="4648200"/>
            <a:ext cx="61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r>
              <a:rPr lang="en-US" baseline="30000" dirty="0" smtClean="0"/>
              <a:t>32</a:t>
            </a:r>
            <a:endParaRPr lang="en-US" baseline="30000" dirty="0"/>
          </a:p>
        </p:txBody>
      </p:sp>
      <p:sp>
        <p:nvSpPr>
          <p:cNvPr id="10" name="TextBox 9"/>
          <p:cNvSpPr txBox="1"/>
          <p:nvPr/>
        </p:nvSpPr>
        <p:spPr>
          <a:xfrm>
            <a:off x="2130607" y="4865132"/>
            <a:ext cx="61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r>
              <a:rPr lang="en-US" baseline="30000" dirty="0" smtClean="0"/>
              <a:t>31</a:t>
            </a:r>
            <a:endParaRPr lang="en-US" baseline="30000" dirty="0"/>
          </a:p>
        </p:txBody>
      </p:sp>
      <p:sp>
        <p:nvSpPr>
          <p:cNvPr id="11" name="TextBox 10"/>
          <p:cNvSpPr txBox="1"/>
          <p:nvPr/>
        </p:nvSpPr>
        <p:spPr>
          <a:xfrm>
            <a:off x="2819400" y="5029200"/>
            <a:ext cx="61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r>
              <a:rPr lang="en-US" baseline="30000" dirty="0" smtClean="0"/>
              <a:t>35</a:t>
            </a:r>
            <a:endParaRPr lang="en-US" baseline="30000" dirty="0"/>
          </a:p>
        </p:txBody>
      </p:sp>
      <p:sp>
        <p:nvSpPr>
          <p:cNvPr id="13" name="Rectangle 12"/>
          <p:cNvSpPr/>
          <p:nvPr/>
        </p:nvSpPr>
        <p:spPr>
          <a:xfrm>
            <a:off x="4724400" y="1752600"/>
            <a:ext cx="3896552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99848" y="2034736"/>
            <a:ext cx="3221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Different Q</a:t>
            </a:r>
            <a:r>
              <a:rPr lang="en-US" baseline="30000" dirty="0" smtClean="0"/>
              <a:t>2 </a:t>
            </a:r>
            <a:r>
              <a:rPr lang="en-US" dirty="0" smtClean="0"/>
              <a:t>for same </a:t>
            </a:r>
            <a:r>
              <a:rPr lang="en-US" dirty="0" err="1" smtClean="0"/>
              <a:t>x</a:t>
            </a:r>
            <a:r>
              <a:rPr lang="en-US" dirty="0" smtClean="0"/>
              <a:t> range</a:t>
            </a:r>
            <a:endParaRPr lang="en-US" dirty="0"/>
          </a:p>
        </p:txBody>
      </p:sp>
      <p:sp>
        <p:nvSpPr>
          <p:cNvPr id="15" name="Right Triangle 14"/>
          <p:cNvSpPr/>
          <p:nvPr/>
        </p:nvSpPr>
        <p:spPr>
          <a:xfrm rot="10800000" flipH="1">
            <a:off x="762000" y="1447800"/>
            <a:ext cx="1447800" cy="3886200"/>
          </a:xfrm>
          <a:prstGeom prst="rtTriangle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 rot="17701877">
            <a:off x="888074" y="3286319"/>
            <a:ext cx="7199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EIC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685800" y="3810000"/>
            <a:ext cx="612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</a:t>
            </a:r>
            <a:r>
              <a:rPr lang="en-US" baseline="30000" dirty="0" smtClean="0"/>
              <a:t>34</a:t>
            </a:r>
            <a:endParaRPr lang="en-US" baseline="300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761999" y="1447800"/>
            <a:ext cx="3581401" cy="1588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01600">
              <a:srgbClr val="D51214">
                <a:alpha val="75000"/>
              </a:srgbClr>
            </a:glow>
            <a:outerShdw blurRad="40000" dist="20000" dir="5400000" rotWithShape="0">
              <a:schemeClr val="tx2">
                <a:lumMod val="40000"/>
                <a:lumOff val="60000"/>
                <a:alpha val="38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6324600" y="2478992"/>
            <a:ext cx="685800" cy="2514600"/>
          </a:xfrm>
          <a:prstGeom prst="rect">
            <a:avLst/>
          </a:prstGeom>
          <a:noFill/>
          <a:ln>
            <a:solidFill>
              <a:schemeClr val="accent6">
                <a:lumMod val="75000"/>
                <a:alpha val="20000"/>
              </a:schemeClr>
            </a:solidFill>
          </a:ln>
          <a:effectLst>
            <a:glow rad="101600">
              <a:schemeClr val="accent6">
                <a:lumMod val="60000"/>
                <a:lumOff val="40000"/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Brace 25"/>
          <p:cNvSpPr/>
          <p:nvPr/>
        </p:nvSpPr>
        <p:spPr>
          <a:xfrm rot="5400000">
            <a:off x="3145171" y="5194948"/>
            <a:ext cx="206377" cy="1275680"/>
          </a:xfrm>
          <a:prstGeom prst="rightBrace">
            <a:avLst/>
          </a:prstGeom>
          <a:ln>
            <a:solidFill>
              <a:srgbClr val="FF22F6"/>
            </a:solidFill>
          </a:ln>
          <a:effectLst>
            <a:glow rad="101600">
              <a:srgbClr val="FFB3E2">
                <a:alpha val="75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2607156" y="6019800"/>
            <a:ext cx="11637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A019FF"/>
                </a:solidFill>
              </a:rPr>
              <a:t> Valence</a:t>
            </a:r>
            <a:endParaRPr lang="en-US" sz="2000" dirty="0">
              <a:solidFill>
                <a:srgbClr val="A019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334000" y="5512393"/>
            <a:ext cx="34631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A019FF"/>
                </a:solidFill>
              </a:rPr>
              <a:t>Complementary experiments</a:t>
            </a:r>
            <a:endParaRPr lang="en-US" sz="2000" dirty="0">
              <a:solidFill>
                <a:srgbClr val="A019FF"/>
              </a:solidFill>
            </a:endParaRPr>
          </a:p>
        </p:txBody>
      </p:sp>
      <p:graphicFrame>
        <p:nvGraphicFramePr>
          <p:cNvPr id="419842" name="Object 2"/>
          <p:cNvGraphicFramePr>
            <a:graphicFrameLocks noChangeAspect="1"/>
          </p:cNvGraphicFramePr>
          <p:nvPr/>
        </p:nvGraphicFramePr>
        <p:xfrm>
          <a:off x="4832350" y="1042988"/>
          <a:ext cx="4148138" cy="674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37794" name="Equation" r:id="rId5" imgW="2654300" imgH="431800" progId="Equation.3">
                  <p:embed/>
                </p:oleObj>
              </mc:Choice>
              <mc:Fallback>
                <p:oleObj name="Equation" r:id="rId5" imgW="26543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2350" y="1042988"/>
                        <a:ext cx="4148138" cy="6746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Right Brace 29"/>
          <p:cNvSpPr/>
          <p:nvPr/>
        </p:nvSpPr>
        <p:spPr>
          <a:xfrm rot="5400000">
            <a:off x="1389578" y="5199429"/>
            <a:ext cx="206377" cy="1275680"/>
          </a:xfrm>
          <a:prstGeom prst="rightBrace">
            <a:avLst/>
          </a:prstGeom>
          <a:ln>
            <a:solidFill>
              <a:srgbClr val="FF22F6"/>
            </a:solidFill>
          </a:ln>
          <a:effectLst>
            <a:glow rad="101600">
              <a:srgbClr val="FFB3E2">
                <a:alpha val="75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1261100" y="6024281"/>
            <a:ext cx="6410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A019FF"/>
                </a:solidFill>
              </a:rPr>
              <a:t>Sea</a:t>
            </a:r>
            <a:endParaRPr lang="en-US" sz="2000" dirty="0">
              <a:solidFill>
                <a:srgbClr val="A019FF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2459090" y="-76200"/>
            <a:ext cx="407973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SIDIS Landscape</a:t>
            </a:r>
          </a:p>
        </p:txBody>
      </p:sp>
      <p:sp>
        <p:nvSpPr>
          <p:cNvPr id="36" name="Rectangle 3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 rot="17215943">
            <a:off x="3251117" y="3802091"/>
            <a:ext cx="4699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12</a:t>
            </a:r>
            <a:endParaRPr lang="en-US" sz="2000" dirty="0"/>
          </a:p>
        </p:txBody>
      </p:sp>
      <p:sp>
        <p:nvSpPr>
          <p:cNvPr id="32" name="Fußzeilenplatzhalter 7"/>
          <p:cNvSpPr txBox="1">
            <a:spLocks noGrp="1"/>
          </p:cNvSpPr>
          <p:nvPr/>
        </p:nvSpPr>
        <p:spPr>
          <a:xfrm>
            <a:off x="1751796" y="6497718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Lattice and Hadrons, 15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January 2014, ECT*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5390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392537" y="569196"/>
            <a:ext cx="3198359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7222" y="929915"/>
            <a:ext cx="4299430" cy="3005428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690249" y="-76200"/>
            <a:ext cx="605300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p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-DVCS A</a:t>
            </a:r>
            <a:r>
              <a:rPr lang="en-US" sz="3600" b="1" baseline="-2500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UL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and A</a:t>
            </a:r>
            <a:r>
              <a:rPr lang="en-US" sz="3600" b="1" baseline="-2500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LU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@ CLAS12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60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823" y="3161781"/>
            <a:ext cx="4332110" cy="31530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1610" y="4032719"/>
            <a:ext cx="2051629" cy="25751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6255" y="4321847"/>
            <a:ext cx="1183845" cy="1811642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692719" y="3613734"/>
            <a:ext cx="865909" cy="363694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97626" y="4156372"/>
            <a:ext cx="10228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120 days</a:t>
            </a:r>
          </a:p>
          <a:p>
            <a:pPr algn="ctr"/>
            <a:r>
              <a:rPr lang="en-US" sz="1400" dirty="0"/>
              <a:t>b</a:t>
            </a:r>
            <a:r>
              <a:rPr lang="en-US" sz="1400" dirty="0" smtClean="0"/>
              <a:t>eam time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859226" y="3568490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r>
              <a:rPr lang="en-US" baseline="-25000" dirty="0" smtClean="0"/>
              <a:t>UL</a:t>
            </a:r>
            <a:endParaRPr lang="en-US" baseline="-25000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215179" y="3568490"/>
            <a:ext cx="11545" cy="95144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6180" y="3175004"/>
            <a:ext cx="3908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Q</a:t>
            </a:r>
            <a:r>
              <a:rPr lang="en-US" sz="1400" baseline="30000" dirty="0" smtClean="0"/>
              <a:t>2</a:t>
            </a:r>
            <a:endParaRPr lang="en-US" sz="1400" baseline="30000" dirty="0"/>
          </a:p>
        </p:txBody>
      </p:sp>
      <p:sp>
        <p:nvSpPr>
          <p:cNvPr id="17" name="Rectangle 16"/>
          <p:cNvSpPr/>
          <p:nvPr/>
        </p:nvSpPr>
        <p:spPr>
          <a:xfrm>
            <a:off x="4548909" y="1212329"/>
            <a:ext cx="288636" cy="2539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4673980" y="1373959"/>
            <a:ext cx="11545" cy="95144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481887" y="961731"/>
            <a:ext cx="3908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Q</a:t>
            </a:r>
            <a:r>
              <a:rPr lang="en-US" sz="1400" baseline="30000" dirty="0" smtClean="0"/>
              <a:t>2</a:t>
            </a:r>
            <a:endParaRPr lang="en-US" sz="1400" baseline="30000" dirty="0"/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7745058" y="4004613"/>
            <a:ext cx="766642" cy="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8628805" y="3832695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x</a:t>
            </a:r>
            <a:endParaRPr lang="en-US" sz="1400" baseline="30000" dirty="0"/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3371541" y="6439992"/>
            <a:ext cx="766642" cy="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206528" y="6263014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x</a:t>
            </a:r>
            <a:endParaRPr lang="en-US" sz="1400" baseline="30000" dirty="0"/>
          </a:p>
        </p:txBody>
      </p:sp>
      <p:sp>
        <p:nvSpPr>
          <p:cNvPr id="33" name="Oval 32"/>
          <p:cNvSpPr/>
          <p:nvPr/>
        </p:nvSpPr>
        <p:spPr>
          <a:xfrm>
            <a:off x="5246255" y="1125647"/>
            <a:ext cx="865909" cy="363694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416505" y="1073789"/>
            <a:ext cx="548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r>
              <a:rPr lang="en-US" baseline="-25000" dirty="0" smtClean="0"/>
              <a:t>LU</a:t>
            </a:r>
            <a:endParaRPr lang="en-US" baseline="-25000" dirty="0"/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1907577" y="3858326"/>
            <a:ext cx="766642" cy="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2742564" y="3681348"/>
            <a:ext cx="3000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-t</a:t>
            </a:r>
            <a:endParaRPr lang="en-US" sz="1400" baseline="30000" dirty="0"/>
          </a:p>
        </p:txBody>
      </p:sp>
      <p:sp>
        <p:nvSpPr>
          <p:cNvPr id="36" name="TextBox 35"/>
          <p:cNvSpPr txBox="1"/>
          <p:nvPr/>
        </p:nvSpPr>
        <p:spPr>
          <a:xfrm>
            <a:off x="5170147" y="1566248"/>
            <a:ext cx="10228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85 days</a:t>
            </a:r>
          </a:p>
          <a:p>
            <a:pPr algn="ctr"/>
            <a:r>
              <a:rPr lang="en-US" sz="1400" dirty="0"/>
              <a:t>b</a:t>
            </a:r>
            <a:r>
              <a:rPr lang="en-US" sz="1400" dirty="0" smtClean="0"/>
              <a:t>eam time</a:t>
            </a:r>
            <a:endParaRPr lang="en-US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4376" y="611019"/>
            <a:ext cx="3983089" cy="3551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141" y="2861895"/>
            <a:ext cx="4697812" cy="304066"/>
          </a:xfrm>
          <a:prstGeom prst="rect">
            <a:avLst/>
          </a:prstGeom>
        </p:spPr>
      </p:pic>
      <p:sp>
        <p:nvSpPr>
          <p:cNvPr id="38" name="Oval 37"/>
          <p:cNvSpPr/>
          <p:nvPr/>
        </p:nvSpPr>
        <p:spPr>
          <a:xfrm>
            <a:off x="2077828" y="1871967"/>
            <a:ext cx="1929635" cy="43500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2077829" y="1903392"/>
            <a:ext cx="19257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</a:rPr>
              <a:t>C</a:t>
            </a:r>
            <a:r>
              <a:rPr lang="en-US" sz="1600" dirty="0" smtClean="0">
                <a:solidFill>
                  <a:srgbClr val="0000FF"/>
                </a:solidFill>
              </a:rPr>
              <a:t>12-06-119  Hall-B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40" name="Fußzeilenplatzhalter 7"/>
          <p:cNvSpPr txBox="1">
            <a:spLocks noGrp="1"/>
          </p:cNvSpPr>
          <p:nvPr/>
        </p:nvSpPr>
        <p:spPr>
          <a:xfrm>
            <a:off x="1751796" y="6497718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Lattice and Hadrons, 15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January 2014, ECT*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124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1725" y="791943"/>
            <a:ext cx="1658364" cy="3790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9098" y="3475183"/>
            <a:ext cx="4647067" cy="29109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098" y="3286606"/>
            <a:ext cx="3224501" cy="309952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851600" y="-76200"/>
            <a:ext cx="702014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Exclusive 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ymbol" charset="2"/>
                <a:cs typeface="Symbol" charset="2"/>
              </a:rPr>
              <a:t>f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and the </a:t>
            </a: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Gluonic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Radius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61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634" y="2272542"/>
            <a:ext cx="3224501" cy="5053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169" y="970175"/>
            <a:ext cx="3072966" cy="12322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71846" y="1466619"/>
            <a:ext cx="2595208" cy="185847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595347" y="753054"/>
            <a:ext cx="346471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From t slope of</a:t>
            </a:r>
          </a:p>
          <a:p>
            <a:r>
              <a:rPr lang="en-US" sz="1600" dirty="0" smtClean="0"/>
              <a:t> </a:t>
            </a:r>
            <a:r>
              <a:rPr lang="en-US" sz="1600" dirty="0" smtClean="0">
                <a:sym typeface="Wingdings"/>
              </a:rPr>
              <a:t>           average impact parameter</a:t>
            </a:r>
            <a:endParaRPr lang="en-US" sz="1600" dirty="0"/>
          </a:p>
        </p:txBody>
      </p:sp>
      <p:sp>
        <p:nvSpPr>
          <p:cNvPr id="20" name="Oval Callout 19"/>
          <p:cNvSpPr/>
          <p:nvPr/>
        </p:nvSpPr>
        <p:spPr>
          <a:xfrm>
            <a:off x="6633408" y="5320149"/>
            <a:ext cx="2175447" cy="429764"/>
          </a:xfrm>
          <a:prstGeom prst="wedgeEllipseCallout">
            <a:avLst>
              <a:gd name="adj1" fmla="val -47220"/>
              <a:gd name="adj2" fmla="val -93662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6816005" y="5350491"/>
            <a:ext cx="18726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</a:rPr>
              <a:t>E12</a:t>
            </a:r>
            <a:r>
              <a:rPr lang="en-US" sz="1600" dirty="0" smtClean="0">
                <a:solidFill>
                  <a:srgbClr val="0000FF"/>
                </a:solidFill>
              </a:rPr>
              <a:t>-12-107 </a:t>
            </a:r>
            <a:r>
              <a:rPr lang="en-US" sz="1600" dirty="0">
                <a:solidFill>
                  <a:srgbClr val="0000FF"/>
                </a:solidFill>
              </a:rPr>
              <a:t>Hall</a:t>
            </a:r>
            <a:r>
              <a:rPr lang="en-US" sz="1600" dirty="0" smtClean="0">
                <a:solidFill>
                  <a:srgbClr val="0000FF"/>
                </a:solidFill>
              </a:rPr>
              <a:t>-B 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2632364" y="4806201"/>
            <a:ext cx="669636" cy="503054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>
            <a:endCxn id="9" idx="7"/>
          </p:cNvCxnSpPr>
          <p:nvPr/>
        </p:nvCxnSpPr>
        <p:spPr>
          <a:xfrm flipH="1">
            <a:off x="3203934" y="3475183"/>
            <a:ext cx="652248" cy="1404689"/>
          </a:xfrm>
          <a:prstGeom prst="line">
            <a:avLst/>
          </a:prstGeom>
          <a:ln>
            <a:solidFill>
              <a:srgbClr val="FF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9" idx="5"/>
          </p:cNvCxnSpPr>
          <p:nvPr/>
        </p:nvCxnSpPr>
        <p:spPr>
          <a:xfrm>
            <a:off x="3203934" y="5235584"/>
            <a:ext cx="953138" cy="1135139"/>
          </a:xfrm>
          <a:prstGeom prst="line">
            <a:avLst/>
          </a:prstGeom>
          <a:ln>
            <a:solidFill>
              <a:srgbClr val="FF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3856183" y="3475183"/>
            <a:ext cx="5126181" cy="0"/>
          </a:xfrm>
          <a:prstGeom prst="line">
            <a:avLst/>
          </a:prstGeom>
          <a:ln>
            <a:solidFill>
              <a:srgbClr val="FF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 flipV="1">
            <a:off x="4157072" y="6370723"/>
            <a:ext cx="4825292" cy="15403"/>
          </a:xfrm>
          <a:prstGeom prst="line">
            <a:avLst/>
          </a:prstGeom>
          <a:ln>
            <a:solidFill>
              <a:srgbClr val="FF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8982364" y="3475183"/>
            <a:ext cx="0" cy="2895540"/>
          </a:xfrm>
          <a:prstGeom prst="line">
            <a:avLst/>
          </a:prstGeom>
          <a:ln>
            <a:solidFill>
              <a:srgbClr val="FF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Fußzeilenplatzhalter 7"/>
          <p:cNvSpPr txBox="1">
            <a:spLocks noGrp="1"/>
          </p:cNvSpPr>
          <p:nvPr/>
        </p:nvSpPr>
        <p:spPr>
          <a:xfrm>
            <a:off x="1751796" y="6497718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Lattice and Hadrons, 15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January 2014, ECT*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577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634334" y="-76200"/>
            <a:ext cx="372920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JLab12 Charge</a:t>
            </a:r>
            <a:endParaRPr lang="en-US" sz="3600" b="1" baseline="-25000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62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7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909733"/>
            <a:ext cx="8110187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Complete mapping (3D) of the nucleon in the valence region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High potential of the complementary programs of 3 experimental halls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38726" y="824225"/>
            <a:ext cx="81101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Start of Accelerator commissioning expected in November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</a:rPr>
              <a:t>a</a:t>
            </a:r>
            <a:r>
              <a:rPr lang="en-US" sz="1600" b="1" dirty="0" smtClean="0">
                <a:solidFill>
                  <a:srgbClr val="FF0000"/>
                </a:solidFill>
              </a:rPr>
              <a:t>nd running beam to Hall-A in </a:t>
            </a:r>
            <a:r>
              <a:rPr lang="en-US" sz="1600" b="1" dirty="0" smtClean="0">
                <a:solidFill>
                  <a:srgbClr val="FF0000"/>
                </a:solidFill>
              </a:rPr>
              <a:t>spring 2014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ctr"/>
            <a:endParaRPr lang="en-US" sz="1600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7442" y="1613505"/>
            <a:ext cx="4851400" cy="4114800"/>
          </a:xfrm>
          <a:prstGeom prst="rect">
            <a:avLst/>
          </a:prstGeom>
        </p:spPr>
      </p:pic>
      <p:sp>
        <p:nvSpPr>
          <p:cNvPr id="11" name="Fußzeilenplatzhalter 7"/>
          <p:cNvSpPr txBox="1">
            <a:spLocks noGrp="1"/>
          </p:cNvSpPr>
          <p:nvPr/>
        </p:nvSpPr>
        <p:spPr>
          <a:xfrm>
            <a:off x="1751796" y="6497718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Lattice and Hadrons, 15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January 2014, ECT*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775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ounded Rectangle 35"/>
          <p:cNvSpPr/>
          <p:nvPr/>
        </p:nvSpPr>
        <p:spPr>
          <a:xfrm>
            <a:off x="4786151" y="5989404"/>
            <a:ext cx="2665779" cy="54242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3569" y="3228301"/>
            <a:ext cx="3116023" cy="24078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623" y="3648377"/>
            <a:ext cx="4429124" cy="286088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63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223720" y="-76200"/>
            <a:ext cx="255047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From Lattice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0149" y="2649904"/>
            <a:ext cx="3727450" cy="5783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221" y="733522"/>
            <a:ext cx="4436026" cy="28312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544519" y="650875"/>
            <a:ext cx="3084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 disconnected diagrams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2769" y="1069843"/>
            <a:ext cx="2966823" cy="122840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66967" y="5977859"/>
            <a:ext cx="256455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L</a:t>
            </a:r>
            <a:r>
              <a:rPr lang="en-US" sz="1600" baseline="-25000" dirty="0" err="1" smtClean="0"/>
              <a:t>q</a:t>
            </a:r>
            <a:r>
              <a:rPr lang="en-US" sz="1600" dirty="0" smtClean="0"/>
              <a:t> mainly from sea and up </a:t>
            </a:r>
          </a:p>
          <a:p>
            <a:r>
              <a:rPr lang="en-US" sz="1600" dirty="0" smtClean="0"/>
              <a:t>to 50 % </a:t>
            </a:r>
            <a:r>
              <a:rPr lang="en-US" sz="1600" dirty="0"/>
              <a:t>o</a:t>
            </a:r>
            <a:r>
              <a:rPr lang="en-US" sz="1600" dirty="0" smtClean="0"/>
              <a:t>f the proton spin </a:t>
            </a:r>
            <a:endParaRPr lang="en-US" sz="1600" dirty="0"/>
          </a:p>
        </p:txBody>
      </p:sp>
      <p:sp>
        <p:nvSpPr>
          <p:cNvPr id="16" name="Oval 15"/>
          <p:cNvSpPr/>
          <p:nvPr/>
        </p:nvSpPr>
        <p:spPr>
          <a:xfrm>
            <a:off x="6633408" y="5685681"/>
            <a:ext cx="2464234" cy="28702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815472" y="5679211"/>
            <a:ext cx="18785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/>
              <a:t>Liu ++, arXiv:1203.6388</a:t>
            </a:r>
            <a:endParaRPr lang="en-US" sz="1200" dirty="0"/>
          </a:p>
        </p:txBody>
      </p:sp>
      <p:sp>
        <p:nvSpPr>
          <p:cNvPr id="18" name="Oval 17"/>
          <p:cNvSpPr/>
          <p:nvPr/>
        </p:nvSpPr>
        <p:spPr>
          <a:xfrm>
            <a:off x="6225401" y="2359619"/>
            <a:ext cx="2464234" cy="28702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407465" y="2353149"/>
            <a:ext cx="19643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/>
              <a:t>Bali ++,: arXiv:1112.3354</a:t>
            </a:r>
            <a:endParaRPr lang="en-US" sz="1200" dirty="0"/>
          </a:p>
        </p:txBody>
      </p:sp>
      <p:sp>
        <p:nvSpPr>
          <p:cNvPr id="20" name="Oval 19"/>
          <p:cNvSpPr/>
          <p:nvPr/>
        </p:nvSpPr>
        <p:spPr>
          <a:xfrm>
            <a:off x="2218013" y="1781769"/>
            <a:ext cx="2464234" cy="28702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400077" y="1775299"/>
            <a:ext cx="20069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err="1" smtClean="0"/>
              <a:t>Bratt</a:t>
            </a:r>
            <a:r>
              <a:rPr lang="en-US" sz="1200" b="1" dirty="0" smtClean="0"/>
              <a:t> ++, arXiv:1001.3620</a:t>
            </a:r>
            <a:endParaRPr lang="en-US" sz="1200" dirty="0"/>
          </a:p>
        </p:txBody>
      </p:sp>
      <p:sp>
        <p:nvSpPr>
          <p:cNvPr id="24" name="Oval 23"/>
          <p:cNvSpPr/>
          <p:nvPr/>
        </p:nvSpPr>
        <p:spPr>
          <a:xfrm>
            <a:off x="2249087" y="3622544"/>
            <a:ext cx="2464234" cy="28702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400077" y="3624175"/>
            <a:ext cx="196384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/>
              <a:t>HERMES: arXiv:0609039</a:t>
            </a:r>
            <a:endParaRPr lang="en-US" sz="1200" dirty="0"/>
          </a:p>
        </p:txBody>
      </p:sp>
      <p:cxnSp>
        <p:nvCxnSpPr>
          <p:cNvPr id="26" name="Straight Arrow Connector 25"/>
          <p:cNvCxnSpPr>
            <a:stCxn id="24" idx="2"/>
          </p:cNvCxnSpPr>
          <p:nvPr/>
        </p:nvCxnSpPr>
        <p:spPr>
          <a:xfrm flipH="1">
            <a:off x="998284" y="3766054"/>
            <a:ext cx="1250803" cy="40907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24" idx="2"/>
          </p:cNvCxnSpPr>
          <p:nvPr/>
        </p:nvCxnSpPr>
        <p:spPr>
          <a:xfrm flipH="1">
            <a:off x="952501" y="3766054"/>
            <a:ext cx="1296586" cy="19131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9" name="Fußzeilenplatzhalter 7"/>
          <p:cNvSpPr txBox="1">
            <a:spLocks noGrp="1"/>
          </p:cNvSpPr>
          <p:nvPr/>
        </p:nvSpPr>
        <p:spPr>
          <a:xfrm>
            <a:off x="1751796" y="6497718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Lattice and Hadrons, 15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January 2014, ECT*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268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5"/>
          <p:cNvSpPr>
            <a:spLocks noChangeArrowheads="1"/>
          </p:cNvSpPr>
          <p:nvPr/>
        </p:nvSpPr>
        <p:spPr bwMode="auto">
          <a:xfrm>
            <a:off x="921777" y="890001"/>
            <a:ext cx="6874995" cy="369332"/>
          </a:xfrm>
          <a:prstGeom prst="rect">
            <a:avLst/>
          </a:prstGeom>
          <a:solidFill>
            <a:schemeClr val="bg1">
              <a:alpha val="59000"/>
            </a:schemeClr>
          </a:solidFill>
          <a:ln w="31750">
            <a:noFill/>
            <a:miter lim="800000"/>
            <a:headEnd/>
            <a:tailEnd/>
          </a:ln>
          <a:effectLst/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smtClean="0">
                <a:latin typeface="Arial" pitchFamily="-108" charset="0"/>
              </a:rPr>
              <a:t>In our exploration of the QCD micro-world</a:t>
            </a:r>
            <a:endParaRPr lang="it-IT" dirty="0">
              <a:latin typeface="Arial" pitchFamily="-108" charset="0"/>
            </a:endParaRPr>
          </a:p>
        </p:txBody>
      </p:sp>
      <p:sp>
        <p:nvSpPr>
          <p:cNvPr id="1515524" name="Line 4"/>
          <p:cNvSpPr>
            <a:spLocks noChangeShapeType="1"/>
          </p:cNvSpPr>
          <p:nvPr/>
        </p:nvSpPr>
        <p:spPr bwMode="auto">
          <a:xfrm>
            <a:off x="827088" y="5949950"/>
            <a:ext cx="723900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15561" name="Rectangle 41"/>
          <p:cNvSpPr>
            <a:spLocks noChangeArrowheads="1"/>
          </p:cNvSpPr>
          <p:nvPr/>
        </p:nvSpPr>
        <p:spPr bwMode="auto">
          <a:xfrm>
            <a:off x="3568700" y="2616200"/>
            <a:ext cx="914400" cy="9144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15562" name="Text Box 42"/>
          <p:cNvSpPr txBox="1">
            <a:spLocks noChangeArrowheads="1"/>
          </p:cNvSpPr>
          <p:nvPr/>
        </p:nvSpPr>
        <p:spPr bwMode="auto">
          <a:xfrm>
            <a:off x="4137025" y="1263650"/>
            <a:ext cx="184150" cy="44291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515564" name="Line 44"/>
          <p:cNvSpPr>
            <a:spLocks noChangeShapeType="1"/>
          </p:cNvSpPr>
          <p:nvPr/>
        </p:nvSpPr>
        <p:spPr bwMode="auto">
          <a:xfrm>
            <a:off x="5080000" y="1943100"/>
            <a:ext cx="165100" cy="0"/>
          </a:xfrm>
          <a:prstGeom prst="line">
            <a:avLst/>
          </a:prstGeom>
          <a:noFill/>
          <a:ln w="31750">
            <a:noFill/>
            <a:round/>
            <a:headEnd/>
            <a:tailEnd type="triangle" w="med" len="med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15578" name="Text Box 58"/>
          <p:cNvSpPr txBox="1">
            <a:spLocks noChangeArrowheads="1"/>
          </p:cNvSpPr>
          <p:nvPr/>
        </p:nvSpPr>
        <p:spPr bwMode="auto">
          <a:xfrm>
            <a:off x="1870403" y="1375740"/>
            <a:ext cx="5225394" cy="46166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itchFamily="-108" charset="0"/>
              </a:rPr>
              <a:t>Fundamental: do not neglect </a:t>
            </a:r>
            <a:r>
              <a:rPr lang="en-US" sz="2400" dirty="0" smtClean="0">
                <a:solidFill>
                  <a:srgbClr val="FF0000"/>
                </a:solidFill>
                <a:latin typeface="Arial" pitchFamily="-108" charset="0"/>
              </a:rPr>
              <a:t>spin </a:t>
            </a:r>
            <a:r>
              <a:rPr lang="en-US" sz="2400" dirty="0">
                <a:solidFill>
                  <a:srgbClr val="FF0000"/>
                </a:solidFill>
                <a:latin typeface="Arial" pitchFamily="-108" charset="0"/>
              </a:rPr>
              <a:t>!!</a:t>
            </a:r>
            <a:endParaRPr lang="it-IT" sz="2400" dirty="0">
              <a:solidFill>
                <a:srgbClr val="FF0000"/>
              </a:solidFill>
              <a:latin typeface="Arial" pitchFamily="-10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64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3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691073" y="-76200"/>
            <a:ext cx="561576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Spin </a:t>
            </a:r>
            <a:r>
              <a:rPr lang="en-US" sz="36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D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egree of Freedom</a:t>
            </a:r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1558759" y="1974850"/>
            <a:ext cx="5524831" cy="646331"/>
          </a:xfrm>
          <a:prstGeom prst="rect">
            <a:avLst/>
          </a:prstGeom>
          <a:solidFill>
            <a:schemeClr val="bg1">
              <a:alpha val="59000"/>
            </a:schemeClr>
          </a:solidFill>
          <a:ln w="31750">
            <a:noFill/>
            <a:miter lim="800000"/>
            <a:headEnd/>
            <a:tailEnd/>
          </a:ln>
          <a:effectLst/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smtClean="0">
                <a:latin typeface="Arial" pitchFamily="-108" charset="0"/>
              </a:rPr>
              <a:t>Two questions in </a:t>
            </a:r>
            <a:r>
              <a:rPr lang="en-US" dirty="0" err="1">
                <a:latin typeface="Arial" pitchFamily="-108" charset="0"/>
              </a:rPr>
              <a:t>H</a:t>
            </a:r>
            <a:r>
              <a:rPr lang="en-US" dirty="0" err="1" smtClean="0">
                <a:latin typeface="Arial" pitchFamily="-108" charset="0"/>
              </a:rPr>
              <a:t>adronic</a:t>
            </a:r>
            <a:r>
              <a:rPr lang="en-US" dirty="0" smtClean="0">
                <a:latin typeface="Arial" pitchFamily="-108" charset="0"/>
              </a:rPr>
              <a:t> Physics </a:t>
            </a:r>
          </a:p>
          <a:p>
            <a:pPr algn="ctr"/>
            <a:r>
              <a:rPr lang="en-US" dirty="0">
                <a:latin typeface="Arial" pitchFamily="-108" charset="0"/>
              </a:rPr>
              <a:t>a</a:t>
            </a:r>
            <a:r>
              <a:rPr lang="en-US" dirty="0" smtClean="0">
                <a:latin typeface="Arial" pitchFamily="-108" charset="0"/>
              </a:rPr>
              <a:t>wait explanation since too long  </a:t>
            </a:r>
            <a:endParaRPr lang="it-IT" dirty="0">
              <a:latin typeface="Arial" pitchFamily="-108" charset="0"/>
            </a:endParaRPr>
          </a:p>
        </p:txBody>
      </p:sp>
      <p:graphicFrame>
        <p:nvGraphicFramePr>
          <p:cNvPr id="2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9374036"/>
              </p:ext>
            </p:extLst>
          </p:nvPr>
        </p:nvGraphicFramePr>
        <p:xfrm>
          <a:off x="330634" y="5523232"/>
          <a:ext cx="3806391" cy="8534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7717" name="Equation" r:id="rId4" imgW="2095200" imgH="469800" progId="Equation.3">
                  <p:embed/>
                </p:oleObj>
              </mc:Choice>
              <mc:Fallback>
                <p:oleObj name="Equation" r:id="rId4" imgW="209520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0634" y="5523232"/>
                        <a:ext cx="3806391" cy="85343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" name="Picture 3" descr="delta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88" y="3352687"/>
            <a:ext cx="2500312" cy="215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5" descr="AN_E70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55939" y="3496826"/>
            <a:ext cx="3420791" cy="2837221"/>
          </a:xfrm>
          <a:prstGeom prst="rect">
            <a:avLst/>
          </a:prstGeom>
          <a:noFill/>
        </p:spPr>
      </p:pic>
      <p:sp>
        <p:nvSpPr>
          <p:cNvPr id="40" name="Text Box 6"/>
          <p:cNvSpPr txBox="1">
            <a:spLocks noChangeArrowheads="1"/>
          </p:cNvSpPr>
          <p:nvPr/>
        </p:nvSpPr>
        <p:spPr bwMode="auto">
          <a:xfrm>
            <a:off x="5972282" y="4102652"/>
            <a:ext cx="1616681" cy="415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12" tIns="45705" rIns="91412" bIns="45705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0" dirty="0" err="1">
                <a:solidFill>
                  <a:srgbClr val="0066FF"/>
                </a:solidFill>
              </a:rPr>
              <a:t>p</a:t>
            </a:r>
            <a:r>
              <a:rPr lang="en-US" sz="1200" b="0" baseline="-25000" dirty="0" err="1">
                <a:solidFill>
                  <a:srgbClr val="0066FF"/>
                </a:solidFill>
              </a:rPr>
              <a:t>T</a:t>
            </a:r>
            <a:r>
              <a:rPr lang="en-US" sz="1200" b="0" dirty="0">
                <a:solidFill>
                  <a:srgbClr val="0066FF"/>
                </a:solidFill>
              </a:rPr>
              <a:t>&lt; 2 </a:t>
            </a:r>
            <a:r>
              <a:rPr lang="en-US" sz="1200" b="0" dirty="0" err="1">
                <a:solidFill>
                  <a:srgbClr val="0066FF"/>
                </a:solidFill>
              </a:rPr>
              <a:t>GeV/c</a:t>
            </a:r>
            <a:endParaRPr lang="en-US" sz="1200" b="0" dirty="0">
              <a:solidFill>
                <a:srgbClr val="0066FF"/>
              </a:solidFill>
            </a:endParaRPr>
          </a:p>
        </p:txBody>
      </p:sp>
      <p:sp>
        <p:nvSpPr>
          <p:cNvPr id="41" name="Text Box 7"/>
          <p:cNvSpPr txBox="1">
            <a:spLocks noChangeArrowheads="1"/>
          </p:cNvSpPr>
          <p:nvPr/>
        </p:nvSpPr>
        <p:spPr bwMode="auto">
          <a:xfrm>
            <a:off x="5970924" y="3902893"/>
            <a:ext cx="1588891" cy="36895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 lIns="91431" tIns="45715" rIns="91431" bIns="45715">
            <a:prstTxWarp prst="textNoShape">
              <a:avLst/>
            </a:prstTxWarp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it-IT" sz="1200" b="0" dirty="0">
                <a:solidFill>
                  <a:srgbClr val="008000"/>
                </a:solidFill>
                <a:ea typeface="Arial" pitchFamily="-108" charset="0"/>
                <a:cs typeface="Arial" pitchFamily="-108" charset="0"/>
              </a:rPr>
              <a:t>√s = 20 GeV  </a:t>
            </a:r>
          </a:p>
        </p:txBody>
      </p:sp>
      <p:sp>
        <p:nvSpPr>
          <p:cNvPr id="42" name="Text Box 9"/>
          <p:cNvSpPr txBox="1">
            <a:spLocks noChangeArrowheads="1"/>
          </p:cNvSpPr>
          <p:nvPr/>
        </p:nvSpPr>
        <p:spPr bwMode="auto">
          <a:xfrm>
            <a:off x="8124684" y="6003431"/>
            <a:ext cx="561346" cy="553456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solidFill>
                  <a:schemeClr val="tx1"/>
                </a:solidFill>
              </a:rPr>
              <a:t>x</a:t>
            </a:r>
            <a:r>
              <a:rPr lang="en-US" baseline="-25000" dirty="0" err="1">
                <a:solidFill>
                  <a:schemeClr val="tx1"/>
                </a:solidFill>
              </a:rPr>
              <a:t>F</a:t>
            </a:r>
            <a:endParaRPr lang="it-IT" baseline="-25000" dirty="0">
              <a:solidFill>
                <a:schemeClr val="tx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259436" y="4765677"/>
            <a:ext cx="521375" cy="5412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413375" y="3411857"/>
            <a:ext cx="3272656" cy="33677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 Box 10"/>
          <p:cNvSpPr txBox="1">
            <a:spLocks noChangeArrowheads="1"/>
          </p:cNvSpPr>
          <p:nvPr/>
        </p:nvSpPr>
        <p:spPr bwMode="auto">
          <a:xfrm>
            <a:off x="5612623" y="3380107"/>
            <a:ext cx="653875" cy="507334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A</a:t>
            </a:r>
            <a:r>
              <a:rPr lang="en-US" sz="1600" baseline="-25000" dirty="0">
                <a:solidFill>
                  <a:schemeClr val="tx1"/>
                </a:solidFill>
              </a:rPr>
              <a:t>N</a:t>
            </a:r>
            <a:endParaRPr lang="it-IT" sz="1600" baseline="-25000" dirty="0">
              <a:solidFill>
                <a:schemeClr val="tx1"/>
              </a:solidFill>
            </a:endParaRPr>
          </a:p>
        </p:txBody>
      </p:sp>
      <p:sp>
        <p:nvSpPr>
          <p:cNvPr id="44" name="Text Box 58"/>
          <p:cNvSpPr txBox="1">
            <a:spLocks noChangeArrowheads="1"/>
          </p:cNvSpPr>
          <p:nvPr/>
        </p:nvSpPr>
        <p:spPr bwMode="auto">
          <a:xfrm>
            <a:off x="599498" y="2845765"/>
            <a:ext cx="2873952" cy="46166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Arial" pitchFamily="-108" charset="0"/>
              </a:rPr>
              <a:t>Proton Spin Budget </a:t>
            </a:r>
            <a:endParaRPr lang="it-IT" sz="2400" dirty="0">
              <a:solidFill>
                <a:srgbClr val="FF0000"/>
              </a:solidFill>
              <a:latin typeface="Arial" pitchFamily="-108" charset="0"/>
            </a:endParaRPr>
          </a:p>
        </p:txBody>
      </p:sp>
      <p:sp>
        <p:nvSpPr>
          <p:cNvPr id="45" name="Text Box 58"/>
          <p:cNvSpPr txBox="1">
            <a:spLocks noChangeArrowheads="1"/>
          </p:cNvSpPr>
          <p:nvPr/>
        </p:nvSpPr>
        <p:spPr bwMode="auto">
          <a:xfrm>
            <a:off x="5413374" y="2837799"/>
            <a:ext cx="3730626" cy="46166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Arial" pitchFamily="-108" charset="0"/>
              </a:rPr>
              <a:t>Single Spin Asymmetries</a:t>
            </a:r>
            <a:endParaRPr lang="it-IT" sz="2400" dirty="0">
              <a:solidFill>
                <a:srgbClr val="FF0000"/>
              </a:solidFill>
              <a:latin typeface="Arial" pitchFamily="-10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81033" y="3675734"/>
            <a:ext cx="117840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dirty="0" smtClean="0">
                <a:solidFill>
                  <a:srgbClr val="FF0000"/>
                </a:solidFill>
                <a:latin typeface="Wide Latin"/>
                <a:cs typeface="Wide Latin"/>
              </a:rPr>
              <a:t>?</a:t>
            </a:r>
            <a:endParaRPr lang="en-US" sz="10000" dirty="0">
              <a:solidFill>
                <a:srgbClr val="FF0000"/>
              </a:solidFill>
              <a:latin typeface="Wide Latin"/>
              <a:cs typeface="Wide Latin"/>
            </a:endParaRPr>
          </a:p>
        </p:txBody>
      </p:sp>
      <p:sp>
        <p:nvSpPr>
          <p:cNvPr id="30" name="Fußzeilenplatzhalter 7"/>
          <p:cNvSpPr txBox="1">
            <a:spLocks noGrp="1"/>
          </p:cNvSpPr>
          <p:nvPr/>
        </p:nvSpPr>
        <p:spPr>
          <a:xfrm>
            <a:off x="1751796" y="6497718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Lattice and Hadrons, 15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January 2014, ECT*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7233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collins-2b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98" y="3501648"/>
            <a:ext cx="3900334" cy="30820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1411" y="2334003"/>
            <a:ext cx="4632848" cy="342372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306688" y="-76200"/>
            <a:ext cx="438450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Collins </a:t>
            </a:r>
            <a:r>
              <a:rPr lang="en-US" sz="36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A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mplitude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65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7831131" y="96396"/>
            <a:ext cx="1203603" cy="41442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614512"/>
              </p:ext>
            </p:extLst>
          </p:nvPr>
        </p:nvGraphicFramePr>
        <p:xfrm>
          <a:off x="7993899" y="83028"/>
          <a:ext cx="890588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2857" name="Equation" r:id="rId6" imgW="495300" imgH="228600" progId="Equation.3">
                  <p:embed/>
                </p:oleObj>
              </mc:Choice>
              <mc:Fallback>
                <p:oleObj name="Equation" r:id="rId6" imgW="4953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93899" y="83028"/>
                        <a:ext cx="890588" cy="4127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5177776" y="2036367"/>
            <a:ext cx="3261951" cy="297636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200" b="1" dirty="0" smtClean="0">
                <a:solidFill>
                  <a:srgbClr val="FF0000"/>
                </a:solidFill>
              </a:rPr>
              <a:t>COMPASS combined 2007 – 2010 results</a:t>
            </a:r>
          </a:p>
        </p:txBody>
      </p:sp>
      <p:pic>
        <p:nvPicPr>
          <p:cNvPr id="39" name="Picture 38" descr="D:\talks\icons\compass_logo_125x125.png"/>
          <p:cNvPicPr>
            <a:picLocks noChangeAspect="1" noChangeArrowheads="1"/>
          </p:cNvPicPr>
          <p:nvPr/>
        </p:nvPicPr>
        <p:blipFill>
          <a:blip r:embed="rId8">
            <a:lum bright="30000" contrast="-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5513" y="2101395"/>
            <a:ext cx="489221" cy="489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8560" y="936544"/>
            <a:ext cx="3859695" cy="13471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1920" y="2283710"/>
            <a:ext cx="3689081" cy="1303079"/>
          </a:xfrm>
          <a:prstGeom prst="rect">
            <a:avLst/>
          </a:prstGeom>
        </p:spPr>
      </p:pic>
      <p:sp>
        <p:nvSpPr>
          <p:cNvPr id="41" name="Rectangle 4"/>
          <p:cNvSpPr>
            <a:spLocks noChangeArrowheads="1"/>
          </p:cNvSpPr>
          <p:nvPr/>
        </p:nvSpPr>
        <p:spPr bwMode="auto">
          <a:xfrm>
            <a:off x="1487454" y="727268"/>
            <a:ext cx="2966864" cy="297636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200" b="1" dirty="0" smtClean="0">
                <a:solidFill>
                  <a:srgbClr val="000000"/>
                </a:solidFill>
              </a:rPr>
              <a:t>HERMES              </a:t>
            </a:r>
            <a:r>
              <a:rPr lang="en-US" sz="1200" b="1" dirty="0" smtClean="0"/>
              <a:t>[arXiv:1006.4221]</a:t>
            </a:r>
          </a:p>
        </p:txBody>
      </p:sp>
      <p:sp>
        <p:nvSpPr>
          <p:cNvPr id="27" name="Rectangle 26"/>
          <p:cNvSpPr/>
          <p:nvPr/>
        </p:nvSpPr>
        <p:spPr>
          <a:xfrm>
            <a:off x="866366" y="3588283"/>
            <a:ext cx="3231889" cy="2556097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4827711" y="3865520"/>
            <a:ext cx="4056776" cy="1436076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7553076" y="1728590"/>
            <a:ext cx="13988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/>
              <a:t>[Martin at DIS13]</a:t>
            </a:r>
            <a:endParaRPr lang="en-US" sz="1200" dirty="0"/>
          </a:p>
        </p:txBody>
      </p:sp>
      <p:sp>
        <p:nvSpPr>
          <p:cNvPr id="33" name="Rounded Rectangle 32"/>
          <p:cNvSpPr/>
          <p:nvPr/>
        </p:nvSpPr>
        <p:spPr>
          <a:xfrm>
            <a:off x="5876636" y="949364"/>
            <a:ext cx="2355273" cy="50787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7570686"/>
              </p:ext>
            </p:extLst>
          </p:nvPr>
        </p:nvGraphicFramePr>
        <p:xfrm>
          <a:off x="6059488" y="973138"/>
          <a:ext cx="2071687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2858" name="Equation" r:id="rId11" imgW="1143000" imgH="241300" progId="Equation.3">
                  <p:embed/>
                </p:oleObj>
              </mc:Choice>
              <mc:Fallback>
                <p:oleObj name="Equation" r:id="rId11" imgW="11430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59488" y="973138"/>
                        <a:ext cx="2071687" cy="438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Fußzeilenplatzhalter 7"/>
          <p:cNvSpPr txBox="1">
            <a:spLocks noGrp="1"/>
          </p:cNvSpPr>
          <p:nvPr/>
        </p:nvSpPr>
        <p:spPr>
          <a:xfrm>
            <a:off x="1751796" y="6497718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Lattice and Hadrons, 15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January 2014, ECT*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81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3569" y="3228301"/>
            <a:ext cx="3116023" cy="24078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453" y="734019"/>
            <a:ext cx="4429124" cy="286088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66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223720" y="-76200"/>
            <a:ext cx="255047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From Lattice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0149" y="2649904"/>
            <a:ext cx="3727450" cy="57839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544519" y="650875"/>
            <a:ext cx="3084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 disconnected diagrams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2769" y="1069843"/>
            <a:ext cx="2966823" cy="1228407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6225401" y="2359619"/>
            <a:ext cx="2464234" cy="28702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407465" y="2353149"/>
            <a:ext cx="19643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/>
              <a:t>Bali ++,: arXiv:1112.3354</a:t>
            </a:r>
            <a:endParaRPr lang="en-US" sz="1200" dirty="0"/>
          </a:p>
        </p:txBody>
      </p:sp>
      <p:sp>
        <p:nvSpPr>
          <p:cNvPr id="24" name="Oval 23"/>
          <p:cNvSpPr/>
          <p:nvPr/>
        </p:nvSpPr>
        <p:spPr>
          <a:xfrm>
            <a:off x="2321917" y="708186"/>
            <a:ext cx="2464234" cy="28702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472907" y="709817"/>
            <a:ext cx="196384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/>
              <a:t>HERMES: arXiv:0609039</a:t>
            </a:r>
            <a:endParaRPr lang="en-US" sz="1200" dirty="0"/>
          </a:p>
        </p:txBody>
      </p:sp>
      <p:cxnSp>
        <p:nvCxnSpPr>
          <p:cNvPr id="26" name="Straight Arrow Connector 25"/>
          <p:cNvCxnSpPr>
            <a:stCxn id="24" idx="2"/>
          </p:cNvCxnSpPr>
          <p:nvPr/>
        </p:nvCxnSpPr>
        <p:spPr>
          <a:xfrm flipH="1">
            <a:off x="1071114" y="851696"/>
            <a:ext cx="1250803" cy="40907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24" idx="2"/>
          </p:cNvCxnSpPr>
          <p:nvPr/>
        </p:nvCxnSpPr>
        <p:spPr>
          <a:xfrm flipH="1">
            <a:off x="1025331" y="851696"/>
            <a:ext cx="1296586" cy="19131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9" name="Fußzeilenplatzhalter 7"/>
          <p:cNvSpPr txBox="1">
            <a:spLocks noGrp="1"/>
          </p:cNvSpPr>
          <p:nvPr/>
        </p:nvSpPr>
        <p:spPr>
          <a:xfrm>
            <a:off x="1751796" y="6497718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Lattice and Hadrons, 15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January 2014, ECT*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484" y="3857715"/>
            <a:ext cx="3933499" cy="264000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330634" y="3857715"/>
            <a:ext cx="2464234" cy="28702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12698" y="3851245"/>
            <a:ext cx="18785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/>
              <a:t>Liu ++, arXiv:1203.6388</a:t>
            </a:r>
            <a:endParaRPr lang="en-US" sz="1200" dirty="0"/>
          </a:p>
        </p:txBody>
      </p:sp>
      <p:sp>
        <p:nvSpPr>
          <p:cNvPr id="36" name="Rounded Rectangle 35"/>
          <p:cNvSpPr/>
          <p:nvPr/>
        </p:nvSpPr>
        <p:spPr>
          <a:xfrm>
            <a:off x="3850105" y="5967094"/>
            <a:ext cx="5160211" cy="54242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939893" y="5931908"/>
            <a:ext cx="495994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Symbol" charset="2"/>
                <a:cs typeface="Symbol" charset="2"/>
              </a:rPr>
              <a:t>D</a:t>
            </a:r>
            <a:r>
              <a:rPr lang="en-US" sz="1600" dirty="0" smtClean="0"/>
              <a:t>s (DI) = -0.12(1) </a:t>
            </a:r>
          </a:p>
          <a:p>
            <a:r>
              <a:rPr lang="en-US" sz="1600" dirty="0" err="1" smtClean="0"/>
              <a:t>L</a:t>
            </a:r>
            <a:r>
              <a:rPr lang="en-US" sz="1600" baseline="-25000" dirty="0" err="1" smtClean="0"/>
              <a:t>q</a:t>
            </a:r>
            <a:r>
              <a:rPr lang="en-US" sz="1600" dirty="0" smtClean="0"/>
              <a:t> </a:t>
            </a:r>
            <a:r>
              <a:rPr lang="en-US" sz="1600" dirty="0" smtClean="0"/>
              <a:t>mainly from sea and up </a:t>
            </a:r>
            <a:r>
              <a:rPr lang="en-US" sz="1600" dirty="0" smtClean="0"/>
              <a:t>to </a:t>
            </a:r>
            <a:r>
              <a:rPr lang="en-US" sz="1600" dirty="0" smtClean="0"/>
              <a:t>50 % </a:t>
            </a:r>
            <a:r>
              <a:rPr lang="en-US" sz="1600" dirty="0"/>
              <a:t>o</a:t>
            </a:r>
            <a:r>
              <a:rPr lang="en-US" sz="1600" dirty="0" smtClean="0"/>
              <a:t>f the proton spin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04854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>
          <a:xfrm>
            <a:off x="2235634" y="801451"/>
            <a:ext cx="4657002" cy="82391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67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723" y="1869090"/>
            <a:ext cx="8174182" cy="441692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931603" y="-76200"/>
            <a:ext cx="513471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Parton </a:t>
            </a: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Helicity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from SIDIS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835" y="4463143"/>
            <a:ext cx="2104069" cy="151855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66645" y="4463143"/>
            <a:ext cx="2204025" cy="1518556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855321" y="96396"/>
            <a:ext cx="1203603" cy="41442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3135285"/>
              </p:ext>
            </p:extLst>
          </p:nvPr>
        </p:nvGraphicFramePr>
        <p:xfrm>
          <a:off x="8004175" y="82550"/>
          <a:ext cx="868363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4099" name="Equation" r:id="rId6" imgW="482600" imgH="228600" progId="Equation.3">
                  <p:embed/>
                </p:oleObj>
              </mc:Choice>
              <mc:Fallback>
                <p:oleObj name="Equation" r:id="rId6" imgW="482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4175" y="82550"/>
                        <a:ext cx="868363" cy="4127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5386442"/>
              </p:ext>
            </p:extLst>
          </p:nvPr>
        </p:nvGraphicFramePr>
        <p:xfrm>
          <a:off x="2397125" y="801688"/>
          <a:ext cx="4249738" cy="823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4100" name="Equation" r:id="rId8" imgW="3009900" imgH="584200" progId="Equation.3">
                  <p:embed/>
                </p:oleObj>
              </mc:Choice>
              <mc:Fallback>
                <p:oleObj name="Equation" r:id="rId8" imgW="3009900" imgH="584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397125" y="801688"/>
                        <a:ext cx="4249738" cy="823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Fußzeilenplatzhalter 7"/>
          <p:cNvSpPr txBox="1">
            <a:spLocks noGrp="1"/>
          </p:cNvSpPr>
          <p:nvPr/>
        </p:nvSpPr>
        <p:spPr>
          <a:xfrm>
            <a:off x="1751796" y="6497718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Lattice and Hadrons, 15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January 2014, ECT*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022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68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931601" y="-76200"/>
            <a:ext cx="513471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Parton </a:t>
            </a: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Helicity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from SIDIS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4286" y="849704"/>
            <a:ext cx="4653835" cy="327112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3016" y="4336354"/>
            <a:ext cx="3479366" cy="2268574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5692800" y="667380"/>
            <a:ext cx="33633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/>
              <a:t> </a:t>
            </a:r>
            <a:r>
              <a:rPr lang="en-US" sz="1200" b="1" dirty="0" smtClean="0"/>
              <a:t>COMPASS                          [arXiv:1007.4061]</a:t>
            </a:r>
            <a:endParaRPr lang="en-US" sz="1200" dirty="0"/>
          </a:p>
        </p:txBody>
      </p:sp>
      <p:sp>
        <p:nvSpPr>
          <p:cNvPr id="29" name="Rectangle 28"/>
          <p:cNvSpPr/>
          <p:nvPr/>
        </p:nvSpPr>
        <p:spPr>
          <a:xfrm>
            <a:off x="5703559" y="4147562"/>
            <a:ext cx="291302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/>
              <a:t>HERMES                   [arXiv:0803.2993]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7897184" y="4843699"/>
            <a:ext cx="5480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00FF"/>
                </a:solidFill>
              </a:rPr>
              <a:t>-- LSS</a:t>
            </a:r>
            <a:endParaRPr lang="en-US" sz="1000" dirty="0">
              <a:solidFill>
                <a:srgbClr val="0000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428" y="941649"/>
            <a:ext cx="3752624" cy="5620085"/>
          </a:xfrm>
          <a:prstGeom prst="rect">
            <a:avLst/>
          </a:prstGeom>
        </p:spPr>
      </p:pic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1226876" y="747625"/>
            <a:ext cx="2737279" cy="297636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200" b="1" dirty="0" smtClean="0"/>
              <a:t>HERMES</a:t>
            </a:r>
            <a:r>
              <a:rPr lang="en-US" sz="1200" b="1" dirty="0" smtClean="0">
                <a:solidFill>
                  <a:srgbClr val="000000"/>
                </a:solidFill>
              </a:rPr>
              <a:t>               [</a:t>
            </a:r>
            <a:r>
              <a:rPr lang="en-US" sz="1200" b="1" dirty="0" err="1" smtClean="0">
                <a:solidFill>
                  <a:srgbClr val="000000"/>
                </a:solidFill>
              </a:rPr>
              <a:t>hep</a:t>
            </a:r>
            <a:r>
              <a:rPr lang="en-US" sz="1200" b="1" dirty="0" smtClean="0">
                <a:solidFill>
                  <a:srgbClr val="000000"/>
                </a:solidFill>
              </a:rPr>
              <a:t>-ex/0407032]</a:t>
            </a:r>
          </a:p>
        </p:txBody>
      </p:sp>
      <p:sp>
        <p:nvSpPr>
          <p:cNvPr id="18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Flavor Structure of the Nucleon Sea, 1</a:t>
            </a:r>
            <a:r>
              <a:rPr lang="en-US" sz="1200" baseline="30000" dirty="0" smtClean="0">
                <a:solidFill>
                  <a:schemeClr val="bg1"/>
                </a:solidFill>
              </a:rPr>
              <a:t>st</a:t>
            </a:r>
            <a:r>
              <a:rPr lang="en-US" sz="1200" dirty="0" smtClean="0">
                <a:solidFill>
                  <a:schemeClr val="bg1"/>
                </a:solidFill>
              </a:rPr>
              <a:t> July 2013, ECT*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886478" y="944379"/>
            <a:ext cx="6591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</a:rPr>
              <a:t>-- DSSV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47823" y="3548499"/>
            <a:ext cx="6719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</a:rPr>
              <a:t>-- GRSV</a:t>
            </a:r>
          </a:p>
          <a:p>
            <a:r>
              <a:rPr lang="en-US" sz="1000" dirty="0" smtClean="0">
                <a:solidFill>
                  <a:srgbClr val="000000"/>
                </a:solidFill>
              </a:rPr>
              <a:t>-- BB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9545" y="5164463"/>
            <a:ext cx="3313546" cy="101510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647225" y="2894543"/>
            <a:ext cx="2176139" cy="101060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431035" y="5311554"/>
            <a:ext cx="3019038" cy="89954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7855321" y="96396"/>
            <a:ext cx="1203603" cy="41442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477161"/>
              </p:ext>
            </p:extLst>
          </p:nvPr>
        </p:nvGraphicFramePr>
        <p:xfrm>
          <a:off x="8004175" y="82550"/>
          <a:ext cx="868363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5114" name="Equation" r:id="rId7" imgW="482600" imgH="228600" progId="Equation.3">
                  <p:embed/>
                </p:oleObj>
              </mc:Choice>
              <mc:Fallback>
                <p:oleObj name="Equation" r:id="rId7" imgW="482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4175" y="82550"/>
                        <a:ext cx="868363" cy="4127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64667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306688" y="-76200"/>
            <a:ext cx="438450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Collins </a:t>
            </a:r>
            <a:r>
              <a:rPr lang="en-US" sz="36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A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mplitude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69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7831131" y="96396"/>
            <a:ext cx="1203603" cy="41442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9613636"/>
              </p:ext>
            </p:extLst>
          </p:nvPr>
        </p:nvGraphicFramePr>
        <p:xfrm>
          <a:off x="7993899" y="83028"/>
          <a:ext cx="890588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0233" name="Equation" r:id="rId4" imgW="495300" imgH="228600" progId="Equation.3">
                  <p:embed/>
                </p:oleObj>
              </mc:Choice>
              <mc:Fallback>
                <p:oleObj name="Equation" r:id="rId4" imgW="4953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93899" y="83028"/>
                        <a:ext cx="890588" cy="4127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Rectangle 4"/>
          <p:cNvSpPr>
            <a:spLocks noChangeArrowheads="1"/>
          </p:cNvSpPr>
          <p:nvPr/>
        </p:nvSpPr>
        <p:spPr bwMode="auto">
          <a:xfrm>
            <a:off x="5711010" y="3478087"/>
            <a:ext cx="2966864" cy="297636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200" b="1" dirty="0" smtClean="0">
                <a:solidFill>
                  <a:srgbClr val="000000"/>
                </a:solidFill>
              </a:rPr>
              <a:t>HERMES   </a:t>
            </a:r>
            <a:r>
              <a:rPr lang="en-US" sz="1200" b="1" dirty="0" smtClean="0">
                <a:solidFill>
                  <a:srgbClr val="000000"/>
                </a:solidFill>
              </a:rPr>
              <a:t>    </a:t>
            </a:r>
            <a:r>
              <a:rPr lang="en-US" sz="1200" b="1" dirty="0" smtClean="0"/>
              <a:t>[arXiv:1006.4221]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435688" y="990493"/>
            <a:ext cx="2355273" cy="50787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3479319"/>
              </p:ext>
            </p:extLst>
          </p:nvPr>
        </p:nvGraphicFramePr>
        <p:xfrm>
          <a:off x="618540" y="1014267"/>
          <a:ext cx="2071687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0234" name="Equation" r:id="rId6" imgW="1143000" imgH="241300" progId="Equation.3">
                  <p:embed/>
                </p:oleObj>
              </mc:Choice>
              <mc:Fallback>
                <p:oleObj name="Equation" r:id="rId6" imgW="11430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8540" y="1014267"/>
                        <a:ext cx="2071687" cy="438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Fußzeilenplatzhalter 7"/>
          <p:cNvSpPr txBox="1">
            <a:spLocks noGrp="1"/>
          </p:cNvSpPr>
          <p:nvPr/>
        </p:nvSpPr>
        <p:spPr>
          <a:xfrm>
            <a:off x="1751796" y="6497718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Lattice and Hadrons, 15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January 2014, ECT*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724378" y="3828044"/>
            <a:ext cx="242273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/>
              <a:t>COMPASS</a:t>
            </a:r>
            <a:r>
              <a:rPr lang="en-US" sz="1200" b="1" dirty="0"/>
              <a:t> </a:t>
            </a:r>
            <a:r>
              <a:rPr lang="en-US" sz="1200" b="1" dirty="0" smtClean="0"/>
              <a:t>   </a:t>
            </a:r>
            <a:r>
              <a:rPr lang="en-US" sz="1200" b="1" dirty="0" smtClean="0"/>
              <a:t>[</a:t>
            </a:r>
            <a:r>
              <a:rPr lang="en-US" sz="1200" b="1" dirty="0" err="1" smtClean="0"/>
              <a:t>arXiv</a:t>
            </a:r>
            <a:r>
              <a:rPr lang="en-US" sz="1200" b="1" dirty="0" smtClean="0"/>
              <a:t>: </a:t>
            </a:r>
            <a:r>
              <a:rPr lang="en-US" sz="1200" b="1" dirty="0" smtClean="0"/>
              <a:t>1205.5123]</a:t>
            </a:r>
            <a:endParaRPr lang="en-US" sz="12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3964022" y="960795"/>
            <a:ext cx="5048052" cy="2112194"/>
            <a:chOff x="4229396" y="688045"/>
            <a:chExt cx="4440242" cy="1847622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244900" y="688045"/>
              <a:ext cx="4424738" cy="1516543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229396" y="2192775"/>
              <a:ext cx="4364077" cy="342892"/>
            </a:xfrm>
            <a:prstGeom prst="rect">
              <a:avLst/>
            </a:prstGeom>
          </p:spPr>
        </p:pic>
      </p:grpSp>
      <p:sp>
        <p:nvSpPr>
          <p:cNvPr id="31" name="Rectangle 4"/>
          <p:cNvSpPr>
            <a:spLocks noChangeArrowheads="1"/>
          </p:cNvSpPr>
          <p:nvPr/>
        </p:nvSpPr>
        <p:spPr bwMode="auto">
          <a:xfrm>
            <a:off x="5917623" y="716631"/>
            <a:ext cx="2966864" cy="297636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200" b="1" dirty="0" smtClean="0">
                <a:solidFill>
                  <a:srgbClr val="000000"/>
                </a:solidFill>
              </a:rPr>
              <a:t>Hall A                          </a:t>
            </a:r>
            <a:r>
              <a:rPr lang="en-US" sz="1200" b="1" dirty="0" smtClean="0"/>
              <a:t>[arXiv:1106.0363]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338" y="2920252"/>
            <a:ext cx="5486661" cy="3662841"/>
          </a:xfrm>
          <a:prstGeom prst="rect">
            <a:avLst/>
          </a:prstGeom>
        </p:spPr>
      </p:pic>
      <p:sp>
        <p:nvSpPr>
          <p:cNvPr id="40" name="Oval Callout 39"/>
          <p:cNvSpPr/>
          <p:nvPr/>
        </p:nvSpPr>
        <p:spPr>
          <a:xfrm>
            <a:off x="1587358" y="1977308"/>
            <a:ext cx="1203603" cy="446322"/>
          </a:xfrm>
          <a:prstGeom prst="wedgeEllipseCallout">
            <a:avLst>
              <a:gd name="adj1" fmla="val 137291"/>
              <a:gd name="adj2" fmla="val -97115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1795173" y="2035038"/>
            <a:ext cx="823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Neutron</a:t>
            </a:r>
            <a:endParaRPr lang="en-US" sz="1400" dirty="0"/>
          </a:p>
        </p:txBody>
      </p:sp>
      <p:sp>
        <p:nvSpPr>
          <p:cNvPr id="43" name="Oval Callout 42"/>
          <p:cNvSpPr/>
          <p:nvPr/>
        </p:nvSpPr>
        <p:spPr>
          <a:xfrm>
            <a:off x="6153919" y="4710421"/>
            <a:ext cx="2470483" cy="931055"/>
          </a:xfrm>
          <a:prstGeom prst="wedgeEllipseCallout">
            <a:avLst>
              <a:gd name="adj1" fmla="val -91437"/>
              <a:gd name="adj2" fmla="val -4452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6340237" y="4837295"/>
            <a:ext cx="223048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Proton: consistent signals</a:t>
            </a:r>
          </a:p>
          <a:p>
            <a:r>
              <a:rPr lang="en-US" sz="1400" dirty="0"/>
              <a:t>d</a:t>
            </a:r>
            <a:r>
              <a:rPr lang="en-US" sz="1400" dirty="0" smtClean="0"/>
              <a:t>espite the different Q2 </a:t>
            </a:r>
          </a:p>
          <a:p>
            <a:r>
              <a:rPr lang="en-US" sz="1400" dirty="0" smtClean="0"/>
              <a:t>Weak TMD evolution ?</a:t>
            </a:r>
          </a:p>
        </p:txBody>
      </p:sp>
    </p:spTree>
    <p:extLst>
      <p:ext uri="{BB962C8B-B14F-4D97-AF65-F5344CB8AC3E}">
        <p14:creationId xmlns:p14="http://schemas.microsoft.com/office/powerpoint/2010/main" val="65656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76837" y="2044005"/>
            <a:ext cx="573746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T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he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 JLAB12 F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acility</a:t>
            </a: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2540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70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934499" y="-76200"/>
            <a:ext cx="312890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First evidences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240249" y="744811"/>
            <a:ext cx="2633964" cy="54328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1335268"/>
              </p:ext>
            </p:extLst>
          </p:nvPr>
        </p:nvGraphicFramePr>
        <p:xfrm>
          <a:off x="330634" y="724734"/>
          <a:ext cx="2506662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1257" name="Equation" r:id="rId4" imgW="1143000" imgH="241300" progId="Equation.3">
                  <p:embed/>
                </p:oleObj>
              </mc:Choice>
              <mc:Fallback>
                <p:oleObj name="Equation" r:id="rId4" imgW="11430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0634" y="724734"/>
                        <a:ext cx="2506662" cy="527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4" name="Group 23"/>
          <p:cNvGrpSpPr/>
          <p:nvPr/>
        </p:nvGrpSpPr>
        <p:grpSpPr>
          <a:xfrm>
            <a:off x="-7555" y="2037189"/>
            <a:ext cx="7133785" cy="4325571"/>
            <a:chOff x="4447996" y="1550708"/>
            <a:chExt cx="7133785" cy="4325571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47996" y="1780803"/>
              <a:ext cx="4699000" cy="275590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7027375" y="1550708"/>
              <a:ext cx="455440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i="1" dirty="0" smtClean="0"/>
                <a:t>A. </a:t>
              </a:r>
              <a:r>
                <a:rPr lang="en-US" sz="1400" i="1" dirty="0" err="1" smtClean="0"/>
                <a:t>Airapetian</a:t>
              </a:r>
              <a:r>
                <a:rPr lang="en-US" sz="1400" i="1" dirty="0" smtClean="0"/>
                <a:t> et al, Phys. Rev. </a:t>
              </a:r>
              <a:r>
                <a:rPr lang="en-US" sz="1400" i="1" dirty="0" err="1" smtClean="0"/>
                <a:t>Lett</a:t>
              </a:r>
              <a:r>
                <a:rPr lang="en-US" sz="1400" i="1" dirty="0" smtClean="0"/>
                <a:t>. 94 (2005) 012002 </a:t>
              </a:r>
              <a:endParaRPr lang="en-US" sz="14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994384" y="5229948"/>
              <a:ext cx="359722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 </a:t>
              </a:r>
              <a:r>
                <a:rPr lang="en-US" dirty="0" smtClean="0">
                  <a:solidFill>
                    <a:srgbClr val="FF0000"/>
                  </a:solidFill>
                </a:rPr>
                <a:t>          Non-zero </a:t>
              </a:r>
              <a:r>
                <a:rPr lang="en-US" dirty="0" err="1" smtClean="0">
                  <a:solidFill>
                    <a:srgbClr val="FF0000"/>
                  </a:solidFill>
                </a:rPr>
                <a:t>transversity</a:t>
              </a:r>
              <a:r>
                <a:rPr lang="en-US" dirty="0" smtClean="0">
                  <a:solidFill>
                    <a:srgbClr val="FF0000"/>
                  </a:solidFill>
                </a:rPr>
                <a:t> !!</a:t>
              </a:r>
            </a:p>
            <a:p>
              <a:r>
                <a:rPr lang="en-US" dirty="0" smtClean="0">
                  <a:solidFill>
                    <a:srgbClr val="FF0000"/>
                  </a:solidFill>
                </a:rPr>
                <a:t>          Non-zero Collins function !!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92240" y="4586516"/>
              <a:ext cx="4452356" cy="520176"/>
            </a:xfrm>
            <a:prstGeom prst="rect">
              <a:avLst/>
            </a:prstGeom>
          </p:spPr>
        </p:pic>
      </p:grpSp>
      <p:sp>
        <p:nvSpPr>
          <p:cNvPr id="30" name="Rectangle 29"/>
          <p:cNvSpPr/>
          <p:nvPr/>
        </p:nvSpPr>
        <p:spPr>
          <a:xfrm>
            <a:off x="478006" y="4487429"/>
            <a:ext cx="244212" cy="3248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276923" y="753909"/>
            <a:ext cx="851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SIDIS:</a:t>
            </a:r>
            <a:endParaRPr lang="en-US" dirty="0"/>
          </a:p>
        </p:txBody>
      </p:sp>
      <p:grpSp>
        <p:nvGrpSpPr>
          <p:cNvPr id="32" name="Group 31"/>
          <p:cNvGrpSpPr/>
          <p:nvPr/>
        </p:nvGrpSpPr>
        <p:grpSpPr>
          <a:xfrm>
            <a:off x="4285399" y="1044792"/>
            <a:ext cx="1271990" cy="369332"/>
            <a:chOff x="4677182" y="1117810"/>
            <a:chExt cx="1271990" cy="369332"/>
          </a:xfrm>
        </p:grpSpPr>
        <p:sp>
          <p:nvSpPr>
            <p:cNvPr id="33" name="Text Box 19"/>
            <p:cNvSpPr txBox="1">
              <a:spLocks noChangeArrowheads="1"/>
            </p:cNvSpPr>
            <p:nvPr/>
          </p:nvSpPr>
          <p:spPr bwMode="auto">
            <a:xfrm>
              <a:off x="4677182" y="1117810"/>
              <a:ext cx="1271990" cy="369332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 err="1">
                  <a:latin typeface="Arial" pitchFamily="-111" charset="0"/>
                </a:rPr>
                <a:t>e</a:t>
              </a:r>
              <a:r>
                <a:rPr lang="en-US" dirty="0" err="1" smtClean="0">
                  <a:latin typeface="Arial" pitchFamily="-111" charset="0"/>
                </a:rPr>
                <a:t>p</a:t>
              </a:r>
              <a:r>
                <a:rPr lang="en-US" dirty="0" smtClean="0"/>
                <a:t>     </a:t>
              </a:r>
              <a:r>
                <a:rPr lang="en-US" dirty="0" err="1" smtClean="0">
                  <a:latin typeface="Arial"/>
                </a:rPr>
                <a:t>e’h</a:t>
              </a:r>
              <a:r>
                <a:rPr lang="en-US" dirty="0" err="1" smtClean="0">
                  <a:latin typeface="Arial" pitchFamily="-111" charset="0"/>
                </a:rPr>
                <a:t>X</a:t>
              </a:r>
              <a:endParaRPr lang="it-IT" dirty="0">
                <a:latin typeface="Arial" pitchFamily="-111" charset="0"/>
              </a:endParaRPr>
            </a:p>
          </p:txBody>
        </p:sp>
        <p:sp>
          <p:nvSpPr>
            <p:cNvPr id="34" name="Line 20"/>
            <p:cNvSpPr>
              <a:spLocks noChangeShapeType="1"/>
            </p:cNvSpPr>
            <p:nvPr/>
          </p:nvSpPr>
          <p:spPr bwMode="auto">
            <a:xfrm>
              <a:off x="5051505" y="1343044"/>
              <a:ext cx="254000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lg" len="med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sp>
        <p:nvSpPr>
          <p:cNvPr id="35" name="Rounded Rectangle 34"/>
          <p:cNvSpPr/>
          <p:nvPr/>
        </p:nvSpPr>
        <p:spPr>
          <a:xfrm>
            <a:off x="6202945" y="744811"/>
            <a:ext cx="2687058" cy="57248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4390113"/>
              </p:ext>
            </p:extLst>
          </p:nvPr>
        </p:nvGraphicFramePr>
        <p:xfrm>
          <a:off x="6302233" y="753526"/>
          <a:ext cx="2508250" cy="528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1258" name="Equation" r:id="rId8" imgW="1143000" imgH="241300" progId="Equation.3">
                  <p:embed/>
                </p:oleObj>
              </mc:Choice>
              <mc:Fallback>
                <p:oleObj name="Equation" r:id="rId8" imgW="11430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2233" y="753526"/>
                        <a:ext cx="2508250" cy="5286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0" name="Group 39"/>
          <p:cNvGrpSpPr/>
          <p:nvPr/>
        </p:nvGrpSpPr>
        <p:grpSpPr>
          <a:xfrm>
            <a:off x="4421337" y="2369465"/>
            <a:ext cx="4738902" cy="3894218"/>
            <a:chOff x="4404202" y="1833710"/>
            <a:chExt cx="4738902" cy="3894218"/>
          </a:xfrm>
        </p:grpSpPr>
        <p:grpSp>
          <p:nvGrpSpPr>
            <p:cNvPr id="41" name="Group 40"/>
            <p:cNvGrpSpPr/>
            <p:nvPr/>
          </p:nvGrpSpPr>
          <p:grpSpPr>
            <a:xfrm>
              <a:off x="4404202" y="1833710"/>
              <a:ext cx="4738902" cy="3894218"/>
              <a:chOff x="4404202" y="1833710"/>
              <a:chExt cx="4738902" cy="3894218"/>
            </a:xfrm>
          </p:grpSpPr>
          <p:sp>
            <p:nvSpPr>
              <p:cNvPr id="44" name="TextBox 43"/>
              <p:cNvSpPr txBox="1"/>
              <p:nvPr/>
            </p:nvSpPr>
            <p:spPr>
              <a:xfrm>
                <a:off x="5554196" y="5358596"/>
                <a:ext cx="29044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Non-zero </a:t>
                </a:r>
                <a:r>
                  <a:rPr lang="en-US" dirty="0" err="1" smtClean="0">
                    <a:solidFill>
                      <a:srgbClr val="FF0000"/>
                    </a:solidFill>
                  </a:rPr>
                  <a:t>Sivers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 function !!        </a:t>
                </a:r>
              </a:p>
            </p:txBody>
          </p:sp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404202" y="1833710"/>
                <a:ext cx="4738902" cy="2848983"/>
              </a:xfrm>
              <a:prstGeom prst="rect">
                <a:avLst/>
              </a:prstGeom>
            </p:spPr>
          </p:pic>
        </p:grp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48701" y="4695822"/>
              <a:ext cx="4636011" cy="541633"/>
            </a:xfrm>
            <a:prstGeom prst="rect">
              <a:avLst/>
            </a:prstGeom>
          </p:spPr>
        </p:pic>
      </p:grpSp>
      <p:sp>
        <p:nvSpPr>
          <p:cNvPr id="46" name="Rectangle 45"/>
          <p:cNvSpPr/>
          <p:nvPr/>
        </p:nvSpPr>
        <p:spPr>
          <a:xfrm>
            <a:off x="4677182" y="4565901"/>
            <a:ext cx="244212" cy="3248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1068017" y="1618114"/>
            <a:ext cx="6861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2005: First evidence from HERMES measuring SIDIS on proton</a:t>
            </a:r>
          </a:p>
        </p:txBody>
      </p:sp>
      <p:sp>
        <p:nvSpPr>
          <p:cNvPr id="37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Flavor Structure of the Nucleon Sea, 1</a:t>
            </a:r>
            <a:r>
              <a:rPr lang="en-US" sz="1200" baseline="30000" dirty="0" smtClean="0">
                <a:solidFill>
                  <a:schemeClr val="bg1"/>
                </a:solidFill>
              </a:rPr>
              <a:t>st</a:t>
            </a:r>
            <a:r>
              <a:rPr lang="en-US" sz="1200" dirty="0" smtClean="0">
                <a:solidFill>
                  <a:schemeClr val="bg1"/>
                </a:solidFill>
              </a:rPr>
              <a:t> July 2013, ECT*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540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419" y="3257086"/>
            <a:ext cx="2930248" cy="29077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1962" y="2161500"/>
            <a:ext cx="3729045" cy="725311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1295437" y="-76200"/>
            <a:ext cx="640699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Generalized </a:t>
            </a: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parton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distributions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622" y="604079"/>
            <a:ext cx="1968842" cy="289701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005330" y="889000"/>
            <a:ext cx="4575854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Encompass </a:t>
            </a:r>
            <a:r>
              <a:rPr lang="en-US" sz="1400" dirty="0" err="1" smtClean="0"/>
              <a:t>parton</a:t>
            </a:r>
            <a:r>
              <a:rPr lang="en-US" sz="1400" dirty="0" smtClean="0"/>
              <a:t> distributions and form factors</a:t>
            </a:r>
          </a:p>
          <a:p>
            <a:endParaRPr lang="en-US" sz="800" dirty="0" smtClean="0"/>
          </a:p>
          <a:p>
            <a:r>
              <a:rPr lang="en-US" sz="1400" dirty="0"/>
              <a:t>L</a:t>
            </a:r>
            <a:r>
              <a:rPr lang="en-US" sz="1400" dirty="0" smtClean="0"/>
              <a:t>ongitudinal momentum and transverse spatial position</a:t>
            </a:r>
          </a:p>
          <a:p>
            <a:r>
              <a:rPr lang="en-US" sz="1400" dirty="0"/>
              <a:t>c</a:t>
            </a:r>
            <a:r>
              <a:rPr lang="en-US" sz="1400" dirty="0" smtClean="0"/>
              <a:t>orrelated information</a:t>
            </a:r>
          </a:p>
          <a:p>
            <a:endParaRPr lang="en-US" sz="800" dirty="0" smtClean="0"/>
          </a:p>
          <a:p>
            <a:r>
              <a:rPr lang="en-US" sz="1400" dirty="0" smtClean="0"/>
              <a:t>Access OAM  </a:t>
            </a:r>
            <a:r>
              <a:rPr lang="en-US" sz="1400" dirty="0" err="1" smtClean="0"/>
              <a:t>L</a:t>
            </a:r>
            <a:r>
              <a:rPr lang="en-US" sz="1400" baseline="-25000" dirty="0" err="1" smtClean="0"/>
              <a:t>q</a:t>
            </a:r>
            <a:r>
              <a:rPr lang="en-US" sz="1400" dirty="0" smtClean="0"/>
              <a:t>= J</a:t>
            </a:r>
            <a:r>
              <a:rPr lang="en-US" sz="1400" baseline="-25000" dirty="0" smtClean="0"/>
              <a:t>q</a:t>
            </a:r>
            <a:r>
              <a:rPr lang="en-US" sz="1400" dirty="0" smtClean="0"/>
              <a:t>-½</a:t>
            </a:r>
            <a:r>
              <a:rPr lang="en-US" sz="1400" dirty="0" smtClean="0">
                <a:latin typeface="Symbol"/>
              </a:rPr>
              <a:t>DS</a:t>
            </a:r>
            <a:r>
              <a:rPr lang="en-US" sz="1400" dirty="0" smtClean="0"/>
              <a:t>   via </a:t>
            </a:r>
            <a:r>
              <a:rPr lang="en-US" sz="1400" dirty="0" err="1" smtClean="0"/>
              <a:t>Ji</a:t>
            </a:r>
            <a:r>
              <a:rPr lang="en-US" sz="1400" dirty="0" smtClean="0"/>
              <a:t> sum rule</a:t>
            </a:r>
            <a:endParaRPr lang="en-US" sz="1400" dirty="0"/>
          </a:p>
        </p:txBody>
      </p:sp>
      <p:sp>
        <p:nvSpPr>
          <p:cNvPr id="14" name="Rectangle 13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71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7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graphicFrame>
        <p:nvGraphicFramePr>
          <p:cNvPr id="20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4953381"/>
              </p:ext>
            </p:extLst>
          </p:nvPr>
        </p:nvGraphicFramePr>
        <p:xfrm>
          <a:off x="4955344" y="3291936"/>
          <a:ext cx="2681222" cy="1786574"/>
        </p:xfrm>
        <a:graphic>
          <a:graphicData uri="http://schemas.openxmlformats.org/drawingml/2006/table">
            <a:tbl>
              <a:tblPr firstRow="1" bandRow="1"/>
              <a:tblGrid>
                <a:gridCol w="544414"/>
                <a:gridCol w="685025"/>
                <a:gridCol w="685025"/>
                <a:gridCol w="766758"/>
              </a:tblGrid>
              <a:tr h="326889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N</a:t>
                      </a:r>
                      <a:r>
                        <a:rPr kumimoji="0" lang="it-IT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/</a:t>
                      </a:r>
                      <a:r>
                        <a:rPr kumimoji="0" lang="it-IT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q</a:t>
                      </a:r>
                      <a:endParaRPr kumimoji="0" lang="it-IT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0162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53458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33570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1" name="Text Box 39"/>
          <p:cNvSpPr txBox="1">
            <a:spLocks noChangeArrowheads="1"/>
          </p:cNvSpPr>
          <p:nvPr/>
        </p:nvSpPr>
        <p:spPr bwMode="auto">
          <a:xfrm>
            <a:off x="5339167" y="2979070"/>
            <a:ext cx="2236272" cy="286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200" b="1" dirty="0">
                <a:solidFill>
                  <a:srgbClr val="FF0000"/>
                </a:solidFill>
              </a:rPr>
              <a:t>q</a:t>
            </a:r>
            <a:r>
              <a:rPr lang="en-US" sz="1200" b="1" dirty="0" smtClean="0">
                <a:solidFill>
                  <a:srgbClr val="FF0000"/>
                </a:solidFill>
              </a:rPr>
              <a:t>uark </a:t>
            </a:r>
            <a:r>
              <a:rPr lang="en-US" sz="1200" b="1" dirty="0" err="1" smtClean="0">
                <a:solidFill>
                  <a:srgbClr val="FF0000"/>
                </a:solidFill>
              </a:rPr>
              <a:t>polarisation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22" name="Text Box 40"/>
          <p:cNvSpPr txBox="1">
            <a:spLocks noChangeArrowheads="1"/>
          </p:cNvSpPr>
          <p:nvPr/>
        </p:nvSpPr>
        <p:spPr bwMode="auto">
          <a:xfrm rot="16200000">
            <a:off x="3750320" y="4055402"/>
            <a:ext cx="1937691" cy="286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200" b="1" dirty="0">
                <a:solidFill>
                  <a:srgbClr val="FF0000"/>
                </a:solidFill>
              </a:rPr>
              <a:t>nucleon </a:t>
            </a:r>
            <a:r>
              <a:rPr lang="en-US" sz="1200" b="1" dirty="0" err="1">
                <a:solidFill>
                  <a:srgbClr val="FF0000"/>
                </a:solidFill>
              </a:rPr>
              <a:t>polarisation</a:t>
            </a:r>
            <a:endParaRPr lang="en-US" sz="1200" b="1" dirty="0">
              <a:solidFill>
                <a:srgbClr val="FF0000"/>
              </a:solidFill>
            </a:endParaRPr>
          </a:p>
        </p:txBody>
      </p:sp>
      <p:graphicFrame>
        <p:nvGraphicFramePr>
          <p:cNvPr id="25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9303931"/>
              </p:ext>
            </p:extLst>
          </p:nvPr>
        </p:nvGraphicFramePr>
        <p:xfrm>
          <a:off x="5787607" y="4708710"/>
          <a:ext cx="216449" cy="2324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2518" name="Equation" r:id="rId7" imgW="152400" imgH="152400" progId="Equation.3">
                  <p:embed/>
                </p:oleObj>
              </mc:Choice>
              <mc:Fallback>
                <p:oleObj name="Equation" r:id="rId7" imgW="152400" imgH="15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87607" y="4708710"/>
                        <a:ext cx="216449" cy="23248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6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9079675"/>
              </p:ext>
            </p:extLst>
          </p:nvPr>
        </p:nvGraphicFramePr>
        <p:xfrm>
          <a:off x="6458039" y="4159853"/>
          <a:ext cx="237128" cy="2832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2519" name="Equation" r:id="rId9" imgW="177800" imgH="190500" progId="Equation.3">
                  <p:embed/>
                </p:oleObj>
              </mc:Choice>
              <mc:Fallback>
                <p:oleObj name="Equation" r:id="rId9" imgW="177800" imgH="190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58039" y="4159853"/>
                        <a:ext cx="237128" cy="283294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8847965"/>
              </p:ext>
            </p:extLst>
          </p:nvPr>
        </p:nvGraphicFramePr>
        <p:xfrm>
          <a:off x="7138396" y="3632791"/>
          <a:ext cx="304927" cy="3698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2520" name="Equation" r:id="rId11" imgW="165100" imgH="203200" progId="Equation.3">
                  <p:embed/>
                </p:oleObj>
              </mc:Choice>
              <mc:Fallback>
                <p:oleObj name="Equation" r:id="rId11" imgW="1651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38396" y="3632791"/>
                        <a:ext cx="304927" cy="36986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1185974"/>
              </p:ext>
            </p:extLst>
          </p:nvPr>
        </p:nvGraphicFramePr>
        <p:xfrm>
          <a:off x="6939472" y="4637904"/>
          <a:ext cx="641712" cy="3143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2521" name="Equation" r:id="rId13" imgW="469900" imgH="228600" progId="Equation.3">
                  <p:embed/>
                </p:oleObj>
              </mc:Choice>
              <mc:Fallback>
                <p:oleObj name="Equation" r:id="rId13" imgW="4699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9472" y="4637904"/>
                        <a:ext cx="641712" cy="31439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7909763"/>
              </p:ext>
            </p:extLst>
          </p:nvPr>
        </p:nvGraphicFramePr>
        <p:xfrm>
          <a:off x="5739625" y="3745023"/>
          <a:ext cx="245901" cy="2263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2522" name="Equation" r:id="rId15" imgW="177800" imgH="152400" progId="Equation.3">
                  <p:embed/>
                </p:oleObj>
              </mc:Choice>
              <mc:Fallback>
                <p:oleObj name="Equation" r:id="rId15" imgW="177800" imgH="15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39625" y="3745023"/>
                        <a:ext cx="245901" cy="22638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516347" y="5248234"/>
            <a:ext cx="3277251" cy="1261029"/>
          </a:xfrm>
          <a:prstGeom prst="rect">
            <a:avLst/>
          </a:prstGeom>
        </p:spPr>
      </p:pic>
      <p:sp>
        <p:nvSpPr>
          <p:cNvPr id="23" name="Fußzeilenplatzhalter 7"/>
          <p:cNvSpPr txBox="1">
            <a:spLocks noGrp="1"/>
          </p:cNvSpPr>
          <p:nvPr/>
        </p:nvSpPr>
        <p:spPr>
          <a:xfrm>
            <a:off x="1751796" y="6497718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Lattice and Hadrons, 15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January 2014, ECT*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368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AutoShape 2"/>
          <p:cNvSpPr>
            <a:spLocks noChangeArrowheads="1"/>
          </p:cNvSpPr>
          <p:nvPr/>
        </p:nvSpPr>
        <p:spPr bwMode="auto">
          <a:xfrm rot="5400000">
            <a:off x="3943013" y="2491592"/>
            <a:ext cx="538163" cy="381000"/>
          </a:xfrm>
          <a:prstGeom prst="parallelogram">
            <a:avLst>
              <a:gd name="adj" fmla="val 48339"/>
            </a:avLst>
          </a:prstGeom>
          <a:solidFill>
            <a:schemeClr val="bg1"/>
          </a:solidFill>
          <a:ln w="19050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 sz="2400">
              <a:solidFill>
                <a:srgbClr val="000000"/>
              </a:solidFill>
              <a:latin typeface="Calibri" pitchFamily="-65" charset="0"/>
            </a:endParaRPr>
          </a:p>
        </p:txBody>
      </p:sp>
      <p:pic>
        <p:nvPicPr>
          <p:cNvPr id="76803" name="Picture 4" descr="6_GeV_Racetrac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2365" y="2294366"/>
            <a:ext cx="4879882" cy="3450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32"/>
          <p:cNvGrpSpPr>
            <a:grpSpLocks/>
          </p:cNvGrpSpPr>
          <p:nvPr/>
        </p:nvGrpSpPr>
        <p:grpSpPr bwMode="auto">
          <a:xfrm>
            <a:off x="2019088" y="1835696"/>
            <a:ext cx="4087841" cy="2921878"/>
            <a:chOff x="2134" y="379"/>
            <a:chExt cx="3871" cy="2530"/>
          </a:xfrm>
        </p:grpSpPr>
        <p:pic>
          <p:nvPicPr>
            <p:cNvPr id="76824" name="Picture 7" descr="12_GeV_mods_NL-cryomodules_overlay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134" y="787"/>
              <a:ext cx="864" cy="7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6825" name="Picture 8" descr="12_GeV_mods_SL-cryomodules_overlay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793" y="2050"/>
              <a:ext cx="1174" cy="8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2932" y="1408"/>
              <a:ext cx="632" cy="534"/>
              <a:chOff x="3146" y="1440"/>
              <a:chExt cx="632" cy="534"/>
            </a:xfrm>
          </p:grpSpPr>
          <p:sp>
            <p:nvSpPr>
              <p:cNvPr id="4106" name="Text Box 10"/>
              <p:cNvSpPr txBox="1">
                <a:spLocks noChangeArrowheads="1"/>
              </p:cNvSpPr>
              <p:nvPr/>
            </p:nvSpPr>
            <p:spPr bwMode="auto">
              <a:xfrm>
                <a:off x="3360" y="1440"/>
                <a:ext cx="418" cy="187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  <a:spAutoFit/>
              </a:bodyPr>
              <a:lstStyle/>
              <a:p>
                <a:pPr defTabSz="992188" eaLnBrk="0" hangingPunct="0">
                  <a:spcBef>
                    <a:spcPct val="50000"/>
                  </a:spcBef>
                </a:pPr>
                <a:r>
                  <a:rPr lang="en-US" sz="1400" b="1" i="1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Calibri" pitchFamily="-65" charset="0"/>
                  </a:rPr>
                  <a:t>CHL-2</a:t>
                </a:r>
              </a:p>
            </p:txBody>
          </p:sp>
          <p:grpSp>
            <p:nvGrpSpPr>
              <p:cNvPr id="5" name="Group 11"/>
              <p:cNvGrpSpPr>
                <a:grpSpLocks/>
              </p:cNvGrpSpPr>
              <p:nvPr/>
            </p:nvGrpSpPr>
            <p:grpSpPr bwMode="auto">
              <a:xfrm>
                <a:off x="3146" y="1536"/>
                <a:ext cx="406" cy="438"/>
                <a:chOff x="3146" y="1536"/>
                <a:chExt cx="406" cy="438"/>
              </a:xfrm>
            </p:grpSpPr>
            <p:pic>
              <p:nvPicPr>
                <p:cNvPr id="76832" name="Picture 12" descr="12_GeV_mods_CHL_overlay"/>
                <p:cNvPicPr>
                  <a:picLocks noChangeAspect="1" noChangeArrowheads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 bwMode="auto">
                <a:xfrm>
                  <a:off x="3146" y="1707"/>
                  <a:ext cx="184" cy="26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6833" name="Picture 13" descr="12_GeV_mods_arrow_overlay"/>
                <p:cNvPicPr>
                  <a:picLocks noChangeAspect="1" noChangeArrowheads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3329" y="1536"/>
                  <a:ext cx="223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grpSp>
          <p:nvGrpSpPr>
            <p:cNvPr id="6" name="Group 14"/>
            <p:cNvGrpSpPr>
              <a:grpSpLocks/>
            </p:cNvGrpSpPr>
            <p:nvPr/>
          </p:nvGrpSpPr>
          <p:grpSpPr bwMode="auto">
            <a:xfrm>
              <a:off x="4342" y="379"/>
              <a:ext cx="1663" cy="852"/>
              <a:chOff x="4560" y="408"/>
              <a:chExt cx="1663" cy="852"/>
            </a:xfrm>
          </p:grpSpPr>
          <p:sp>
            <p:nvSpPr>
              <p:cNvPr id="4111" name="Text Box 15"/>
              <p:cNvSpPr txBox="1">
                <a:spLocks noChangeArrowheads="1"/>
              </p:cNvSpPr>
              <p:nvPr/>
            </p:nvSpPr>
            <p:spPr bwMode="auto">
              <a:xfrm>
                <a:off x="4737" y="408"/>
                <a:ext cx="1486" cy="646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ffectLst/>
            </p:spPr>
            <p:txBody>
              <a:bodyPr wrap="square" lIns="99276" tIns="49638" rIns="99276" bIns="49638">
                <a:prstTxWarp prst="textNoShape">
                  <a:avLst/>
                </a:prstTxWarp>
                <a:spAutoFit/>
              </a:bodyPr>
              <a:lstStyle/>
              <a:p>
                <a:pPr algn="ctr" defTabSz="992188" eaLnBrk="0" hangingPunct="0">
                  <a:spcBef>
                    <a:spcPct val="50000"/>
                  </a:spcBef>
                </a:pPr>
                <a:r>
                  <a:rPr lang="en-US" sz="1400" b="1" i="1" dirty="0" smtClea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Upgrade magnets and power supplies</a:t>
                </a:r>
                <a:endParaRPr lang="en-US" sz="1400" b="1" i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endParaRPr>
              </a:p>
            </p:txBody>
          </p:sp>
          <p:pic>
            <p:nvPicPr>
              <p:cNvPr id="76829" name="Picture 16" descr="12_GeV_mods_arrow_overlay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4560" y="864"/>
                <a:ext cx="306" cy="3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7" name="Group 35"/>
          <p:cNvGrpSpPr>
            <a:grpSpLocks/>
          </p:cNvGrpSpPr>
          <p:nvPr/>
        </p:nvGrpSpPr>
        <p:grpSpPr bwMode="auto">
          <a:xfrm>
            <a:off x="273933" y="4335113"/>
            <a:ext cx="4470401" cy="1762126"/>
            <a:chOff x="531" y="2356"/>
            <a:chExt cx="2816" cy="1110"/>
          </a:xfrm>
        </p:grpSpPr>
        <p:sp>
          <p:nvSpPr>
            <p:cNvPr id="4115" name="Text Box 19"/>
            <p:cNvSpPr txBox="1">
              <a:spLocks noChangeArrowheads="1"/>
            </p:cNvSpPr>
            <p:nvPr/>
          </p:nvSpPr>
          <p:spPr bwMode="auto">
            <a:xfrm>
              <a:off x="1630" y="3087"/>
              <a:ext cx="1717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107784" tIns="53892" rIns="107784" bIns="53892">
              <a:prstTxWarp prst="textNoShape">
                <a:avLst/>
              </a:prstTxWarp>
              <a:spAutoFit/>
            </a:bodyPr>
            <a:lstStyle/>
            <a:p>
              <a:pPr defTabSz="992188" eaLnBrk="0" hangingPunct="0"/>
              <a:r>
                <a:rPr lang="en-US" sz="1600" b="1" i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alibri" pitchFamily="-65" charset="0"/>
                </a:rPr>
                <a:t>Enhance equipment in existing halls</a:t>
              </a:r>
            </a:p>
          </p:txBody>
        </p:sp>
        <p:sp>
          <p:nvSpPr>
            <p:cNvPr id="4116" name="Oval 20"/>
            <p:cNvSpPr>
              <a:spLocks noChangeArrowheads="1"/>
            </p:cNvSpPr>
            <p:nvPr/>
          </p:nvSpPr>
          <p:spPr bwMode="auto">
            <a:xfrm rot="2428027">
              <a:off x="531" y="2356"/>
              <a:ext cx="1180" cy="574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107784" tIns="53892" rIns="107784" bIns="53892">
              <a:prstTxWarp prst="textNoShape">
                <a:avLst/>
              </a:prstTxWarp>
            </a:bodyPr>
            <a:lstStyle/>
            <a:p>
              <a:pPr algn="ctr" defTabSz="992188" eaLnBrk="0" hangingPunct="0"/>
              <a:endParaRPr lang="en-US" sz="2600" b="1" i="1" u="sng">
                <a:solidFill>
                  <a:srgbClr val="99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pitchFamily="-65" charset="0"/>
              </a:endParaRPr>
            </a:p>
          </p:txBody>
        </p:sp>
      </p:grpSp>
      <p:grpSp>
        <p:nvGrpSpPr>
          <p:cNvPr id="8" name="Group 21"/>
          <p:cNvGrpSpPr>
            <a:grpSpLocks/>
          </p:cNvGrpSpPr>
          <p:nvPr/>
        </p:nvGrpSpPr>
        <p:grpSpPr bwMode="auto">
          <a:xfrm>
            <a:off x="178993" y="996071"/>
            <a:ext cx="5927716" cy="3406077"/>
            <a:chOff x="646" y="-154"/>
            <a:chExt cx="5131" cy="3085"/>
          </a:xfrm>
        </p:grpSpPr>
        <p:grpSp>
          <p:nvGrpSpPr>
            <p:cNvPr id="9" name="Group 22"/>
            <p:cNvGrpSpPr>
              <a:grpSpLocks/>
            </p:cNvGrpSpPr>
            <p:nvPr/>
          </p:nvGrpSpPr>
          <p:grpSpPr bwMode="auto">
            <a:xfrm>
              <a:off x="646" y="-154"/>
              <a:ext cx="5131" cy="3085"/>
              <a:chOff x="646" y="-154"/>
              <a:chExt cx="5131" cy="3085"/>
            </a:xfrm>
          </p:grpSpPr>
          <p:pic>
            <p:nvPicPr>
              <p:cNvPr id="76814" name="Picture 23" descr="12_GeV_mods_HallD-beamline_overlay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2964" y="530"/>
                <a:ext cx="610" cy="8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6815" name="Picture 24" descr="12_GeV_mods_Arc-10_overlay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646" y="1749"/>
                <a:ext cx="2134" cy="11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0" name="Group 25"/>
              <p:cNvGrpSpPr>
                <a:grpSpLocks/>
              </p:cNvGrpSpPr>
              <p:nvPr/>
            </p:nvGrpSpPr>
            <p:grpSpPr bwMode="auto">
              <a:xfrm>
                <a:off x="3554" y="67"/>
                <a:ext cx="945" cy="606"/>
                <a:chOff x="3792" y="74"/>
                <a:chExt cx="945" cy="606"/>
              </a:xfrm>
            </p:grpSpPr>
            <p:pic>
              <p:nvPicPr>
                <p:cNvPr id="76818" name="Picture 26" descr="12_GeV_mods_Hall-D_overlay"/>
                <p:cNvPicPr>
                  <a:picLocks noChangeAspect="1" noChangeArrowheads="1"/>
                </p:cNvPicPr>
                <p:nvPr/>
              </p:nvPicPr>
              <p:blipFill>
                <a:blip r:embed="rId10"/>
                <a:srcRect/>
                <a:stretch>
                  <a:fillRect/>
                </a:stretch>
              </p:blipFill>
              <p:spPr bwMode="auto">
                <a:xfrm>
                  <a:off x="3792" y="74"/>
                  <a:ext cx="945" cy="6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76819" name="AutoShape 27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4084" y="324"/>
                  <a:ext cx="192" cy="240"/>
                </a:xfrm>
                <a:prstGeom prst="parallelogram">
                  <a:avLst>
                    <a:gd name="adj" fmla="val 59023"/>
                  </a:avLst>
                </a:prstGeom>
                <a:solidFill>
                  <a:schemeClr val="bg1"/>
                </a:solidFill>
                <a:ln w="19050">
                  <a:noFill/>
                  <a:miter lim="800000"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n-US" sz="2400">
                    <a:solidFill>
                      <a:srgbClr val="000000"/>
                    </a:solidFill>
                    <a:latin typeface="Calibri" pitchFamily="-65" charset="0"/>
                  </a:endParaRPr>
                </a:p>
              </p:txBody>
            </p:sp>
          </p:grpSp>
          <p:sp>
            <p:nvSpPr>
              <p:cNvPr id="76817" name="Text Box 28"/>
              <p:cNvSpPr txBox="1">
                <a:spLocks noChangeArrowheads="1"/>
              </p:cNvSpPr>
              <p:nvPr/>
            </p:nvSpPr>
            <p:spPr bwMode="auto">
              <a:xfrm>
                <a:off x="4566" y="-154"/>
                <a:ext cx="1211" cy="4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1400" b="1" i="1" dirty="0">
                    <a:solidFill>
                      <a:srgbClr val="000000"/>
                    </a:solidFill>
                  </a:rPr>
                  <a:t>add Hall D </a:t>
                </a:r>
              </a:p>
              <a:p>
                <a:pPr eaLnBrk="0" hangingPunct="0"/>
                <a:r>
                  <a:rPr lang="en-US" sz="1400" b="1" i="1" dirty="0">
                    <a:solidFill>
                      <a:srgbClr val="000000"/>
                    </a:solidFill>
                  </a:rPr>
                  <a:t>(and beam line)</a:t>
                </a:r>
                <a:endParaRPr lang="en-US" sz="1400" b="1" i="1" dirty="0">
                  <a:solidFill>
                    <a:srgbClr val="000000"/>
                  </a:solidFill>
                  <a:latin typeface="Calibri" pitchFamily="-65" charset="0"/>
                </a:endParaRPr>
              </a:p>
            </p:txBody>
          </p:sp>
        </p:grpSp>
        <p:sp>
          <p:nvSpPr>
            <p:cNvPr id="76813" name="Freeform 29"/>
            <p:cNvSpPr>
              <a:spLocks/>
            </p:cNvSpPr>
            <p:nvPr/>
          </p:nvSpPr>
          <p:spPr bwMode="auto">
            <a:xfrm>
              <a:off x="3822" y="341"/>
              <a:ext cx="304" cy="130"/>
            </a:xfrm>
            <a:custGeom>
              <a:avLst/>
              <a:gdLst>
                <a:gd name="T0" fmla="*/ 0 w 304"/>
                <a:gd name="T1" fmla="*/ 130 h 130"/>
                <a:gd name="T2" fmla="*/ 14 w 304"/>
                <a:gd name="T3" fmla="*/ 108 h 130"/>
                <a:gd name="T4" fmla="*/ 28 w 304"/>
                <a:gd name="T5" fmla="*/ 122 h 130"/>
                <a:gd name="T6" fmla="*/ 44 w 304"/>
                <a:gd name="T7" fmla="*/ 128 h 130"/>
                <a:gd name="T8" fmla="*/ 53 w 304"/>
                <a:gd name="T9" fmla="*/ 107 h 130"/>
                <a:gd name="T10" fmla="*/ 72 w 304"/>
                <a:gd name="T11" fmla="*/ 99 h 130"/>
                <a:gd name="T12" fmla="*/ 88 w 304"/>
                <a:gd name="T13" fmla="*/ 106 h 130"/>
                <a:gd name="T14" fmla="*/ 94 w 304"/>
                <a:gd name="T15" fmla="*/ 88 h 130"/>
                <a:gd name="T16" fmla="*/ 96 w 304"/>
                <a:gd name="T17" fmla="*/ 82 h 130"/>
                <a:gd name="T18" fmla="*/ 112 w 304"/>
                <a:gd name="T19" fmla="*/ 84 h 130"/>
                <a:gd name="T20" fmla="*/ 128 w 304"/>
                <a:gd name="T21" fmla="*/ 88 h 130"/>
                <a:gd name="T22" fmla="*/ 146 w 304"/>
                <a:gd name="T23" fmla="*/ 60 h 130"/>
                <a:gd name="T24" fmla="*/ 152 w 304"/>
                <a:gd name="T25" fmla="*/ 62 h 130"/>
                <a:gd name="T26" fmla="*/ 158 w 304"/>
                <a:gd name="T27" fmla="*/ 66 h 130"/>
                <a:gd name="T28" fmla="*/ 170 w 304"/>
                <a:gd name="T29" fmla="*/ 70 h 130"/>
                <a:gd name="T30" fmla="*/ 192 w 304"/>
                <a:gd name="T31" fmla="*/ 38 h 130"/>
                <a:gd name="T32" fmla="*/ 214 w 304"/>
                <a:gd name="T33" fmla="*/ 54 h 130"/>
                <a:gd name="T34" fmla="*/ 236 w 304"/>
                <a:gd name="T35" fmla="*/ 24 h 130"/>
                <a:gd name="T36" fmla="*/ 254 w 304"/>
                <a:gd name="T37" fmla="*/ 34 h 130"/>
                <a:gd name="T38" fmla="*/ 266 w 304"/>
                <a:gd name="T39" fmla="*/ 38 h 130"/>
                <a:gd name="T40" fmla="*/ 286 w 304"/>
                <a:gd name="T41" fmla="*/ 10 h 130"/>
                <a:gd name="T42" fmla="*/ 304 w 304"/>
                <a:gd name="T43" fmla="*/ 0 h 13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04"/>
                <a:gd name="T67" fmla="*/ 0 h 130"/>
                <a:gd name="T68" fmla="*/ 304 w 304"/>
                <a:gd name="T69" fmla="*/ 130 h 13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04" h="130">
                  <a:moveTo>
                    <a:pt x="0" y="130"/>
                  </a:moveTo>
                  <a:cubicBezTo>
                    <a:pt x="16" y="119"/>
                    <a:pt x="11" y="127"/>
                    <a:pt x="14" y="108"/>
                  </a:cubicBezTo>
                  <a:cubicBezTo>
                    <a:pt x="25" y="112"/>
                    <a:pt x="19" y="108"/>
                    <a:pt x="28" y="122"/>
                  </a:cubicBezTo>
                  <a:cubicBezTo>
                    <a:pt x="29" y="124"/>
                    <a:pt x="44" y="128"/>
                    <a:pt x="44" y="128"/>
                  </a:cubicBezTo>
                  <a:cubicBezTo>
                    <a:pt x="53" y="119"/>
                    <a:pt x="40" y="111"/>
                    <a:pt x="53" y="107"/>
                  </a:cubicBezTo>
                  <a:cubicBezTo>
                    <a:pt x="64" y="92"/>
                    <a:pt x="61" y="88"/>
                    <a:pt x="72" y="99"/>
                  </a:cubicBezTo>
                  <a:cubicBezTo>
                    <a:pt x="73" y="103"/>
                    <a:pt x="82" y="116"/>
                    <a:pt x="88" y="106"/>
                  </a:cubicBezTo>
                  <a:cubicBezTo>
                    <a:pt x="88" y="106"/>
                    <a:pt x="93" y="91"/>
                    <a:pt x="94" y="88"/>
                  </a:cubicBezTo>
                  <a:cubicBezTo>
                    <a:pt x="95" y="86"/>
                    <a:pt x="96" y="82"/>
                    <a:pt x="96" y="82"/>
                  </a:cubicBezTo>
                  <a:cubicBezTo>
                    <a:pt x="101" y="83"/>
                    <a:pt x="107" y="83"/>
                    <a:pt x="112" y="84"/>
                  </a:cubicBezTo>
                  <a:cubicBezTo>
                    <a:pt x="117" y="85"/>
                    <a:pt x="128" y="88"/>
                    <a:pt x="128" y="88"/>
                  </a:cubicBezTo>
                  <a:cubicBezTo>
                    <a:pt x="141" y="85"/>
                    <a:pt x="139" y="71"/>
                    <a:pt x="146" y="60"/>
                  </a:cubicBezTo>
                  <a:cubicBezTo>
                    <a:pt x="148" y="61"/>
                    <a:pt x="150" y="61"/>
                    <a:pt x="152" y="62"/>
                  </a:cubicBezTo>
                  <a:cubicBezTo>
                    <a:pt x="154" y="63"/>
                    <a:pt x="156" y="65"/>
                    <a:pt x="158" y="66"/>
                  </a:cubicBezTo>
                  <a:cubicBezTo>
                    <a:pt x="162" y="68"/>
                    <a:pt x="170" y="70"/>
                    <a:pt x="170" y="70"/>
                  </a:cubicBezTo>
                  <a:cubicBezTo>
                    <a:pt x="177" y="60"/>
                    <a:pt x="180" y="42"/>
                    <a:pt x="192" y="38"/>
                  </a:cubicBezTo>
                  <a:cubicBezTo>
                    <a:pt x="201" y="44"/>
                    <a:pt x="204" y="51"/>
                    <a:pt x="214" y="54"/>
                  </a:cubicBezTo>
                  <a:cubicBezTo>
                    <a:pt x="227" y="50"/>
                    <a:pt x="232" y="36"/>
                    <a:pt x="236" y="24"/>
                  </a:cubicBezTo>
                  <a:cubicBezTo>
                    <a:pt x="242" y="26"/>
                    <a:pt x="249" y="32"/>
                    <a:pt x="254" y="34"/>
                  </a:cubicBezTo>
                  <a:cubicBezTo>
                    <a:pt x="258" y="35"/>
                    <a:pt x="266" y="38"/>
                    <a:pt x="266" y="38"/>
                  </a:cubicBezTo>
                  <a:cubicBezTo>
                    <a:pt x="276" y="20"/>
                    <a:pt x="280" y="19"/>
                    <a:pt x="286" y="10"/>
                  </a:cubicBezTo>
                  <a:cubicBezTo>
                    <a:pt x="286" y="8"/>
                    <a:pt x="300" y="2"/>
                    <a:pt x="304" y="0"/>
                  </a:cubicBezTo>
                </a:path>
              </a:pathLst>
            </a:custGeom>
            <a:noFill/>
            <a:ln w="19050" cap="flat" cmpd="sng">
              <a:solidFill>
                <a:srgbClr val="FFB62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sp>
        <p:nvSpPr>
          <p:cNvPr id="38" name="Rectangle 37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8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2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43877" y="2876960"/>
            <a:ext cx="3900123" cy="3664347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303666" y="985814"/>
            <a:ext cx="2814893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Beam Energy       </a:t>
            </a:r>
            <a:r>
              <a:rPr lang="en-US" dirty="0" smtClean="0">
                <a:solidFill>
                  <a:srgbClr val="FF0000"/>
                </a:solidFill>
              </a:rPr>
              <a:t>12 GeV</a:t>
            </a:r>
          </a:p>
          <a:p>
            <a:r>
              <a:rPr lang="en-US" dirty="0" smtClean="0"/>
              <a:t>Beam current         </a:t>
            </a:r>
            <a:r>
              <a:rPr lang="en-US" dirty="0" smtClean="0">
                <a:solidFill>
                  <a:srgbClr val="FF0000"/>
                </a:solidFill>
              </a:rPr>
              <a:t>90 </a:t>
            </a:r>
            <a:r>
              <a:rPr lang="en-US" dirty="0" smtClean="0">
                <a:solidFill>
                  <a:srgbClr val="FF0000"/>
                </a:solidFill>
                <a:latin typeface="Symbol"/>
              </a:rPr>
              <a:t>m</a:t>
            </a:r>
            <a:r>
              <a:rPr lang="en-US" dirty="0" smtClean="0">
                <a:solidFill>
                  <a:srgbClr val="FF0000"/>
                </a:solidFill>
              </a:rPr>
              <a:t>A</a:t>
            </a:r>
          </a:p>
          <a:p>
            <a:r>
              <a:rPr lang="en-US" dirty="0" smtClean="0"/>
              <a:t>Beam polarization  </a:t>
            </a:r>
            <a:r>
              <a:rPr lang="en-US" dirty="0" smtClean="0">
                <a:solidFill>
                  <a:srgbClr val="FF0000"/>
                </a:solidFill>
              </a:rPr>
              <a:t>85 %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1610744" y="-76200"/>
            <a:ext cx="626024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CEBAF Upgrade at Jefferson Lab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pic>
        <p:nvPicPr>
          <p:cNvPr id="2" name="Picture 1" descr="Snapshot 2013-09-25 08-21-44.tif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519" y="693921"/>
            <a:ext cx="2124292" cy="2104314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 flipV="1">
            <a:off x="5290607" y="1700978"/>
            <a:ext cx="2380594" cy="1223812"/>
          </a:xfrm>
          <a:prstGeom prst="line">
            <a:avLst/>
          </a:prstGeom>
          <a:ln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 flipV="1">
            <a:off x="7636566" y="1700978"/>
            <a:ext cx="1460154" cy="1226928"/>
          </a:xfrm>
          <a:prstGeom prst="line">
            <a:avLst/>
          </a:prstGeom>
          <a:ln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Fußzeilenplatzhalter 7"/>
          <p:cNvSpPr txBox="1">
            <a:spLocks noGrp="1"/>
          </p:cNvSpPr>
          <p:nvPr/>
        </p:nvSpPr>
        <p:spPr>
          <a:xfrm>
            <a:off x="1751796" y="6497718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Lattice and Hadrons, 15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January 2014, ECT*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9101" y="6216317"/>
            <a:ext cx="4487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First beam expected in Hall-A in spring 2014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57968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9144000" cy="66285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9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10" name="Group 18"/>
          <p:cNvGrpSpPr>
            <a:grpSpLocks/>
          </p:cNvGrpSpPr>
          <p:nvPr/>
        </p:nvGrpSpPr>
        <p:grpSpPr bwMode="auto">
          <a:xfrm>
            <a:off x="80877" y="708528"/>
            <a:ext cx="4699001" cy="2792756"/>
            <a:chOff x="2802" y="504"/>
            <a:chExt cx="2960" cy="1747"/>
          </a:xfrm>
        </p:grpSpPr>
        <p:sp>
          <p:nvSpPr>
            <p:cNvPr id="11" name="Rectangle 7"/>
            <p:cNvSpPr>
              <a:spLocks noChangeArrowheads="1"/>
            </p:cNvSpPr>
            <p:nvPr/>
          </p:nvSpPr>
          <p:spPr bwMode="auto">
            <a:xfrm>
              <a:off x="2844" y="1856"/>
              <a:ext cx="2918" cy="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20000"/>
                </a:spcBef>
                <a:buFont typeface="Times" charset="0"/>
                <a:buNone/>
              </a:pPr>
              <a:r>
                <a:rPr lang="en-US" sz="1600" dirty="0">
                  <a:solidFill>
                    <a:srgbClr val="FFFF00"/>
                  </a:solidFill>
                  <a:latin typeface="Arial" charset="0"/>
                </a:rPr>
                <a:t>Super High Momentum Spectrometer (SHMS</a:t>
              </a:r>
              <a:r>
                <a:rPr lang="en-US" sz="1600" dirty="0" smtClean="0">
                  <a:solidFill>
                    <a:srgbClr val="FFFF00"/>
                  </a:solidFill>
                  <a:latin typeface="Arial" charset="0"/>
                </a:rPr>
                <a:t>)</a:t>
              </a:r>
            </a:p>
            <a:p>
              <a:pPr>
                <a:spcBef>
                  <a:spcPct val="20000"/>
                </a:spcBef>
                <a:buFont typeface="Times" charset="0"/>
                <a:buNone/>
              </a:pPr>
              <a:r>
                <a:rPr lang="en-US" sz="1600" dirty="0" err="1">
                  <a:solidFill>
                    <a:srgbClr val="FFFF00"/>
                  </a:solidFill>
                </a:rPr>
                <a:t>u</a:t>
              </a:r>
              <a:r>
                <a:rPr lang="en-US" sz="1600" dirty="0" err="1" smtClean="0">
                  <a:solidFill>
                    <a:srgbClr val="FFFF00"/>
                  </a:solidFill>
                </a:rPr>
                <a:t>npolarized</a:t>
              </a:r>
              <a:r>
                <a:rPr lang="en-US" sz="1600" dirty="0" smtClean="0">
                  <a:solidFill>
                    <a:srgbClr val="FFFF00"/>
                  </a:solidFill>
                </a:rPr>
                <a:t> SIDIS, hadron ID</a:t>
              </a:r>
              <a:endParaRPr lang="en-US" sz="1600" dirty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2" name="Text Box 8"/>
            <p:cNvSpPr txBox="1">
              <a:spLocks noChangeArrowheads="1"/>
            </p:cNvSpPr>
            <p:nvPr/>
          </p:nvSpPr>
          <p:spPr bwMode="auto">
            <a:xfrm>
              <a:off x="2802" y="525"/>
              <a:ext cx="675" cy="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20000"/>
                </a:spcBef>
                <a:buSzPct val="150000"/>
              </a:pPr>
              <a:r>
                <a:rPr lang="en-US" b="1" dirty="0" smtClean="0">
                  <a:solidFill>
                    <a:srgbClr val="FFFF00"/>
                  </a:solidFill>
                  <a:latin typeface="Arial" charset="0"/>
                </a:rPr>
                <a:t>Hall-C</a:t>
              </a:r>
              <a:endParaRPr lang="en-US" b="1" dirty="0">
                <a:solidFill>
                  <a:srgbClr val="FFFF00"/>
                </a:solidFill>
                <a:latin typeface="Arial" charset="0"/>
              </a:endParaRPr>
            </a:p>
          </p:txBody>
        </p:sp>
        <p:pic>
          <p:nvPicPr>
            <p:cNvPr id="13" name="Picture 9" descr="HallCnew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6" y="504"/>
              <a:ext cx="1776" cy="1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oup 16"/>
          <p:cNvGrpSpPr>
            <a:grpSpLocks/>
          </p:cNvGrpSpPr>
          <p:nvPr/>
        </p:nvGrpSpPr>
        <p:grpSpPr bwMode="auto">
          <a:xfrm>
            <a:off x="4189413" y="629365"/>
            <a:ext cx="4954588" cy="2797296"/>
            <a:chOff x="2639" y="2300"/>
            <a:chExt cx="3121" cy="1909"/>
          </a:xfrm>
        </p:grpSpPr>
        <p:pic>
          <p:nvPicPr>
            <p:cNvPr id="15" name="Picture 12" descr="hallacomb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1" y="2300"/>
              <a:ext cx="1999" cy="1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tangle 13"/>
            <p:cNvSpPr>
              <a:spLocks noChangeArrowheads="1"/>
            </p:cNvSpPr>
            <p:nvPr/>
          </p:nvSpPr>
          <p:spPr bwMode="auto">
            <a:xfrm>
              <a:off x="3221" y="3778"/>
              <a:ext cx="2539" cy="4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90487" tIns="44450" rIns="90487" bIns="44450">
              <a:spAutoFit/>
            </a:bodyPr>
            <a:lstStyle/>
            <a:p>
              <a:pPr>
                <a:spcBef>
                  <a:spcPct val="20000"/>
                </a:spcBef>
                <a:buFont typeface="Times" charset="0"/>
                <a:buNone/>
              </a:pPr>
              <a:r>
                <a:rPr lang="en-US" sz="1600" dirty="0" smtClean="0">
                  <a:solidFill>
                    <a:srgbClr val="FFFF00"/>
                  </a:solidFill>
                  <a:latin typeface="Arial" charset="0"/>
                </a:rPr>
                <a:t>Spectrometer </a:t>
              </a:r>
              <a:r>
                <a:rPr lang="en-US" sz="1600" dirty="0">
                  <a:solidFill>
                    <a:srgbClr val="FFFF00"/>
                  </a:solidFill>
                </a:rPr>
                <a:t>p</a:t>
              </a:r>
              <a:r>
                <a:rPr lang="en-US" sz="1600" dirty="0" smtClean="0">
                  <a:solidFill>
                    <a:srgbClr val="FFFF00"/>
                  </a:solidFill>
                  <a:latin typeface="Arial" charset="0"/>
                </a:rPr>
                <a:t>air</a:t>
              </a:r>
              <a:r>
                <a:rPr lang="en-US" sz="1600" dirty="0">
                  <a:solidFill>
                    <a:srgbClr val="FFFF00"/>
                  </a:solidFill>
                  <a:latin typeface="Arial" charset="0"/>
                </a:rPr>
                <a:t>, </a:t>
              </a:r>
              <a:r>
                <a:rPr lang="en-US" sz="1600" dirty="0" smtClean="0">
                  <a:solidFill>
                    <a:srgbClr val="FFFF00"/>
                  </a:solidFill>
                  <a:latin typeface="Arial" charset="0"/>
                </a:rPr>
                <a:t>polarized </a:t>
              </a:r>
              <a:r>
                <a:rPr lang="en-US" sz="1600" baseline="30000" dirty="0" smtClean="0">
                  <a:solidFill>
                    <a:srgbClr val="FFFF00"/>
                  </a:solidFill>
                  <a:latin typeface="Arial" charset="0"/>
                </a:rPr>
                <a:t>3</a:t>
              </a:r>
              <a:r>
                <a:rPr lang="en-US" sz="1600" dirty="0" smtClean="0">
                  <a:solidFill>
                    <a:srgbClr val="FFFF00"/>
                  </a:solidFill>
                  <a:latin typeface="Arial" charset="0"/>
                </a:rPr>
                <a:t>He target </a:t>
              </a:r>
            </a:p>
            <a:p>
              <a:pPr>
                <a:spcBef>
                  <a:spcPct val="20000"/>
                </a:spcBef>
                <a:buFont typeface="Times" charset="0"/>
                <a:buNone/>
              </a:pPr>
              <a:r>
                <a:rPr lang="en-US" sz="1600" dirty="0" smtClean="0">
                  <a:solidFill>
                    <a:srgbClr val="FFFF00"/>
                  </a:solidFill>
                  <a:latin typeface="Arial" charset="0"/>
                </a:rPr>
                <a:t>up to </a:t>
              </a:r>
              <a:r>
                <a:rPr lang="en-US" sz="1600" dirty="0">
                  <a:solidFill>
                    <a:srgbClr val="FFFF00"/>
                  </a:solidFill>
                </a:rPr>
                <a:t>to </a:t>
              </a:r>
              <a:r>
                <a:rPr lang="en-US" sz="1600" dirty="0" smtClean="0">
                  <a:solidFill>
                    <a:srgbClr val="FFFF00"/>
                  </a:solidFill>
                </a:rPr>
                <a:t>10</a:t>
              </a:r>
              <a:r>
                <a:rPr lang="en-US" sz="1600" baseline="30000" dirty="0" smtClean="0">
                  <a:solidFill>
                    <a:srgbClr val="FFFF00"/>
                  </a:solidFill>
                </a:rPr>
                <a:t>38 </a:t>
              </a:r>
              <a:r>
                <a:rPr lang="en-US" sz="1600" dirty="0">
                  <a:solidFill>
                    <a:srgbClr val="FFFF00"/>
                  </a:solidFill>
                </a:rPr>
                <a:t>cm</a:t>
              </a:r>
              <a:r>
                <a:rPr lang="en-US" sz="1600" baseline="30000" dirty="0">
                  <a:solidFill>
                    <a:srgbClr val="FFFF00"/>
                  </a:solidFill>
                </a:rPr>
                <a:t>-2 </a:t>
              </a:r>
              <a:r>
                <a:rPr lang="en-US" sz="1600" dirty="0">
                  <a:solidFill>
                    <a:srgbClr val="FFFF00"/>
                  </a:solidFill>
                </a:rPr>
                <a:t>s</a:t>
              </a:r>
              <a:r>
                <a:rPr lang="en-US" sz="1600" baseline="30000" dirty="0">
                  <a:solidFill>
                    <a:srgbClr val="FFFF00"/>
                  </a:solidFill>
                </a:rPr>
                <a:t>-</a:t>
              </a:r>
              <a:r>
                <a:rPr lang="en-US" sz="1600" baseline="30000" dirty="0" smtClean="0">
                  <a:solidFill>
                    <a:srgbClr val="FFFF00"/>
                  </a:solidFill>
                </a:rPr>
                <a:t>1</a:t>
              </a:r>
              <a:r>
                <a:rPr lang="en-US" sz="1600" dirty="0" smtClean="0">
                  <a:solidFill>
                    <a:srgbClr val="FFFF00"/>
                  </a:solidFill>
                </a:rPr>
                <a:t>,  </a:t>
              </a:r>
              <a:r>
                <a:rPr lang="en-US" sz="1600" dirty="0" smtClean="0">
                  <a:solidFill>
                    <a:srgbClr val="FFFF00"/>
                  </a:solidFill>
                  <a:latin typeface="Arial" charset="0"/>
                </a:rPr>
                <a:t>hadron ID</a:t>
              </a:r>
              <a:endParaRPr lang="en-US" sz="1600" dirty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8" name="Text Box 14"/>
            <p:cNvSpPr txBox="1">
              <a:spLocks noChangeArrowheads="1"/>
            </p:cNvSpPr>
            <p:nvPr/>
          </p:nvSpPr>
          <p:spPr bwMode="auto">
            <a:xfrm>
              <a:off x="2639" y="2412"/>
              <a:ext cx="673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20000"/>
                </a:spcBef>
                <a:buSzPct val="150000"/>
              </a:pPr>
              <a:r>
                <a:rPr lang="en-US" b="1" dirty="0" smtClean="0">
                  <a:solidFill>
                    <a:srgbClr val="FFFF00"/>
                  </a:solidFill>
                  <a:latin typeface="Arial" charset="0"/>
                </a:rPr>
                <a:t>Hall-A</a:t>
              </a:r>
              <a:endParaRPr lang="en-US" b="1" dirty="0">
                <a:solidFill>
                  <a:srgbClr val="FFFF00"/>
                </a:solidFill>
                <a:latin typeface="Arial" charset="0"/>
              </a:endParaRPr>
            </a:p>
          </p:txBody>
        </p:sp>
      </p:grpSp>
      <p:grpSp>
        <p:nvGrpSpPr>
          <p:cNvPr id="20" name="Group 18"/>
          <p:cNvGrpSpPr>
            <a:grpSpLocks/>
          </p:cNvGrpSpPr>
          <p:nvPr/>
        </p:nvGrpSpPr>
        <p:grpSpPr bwMode="auto">
          <a:xfrm>
            <a:off x="72277" y="3534545"/>
            <a:ext cx="4803354" cy="3039216"/>
            <a:chOff x="5018" y="3581400"/>
            <a:chExt cx="5021691" cy="3348967"/>
          </a:xfrm>
        </p:grpSpPr>
        <p:sp>
          <p:nvSpPr>
            <p:cNvPr id="21" name="Rectangle 21"/>
            <p:cNvSpPr>
              <a:spLocks noChangeArrowheads="1"/>
            </p:cNvSpPr>
            <p:nvPr/>
          </p:nvSpPr>
          <p:spPr bwMode="auto">
            <a:xfrm>
              <a:off x="44064" y="3646689"/>
              <a:ext cx="1122695" cy="5087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rgbClr val="FFFF00"/>
                  </a:solidFill>
                  <a:latin typeface="Arial" charset="0"/>
                </a:rPr>
                <a:t>Hall-B</a:t>
              </a:r>
              <a:endParaRPr lang="en-US" sz="2400" b="1" dirty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22" name="Rectangle 10"/>
            <p:cNvSpPr>
              <a:spLocks noChangeArrowheads="1"/>
            </p:cNvSpPr>
            <p:nvPr/>
          </p:nvSpPr>
          <p:spPr bwMode="auto">
            <a:xfrm>
              <a:off x="5018" y="6234555"/>
              <a:ext cx="5021691" cy="695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487" tIns="44450" rIns="90487" bIns="44450">
              <a:spAutoFit/>
            </a:bodyPr>
            <a:lstStyle/>
            <a:p>
              <a:pPr>
                <a:spcBef>
                  <a:spcPct val="20000"/>
                </a:spcBef>
                <a:buFont typeface="Times" charset="0"/>
                <a:buNone/>
              </a:pPr>
              <a:r>
                <a:rPr lang="en-US" sz="1600" dirty="0">
                  <a:solidFill>
                    <a:srgbClr val="FFFF00"/>
                  </a:solidFill>
                  <a:latin typeface="Arial" charset="0"/>
                </a:rPr>
                <a:t>CLAS12  </a:t>
              </a:r>
              <a:r>
                <a:rPr lang="en-US" sz="1600" dirty="0" smtClean="0">
                  <a:solidFill>
                    <a:srgbClr val="FFFF00"/>
                  </a:solidFill>
                  <a:latin typeface="Arial" charset="0"/>
                </a:rPr>
                <a:t>H</a:t>
              </a:r>
              <a:r>
                <a:rPr lang="en-US" sz="1600" dirty="0" smtClean="0">
                  <a:solidFill>
                    <a:srgbClr val="FFFF00"/>
                  </a:solidFill>
                </a:rPr>
                <a:t>D-</a:t>
              </a:r>
              <a:r>
                <a:rPr lang="en-US" sz="1600" dirty="0" smtClean="0">
                  <a:solidFill>
                    <a:srgbClr val="FFFF00"/>
                  </a:solidFill>
                </a:rPr>
                <a:t>ice (H,D)</a:t>
              </a:r>
              <a:r>
                <a:rPr lang="en-US" sz="1600" dirty="0" smtClean="0">
                  <a:solidFill>
                    <a:srgbClr val="FFFF00"/>
                  </a:solidFill>
                  <a:latin typeface="Arial" charset="0"/>
                </a:rPr>
                <a:t> </a:t>
              </a:r>
              <a:r>
                <a:rPr lang="en-US" sz="1600" dirty="0" smtClean="0">
                  <a:solidFill>
                    <a:srgbClr val="FFFF00"/>
                  </a:solidFill>
                  <a:latin typeface="Arial" charset="0"/>
                </a:rPr>
                <a:t>polarized targets up to </a:t>
              </a:r>
              <a:endParaRPr lang="en-US" sz="1600" dirty="0" smtClean="0">
                <a:solidFill>
                  <a:srgbClr val="FFFF00"/>
                </a:solidFill>
                <a:latin typeface="Arial" charset="0"/>
              </a:endParaRPr>
            </a:p>
            <a:p>
              <a:pPr>
                <a:spcBef>
                  <a:spcPct val="20000"/>
                </a:spcBef>
                <a:buFont typeface="Times" charset="0"/>
                <a:buNone/>
              </a:pPr>
              <a:r>
                <a:rPr lang="en-US" sz="1600" dirty="0" smtClean="0">
                  <a:solidFill>
                    <a:srgbClr val="FFFF00"/>
                  </a:solidFill>
                </a:rPr>
                <a:t>10</a:t>
              </a:r>
              <a:r>
                <a:rPr lang="en-US" sz="1600" baseline="30000" dirty="0" smtClean="0">
                  <a:solidFill>
                    <a:srgbClr val="FFFF00"/>
                  </a:solidFill>
                </a:rPr>
                <a:t>35 </a:t>
              </a:r>
              <a:r>
                <a:rPr lang="en-US" sz="1600" dirty="0" smtClean="0">
                  <a:solidFill>
                    <a:srgbClr val="FFFF00"/>
                  </a:solidFill>
                </a:rPr>
                <a:t>cm</a:t>
              </a:r>
              <a:r>
                <a:rPr lang="en-US" sz="1600" baseline="30000" dirty="0" smtClean="0">
                  <a:solidFill>
                    <a:srgbClr val="FFFF00"/>
                  </a:solidFill>
                </a:rPr>
                <a:t>-2 </a:t>
              </a:r>
              <a:r>
                <a:rPr lang="en-US" sz="1600" dirty="0" smtClean="0">
                  <a:solidFill>
                    <a:srgbClr val="FFFF00"/>
                  </a:solidFill>
                </a:rPr>
                <a:t>s</a:t>
              </a:r>
              <a:r>
                <a:rPr lang="en-US" sz="1600" baseline="30000" dirty="0" smtClean="0">
                  <a:solidFill>
                    <a:srgbClr val="FFFF00"/>
                  </a:solidFill>
                </a:rPr>
                <a:t>-</a:t>
              </a:r>
              <a:r>
                <a:rPr lang="en-US" sz="1600" baseline="30000" dirty="0" smtClean="0">
                  <a:solidFill>
                    <a:srgbClr val="FFFF00"/>
                  </a:solidFill>
                </a:rPr>
                <a:t>1</a:t>
              </a:r>
              <a:r>
                <a:rPr lang="en-US" sz="1600" dirty="0" smtClean="0">
                  <a:solidFill>
                    <a:srgbClr val="FFFF00"/>
                  </a:solidFill>
                </a:rPr>
                <a:t>, “</a:t>
              </a:r>
              <a:r>
                <a:rPr lang="en-US" sz="1600" dirty="0" smtClean="0">
                  <a:solidFill>
                    <a:srgbClr val="FFFF00"/>
                  </a:solidFill>
                </a:rPr>
                <a:t>complete” </a:t>
              </a:r>
              <a:r>
                <a:rPr lang="en-US" sz="1600" dirty="0" smtClean="0">
                  <a:solidFill>
                    <a:srgbClr val="FFFF00"/>
                  </a:solidFill>
                  <a:latin typeface="Arial" charset="0"/>
                </a:rPr>
                <a:t>acceptance</a:t>
              </a:r>
              <a:r>
                <a:rPr lang="en-US" sz="1600" dirty="0" smtClean="0">
                  <a:solidFill>
                    <a:srgbClr val="FFFF00"/>
                  </a:solidFill>
                </a:rPr>
                <a:t>, hadron ID</a:t>
              </a:r>
              <a:endParaRPr lang="en-US" sz="1600" dirty="0">
                <a:solidFill>
                  <a:srgbClr val="FFFF00"/>
                </a:solidFill>
                <a:latin typeface="Arial" charset="0"/>
              </a:endParaRPr>
            </a:p>
          </p:txBody>
        </p:sp>
        <p:pic>
          <p:nvPicPr>
            <p:cNvPr id="23" name="Picture 24"/>
            <p:cNvPicPr>
              <a:picLocks noChangeAspect="1"/>
            </p:cNvPicPr>
            <p:nvPr/>
          </p:nvPicPr>
          <p:blipFill>
            <a:blip r:embed="rId5">
              <a:lum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8279" y="3581400"/>
              <a:ext cx="2695575" cy="266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4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658" y="3469516"/>
            <a:ext cx="3613030" cy="2434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5" name="Rectangle 10"/>
          <p:cNvSpPr>
            <a:spLocks noChangeArrowheads="1"/>
          </p:cNvSpPr>
          <p:nvPr/>
        </p:nvSpPr>
        <p:spPr bwMode="auto">
          <a:xfrm>
            <a:off x="4993278" y="5926838"/>
            <a:ext cx="4150722" cy="631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/>
          <a:p>
            <a:pPr>
              <a:spcBef>
                <a:spcPct val="20000"/>
              </a:spcBef>
              <a:buFont typeface="Times" charset="0"/>
              <a:buNone/>
            </a:pPr>
            <a:r>
              <a:rPr lang="en-US" sz="1600" dirty="0" smtClean="0">
                <a:solidFill>
                  <a:srgbClr val="FFFF00"/>
                </a:solidFill>
              </a:rPr>
              <a:t>SOLID</a:t>
            </a:r>
            <a:r>
              <a:rPr lang="en-US" sz="1600" dirty="0" smtClean="0">
                <a:solidFill>
                  <a:srgbClr val="FFFF00"/>
                </a:solidFill>
                <a:latin typeface="Arial" charset="0"/>
              </a:rPr>
              <a:t>  </a:t>
            </a:r>
            <a:r>
              <a:rPr lang="en-US" sz="1600" baseline="30000" dirty="0" smtClean="0">
                <a:solidFill>
                  <a:srgbClr val="FFFF00"/>
                </a:solidFill>
                <a:latin typeface="Arial" charset="0"/>
              </a:rPr>
              <a:t>3</a:t>
            </a:r>
            <a:r>
              <a:rPr lang="en-US" sz="1600" dirty="0" smtClean="0">
                <a:solidFill>
                  <a:srgbClr val="FFFF00"/>
                </a:solidFill>
                <a:latin typeface="Arial" charset="0"/>
              </a:rPr>
              <a:t>He, NH</a:t>
            </a:r>
            <a:r>
              <a:rPr lang="en-US" sz="1600" baseline="-25000" dirty="0" smtClean="0">
                <a:solidFill>
                  <a:srgbClr val="FFFF00"/>
                </a:solidFill>
                <a:latin typeface="Arial" charset="0"/>
              </a:rPr>
              <a:t>3</a:t>
            </a:r>
            <a:r>
              <a:rPr lang="en-US" sz="1600" dirty="0" smtClean="0">
                <a:solidFill>
                  <a:srgbClr val="FFFF00"/>
                </a:solidFill>
                <a:latin typeface="Arial" charset="0"/>
              </a:rPr>
              <a:t> polarized targets </a:t>
            </a:r>
            <a:r>
              <a:rPr lang="en-US" sz="1600" dirty="0" smtClean="0">
                <a:solidFill>
                  <a:srgbClr val="FFFF00"/>
                </a:solidFill>
                <a:latin typeface="Arial" charset="0"/>
              </a:rPr>
              <a:t>up to</a:t>
            </a:r>
            <a:endParaRPr lang="en-US" sz="1600" dirty="0" smtClean="0">
              <a:solidFill>
                <a:srgbClr val="FFFF00"/>
              </a:solidFill>
              <a:latin typeface="Arial" charset="0"/>
            </a:endParaRPr>
          </a:p>
          <a:p>
            <a:pPr>
              <a:spcBef>
                <a:spcPct val="20000"/>
              </a:spcBef>
              <a:buFont typeface="Times" charset="0"/>
              <a:buNone/>
            </a:pPr>
            <a:r>
              <a:rPr lang="en-US" sz="1600" dirty="0" smtClean="0">
                <a:solidFill>
                  <a:srgbClr val="FFFF00"/>
                </a:solidFill>
              </a:rPr>
              <a:t>10</a:t>
            </a:r>
            <a:r>
              <a:rPr lang="en-US" sz="1600" baseline="30000" dirty="0" smtClean="0">
                <a:solidFill>
                  <a:srgbClr val="FFFF00"/>
                </a:solidFill>
              </a:rPr>
              <a:t>36 </a:t>
            </a:r>
            <a:r>
              <a:rPr lang="en-US" sz="1600" dirty="0" smtClean="0">
                <a:solidFill>
                  <a:srgbClr val="FFFF00"/>
                </a:solidFill>
              </a:rPr>
              <a:t>cm</a:t>
            </a:r>
            <a:r>
              <a:rPr lang="en-US" sz="1600" baseline="30000" dirty="0" smtClean="0">
                <a:solidFill>
                  <a:srgbClr val="FFFF00"/>
                </a:solidFill>
              </a:rPr>
              <a:t>-2 </a:t>
            </a:r>
            <a:r>
              <a:rPr lang="en-US" sz="1600" dirty="0" smtClean="0">
                <a:solidFill>
                  <a:srgbClr val="FFFF00"/>
                </a:solidFill>
              </a:rPr>
              <a:t>s</a:t>
            </a:r>
            <a:r>
              <a:rPr lang="en-US" sz="1600" baseline="30000" dirty="0" smtClean="0">
                <a:solidFill>
                  <a:srgbClr val="FFFF00"/>
                </a:solidFill>
              </a:rPr>
              <a:t>-</a:t>
            </a:r>
            <a:r>
              <a:rPr lang="en-US" sz="1600" baseline="30000" dirty="0" smtClean="0">
                <a:solidFill>
                  <a:srgbClr val="FFFF00"/>
                </a:solidFill>
              </a:rPr>
              <a:t>1</a:t>
            </a:r>
            <a:r>
              <a:rPr lang="en-US" sz="1600" dirty="0" smtClean="0">
                <a:solidFill>
                  <a:srgbClr val="FFFF00"/>
                </a:solidFill>
              </a:rPr>
              <a:t>, </a:t>
            </a:r>
            <a:r>
              <a:rPr lang="en-US" sz="1600" dirty="0" smtClean="0">
                <a:solidFill>
                  <a:srgbClr val="FFFF00"/>
                </a:solidFill>
              </a:rPr>
              <a:t>large</a:t>
            </a:r>
            <a:r>
              <a:rPr lang="en-US" sz="1600" dirty="0" smtClean="0">
                <a:solidFill>
                  <a:srgbClr val="FFFF00"/>
                </a:solidFill>
                <a:latin typeface="Arial" charset="0"/>
              </a:rPr>
              <a:t> acceptance</a:t>
            </a:r>
            <a:r>
              <a:rPr lang="en-US" sz="1600" dirty="0" smtClean="0">
                <a:solidFill>
                  <a:srgbClr val="FFFF00"/>
                </a:solidFill>
              </a:rPr>
              <a:t>, pion ID</a:t>
            </a:r>
            <a:endParaRPr lang="en-US" sz="16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6" name="Text Box 14"/>
          <p:cNvSpPr txBox="1">
            <a:spLocks noChangeArrowheads="1"/>
          </p:cNvSpPr>
          <p:nvPr/>
        </p:nvSpPr>
        <p:spPr bwMode="auto">
          <a:xfrm>
            <a:off x="4125694" y="3534544"/>
            <a:ext cx="1068388" cy="397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  <a:buSzPct val="150000"/>
            </a:pPr>
            <a:r>
              <a:rPr lang="en-US" b="1" dirty="0" smtClean="0">
                <a:solidFill>
                  <a:srgbClr val="FFFF00"/>
                </a:solidFill>
                <a:latin typeface="Arial" charset="0"/>
              </a:rPr>
              <a:t>Hall-A</a:t>
            </a:r>
            <a:endParaRPr lang="en-US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863191" y="-76200"/>
            <a:ext cx="527154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JLab12 Experimental Halls</a:t>
            </a:r>
          </a:p>
        </p:txBody>
      </p:sp>
      <p:sp>
        <p:nvSpPr>
          <p:cNvPr id="27" name="Fußzeilenplatzhalter 7"/>
          <p:cNvSpPr txBox="1">
            <a:spLocks noGrp="1"/>
          </p:cNvSpPr>
          <p:nvPr/>
        </p:nvSpPr>
        <p:spPr>
          <a:xfrm>
            <a:off x="1751796" y="6497718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Lattice and Hadrons, 15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January 2014, ECT*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799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tailEnd type="arrow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93436</TotalTime>
  <Words>4249</Words>
  <Application>Microsoft Macintosh PowerPoint</Application>
  <PresentationFormat>On-screen Show (4:3)</PresentationFormat>
  <Paragraphs>1009</Paragraphs>
  <Slides>71</Slides>
  <Notes>62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71</vt:i4>
      </vt:variant>
    </vt:vector>
  </HeadingPairs>
  <TitlesOfParts>
    <vt:vector size="74" baseType="lpstr">
      <vt:lpstr>Office Theme</vt:lpstr>
      <vt:lpstr>Equation</vt:lpstr>
      <vt:lpstr>Microsoft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INFN - Sezione di Ferrara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Marco Contalbrigo</dc:creator>
  <cp:lastModifiedBy>Marco Contalbrigo</cp:lastModifiedBy>
  <cp:revision>1494</cp:revision>
  <cp:lastPrinted>2010-12-08T08:29:55Z</cp:lastPrinted>
  <dcterms:created xsi:type="dcterms:W3CDTF">2010-04-14T08:22:41Z</dcterms:created>
  <dcterms:modified xsi:type="dcterms:W3CDTF">2014-01-15T13:22:56Z</dcterms:modified>
</cp:coreProperties>
</file>