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31.xml" ContentType="application/vnd.openxmlformats-officedocument.presentationml.notesSlide+xml"/>
  <Override PartName="/ppt/slides/slide28.xml" ContentType="application/vnd.openxmlformats-officedocument.presentationml.slide+xml"/>
  <Override PartName="/ppt/embeddings/Microsoft_Equation22.bin" ContentType="application/vnd.openxmlformats-officedocument.oleObject"/>
  <Override PartName="/docProps/app.xml" ContentType="application/vnd.openxmlformats-officedocument.extended-properties+xml"/>
  <Override PartName="/ppt/notesSlides/notesSlide9.xml" ContentType="application/vnd.openxmlformats-officedocument.presentationml.notesSlide+xml"/>
  <Override PartName="/ppt/embeddings/Microsoft_Equation29.bin" ContentType="application/vnd.openxmlformats-officedocument.oleObject"/>
  <Override PartName="/ppt/notesSlides/notesSlide32.xml" ContentType="application/vnd.openxmlformats-officedocument.presentationml.notesSlide+xml"/>
  <Override PartName="/ppt/slides/slide11.xml" ContentType="application/vnd.openxmlformats-officedocument.presentationml.slide+xml"/>
  <Override PartName="/ppt/embeddings/Microsoft_Equation39.bin" ContentType="application/vnd.openxmlformats-officedocument.oleObject"/>
  <Override PartName="/ppt/slides/slide47.xml" ContentType="application/vnd.openxmlformats-officedocument.presentationml.slide+xml"/>
  <Override PartName="/ppt/slideLayouts/slideLayout3.xml" ContentType="application/vnd.openxmlformats-officedocument.presentationml.slideLayout+xml"/>
  <Override PartName="/ppt/embeddings/Microsoft_Equation20.bin" ContentType="application/vnd.openxmlformats-officedocument.oleObject"/>
  <Override PartName="/ppt/slides/slide1.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Default Extension="wmf" ContentType="image/x-wmf"/>
  <Override PartName="/ppt/embeddings/Microsoft_Equation12.bin" ContentType="application/vnd.openxmlformats-officedocument.oleObject"/>
  <Override PartName="/ppt/embeddings/Microsoft_Equation42.bin" ContentType="application/vnd.openxmlformats-officedocument.oleObject"/>
  <Override PartName="/ppt/embeddings/Microsoft_Equation11.bin" ContentType="application/vnd.openxmlformats-officedocument.oleObject"/>
  <Override PartName="/ppt/handoutMasters/handoutMaster1.xml" ContentType="application/vnd.openxmlformats-officedocument.presentationml.handoutMaster+xml"/>
  <Override PartName="/ppt/notesSlides/notesSlide23.xml" ContentType="application/vnd.openxmlformats-officedocument.presentationml.notesSlide+xml"/>
  <Override PartName="/ppt/embeddings/Microsoft_Equation23.bin" ContentType="application/vnd.openxmlformats-officedocument.oleObject"/>
  <Override PartName="/ppt/notesSlides/notesSlide42.xml" ContentType="application/vnd.openxmlformats-officedocument.presentationml.notesSlide+xml"/>
  <Default Extension="pict" ContentType="image/pict"/>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Default Extension="vml" ContentType="application/vnd.openxmlformats-officedocument.vmlDrawing"/>
  <Override PartName="/ppt/commentAuthors.xml" ContentType="application/vnd.openxmlformats-officedocument.presentationml.commentAuthors+xml"/>
  <Default Extension="png" ContentType="image/png"/>
  <Override PartName="/ppt/embeddings/Microsoft_Equation1.bin" ContentType="application/vnd.openxmlformats-officedocument.oleObject"/>
  <Override PartName="/docProps/core.xml" ContentType="application/vnd.openxmlformats-package.core-properties+xml"/>
  <Override PartName="/ppt/slides/slide56.xml" ContentType="application/vnd.openxmlformats-officedocument.presentationml.slide+xml"/>
  <Override PartName="/ppt/embeddings/Microsoft_Equation24.bin" ContentType="application/vnd.openxmlformats-officedocument.oleObject"/>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embeddings/Microsoft_Equation3.bin" ContentType="application/vnd.openxmlformats-officedocument.oleObject"/>
  <Override PartName="/ppt/notesSlides/notesSlide24.xml" ContentType="application/vnd.openxmlformats-officedocument.presentationml.notesSlide+xml"/>
  <Override PartName="/ppt/embeddings/Microsoft_Equation41.bin" ContentType="application/vnd.openxmlformats-officedocument.oleObject"/>
  <Override PartName="/ppt/slides/slide55.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embeddings/Microsoft_Equation15.bin" ContentType="application/vnd.openxmlformats-officedocument.oleObject"/>
  <Override PartName="/ppt/slides/slide2.xml" ContentType="application/vnd.openxmlformats-officedocument.presentationml.slide+xml"/>
  <Override PartName="/ppt/embeddings/Microsoft_Equation28.bin" ContentType="application/vnd.openxmlformats-officedocument.oleObject"/>
  <Override PartName="/ppt/notesSlides/notesSlide25.xml" ContentType="application/vnd.openxmlformats-officedocument.presentationml.notesSlide+xml"/>
  <Override PartName="/ppt/embeddings/Microsoft_Equation54.bin" ContentType="application/vnd.openxmlformats-officedocument.oleObject"/>
  <Override PartName="/ppt/embeddings/Microsoft_Equation51.bin" ContentType="application/vnd.openxmlformats-officedocument.oleObject"/>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slides/slide54.xml" ContentType="application/vnd.openxmlformats-officedocument.presentationml.slide+xml"/>
  <Override PartName="/ppt/embeddings/Microsoft_Equation43.bin" ContentType="application/vnd.openxmlformats-officedocument.oleObject"/>
  <Override PartName="/ppt/embeddings/Microsoft_Equation16.bin" ContentType="application/vnd.openxmlformats-officedocument.oleObject"/>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embeddings/Microsoft_Equation33.bin" ContentType="application/vnd.openxmlformats-officedocument.oleObject"/>
  <Override PartName="/ppt/slides/slide26.xml" ContentType="application/vnd.openxmlformats-officedocument.presentationml.slide+xml"/>
  <Override PartName="/ppt/slideMasters/slideMaster1.xml" ContentType="application/vnd.openxmlformats-officedocument.presentationml.slideMaster+xml"/>
  <Override PartName="/ppt/embeddings/Microsoft_Equation40.bin" ContentType="application/vnd.openxmlformats-officedocument.oleObject"/>
  <Override PartName="/ppt/slides/slide25.xml" ContentType="application/vnd.openxmlformats-officedocument.presentationml.slide+xml"/>
  <Override PartName="/ppt/embeddings/Microsoft_Equation48.bin" ContentType="application/vnd.openxmlformats-officedocument.oleObject"/>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embeddings/Microsoft_Equation10.bin" ContentType="application/vnd.openxmlformats-officedocument.oleObject"/>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slides/slide49.xml" ContentType="application/vnd.openxmlformats-officedocument.presentationml.slide+xml"/>
  <Override PartName="/ppt/embeddings/Microsoft_Equation13.bin" ContentType="application/vnd.openxmlformats-officedocument.oleObject"/>
  <Override PartName="/ppt/slides/slide48.xml" ContentType="application/vnd.openxmlformats-officedocument.presentationml.slide+xml"/>
  <Override PartName="/ppt/presentation.xml" ContentType="application/vnd.openxmlformats-officedocument.presentationml.presentation.main+xml"/>
  <Default Extension="jpeg" ContentType="image/jpeg"/>
  <Override PartName="/ppt/slides/slide3.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embeddings/Microsoft_Equation27.bin" ContentType="application/vnd.openxmlformats-officedocument.oleObject"/>
  <Override PartName="/ppt/embeddings/Microsoft_Equation9.bin" ContentType="application/vnd.openxmlformats-officedocument.oleObject"/>
  <Override PartName="/ppt/slides/slide15.xml" ContentType="application/vnd.openxmlformats-officedocument.presentationml.slide+xml"/>
  <Override PartName="/ppt/embeddings/Microsoft_Equation32.bin" ContentType="application/vnd.openxmlformats-officedocument.oleObject"/>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embeddings/Microsoft_Equation56.bin" ContentType="application/vnd.openxmlformats-officedocument.oleObject"/>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embeddings/Microsoft_Equation8.bin" ContentType="application/vnd.openxmlformats-officedocument.oleObject"/>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embeddings/Microsoft_Equation36.bin" ContentType="application/vnd.openxmlformats-officedocument.oleObject"/>
  <Override PartName="/ppt/notesSlides/notesSlide4.xml" ContentType="application/vnd.openxmlformats-officedocument.presentationml.notesSlide+xml"/>
  <Override PartName="/ppt/embeddings/Microsoft_Equation19.bin" ContentType="application/vnd.openxmlformats-officedocument.oleObject"/>
  <Override PartName="/ppt/notesSlides/notesSlide41.xml" ContentType="application/vnd.openxmlformats-officedocument.presentationml.notesSlide+xml"/>
  <Override PartName="/ppt/embeddings/Microsoft_Equation4.bin" ContentType="application/vnd.openxmlformats-officedocument.oleObject"/>
  <Override PartName="/ppt/slides/slide13.xml" ContentType="application/vnd.openxmlformats-officedocument.presentationml.slide+xml"/>
  <Override PartName="/ppt/notesSlides/notesSlide17.xml" ContentType="application/vnd.openxmlformats-officedocument.presentationml.notesSlide+xml"/>
  <Override PartName="/ppt/embeddings/Microsoft_Equation5.bin" ContentType="application/vnd.openxmlformats-officedocument.oleObject"/>
  <Override PartName="/ppt/embeddings/Microsoft_Equation58.bin" ContentType="application/vnd.openxmlformats-officedocument.oleObject"/>
  <Override PartName="/ppt/notesSlides/notesSlide6.xml" ContentType="application/vnd.openxmlformats-officedocument.presentationml.notesSlide+xml"/>
  <Override PartName="/ppt/embeddings/Microsoft_Equation18.bin" ContentType="application/vnd.openxmlformats-officedocument.oleObject"/>
  <Override PartName="/ppt/embeddings/Microsoft_Equation52.bin" ContentType="application/vnd.openxmlformats-officedocument.oleObject"/>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embeddings/Microsoft_Equation53.bin" ContentType="application/vnd.openxmlformats-officedocument.oleObject"/>
  <Override PartName="/ppt/notesSlides/notesSlide43.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Override PartName="/ppt/slides/slide27.xml" ContentType="application/vnd.openxmlformats-officedocument.presentationml.slide+xml"/>
  <Override PartName="/ppt/embeddings/Microsoft_Equation30.bin" ContentType="application/vnd.openxmlformats-officedocument.oleObject"/>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12.xml" ContentType="application/vnd.openxmlformats-officedocument.presentationml.slide+xml"/>
  <Override PartName="/ppt/slides/slide46.xml" ContentType="application/vnd.openxmlformats-officedocument.presentationml.slide+xml"/>
  <Override PartName="/ppt/embeddings/Microsoft_Equation57.bin" ContentType="application/vnd.openxmlformats-officedocument.oleObject"/>
  <Override PartName="/ppt/notesSlides/notesSlide28.xml" ContentType="application/vnd.openxmlformats-officedocument.presentationml.notesSlide+xml"/>
  <Override PartName="/ppt/notesSlides/notesSlide27.xml" ContentType="application/vnd.openxmlformats-officedocument.presentationml.notesSlide+xml"/>
  <Override PartName="/ppt/embeddings/Microsoft_Equation38.bin" ContentType="application/vnd.openxmlformats-officedocument.oleObject"/>
  <Override PartName="/ppt/embeddings/Microsoft_Equation47.bin" ContentType="application/vnd.openxmlformats-officedocument.oleObject"/>
  <Override PartName="/ppt/embeddings/Microsoft_Equation49.bin" ContentType="application/vnd.openxmlformats-officedocument.oleObject"/>
  <Override PartName="/ppt/slides/slide35.xml" ContentType="application/vnd.openxmlformats-officedocument.presentationml.slide+xml"/>
  <Override PartName="/ppt/slides/slide42.xml" ContentType="application/vnd.openxmlformats-officedocument.presentationml.slide+xml"/>
  <Override PartName="/ppt/notesSlides/notesSlide34.xml" ContentType="application/vnd.openxmlformats-officedocument.presentationml.notesSlide+xml"/>
  <Override PartName="/ppt/embeddings/Microsoft_Equation34.bin" ContentType="application/vnd.openxmlformats-officedocument.oleObject"/>
  <Override PartName="/ppt/embeddings/Microsoft_Equation44.bin" ContentType="application/vnd.openxmlformats-officedocument.oleObject"/>
  <Override PartName="/ppt/slideLayouts/slideLayout5.xml" ContentType="application/vnd.openxmlformats-officedocument.presentationml.slideLayout+xml"/>
  <Override PartName="/ppt/embeddings/Microsoft_Equation25.bin" ContentType="application/vnd.openxmlformats-officedocument.oleObject"/>
  <Override PartName="/ppt/slides/slide50.xml" ContentType="application/vnd.openxmlformats-officedocument.presentationml.slide+xml"/>
  <Override PartName="/ppt/embeddings/Microsoft_Equation35.bin" ContentType="application/vnd.openxmlformats-officedocument.oleObject"/>
  <Override PartName="/ppt/slides/slide57.xml" ContentType="application/vnd.openxmlformats-officedocument.presentationml.slide+xml"/>
  <Override PartName="/ppt/notesSlides/notesSlide29.xml" ContentType="application/vnd.openxmlformats-officedocument.presentationml.notesSlide+xml"/>
  <Override PartName="/ppt/embeddings/Microsoft_Equation14.bin" ContentType="application/vnd.openxmlformats-officedocument.oleObject"/>
  <Override PartName="/ppt/notesSlides/notesSlide7.xml" ContentType="application/vnd.openxmlformats-officedocument.presentationml.notesSlide+xml"/>
  <Override PartName="/ppt/embeddings/Microsoft_Equation2.bin" ContentType="application/vnd.openxmlformats-officedocument.oleObject"/>
  <Override PartName="/ppt/embeddings/Microsoft_Equation26.bin" ContentType="application/vnd.openxmlformats-officedocument.oleObject"/>
  <Override PartName="/ppt/slides/slide63.xml" ContentType="application/vnd.openxmlformats-officedocument.presentationml.slide+xml"/>
  <Override PartName="/ppt/embeddings/Microsoft_Equation55.bin" ContentType="application/vnd.openxmlformats-officedocument.oleObject"/>
  <Override PartName="/ppt/slides/slide34.xml" ContentType="application/vnd.openxmlformats-officedocument.presentationml.slide+xml"/>
  <Override PartName="/ppt/notesSlides/notesSlide44.xml" ContentType="application/vnd.openxmlformats-officedocument.presentationml.notesSlide+xml"/>
  <Override PartName="/ppt/notesSlides/notesSlide12.xml" ContentType="application/vnd.openxmlformats-officedocument.presentationml.notesSlide+xml"/>
  <Override PartName="/ppt/embeddings/Microsoft_Equation45.bin" ContentType="application/vnd.openxmlformats-officedocument.oleObject"/>
  <Override PartName="/ppt/embeddings/Microsoft_Equation7.bin" ContentType="application/vnd.openxmlformats-officedocument.oleObject"/>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slides/slide5.xml" ContentType="application/vnd.openxmlformats-officedocument.presentationml.slide+xml"/>
  <Override PartName="/ppt/embeddings/Microsoft_Equation50.bin" ContentType="application/vnd.openxmlformats-officedocument.oleObject"/>
  <Override PartName="/ppt/slideLayouts/slideLayout7.xml" ContentType="application/vnd.openxmlformats-officedocument.presentationml.slideLayout+xml"/>
  <Override PartName="/ppt/slides/slide59.xml" ContentType="application/vnd.openxmlformats-officedocument.presentationml.slide+xml"/>
  <Override PartName="/ppt/embeddings/Microsoft_Equation31.bin" ContentType="application/vnd.openxmlformats-officedocument.oleObject"/>
  <Override PartName="/ppt/notesSlides/notesSlide33.xml" ContentType="application/vnd.openxmlformats-officedocument.presentationml.notesSlide+xml"/>
  <Override PartName="/ppt/embeddings/Microsoft_Equation46.bin" ContentType="application/vnd.openxmlformats-officedocument.oleObject"/>
  <Override PartName="/ppt/slides/slide4.xml" ContentType="application/vnd.openxmlformats-officedocument.presentationml.slide+xml"/>
  <Override PartName="/ppt/slides/slide8.xml" ContentType="application/vnd.openxmlformats-officedocument.presentationml.slide+xml"/>
  <Override PartName="/ppt/embeddings/Microsoft_Equation37.bin" ContentType="application/vnd.openxmlformats-officedocument.oleObject"/>
  <Override PartName="/ppt/embeddings/Microsoft_Equation6.bin" ContentType="application/vnd.openxmlformats-officedocument.oleObject"/>
  <Override PartName="/ppt/slides/slide60.xml" ContentType="application/vnd.openxmlformats-officedocument.presentationml.slide+xml"/>
  <Override PartName="/ppt/slides/slide24.xml" ContentType="application/vnd.openxmlformats-officedocument.presentationml.slide+xml"/>
  <Override PartName="/ppt/embeddings/Microsoft_Equation17.bin" ContentType="application/vnd.openxmlformats-officedocument.oleObject"/>
  <Override PartName="/ppt/notesSlides/notesSlide30.xml" ContentType="application/vnd.openxmlformats-officedocument.presentationml.notesSlide+xml"/>
  <Override PartName="/ppt/slides/slide6.xml" ContentType="application/vnd.openxmlformats-officedocument.presentationml.slide+xml"/>
  <Default Extension="pdf" ContentType="application/pdf"/>
  <Override PartName="/ppt/notesSlides/notesSlide20.xml" ContentType="application/vnd.openxmlformats-officedocument.presentationml.notesSlide+xml"/>
  <Override PartName="/ppt/embeddings/Microsoft_Equation21.bin" ContentType="application/vnd.openxmlformats-officedocument.oleObject"/>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5"/>
  </p:notesMasterIdLst>
  <p:handoutMasterIdLst>
    <p:handoutMasterId r:id="rId66"/>
  </p:handoutMasterIdLst>
  <p:sldIdLst>
    <p:sldId id="356" r:id="rId2"/>
    <p:sldId id="432" r:id="rId3"/>
    <p:sldId id="493" r:id="rId4"/>
    <p:sldId id="434" r:id="rId5"/>
    <p:sldId id="433" r:id="rId6"/>
    <p:sldId id="482" r:id="rId7"/>
    <p:sldId id="406" r:id="rId8"/>
    <p:sldId id="430" r:id="rId9"/>
    <p:sldId id="470" r:id="rId10"/>
    <p:sldId id="495" r:id="rId11"/>
    <p:sldId id="484" r:id="rId12"/>
    <p:sldId id="485" r:id="rId13"/>
    <p:sldId id="486" r:id="rId14"/>
    <p:sldId id="487" r:id="rId15"/>
    <p:sldId id="488" r:id="rId16"/>
    <p:sldId id="489" r:id="rId17"/>
    <p:sldId id="492" r:id="rId18"/>
    <p:sldId id="490" r:id="rId19"/>
    <p:sldId id="491" r:id="rId20"/>
    <p:sldId id="497" r:id="rId21"/>
    <p:sldId id="466" r:id="rId22"/>
    <p:sldId id="467" r:id="rId23"/>
    <p:sldId id="465" r:id="rId24"/>
    <p:sldId id="471" r:id="rId25"/>
    <p:sldId id="461" r:id="rId26"/>
    <p:sldId id="469" r:id="rId27"/>
    <p:sldId id="472" r:id="rId28"/>
    <p:sldId id="506" r:id="rId29"/>
    <p:sldId id="498" r:id="rId30"/>
    <p:sldId id="459" r:id="rId31"/>
    <p:sldId id="460" r:id="rId32"/>
    <p:sldId id="477" r:id="rId33"/>
    <p:sldId id="450" r:id="rId34"/>
    <p:sldId id="451" r:id="rId35"/>
    <p:sldId id="501" r:id="rId36"/>
    <p:sldId id="478" r:id="rId37"/>
    <p:sldId id="479" r:id="rId38"/>
    <p:sldId id="505" r:id="rId39"/>
    <p:sldId id="511" r:id="rId40"/>
    <p:sldId id="499" r:id="rId41"/>
    <p:sldId id="480" r:id="rId42"/>
    <p:sldId id="452" r:id="rId43"/>
    <p:sldId id="449" r:id="rId44"/>
    <p:sldId id="458" r:id="rId45"/>
    <p:sldId id="475" r:id="rId46"/>
    <p:sldId id="476" r:id="rId47"/>
    <p:sldId id="414" r:id="rId48"/>
    <p:sldId id="509" r:id="rId49"/>
    <p:sldId id="428" r:id="rId50"/>
    <p:sldId id="429" r:id="rId51"/>
    <p:sldId id="507" r:id="rId52"/>
    <p:sldId id="510" r:id="rId53"/>
    <p:sldId id="504" r:id="rId54"/>
    <p:sldId id="400" r:id="rId55"/>
    <p:sldId id="438" r:id="rId56"/>
    <p:sldId id="439" r:id="rId57"/>
    <p:sldId id="453" r:id="rId58"/>
    <p:sldId id="454" r:id="rId59"/>
    <p:sldId id="455" r:id="rId60"/>
    <p:sldId id="456" r:id="rId61"/>
    <p:sldId id="457" r:id="rId62"/>
    <p:sldId id="468" r:id="rId63"/>
    <p:sldId id="502" r:id="rId6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Evaristo Cisbani" initials="EC" lastIdx="2" clrIdx="0"/>
  <p:cmAuthor id="1" name="Cвой" initials="C" lastIdx="1" clrIdx="1"/>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54D307"/>
    <a:srgbClr val="64BD1B"/>
    <a:srgbClr val="FFFF00"/>
    <a:srgbClr val="FFFFE2"/>
    <a:srgbClr val="FFE2F0"/>
    <a:srgbClr val="FFB3E2"/>
    <a:srgbClr val="D0F7FF"/>
    <a:srgbClr val="FEFF9F"/>
    <a:srgbClr val="D60202"/>
    <a:srgbClr val="A5E9FF"/>
  </p:clrMru>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789" autoAdjust="0"/>
    <p:restoredTop sz="94660"/>
  </p:normalViewPr>
  <p:slideViewPr>
    <p:cSldViewPr snapToGrid="0" snapToObjects="1">
      <p:cViewPr>
        <p:scale>
          <a:sx n="87" d="100"/>
          <a:sy n="87" d="100"/>
        </p:scale>
        <p:origin x="-96"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viewProps" Target="viewProps.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theme" Target="theme/theme1.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presProps" Target="presProps.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handoutMaster" Target="handoutMasters/handoutMaster1.xml"/><Relationship Id="rId36" Type="http://schemas.openxmlformats.org/officeDocument/2006/relationships/slide" Target="slides/slide35.xml"/><Relationship Id="rId72"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notesMaster" Target="notesMasters/notesMaster1.xml"/><Relationship Id="rId67" Type="http://schemas.openxmlformats.org/officeDocument/2006/relationships/printerSettings" Target="printerSettings/printerSettings1.bin"/><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commentAuthors" Target="commentAuthors.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4.wmf"/><Relationship Id="rId5" Type="http://schemas.openxmlformats.org/officeDocument/2006/relationships/image" Target="../media/image5.pict"/><Relationship Id="rId7" Type="http://schemas.openxmlformats.org/officeDocument/2006/relationships/image" Target="../media/image7.pict"/><Relationship Id="rId1" Type="http://schemas.openxmlformats.org/officeDocument/2006/relationships/image" Target="../media/image1.wmf"/><Relationship Id="rId2" Type="http://schemas.openxmlformats.org/officeDocument/2006/relationships/image" Target="../media/image2.wmf"/><Relationship Id="rId3" Type="http://schemas.openxmlformats.org/officeDocument/2006/relationships/image" Target="../media/image3.wmf"/><Relationship Id="rId6" Type="http://schemas.openxmlformats.org/officeDocument/2006/relationships/image" Target="../media/image6.pict"/></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22.pict"/><Relationship Id="rId1" Type="http://schemas.openxmlformats.org/officeDocument/2006/relationships/image" Target="../media/image121.pict"/></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35.wmf"/><Relationship Id="rId3" Type="http://schemas.openxmlformats.org/officeDocument/2006/relationships/image" Target="../media/image136.wmf"/><Relationship Id="rId1" Type="http://schemas.openxmlformats.org/officeDocument/2006/relationships/image" Target="../media/image134.wmf"/></Relationships>
</file>

<file path=ppt/drawings/_rels/vmlDrawing15.vml.rels><?xml version="1.0" encoding="UTF-8" standalone="yes"?>
<Relationships xmlns="http://schemas.openxmlformats.org/package/2006/relationships"><Relationship Id="rId6" Type="http://schemas.openxmlformats.org/officeDocument/2006/relationships/image" Target="../media/image151.wmf"/><Relationship Id="rId4" Type="http://schemas.openxmlformats.org/officeDocument/2006/relationships/image" Target="../media/image149.wmf"/><Relationship Id="rId1" Type="http://schemas.openxmlformats.org/officeDocument/2006/relationships/image" Target="../media/image146.wmf"/><Relationship Id="rId2" Type="http://schemas.openxmlformats.org/officeDocument/2006/relationships/image" Target="../media/image147.wmf"/><Relationship Id="rId3" Type="http://schemas.openxmlformats.org/officeDocument/2006/relationships/image" Target="../media/image148.wmf"/><Relationship Id="rId5" Type="http://schemas.openxmlformats.org/officeDocument/2006/relationships/image" Target="../media/image15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9.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4" Type="http://schemas.openxmlformats.org/officeDocument/2006/relationships/image" Target="../media/image28.pict"/><Relationship Id="rId1" Type="http://schemas.openxmlformats.org/officeDocument/2006/relationships/image" Target="../media/image25.pict"/><Relationship Id="rId2" Type="http://schemas.openxmlformats.org/officeDocument/2006/relationships/image" Target="../media/image26.pict"/><Relationship Id="rId3" Type="http://schemas.openxmlformats.org/officeDocument/2006/relationships/image" Target="../media/image27.pict"/><Relationship Id="rId5" Type="http://schemas.openxmlformats.org/officeDocument/2006/relationships/image" Target="../media/image29.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pict"/></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2.pict"/><Relationship Id="rId3" Type="http://schemas.openxmlformats.org/officeDocument/2006/relationships/image" Target="../media/image83.pict"/><Relationship Id="rId1" Type="http://schemas.openxmlformats.org/officeDocument/2006/relationships/image" Target="../media/image80.pict"/></Relationships>
</file>

<file path=ppt/drawings/_rels/vmlDrawing6.vml.rels><?xml version="1.0" encoding="UTF-8" standalone="yes"?>
<Relationships xmlns="http://schemas.openxmlformats.org/package/2006/relationships"><Relationship Id="rId4" Type="http://schemas.openxmlformats.org/officeDocument/2006/relationships/image" Target="../media/image88.pict"/><Relationship Id="rId1" Type="http://schemas.openxmlformats.org/officeDocument/2006/relationships/image" Target="../media/image85.pict"/><Relationship Id="rId2" Type="http://schemas.openxmlformats.org/officeDocument/2006/relationships/image" Target="../media/image86.pict"/><Relationship Id="rId3" Type="http://schemas.openxmlformats.org/officeDocument/2006/relationships/image" Target="../media/image87.pict"/></Relationships>
</file>

<file path=ppt/drawings/_rels/vmlDrawing7.vml.rels><?xml version="1.0" encoding="UTF-8" standalone="yes"?>
<Relationships xmlns="http://schemas.openxmlformats.org/package/2006/relationships"><Relationship Id="rId4" Type="http://schemas.openxmlformats.org/officeDocument/2006/relationships/image" Target="../media/image28.pict"/><Relationship Id="rId1" Type="http://schemas.openxmlformats.org/officeDocument/2006/relationships/image" Target="../media/image25.pict"/><Relationship Id="rId2" Type="http://schemas.openxmlformats.org/officeDocument/2006/relationships/image" Target="../media/image89.pict"/><Relationship Id="rId3" Type="http://schemas.openxmlformats.org/officeDocument/2006/relationships/image" Target="../media/image27.pict"/><Relationship Id="rId5" Type="http://schemas.openxmlformats.org/officeDocument/2006/relationships/image" Target="../media/image29.pict"/></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10.wmf"/><Relationship Id="rId4" Type="http://schemas.openxmlformats.org/officeDocument/2006/relationships/image" Target="../media/image106.wmf"/><Relationship Id="rId5" Type="http://schemas.openxmlformats.org/officeDocument/2006/relationships/image" Target="../media/image107.pict"/><Relationship Id="rId7" Type="http://schemas.openxmlformats.org/officeDocument/2006/relationships/image" Target="../media/image109.wmf"/><Relationship Id="rId1" Type="http://schemas.openxmlformats.org/officeDocument/2006/relationships/image" Target="../media/image103.wmf"/><Relationship Id="rId2" Type="http://schemas.openxmlformats.org/officeDocument/2006/relationships/image" Target="../media/image104.wmf"/><Relationship Id="rId9" Type="http://schemas.openxmlformats.org/officeDocument/2006/relationships/image" Target="../media/image111.wmf"/><Relationship Id="rId3" Type="http://schemas.openxmlformats.org/officeDocument/2006/relationships/image" Target="../media/image105.wmf"/><Relationship Id="rId6" Type="http://schemas.openxmlformats.org/officeDocument/2006/relationships/image" Target="../media/image108.wmf"/></Relationships>
</file>

<file path=ppt/drawings/_rels/vmlDrawing9.vml.rels><?xml version="1.0" encoding="UTF-8" standalone="yes"?>
<Relationships xmlns="http://schemas.openxmlformats.org/package/2006/relationships"><Relationship Id="rId4" Type="http://schemas.openxmlformats.org/officeDocument/2006/relationships/image" Target="../media/image28.pict"/><Relationship Id="rId1" Type="http://schemas.openxmlformats.org/officeDocument/2006/relationships/image" Target="../media/image25.pict"/><Relationship Id="rId2" Type="http://schemas.openxmlformats.org/officeDocument/2006/relationships/image" Target="../media/image89.pict"/><Relationship Id="rId3" Type="http://schemas.openxmlformats.org/officeDocument/2006/relationships/image" Target="../media/image27.pict"/><Relationship Id="rId5" Type="http://schemas.openxmlformats.org/officeDocument/2006/relationships/image" Target="../media/image29.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18728B-32A3-944B-A7BD-DD912AC76995}" type="datetimeFigureOut">
              <a:rPr lang="en-US" smtClean="0"/>
              <a:pPr/>
              <a:t>5/24/10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1D5413-665A-8C4B-B85F-5C603DCC172D}"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CEFB9905-6D89-A143-8EF2-FB1A254D5AAB}" type="datetime1">
              <a:rPr lang="en-US"/>
              <a:pPr>
                <a:defRPr/>
              </a:pPr>
              <a:t>5/24/10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83649E0E-4C44-FB4C-A473-DE36212A84F4}"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Aggiungere</a:t>
            </a:r>
            <a:r>
              <a:rPr lang="en-US" dirty="0" smtClean="0"/>
              <a:t> </a:t>
            </a:r>
            <a:r>
              <a:rPr lang="en-US" dirty="0" err="1" smtClean="0"/>
              <a:t>formule</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16</a:t>
            </a:fld>
            <a:endParaRPr lang="en-US" smtClean="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17</a:t>
            </a:fld>
            <a:endParaRPr lang="en-US" smtClean="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18</a:t>
            </a:fld>
            <a:endParaRPr lang="en-US" smtClean="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19</a:t>
            </a:fld>
            <a:endParaRPr lang="en-US" smtClean="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21</a:t>
            </a:fld>
            <a:endParaRPr lang="en-US" smtClean="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22</a:t>
            </a:fld>
            <a:endParaRPr lang="en-US" smtClean="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23</a:t>
            </a:fld>
            <a:endParaRPr lang="en-US" smtClean="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24</a:t>
            </a:fld>
            <a:endParaRPr lang="en-US" smtClean="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25</a:t>
            </a:fld>
            <a:endParaRPr lang="en-US" smtClean="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26</a:t>
            </a:fld>
            <a:endParaRPr lang="en-US" smtClean="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30BE71-52E2-244A-B5DA-F7D0CF519681}" type="slidenum">
              <a:rPr lang="en-US"/>
              <a:pPr/>
              <a:t>5</a:t>
            </a:fld>
            <a:endParaRPr lang="en-US"/>
          </a:p>
        </p:txBody>
      </p:sp>
      <p:sp>
        <p:nvSpPr>
          <p:cNvPr id="1298434" name="Rectangle 2"/>
          <p:cNvSpPr>
            <a:spLocks noGrp="1" noRot="1" noChangeAspect="1" noChangeArrowheads="1" noTextEdit="1"/>
          </p:cNvSpPr>
          <p:nvPr>
            <p:ph type="sldImg"/>
          </p:nvPr>
        </p:nvSpPr>
        <p:spPr>
          <a:ln/>
        </p:spPr>
      </p:sp>
      <p:sp>
        <p:nvSpPr>
          <p:cNvPr id="129843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27</a:t>
            </a:fld>
            <a:endParaRPr lang="en-US" smtClean="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28</a:t>
            </a:fld>
            <a:endParaRPr lang="en-US" smtClean="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30</a:t>
            </a:fld>
            <a:endParaRPr lang="en-US" smtClean="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31</a:t>
            </a:fld>
            <a:endParaRPr lang="en-US" smtClean="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32</a:t>
            </a:fld>
            <a:endParaRPr lang="en-US" smtClean="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33</a:t>
            </a:fld>
            <a:endParaRPr lang="en-US" smtClean="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34</a:t>
            </a:fld>
            <a:endParaRPr lang="en-US" smtClean="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35</a:t>
            </a:fld>
            <a:endParaRPr lang="en-US" smtClean="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38</a:t>
            </a:fld>
            <a:endParaRPr lang="en-US" smtClean="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16ADA-39CF-E24F-821D-FE2BB5EA5FE9}" type="slidenum">
              <a:rPr lang="en-US"/>
              <a:pPr/>
              <a:t>39</a:t>
            </a:fld>
            <a:endParaRPr lang="en-US"/>
          </a:p>
        </p:txBody>
      </p:sp>
      <p:sp>
        <p:nvSpPr>
          <p:cNvPr id="1508354" name="Rectangle 2"/>
          <p:cNvSpPr>
            <a:spLocks noRot="1" noChangeArrowheads="1" noTextEdit="1"/>
          </p:cNvSpPr>
          <p:nvPr>
            <p:ph type="sldImg"/>
          </p:nvPr>
        </p:nvSpPr>
        <p:spPr>
          <a:ln/>
        </p:spPr>
      </p:sp>
      <p:sp>
        <p:nvSpPr>
          <p:cNvPr id="150835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8</a:t>
            </a:fld>
            <a:endParaRPr lang="en-US" smtClean="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41</a:t>
            </a:fld>
            <a:endParaRPr lang="en-US" smtClean="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42</a:t>
            </a:fld>
            <a:endParaRPr lang="en-US" smtClean="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43</a:t>
            </a:fld>
            <a:endParaRPr lang="en-US" smtClean="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44</a:t>
            </a:fld>
            <a:endParaRPr lang="en-US" smtClean="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49</a:t>
            </a:fld>
            <a:endParaRPr lang="en-US" smtClean="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50</a:t>
            </a:fld>
            <a:endParaRPr lang="en-US" smtClean="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52</a:t>
            </a:fld>
            <a:endParaRPr lang="en-US" smtClean="0">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53</a:t>
            </a:fld>
            <a:endParaRPr lang="en-US" smtClean="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54</a:t>
            </a:fld>
            <a:endParaRPr lang="en-US" smtClean="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55</a:t>
            </a:fld>
            <a:endParaRPr lang="en-US" smtClean="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9</a:t>
            </a:fld>
            <a:endParaRPr lang="en-US" smtClean="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56</a:t>
            </a:fld>
            <a:endParaRPr lang="en-US" smtClean="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57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61</a:t>
            </a:fld>
            <a:endParaRPr lang="en-US" smtClean="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62</a:t>
            </a:fld>
            <a:endParaRPr lang="en-US" smtClean="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63</a:t>
            </a:fld>
            <a:endParaRPr lang="en-US" smtClean="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11</a:t>
            </a:fld>
            <a:endParaRPr lang="en-US" smtClean="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12</a:t>
            </a:fld>
            <a:endParaRPr lang="en-US" smtClean="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13</a:t>
            </a:fld>
            <a:endParaRPr lang="en-US" smtClean="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14</a:t>
            </a:fld>
            <a:endParaRPr lang="en-US" smtClean="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88318-754E-904C-93F7-D3F462B114B0}" type="slidenum">
              <a:rPr lang="en-US" smtClean="0">
                <a:ea typeface="ＭＳ Ｐゴシック" charset="-128"/>
                <a:cs typeface="ＭＳ Ｐゴシック" charset="-128"/>
              </a:rPr>
              <a:pPr fontAlgn="base">
                <a:spcBef>
                  <a:spcPct val="0"/>
                </a:spcBef>
                <a:spcAft>
                  <a:spcPct val="0"/>
                </a:spcAft>
                <a:defRPr/>
              </a:pPr>
              <a:t>15</a:t>
            </a:fld>
            <a:endParaRPr lang="en-US" smtClean="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4" Type="http://schemas.openxmlformats.org/officeDocument/2006/relationships/image" Target="../media/image36.png"/><Relationship Id="rId5" Type="http://schemas.openxmlformats.org/officeDocument/2006/relationships/image" Target="../media/image37.png"/><Relationship Id="rId7"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5.png"/><Relationship Id="rId6"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4" Type="http://schemas.openxmlformats.org/officeDocument/2006/relationships/image" Target="../media/image42.png"/><Relationship Id="rId5" Type="http://schemas.openxmlformats.org/officeDocument/2006/relationships/image" Target="../media/image43.png"/><Relationship Id="rId7"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1.png"/><Relationship Id="rId6" Type="http://schemas.openxmlformats.org/officeDocument/2006/relationships/image" Target="../media/image44.png"/></Relationships>
</file>

<file path=ppt/slides/_rels/slide16.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7.png"/></Relationships>
</file>

<file path=ppt/slides/_rels/slide17.xml.rels><?xml version="1.0" encoding="UTF-8" standalone="yes"?>
<Relationships xmlns="http://schemas.openxmlformats.org/package/2006/relationships"><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9.png"/><Relationship Id="rId5"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4" Type="http://schemas.openxmlformats.org/officeDocument/2006/relationships/oleObject" Target="../embeddings/Microsoft_Equation9.bin"/><Relationship Id="rId4" Type="http://schemas.openxmlformats.org/officeDocument/2006/relationships/image" Target="../media/image8.png"/><Relationship Id="rId7" Type="http://schemas.openxmlformats.org/officeDocument/2006/relationships/oleObject" Target="../embeddings/Microsoft_Equation3.bin"/><Relationship Id="rId11" Type="http://schemas.openxmlformats.org/officeDocument/2006/relationships/oleObject" Target="../embeddings/Microsoft_Equation7.bin"/><Relationship Id="rId1" Type="http://schemas.openxmlformats.org/officeDocument/2006/relationships/vmlDrawing" Target="../drawings/vmlDrawing1.vml"/><Relationship Id="rId6" Type="http://schemas.openxmlformats.org/officeDocument/2006/relationships/oleObject" Target="../embeddings/Microsoft_Equation2.bin"/><Relationship Id="rId8" Type="http://schemas.openxmlformats.org/officeDocument/2006/relationships/oleObject" Target="../embeddings/Microsoft_Equation4.bin"/><Relationship Id="rId13" Type="http://schemas.openxmlformats.org/officeDocument/2006/relationships/image" Target="../media/image9.png"/><Relationship Id="rId10" Type="http://schemas.openxmlformats.org/officeDocument/2006/relationships/oleObject" Target="../embeddings/Microsoft_Equation6.bin"/><Relationship Id="rId5" Type="http://schemas.openxmlformats.org/officeDocument/2006/relationships/oleObject" Target="../embeddings/Microsoft_Equation1.bin"/><Relationship Id="rId12" Type="http://schemas.openxmlformats.org/officeDocument/2006/relationships/oleObject" Target="../embeddings/Microsoft_Equation8.bin"/><Relationship Id="rId2" Type="http://schemas.openxmlformats.org/officeDocument/2006/relationships/slideLayout" Target="../slideLayouts/slideLayout7.xml"/><Relationship Id="rId9" Type="http://schemas.openxmlformats.org/officeDocument/2006/relationships/oleObject" Target="../embeddings/Microsoft_Equation5.bin"/><Relationship Id="rId3"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4" Type="http://schemas.openxmlformats.org/officeDocument/2006/relationships/image" Target="../media/image66.png"/><Relationship Id="rId4" Type="http://schemas.openxmlformats.org/officeDocument/2006/relationships/image" Target="../media/image56.png"/><Relationship Id="rId7" Type="http://schemas.openxmlformats.org/officeDocument/2006/relationships/image" Target="../media/image59.png"/><Relationship Id="rId11"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8.png"/><Relationship Id="rId8" Type="http://schemas.openxmlformats.org/officeDocument/2006/relationships/image" Target="../media/image60.png"/><Relationship Id="rId13" Type="http://schemas.openxmlformats.org/officeDocument/2006/relationships/image" Target="../media/image65.png"/><Relationship Id="rId10"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7.png"/><Relationship Id="rId12" Type="http://schemas.openxmlformats.org/officeDocument/2006/relationships/image" Target="../media/image64.png"/><Relationship Id="rId2" Type="http://schemas.openxmlformats.org/officeDocument/2006/relationships/notesSlide" Target="../notesSlides/notesSlide14.xml"/><Relationship Id="rId9" Type="http://schemas.openxmlformats.org/officeDocument/2006/relationships/image" Target="../media/image61.png"/><Relationship Id="rId3" Type="http://schemas.openxmlformats.org/officeDocument/2006/relationships/image" Target="../media/image55.png"/></Relationships>
</file>

<file path=ppt/slides/_rels/slide22.xml.rels><?xml version="1.0" encoding="UTF-8" standalone="yes"?>
<Relationships xmlns="http://schemas.openxmlformats.org/package/2006/relationships"><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6.png"/><Relationship Id="rId5" Type="http://schemas.openxmlformats.org/officeDocument/2006/relationships/image" Target="../media/image69.png"/></Relationships>
</file>

<file path=ppt/slides/_rels/slide23.xml.rels><?xml version="1.0" encoding="UTF-8" standalone="yes"?>
<Relationships xmlns="http://schemas.openxmlformats.org/package/2006/relationships"><Relationship Id="rId6" Type="http://schemas.openxmlformats.org/officeDocument/2006/relationships/image" Target="../media/image71.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0.png"/><Relationship Id="rId5"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7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6" Type="http://schemas.openxmlformats.org/officeDocument/2006/relationships/image" Target="../media/image24.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3.png"/><Relationship Id="rId5" Type="http://schemas.openxmlformats.org/officeDocument/2006/relationships/image" Target="../media/image75.png"/></Relationships>
</file>

<file path=ppt/slides/_rels/slide26.xml.rels><?xml version="1.0" encoding="UTF-8" standalone="yes"?>
<Relationships xmlns="http://schemas.openxmlformats.org/package/2006/relationships"><Relationship Id="rId6" Type="http://schemas.openxmlformats.org/officeDocument/2006/relationships/image" Target="../media/image79.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6.png"/><Relationship Id="rId5" Type="http://schemas.openxmlformats.org/officeDocument/2006/relationships/image" Target="../media/image78.png"/></Relationships>
</file>

<file path=ppt/slides/_rels/slide27.xml.rels><?xml version="1.0" encoding="UTF-8" standalone="yes"?>
<Relationships xmlns="http://schemas.openxmlformats.org/package/2006/relationships"><Relationship Id="rId4" Type="http://schemas.openxmlformats.org/officeDocument/2006/relationships/oleObject" Target="../embeddings/Microsoft_Equation16.bin"/><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20.xml"/><Relationship Id="rId5" Type="http://schemas.openxmlformats.org/officeDocument/2006/relationships/image" Target="../media/image81.png"/></Relationships>
</file>

<file path=ppt/slides/_rels/slide28.xml.rels><?xml version="1.0" encoding="UTF-8" standalone="yes"?>
<Relationships xmlns="http://schemas.openxmlformats.org/package/2006/relationships"><Relationship Id="rId6" Type="http://schemas.openxmlformats.org/officeDocument/2006/relationships/oleObject" Target="../embeddings/Microsoft_Equation19.bin"/><Relationship Id="rId4" Type="http://schemas.openxmlformats.org/officeDocument/2006/relationships/oleObject" Target="../embeddings/Microsoft_Equation17.bin"/><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21.xml"/><Relationship Id="rId5" Type="http://schemas.openxmlformats.org/officeDocument/2006/relationships/oleObject" Target="../embeddings/Microsoft_Equation18.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4.tiff"/></Relationships>
</file>

<file path=ppt/slides/_rels/slide31.xml.rels><?xml version="1.0" encoding="UTF-8" standalone="yes"?>
<Relationships xmlns="http://schemas.openxmlformats.org/package/2006/relationships"><Relationship Id="rId4" Type="http://schemas.openxmlformats.org/officeDocument/2006/relationships/oleObject" Target="../embeddings/Microsoft_Equation20.bin"/><Relationship Id="rId5" Type="http://schemas.openxmlformats.org/officeDocument/2006/relationships/oleObject" Target="../embeddings/Microsoft_Equation21.bin"/><Relationship Id="rId7" Type="http://schemas.openxmlformats.org/officeDocument/2006/relationships/oleObject" Target="../embeddings/Microsoft_Equation23.bin"/><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23.xml"/><Relationship Id="rId6" Type="http://schemas.openxmlformats.org/officeDocument/2006/relationships/oleObject" Target="../embeddings/Microsoft_Equation22.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Microsoft_Equation27.bin"/><Relationship Id="rId4" Type="http://schemas.openxmlformats.org/officeDocument/2006/relationships/image" Target="../media/image9.png"/><Relationship Id="rId10" Type="http://schemas.openxmlformats.org/officeDocument/2006/relationships/oleObject" Target="../embeddings/Microsoft_Equation28.bin"/><Relationship Id="rId5" Type="http://schemas.openxmlformats.org/officeDocument/2006/relationships/oleObject" Target="../embeddings/Microsoft_Equation24.bin"/><Relationship Id="rId7" Type="http://schemas.openxmlformats.org/officeDocument/2006/relationships/oleObject" Target="../embeddings/Microsoft_Equation26.bin"/><Relationship Id="rId1" Type="http://schemas.openxmlformats.org/officeDocument/2006/relationships/vmlDrawing" Target="../drawings/vmlDrawing7.vml"/><Relationship Id="rId2" Type="http://schemas.openxmlformats.org/officeDocument/2006/relationships/slideLayout" Target="../slideLayouts/slideLayout2.xml"/><Relationship Id="rId9" Type="http://schemas.openxmlformats.org/officeDocument/2006/relationships/image" Target="../media/image30.jpeg"/><Relationship Id="rId3" Type="http://schemas.openxmlformats.org/officeDocument/2006/relationships/notesSlide" Target="../notesSlides/notesSlide24.xml"/><Relationship Id="rId6" Type="http://schemas.openxmlformats.org/officeDocument/2006/relationships/oleObject" Target="../embeddings/Microsoft_Equation25.bin"/></Relationships>
</file>

<file path=ppt/slides/_rels/slide33.xml.rels><?xml version="1.0" encoding="UTF-8" standalone="yes"?>
<Relationships xmlns="http://schemas.openxmlformats.org/package/2006/relationships"><Relationship Id="rId4" Type="http://schemas.openxmlformats.org/officeDocument/2006/relationships/image" Target="../media/image91.png"/><Relationship Id="rId5" Type="http://schemas.openxmlformats.org/officeDocument/2006/relationships/image" Target="../media/image92.png"/><Relationship Id="rId7"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0.png"/><Relationship Id="rId6" Type="http://schemas.openxmlformats.org/officeDocument/2006/relationships/image" Target="../media/image93.png"/></Relationships>
</file>

<file path=ppt/slides/_rels/slide34.xml.rels><?xml version="1.0" encoding="UTF-8" standalone="yes"?>
<Relationships xmlns="http://schemas.openxmlformats.org/package/2006/relationships"><Relationship Id="rId4" Type="http://schemas.openxmlformats.org/officeDocument/2006/relationships/image" Target="../media/image96.png"/><Relationship Id="rId5" Type="http://schemas.openxmlformats.org/officeDocument/2006/relationships/image" Target="../media/image97.png"/><Relationship Id="rId7"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5.png"/><Relationship Id="rId6" Type="http://schemas.openxmlformats.org/officeDocument/2006/relationships/image" Target="../media/image98.png"/></Relationships>
</file>

<file path=ppt/slides/_rels/slide35.xml.rels><?xml version="1.0" encoding="UTF-8" standalone="yes"?>
<Relationships xmlns="http://schemas.openxmlformats.org/package/2006/relationships"><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0.png"/><Relationship Id="rId5" Type="http://schemas.openxmlformats.org/officeDocument/2006/relationships/image" Target="../media/image102.png"/></Relationships>
</file>

<file path=ppt/slides/_rels/slide36.xml.rels><?xml version="1.0" encoding="UTF-8" standalone="yes"?>
<Relationships xmlns="http://schemas.openxmlformats.org/package/2006/relationships"><Relationship Id="rId8" Type="http://schemas.openxmlformats.org/officeDocument/2006/relationships/oleObject" Target="../embeddings/Microsoft_Equation34.bin"/><Relationship Id="rId4" Type="http://schemas.openxmlformats.org/officeDocument/2006/relationships/oleObject" Target="../embeddings/Microsoft_Equation30.bin"/><Relationship Id="rId10" Type="http://schemas.openxmlformats.org/officeDocument/2006/relationships/oleObject" Target="../embeddings/Microsoft_Equation36.bin"/><Relationship Id="rId5" Type="http://schemas.openxmlformats.org/officeDocument/2006/relationships/oleObject" Target="../embeddings/Microsoft_Equation31.bin"/><Relationship Id="rId7" Type="http://schemas.openxmlformats.org/officeDocument/2006/relationships/oleObject" Target="../embeddings/Microsoft_Equation33.bin"/><Relationship Id="rId11" Type="http://schemas.openxmlformats.org/officeDocument/2006/relationships/oleObject" Target="../embeddings/Microsoft_Equation37.bin"/><Relationship Id="rId1" Type="http://schemas.openxmlformats.org/officeDocument/2006/relationships/vmlDrawing" Target="../drawings/vmlDrawing8.vml"/><Relationship Id="rId2" Type="http://schemas.openxmlformats.org/officeDocument/2006/relationships/slideLayout" Target="../slideLayouts/slideLayout7.xml"/><Relationship Id="rId9" Type="http://schemas.openxmlformats.org/officeDocument/2006/relationships/oleObject" Target="../embeddings/Microsoft_Equation35.bin"/><Relationship Id="rId3" Type="http://schemas.openxmlformats.org/officeDocument/2006/relationships/oleObject" Target="../embeddings/Microsoft_Equation29.bin"/><Relationship Id="rId6" Type="http://schemas.openxmlformats.org/officeDocument/2006/relationships/oleObject" Target="../embeddings/Microsoft_Equation32.bin"/></Relationships>
</file>

<file path=ppt/slides/_rels/slide37.xml.rels><?xml version="1.0" encoding="UTF-8" standalone="yes"?>
<Relationships xmlns="http://schemas.openxmlformats.org/package/2006/relationships"><Relationship Id="rId4" Type="http://schemas.openxmlformats.org/officeDocument/2006/relationships/image" Target="../media/image114.jpeg"/><Relationship Id="rId1" Type="http://schemas.openxmlformats.org/officeDocument/2006/relationships/slideLayout" Target="../slideLayouts/slideLayout7.xml"/><Relationship Id="rId2" Type="http://schemas.openxmlformats.org/officeDocument/2006/relationships/image" Target="../media/image112.wmf"/><Relationship Id="rId3" Type="http://schemas.openxmlformats.org/officeDocument/2006/relationships/image" Target="../media/image113.jpeg"/><Relationship Id="rId5" Type="http://schemas.openxmlformats.org/officeDocument/2006/relationships/image" Target="../media/image115.jpeg"/></Relationships>
</file>

<file path=ppt/slides/_rels/slide38.xml.rels><?xml version="1.0" encoding="UTF-8" standalone="yes"?>
<Relationships xmlns="http://schemas.openxmlformats.org/package/2006/relationships"><Relationship Id="rId4"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16.png"/></Relationships>
</file>

<file path=ppt/slides/_rels/slide39.xml.rels><?xml version="1.0" encoding="UTF-8" standalone="yes"?>
<Relationships xmlns="http://schemas.openxmlformats.org/package/2006/relationships"><Relationship Id="rId4" Type="http://schemas.openxmlformats.org/officeDocument/2006/relationships/image" Target="../media/image119.jpeg"/><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18.jpeg"/></Relationships>
</file>

<file path=ppt/slides/_rels/slide4.xml.rels><?xml version="1.0" encoding="UTF-8" standalone="yes"?>
<Relationships xmlns="http://schemas.openxmlformats.org/package/2006/relationships"><Relationship Id="rId4" Type="http://schemas.openxmlformats.org/officeDocument/2006/relationships/image" Target="../media/image12.png"/><Relationship Id="rId5" Type="http://schemas.openxmlformats.org/officeDocument/2006/relationships/image" Target="../media/image13.png"/><Relationship Id="rId7"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png"/><Relationship Id="rId6"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Microsoft_Equation41.bin"/><Relationship Id="rId4" Type="http://schemas.openxmlformats.org/officeDocument/2006/relationships/image" Target="../media/image9.png"/><Relationship Id="rId10" Type="http://schemas.openxmlformats.org/officeDocument/2006/relationships/oleObject" Target="../embeddings/Microsoft_Equation42.bin"/><Relationship Id="rId5" Type="http://schemas.openxmlformats.org/officeDocument/2006/relationships/oleObject" Target="../embeddings/Microsoft_Equation38.bin"/><Relationship Id="rId7" Type="http://schemas.openxmlformats.org/officeDocument/2006/relationships/oleObject" Target="../embeddings/Microsoft_Equation40.bin"/><Relationship Id="rId1" Type="http://schemas.openxmlformats.org/officeDocument/2006/relationships/vmlDrawing" Target="../drawings/vmlDrawing9.vml"/><Relationship Id="rId2" Type="http://schemas.openxmlformats.org/officeDocument/2006/relationships/slideLayout" Target="../slideLayouts/slideLayout2.xml"/><Relationship Id="rId9" Type="http://schemas.openxmlformats.org/officeDocument/2006/relationships/image" Target="../media/image30.jpeg"/><Relationship Id="rId3" Type="http://schemas.openxmlformats.org/officeDocument/2006/relationships/notesSlide" Target="../notesSlides/notesSlide30.xml"/><Relationship Id="rId6" Type="http://schemas.openxmlformats.org/officeDocument/2006/relationships/oleObject" Target="../embeddings/Microsoft_Equation39.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1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6" Type="http://schemas.openxmlformats.org/officeDocument/2006/relationships/oleObject" Target="../embeddings/Microsoft_Equation44.bin"/><Relationship Id="rId4" Type="http://schemas.openxmlformats.org/officeDocument/2006/relationships/image" Target="../media/image123.tiff"/><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notesSlide" Target="../notesSlides/notesSlide33.xml"/><Relationship Id="rId5" Type="http://schemas.openxmlformats.org/officeDocument/2006/relationships/oleObject" Target="../embeddings/Microsoft_Equation43.bin"/></Relationships>
</file>

<file path=ppt/slides/_rels/slide45.xml.rels><?xml version="1.0" encoding="UTF-8" standalone="yes"?>
<Relationships xmlns="http://schemas.openxmlformats.org/package/2006/relationships"><Relationship Id="rId4" Type="http://schemas.openxmlformats.org/officeDocument/2006/relationships/oleObject" Target="../embeddings/Microsoft_Equation46.bin"/><Relationship Id="rId1" Type="http://schemas.openxmlformats.org/officeDocument/2006/relationships/vmlDrawing" Target="../drawings/vmlDrawing11.vml"/><Relationship Id="rId2" Type="http://schemas.openxmlformats.org/officeDocument/2006/relationships/slideLayout" Target="../slideLayouts/slideLayout7.xml"/><Relationship Id="rId3" Type="http://schemas.openxmlformats.org/officeDocument/2006/relationships/oleObject" Target="../embeddings/Microsoft_Equation45.bin"/></Relationships>
</file>

<file path=ppt/slides/_rels/slide46.xml.rels><?xml version="1.0" encoding="UTF-8" standalone="yes"?>
<Relationships xmlns="http://schemas.openxmlformats.org/package/2006/relationships"><Relationship Id="rId4" Type="http://schemas.openxmlformats.org/officeDocument/2006/relationships/oleObject" Target="../embeddings/Microsoft_Equation47.bin"/><Relationship Id="rId1" Type="http://schemas.openxmlformats.org/officeDocument/2006/relationships/vmlDrawing" Target="../drawings/vmlDrawing12.vml"/><Relationship Id="rId2" Type="http://schemas.openxmlformats.org/officeDocument/2006/relationships/slideLayout" Target="../slideLayouts/slideLayout7.xml"/><Relationship Id="rId3" Type="http://schemas.openxmlformats.org/officeDocument/2006/relationships/image" Target="../media/image126.wmf"/></Relationships>
</file>

<file path=ppt/slides/_rels/slide47.xml.rels><?xml version="1.0" encoding="UTF-8" standalone="yes"?>
<Relationships xmlns="http://schemas.openxmlformats.org/package/2006/relationships"><Relationship Id="rId8" Type="http://schemas.openxmlformats.org/officeDocument/2006/relationships/image" Target="../media/image133.wmf"/><Relationship Id="rId4" Type="http://schemas.openxmlformats.org/officeDocument/2006/relationships/image" Target="../media/image129.wmf"/><Relationship Id="rId5" Type="http://schemas.openxmlformats.org/officeDocument/2006/relationships/image" Target="../media/image130.wmf"/><Relationship Id="rId7" Type="http://schemas.openxmlformats.org/officeDocument/2006/relationships/image" Target="../media/image132.wmf"/><Relationship Id="rId1" Type="http://schemas.openxmlformats.org/officeDocument/2006/relationships/vmlDrawing" Target="../drawings/vmlDrawing13.vml"/><Relationship Id="rId2" Type="http://schemas.openxmlformats.org/officeDocument/2006/relationships/slideLayout" Target="../slideLayouts/slideLayout7.xml"/><Relationship Id="rId9" Type="http://schemas.openxmlformats.org/officeDocument/2006/relationships/oleObject" Target="../embeddings/Microsoft_Equation48.bin"/><Relationship Id="rId3" Type="http://schemas.openxmlformats.org/officeDocument/2006/relationships/image" Target="../media/image128.png"/><Relationship Id="rId6" Type="http://schemas.openxmlformats.org/officeDocument/2006/relationships/image" Target="../media/image131.wmf"/></Relationships>
</file>

<file path=ppt/slides/_rels/slide48.xml.rels><?xml version="1.0" encoding="UTF-8" standalone="yes"?>
<Relationships xmlns="http://schemas.openxmlformats.org/package/2006/relationships"><Relationship Id="rId4" Type="http://schemas.openxmlformats.org/officeDocument/2006/relationships/oleObject" Target="../embeddings/Microsoft_Equation49.bin"/><Relationship Id="rId5" Type="http://schemas.openxmlformats.org/officeDocument/2006/relationships/image" Target="../media/image138.wmf"/><Relationship Id="rId7" Type="http://schemas.openxmlformats.org/officeDocument/2006/relationships/oleObject" Target="../embeddings/Microsoft_Equation51.bin"/><Relationship Id="rId1" Type="http://schemas.openxmlformats.org/officeDocument/2006/relationships/vmlDrawing" Target="../drawings/vmlDrawing14.vml"/><Relationship Id="rId2" Type="http://schemas.openxmlformats.org/officeDocument/2006/relationships/slideLayout" Target="../slideLayouts/slideLayout7.xml"/><Relationship Id="rId3" Type="http://schemas.openxmlformats.org/officeDocument/2006/relationships/image" Target="../media/image137.wmf"/><Relationship Id="rId6" Type="http://schemas.openxmlformats.org/officeDocument/2006/relationships/oleObject" Target="../embeddings/Microsoft_Equation50.bin"/></Relationships>
</file>

<file path=ppt/slides/_rels/slide49.xml.rels><?xml version="1.0" encoding="UTF-8" standalone="yes"?>
<Relationships xmlns="http://schemas.openxmlformats.org/package/2006/relationships"><Relationship Id="rId6" Type="http://schemas.openxmlformats.org/officeDocument/2006/relationships/image" Target="../media/image142.png"/><Relationship Id="rId4"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39.png"/><Relationship Id="rId5" Type="http://schemas.openxmlformats.org/officeDocument/2006/relationships/image" Target="../media/image141.png"/></Relationships>
</file>

<file path=ppt/slides/_rels/slide5.xml.rels><?xml version="1.0" encoding="UTF-8" standalone="yes"?>
<Relationships xmlns="http://schemas.openxmlformats.org/package/2006/relationships"><Relationship Id="rId6" Type="http://schemas.openxmlformats.org/officeDocument/2006/relationships/image" Target="../media/image19.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6.png"/><Relationship Id="rId5" Type="http://schemas.openxmlformats.org/officeDocument/2006/relationships/image" Target="../media/image18.png"/></Relationships>
</file>

<file path=ppt/slides/_rels/slide50.xml.rels><?xml version="1.0" encoding="UTF-8" standalone="yes"?>
<Relationships xmlns="http://schemas.openxmlformats.org/package/2006/relationships"><Relationship Id="rId4"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43.png"/><Relationship Id="rId5" Type="http://schemas.openxmlformats.org/officeDocument/2006/relationships/image" Target="../media/image145.png"/></Relationships>
</file>

<file path=ppt/slides/_rels/slide51.xml.rels><?xml version="1.0" encoding="UTF-8" standalone="yes"?>
<Relationships xmlns="http://schemas.openxmlformats.org/package/2006/relationships"><Relationship Id="rId8" Type="http://schemas.openxmlformats.org/officeDocument/2006/relationships/oleObject" Target="../embeddings/Microsoft_Equation57.bin"/><Relationship Id="rId4" Type="http://schemas.openxmlformats.org/officeDocument/2006/relationships/oleObject" Target="../embeddings/Microsoft_Equation53.bin"/><Relationship Id="rId5" Type="http://schemas.openxmlformats.org/officeDocument/2006/relationships/oleObject" Target="../embeddings/Microsoft_Equation54.bin"/><Relationship Id="rId7" Type="http://schemas.openxmlformats.org/officeDocument/2006/relationships/oleObject" Target="../embeddings/Microsoft_Equation56.bin"/><Relationship Id="rId1" Type="http://schemas.openxmlformats.org/officeDocument/2006/relationships/vmlDrawing" Target="../drawings/vmlDrawing15.vml"/><Relationship Id="rId2" Type="http://schemas.openxmlformats.org/officeDocument/2006/relationships/slideLayout" Target="../slideLayouts/slideLayout7.xml"/><Relationship Id="rId3" Type="http://schemas.openxmlformats.org/officeDocument/2006/relationships/oleObject" Target="../embeddings/Microsoft_Equation52.bin"/><Relationship Id="rId6" Type="http://schemas.openxmlformats.org/officeDocument/2006/relationships/oleObject" Target="../embeddings/Microsoft_Equation55.bin"/></Relationships>
</file>

<file path=ppt/slides/_rels/slide52.xml.rels><?xml version="1.0" encoding="UTF-8" standalone="yes"?>
<Relationships xmlns="http://schemas.openxmlformats.org/package/2006/relationships"><Relationship Id="rId4" Type="http://schemas.openxmlformats.org/officeDocument/2006/relationships/image" Target="../media/image153.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52.pdf"/><Relationship Id="rId5" Type="http://schemas.openxmlformats.org/officeDocument/2006/relationships/image" Target="../media/image15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4" Type="http://schemas.openxmlformats.org/officeDocument/2006/relationships/image" Target="../media/image165.png"/><Relationship Id="rId4" Type="http://schemas.openxmlformats.org/officeDocument/2006/relationships/image" Target="../media/image155.png"/><Relationship Id="rId7" Type="http://schemas.openxmlformats.org/officeDocument/2006/relationships/image" Target="../media/image158.png"/><Relationship Id="rId11" Type="http://schemas.openxmlformats.org/officeDocument/2006/relationships/image" Target="../media/image162.png"/><Relationship Id="rId1" Type="http://schemas.openxmlformats.org/officeDocument/2006/relationships/vmlDrawing" Target="../drawings/vmlDrawing16.vml"/><Relationship Id="rId6" Type="http://schemas.openxmlformats.org/officeDocument/2006/relationships/image" Target="../media/image157.png"/><Relationship Id="rId16" Type="http://schemas.openxmlformats.org/officeDocument/2006/relationships/oleObject" Target="../embeddings/Microsoft_Equation58.bin"/><Relationship Id="rId8" Type="http://schemas.openxmlformats.org/officeDocument/2006/relationships/image" Target="../media/image159.png"/><Relationship Id="rId13" Type="http://schemas.openxmlformats.org/officeDocument/2006/relationships/image" Target="../media/image164.png"/><Relationship Id="rId10" Type="http://schemas.openxmlformats.org/officeDocument/2006/relationships/image" Target="../media/image161.png"/><Relationship Id="rId5" Type="http://schemas.openxmlformats.org/officeDocument/2006/relationships/image" Target="../media/image156.png"/><Relationship Id="rId15" Type="http://schemas.openxmlformats.org/officeDocument/2006/relationships/image" Target="../media/image30.jpeg"/><Relationship Id="rId12" Type="http://schemas.openxmlformats.org/officeDocument/2006/relationships/image" Target="../media/image163.png"/><Relationship Id="rId2" Type="http://schemas.openxmlformats.org/officeDocument/2006/relationships/slideLayout" Target="../slideLayouts/slideLayout7.xml"/><Relationship Id="rId9" Type="http://schemas.openxmlformats.org/officeDocument/2006/relationships/image" Target="../media/image160.png"/><Relationship Id="rId3"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66.png"/><Relationship Id="rId3" Type="http://schemas.openxmlformats.org/officeDocument/2006/relationships/image" Target="../media/image1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image" Target="../media/image168.png"/><Relationship Id="rId3" Type="http://schemas.openxmlformats.org/officeDocument/2006/relationships/image" Target="../media/image1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6" Type="http://schemas.openxmlformats.org/officeDocument/2006/relationships/image" Target="../media/image173.png"/><Relationship Id="rId4" Type="http://schemas.openxmlformats.org/officeDocument/2006/relationships/image" Target="../media/image171.jpe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70.jpeg"/><Relationship Id="rId5" Type="http://schemas.openxmlformats.org/officeDocument/2006/relationships/image" Target="../media/image172.png"/></Relationships>
</file>

<file path=ppt/slides/_rels/slide62.xml.rels><?xml version="1.0" encoding="UTF-8" standalone="yes"?>
<Relationships xmlns="http://schemas.openxmlformats.org/package/2006/relationships"><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1.png"/><Relationship Id="rId5" Type="http://schemas.openxmlformats.org/officeDocument/2006/relationships/image" Target="../media/image66.png"/></Relationships>
</file>

<file path=ppt/slides/_rels/slide63.xml.rels><?xml version="1.0" encoding="UTF-8" standalone="yes"?>
<Relationships xmlns="http://schemas.openxmlformats.org/package/2006/relationships"><Relationship Id="rId6" Type="http://schemas.openxmlformats.org/officeDocument/2006/relationships/image" Target="../media/image100.png"/><Relationship Id="rId4" Type="http://schemas.openxmlformats.org/officeDocument/2006/relationships/image" Target="../media/image175.png"/><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74.png"/><Relationship Id="rId5" Type="http://schemas.openxmlformats.org/officeDocument/2006/relationships/image" Target="../media/image176.png"/></Relationships>
</file>

<file path=ppt/slides/_rels/slide7.xml.rels><?xml version="1.0" encoding="UTF-8" standalone="yes"?>
<Relationships xmlns="http://schemas.openxmlformats.org/package/2006/relationships"><Relationship Id="rId4" Type="http://schemas.openxmlformats.org/officeDocument/2006/relationships/oleObject" Target="../embeddings/Microsoft_Equation10.bin"/><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image" Target="../media/image23.png"/><Relationship Id="rId5"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oleObject" Target="../embeddings/Microsoft_Equation14.bin"/><Relationship Id="rId4" Type="http://schemas.openxmlformats.org/officeDocument/2006/relationships/image" Target="../media/image9.png"/><Relationship Id="rId10" Type="http://schemas.openxmlformats.org/officeDocument/2006/relationships/oleObject" Target="../embeddings/Microsoft_Equation15.bin"/><Relationship Id="rId5" Type="http://schemas.openxmlformats.org/officeDocument/2006/relationships/oleObject" Target="../embeddings/Microsoft_Equation11.bin"/><Relationship Id="rId7" Type="http://schemas.openxmlformats.org/officeDocument/2006/relationships/oleObject" Target="../embeddings/Microsoft_Equation13.bin"/><Relationship Id="rId1" Type="http://schemas.openxmlformats.org/officeDocument/2006/relationships/vmlDrawing" Target="../drawings/vmlDrawing3.vml"/><Relationship Id="rId2" Type="http://schemas.openxmlformats.org/officeDocument/2006/relationships/slideLayout" Target="../slideLayouts/slideLayout2.xml"/><Relationship Id="rId9" Type="http://schemas.openxmlformats.org/officeDocument/2006/relationships/image" Target="../media/image30.jpeg"/><Relationship Id="rId3" Type="http://schemas.openxmlformats.org/officeDocument/2006/relationships/notesSlide" Target="../notesSlides/notesSlide3.xml"/><Relationship Id="rId6" Type="http://schemas.openxmlformats.org/officeDocument/2006/relationships/oleObject" Target="../embeddings/Microsoft_Equation12.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470907" y="1259792"/>
            <a:ext cx="8295310" cy="923330"/>
          </a:xfrm>
          <a:prstGeom prst="rect">
            <a:avLst/>
          </a:prstGeom>
          <a:noFill/>
        </p:spPr>
        <p:txBody>
          <a:bodyPr wrap="none">
            <a:spAutoFit/>
          </a:bodyPr>
          <a:lstStyle/>
          <a:p>
            <a:pPr algn="ctr" fontAlgn="auto">
              <a:spcBef>
                <a:spcPts val="0"/>
              </a:spcBef>
              <a:spcAft>
                <a:spcPts val="0"/>
              </a:spcAft>
              <a:defRPr/>
            </a:pP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HERMES</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 A</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nalysis</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 T</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echniques</a:t>
            </a:r>
            <a:endPar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
        <p:nvSpPr>
          <p:cNvPr id="3" name="TextBox 2"/>
          <p:cNvSpPr txBox="1"/>
          <p:nvPr/>
        </p:nvSpPr>
        <p:spPr>
          <a:xfrm>
            <a:off x="3358583" y="3429000"/>
            <a:ext cx="2280217" cy="707886"/>
          </a:xfrm>
          <a:prstGeom prst="rect">
            <a:avLst/>
          </a:prstGeom>
          <a:noFill/>
        </p:spPr>
        <p:txBody>
          <a:bodyPr wrap="none" rtlCol="0">
            <a:spAutoFit/>
          </a:bodyPr>
          <a:lstStyle/>
          <a:p>
            <a:r>
              <a:rPr lang="en-US" sz="2000" dirty="0" err="1" smtClean="0"/>
              <a:t>Contalbrigo</a:t>
            </a:r>
            <a:r>
              <a:rPr lang="en-US" sz="2000" dirty="0" smtClean="0"/>
              <a:t> Marco</a:t>
            </a:r>
          </a:p>
          <a:p>
            <a:r>
              <a:rPr lang="en-US" sz="2000" dirty="0" smtClean="0"/>
              <a:t>    INFN Ferrara</a:t>
            </a:r>
            <a:endParaRPr lang="en-US" sz="2000" dirty="0"/>
          </a:p>
        </p:txBody>
      </p:sp>
      <p:sp>
        <p:nvSpPr>
          <p:cNvPr id="5" name="TextBox 4"/>
          <p:cNvSpPr txBox="1"/>
          <p:nvPr/>
        </p:nvSpPr>
        <p:spPr>
          <a:xfrm>
            <a:off x="2762008" y="5553670"/>
            <a:ext cx="3238011" cy="923330"/>
          </a:xfrm>
          <a:prstGeom prst="rect">
            <a:avLst/>
          </a:prstGeom>
          <a:noFill/>
        </p:spPr>
        <p:txBody>
          <a:bodyPr wrap="none" rtlCol="0">
            <a:spAutoFit/>
          </a:bodyPr>
          <a:lstStyle/>
          <a:p>
            <a:pPr algn="ctr"/>
            <a:r>
              <a:rPr lang="en-US" dirty="0" err="1" smtClean="0"/>
              <a:t>Niccolo</a:t>
            </a:r>
            <a:r>
              <a:rPr lang="en-US" dirty="0" smtClean="0"/>
              <a:t>’ </a:t>
            </a:r>
            <a:r>
              <a:rPr lang="en-US" dirty="0" err="1" smtClean="0"/>
              <a:t>Cabeo</a:t>
            </a:r>
            <a:r>
              <a:rPr lang="en-US" dirty="0" smtClean="0"/>
              <a:t> School: </a:t>
            </a:r>
            <a:r>
              <a:rPr lang="en-US" dirty="0" err="1" smtClean="0"/>
              <a:t>TMDs</a:t>
            </a:r>
            <a:endParaRPr lang="en-US" dirty="0" smtClean="0"/>
          </a:p>
          <a:p>
            <a:pPr algn="ctr"/>
            <a:endParaRPr lang="en-US" dirty="0" smtClean="0"/>
          </a:p>
          <a:p>
            <a:pPr algn="ctr"/>
            <a:r>
              <a:rPr lang="en-US" dirty="0" smtClean="0"/>
              <a:t> 26th May, </a:t>
            </a:r>
            <a:r>
              <a:rPr lang="en-US" dirty="0" smtClean="0"/>
              <a:t>2010 </a:t>
            </a:r>
            <a:r>
              <a:rPr lang="en-US" dirty="0" smtClean="0"/>
              <a:t>Ferrara</a:t>
            </a:r>
            <a:endParaRPr lang="en-US" dirty="0"/>
          </a:p>
        </p:txBody>
      </p:sp>
      <p:cxnSp>
        <p:nvCxnSpPr>
          <p:cNvPr id="6" name="Straight Connector 5"/>
          <p:cNvCxnSpPr/>
          <p:nvPr/>
        </p:nvCxnSpPr>
        <p:spPr>
          <a:xfrm>
            <a:off x="152400" y="5475882"/>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52400" y="601087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 name="Rectangle 3"/>
          <p:cNvSpPr/>
          <p:nvPr/>
        </p:nvSpPr>
        <p:spPr>
          <a:xfrm>
            <a:off x="3283863" y="2286000"/>
            <a:ext cx="2669396" cy="923330"/>
          </a:xfrm>
          <a:prstGeom prst="rect">
            <a:avLst/>
          </a:prstGeom>
          <a:noFill/>
        </p:spPr>
        <p:txBody>
          <a:bodyPr wrap="none">
            <a:spAutoFit/>
          </a:bodyPr>
          <a:lstStyle/>
          <a:p>
            <a:pPr algn="ctr" fontAlgn="auto">
              <a:spcBef>
                <a:spcPts val="0"/>
              </a:spcBef>
              <a:spcAft>
                <a:spcPts val="0"/>
              </a:spcAft>
              <a:defRPr/>
            </a:pP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T</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racking</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11</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615822" y="0"/>
            <a:ext cx="1766229"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Tracking</a:t>
            </a:r>
          </a:p>
        </p:txBody>
      </p:sp>
      <p:sp>
        <p:nvSpPr>
          <p:cNvPr id="14" name="TextBox 13"/>
          <p:cNvSpPr txBox="1"/>
          <p:nvPr/>
        </p:nvSpPr>
        <p:spPr>
          <a:xfrm>
            <a:off x="1752600" y="3657600"/>
            <a:ext cx="4969930" cy="1477328"/>
          </a:xfrm>
          <a:prstGeom prst="rect">
            <a:avLst/>
          </a:prstGeom>
          <a:noFill/>
        </p:spPr>
        <p:txBody>
          <a:bodyPr wrap="none" rtlCol="0">
            <a:spAutoFit/>
          </a:bodyPr>
          <a:lstStyle/>
          <a:p>
            <a:r>
              <a:rPr lang="en-US" dirty="0" smtClean="0">
                <a:solidFill>
                  <a:srgbClr val="FF0000"/>
                </a:solidFill>
              </a:rPr>
              <a:t>Two Transverse Magnet Correction algorithms:</a:t>
            </a:r>
          </a:p>
          <a:p>
            <a:endParaRPr lang="en-US" dirty="0" smtClean="0">
              <a:solidFill>
                <a:srgbClr val="FF0000"/>
              </a:solidFill>
            </a:endParaRPr>
          </a:p>
          <a:p>
            <a:r>
              <a:rPr lang="en-US" dirty="0" smtClean="0">
                <a:solidFill>
                  <a:srgbClr val="FF0000"/>
                </a:solidFill>
                <a:latin typeface="Wingdings"/>
                <a:ea typeface="Wingdings"/>
                <a:cs typeface="Wingdings"/>
              </a:rPr>
              <a:t>  </a:t>
            </a:r>
            <a:r>
              <a:rPr lang="en-US" dirty="0" err="1" smtClean="0">
                <a:solidFill>
                  <a:srgbClr val="FF0000"/>
                </a:solidFill>
                <a:latin typeface="Wingdings"/>
                <a:ea typeface="Wingdings"/>
                <a:cs typeface="Wingdings"/>
              </a:rPr>
              <a:t></a:t>
            </a:r>
            <a:r>
              <a:rPr lang="en-US" dirty="0" smtClean="0">
                <a:solidFill>
                  <a:srgbClr val="FF0000"/>
                </a:solidFill>
                <a:latin typeface="Wingdings"/>
                <a:ea typeface="Wingdings"/>
                <a:cs typeface="Wingdings"/>
              </a:rPr>
              <a:t> </a:t>
            </a:r>
            <a:r>
              <a:rPr lang="en-US" dirty="0" smtClean="0">
                <a:solidFill>
                  <a:srgbClr val="FF0000"/>
                </a:solidFill>
              </a:rPr>
              <a:t>TMC1: look up table</a:t>
            </a:r>
          </a:p>
          <a:p>
            <a:endParaRPr lang="en-US" dirty="0" smtClean="0">
              <a:solidFill>
                <a:srgbClr val="FF0000"/>
              </a:solidFill>
            </a:endParaRPr>
          </a:p>
          <a:p>
            <a:r>
              <a:rPr lang="en-US" dirty="0" smtClean="0">
                <a:solidFill>
                  <a:srgbClr val="FF0000"/>
                </a:solidFill>
                <a:latin typeface="Wingdings"/>
                <a:ea typeface="Wingdings"/>
                <a:cs typeface="Wingdings"/>
              </a:rPr>
              <a:t>  </a:t>
            </a:r>
            <a:r>
              <a:rPr lang="en-US" dirty="0" err="1" smtClean="0">
                <a:solidFill>
                  <a:srgbClr val="FF0000"/>
                </a:solidFill>
                <a:latin typeface="Wingdings"/>
                <a:ea typeface="Wingdings"/>
                <a:cs typeface="Wingdings"/>
              </a:rPr>
              <a:t></a:t>
            </a:r>
            <a:r>
              <a:rPr lang="en-US" dirty="0" smtClean="0">
                <a:solidFill>
                  <a:srgbClr val="FF0000"/>
                </a:solidFill>
                <a:latin typeface="Wingdings"/>
                <a:ea typeface="Wingdings"/>
                <a:cs typeface="Wingdings"/>
              </a:rPr>
              <a:t> </a:t>
            </a:r>
            <a:r>
              <a:rPr lang="en-US" dirty="0" smtClean="0">
                <a:solidFill>
                  <a:srgbClr val="FF0000"/>
                </a:solidFill>
              </a:rPr>
              <a:t>TMC2: inverted transfer matrix </a:t>
            </a:r>
            <a:endParaRPr lang="en-US" dirty="0">
              <a:solidFill>
                <a:srgbClr val="FF0000"/>
              </a:solidFill>
            </a:endParaRPr>
          </a:p>
        </p:txBody>
      </p:sp>
      <p:sp>
        <p:nvSpPr>
          <p:cNvPr id="19" name="TextBox 18"/>
          <p:cNvSpPr txBox="1"/>
          <p:nvPr/>
        </p:nvSpPr>
        <p:spPr>
          <a:xfrm>
            <a:off x="1424149" y="1143000"/>
            <a:ext cx="6599170" cy="646331"/>
          </a:xfrm>
          <a:prstGeom prst="rect">
            <a:avLst/>
          </a:prstGeom>
          <a:noFill/>
        </p:spPr>
        <p:txBody>
          <a:bodyPr wrap="none" rtlCol="0">
            <a:spAutoFit/>
          </a:bodyPr>
          <a:lstStyle/>
          <a:p>
            <a:r>
              <a:rPr lang="en-US" dirty="0" smtClean="0"/>
              <a:t>In order to reconstruct the correct kinematics, it is necessary to </a:t>
            </a:r>
          </a:p>
          <a:p>
            <a:r>
              <a:rPr lang="en-US" dirty="0" smtClean="0"/>
              <a:t>measure lepton momentum and angle at the scattering vertex. </a:t>
            </a:r>
          </a:p>
        </p:txBody>
      </p:sp>
      <p:sp>
        <p:nvSpPr>
          <p:cNvPr id="11" name="TextBox 10"/>
          <p:cNvSpPr txBox="1"/>
          <p:nvPr/>
        </p:nvSpPr>
        <p:spPr>
          <a:xfrm>
            <a:off x="1219200" y="2124670"/>
            <a:ext cx="7087522" cy="923330"/>
          </a:xfrm>
          <a:prstGeom prst="rect">
            <a:avLst/>
          </a:prstGeom>
          <a:noFill/>
        </p:spPr>
        <p:txBody>
          <a:bodyPr wrap="none" rtlCol="0">
            <a:spAutoFit/>
          </a:bodyPr>
          <a:lstStyle/>
          <a:p>
            <a:r>
              <a:rPr lang="en-US" dirty="0" smtClean="0"/>
              <a:t>A correction must be applied to account for how much the trajectory</a:t>
            </a:r>
          </a:p>
          <a:p>
            <a:r>
              <a:rPr lang="en-US" dirty="0" smtClean="0"/>
              <a:t>has been deflected by the transverse target magnet between the</a:t>
            </a:r>
          </a:p>
          <a:p>
            <a:r>
              <a:rPr lang="en-US" dirty="0" smtClean="0"/>
              <a:t>interaction point and the first drift-chamber plane.</a:t>
            </a:r>
          </a:p>
        </p:txBody>
      </p:sp>
      <p:sp>
        <p:nvSpPr>
          <p:cNvPr id="12" name="TextBox 11"/>
          <p:cNvSpPr txBox="1"/>
          <p:nvPr/>
        </p:nvSpPr>
        <p:spPr>
          <a:xfrm>
            <a:off x="1712355" y="5562600"/>
            <a:ext cx="4495867" cy="369332"/>
          </a:xfrm>
          <a:prstGeom prst="rect">
            <a:avLst/>
          </a:prstGeom>
          <a:noFill/>
        </p:spPr>
        <p:txBody>
          <a:bodyPr wrap="none" rtlCol="0">
            <a:spAutoFit/>
          </a:bodyPr>
          <a:lstStyle/>
          <a:p>
            <a:r>
              <a:rPr lang="en-US" dirty="0" smtClean="0"/>
              <a:t>Both corrections need accurate field maps</a:t>
            </a:r>
          </a:p>
        </p:txBody>
      </p:sp>
      <p:cxnSp>
        <p:nvCxnSpPr>
          <p:cNvPr id="15" name="Straight Connector 14"/>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12</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378450" y="0"/>
            <a:ext cx="2240968"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Field maps</a:t>
            </a:r>
          </a:p>
        </p:txBody>
      </p:sp>
      <p:sp>
        <p:nvSpPr>
          <p:cNvPr id="11" name="TextBox 10"/>
          <p:cNvSpPr txBox="1"/>
          <p:nvPr/>
        </p:nvSpPr>
        <p:spPr>
          <a:xfrm>
            <a:off x="1371600" y="4876800"/>
            <a:ext cx="6140756" cy="1477328"/>
          </a:xfrm>
          <a:prstGeom prst="rect">
            <a:avLst/>
          </a:prstGeom>
          <a:noFill/>
        </p:spPr>
        <p:txBody>
          <a:bodyPr wrap="square" rtlCol="0">
            <a:spAutoFit/>
          </a:bodyPr>
          <a:lstStyle/>
          <a:p>
            <a:r>
              <a:rPr lang="en-US" dirty="0" smtClean="0"/>
              <a:t>Field in un-measured regions extrapolated from:</a:t>
            </a:r>
          </a:p>
          <a:p>
            <a:r>
              <a:rPr lang="en-US" dirty="0" smtClean="0"/>
              <a:t> </a:t>
            </a:r>
          </a:p>
          <a:p>
            <a:r>
              <a:rPr lang="en-US" dirty="0" smtClean="0">
                <a:latin typeface="Wingdings"/>
                <a:ea typeface="Wingdings"/>
                <a:cs typeface="Wingdings"/>
              </a:rPr>
              <a:t>  </a:t>
            </a:r>
            <a:r>
              <a:rPr lang="en-US" dirty="0" err="1" smtClean="0">
                <a:latin typeface="Wingdings"/>
                <a:ea typeface="Wingdings"/>
                <a:cs typeface="Wingdings"/>
              </a:rPr>
              <a:t></a:t>
            </a:r>
            <a:r>
              <a:rPr lang="en-US" dirty="0" smtClean="0">
                <a:latin typeface="Wingdings"/>
                <a:ea typeface="Wingdings"/>
                <a:cs typeface="Wingdings"/>
              </a:rPr>
              <a:t> </a:t>
            </a:r>
            <a:r>
              <a:rPr lang="en-US" dirty="0" smtClean="0"/>
              <a:t>high order polynomials fitting measured points</a:t>
            </a:r>
          </a:p>
          <a:p>
            <a:r>
              <a:rPr lang="en-US" dirty="0" smtClean="0"/>
              <a:t> </a:t>
            </a:r>
          </a:p>
          <a:p>
            <a:r>
              <a:rPr lang="en-US" dirty="0" smtClean="0">
                <a:latin typeface="Wingdings"/>
                <a:ea typeface="Wingdings"/>
                <a:cs typeface="Wingdings"/>
              </a:rPr>
              <a:t>  </a:t>
            </a:r>
            <a:r>
              <a:rPr lang="en-US" dirty="0" err="1" smtClean="0">
                <a:latin typeface="Wingdings"/>
                <a:ea typeface="Wingdings"/>
                <a:cs typeface="Wingdings"/>
              </a:rPr>
              <a:t></a:t>
            </a:r>
            <a:r>
              <a:rPr lang="en-US" dirty="0" smtClean="0">
                <a:latin typeface="Wingdings"/>
                <a:ea typeface="Wingdings"/>
                <a:cs typeface="Wingdings"/>
              </a:rPr>
              <a:t> </a:t>
            </a:r>
            <a:r>
              <a:rPr lang="en-US" dirty="0" smtClean="0"/>
              <a:t>MAFIA simulations tuned in the measured region </a:t>
            </a:r>
          </a:p>
        </p:txBody>
      </p:sp>
      <p:pic>
        <p:nvPicPr>
          <p:cNvPr id="10" name="Picture 9"/>
          <p:cNvPicPr>
            <a:picLocks noChangeAspect="1"/>
          </p:cNvPicPr>
          <p:nvPr/>
        </p:nvPicPr>
        <p:blipFill>
          <a:blip r:embed="rId3"/>
          <a:stretch>
            <a:fillRect/>
          </a:stretch>
        </p:blipFill>
        <p:spPr>
          <a:xfrm>
            <a:off x="4887462" y="990600"/>
            <a:ext cx="3912712" cy="3780473"/>
          </a:xfrm>
          <a:prstGeom prst="rect">
            <a:avLst/>
          </a:prstGeom>
        </p:spPr>
      </p:pic>
      <p:pic>
        <p:nvPicPr>
          <p:cNvPr id="12" name="Picture 11"/>
          <p:cNvPicPr>
            <a:picLocks noChangeAspect="1"/>
          </p:cNvPicPr>
          <p:nvPr/>
        </p:nvPicPr>
        <p:blipFill>
          <a:blip r:embed="rId4"/>
          <a:stretch>
            <a:fillRect/>
          </a:stretch>
        </p:blipFill>
        <p:spPr>
          <a:xfrm>
            <a:off x="241299" y="1142999"/>
            <a:ext cx="4646163" cy="3562967"/>
          </a:xfrm>
          <a:prstGeom prst="rect">
            <a:avLst/>
          </a:prstGeom>
        </p:spPr>
      </p:pic>
      <p:cxnSp>
        <p:nvCxnSpPr>
          <p:cNvPr id="14" name="Straight Connector 13"/>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5"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13</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780717" y="0"/>
            <a:ext cx="1436436"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TMC-1</a:t>
            </a:r>
          </a:p>
        </p:txBody>
      </p:sp>
      <p:sp>
        <p:nvSpPr>
          <p:cNvPr id="14" name="TextBox 13"/>
          <p:cNvSpPr txBox="1"/>
          <p:nvPr/>
        </p:nvSpPr>
        <p:spPr>
          <a:xfrm>
            <a:off x="1626415" y="6000690"/>
            <a:ext cx="5895430" cy="400110"/>
          </a:xfrm>
          <a:prstGeom prst="rect">
            <a:avLst/>
          </a:prstGeom>
          <a:noFill/>
        </p:spPr>
        <p:txBody>
          <a:bodyPr wrap="square" rtlCol="0">
            <a:spAutoFit/>
          </a:bodyPr>
          <a:lstStyle/>
          <a:p>
            <a:r>
              <a:rPr lang="en-US" sz="2000" dirty="0" smtClean="0">
                <a:solidFill>
                  <a:srgbClr val="FF0000"/>
                </a:solidFill>
              </a:rPr>
              <a:t>Gives a trajectory that reaches the (0,0,z) line </a:t>
            </a:r>
          </a:p>
        </p:txBody>
      </p:sp>
      <p:sp>
        <p:nvSpPr>
          <p:cNvPr id="19" name="TextBox 18"/>
          <p:cNvSpPr txBox="1"/>
          <p:nvPr/>
        </p:nvSpPr>
        <p:spPr>
          <a:xfrm>
            <a:off x="228599" y="877669"/>
            <a:ext cx="7848601" cy="338554"/>
          </a:xfrm>
          <a:prstGeom prst="rect">
            <a:avLst/>
          </a:prstGeom>
          <a:noFill/>
        </p:spPr>
        <p:txBody>
          <a:bodyPr wrap="square" rtlCol="0">
            <a:spAutoFit/>
          </a:bodyPr>
          <a:lstStyle/>
          <a:p>
            <a:r>
              <a:rPr lang="en-US" sz="1600" dirty="0" smtClean="0"/>
              <a:t>Look-up table: correction based on a reference track from a database.</a:t>
            </a:r>
          </a:p>
        </p:txBody>
      </p:sp>
      <p:sp>
        <p:nvSpPr>
          <p:cNvPr id="27" name="TextBox 26"/>
          <p:cNvSpPr txBox="1"/>
          <p:nvPr/>
        </p:nvSpPr>
        <p:spPr>
          <a:xfrm>
            <a:off x="228600" y="1828800"/>
            <a:ext cx="7495161" cy="584776"/>
          </a:xfrm>
          <a:prstGeom prst="rect">
            <a:avLst/>
          </a:prstGeom>
          <a:noFill/>
        </p:spPr>
        <p:txBody>
          <a:bodyPr wrap="none" rtlCol="0">
            <a:spAutoFit/>
          </a:bodyPr>
          <a:lstStyle/>
          <a:p>
            <a:r>
              <a:rPr lang="en-US" sz="1600" dirty="0" smtClean="0"/>
              <a:t>Reference track selected to match position (closest distance </a:t>
            </a:r>
            <a:r>
              <a:rPr lang="en-US" sz="1600" dirty="0" err="1" smtClean="0"/>
              <a:t>cryterium</a:t>
            </a:r>
            <a:r>
              <a:rPr lang="en-US" sz="1600" dirty="0" smtClean="0"/>
              <a:t>)</a:t>
            </a:r>
          </a:p>
          <a:p>
            <a:r>
              <a:rPr lang="en-US" sz="1600" dirty="0" smtClean="0"/>
              <a:t>momentum and charge measured at the entrance of the HERMES spectrometer.</a:t>
            </a:r>
          </a:p>
        </p:txBody>
      </p:sp>
      <p:sp>
        <p:nvSpPr>
          <p:cNvPr id="25" name="TextBox 24"/>
          <p:cNvSpPr txBox="1"/>
          <p:nvPr/>
        </p:nvSpPr>
        <p:spPr>
          <a:xfrm>
            <a:off x="228600" y="1383268"/>
            <a:ext cx="7422738" cy="369332"/>
          </a:xfrm>
          <a:prstGeom prst="rect">
            <a:avLst/>
          </a:prstGeom>
          <a:noFill/>
        </p:spPr>
        <p:txBody>
          <a:bodyPr wrap="none" rtlCol="0">
            <a:spAutoFit/>
          </a:bodyPr>
          <a:lstStyle/>
          <a:p>
            <a:r>
              <a:rPr lang="en-US" sz="1600" dirty="0" smtClean="0"/>
              <a:t>The database maps initial and final coordinates of a simulated sample of tracks</a:t>
            </a:r>
            <a:r>
              <a:rPr lang="en-US" dirty="0" smtClean="0"/>
              <a:t>.</a:t>
            </a:r>
          </a:p>
        </p:txBody>
      </p:sp>
      <p:sp>
        <p:nvSpPr>
          <p:cNvPr id="28" name="TextBox 27"/>
          <p:cNvSpPr txBox="1"/>
          <p:nvPr/>
        </p:nvSpPr>
        <p:spPr>
          <a:xfrm>
            <a:off x="228600" y="5257800"/>
            <a:ext cx="8586606" cy="584776"/>
          </a:xfrm>
          <a:prstGeom prst="rect">
            <a:avLst/>
          </a:prstGeom>
          <a:noFill/>
        </p:spPr>
        <p:txBody>
          <a:bodyPr wrap="none" rtlCol="0">
            <a:spAutoFit/>
          </a:bodyPr>
          <a:lstStyle/>
          <a:p>
            <a:r>
              <a:rPr lang="en-US" sz="1600" dirty="0" smtClean="0"/>
              <a:t>The correction is defined from the reference track as the difference between the initial values </a:t>
            </a:r>
          </a:p>
          <a:p>
            <a:r>
              <a:rPr lang="en-US" sz="1600" dirty="0" smtClean="0"/>
              <a:t>extrapolated backward by assuming the trajectory is a straight line and the true values. </a:t>
            </a:r>
          </a:p>
        </p:txBody>
      </p:sp>
      <p:pic>
        <p:nvPicPr>
          <p:cNvPr id="29" name="Picture 28"/>
          <p:cNvPicPr>
            <a:picLocks noChangeAspect="1"/>
          </p:cNvPicPr>
          <p:nvPr/>
        </p:nvPicPr>
        <p:blipFill>
          <a:blip r:embed="rId3"/>
          <a:stretch>
            <a:fillRect/>
          </a:stretch>
        </p:blipFill>
        <p:spPr>
          <a:xfrm>
            <a:off x="1917700" y="2590800"/>
            <a:ext cx="4711700" cy="2540000"/>
          </a:xfrm>
          <a:prstGeom prst="rect">
            <a:avLst/>
          </a:prstGeom>
        </p:spPr>
      </p:pic>
      <p:pic>
        <p:nvPicPr>
          <p:cNvPr id="30" name="Picture 29"/>
          <p:cNvPicPr>
            <a:picLocks noChangeAspect="1"/>
          </p:cNvPicPr>
          <p:nvPr/>
        </p:nvPicPr>
        <p:blipFill>
          <a:blip r:embed="rId4"/>
          <a:stretch>
            <a:fillRect/>
          </a:stretch>
        </p:blipFill>
        <p:spPr>
          <a:xfrm>
            <a:off x="2209800" y="4572000"/>
            <a:ext cx="381000" cy="292100"/>
          </a:xfrm>
          <a:prstGeom prst="rect">
            <a:avLst/>
          </a:prstGeom>
        </p:spPr>
      </p:pic>
      <p:cxnSp>
        <p:nvCxnSpPr>
          <p:cNvPr id="15" name="Straight Connector 14"/>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14</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780717" y="0"/>
            <a:ext cx="1436436"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TMC-2</a:t>
            </a:r>
          </a:p>
        </p:txBody>
      </p:sp>
      <p:sp>
        <p:nvSpPr>
          <p:cNvPr id="14" name="TextBox 13"/>
          <p:cNvSpPr txBox="1"/>
          <p:nvPr/>
        </p:nvSpPr>
        <p:spPr>
          <a:xfrm>
            <a:off x="1626415" y="5715000"/>
            <a:ext cx="2793185" cy="400110"/>
          </a:xfrm>
          <a:prstGeom prst="rect">
            <a:avLst/>
          </a:prstGeom>
          <a:noFill/>
        </p:spPr>
        <p:txBody>
          <a:bodyPr wrap="square" rtlCol="0">
            <a:spAutoFit/>
          </a:bodyPr>
          <a:lstStyle/>
          <a:p>
            <a:r>
              <a:rPr lang="en-US" sz="2000" dirty="0" smtClean="0">
                <a:solidFill>
                  <a:srgbClr val="FF0000"/>
                </a:solidFill>
              </a:rPr>
              <a:t>Transfer function T:</a:t>
            </a:r>
          </a:p>
        </p:txBody>
      </p:sp>
      <p:sp>
        <p:nvSpPr>
          <p:cNvPr id="19" name="TextBox 18"/>
          <p:cNvSpPr txBox="1"/>
          <p:nvPr/>
        </p:nvSpPr>
        <p:spPr>
          <a:xfrm>
            <a:off x="990600" y="762000"/>
            <a:ext cx="6118682" cy="338554"/>
          </a:xfrm>
          <a:prstGeom prst="rect">
            <a:avLst/>
          </a:prstGeom>
          <a:noFill/>
        </p:spPr>
        <p:txBody>
          <a:bodyPr wrap="none" rtlCol="0">
            <a:spAutoFit/>
          </a:bodyPr>
          <a:lstStyle/>
          <a:p>
            <a:r>
              <a:rPr lang="en-US" sz="1600" dirty="0" smtClean="0"/>
              <a:t>Transfer function as commonly used in ion-optical system design.</a:t>
            </a:r>
          </a:p>
        </p:txBody>
      </p:sp>
      <p:sp>
        <p:nvSpPr>
          <p:cNvPr id="11" name="TextBox 10"/>
          <p:cNvSpPr txBox="1"/>
          <p:nvPr/>
        </p:nvSpPr>
        <p:spPr>
          <a:xfrm>
            <a:off x="990600" y="1287438"/>
            <a:ext cx="1838464" cy="338554"/>
          </a:xfrm>
          <a:prstGeom prst="rect">
            <a:avLst/>
          </a:prstGeom>
          <a:noFill/>
        </p:spPr>
        <p:txBody>
          <a:bodyPr wrap="none" rtlCol="0">
            <a:spAutoFit/>
          </a:bodyPr>
          <a:lstStyle/>
          <a:p>
            <a:r>
              <a:rPr lang="en-US" sz="1600" dirty="0" smtClean="0"/>
              <a:t>Initial coordinates:   </a:t>
            </a:r>
          </a:p>
        </p:txBody>
      </p:sp>
      <p:sp>
        <p:nvSpPr>
          <p:cNvPr id="12" name="TextBox 11"/>
          <p:cNvSpPr txBox="1"/>
          <p:nvPr/>
        </p:nvSpPr>
        <p:spPr>
          <a:xfrm>
            <a:off x="990600" y="2438400"/>
            <a:ext cx="2237612" cy="338554"/>
          </a:xfrm>
          <a:prstGeom prst="rect">
            <a:avLst/>
          </a:prstGeom>
          <a:noFill/>
        </p:spPr>
        <p:txBody>
          <a:bodyPr wrap="none" rtlCol="0">
            <a:spAutoFit/>
          </a:bodyPr>
          <a:lstStyle/>
          <a:p>
            <a:r>
              <a:rPr lang="en-US" sz="1600" dirty="0" smtClean="0"/>
              <a:t>Reference particle has </a:t>
            </a:r>
          </a:p>
        </p:txBody>
      </p:sp>
      <p:sp>
        <p:nvSpPr>
          <p:cNvPr id="15" name="TextBox 14"/>
          <p:cNvSpPr txBox="1"/>
          <p:nvPr/>
        </p:nvSpPr>
        <p:spPr>
          <a:xfrm>
            <a:off x="990600" y="1894300"/>
            <a:ext cx="1804200" cy="338554"/>
          </a:xfrm>
          <a:prstGeom prst="rect">
            <a:avLst/>
          </a:prstGeom>
          <a:noFill/>
        </p:spPr>
        <p:txBody>
          <a:bodyPr wrap="none" rtlCol="0">
            <a:spAutoFit/>
          </a:bodyPr>
          <a:lstStyle/>
          <a:p>
            <a:r>
              <a:rPr lang="en-US" sz="1600" dirty="0" smtClean="0"/>
              <a:t>Final coordinates:   </a:t>
            </a:r>
          </a:p>
        </p:txBody>
      </p:sp>
      <p:pic>
        <p:nvPicPr>
          <p:cNvPr id="16" name="Picture 15"/>
          <p:cNvPicPr>
            <a:picLocks noChangeAspect="1"/>
          </p:cNvPicPr>
          <p:nvPr/>
        </p:nvPicPr>
        <p:blipFill>
          <a:blip r:embed="rId3"/>
          <a:stretch>
            <a:fillRect/>
          </a:stretch>
        </p:blipFill>
        <p:spPr>
          <a:xfrm>
            <a:off x="3676649" y="1219200"/>
            <a:ext cx="2203477" cy="437570"/>
          </a:xfrm>
          <a:prstGeom prst="rect">
            <a:avLst/>
          </a:prstGeom>
        </p:spPr>
      </p:pic>
      <p:pic>
        <p:nvPicPr>
          <p:cNvPr id="17" name="Picture 16"/>
          <p:cNvPicPr>
            <a:picLocks noChangeAspect="1"/>
          </p:cNvPicPr>
          <p:nvPr/>
        </p:nvPicPr>
        <p:blipFill>
          <a:blip r:embed="rId4"/>
          <a:stretch>
            <a:fillRect/>
          </a:stretch>
        </p:blipFill>
        <p:spPr>
          <a:xfrm>
            <a:off x="3810000" y="1894300"/>
            <a:ext cx="2028741" cy="371273"/>
          </a:xfrm>
          <a:prstGeom prst="rect">
            <a:avLst/>
          </a:prstGeom>
        </p:spPr>
      </p:pic>
      <p:sp>
        <p:nvSpPr>
          <p:cNvPr id="18" name="TextBox 17"/>
          <p:cNvSpPr txBox="1"/>
          <p:nvPr/>
        </p:nvSpPr>
        <p:spPr>
          <a:xfrm>
            <a:off x="6082681" y="1589500"/>
            <a:ext cx="2809070" cy="307777"/>
          </a:xfrm>
          <a:prstGeom prst="rect">
            <a:avLst/>
          </a:prstGeom>
          <a:noFill/>
        </p:spPr>
        <p:txBody>
          <a:bodyPr wrap="none" rtlCol="0">
            <a:spAutoFit/>
          </a:bodyPr>
          <a:lstStyle/>
          <a:p>
            <a:r>
              <a:rPr lang="en-US" sz="1400" dirty="0" smtClean="0"/>
              <a:t>Momentum deviation (in percent)</a:t>
            </a:r>
          </a:p>
        </p:txBody>
      </p:sp>
      <p:cxnSp>
        <p:nvCxnSpPr>
          <p:cNvPr id="21" name="Straight Arrow Connector 20"/>
          <p:cNvCxnSpPr/>
          <p:nvPr/>
        </p:nvCxnSpPr>
        <p:spPr>
          <a:xfrm rot="10800000">
            <a:off x="5716078" y="1589501"/>
            <a:ext cx="328096" cy="1515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990600" y="2985454"/>
            <a:ext cx="1712929" cy="338554"/>
          </a:xfrm>
          <a:prstGeom prst="rect">
            <a:avLst/>
          </a:prstGeom>
          <a:noFill/>
        </p:spPr>
        <p:txBody>
          <a:bodyPr wrap="none" rtlCol="0">
            <a:spAutoFit/>
          </a:bodyPr>
          <a:lstStyle/>
          <a:p>
            <a:r>
              <a:rPr lang="en-US" sz="1600" dirty="0" smtClean="0"/>
              <a:t>Real particle has </a:t>
            </a:r>
          </a:p>
        </p:txBody>
      </p:sp>
      <p:pic>
        <p:nvPicPr>
          <p:cNvPr id="23" name="Picture 22"/>
          <p:cNvPicPr>
            <a:picLocks noChangeAspect="1"/>
          </p:cNvPicPr>
          <p:nvPr/>
        </p:nvPicPr>
        <p:blipFill>
          <a:blip r:embed="rId5"/>
          <a:stretch>
            <a:fillRect/>
          </a:stretch>
        </p:blipFill>
        <p:spPr>
          <a:xfrm>
            <a:off x="6288709" y="2528997"/>
            <a:ext cx="1864691" cy="290403"/>
          </a:xfrm>
          <a:prstGeom prst="rect">
            <a:avLst/>
          </a:prstGeom>
        </p:spPr>
      </p:pic>
      <p:pic>
        <p:nvPicPr>
          <p:cNvPr id="24" name="Picture 23"/>
          <p:cNvPicPr>
            <a:picLocks noChangeAspect="1"/>
          </p:cNvPicPr>
          <p:nvPr/>
        </p:nvPicPr>
        <p:blipFill>
          <a:blip r:embed="rId6"/>
          <a:stretch>
            <a:fillRect/>
          </a:stretch>
        </p:blipFill>
        <p:spPr>
          <a:xfrm>
            <a:off x="3743076" y="3061653"/>
            <a:ext cx="3876924" cy="1434147"/>
          </a:xfrm>
          <a:prstGeom prst="rect">
            <a:avLst/>
          </a:prstGeom>
        </p:spPr>
      </p:pic>
      <p:sp>
        <p:nvSpPr>
          <p:cNvPr id="27" name="TextBox 26"/>
          <p:cNvSpPr txBox="1"/>
          <p:nvPr/>
        </p:nvSpPr>
        <p:spPr>
          <a:xfrm>
            <a:off x="304800" y="4724400"/>
            <a:ext cx="8382000" cy="584776"/>
          </a:xfrm>
          <a:prstGeom prst="rect">
            <a:avLst/>
          </a:prstGeom>
          <a:noFill/>
        </p:spPr>
        <p:txBody>
          <a:bodyPr wrap="square" rtlCol="0">
            <a:spAutoFit/>
          </a:bodyPr>
          <a:lstStyle/>
          <a:p>
            <a:r>
              <a:rPr lang="en-US" sz="1600" dirty="0" smtClean="0"/>
              <a:t>Parameters evaluated by numerically integrating the equations of motion by a </a:t>
            </a:r>
            <a:r>
              <a:rPr lang="en-US" sz="1600" dirty="0" err="1" smtClean="0"/>
              <a:t>Runge-Kutta</a:t>
            </a:r>
            <a:r>
              <a:rPr lang="en-US" sz="1600" dirty="0" smtClean="0"/>
              <a:t> algorithm over a testing set of particles at different starting position Z and momentum P.</a:t>
            </a:r>
          </a:p>
        </p:txBody>
      </p:sp>
      <p:pic>
        <p:nvPicPr>
          <p:cNvPr id="26" name="Picture 25"/>
          <p:cNvPicPr>
            <a:picLocks noChangeAspect="1"/>
          </p:cNvPicPr>
          <p:nvPr/>
        </p:nvPicPr>
        <p:blipFill>
          <a:blip r:embed="rId7"/>
          <a:stretch>
            <a:fillRect/>
          </a:stretch>
        </p:blipFill>
        <p:spPr>
          <a:xfrm>
            <a:off x="4724426" y="5652721"/>
            <a:ext cx="2133574" cy="519479"/>
          </a:xfrm>
          <a:prstGeom prst="rect">
            <a:avLst/>
          </a:prstGeom>
        </p:spPr>
      </p:pic>
      <p:pic>
        <p:nvPicPr>
          <p:cNvPr id="25" name="Picture 24"/>
          <p:cNvPicPr>
            <a:picLocks noChangeAspect="1"/>
          </p:cNvPicPr>
          <p:nvPr/>
        </p:nvPicPr>
        <p:blipFill>
          <a:blip r:embed="rId8"/>
          <a:stretch>
            <a:fillRect/>
          </a:stretch>
        </p:blipFill>
        <p:spPr>
          <a:xfrm>
            <a:off x="3810000" y="2514600"/>
            <a:ext cx="1623053" cy="305640"/>
          </a:xfrm>
          <a:prstGeom prst="rect">
            <a:avLst/>
          </a:prstGeom>
        </p:spPr>
      </p:pic>
      <p:cxnSp>
        <p:nvCxnSpPr>
          <p:cNvPr id="28" name="Straight Connector 27"/>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9"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3776133" y="2145268"/>
            <a:ext cx="1405467" cy="609600"/>
          </a:xfrm>
          <a:prstGeom prst="rect">
            <a:avLst/>
          </a:prstGeom>
        </p:spPr>
      </p:pic>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15</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780717" y="0"/>
            <a:ext cx="1436436"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TMC-2</a:t>
            </a:r>
          </a:p>
        </p:txBody>
      </p:sp>
      <p:sp>
        <p:nvSpPr>
          <p:cNvPr id="19" name="TextBox 18"/>
          <p:cNvSpPr txBox="1"/>
          <p:nvPr/>
        </p:nvSpPr>
        <p:spPr>
          <a:xfrm>
            <a:off x="304800" y="1563469"/>
            <a:ext cx="6274774" cy="584776"/>
          </a:xfrm>
          <a:prstGeom prst="rect">
            <a:avLst/>
          </a:prstGeom>
          <a:noFill/>
        </p:spPr>
        <p:txBody>
          <a:bodyPr wrap="none" rtlCol="0">
            <a:spAutoFit/>
          </a:bodyPr>
          <a:lstStyle/>
          <a:p>
            <a:r>
              <a:rPr lang="en-US" sz="1600" dirty="0" smtClean="0"/>
              <a:t>Approximated initial coordinate from a </a:t>
            </a:r>
            <a:r>
              <a:rPr lang="en-US" sz="1600" dirty="0" err="1" smtClean="0"/>
              <a:t>linearized</a:t>
            </a:r>
            <a:r>
              <a:rPr lang="en-US" sz="1600" dirty="0" smtClean="0"/>
              <a:t> transfer function </a:t>
            </a:r>
            <a:r>
              <a:rPr lang="en-US" sz="1600" b="1" i="1" dirty="0" smtClean="0"/>
              <a:t>L</a:t>
            </a:r>
            <a:r>
              <a:rPr lang="en-US" sz="1600" dirty="0" smtClean="0"/>
              <a:t> </a:t>
            </a:r>
          </a:p>
          <a:p>
            <a:r>
              <a:rPr lang="en-US" sz="1600" dirty="0" smtClean="0"/>
              <a:t>(all non-linear </a:t>
            </a:r>
            <a:r>
              <a:rPr lang="en-US" sz="1600" b="1" i="1" dirty="0" smtClean="0"/>
              <a:t>T</a:t>
            </a:r>
            <a:r>
              <a:rPr lang="en-US" sz="1600" dirty="0" smtClean="0"/>
              <a:t> terms are dropped) :</a:t>
            </a:r>
          </a:p>
        </p:txBody>
      </p:sp>
      <p:sp>
        <p:nvSpPr>
          <p:cNvPr id="22" name="TextBox 21"/>
          <p:cNvSpPr txBox="1"/>
          <p:nvPr/>
        </p:nvSpPr>
        <p:spPr>
          <a:xfrm>
            <a:off x="304800" y="801469"/>
            <a:ext cx="4472699" cy="584776"/>
          </a:xfrm>
          <a:prstGeom prst="rect">
            <a:avLst/>
          </a:prstGeom>
          <a:noFill/>
        </p:spPr>
        <p:txBody>
          <a:bodyPr wrap="none" rtlCol="0">
            <a:spAutoFit/>
          </a:bodyPr>
          <a:lstStyle/>
          <a:p>
            <a:r>
              <a:rPr lang="en-US" sz="1600" dirty="0" smtClean="0"/>
              <a:t>Iterative procedure starts from final coordinates </a:t>
            </a:r>
          </a:p>
          <a:p>
            <a:r>
              <a:rPr lang="en-US" sz="1600" dirty="0" smtClean="0"/>
              <a:t>(as defined by HERMES spectrometer):</a:t>
            </a:r>
          </a:p>
        </p:txBody>
      </p:sp>
      <p:sp>
        <p:nvSpPr>
          <p:cNvPr id="27" name="TextBox 26"/>
          <p:cNvSpPr txBox="1"/>
          <p:nvPr/>
        </p:nvSpPr>
        <p:spPr>
          <a:xfrm>
            <a:off x="533400" y="4639270"/>
            <a:ext cx="3252513" cy="338554"/>
          </a:xfrm>
          <a:prstGeom prst="rect">
            <a:avLst/>
          </a:prstGeom>
          <a:noFill/>
        </p:spPr>
        <p:txBody>
          <a:bodyPr wrap="none" rtlCol="0">
            <a:spAutoFit/>
          </a:bodyPr>
          <a:lstStyle/>
          <a:p>
            <a:r>
              <a:rPr lang="en-US" sz="1600" dirty="0" smtClean="0"/>
              <a:t>New estimate of initial coordinate:</a:t>
            </a:r>
          </a:p>
        </p:txBody>
      </p:sp>
      <p:pic>
        <p:nvPicPr>
          <p:cNvPr id="28" name="Picture 27"/>
          <p:cNvPicPr>
            <a:picLocks noChangeAspect="1"/>
          </p:cNvPicPr>
          <p:nvPr/>
        </p:nvPicPr>
        <p:blipFill>
          <a:blip r:embed="rId4"/>
          <a:stretch>
            <a:fillRect/>
          </a:stretch>
        </p:blipFill>
        <p:spPr>
          <a:xfrm>
            <a:off x="5257800" y="838200"/>
            <a:ext cx="397543" cy="307192"/>
          </a:xfrm>
          <a:prstGeom prst="rect">
            <a:avLst/>
          </a:prstGeom>
        </p:spPr>
      </p:pic>
      <p:pic>
        <p:nvPicPr>
          <p:cNvPr id="29" name="Picture 28"/>
          <p:cNvPicPr>
            <a:picLocks noChangeAspect="1"/>
          </p:cNvPicPr>
          <p:nvPr/>
        </p:nvPicPr>
        <p:blipFill>
          <a:blip r:embed="rId5"/>
          <a:stretch>
            <a:fillRect/>
          </a:stretch>
        </p:blipFill>
        <p:spPr>
          <a:xfrm>
            <a:off x="3657600" y="4020207"/>
            <a:ext cx="1828800" cy="551793"/>
          </a:xfrm>
          <a:prstGeom prst="rect">
            <a:avLst/>
          </a:prstGeom>
        </p:spPr>
      </p:pic>
      <p:pic>
        <p:nvPicPr>
          <p:cNvPr id="30" name="Picture 29"/>
          <p:cNvPicPr>
            <a:picLocks noChangeAspect="1"/>
          </p:cNvPicPr>
          <p:nvPr/>
        </p:nvPicPr>
        <p:blipFill>
          <a:blip r:embed="rId6"/>
          <a:stretch>
            <a:fillRect/>
          </a:stretch>
        </p:blipFill>
        <p:spPr>
          <a:xfrm>
            <a:off x="3716197" y="5029200"/>
            <a:ext cx="1846403" cy="485896"/>
          </a:xfrm>
          <a:prstGeom prst="rect">
            <a:avLst/>
          </a:prstGeom>
        </p:spPr>
      </p:pic>
      <p:pic>
        <p:nvPicPr>
          <p:cNvPr id="31" name="Picture 30"/>
          <p:cNvPicPr>
            <a:picLocks noChangeAspect="1"/>
          </p:cNvPicPr>
          <p:nvPr/>
        </p:nvPicPr>
        <p:blipFill>
          <a:blip r:embed="rId7"/>
          <a:stretch>
            <a:fillRect/>
          </a:stretch>
        </p:blipFill>
        <p:spPr>
          <a:xfrm>
            <a:off x="2281097" y="3180936"/>
            <a:ext cx="1909903" cy="400464"/>
          </a:xfrm>
          <a:prstGeom prst="rect">
            <a:avLst/>
          </a:prstGeom>
        </p:spPr>
      </p:pic>
      <p:pic>
        <p:nvPicPr>
          <p:cNvPr id="32" name="Picture 31"/>
          <p:cNvPicPr>
            <a:picLocks noChangeAspect="1"/>
          </p:cNvPicPr>
          <p:nvPr/>
        </p:nvPicPr>
        <p:blipFill>
          <a:blip r:embed="rId8"/>
          <a:stretch>
            <a:fillRect/>
          </a:stretch>
        </p:blipFill>
        <p:spPr>
          <a:xfrm>
            <a:off x="5146483" y="3124200"/>
            <a:ext cx="603251" cy="465365"/>
          </a:xfrm>
          <a:prstGeom prst="rect">
            <a:avLst/>
          </a:prstGeom>
        </p:spPr>
      </p:pic>
      <p:sp>
        <p:nvSpPr>
          <p:cNvPr id="33" name="TextBox 32"/>
          <p:cNvSpPr txBox="1"/>
          <p:nvPr/>
        </p:nvSpPr>
        <p:spPr>
          <a:xfrm>
            <a:off x="457200" y="2678668"/>
            <a:ext cx="6195627" cy="338554"/>
          </a:xfrm>
          <a:prstGeom prst="rect">
            <a:avLst/>
          </a:prstGeom>
          <a:noFill/>
        </p:spPr>
        <p:txBody>
          <a:bodyPr wrap="none" rtlCol="0">
            <a:spAutoFit/>
          </a:bodyPr>
          <a:lstStyle/>
          <a:p>
            <a:r>
              <a:rPr lang="en-US" sz="1600" dirty="0" smtClean="0"/>
              <a:t>Corresponding final coordinate and its deviation from the true one:</a:t>
            </a:r>
          </a:p>
        </p:txBody>
      </p:sp>
      <p:sp>
        <p:nvSpPr>
          <p:cNvPr id="34" name="TextBox 33"/>
          <p:cNvSpPr txBox="1"/>
          <p:nvPr/>
        </p:nvSpPr>
        <p:spPr>
          <a:xfrm>
            <a:off x="457200" y="3697041"/>
            <a:ext cx="3822882" cy="338554"/>
          </a:xfrm>
          <a:prstGeom prst="rect">
            <a:avLst/>
          </a:prstGeom>
          <a:noFill/>
        </p:spPr>
        <p:txBody>
          <a:bodyPr wrap="none" rtlCol="0">
            <a:spAutoFit/>
          </a:bodyPr>
          <a:lstStyle/>
          <a:p>
            <a:r>
              <a:rPr lang="en-US" sz="1600" dirty="0" smtClean="0"/>
              <a:t>Approximated error on initial coordinate:</a:t>
            </a:r>
          </a:p>
        </p:txBody>
      </p:sp>
      <p:sp>
        <p:nvSpPr>
          <p:cNvPr id="35" name="TextBox 34"/>
          <p:cNvSpPr txBox="1"/>
          <p:nvPr/>
        </p:nvSpPr>
        <p:spPr>
          <a:xfrm>
            <a:off x="685800" y="5650468"/>
            <a:ext cx="6309339" cy="338554"/>
          </a:xfrm>
          <a:prstGeom prst="rect">
            <a:avLst/>
          </a:prstGeom>
          <a:noFill/>
        </p:spPr>
        <p:txBody>
          <a:bodyPr wrap="none" rtlCol="0">
            <a:spAutoFit/>
          </a:bodyPr>
          <a:lstStyle/>
          <a:p>
            <a:r>
              <a:rPr lang="en-US" sz="1600" dirty="0" smtClean="0"/>
              <a:t>Vertex is found as the point of minimum approach to the beam axis.</a:t>
            </a:r>
          </a:p>
        </p:txBody>
      </p:sp>
      <p:sp>
        <p:nvSpPr>
          <p:cNvPr id="36" name="TextBox 35"/>
          <p:cNvSpPr txBox="1"/>
          <p:nvPr/>
        </p:nvSpPr>
        <p:spPr>
          <a:xfrm>
            <a:off x="838200" y="6096000"/>
            <a:ext cx="7395812" cy="369332"/>
          </a:xfrm>
          <a:prstGeom prst="rect">
            <a:avLst/>
          </a:prstGeom>
          <a:noFill/>
        </p:spPr>
        <p:txBody>
          <a:bodyPr wrap="none" rtlCol="0">
            <a:spAutoFit/>
          </a:bodyPr>
          <a:lstStyle/>
          <a:p>
            <a:r>
              <a:rPr lang="en-US" dirty="0" smtClean="0">
                <a:solidFill>
                  <a:srgbClr val="FF0000"/>
                </a:solidFill>
              </a:rPr>
              <a:t>Does not require particle and beam trajectory coincide at a given point </a:t>
            </a:r>
          </a:p>
        </p:txBody>
      </p:sp>
      <p:cxnSp>
        <p:nvCxnSpPr>
          <p:cNvPr id="20" name="Straight Connector 19"/>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1"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16</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383975" y="0"/>
            <a:ext cx="2229922"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Resolution</a:t>
            </a:r>
          </a:p>
        </p:txBody>
      </p:sp>
      <p:sp>
        <p:nvSpPr>
          <p:cNvPr id="11" name="TextBox 10"/>
          <p:cNvSpPr txBox="1"/>
          <p:nvPr/>
        </p:nvSpPr>
        <p:spPr>
          <a:xfrm>
            <a:off x="1754375" y="5943600"/>
            <a:ext cx="5638800" cy="369332"/>
          </a:xfrm>
          <a:prstGeom prst="rect">
            <a:avLst/>
          </a:prstGeom>
          <a:noFill/>
        </p:spPr>
        <p:txBody>
          <a:bodyPr wrap="square" rtlCol="0">
            <a:spAutoFit/>
          </a:bodyPr>
          <a:lstStyle/>
          <a:p>
            <a:r>
              <a:rPr lang="en-US" dirty="0" smtClean="0"/>
              <a:t>Resolution similar to longitudinal target spin set-up </a:t>
            </a:r>
          </a:p>
        </p:txBody>
      </p:sp>
      <p:pic>
        <p:nvPicPr>
          <p:cNvPr id="16" name="Picture 15"/>
          <p:cNvPicPr>
            <a:picLocks noChangeAspect="1"/>
          </p:cNvPicPr>
          <p:nvPr/>
        </p:nvPicPr>
        <p:blipFill>
          <a:blip r:embed="rId3"/>
          <a:stretch>
            <a:fillRect/>
          </a:stretch>
        </p:blipFill>
        <p:spPr>
          <a:xfrm>
            <a:off x="1244295" y="646331"/>
            <a:ext cx="6148880" cy="2709210"/>
          </a:xfrm>
          <a:prstGeom prst="rect">
            <a:avLst/>
          </a:prstGeom>
        </p:spPr>
      </p:pic>
      <p:pic>
        <p:nvPicPr>
          <p:cNvPr id="17" name="Picture 16"/>
          <p:cNvPicPr>
            <a:picLocks noChangeAspect="1"/>
          </p:cNvPicPr>
          <p:nvPr/>
        </p:nvPicPr>
        <p:blipFill>
          <a:blip r:embed="rId4"/>
          <a:stretch>
            <a:fillRect/>
          </a:stretch>
        </p:blipFill>
        <p:spPr>
          <a:xfrm>
            <a:off x="1065025" y="3124200"/>
            <a:ext cx="6402575" cy="2816660"/>
          </a:xfrm>
          <a:prstGeom prst="rect">
            <a:avLst/>
          </a:prstGeom>
        </p:spPr>
      </p:pic>
      <p:sp>
        <p:nvSpPr>
          <p:cNvPr id="18" name="TextBox 17"/>
          <p:cNvSpPr txBox="1"/>
          <p:nvPr/>
        </p:nvSpPr>
        <p:spPr>
          <a:xfrm>
            <a:off x="486025" y="838200"/>
            <a:ext cx="578999" cy="461665"/>
          </a:xfrm>
          <a:prstGeom prst="rect">
            <a:avLst/>
          </a:prstGeom>
          <a:noFill/>
        </p:spPr>
        <p:txBody>
          <a:bodyPr wrap="square" rtlCol="0">
            <a:spAutoFit/>
          </a:bodyPr>
          <a:lstStyle/>
          <a:p>
            <a:r>
              <a:rPr lang="en-US" sz="2400" dirty="0" err="1" smtClean="0">
                <a:latin typeface="Symbol"/>
              </a:rPr>
              <a:t>q</a:t>
            </a:r>
            <a:r>
              <a:rPr lang="en-US" sz="2400" baseline="-25000" dirty="0" err="1" smtClean="0">
                <a:latin typeface="Arial"/>
              </a:rPr>
              <a:t>x</a:t>
            </a:r>
            <a:endParaRPr lang="en-US" sz="2400" baseline="-25000" dirty="0">
              <a:latin typeface="Arial"/>
            </a:endParaRPr>
          </a:p>
        </p:txBody>
      </p:sp>
      <p:sp>
        <p:nvSpPr>
          <p:cNvPr id="19" name="TextBox 18"/>
          <p:cNvSpPr txBox="1"/>
          <p:nvPr/>
        </p:nvSpPr>
        <p:spPr>
          <a:xfrm>
            <a:off x="486026" y="3355541"/>
            <a:ext cx="479618" cy="461665"/>
          </a:xfrm>
          <a:prstGeom prst="rect">
            <a:avLst/>
          </a:prstGeom>
          <a:noFill/>
        </p:spPr>
        <p:txBody>
          <a:bodyPr wrap="none" rtlCol="0">
            <a:spAutoFit/>
          </a:bodyPr>
          <a:lstStyle/>
          <a:p>
            <a:r>
              <a:rPr lang="en-US" sz="2400" dirty="0" err="1" smtClean="0"/>
              <a:t>z</a:t>
            </a:r>
            <a:r>
              <a:rPr lang="en-US" sz="2400" baseline="-25000" dirty="0" err="1" smtClean="0"/>
              <a:t>V</a:t>
            </a:r>
            <a:endParaRPr lang="en-US" sz="2400" baseline="-25000" dirty="0"/>
          </a:p>
        </p:txBody>
      </p:sp>
      <p:cxnSp>
        <p:nvCxnSpPr>
          <p:cNvPr id="12" name="Straight Connector 11"/>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4"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17</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486479" y="5301734"/>
            <a:ext cx="6006773" cy="369332"/>
          </a:xfrm>
          <a:prstGeom prst="rect">
            <a:avLst/>
          </a:prstGeom>
          <a:noFill/>
        </p:spPr>
        <p:txBody>
          <a:bodyPr wrap="none" rtlCol="0">
            <a:spAutoFit/>
          </a:bodyPr>
          <a:lstStyle/>
          <a:p>
            <a:r>
              <a:rPr lang="en-US" dirty="0" smtClean="0"/>
              <a:t>Slightly different efficiency depending on track multiplicity</a:t>
            </a:r>
            <a:endParaRPr lang="en-US" dirty="0"/>
          </a:p>
        </p:txBody>
      </p:sp>
      <p:sp>
        <p:nvSpPr>
          <p:cNvPr id="13" name="Rectangle 12"/>
          <p:cNvSpPr/>
          <p:nvPr/>
        </p:nvSpPr>
        <p:spPr>
          <a:xfrm>
            <a:off x="1486479" y="0"/>
            <a:ext cx="6024906" cy="1200329"/>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Transverse magnet corrections</a:t>
            </a:r>
          </a:p>
          <a:p>
            <a:pPr algn="ctr">
              <a:defRPr/>
            </a:pPr>
            <a:r>
              <a:rPr lang="en-US" sz="3600" b="1" dirty="0" smtClean="0">
                <a:ln w="1905"/>
                <a:solidFill>
                  <a:srgbClr val="0000FF"/>
                </a:solidFill>
                <a:effectLst>
                  <a:innerShdw blurRad="69850" dist="43180" dir="5400000">
                    <a:srgbClr val="000000">
                      <a:alpha val="65000"/>
                    </a:srgbClr>
                  </a:innerShdw>
                </a:effectLst>
                <a:latin typeface="Calibri"/>
              </a:rPr>
              <a:t>TMC1 </a:t>
            </a:r>
            <a:r>
              <a:rPr lang="en-US" sz="3600" b="1" dirty="0" err="1" smtClean="0">
                <a:ln w="1905"/>
                <a:solidFill>
                  <a:srgbClr val="0000FF"/>
                </a:solidFill>
                <a:effectLst>
                  <a:innerShdw blurRad="69850" dist="43180" dir="5400000">
                    <a:srgbClr val="000000">
                      <a:alpha val="65000"/>
                    </a:srgbClr>
                  </a:innerShdw>
                </a:effectLst>
                <a:latin typeface="Calibri"/>
              </a:rPr>
              <a:t>vs</a:t>
            </a:r>
            <a:r>
              <a:rPr lang="en-US" sz="3600" b="1" dirty="0" smtClean="0">
                <a:ln w="1905"/>
                <a:solidFill>
                  <a:srgbClr val="0000FF"/>
                </a:solidFill>
                <a:effectLst>
                  <a:innerShdw blurRad="69850" dist="43180" dir="5400000">
                    <a:srgbClr val="000000">
                      <a:alpha val="65000"/>
                    </a:srgbClr>
                  </a:innerShdw>
                </a:effectLst>
                <a:latin typeface="Calibri"/>
              </a:rPr>
              <a:t> TMC2</a:t>
            </a:r>
          </a:p>
        </p:txBody>
      </p:sp>
      <p:sp>
        <p:nvSpPr>
          <p:cNvPr id="14" name="TextBox 13"/>
          <p:cNvSpPr txBox="1"/>
          <p:nvPr/>
        </p:nvSpPr>
        <p:spPr>
          <a:xfrm>
            <a:off x="1981200" y="5855732"/>
            <a:ext cx="4812247" cy="369332"/>
          </a:xfrm>
          <a:prstGeom prst="rect">
            <a:avLst/>
          </a:prstGeom>
          <a:noFill/>
        </p:spPr>
        <p:txBody>
          <a:bodyPr wrap="none" rtlCol="0">
            <a:spAutoFit/>
          </a:bodyPr>
          <a:lstStyle/>
          <a:p>
            <a:r>
              <a:rPr lang="en-US" dirty="0" smtClean="0">
                <a:solidFill>
                  <a:srgbClr val="FF0000"/>
                </a:solidFill>
              </a:rPr>
              <a:t>No effect in the observed </a:t>
            </a:r>
            <a:r>
              <a:rPr lang="en-US" dirty="0" err="1" smtClean="0">
                <a:solidFill>
                  <a:srgbClr val="FF0000"/>
                </a:solidFill>
              </a:rPr>
              <a:t>azimuthal</a:t>
            </a:r>
            <a:r>
              <a:rPr lang="en-US" dirty="0" smtClean="0">
                <a:solidFill>
                  <a:srgbClr val="FF0000"/>
                </a:solidFill>
              </a:rPr>
              <a:t> moments</a:t>
            </a:r>
            <a:endParaRPr lang="en-US" dirty="0">
              <a:solidFill>
                <a:srgbClr val="FF0000"/>
              </a:solidFill>
            </a:endParaRPr>
          </a:p>
        </p:txBody>
      </p:sp>
      <p:pic>
        <p:nvPicPr>
          <p:cNvPr id="16" name="Picture 15"/>
          <p:cNvPicPr>
            <a:picLocks noChangeAspect="1"/>
          </p:cNvPicPr>
          <p:nvPr/>
        </p:nvPicPr>
        <p:blipFill>
          <a:blip r:embed="rId3"/>
          <a:stretch>
            <a:fillRect/>
          </a:stretch>
        </p:blipFill>
        <p:spPr>
          <a:xfrm>
            <a:off x="3352800" y="1319981"/>
            <a:ext cx="3749708" cy="3785419"/>
          </a:xfrm>
          <a:prstGeom prst="rect">
            <a:avLst/>
          </a:prstGeom>
        </p:spPr>
      </p:pic>
      <p:pic>
        <p:nvPicPr>
          <p:cNvPr id="17" name="Picture 16"/>
          <p:cNvPicPr>
            <a:picLocks noChangeAspect="1"/>
          </p:cNvPicPr>
          <p:nvPr/>
        </p:nvPicPr>
        <p:blipFill>
          <a:blip r:embed="rId4"/>
          <a:stretch>
            <a:fillRect/>
          </a:stretch>
        </p:blipFill>
        <p:spPr>
          <a:xfrm>
            <a:off x="0" y="1409700"/>
            <a:ext cx="3634303" cy="3657600"/>
          </a:xfrm>
          <a:prstGeom prst="rect">
            <a:avLst/>
          </a:prstGeom>
        </p:spPr>
      </p:pic>
      <p:pic>
        <p:nvPicPr>
          <p:cNvPr id="18" name="Picture 17"/>
          <p:cNvPicPr>
            <a:picLocks noChangeAspect="1"/>
          </p:cNvPicPr>
          <p:nvPr/>
        </p:nvPicPr>
        <p:blipFill>
          <a:blip r:embed="rId5"/>
          <a:stretch>
            <a:fillRect/>
          </a:stretch>
        </p:blipFill>
        <p:spPr>
          <a:xfrm>
            <a:off x="7102508" y="1676400"/>
            <a:ext cx="1944889" cy="3327400"/>
          </a:xfrm>
          <a:prstGeom prst="rect">
            <a:avLst/>
          </a:prstGeom>
        </p:spPr>
      </p:pic>
      <p:cxnSp>
        <p:nvCxnSpPr>
          <p:cNvPr id="15" name="Straight Connector 14"/>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0"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18</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193875" y="-58396"/>
            <a:ext cx="6610103" cy="707886"/>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Beam shift due to transverse field</a:t>
            </a: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15" name="TextBox 14"/>
          <p:cNvSpPr txBox="1"/>
          <p:nvPr/>
        </p:nvSpPr>
        <p:spPr>
          <a:xfrm>
            <a:off x="3124200" y="5894760"/>
            <a:ext cx="2905175" cy="369332"/>
          </a:xfrm>
          <a:prstGeom prst="rect">
            <a:avLst/>
          </a:prstGeom>
          <a:noFill/>
        </p:spPr>
        <p:txBody>
          <a:bodyPr wrap="none" rtlCol="0">
            <a:spAutoFit/>
          </a:bodyPr>
          <a:lstStyle/>
          <a:p>
            <a:r>
              <a:rPr lang="en-US" dirty="0" smtClean="0">
                <a:solidFill>
                  <a:srgbClr val="FF0000"/>
                </a:solidFill>
              </a:rPr>
              <a:t>Depends on beam charge!</a:t>
            </a:r>
            <a:endParaRPr lang="en-US" dirty="0">
              <a:solidFill>
                <a:srgbClr val="FF0000"/>
              </a:solidFill>
            </a:endParaRPr>
          </a:p>
        </p:txBody>
      </p:sp>
      <p:pic>
        <p:nvPicPr>
          <p:cNvPr id="17" name="Picture 16"/>
          <p:cNvPicPr>
            <a:picLocks noChangeAspect="1"/>
          </p:cNvPicPr>
          <p:nvPr/>
        </p:nvPicPr>
        <p:blipFill>
          <a:blip r:embed="rId3"/>
          <a:stretch>
            <a:fillRect/>
          </a:stretch>
        </p:blipFill>
        <p:spPr>
          <a:xfrm>
            <a:off x="1752600" y="974398"/>
            <a:ext cx="5029200" cy="4494534"/>
          </a:xfrm>
          <a:prstGeom prst="rect">
            <a:avLst/>
          </a:prstGeom>
        </p:spPr>
      </p:pic>
      <p:sp>
        <p:nvSpPr>
          <p:cNvPr id="9" name="TextBox 8"/>
          <p:cNvSpPr txBox="1"/>
          <p:nvPr/>
        </p:nvSpPr>
        <p:spPr>
          <a:xfrm>
            <a:off x="914400" y="5486400"/>
            <a:ext cx="7100396" cy="369332"/>
          </a:xfrm>
          <a:prstGeom prst="rect">
            <a:avLst/>
          </a:prstGeom>
          <a:noFill/>
        </p:spPr>
        <p:txBody>
          <a:bodyPr wrap="none" rtlCol="0">
            <a:spAutoFit/>
          </a:bodyPr>
          <a:lstStyle/>
          <a:p>
            <a:r>
              <a:rPr lang="en-US" dirty="0" smtClean="0"/>
              <a:t>Main shift due to the beam deviation in the upstream correction-coils</a:t>
            </a:r>
          </a:p>
        </p:txBody>
      </p:sp>
      <p:cxnSp>
        <p:nvCxnSpPr>
          <p:cNvPr id="10" name="Straight Connector 9"/>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19</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152400" y="990600"/>
            <a:ext cx="3975100" cy="3949700"/>
          </a:xfrm>
          <a:prstGeom prst="rect">
            <a:avLst/>
          </a:prstGeom>
        </p:spPr>
      </p:pic>
      <p:pic>
        <p:nvPicPr>
          <p:cNvPr id="10" name="Picture 9"/>
          <p:cNvPicPr>
            <a:picLocks noChangeAspect="1"/>
          </p:cNvPicPr>
          <p:nvPr/>
        </p:nvPicPr>
        <p:blipFill>
          <a:blip r:embed="rId4"/>
          <a:stretch>
            <a:fillRect/>
          </a:stretch>
        </p:blipFill>
        <p:spPr>
          <a:xfrm>
            <a:off x="4914900" y="1003300"/>
            <a:ext cx="3924300" cy="3949700"/>
          </a:xfrm>
          <a:prstGeom prst="rect">
            <a:avLst/>
          </a:prstGeom>
        </p:spPr>
      </p:pic>
      <p:sp>
        <p:nvSpPr>
          <p:cNvPr id="11" name="Right Arrow 10"/>
          <p:cNvSpPr/>
          <p:nvPr/>
        </p:nvSpPr>
        <p:spPr>
          <a:xfrm>
            <a:off x="4127500" y="2590800"/>
            <a:ext cx="787400"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914400" y="5715000"/>
            <a:ext cx="7203415" cy="369332"/>
          </a:xfrm>
          <a:prstGeom prst="rect">
            <a:avLst/>
          </a:prstGeom>
          <a:noFill/>
        </p:spPr>
        <p:txBody>
          <a:bodyPr wrap="none" rtlCol="0">
            <a:spAutoFit/>
          </a:bodyPr>
          <a:lstStyle/>
          <a:p>
            <a:r>
              <a:rPr lang="en-US" dirty="0" smtClean="0"/>
              <a:t>Correction of the beam shift due to the transverse target holding field</a:t>
            </a:r>
            <a:endParaRPr lang="en-US" dirty="0"/>
          </a:p>
        </p:txBody>
      </p:sp>
      <p:sp>
        <p:nvSpPr>
          <p:cNvPr id="13" name="Rectangle 12"/>
          <p:cNvSpPr/>
          <p:nvPr/>
        </p:nvSpPr>
        <p:spPr>
          <a:xfrm>
            <a:off x="1193875" y="-72995"/>
            <a:ext cx="6610103" cy="707886"/>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Beam shift due to transverse field</a:t>
            </a: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14" name="TextBox 13"/>
          <p:cNvSpPr txBox="1"/>
          <p:nvPr/>
        </p:nvSpPr>
        <p:spPr>
          <a:xfrm>
            <a:off x="1219200" y="5117068"/>
            <a:ext cx="2353341" cy="369332"/>
          </a:xfrm>
          <a:prstGeom prst="rect">
            <a:avLst/>
          </a:prstGeom>
          <a:noFill/>
        </p:spPr>
        <p:txBody>
          <a:bodyPr wrap="none" rtlCol="0">
            <a:spAutoFit/>
          </a:bodyPr>
          <a:lstStyle/>
          <a:p>
            <a:r>
              <a:rPr lang="en-US" dirty="0" smtClean="0">
                <a:solidFill>
                  <a:srgbClr val="FF0000"/>
                </a:solidFill>
              </a:rPr>
              <a:t>2004: electron beam </a:t>
            </a:r>
            <a:endParaRPr lang="en-US" dirty="0">
              <a:solidFill>
                <a:srgbClr val="FF0000"/>
              </a:solidFill>
            </a:endParaRPr>
          </a:p>
        </p:txBody>
      </p:sp>
      <p:sp>
        <p:nvSpPr>
          <p:cNvPr id="15" name="TextBox 14"/>
          <p:cNvSpPr txBox="1"/>
          <p:nvPr/>
        </p:nvSpPr>
        <p:spPr>
          <a:xfrm>
            <a:off x="5867400" y="5105400"/>
            <a:ext cx="2289208" cy="369332"/>
          </a:xfrm>
          <a:prstGeom prst="rect">
            <a:avLst/>
          </a:prstGeom>
          <a:noFill/>
        </p:spPr>
        <p:txBody>
          <a:bodyPr wrap="none" rtlCol="0">
            <a:spAutoFit/>
          </a:bodyPr>
          <a:lstStyle/>
          <a:p>
            <a:r>
              <a:rPr lang="en-US" dirty="0" smtClean="0">
                <a:solidFill>
                  <a:srgbClr val="FF0000"/>
                </a:solidFill>
              </a:rPr>
              <a:t>2005: positron beam </a:t>
            </a:r>
            <a:endParaRPr lang="en-US" dirty="0">
              <a:solidFill>
                <a:srgbClr val="FF0000"/>
              </a:solidFill>
            </a:endParaRPr>
          </a:p>
        </p:txBody>
      </p:sp>
      <p:cxnSp>
        <p:nvCxnSpPr>
          <p:cNvPr id="17" name="Straight Connector 1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59338" y="1051718"/>
            <a:ext cx="2951163" cy="2665413"/>
            <a:chOff x="48" y="2434"/>
            <a:chExt cx="1859" cy="1679"/>
          </a:xfrm>
        </p:grpSpPr>
        <p:grpSp>
          <p:nvGrpSpPr>
            <p:cNvPr id="3" name="Group 31"/>
            <p:cNvGrpSpPr>
              <a:grpSpLocks/>
            </p:cNvGrpSpPr>
            <p:nvPr/>
          </p:nvGrpSpPr>
          <p:grpSpPr bwMode="auto">
            <a:xfrm>
              <a:off x="48" y="2434"/>
              <a:ext cx="1859" cy="1679"/>
              <a:chOff x="3833" y="799"/>
              <a:chExt cx="1859" cy="1679"/>
            </a:xfrm>
          </p:grpSpPr>
          <p:grpSp>
            <p:nvGrpSpPr>
              <p:cNvPr id="4" name="Group 32"/>
              <p:cNvGrpSpPr>
                <a:grpSpLocks/>
              </p:cNvGrpSpPr>
              <p:nvPr/>
            </p:nvGrpSpPr>
            <p:grpSpPr bwMode="auto">
              <a:xfrm>
                <a:off x="3968" y="800"/>
                <a:ext cx="1679" cy="1678"/>
                <a:chOff x="3924" y="800"/>
                <a:chExt cx="1678" cy="1678"/>
              </a:xfrm>
            </p:grpSpPr>
            <p:pic>
              <p:nvPicPr>
                <p:cNvPr id="1591329" name="Picture 33" descr="sidis"/>
                <p:cNvPicPr>
                  <a:picLocks noChangeAspect="1" noChangeArrowheads="1"/>
                </p:cNvPicPr>
                <p:nvPr/>
              </p:nvPicPr>
              <p:blipFill>
                <a:blip r:embed="rId4"/>
                <a:srcRect/>
                <a:stretch>
                  <a:fillRect/>
                </a:stretch>
              </p:blipFill>
              <p:spPr bwMode="auto">
                <a:xfrm>
                  <a:off x="3924" y="800"/>
                  <a:ext cx="1678" cy="1678"/>
                </a:xfrm>
                <a:prstGeom prst="rect">
                  <a:avLst/>
                </a:prstGeom>
                <a:noFill/>
                <a:ln w="19050">
                  <a:noFill/>
                  <a:miter lim="800000"/>
                  <a:headEnd/>
                  <a:tailEnd/>
                </a:ln>
              </p:spPr>
            </p:pic>
            <p:sp>
              <p:nvSpPr>
                <p:cNvPr id="1591330" name="Oval 34"/>
                <p:cNvSpPr>
                  <a:spLocks noChangeArrowheads="1"/>
                </p:cNvSpPr>
                <p:nvPr/>
              </p:nvSpPr>
              <p:spPr bwMode="auto">
                <a:xfrm>
                  <a:off x="4111" y="1995"/>
                  <a:ext cx="272" cy="385"/>
                </a:xfrm>
                <a:prstGeom prst="ellipse">
                  <a:avLst/>
                </a:prstGeom>
                <a:gradFill rotWithShape="1">
                  <a:gsLst>
                    <a:gs pos="0">
                      <a:schemeClr val="bg1"/>
                    </a:gs>
                    <a:gs pos="100000">
                      <a:srgbClr val="FF0000"/>
                    </a:gs>
                  </a:gsLst>
                  <a:path path="shape">
                    <a:fillToRect l="50000" t="50000" r="50000" b="50000"/>
                  </a:path>
                </a:gradFill>
                <a:ln w="19050">
                  <a:noFill/>
                  <a:round/>
                  <a:headEnd/>
                  <a:tailEnd/>
                </a:ln>
                <a:effectLst/>
              </p:spPr>
              <p:txBody>
                <a:bodyPr wrap="none" anchor="ctr">
                  <a:prstTxWarp prst="textNoShape">
                    <a:avLst/>
                  </a:prstTxWarp>
                </a:bodyPr>
                <a:lstStyle/>
                <a:p>
                  <a:endParaRPr lang="en-US"/>
                </a:p>
              </p:txBody>
            </p:sp>
            <p:graphicFrame>
              <p:nvGraphicFramePr>
                <p:cNvPr id="1591331" name="Object 35"/>
                <p:cNvGraphicFramePr>
                  <a:graphicFrameLocks noChangeAspect="1"/>
                </p:cNvGraphicFramePr>
                <p:nvPr/>
              </p:nvGraphicFramePr>
              <p:xfrm>
                <a:off x="4112" y="2106"/>
                <a:ext cx="264" cy="172"/>
              </p:xfrm>
              <a:graphic>
                <a:graphicData uri="http://schemas.openxmlformats.org/presentationml/2006/ole">
                  <p:oleObj spid="_x0000_s427010" name="Equation" r:id="rId5" imgW="266400" imgH="164880" progId="Equation.3">
                    <p:embed/>
                  </p:oleObj>
                </a:graphicData>
              </a:graphic>
            </p:graphicFrame>
            <p:sp>
              <p:nvSpPr>
                <p:cNvPr id="1591332" name="AutoShape 36"/>
                <p:cNvSpPr>
                  <a:spLocks noChangeArrowheads="1"/>
                </p:cNvSpPr>
                <p:nvPr/>
              </p:nvSpPr>
              <p:spPr bwMode="auto">
                <a:xfrm>
                  <a:off x="4513" y="1662"/>
                  <a:ext cx="295" cy="227"/>
                </a:xfrm>
                <a:prstGeom prst="roundRect">
                  <a:avLst>
                    <a:gd name="adj" fmla="val 16667"/>
                  </a:avLst>
                </a:prstGeom>
                <a:gradFill rotWithShape="1">
                  <a:gsLst>
                    <a:gs pos="0">
                      <a:schemeClr val="bg1"/>
                    </a:gs>
                    <a:gs pos="100000">
                      <a:srgbClr val="B2B2B2"/>
                    </a:gs>
                  </a:gsLst>
                  <a:path path="shape">
                    <a:fillToRect l="50000" t="50000" r="50000" b="50000"/>
                  </a:path>
                </a:gradFill>
                <a:ln w="19050">
                  <a:noFill/>
                  <a:round/>
                  <a:headEnd/>
                  <a:tailEnd/>
                </a:ln>
                <a:effectLst/>
              </p:spPr>
              <p:txBody>
                <a:bodyPr wrap="none" anchor="ctr">
                  <a:prstTxWarp prst="textNoShape">
                    <a:avLst/>
                  </a:prstTxWarp>
                </a:bodyPr>
                <a:lstStyle/>
                <a:p>
                  <a:endParaRPr lang="en-US"/>
                </a:p>
              </p:txBody>
            </p:sp>
            <p:graphicFrame>
              <p:nvGraphicFramePr>
                <p:cNvPr id="1591333" name="Object 37"/>
                <p:cNvGraphicFramePr>
                  <a:graphicFrameLocks noChangeAspect="1"/>
                </p:cNvGraphicFramePr>
                <p:nvPr/>
              </p:nvGraphicFramePr>
              <p:xfrm>
                <a:off x="4598" y="1713"/>
                <a:ext cx="139" cy="127"/>
              </p:xfrm>
              <a:graphic>
                <a:graphicData uri="http://schemas.openxmlformats.org/presentationml/2006/ole">
                  <p:oleObj spid="_x0000_s427011" name="Equation" r:id="rId6" imgW="152280" imgH="139680" progId="Equation.3">
                    <p:embed/>
                  </p:oleObj>
                </a:graphicData>
              </a:graphic>
            </p:graphicFrame>
            <p:sp>
              <p:nvSpPr>
                <p:cNvPr id="1591334" name="Oval 38"/>
                <p:cNvSpPr>
                  <a:spLocks noChangeArrowheads="1"/>
                </p:cNvSpPr>
                <p:nvPr/>
              </p:nvSpPr>
              <p:spPr bwMode="auto">
                <a:xfrm>
                  <a:off x="5000" y="1399"/>
                  <a:ext cx="272" cy="385"/>
                </a:xfrm>
                <a:prstGeom prst="ellipse">
                  <a:avLst/>
                </a:prstGeom>
                <a:gradFill rotWithShape="1">
                  <a:gsLst>
                    <a:gs pos="0">
                      <a:schemeClr val="bg1"/>
                    </a:gs>
                    <a:gs pos="100000">
                      <a:srgbClr val="3366FF"/>
                    </a:gs>
                  </a:gsLst>
                  <a:path path="shape">
                    <a:fillToRect l="50000" t="50000" r="50000" b="50000"/>
                  </a:path>
                </a:gradFill>
                <a:ln w="19050">
                  <a:noFill/>
                  <a:round/>
                  <a:headEnd/>
                  <a:tailEnd/>
                </a:ln>
                <a:effectLst/>
              </p:spPr>
              <p:txBody>
                <a:bodyPr wrap="none" anchor="ctr">
                  <a:prstTxWarp prst="textNoShape">
                    <a:avLst/>
                  </a:prstTxWarp>
                </a:bodyPr>
                <a:lstStyle/>
                <a:p>
                  <a:endParaRPr lang="en-US"/>
                </a:p>
              </p:txBody>
            </p:sp>
            <p:graphicFrame>
              <p:nvGraphicFramePr>
                <p:cNvPr id="1591335" name="Object 39"/>
                <p:cNvGraphicFramePr>
                  <a:graphicFrameLocks noChangeAspect="1"/>
                </p:cNvGraphicFramePr>
                <p:nvPr/>
              </p:nvGraphicFramePr>
              <p:xfrm>
                <a:off x="4998" y="1459"/>
                <a:ext cx="304" cy="274"/>
              </p:xfrm>
              <a:graphic>
                <a:graphicData uri="http://schemas.openxmlformats.org/presentationml/2006/ole">
                  <p:oleObj spid="_x0000_s427012" name="Equation" r:id="rId7" imgW="253800" imgH="228600" progId="Equation.3">
                    <p:embed/>
                  </p:oleObj>
                </a:graphicData>
              </a:graphic>
            </p:graphicFrame>
          </p:grpSp>
          <p:sp>
            <p:nvSpPr>
              <p:cNvPr id="1591336" name="Rectangle 40"/>
              <p:cNvSpPr>
                <a:spLocks noChangeArrowheads="1"/>
              </p:cNvSpPr>
              <p:nvPr/>
            </p:nvSpPr>
            <p:spPr bwMode="auto">
              <a:xfrm>
                <a:off x="3833" y="799"/>
                <a:ext cx="1859" cy="1679"/>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1591337" name="Rectangle 41"/>
              <p:cNvSpPr>
                <a:spLocks noChangeArrowheads="1"/>
              </p:cNvSpPr>
              <p:nvPr/>
            </p:nvSpPr>
            <p:spPr bwMode="auto">
              <a:xfrm>
                <a:off x="3854" y="813"/>
                <a:ext cx="113" cy="1655"/>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sp>
            <p:nvSpPr>
              <p:cNvPr id="1591338" name="Rectangle 42"/>
              <p:cNvSpPr>
                <a:spLocks noChangeArrowheads="1"/>
              </p:cNvSpPr>
              <p:nvPr/>
            </p:nvSpPr>
            <p:spPr bwMode="auto">
              <a:xfrm>
                <a:off x="5633" y="806"/>
                <a:ext cx="45" cy="1655"/>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grpSp>
        <p:sp>
          <p:nvSpPr>
            <p:cNvPr id="1591339" name="Rectangle 43"/>
            <p:cNvSpPr>
              <a:spLocks noChangeArrowheads="1"/>
            </p:cNvSpPr>
            <p:nvPr/>
          </p:nvSpPr>
          <p:spPr bwMode="auto">
            <a:xfrm>
              <a:off x="1240" y="2808"/>
              <a:ext cx="600" cy="680"/>
            </a:xfrm>
            <a:prstGeom prst="rect">
              <a:avLst/>
            </a:prstGeom>
            <a:solidFill>
              <a:schemeClr val="bg1"/>
            </a:solidFill>
            <a:ln w="31750">
              <a:solidFill>
                <a:schemeClr val="bg1"/>
              </a:solidFill>
              <a:miter lim="800000"/>
              <a:headEnd/>
              <a:tailEnd/>
            </a:ln>
            <a:effectLst/>
          </p:spPr>
          <p:txBody>
            <a:bodyPr wrap="none" anchor="ctr">
              <a:prstTxWarp prst="textNoShape">
                <a:avLst/>
              </a:prstTxWarp>
              <a:spAutoFit/>
            </a:bodyPr>
            <a:lstStyle/>
            <a:p>
              <a:endParaRPr lang="en-US"/>
            </a:p>
          </p:txBody>
        </p:sp>
        <p:sp>
          <p:nvSpPr>
            <p:cNvPr id="1591340" name="Line 44"/>
            <p:cNvSpPr>
              <a:spLocks noChangeShapeType="1"/>
            </p:cNvSpPr>
            <p:nvPr/>
          </p:nvSpPr>
          <p:spPr bwMode="auto">
            <a:xfrm flipV="1">
              <a:off x="1210" y="3352"/>
              <a:ext cx="400" cy="104"/>
            </a:xfrm>
            <a:prstGeom prst="line">
              <a:avLst/>
            </a:prstGeom>
            <a:noFill/>
            <a:ln w="25400">
              <a:solidFill>
                <a:srgbClr val="3366FF"/>
              </a:solidFill>
              <a:round/>
              <a:headEnd/>
              <a:tailEnd type="triangle" w="med" len="med"/>
            </a:ln>
            <a:effectLst/>
          </p:spPr>
          <p:txBody>
            <a:bodyPr anchor="ctr">
              <a:prstTxWarp prst="textNoShape">
                <a:avLst/>
              </a:prstTxWarp>
              <a:spAutoFit/>
            </a:bodyPr>
            <a:lstStyle/>
            <a:p>
              <a:endParaRPr lang="en-US"/>
            </a:p>
          </p:txBody>
        </p:sp>
        <p:sp>
          <p:nvSpPr>
            <p:cNvPr id="1591341" name="Line 45"/>
            <p:cNvSpPr>
              <a:spLocks noChangeShapeType="1"/>
            </p:cNvSpPr>
            <p:nvPr/>
          </p:nvSpPr>
          <p:spPr bwMode="auto">
            <a:xfrm flipV="1">
              <a:off x="1210" y="3224"/>
              <a:ext cx="368" cy="96"/>
            </a:xfrm>
            <a:prstGeom prst="line">
              <a:avLst/>
            </a:prstGeom>
            <a:noFill/>
            <a:ln w="25400">
              <a:solidFill>
                <a:srgbClr val="3366FF"/>
              </a:solidFill>
              <a:round/>
              <a:headEnd/>
              <a:tailEnd type="triangle" w="med" len="med"/>
            </a:ln>
            <a:effectLst/>
          </p:spPr>
          <p:txBody>
            <a:bodyPr anchor="ctr">
              <a:prstTxWarp prst="textNoShape">
                <a:avLst/>
              </a:prstTxWarp>
              <a:spAutoFit/>
            </a:bodyPr>
            <a:lstStyle/>
            <a:p>
              <a:endParaRPr lang="en-US"/>
            </a:p>
          </p:txBody>
        </p:sp>
        <p:sp>
          <p:nvSpPr>
            <p:cNvPr id="1591342" name="Rectangle 46"/>
            <p:cNvSpPr>
              <a:spLocks noChangeArrowheads="1"/>
            </p:cNvSpPr>
            <p:nvPr/>
          </p:nvSpPr>
          <p:spPr bwMode="auto">
            <a:xfrm>
              <a:off x="1616" y="3576"/>
              <a:ext cx="240" cy="384"/>
            </a:xfrm>
            <a:prstGeom prst="rect">
              <a:avLst/>
            </a:prstGeom>
            <a:solidFill>
              <a:schemeClr val="bg1"/>
            </a:solidFill>
            <a:ln w="31750">
              <a:solidFill>
                <a:schemeClr val="bg1"/>
              </a:solidFill>
              <a:miter lim="800000"/>
              <a:headEnd/>
              <a:tailEnd/>
            </a:ln>
            <a:effectLst/>
          </p:spPr>
          <p:txBody>
            <a:bodyPr wrap="none" anchor="ctr">
              <a:prstTxWarp prst="textNoShape">
                <a:avLst/>
              </a:prstTxWarp>
              <a:spAutoFit/>
            </a:bodyPr>
            <a:lstStyle/>
            <a:p>
              <a:endParaRPr lang="en-US"/>
            </a:p>
          </p:txBody>
        </p:sp>
        <p:sp>
          <p:nvSpPr>
            <p:cNvPr id="1591343" name="Rectangle 47"/>
            <p:cNvSpPr>
              <a:spLocks noChangeArrowheads="1"/>
            </p:cNvSpPr>
            <p:nvPr/>
          </p:nvSpPr>
          <p:spPr bwMode="auto">
            <a:xfrm>
              <a:off x="1604" y="3412"/>
              <a:ext cx="249" cy="279"/>
            </a:xfrm>
            <a:prstGeom prst="rect">
              <a:avLst/>
            </a:prstGeom>
            <a:solidFill>
              <a:schemeClr val="bg1"/>
            </a:solidFill>
            <a:ln w="31750">
              <a:noFill/>
              <a:miter lim="800000"/>
              <a:headEnd/>
              <a:tailEnd/>
            </a:ln>
            <a:effectLst/>
          </p:spPr>
          <p:txBody>
            <a:bodyPr wrap="none" anchor="ctr">
              <a:prstTxWarp prst="textNoShape">
                <a:avLst/>
              </a:prstTxWarp>
              <a:spAutoFit/>
            </a:bodyPr>
            <a:lstStyle/>
            <a:p>
              <a:pPr algn="ctr"/>
              <a:r>
                <a:rPr lang="en-US">
                  <a:solidFill>
                    <a:srgbClr val="333399"/>
                  </a:solidFill>
                </a:rPr>
                <a:t>X</a:t>
              </a:r>
              <a:endParaRPr lang="it-IT">
                <a:solidFill>
                  <a:srgbClr val="333399"/>
                </a:solidFill>
              </a:endParaRPr>
            </a:p>
          </p:txBody>
        </p:sp>
      </p:grpSp>
      <p:sp>
        <p:nvSpPr>
          <p:cNvPr id="1591344" name="Text Box 48"/>
          <p:cNvSpPr txBox="1">
            <a:spLocks noChangeArrowheads="1"/>
          </p:cNvSpPr>
          <p:nvPr/>
        </p:nvSpPr>
        <p:spPr bwMode="auto">
          <a:xfrm>
            <a:off x="754063" y="610393"/>
            <a:ext cx="1406525" cy="442913"/>
          </a:xfrm>
          <a:prstGeom prst="rect">
            <a:avLst/>
          </a:prstGeom>
          <a:noFill/>
          <a:ln w="31750">
            <a:noFill/>
            <a:miter lim="800000"/>
            <a:headEnd/>
            <a:tailEnd/>
          </a:ln>
          <a:effectLst/>
        </p:spPr>
        <p:txBody>
          <a:bodyPr wrap="none">
            <a:prstTxWarp prst="textNoShape">
              <a:avLst/>
            </a:prstTxWarp>
            <a:spAutoFit/>
          </a:bodyPr>
          <a:lstStyle/>
          <a:p>
            <a:r>
              <a:rPr lang="en-US" b="0">
                <a:solidFill>
                  <a:srgbClr val="3333CC"/>
                </a:solidFill>
              </a:rPr>
              <a:t>Inclusive</a:t>
            </a:r>
            <a:endParaRPr lang="it-IT" b="0">
              <a:solidFill>
                <a:srgbClr val="3333CC"/>
              </a:solidFill>
            </a:endParaRPr>
          </a:p>
        </p:txBody>
      </p:sp>
      <p:sp>
        <p:nvSpPr>
          <p:cNvPr id="1591351" name="Text Box 55"/>
          <p:cNvSpPr txBox="1">
            <a:spLocks noChangeArrowheads="1"/>
          </p:cNvSpPr>
          <p:nvPr/>
        </p:nvSpPr>
        <p:spPr bwMode="auto">
          <a:xfrm>
            <a:off x="617084" y="3830860"/>
            <a:ext cx="1376816" cy="400110"/>
          </a:xfrm>
          <a:prstGeom prst="rect">
            <a:avLst/>
          </a:prstGeom>
          <a:noFill/>
          <a:ln w="31750">
            <a:noFill/>
            <a:miter lim="800000"/>
            <a:headEnd/>
            <a:tailEnd/>
          </a:ln>
          <a:effectLst/>
        </p:spPr>
        <p:txBody>
          <a:bodyPr wrap="none">
            <a:prstTxWarp prst="textNoShape">
              <a:avLst/>
            </a:prstTxWarp>
            <a:spAutoFit/>
          </a:bodyPr>
          <a:lstStyle/>
          <a:p>
            <a:r>
              <a:rPr lang="en-US" sz="2000" dirty="0" err="1" smtClean="0">
                <a:latin typeface="Arial" pitchFamily="-111" charset="0"/>
              </a:rPr>
              <a:t>SFs</a:t>
            </a:r>
            <a:r>
              <a:rPr lang="en-US" sz="2000" dirty="0" smtClean="0">
                <a:latin typeface="Arial" pitchFamily="-111" charset="0"/>
              </a:rPr>
              <a:t> (x,Q</a:t>
            </a:r>
            <a:r>
              <a:rPr lang="en-US" sz="2000" baseline="30000" dirty="0" smtClean="0">
                <a:latin typeface="Arial" pitchFamily="-111" charset="0"/>
              </a:rPr>
              <a:t>2</a:t>
            </a:r>
            <a:r>
              <a:rPr lang="en-US" sz="2000" dirty="0" smtClean="0">
                <a:latin typeface="Arial" pitchFamily="-111" charset="0"/>
              </a:rPr>
              <a:t>)</a:t>
            </a:r>
            <a:endParaRPr lang="it-IT" sz="2000" dirty="0">
              <a:latin typeface="Arial" pitchFamily="-111" charset="0"/>
            </a:endParaRPr>
          </a:p>
        </p:txBody>
      </p:sp>
      <p:sp>
        <p:nvSpPr>
          <p:cNvPr id="1591352" name="Text Box 56"/>
          <p:cNvSpPr txBox="1">
            <a:spLocks noChangeArrowheads="1"/>
          </p:cNvSpPr>
          <p:nvPr/>
        </p:nvSpPr>
        <p:spPr bwMode="auto">
          <a:xfrm>
            <a:off x="187817" y="4339383"/>
            <a:ext cx="2419953" cy="1323439"/>
          </a:xfrm>
          <a:prstGeom prst="rect">
            <a:avLst/>
          </a:prstGeom>
          <a:noFill/>
          <a:ln w="31750">
            <a:noFill/>
            <a:miter lim="800000"/>
            <a:headEnd/>
            <a:tailEnd/>
          </a:ln>
          <a:effectLst/>
        </p:spPr>
        <p:txBody>
          <a:bodyPr wrap="none">
            <a:prstTxWarp prst="textNoShape">
              <a:avLst/>
            </a:prstTxWarp>
            <a:spAutoFit/>
          </a:bodyPr>
          <a:lstStyle/>
          <a:p>
            <a:pPr algn="ctr"/>
            <a:r>
              <a:rPr lang="en-US" sz="1600" dirty="0" smtClean="0">
                <a:solidFill>
                  <a:schemeClr val="tx1"/>
                </a:solidFill>
                <a:latin typeface="Arial" pitchFamily="-111" charset="0"/>
              </a:rPr>
              <a:t>Structure </a:t>
            </a:r>
            <a:r>
              <a:rPr lang="en-US" sz="1600" dirty="0">
                <a:solidFill>
                  <a:schemeClr val="tx1"/>
                </a:solidFill>
                <a:latin typeface="Arial" pitchFamily="-111" charset="0"/>
              </a:rPr>
              <a:t>functions</a:t>
            </a:r>
          </a:p>
          <a:p>
            <a:pPr algn="ctr"/>
            <a:r>
              <a:rPr lang="en-US" sz="1600" dirty="0">
                <a:solidFill>
                  <a:schemeClr val="tx1"/>
                </a:solidFill>
                <a:latin typeface="Arial" pitchFamily="-111" charset="0"/>
              </a:rPr>
              <a:t>(</a:t>
            </a:r>
            <a:r>
              <a:rPr lang="en-US" sz="1600" dirty="0" err="1">
                <a:solidFill>
                  <a:schemeClr val="tx1"/>
                </a:solidFill>
                <a:latin typeface="Arial" pitchFamily="-111" charset="0"/>
              </a:rPr>
              <a:t>unpolarized</a:t>
            </a:r>
            <a:r>
              <a:rPr lang="en-US" sz="1600" dirty="0">
                <a:solidFill>
                  <a:schemeClr val="tx1"/>
                </a:solidFill>
                <a:latin typeface="Arial" pitchFamily="-111" charset="0"/>
              </a:rPr>
              <a:t>, </a:t>
            </a:r>
            <a:r>
              <a:rPr lang="en-US" sz="1600" dirty="0" err="1">
                <a:solidFill>
                  <a:schemeClr val="tx1"/>
                </a:solidFill>
                <a:latin typeface="Arial" pitchFamily="-111" charset="0"/>
              </a:rPr>
              <a:t>helicity</a:t>
            </a:r>
            <a:r>
              <a:rPr lang="en-US" sz="1600" dirty="0" smtClean="0">
                <a:solidFill>
                  <a:schemeClr val="tx1"/>
                </a:solidFill>
                <a:latin typeface="Arial" pitchFamily="-111" charset="0"/>
              </a:rPr>
              <a:t>)</a:t>
            </a:r>
          </a:p>
          <a:p>
            <a:pPr algn="ctr"/>
            <a:endParaRPr lang="en-US" sz="1600" dirty="0" smtClean="0">
              <a:solidFill>
                <a:schemeClr val="tx1"/>
              </a:solidFill>
              <a:latin typeface="Arial" pitchFamily="-111" charset="0"/>
            </a:endParaRPr>
          </a:p>
          <a:p>
            <a:pPr algn="ctr"/>
            <a:r>
              <a:rPr lang="en-US" sz="1600" dirty="0" smtClean="0">
                <a:latin typeface="Arial" pitchFamily="-111" charset="0"/>
              </a:rPr>
              <a:t>Sum over quark charges</a:t>
            </a:r>
          </a:p>
          <a:p>
            <a:pPr algn="ctr"/>
            <a:endParaRPr lang="en-US" sz="1600" dirty="0" smtClean="0">
              <a:solidFill>
                <a:schemeClr val="tx1"/>
              </a:solidFill>
              <a:latin typeface="Arial" pitchFamily="-111" charset="0"/>
            </a:endParaRPr>
          </a:p>
        </p:txBody>
      </p:sp>
      <p:sp>
        <p:nvSpPr>
          <p:cNvPr id="57" name="Rectangle 56"/>
          <p:cNvSpPr/>
          <p:nvPr/>
        </p:nvSpPr>
        <p:spPr>
          <a:xfrm>
            <a:off x="1928774" y="-76200"/>
            <a:ext cx="5140349"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Moving out of </a:t>
            </a:r>
            <a:r>
              <a:rPr lang="en-US" sz="3600" b="1" dirty="0" err="1" smtClean="0">
                <a:ln w="1905"/>
                <a:solidFill>
                  <a:srgbClr val="0000FF"/>
                </a:solidFill>
                <a:effectLst>
                  <a:innerShdw blurRad="69850" dist="43180" dir="5400000">
                    <a:srgbClr val="000000">
                      <a:alpha val="65000"/>
                    </a:srgbClr>
                  </a:innerShdw>
                </a:effectLst>
                <a:latin typeface="Calibri"/>
              </a:rPr>
              <a:t>collinearity</a:t>
            </a:r>
            <a:endParaRPr lang="en-US" sz="3600" b="1" dirty="0" smtClean="0">
              <a:ln w="1905"/>
              <a:solidFill>
                <a:srgbClr val="0000FF"/>
              </a:solidFill>
              <a:effectLst>
                <a:innerShdw blurRad="69850" dist="43180" dir="5400000">
                  <a:srgbClr val="000000">
                    <a:alpha val="65000"/>
                  </a:srgbClr>
                </a:innerShdw>
              </a:effectLst>
              <a:latin typeface="Calibri"/>
            </a:endParaRPr>
          </a:p>
        </p:txBody>
      </p:sp>
      <p:cxnSp>
        <p:nvCxnSpPr>
          <p:cNvPr id="58" name="Straight Connector 57"/>
          <p:cNvCxnSpPr/>
          <p:nvPr/>
        </p:nvCxnSpPr>
        <p:spPr>
          <a:xfrm>
            <a:off x="152400" y="568543"/>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5"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2</a:t>
            </a:fld>
            <a:endParaRPr lang="en-US" sz="1200" dirty="0">
              <a:solidFill>
                <a:srgbClr val="898989"/>
              </a:solidFill>
            </a:endParaRPr>
          </a:p>
        </p:txBody>
      </p:sp>
      <p:cxnSp>
        <p:nvCxnSpPr>
          <p:cNvPr id="66" name="Straight Connector 65"/>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8" name="Datumsplatzhalter 5"/>
          <p:cNvSpPr txBox="1">
            <a:spLocks noGrp="1"/>
          </p:cNvSpPr>
          <p:nvPr/>
        </p:nvSpPr>
        <p:spPr>
          <a:xfrm>
            <a:off x="296622"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grpSp>
        <p:nvGrpSpPr>
          <p:cNvPr id="5" name="Group 76"/>
          <p:cNvGrpSpPr/>
          <p:nvPr/>
        </p:nvGrpSpPr>
        <p:grpSpPr>
          <a:xfrm>
            <a:off x="3024788" y="604836"/>
            <a:ext cx="2951163" cy="5588244"/>
            <a:chOff x="3024788" y="604836"/>
            <a:chExt cx="2951163" cy="5588244"/>
          </a:xfrm>
        </p:grpSpPr>
        <p:sp>
          <p:nvSpPr>
            <p:cNvPr id="1591345" name="Text Box 49"/>
            <p:cNvSpPr txBox="1">
              <a:spLocks noChangeArrowheads="1"/>
            </p:cNvSpPr>
            <p:nvPr/>
          </p:nvSpPr>
          <p:spPr bwMode="auto">
            <a:xfrm>
              <a:off x="3586689" y="604836"/>
              <a:ext cx="1793950" cy="369332"/>
            </a:xfrm>
            <a:prstGeom prst="rect">
              <a:avLst/>
            </a:prstGeom>
            <a:noFill/>
            <a:ln w="31750">
              <a:noFill/>
              <a:miter lim="800000"/>
              <a:headEnd/>
              <a:tailEnd/>
            </a:ln>
            <a:effectLst/>
          </p:spPr>
          <p:txBody>
            <a:bodyPr wrap="square">
              <a:prstTxWarp prst="textNoShape">
                <a:avLst/>
              </a:prstTxWarp>
              <a:spAutoFit/>
            </a:bodyPr>
            <a:lstStyle/>
            <a:p>
              <a:r>
                <a:rPr lang="en-US" b="0" dirty="0">
                  <a:solidFill>
                    <a:srgbClr val="3333CC"/>
                  </a:solidFill>
                </a:rPr>
                <a:t>Semi-inclusive</a:t>
              </a:r>
              <a:endParaRPr lang="it-IT" b="0" dirty="0">
                <a:solidFill>
                  <a:srgbClr val="3333CC"/>
                </a:solidFill>
              </a:endParaRPr>
            </a:p>
          </p:txBody>
        </p:sp>
        <p:grpSp>
          <p:nvGrpSpPr>
            <p:cNvPr id="6" name="Group 75"/>
            <p:cNvGrpSpPr/>
            <p:nvPr/>
          </p:nvGrpSpPr>
          <p:grpSpPr>
            <a:xfrm>
              <a:off x="3024788" y="1047749"/>
              <a:ext cx="2951163" cy="5145331"/>
              <a:chOff x="3024788" y="1047749"/>
              <a:chExt cx="2951163" cy="5145331"/>
            </a:xfrm>
          </p:grpSpPr>
          <p:grpSp>
            <p:nvGrpSpPr>
              <p:cNvPr id="7" name="Group 8"/>
              <p:cNvGrpSpPr>
                <a:grpSpLocks/>
              </p:cNvGrpSpPr>
              <p:nvPr/>
            </p:nvGrpSpPr>
            <p:grpSpPr bwMode="auto">
              <a:xfrm>
                <a:off x="3239101" y="1049337"/>
                <a:ext cx="2665413" cy="2663825"/>
                <a:chOff x="2085" y="2435"/>
                <a:chExt cx="1679" cy="1678"/>
              </a:xfrm>
            </p:grpSpPr>
            <p:pic>
              <p:nvPicPr>
                <p:cNvPr id="1591305" name="Picture 9" descr="sidis"/>
                <p:cNvPicPr>
                  <a:picLocks noChangeAspect="1" noChangeArrowheads="1"/>
                </p:cNvPicPr>
                <p:nvPr/>
              </p:nvPicPr>
              <p:blipFill>
                <a:blip r:embed="rId4"/>
                <a:srcRect/>
                <a:stretch>
                  <a:fillRect/>
                </a:stretch>
              </p:blipFill>
              <p:spPr bwMode="auto">
                <a:xfrm>
                  <a:off x="2085" y="2435"/>
                  <a:ext cx="1679" cy="1678"/>
                </a:xfrm>
                <a:prstGeom prst="rect">
                  <a:avLst/>
                </a:prstGeom>
                <a:noFill/>
                <a:ln w="19050">
                  <a:noFill/>
                  <a:miter lim="800000"/>
                  <a:headEnd/>
                  <a:tailEnd/>
                </a:ln>
              </p:spPr>
            </p:pic>
            <p:sp>
              <p:nvSpPr>
                <p:cNvPr id="1591306" name="Oval 10"/>
                <p:cNvSpPr>
                  <a:spLocks noChangeArrowheads="1"/>
                </p:cNvSpPr>
                <p:nvPr/>
              </p:nvSpPr>
              <p:spPr bwMode="auto">
                <a:xfrm>
                  <a:off x="2272" y="3630"/>
                  <a:ext cx="272" cy="385"/>
                </a:xfrm>
                <a:prstGeom prst="ellipse">
                  <a:avLst/>
                </a:prstGeom>
                <a:gradFill rotWithShape="1">
                  <a:gsLst>
                    <a:gs pos="0">
                      <a:schemeClr val="bg1"/>
                    </a:gs>
                    <a:gs pos="100000">
                      <a:srgbClr val="FF0000"/>
                    </a:gs>
                  </a:gsLst>
                  <a:path path="shape">
                    <a:fillToRect l="50000" t="50000" r="50000" b="50000"/>
                  </a:path>
                </a:gradFill>
                <a:ln w="19050">
                  <a:noFill/>
                  <a:round/>
                  <a:headEnd/>
                  <a:tailEnd/>
                </a:ln>
                <a:effectLst/>
              </p:spPr>
              <p:txBody>
                <a:bodyPr wrap="none" anchor="ctr">
                  <a:prstTxWarp prst="textNoShape">
                    <a:avLst/>
                  </a:prstTxWarp>
                </a:bodyPr>
                <a:lstStyle/>
                <a:p>
                  <a:endParaRPr lang="en-US"/>
                </a:p>
              </p:txBody>
            </p:sp>
            <p:graphicFrame>
              <p:nvGraphicFramePr>
                <p:cNvPr id="1591307" name="Object 11"/>
                <p:cNvGraphicFramePr>
                  <a:graphicFrameLocks noChangeAspect="1"/>
                </p:cNvGraphicFramePr>
                <p:nvPr/>
              </p:nvGraphicFramePr>
              <p:xfrm>
                <a:off x="2273" y="3741"/>
                <a:ext cx="264" cy="172"/>
              </p:xfrm>
              <a:graphic>
                <a:graphicData uri="http://schemas.openxmlformats.org/presentationml/2006/ole">
                  <p:oleObj spid="_x0000_s427013" name="Equation" r:id="rId8" imgW="266400" imgH="164880" progId="Equation.3">
                    <p:embed/>
                  </p:oleObj>
                </a:graphicData>
              </a:graphic>
            </p:graphicFrame>
            <p:sp>
              <p:nvSpPr>
                <p:cNvPr id="1591308" name="AutoShape 12"/>
                <p:cNvSpPr>
                  <a:spLocks noChangeArrowheads="1"/>
                </p:cNvSpPr>
                <p:nvPr/>
              </p:nvSpPr>
              <p:spPr bwMode="auto">
                <a:xfrm>
                  <a:off x="2674" y="3297"/>
                  <a:ext cx="296" cy="227"/>
                </a:xfrm>
                <a:prstGeom prst="roundRect">
                  <a:avLst>
                    <a:gd name="adj" fmla="val 16667"/>
                  </a:avLst>
                </a:prstGeom>
                <a:gradFill rotWithShape="1">
                  <a:gsLst>
                    <a:gs pos="0">
                      <a:schemeClr val="bg1"/>
                    </a:gs>
                    <a:gs pos="100000">
                      <a:srgbClr val="B2B2B2"/>
                    </a:gs>
                  </a:gsLst>
                  <a:path path="shape">
                    <a:fillToRect l="50000" t="50000" r="50000" b="50000"/>
                  </a:path>
                </a:gradFill>
                <a:ln w="19050">
                  <a:noFill/>
                  <a:round/>
                  <a:headEnd/>
                  <a:tailEnd/>
                </a:ln>
                <a:effectLst/>
              </p:spPr>
              <p:txBody>
                <a:bodyPr wrap="none" anchor="ctr">
                  <a:prstTxWarp prst="textNoShape">
                    <a:avLst/>
                  </a:prstTxWarp>
                </a:bodyPr>
                <a:lstStyle/>
                <a:p>
                  <a:endParaRPr lang="en-US"/>
                </a:p>
              </p:txBody>
            </p:sp>
            <p:graphicFrame>
              <p:nvGraphicFramePr>
                <p:cNvPr id="1591309" name="Object 13"/>
                <p:cNvGraphicFramePr>
                  <a:graphicFrameLocks noChangeAspect="1"/>
                </p:cNvGraphicFramePr>
                <p:nvPr/>
              </p:nvGraphicFramePr>
              <p:xfrm>
                <a:off x="2759" y="3348"/>
                <a:ext cx="139" cy="127"/>
              </p:xfrm>
              <a:graphic>
                <a:graphicData uri="http://schemas.openxmlformats.org/presentationml/2006/ole">
                  <p:oleObj spid="_x0000_s427014" name="Equation" r:id="rId9" imgW="152280" imgH="139680" progId="Equation.3">
                    <p:embed/>
                  </p:oleObj>
                </a:graphicData>
              </a:graphic>
            </p:graphicFrame>
            <p:sp>
              <p:nvSpPr>
                <p:cNvPr id="1591310" name="Oval 14"/>
                <p:cNvSpPr>
                  <a:spLocks noChangeArrowheads="1"/>
                </p:cNvSpPr>
                <p:nvPr/>
              </p:nvSpPr>
              <p:spPr bwMode="auto">
                <a:xfrm>
                  <a:off x="3162" y="3034"/>
                  <a:ext cx="272" cy="385"/>
                </a:xfrm>
                <a:prstGeom prst="ellipse">
                  <a:avLst/>
                </a:prstGeom>
                <a:gradFill rotWithShape="1">
                  <a:gsLst>
                    <a:gs pos="0">
                      <a:schemeClr val="bg1"/>
                    </a:gs>
                    <a:gs pos="100000">
                      <a:srgbClr val="3366FF"/>
                    </a:gs>
                  </a:gsLst>
                  <a:path path="shape">
                    <a:fillToRect l="50000" t="50000" r="50000" b="50000"/>
                  </a:path>
                </a:gradFill>
                <a:ln w="19050">
                  <a:noFill/>
                  <a:round/>
                  <a:headEnd/>
                  <a:tailEnd/>
                </a:ln>
                <a:effectLst/>
              </p:spPr>
              <p:txBody>
                <a:bodyPr wrap="none" anchor="ctr">
                  <a:prstTxWarp prst="textNoShape">
                    <a:avLst/>
                  </a:prstTxWarp>
                </a:bodyPr>
                <a:lstStyle/>
                <a:p>
                  <a:endParaRPr lang="en-US"/>
                </a:p>
              </p:txBody>
            </p:sp>
            <p:graphicFrame>
              <p:nvGraphicFramePr>
                <p:cNvPr id="1591311" name="Object 15"/>
                <p:cNvGraphicFramePr>
                  <a:graphicFrameLocks noChangeAspect="1"/>
                </p:cNvGraphicFramePr>
                <p:nvPr/>
              </p:nvGraphicFramePr>
              <p:xfrm>
                <a:off x="3160" y="3132"/>
                <a:ext cx="304" cy="198"/>
              </p:xfrm>
              <a:graphic>
                <a:graphicData uri="http://schemas.openxmlformats.org/presentationml/2006/ole">
                  <p:oleObj spid="_x0000_s427015" name="Equation" r:id="rId10" imgW="253800" imgH="164880" progId="Equation.3">
                    <p:embed/>
                  </p:oleObj>
                </a:graphicData>
              </a:graphic>
            </p:graphicFrame>
          </p:grpSp>
          <p:sp>
            <p:nvSpPr>
              <p:cNvPr id="1591312" name="Rectangle 16"/>
              <p:cNvSpPr>
                <a:spLocks noChangeArrowheads="1"/>
              </p:cNvSpPr>
              <p:nvPr/>
            </p:nvSpPr>
            <p:spPr bwMode="auto">
              <a:xfrm>
                <a:off x="3024788" y="1047749"/>
                <a:ext cx="2951163" cy="2665413"/>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60" name="Text Box 61"/>
              <p:cNvSpPr txBox="1">
                <a:spLocks noChangeArrowheads="1"/>
              </p:cNvSpPr>
              <p:nvPr/>
            </p:nvSpPr>
            <p:spPr bwMode="auto">
              <a:xfrm>
                <a:off x="3622111" y="4318819"/>
                <a:ext cx="1941056" cy="1323439"/>
              </a:xfrm>
              <a:prstGeom prst="rect">
                <a:avLst/>
              </a:prstGeom>
              <a:noFill/>
              <a:ln w="31750">
                <a:noFill/>
                <a:miter lim="800000"/>
                <a:headEnd/>
                <a:tailEnd/>
              </a:ln>
              <a:effectLst/>
            </p:spPr>
            <p:txBody>
              <a:bodyPr wrap="none">
                <a:prstTxWarp prst="textNoShape">
                  <a:avLst/>
                </a:prstTxWarp>
                <a:spAutoFit/>
              </a:bodyPr>
              <a:lstStyle/>
              <a:p>
                <a:pPr algn="ctr"/>
                <a:r>
                  <a:rPr lang="en-US" sz="1600" dirty="0">
                    <a:solidFill>
                      <a:schemeClr val="tx1"/>
                    </a:solidFill>
                    <a:latin typeface="Arial" pitchFamily="-111" charset="0"/>
                  </a:rPr>
                  <a:t>Parton distributions</a:t>
                </a:r>
                <a:r>
                  <a:rPr lang="en-US" sz="1600" dirty="0" smtClean="0">
                    <a:solidFill>
                      <a:schemeClr val="tx1"/>
                    </a:solidFill>
                    <a:latin typeface="Arial" pitchFamily="-111" charset="0"/>
                  </a:rPr>
                  <a:t> </a:t>
                </a:r>
              </a:p>
              <a:p>
                <a:pPr algn="ctr"/>
                <a:endParaRPr lang="en-US" sz="1600" dirty="0" smtClean="0">
                  <a:solidFill>
                    <a:schemeClr val="tx1"/>
                  </a:solidFill>
                  <a:latin typeface="Arial" pitchFamily="-111" charset="0"/>
                </a:endParaRPr>
              </a:p>
              <a:p>
                <a:pPr algn="ctr"/>
                <a:endParaRPr lang="en-US" sz="1600" dirty="0" smtClean="0">
                  <a:latin typeface="Arial" pitchFamily="-111" charset="0"/>
                </a:endParaRPr>
              </a:p>
              <a:p>
                <a:pPr algn="ctr"/>
                <a:r>
                  <a:rPr lang="en-US" sz="1600" dirty="0" smtClean="0">
                    <a:solidFill>
                      <a:schemeClr val="tx1"/>
                    </a:solidFill>
                    <a:latin typeface="Arial" pitchFamily="-111" charset="0"/>
                  </a:rPr>
                  <a:t>Flavor sensitivity</a:t>
                </a:r>
              </a:p>
              <a:p>
                <a:pPr algn="ctr"/>
                <a:endParaRPr lang="en-US" sz="1600" dirty="0" smtClean="0">
                  <a:latin typeface="Arial" pitchFamily="-111" charset="0"/>
                </a:endParaRPr>
              </a:p>
            </p:txBody>
          </p:sp>
          <p:sp>
            <p:nvSpPr>
              <p:cNvPr id="61" name="Text Box 62"/>
              <p:cNvSpPr txBox="1">
                <a:spLocks noChangeArrowheads="1"/>
              </p:cNvSpPr>
              <p:nvPr/>
            </p:nvSpPr>
            <p:spPr bwMode="auto">
              <a:xfrm>
                <a:off x="3646822" y="3828281"/>
                <a:ext cx="1809084" cy="400110"/>
              </a:xfrm>
              <a:prstGeom prst="rect">
                <a:avLst/>
              </a:prstGeom>
              <a:noFill/>
              <a:ln w="31750">
                <a:noFill/>
                <a:miter lim="800000"/>
                <a:headEnd/>
                <a:tailEnd/>
              </a:ln>
              <a:effectLst/>
            </p:spPr>
            <p:txBody>
              <a:bodyPr wrap="none">
                <a:prstTxWarp prst="textNoShape">
                  <a:avLst/>
                </a:prstTxWarp>
                <a:spAutoFit/>
              </a:bodyPr>
              <a:lstStyle/>
              <a:p>
                <a:pPr algn="ctr"/>
                <a:r>
                  <a:rPr lang="en-US" sz="2000" dirty="0" err="1" smtClean="0">
                    <a:latin typeface="Arial" pitchFamily="-111" charset="0"/>
                  </a:rPr>
                  <a:t>PDFs</a:t>
                </a:r>
                <a:r>
                  <a:rPr lang="en-US" sz="2000" dirty="0" smtClean="0">
                    <a:latin typeface="Arial" pitchFamily="-111" charset="0"/>
                  </a:rPr>
                  <a:t> </a:t>
                </a:r>
                <a:r>
                  <a:rPr lang="en-US" sz="2000" dirty="0">
                    <a:latin typeface="Arial" pitchFamily="-111" charset="0"/>
                  </a:rPr>
                  <a:t>(x</a:t>
                </a:r>
                <a:r>
                  <a:rPr lang="en-US" sz="2000" dirty="0" smtClean="0">
                    <a:latin typeface="Arial" pitchFamily="-111" charset="0"/>
                  </a:rPr>
                  <a:t>,z,Q</a:t>
                </a:r>
                <a:r>
                  <a:rPr lang="en-US" sz="2000" baseline="30000" dirty="0" smtClean="0">
                    <a:latin typeface="Arial" pitchFamily="-111" charset="0"/>
                  </a:rPr>
                  <a:t>2</a:t>
                </a:r>
                <a:r>
                  <a:rPr lang="en-US" sz="2000" dirty="0" smtClean="0">
                    <a:latin typeface="Arial" pitchFamily="-111" charset="0"/>
                  </a:rPr>
                  <a:t>)</a:t>
                </a:r>
                <a:endParaRPr lang="it-IT" sz="2000" dirty="0">
                  <a:latin typeface="Arial" pitchFamily="-111" charset="0"/>
                </a:endParaRPr>
              </a:p>
            </p:txBody>
          </p:sp>
          <p:graphicFrame>
            <p:nvGraphicFramePr>
              <p:cNvPr id="530444" name="Object 12"/>
              <p:cNvGraphicFramePr>
                <a:graphicFrameLocks noChangeAspect="1"/>
              </p:cNvGraphicFramePr>
              <p:nvPr/>
            </p:nvGraphicFramePr>
            <p:xfrm>
              <a:off x="3468688" y="5618405"/>
              <a:ext cx="2124075" cy="574675"/>
            </p:xfrm>
            <a:graphic>
              <a:graphicData uri="http://schemas.openxmlformats.org/presentationml/2006/ole">
                <p:oleObj spid="_x0000_s427017" name="Equation" r:id="rId11" imgW="1358900" imgH="368300" progId="Equation.3">
                  <p:embed/>
                </p:oleObj>
              </a:graphicData>
            </a:graphic>
          </p:graphicFrame>
        </p:grpSp>
      </p:grpSp>
      <p:graphicFrame>
        <p:nvGraphicFramePr>
          <p:cNvPr id="530445" name="Object 13"/>
          <p:cNvGraphicFramePr>
            <a:graphicFrameLocks noChangeAspect="1"/>
          </p:cNvGraphicFramePr>
          <p:nvPr/>
        </p:nvGraphicFramePr>
        <p:xfrm>
          <a:off x="411163" y="5587633"/>
          <a:ext cx="1965325" cy="574675"/>
        </p:xfrm>
        <a:graphic>
          <a:graphicData uri="http://schemas.openxmlformats.org/presentationml/2006/ole">
            <p:oleObj spid="_x0000_s427018" name="Equation" r:id="rId12" imgW="1257300" imgH="368300" progId="Equation.3">
              <p:embed/>
            </p:oleObj>
          </a:graphicData>
        </a:graphic>
      </p:graphicFrame>
      <p:grpSp>
        <p:nvGrpSpPr>
          <p:cNvPr id="8" name="Group 78"/>
          <p:cNvGrpSpPr/>
          <p:nvPr/>
        </p:nvGrpSpPr>
        <p:grpSpPr>
          <a:xfrm>
            <a:off x="5975951" y="602827"/>
            <a:ext cx="3218330" cy="5575503"/>
            <a:chOff x="5975951" y="602827"/>
            <a:chExt cx="3218330" cy="5575503"/>
          </a:xfrm>
        </p:grpSpPr>
        <p:pic>
          <p:nvPicPr>
            <p:cNvPr id="62" name="Picture 61"/>
            <p:cNvPicPr>
              <a:picLocks noChangeAspect="1"/>
            </p:cNvPicPr>
            <p:nvPr/>
          </p:nvPicPr>
          <p:blipFill>
            <a:blip r:embed="rId13"/>
            <a:stretch>
              <a:fillRect/>
            </a:stretch>
          </p:blipFill>
          <p:spPr>
            <a:xfrm>
              <a:off x="6006034" y="1433791"/>
              <a:ext cx="3188247" cy="2097530"/>
            </a:xfrm>
            <a:prstGeom prst="rect">
              <a:avLst/>
            </a:prstGeom>
          </p:spPr>
        </p:pic>
        <p:grpSp>
          <p:nvGrpSpPr>
            <p:cNvPr id="9" name="Group 77"/>
            <p:cNvGrpSpPr/>
            <p:nvPr/>
          </p:nvGrpSpPr>
          <p:grpSpPr>
            <a:xfrm>
              <a:off x="5975951" y="602827"/>
              <a:ext cx="3201387" cy="5575503"/>
              <a:chOff x="5975951" y="602827"/>
              <a:chExt cx="3201387" cy="5575503"/>
            </a:xfrm>
          </p:grpSpPr>
          <p:sp>
            <p:nvSpPr>
              <p:cNvPr id="1591357" name="Text Box 61"/>
              <p:cNvSpPr txBox="1">
                <a:spLocks noChangeArrowheads="1"/>
              </p:cNvSpPr>
              <p:nvPr/>
            </p:nvSpPr>
            <p:spPr bwMode="auto">
              <a:xfrm>
                <a:off x="6379169" y="4306560"/>
                <a:ext cx="2340605" cy="1077218"/>
              </a:xfrm>
              <a:prstGeom prst="rect">
                <a:avLst/>
              </a:prstGeom>
              <a:noFill/>
              <a:ln w="31750">
                <a:noFill/>
                <a:miter lim="800000"/>
                <a:headEnd/>
                <a:tailEnd/>
              </a:ln>
              <a:effectLst/>
            </p:spPr>
            <p:txBody>
              <a:bodyPr wrap="none">
                <a:prstTxWarp prst="textNoShape">
                  <a:avLst/>
                </a:prstTxWarp>
                <a:spAutoFit/>
              </a:bodyPr>
              <a:lstStyle/>
              <a:p>
                <a:pPr algn="ctr"/>
                <a:r>
                  <a:rPr lang="en-US" sz="1600" dirty="0" smtClean="0">
                    <a:solidFill>
                      <a:schemeClr val="tx1"/>
                    </a:solidFill>
                    <a:latin typeface="Arial" pitchFamily="-111" charset="0"/>
                  </a:rPr>
                  <a:t>Transverse </a:t>
                </a:r>
                <a:r>
                  <a:rPr lang="en-US" sz="1600" dirty="0">
                    <a:solidFill>
                      <a:schemeClr val="tx1"/>
                    </a:solidFill>
                    <a:latin typeface="Arial" pitchFamily="-111" charset="0"/>
                  </a:rPr>
                  <a:t>momentum</a:t>
                </a:r>
                <a:endParaRPr lang="en-US" sz="1600" dirty="0" smtClean="0">
                  <a:solidFill>
                    <a:schemeClr val="tx1"/>
                  </a:solidFill>
                  <a:latin typeface="Arial" pitchFamily="-111" charset="0"/>
                </a:endParaRPr>
              </a:p>
              <a:p>
                <a:pPr algn="ctr"/>
                <a:r>
                  <a:rPr lang="en-US" sz="1600" dirty="0" smtClean="0">
                    <a:latin typeface="Arial" pitchFamily="-111" charset="0"/>
                  </a:rPr>
                  <a:t>d</a:t>
                </a:r>
                <a:r>
                  <a:rPr lang="en-US" sz="1600" dirty="0" smtClean="0">
                    <a:solidFill>
                      <a:schemeClr val="tx1"/>
                    </a:solidFill>
                    <a:latin typeface="Arial" pitchFamily="-111" charset="0"/>
                  </a:rPr>
                  <a:t>ependent </a:t>
                </a:r>
                <a:r>
                  <a:rPr lang="en-US" sz="1600" dirty="0" err="1" smtClean="0">
                    <a:latin typeface="Arial" pitchFamily="-111" charset="0"/>
                  </a:rPr>
                  <a:t>parton</a:t>
                </a:r>
                <a:r>
                  <a:rPr lang="en-US" sz="1600" dirty="0" smtClean="0">
                    <a:latin typeface="Arial" pitchFamily="-111" charset="0"/>
                  </a:rPr>
                  <a:t> </a:t>
                </a:r>
                <a:r>
                  <a:rPr lang="en-US" sz="1600" dirty="0" err="1" smtClean="0">
                    <a:latin typeface="Arial" pitchFamily="-111" charset="0"/>
                  </a:rPr>
                  <a:t>distri</a:t>
                </a:r>
                <a:r>
                  <a:rPr lang="en-US" sz="1600" dirty="0" smtClean="0">
                    <a:latin typeface="Arial" pitchFamily="-111" charset="0"/>
                  </a:rPr>
                  <a:t>.</a:t>
                </a:r>
                <a:endParaRPr lang="en-US" sz="1600" dirty="0" smtClean="0">
                  <a:solidFill>
                    <a:schemeClr val="tx1"/>
                  </a:solidFill>
                  <a:latin typeface="Arial" pitchFamily="-111" charset="0"/>
                </a:endParaRPr>
              </a:p>
              <a:p>
                <a:pPr algn="ctr"/>
                <a:endParaRPr lang="en-US" sz="1600" dirty="0" smtClean="0">
                  <a:solidFill>
                    <a:schemeClr val="tx1"/>
                  </a:solidFill>
                  <a:latin typeface="Arial" pitchFamily="-111" charset="0"/>
                </a:endParaRPr>
              </a:p>
              <a:p>
                <a:pPr algn="ctr"/>
                <a:r>
                  <a:rPr lang="en-US" sz="1600" dirty="0">
                    <a:solidFill>
                      <a:schemeClr val="tx1"/>
                    </a:solidFill>
                    <a:latin typeface="Arial" pitchFamily="-111" charset="0"/>
                  </a:rPr>
                  <a:t>Spin-Orbit effects</a:t>
                </a:r>
                <a:endParaRPr lang="it-IT" sz="1600" dirty="0">
                  <a:solidFill>
                    <a:schemeClr val="tx1"/>
                  </a:solidFill>
                  <a:latin typeface="Arial" pitchFamily="-111" charset="0"/>
                </a:endParaRPr>
              </a:p>
            </p:txBody>
          </p:sp>
          <p:sp>
            <p:nvSpPr>
              <p:cNvPr id="1591358" name="Text Box 62"/>
              <p:cNvSpPr txBox="1">
                <a:spLocks noChangeArrowheads="1"/>
              </p:cNvSpPr>
              <p:nvPr/>
            </p:nvSpPr>
            <p:spPr bwMode="auto">
              <a:xfrm>
                <a:off x="6354293" y="3816022"/>
                <a:ext cx="2307810" cy="400110"/>
              </a:xfrm>
              <a:prstGeom prst="rect">
                <a:avLst/>
              </a:prstGeom>
              <a:noFill/>
              <a:ln w="31750">
                <a:noFill/>
                <a:miter lim="800000"/>
                <a:headEnd/>
                <a:tailEnd/>
              </a:ln>
              <a:effectLst/>
            </p:spPr>
            <p:txBody>
              <a:bodyPr wrap="none">
                <a:prstTxWarp prst="textNoShape">
                  <a:avLst/>
                </a:prstTxWarp>
                <a:spAutoFit/>
              </a:bodyPr>
              <a:lstStyle/>
              <a:p>
                <a:pPr algn="ctr"/>
                <a:r>
                  <a:rPr lang="en-US" sz="2000" dirty="0" err="1">
                    <a:latin typeface="Arial" pitchFamily="-111" charset="0"/>
                  </a:rPr>
                  <a:t>TMDs</a:t>
                </a:r>
                <a:r>
                  <a:rPr lang="en-US" sz="2000" dirty="0">
                    <a:latin typeface="Arial" pitchFamily="-111" charset="0"/>
                  </a:rPr>
                  <a:t> (</a:t>
                </a:r>
                <a:r>
                  <a:rPr lang="en-US" sz="2000" dirty="0" err="1">
                    <a:latin typeface="Arial" pitchFamily="-111" charset="0"/>
                  </a:rPr>
                  <a:t>x</a:t>
                </a:r>
                <a:r>
                  <a:rPr lang="en-US" sz="2000" dirty="0" err="1" smtClean="0">
                    <a:latin typeface="Arial" pitchFamily="-111" charset="0"/>
                  </a:rPr>
                  <a:t>,z,</a:t>
                </a:r>
                <a:r>
                  <a:rPr lang="en-US" sz="2000" b="1" dirty="0" err="1" smtClean="0">
                    <a:latin typeface="Arial" pitchFamily="-111" charset="0"/>
                  </a:rPr>
                  <a:t>P</a:t>
                </a:r>
                <a:r>
                  <a:rPr lang="en-US" sz="2000" baseline="-25000" dirty="0" err="1" smtClean="0">
                    <a:latin typeface="Arial" pitchFamily="-111" charset="0"/>
                  </a:rPr>
                  <a:t>h</a:t>
                </a:r>
                <a:r>
                  <a:rPr lang="en-US" sz="2000" baseline="-25000" dirty="0" smtClean="0">
                    <a:latin typeface="Arial" pitchFamily="-111" charset="0"/>
                  </a:rPr>
                  <a:t> </a:t>
                </a:r>
                <a:r>
                  <a:rPr lang="en-US" sz="2000" dirty="0" smtClean="0">
                    <a:latin typeface="Arial" pitchFamily="-111" charset="0"/>
                  </a:rPr>
                  <a:t> ,Q</a:t>
                </a:r>
                <a:r>
                  <a:rPr lang="en-US" sz="2000" baseline="30000" dirty="0" smtClean="0">
                    <a:latin typeface="Arial" pitchFamily="-111" charset="0"/>
                  </a:rPr>
                  <a:t>2</a:t>
                </a:r>
                <a:r>
                  <a:rPr lang="en-US" sz="2000" dirty="0" smtClean="0">
                    <a:latin typeface="Arial" pitchFamily="-111" charset="0"/>
                  </a:rPr>
                  <a:t>)</a:t>
                </a:r>
                <a:endParaRPr lang="it-IT" sz="2000" dirty="0">
                  <a:latin typeface="Arial" pitchFamily="-111" charset="0"/>
                </a:endParaRPr>
              </a:p>
            </p:txBody>
          </p:sp>
          <p:sp>
            <p:nvSpPr>
              <p:cNvPr id="63" name="Text Box 63"/>
              <p:cNvSpPr txBox="1">
                <a:spLocks noChangeArrowheads="1"/>
              </p:cNvSpPr>
              <p:nvPr/>
            </p:nvSpPr>
            <p:spPr bwMode="auto">
              <a:xfrm rot="10800000">
                <a:off x="7895005" y="4092637"/>
                <a:ext cx="285750" cy="290513"/>
              </a:xfrm>
              <a:prstGeom prst="rect">
                <a:avLst/>
              </a:prstGeom>
              <a:noFill/>
              <a:ln w="31750">
                <a:noFill/>
                <a:miter lim="800000"/>
                <a:headEnd/>
                <a:tailEnd/>
              </a:ln>
              <a:effectLst/>
            </p:spPr>
            <p:txBody>
              <a:bodyPr wrap="none">
                <a:prstTxWarp prst="textNoShape">
                  <a:avLst/>
                </a:prstTxWarp>
                <a:spAutoFit/>
              </a:bodyPr>
              <a:lstStyle/>
              <a:p>
                <a:r>
                  <a:rPr lang="en-US" sz="2000" baseline="-25000" dirty="0">
                    <a:latin typeface="Arial" pitchFamily="-111" charset="0"/>
                  </a:rPr>
                  <a:t>T</a:t>
                </a:r>
                <a:endParaRPr lang="it-IT" sz="2000" baseline="-25000" dirty="0">
                  <a:latin typeface="Arial" pitchFamily="-111" charset="0"/>
                </a:endParaRPr>
              </a:p>
            </p:txBody>
          </p:sp>
          <p:sp>
            <p:nvSpPr>
              <p:cNvPr id="64" name="Rectangle 16"/>
              <p:cNvSpPr>
                <a:spLocks noChangeArrowheads="1"/>
              </p:cNvSpPr>
              <p:nvPr/>
            </p:nvSpPr>
            <p:spPr bwMode="auto">
              <a:xfrm>
                <a:off x="5975951" y="1053306"/>
                <a:ext cx="3201387" cy="2665413"/>
              </a:xfrm>
              <a:prstGeom prst="rect">
                <a:avLst/>
              </a:prstGeom>
              <a:noFill/>
              <a:ln w="19050">
                <a:solidFill>
                  <a:srgbClr val="0000FF"/>
                </a:solidFill>
                <a:miter lim="800000"/>
                <a:headEnd/>
                <a:tailEnd/>
              </a:ln>
              <a:effectLst>
                <a:glow rad="101600">
                  <a:schemeClr val="tx2">
                    <a:lumMod val="40000"/>
                    <a:lumOff val="60000"/>
                    <a:alpha val="75000"/>
                  </a:schemeClr>
                </a:glow>
              </a:effectLst>
            </p:spPr>
            <p:txBody>
              <a:bodyPr wrap="none" anchor="ctr">
                <a:prstTxWarp prst="textNoShape">
                  <a:avLst/>
                </a:prstTxWarp>
              </a:bodyPr>
              <a:lstStyle/>
              <a:p>
                <a:endParaRPr lang="en-US"/>
              </a:p>
            </p:txBody>
          </p:sp>
          <p:graphicFrame>
            <p:nvGraphicFramePr>
              <p:cNvPr id="530443" name="Object 11"/>
              <p:cNvGraphicFramePr>
                <a:graphicFrameLocks noChangeAspect="1"/>
              </p:cNvGraphicFramePr>
              <p:nvPr/>
            </p:nvGraphicFramePr>
            <p:xfrm>
              <a:off x="6026150" y="5603655"/>
              <a:ext cx="3036888" cy="574675"/>
            </p:xfrm>
            <a:graphic>
              <a:graphicData uri="http://schemas.openxmlformats.org/presentationml/2006/ole">
                <p:oleObj spid="_x0000_s427016" name="Equation" r:id="rId14" imgW="1943100" imgH="368300" progId="Equation.3">
                  <p:embed/>
                </p:oleObj>
              </a:graphicData>
            </a:graphic>
          </p:graphicFrame>
          <p:sp>
            <p:nvSpPr>
              <p:cNvPr id="75" name="Text Box 49"/>
              <p:cNvSpPr txBox="1">
                <a:spLocks noChangeArrowheads="1"/>
              </p:cNvSpPr>
              <p:nvPr/>
            </p:nvSpPr>
            <p:spPr bwMode="auto">
              <a:xfrm>
                <a:off x="6925824" y="602827"/>
                <a:ext cx="1793950" cy="369332"/>
              </a:xfrm>
              <a:prstGeom prst="rect">
                <a:avLst/>
              </a:prstGeom>
              <a:noFill/>
              <a:ln w="31750">
                <a:noFill/>
                <a:miter lim="800000"/>
                <a:headEnd/>
                <a:tailEnd/>
              </a:ln>
              <a:effectLst/>
            </p:spPr>
            <p:txBody>
              <a:bodyPr wrap="square">
                <a:prstTxWarp prst="textNoShape">
                  <a:avLst/>
                </a:prstTxWarp>
                <a:spAutoFit/>
              </a:bodyPr>
              <a:lstStyle/>
              <a:p>
                <a:r>
                  <a:rPr lang="en-US" b="0" dirty="0">
                    <a:solidFill>
                      <a:srgbClr val="3333CC"/>
                    </a:solidFill>
                  </a:rPr>
                  <a:t>Semi-inclusive</a:t>
                </a:r>
                <a:endParaRPr lang="it-IT" b="0" dirty="0">
                  <a:solidFill>
                    <a:srgbClr val="3333CC"/>
                  </a:solidFill>
                </a:endParaRPr>
              </a:p>
            </p:txBody>
          </p:sp>
        </p:grpSp>
      </p:grpSp>
      <p:sp>
        <p:nvSpPr>
          <p:cNvPr id="80" name="TextBox 79"/>
          <p:cNvSpPr txBox="1"/>
          <p:nvPr/>
        </p:nvSpPr>
        <p:spPr>
          <a:xfrm>
            <a:off x="2419746" y="6178330"/>
            <a:ext cx="4288591" cy="369332"/>
          </a:xfrm>
          <a:prstGeom prst="rect">
            <a:avLst/>
          </a:prstGeom>
          <a:noFill/>
        </p:spPr>
        <p:txBody>
          <a:bodyPr wrap="none" rtlCol="0">
            <a:spAutoFit/>
          </a:bodyPr>
          <a:lstStyle/>
          <a:p>
            <a:r>
              <a:rPr lang="en-US" b="1" dirty="0" smtClean="0">
                <a:solidFill>
                  <a:srgbClr val="FF0000"/>
                </a:solidFill>
              </a:rPr>
              <a:t>Rich and Involved  phenomenology !!</a:t>
            </a:r>
            <a:endParaRPr lang="en-US" b="1" dirty="0">
              <a:solidFill>
                <a:srgbClr val="FF0000"/>
              </a:solidFill>
            </a:endParaRPr>
          </a:p>
        </p:txBody>
      </p:sp>
      <p:sp>
        <p:nvSpPr>
          <p:cNvPr id="55"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426973" y="2286000"/>
            <a:ext cx="6383178" cy="923330"/>
          </a:xfrm>
          <a:prstGeom prst="rect">
            <a:avLst/>
          </a:prstGeom>
          <a:noFill/>
        </p:spPr>
        <p:txBody>
          <a:bodyPr wrap="none">
            <a:spAutoFit/>
          </a:bodyPr>
          <a:lstStyle/>
          <a:p>
            <a:pPr algn="ctr" fontAlgn="auto">
              <a:spcBef>
                <a:spcPts val="0"/>
              </a:spcBef>
              <a:spcAft>
                <a:spcPts val="0"/>
              </a:spcAft>
              <a:defRPr/>
            </a:pP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P</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article</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 </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I</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dentification</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619160" y="1643438"/>
            <a:ext cx="4305300" cy="825500"/>
          </a:xfrm>
          <a:prstGeom prst="rect">
            <a:avLst/>
          </a:prstGeom>
        </p:spPr>
      </p:pic>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21</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14300" y="832158"/>
            <a:ext cx="8999692" cy="369332"/>
          </a:xfrm>
          <a:prstGeom prst="rect">
            <a:avLst/>
          </a:prstGeom>
          <a:noFill/>
        </p:spPr>
        <p:txBody>
          <a:bodyPr wrap="none" rtlCol="0">
            <a:spAutoFit/>
          </a:bodyPr>
          <a:lstStyle/>
          <a:p>
            <a:r>
              <a:rPr lang="en-US" dirty="0" smtClean="0"/>
              <a:t>To identify a lepton one requires PID (ratio of probabilities) greater than a certain value</a:t>
            </a:r>
            <a:endParaRPr lang="en-US" dirty="0" smtClean="0"/>
          </a:p>
        </p:txBody>
      </p:sp>
      <p:grpSp>
        <p:nvGrpSpPr>
          <p:cNvPr id="41" name="Group 40"/>
          <p:cNvGrpSpPr/>
          <p:nvPr/>
        </p:nvGrpSpPr>
        <p:grpSpPr>
          <a:xfrm>
            <a:off x="360839" y="3055267"/>
            <a:ext cx="8003100" cy="1957477"/>
            <a:chOff x="360839" y="3055267"/>
            <a:chExt cx="8003100" cy="1957477"/>
          </a:xfrm>
        </p:grpSpPr>
        <p:grpSp>
          <p:nvGrpSpPr>
            <p:cNvPr id="21" name="Group 20"/>
            <p:cNvGrpSpPr/>
            <p:nvPr/>
          </p:nvGrpSpPr>
          <p:grpSpPr>
            <a:xfrm>
              <a:off x="1057966" y="4273592"/>
              <a:ext cx="6652176" cy="739152"/>
              <a:chOff x="897904" y="2516003"/>
              <a:chExt cx="6652176" cy="739152"/>
            </a:xfrm>
          </p:grpSpPr>
          <p:pic>
            <p:nvPicPr>
              <p:cNvPr id="22" name="Picture 21"/>
              <p:cNvPicPr>
                <a:picLocks noChangeAspect="1"/>
              </p:cNvPicPr>
              <p:nvPr/>
            </p:nvPicPr>
            <p:blipFill>
              <a:blip r:embed="rId4"/>
              <a:stretch>
                <a:fillRect/>
              </a:stretch>
            </p:blipFill>
            <p:spPr>
              <a:xfrm>
                <a:off x="3958254" y="2924955"/>
                <a:ext cx="1041400" cy="330200"/>
              </a:xfrm>
              <a:prstGeom prst="rect">
                <a:avLst/>
              </a:prstGeom>
            </p:spPr>
          </p:pic>
          <p:pic>
            <p:nvPicPr>
              <p:cNvPr id="23" name="Picture 22"/>
              <p:cNvPicPr>
                <a:picLocks noChangeAspect="1"/>
              </p:cNvPicPr>
              <p:nvPr/>
            </p:nvPicPr>
            <p:blipFill>
              <a:blip r:embed="rId5"/>
              <a:stretch>
                <a:fillRect/>
              </a:stretch>
            </p:blipFill>
            <p:spPr>
              <a:xfrm>
                <a:off x="3013626" y="2899555"/>
                <a:ext cx="914400" cy="355600"/>
              </a:xfrm>
              <a:prstGeom prst="rect">
                <a:avLst/>
              </a:prstGeom>
            </p:spPr>
          </p:pic>
          <p:pic>
            <p:nvPicPr>
              <p:cNvPr id="24" name="Picture 23"/>
              <p:cNvPicPr>
                <a:picLocks noChangeAspect="1"/>
              </p:cNvPicPr>
              <p:nvPr/>
            </p:nvPicPr>
            <p:blipFill>
              <a:blip r:embed="rId6"/>
              <a:stretch>
                <a:fillRect/>
              </a:stretch>
            </p:blipFill>
            <p:spPr>
              <a:xfrm>
                <a:off x="6237012" y="2914807"/>
                <a:ext cx="1079500" cy="317500"/>
              </a:xfrm>
              <a:prstGeom prst="rect">
                <a:avLst/>
              </a:prstGeom>
            </p:spPr>
          </p:pic>
          <p:pic>
            <p:nvPicPr>
              <p:cNvPr id="25" name="Picture 24"/>
              <p:cNvPicPr>
                <a:picLocks noChangeAspect="1"/>
              </p:cNvPicPr>
              <p:nvPr/>
            </p:nvPicPr>
            <p:blipFill>
              <a:blip r:embed="rId7"/>
              <a:stretch>
                <a:fillRect/>
              </a:stretch>
            </p:blipFill>
            <p:spPr>
              <a:xfrm>
                <a:off x="5201555" y="2944005"/>
                <a:ext cx="1003300" cy="292100"/>
              </a:xfrm>
              <a:prstGeom prst="rect">
                <a:avLst/>
              </a:prstGeom>
            </p:spPr>
          </p:pic>
          <p:pic>
            <p:nvPicPr>
              <p:cNvPr id="26" name="Picture 25"/>
              <p:cNvPicPr>
                <a:picLocks noChangeAspect="1"/>
              </p:cNvPicPr>
              <p:nvPr/>
            </p:nvPicPr>
            <p:blipFill>
              <a:blip r:embed="rId8"/>
              <a:stretch>
                <a:fillRect/>
              </a:stretch>
            </p:blipFill>
            <p:spPr>
              <a:xfrm>
                <a:off x="5072644" y="2521107"/>
                <a:ext cx="1346200" cy="304800"/>
              </a:xfrm>
              <a:prstGeom prst="rect">
                <a:avLst/>
              </a:prstGeom>
            </p:spPr>
          </p:pic>
          <p:pic>
            <p:nvPicPr>
              <p:cNvPr id="27" name="Picture 26"/>
              <p:cNvPicPr>
                <a:picLocks noChangeAspect="1"/>
              </p:cNvPicPr>
              <p:nvPr/>
            </p:nvPicPr>
            <p:blipFill>
              <a:blip r:embed="rId9"/>
              <a:stretch>
                <a:fillRect/>
              </a:stretch>
            </p:blipFill>
            <p:spPr>
              <a:xfrm>
                <a:off x="2597150" y="2746502"/>
                <a:ext cx="241300" cy="228600"/>
              </a:xfrm>
              <a:prstGeom prst="rect">
                <a:avLst/>
              </a:prstGeom>
            </p:spPr>
          </p:pic>
          <p:pic>
            <p:nvPicPr>
              <p:cNvPr id="28" name="Picture 27"/>
              <p:cNvPicPr>
                <a:picLocks noChangeAspect="1"/>
              </p:cNvPicPr>
              <p:nvPr/>
            </p:nvPicPr>
            <p:blipFill>
              <a:blip r:embed="rId10"/>
              <a:stretch>
                <a:fillRect/>
              </a:stretch>
            </p:blipFill>
            <p:spPr>
              <a:xfrm>
                <a:off x="897904" y="2695702"/>
                <a:ext cx="1663700" cy="368300"/>
              </a:xfrm>
              <a:prstGeom prst="rect">
                <a:avLst/>
              </a:prstGeom>
            </p:spPr>
          </p:pic>
          <p:pic>
            <p:nvPicPr>
              <p:cNvPr id="29" name="Picture 28"/>
              <p:cNvPicPr>
                <a:picLocks noChangeAspect="1"/>
              </p:cNvPicPr>
              <p:nvPr/>
            </p:nvPicPr>
            <p:blipFill>
              <a:blip r:embed="rId11"/>
              <a:stretch>
                <a:fillRect/>
              </a:stretch>
            </p:blipFill>
            <p:spPr>
              <a:xfrm>
                <a:off x="3565000" y="2516003"/>
                <a:ext cx="1308100" cy="330200"/>
              </a:xfrm>
              <a:prstGeom prst="rect">
                <a:avLst/>
              </a:prstGeom>
            </p:spPr>
          </p:pic>
          <p:cxnSp>
            <p:nvCxnSpPr>
              <p:cNvPr id="30" name="Straight Connector 29"/>
              <p:cNvCxnSpPr/>
              <p:nvPr/>
            </p:nvCxnSpPr>
            <p:spPr>
              <a:xfrm flipV="1">
                <a:off x="2984430" y="2835402"/>
                <a:ext cx="4565650" cy="254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12"/>
              <a:stretch>
                <a:fillRect/>
              </a:stretch>
            </p:blipFill>
            <p:spPr>
              <a:xfrm>
                <a:off x="4985056" y="2931208"/>
                <a:ext cx="241300" cy="254000"/>
              </a:xfrm>
              <a:prstGeom prst="rect">
                <a:avLst/>
              </a:prstGeom>
            </p:spPr>
          </p:pic>
        </p:grpSp>
        <p:grpSp>
          <p:nvGrpSpPr>
            <p:cNvPr id="35" name="Group 34"/>
            <p:cNvGrpSpPr/>
            <p:nvPr/>
          </p:nvGrpSpPr>
          <p:grpSpPr>
            <a:xfrm>
              <a:off x="360839" y="3055267"/>
              <a:ext cx="8003100" cy="1200329"/>
              <a:chOff x="331643" y="1974941"/>
              <a:chExt cx="8003100" cy="1200329"/>
            </a:xfrm>
          </p:grpSpPr>
          <p:sp>
            <p:nvSpPr>
              <p:cNvPr id="20" name="TextBox 19"/>
              <p:cNvSpPr txBox="1"/>
              <p:nvPr/>
            </p:nvSpPr>
            <p:spPr>
              <a:xfrm>
                <a:off x="331643" y="1974941"/>
                <a:ext cx="8003100" cy="1200329"/>
              </a:xfrm>
              <a:prstGeom prst="rect">
                <a:avLst/>
              </a:prstGeom>
              <a:noFill/>
            </p:spPr>
            <p:txBody>
              <a:bodyPr wrap="none" rtlCol="0">
                <a:spAutoFit/>
              </a:bodyPr>
              <a:lstStyle/>
              <a:p>
                <a:r>
                  <a:rPr lang="en-US" dirty="0" smtClean="0"/>
                  <a:t>For each track the conditional probability                             that the track is a</a:t>
                </a:r>
              </a:p>
              <a:p>
                <a:r>
                  <a:rPr lang="en-US" dirty="0" smtClean="0"/>
                  <a:t>l</a:t>
                </a:r>
                <a:r>
                  <a:rPr lang="en-US" dirty="0" smtClean="0"/>
                  <a:t>epton (</a:t>
                </a:r>
                <a:r>
                  <a:rPr lang="en-US" dirty="0" err="1" smtClean="0"/>
                  <a:t>hadron</a:t>
                </a:r>
                <a:r>
                  <a:rPr lang="en-US" dirty="0" smtClean="0"/>
                  <a:t>) given detector response      is related via the </a:t>
                </a:r>
                <a:r>
                  <a:rPr lang="en-US" dirty="0" err="1" smtClean="0"/>
                  <a:t>Bayes</a:t>
                </a:r>
                <a:r>
                  <a:rPr lang="en-US" dirty="0" smtClean="0"/>
                  <a:t>’ theorem </a:t>
                </a:r>
              </a:p>
              <a:p>
                <a:r>
                  <a:rPr lang="en-US" dirty="0" smtClean="0"/>
                  <a:t>to the probability a lepton (</a:t>
                </a:r>
                <a:r>
                  <a:rPr lang="en-US" dirty="0" err="1" smtClean="0"/>
                  <a:t>hadron</a:t>
                </a:r>
                <a:r>
                  <a:rPr lang="en-US" dirty="0" smtClean="0"/>
                  <a:t>) causes the signal      and the prior (flux of</a:t>
                </a:r>
              </a:p>
              <a:p>
                <a:r>
                  <a:rPr lang="en-US" dirty="0" smtClean="0"/>
                  <a:t>p</a:t>
                </a:r>
                <a:r>
                  <a:rPr lang="en-US" dirty="0" smtClean="0"/>
                  <a:t>articles) </a:t>
                </a:r>
                <a:endParaRPr lang="en-US" dirty="0"/>
              </a:p>
            </p:txBody>
          </p:sp>
          <p:pic>
            <p:nvPicPr>
              <p:cNvPr id="32" name="Picture 31"/>
              <p:cNvPicPr>
                <a:picLocks noChangeAspect="1"/>
              </p:cNvPicPr>
              <p:nvPr/>
            </p:nvPicPr>
            <p:blipFill>
              <a:blip r:embed="rId10"/>
              <a:stretch>
                <a:fillRect/>
              </a:stretch>
            </p:blipFill>
            <p:spPr>
              <a:xfrm>
                <a:off x="4643341" y="2000083"/>
                <a:ext cx="1663700" cy="368300"/>
              </a:xfrm>
              <a:prstGeom prst="rect">
                <a:avLst/>
              </a:prstGeom>
            </p:spPr>
          </p:pic>
          <p:pic>
            <p:nvPicPr>
              <p:cNvPr id="33" name="Picture 32"/>
              <p:cNvPicPr>
                <a:picLocks noChangeAspect="1"/>
              </p:cNvPicPr>
              <p:nvPr/>
            </p:nvPicPr>
            <p:blipFill>
              <a:blip r:embed="rId13"/>
              <a:stretch>
                <a:fillRect/>
              </a:stretch>
            </p:blipFill>
            <p:spPr>
              <a:xfrm>
                <a:off x="4500838" y="2281319"/>
                <a:ext cx="317500" cy="292100"/>
              </a:xfrm>
              <a:prstGeom prst="rect">
                <a:avLst/>
              </a:prstGeom>
            </p:spPr>
          </p:pic>
          <p:pic>
            <p:nvPicPr>
              <p:cNvPr id="34" name="Picture 33"/>
              <p:cNvPicPr>
                <a:picLocks noChangeAspect="1"/>
              </p:cNvPicPr>
              <p:nvPr/>
            </p:nvPicPr>
            <p:blipFill>
              <a:blip r:embed="rId13"/>
              <a:stretch>
                <a:fillRect/>
              </a:stretch>
            </p:blipFill>
            <p:spPr>
              <a:xfrm>
                <a:off x="5761801" y="2573419"/>
                <a:ext cx="317500" cy="292100"/>
              </a:xfrm>
              <a:prstGeom prst="rect">
                <a:avLst/>
              </a:prstGeom>
            </p:spPr>
          </p:pic>
        </p:grpSp>
      </p:grpSp>
      <p:grpSp>
        <p:nvGrpSpPr>
          <p:cNvPr id="42" name="Group 41"/>
          <p:cNvGrpSpPr/>
          <p:nvPr/>
        </p:nvGrpSpPr>
        <p:grpSpPr>
          <a:xfrm>
            <a:off x="216306" y="5098328"/>
            <a:ext cx="7408146" cy="1323834"/>
            <a:chOff x="216306" y="5098328"/>
            <a:chExt cx="7408146" cy="1323834"/>
          </a:xfrm>
        </p:grpSpPr>
        <p:sp>
          <p:nvSpPr>
            <p:cNvPr id="36" name="TextBox 35"/>
            <p:cNvSpPr txBox="1"/>
            <p:nvPr/>
          </p:nvSpPr>
          <p:spPr>
            <a:xfrm>
              <a:off x="216306" y="5098328"/>
              <a:ext cx="3045726" cy="369332"/>
            </a:xfrm>
            <a:prstGeom prst="rect">
              <a:avLst/>
            </a:prstGeom>
            <a:noFill/>
          </p:spPr>
          <p:txBody>
            <a:bodyPr wrap="none" rtlCol="0">
              <a:spAutoFit/>
            </a:bodyPr>
            <a:lstStyle/>
            <a:p>
              <a:r>
                <a:rPr lang="en-US" dirty="0" smtClean="0"/>
                <a:t>The PID can be rewritten as</a:t>
              </a:r>
              <a:endParaRPr lang="en-US" dirty="0" smtClean="0"/>
            </a:p>
          </p:txBody>
        </p:sp>
        <p:pic>
          <p:nvPicPr>
            <p:cNvPr id="37" name="Picture 36"/>
            <p:cNvPicPr>
              <a:picLocks noChangeAspect="1"/>
            </p:cNvPicPr>
            <p:nvPr/>
          </p:nvPicPr>
          <p:blipFill>
            <a:blip r:embed="rId14"/>
            <a:stretch>
              <a:fillRect/>
            </a:stretch>
          </p:blipFill>
          <p:spPr>
            <a:xfrm>
              <a:off x="1172852" y="5507762"/>
              <a:ext cx="6451600" cy="914400"/>
            </a:xfrm>
            <a:prstGeom prst="rect">
              <a:avLst/>
            </a:prstGeom>
          </p:spPr>
        </p:pic>
      </p:grpSp>
      <p:sp>
        <p:nvSpPr>
          <p:cNvPr id="38" name="Rectangle 37"/>
          <p:cNvSpPr/>
          <p:nvPr/>
        </p:nvSpPr>
        <p:spPr>
          <a:xfrm>
            <a:off x="7094766" y="6087884"/>
            <a:ext cx="629974" cy="43797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369185" y="-58396"/>
            <a:ext cx="4288704"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Particle Identification</a:t>
            </a:r>
            <a:endParaRPr lang="en-US" sz="3600" b="1" dirty="0" smtClean="0">
              <a:ln w="1905"/>
              <a:solidFill>
                <a:srgbClr val="0000FF"/>
              </a:solidFill>
              <a:effectLst>
                <a:innerShdw blurRad="69850" dist="43180" dir="5400000">
                  <a:srgbClr val="000000">
                    <a:alpha val="65000"/>
                  </a:srgbClr>
                </a:innerShdw>
              </a:effectLst>
              <a:latin typeface="Calibri"/>
            </a:endParaRPr>
          </a:p>
        </p:txBody>
      </p:sp>
      <p:pic>
        <p:nvPicPr>
          <p:cNvPr id="40" name="Picture 39"/>
          <p:cNvPicPr>
            <a:picLocks noChangeAspect="1"/>
          </p:cNvPicPr>
          <p:nvPr/>
        </p:nvPicPr>
        <p:blipFill>
          <a:blip r:embed="rId15"/>
          <a:stretch>
            <a:fillRect/>
          </a:stretch>
        </p:blipFill>
        <p:spPr>
          <a:xfrm>
            <a:off x="5222139" y="1223715"/>
            <a:ext cx="3054211" cy="1816953"/>
          </a:xfrm>
          <a:prstGeom prst="rect">
            <a:avLst/>
          </a:prstGeom>
        </p:spPr>
      </p:pic>
      <p:sp>
        <p:nvSpPr>
          <p:cNvPr id="43"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2" name="Group 21"/>
          <p:cNvGrpSpPr/>
          <p:nvPr/>
        </p:nvGrpSpPr>
        <p:grpSpPr>
          <a:xfrm>
            <a:off x="1242130" y="630144"/>
            <a:ext cx="5414674" cy="967361"/>
            <a:chOff x="1242130" y="630144"/>
            <a:chExt cx="5414674" cy="967361"/>
          </a:xfrm>
        </p:grpSpPr>
        <p:pic>
          <p:nvPicPr>
            <p:cNvPr id="19" name="Picture 18"/>
            <p:cNvPicPr>
              <a:picLocks noChangeAspect="1"/>
            </p:cNvPicPr>
            <p:nvPr/>
          </p:nvPicPr>
          <p:blipFill>
            <a:blip r:embed="rId3"/>
            <a:stretch>
              <a:fillRect/>
            </a:stretch>
          </p:blipFill>
          <p:spPr>
            <a:xfrm>
              <a:off x="1242130" y="630144"/>
              <a:ext cx="5400076" cy="765365"/>
            </a:xfrm>
            <a:prstGeom prst="rect">
              <a:avLst/>
            </a:prstGeom>
          </p:spPr>
        </p:pic>
        <p:sp>
          <p:nvSpPr>
            <p:cNvPr id="20" name="Rectangle 19"/>
            <p:cNvSpPr/>
            <p:nvPr/>
          </p:nvSpPr>
          <p:spPr>
            <a:xfrm>
              <a:off x="6026830" y="1159528"/>
              <a:ext cx="629974" cy="43797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22</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4"/>
          <a:stretch>
            <a:fillRect/>
          </a:stretch>
        </p:blipFill>
        <p:spPr>
          <a:xfrm>
            <a:off x="3182592" y="1354590"/>
            <a:ext cx="5850046" cy="4350870"/>
          </a:xfrm>
          <a:prstGeom prst="rect">
            <a:avLst/>
          </a:prstGeom>
        </p:spPr>
      </p:pic>
      <p:sp>
        <p:nvSpPr>
          <p:cNvPr id="12" name="TextBox 11"/>
          <p:cNvSpPr txBox="1"/>
          <p:nvPr/>
        </p:nvSpPr>
        <p:spPr>
          <a:xfrm>
            <a:off x="1271326" y="5751991"/>
            <a:ext cx="6663528" cy="646331"/>
          </a:xfrm>
          <a:prstGeom prst="rect">
            <a:avLst/>
          </a:prstGeom>
          <a:noFill/>
        </p:spPr>
        <p:txBody>
          <a:bodyPr wrap="none" rtlCol="0">
            <a:spAutoFit/>
          </a:bodyPr>
          <a:lstStyle/>
          <a:p>
            <a:r>
              <a:rPr lang="en-US" dirty="0" smtClean="0">
                <a:solidFill>
                  <a:srgbClr val="FF0000"/>
                </a:solidFill>
              </a:rPr>
              <a:t>Measured by placing very restrictive cuts to other PID detectors </a:t>
            </a:r>
          </a:p>
          <a:p>
            <a:r>
              <a:rPr lang="en-US" dirty="0" smtClean="0">
                <a:solidFill>
                  <a:srgbClr val="FF0000"/>
                </a:solidFill>
              </a:rPr>
              <a:t>to isolate </a:t>
            </a:r>
            <a:r>
              <a:rPr lang="en-US" dirty="0" smtClean="0">
                <a:solidFill>
                  <a:srgbClr val="FF0000"/>
                </a:solidFill>
              </a:rPr>
              <a:t>a very clean sample of a particular particle type</a:t>
            </a:r>
            <a:endParaRPr lang="en-US" dirty="0">
              <a:solidFill>
                <a:srgbClr val="FF0000"/>
              </a:solidFill>
            </a:endParaRPr>
          </a:p>
        </p:txBody>
      </p:sp>
      <p:pic>
        <p:nvPicPr>
          <p:cNvPr id="14" name="Picture 13"/>
          <p:cNvPicPr>
            <a:picLocks noChangeAspect="1"/>
          </p:cNvPicPr>
          <p:nvPr/>
        </p:nvPicPr>
        <p:blipFill>
          <a:blip r:embed="rId5"/>
          <a:stretch>
            <a:fillRect/>
          </a:stretch>
        </p:blipFill>
        <p:spPr>
          <a:xfrm>
            <a:off x="94008" y="2091156"/>
            <a:ext cx="3192528" cy="824253"/>
          </a:xfrm>
          <a:prstGeom prst="rect">
            <a:avLst/>
          </a:prstGeom>
        </p:spPr>
      </p:pic>
      <p:sp>
        <p:nvSpPr>
          <p:cNvPr id="18" name="TextBox 17"/>
          <p:cNvSpPr txBox="1"/>
          <p:nvPr/>
        </p:nvSpPr>
        <p:spPr>
          <a:xfrm>
            <a:off x="181257" y="3401627"/>
            <a:ext cx="3302594" cy="923330"/>
          </a:xfrm>
          <a:prstGeom prst="rect">
            <a:avLst/>
          </a:prstGeom>
          <a:noFill/>
        </p:spPr>
        <p:txBody>
          <a:bodyPr wrap="none" rtlCol="0">
            <a:spAutoFit/>
          </a:bodyPr>
          <a:lstStyle/>
          <a:p>
            <a:r>
              <a:rPr lang="en-US" dirty="0" smtClean="0"/>
              <a:t>Defined by combining the </a:t>
            </a:r>
          </a:p>
          <a:p>
            <a:r>
              <a:rPr lang="en-US" dirty="0" smtClean="0"/>
              <a:t>responses of all the </a:t>
            </a:r>
          </a:p>
          <a:p>
            <a:r>
              <a:rPr lang="en-US" dirty="0" smtClean="0"/>
              <a:t>(independent) PID detectors D </a:t>
            </a:r>
            <a:endParaRPr lang="en-US" dirty="0" smtClean="0"/>
          </a:p>
        </p:txBody>
      </p:sp>
      <p:sp>
        <p:nvSpPr>
          <p:cNvPr id="23" name="Rectangle 22"/>
          <p:cNvSpPr/>
          <p:nvPr/>
        </p:nvSpPr>
        <p:spPr>
          <a:xfrm>
            <a:off x="2369185" y="-58396"/>
            <a:ext cx="4288704"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Particle Identification</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24"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23</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617778" y="1770535"/>
            <a:ext cx="3120719" cy="2433256"/>
          </a:xfrm>
          <a:prstGeom prst="rect">
            <a:avLst/>
          </a:prstGeom>
        </p:spPr>
      </p:pic>
      <p:pic>
        <p:nvPicPr>
          <p:cNvPr id="14" name="Picture 13"/>
          <p:cNvPicPr>
            <a:picLocks noChangeAspect="1"/>
          </p:cNvPicPr>
          <p:nvPr/>
        </p:nvPicPr>
        <p:blipFill>
          <a:blip r:embed="rId4"/>
          <a:stretch>
            <a:fillRect/>
          </a:stretch>
        </p:blipFill>
        <p:spPr>
          <a:xfrm>
            <a:off x="4446898" y="1890401"/>
            <a:ext cx="4483100" cy="2667000"/>
          </a:xfrm>
          <a:prstGeom prst="rect">
            <a:avLst/>
          </a:prstGeom>
        </p:spPr>
      </p:pic>
      <p:grpSp>
        <p:nvGrpSpPr>
          <p:cNvPr id="18" name="Group 17"/>
          <p:cNvGrpSpPr/>
          <p:nvPr/>
        </p:nvGrpSpPr>
        <p:grpSpPr>
          <a:xfrm>
            <a:off x="1624275" y="911828"/>
            <a:ext cx="5414674" cy="967361"/>
            <a:chOff x="1242130" y="630144"/>
            <a:chExt cx="5414674" cy="967361"/>
          </a:xfrm>
        </p:grpSpPr>
        <p:pic>
          <p:nvPicPr>
            <p:cNvPr id="19" name="Picture 18"/>
            <p:cNvPicPr>
              <a:picLocks noChangeAspect="1"/>
            </p:cNvPicPr>
            <p:nvPr/>
          </p:nvPicPr>
          <p:blipFill>
            <a:blip r:embed="rId5"/>
            <a:stretch>
              <a:fillRect/>
            </a:stretch>
          </p:blipFill>
          <p:spPr>
            <a:xfrm>
              <a:off x="1242130" y="630144"/>
              <a:ext cx="5400076" cy="765365"/>
            </a:xfrm>
            <a:prstGeom prst="rect">
              <a:avLst/>
            </a:prstGeom>
          </p:spPr>
        </p:pic>
        <p:sp>
          <p:nvSpPr>
            <p:cNvPr id="20" name="Rectangle 19"/>
            <p:cNvSpPr/>
            <p:nvPr/>
          </p:nvSpPr>
          <p:spPr>
            <a:xfrm>
              <a:off x="6026830" y="1159528"/>
              <a:ext cx="629974" cy="43797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p:nvSpPr>
        <p:spPr>
          <a:xfrm>
            <a:off x="69274" y="3902000"/>
            <a:ext cx="2273360" cy="707886"/>
          </a:xfrm>
          <a:prstGeom prst="rect">
            <a:avLst/>
          </a:prstGeom>
          <a:noFill/>
        </p:spPr>
        <p:txBody>
          <a:bodyPr wrap="square" rtlCol="0">
            <a:spAutoFit/>
          </a:bodyPr>
          <a:lstStyle/>
          <a:p>
            <a:r>
              <a:rPr lang="en-US" sz="1600" b="1" dirty="0" smtClean="0"/>
              <a:t>TRD: </a:t>
            </a:r>
            <a:r>
              <a:rPr lang="en-US" sz="1200" b="1" dirty="0" smtClean="0"/>
              <a:t>polyethylene fibers as radiator + Xe:CH4 (90:10) proportional chambers   </a:t>
            </a:r>
            <a:endParaRPr lang="en-US" sz="1200" b="1" dirty="0"/>
          </a:p>
        </p:txBody>
      </p:sp>
      <p:sp>
        <p:nvSpPr>
          <p:cNvPr id="22" name="TextBox 21"/>
          <p:cNvSpPr txBox="1"/>
          <p:nvPr/>
        </p:nvSpPr>
        <p:spPr>
          <a:xfrm>
            <a:off x="2159092" y="1770535"/>
            <a:ext cx="2287806" cy="769441"/>
          </a:xfrm>
          <a:prstGeom prst="rect">
            <a:avLst/>
          </a:prstGeom>
          <a:noFill/>
        </p:spPr>
        <p:txBody>
          <a:bodyPr wrap="square" rtlCol="0">
            <a:spAutoFit/>
          </a:bodyPr>
          <a:lstStyle/>
          <a:p>
            <a:r>
              <a:rPr lang="en-US" sz="1600" b="1" dirty="0" smtClean="0"/>
              <a:t>CALO: </a:t>
            </a:r>
            <a:r>
              <a:rPr lang="en-US" sz="1200" b="1" dirty="0" smtClean="0"/>
              <a:t>lead-glass </a:t>
            </a:r>
            <a:r>
              <a:rPr lang="en-US" sz="1200" b="1" dirty="0" smtClean="0"/>
              <a:t>block wall </a:t>
            </a:r>
            <a:r>
              <a:rPr lang="en-US" sz="1600" b="1" dirty="0" smtClean="0"/>
              <a:t> + </a:t>
            </a:r>
            <a:r>
              <a:rPr lang="en-US" sz="1600" b="1" dirty="0" err="1" smtClean="0"/>
              <a:t>Preshower</a:t>
            </a:r>
            <a:r>
              <a:rPr lang="en-US" sz="1600" b="1" dirty="0" smtClean="0"/>
              <a:t>:</a:t>
            </a:r>
          </a:p>
          <a:p>
            <a:r>
              <a:rPr lang="en-US" sz="1200" b="1" dirty="0" smtClean="0"/>
              <a:t>2 X</a:t>
            </a:r>
            <a:r>
              <a:rPr lang="en-US" sz="1200" b="1" baseline="-25000" dirty="0" smtClean="0"/>
              <a:t>0</a:t>
            </a:r>
            <a:r>
              <a:rPr lang="en-US" sz="1200" b="1" dirty="0" smtClean="0"/>
              <a:t> lead + </a:t>
            </a:r>
            <a:r>
              <a:rPr lang="en-US" sz="1200" b="1" dirty="0" err="1" smtClean="0"/>
              <a:t>scintillator</a:t>
            </a:r>
            <a:endParaRPr lang="en-US" sz="1200" b="1" dirty="0"/>
          </a:p>
        </p:txBody>
      </p:sp>
      <p:sp>
        <p:nvSpPr>
          <p:cNvPr id="23" name="TextBox 22"/>
          <p:cNvSpPr txBox="1"/>
          <p:nvPr/>
        </p:nvSpPr>
        <p:spPr>
          <a:xfrm>
            <a:off x="3810306" y="4801227"/>
            <a:ext cx="4329505" cy="646331"/>
          </a:xfrm>
          <a:prstGeom prst="rect">
            <a:avLst/>
          </a:prstGeom>
          <a:noFill/>
        </p:spPr>
        <p:txBody>
          <a:bodyPr wrap="none" rtlCol="0">
            <a:spAutoFit/>
          </a:bodyPr>
          <a:lstStyle/>
          <a:p>
            <a:r>
              <a:rPr lang="en-US" dirty="0" smtClean="0"/>
              <a:t>Is the ratio between the </a:t>
            </a:r>
            <a:r>
              <a:rPr lang="en-US" dirty="0" err="1" smtClean="0"/>
              <a:t>hadron</a:t>
            </a:r>
            <a:r>
              <a:rPr lang="en-US" dirty="0" smtClean="0"/>
              <a:t> and </a:t>
            </a:r>
          </a:p>
          <a:p>
            <a:r>
              <a:rPr lang="en-US" dirty="0" smtClean="0"/>
              <a:t>lepton fluxes impinging onto the detector </a:t>
            </a:r>
            <a:endParaRPr lang="en-US" dirty="0" smtClean="0"/>
          </a:p>
        </p:txBody>
      </p:sp>
      <p:pic>
        <p:nvPicPr>
          <p:cNvPr id="24" name="Picture 23"/>
          <p:cNvPicPr>
            <a:picLocks noChangeAspect="1"/>
          </p:cNvPicPr>
          <p:nvPr/>
        </p:nvPicPr>
        <p:blipFill>
          <a:blip r:embed="rId6"/>
          <a:stretch>
            <a:fillRect/>
          </a:stretch>
        </p:blipFill>
        <p:spPr>
          <a:xfrm>
            <a:off x="617778" y="4743954"/>
            <a:ext cx="2260600" cy="762000"/>
          </a:xfrm>
          <a:prstGeom prst="rect">
            <a:avLst/>
          </a:prstGeom>
        </p:spPr>
      </p:pic>
      <p:sp>
        <p:nvSpPr>
          <p:cNvPr id="25" name="TextBox 24"/>
          <p:cNvSpPr txBox="1"/>
          <p:nvPr/>
        </p:nvSpPr>
        <p:spPr>
          <a:xfrm>
            <a:off x="924524" y="5563195"/>
            <a:ext cx="6779395" cy="923330"/>
          </a:xfrm>
          <a:prstGeom prst="rect">
            <a:avLst/>
          </a:prstGeom>
          <a:noFill/>
        </p:spPr>
        <p:txBody>
          <a:bodyPr wrap="none" rtlCol="0">
            <a:spAutoFit/>
          </a:bodyPr>
          <a:lstStyle/>
          <a:p>
            <a:r>
              <a:rPr lang="en-US" dirty="0" smtClean="0">
                <a:solidFill>
                  <a:srgbClr val="FF0000"/>
                </a:solidFill>
              </a:rPr>
              <a:t>The fluxes were computed in an iterative </a:t>
            </a:r>
            <a:r>
              <a:rPr lang="en-US" dirty="0" smtClean="0">
                <a:solidFill>
                  <a:srgbClr val="FF0000"/>
                </a:solidFill>
              </a:rPr>
              <a:t>procedure starting from </a:t>
            </a:r>
          </a:p>
          <a:p>
            <a:r>
              <a:rPr lang="en-US" dirty="0" smtClean="0">
                <a:solidFill>
                  <a:srgbClr val="FF0000"/>
                </a:solidFill>
              </a:rPr>
              <a:t>uniform case (lepton flux = </a:t>
            </a:r>
            <a:r>
              <a:rPr lang="en-US" dirty="0" err="1" smtClean="0">
                <a:solidFill>
                  <a:srgbClr val="FF0000"/>
                </a:solidFill>
              </a:rPr>
              <a:t>hadron</a:t>
            </a:r>
            <a:r>
              <a:rPr lang="en-US" dirty="0" smtClean="0">
                <a:solidFill>
                  <a:srgbClr val="FF0000"/>
                </a:solidFill>
              </a:rPr>
              <a:t> flux)  by comparing resulting</a:t>
            </a:r>
          </a:p>
          <a:p>
            <a:r>
              <a:rPr lang="en-US" dirty="0" smtClean="0">
                <a:solidFill>
                  <a:srgbClr val="FF0000"/>
                </a:solidFill>
              </a:rPr>
              <a:t>l</a:t>
            </a:r>
            <a:r>
              <a:rPr lang="en-US" dirty="0" smtClean="0">
                <a:solidFill>
                  <a:srgbClr val="FF0000"/>
                </a:solidFill>
              </a:rPr>
              <a:t>epton/</a:t>
            </a:r>
            <a:r>
              <a:rPr lang="en-US" dirty="0" err="1" smtClean="0">
                <a:solidFill>
                  <a:srgbClr val="FF0000"/>
                </a:solidFill>
              </a:rPr>
              <a:t>hadron</a:t>
            </a:r>
            <a:r>
              <a:rPr lang="en-US" dirty="0" smtClean="0">
                <a:solidFill>
                  <a:srgbClr val="FF0000"/>
                </a:solidFill>
              </a:rPr>
              <a:t> yields </a:t>
            </a:r>
            <a:r>
              <a:rPr lang="en-US" dirty="0" smtClean="0">
                <a:solidFill>
                  <a:srgbClr val="FF0000"/>
                </a:solidFill>
              </a:rPr>
              <a:t>with assumed fluxes.</a:t>
            </a:r>
            <a:endParaRPr lang="en-US" dirty="0">
              <a:solidFill>
                <a:srgbClr val="FF0000"/>
              </a:solidFill>
            </a:endParaRPr>
          </a:p>
        </p:txBody>
      </p:sp>
      <p:sp>
        <p:nvSpPr>
          <p:cNvPr id="26" name="Rectangle 25"/>
          <p:cNvSpPr/>
          <p:nvPr/>
        </p:nvSpPr>
        <p:spPr>
          <a:xfrm>
            <a:off x="2369185" y="-58396"/>
            <a:ext cx="4288704"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Particle Identification</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27"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520134" y="615545"/>
            <a:ext cx="5648508" cy="5942819"/>
          </a:xfrm>
          <a:prstGeom prst="rect">
            <a:avLst/>
          </a:prstGeom>
        </p:spPr>
      </p:pic>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24</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2904909" y="-58396"/>
            <a:ext cx="3217272"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Extracted fluxes</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10"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25</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089265" y="0"/>
            <a:ext cx="4819348"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The EVT RICH particle ID</a:t>
            </a:r>
          </a:p>
        </p:txBody>
      </p:sp>
      <p:sp>
        <p:nvSpPr>
          <p:cNvPr id="11" name="TextBox 10"/>
          <p:cNvSpPr txBox="1"/>
          <p:nvPr/>
        </p:nvSpPr>
        <p:spPr>
          <a:xfrm>
            <a:off x="5029200" y="4038362"/>
            <a:ext cx="3886200" cy="1815882"/>
          </a:xfrm>
          <a:prstGeom prst="rect">
            <a:avLst/>
          </a:prstGeom>
          <a:noFill/>
        </p:spPr>
        <p:txBody>
          <a:bodyPr wrap="square" rtlCol="0">
            <a:spAutoFit/>
          </a:bodyPr>
          <a:lstStyle/>
          <a:p>
            <a:r>
              <a:rPr lang="en-US" sz="1600" dirty="0" smtClean="0"/>
              <a:t>To avoid inefficiency related to track spatial position (</a:t>
            </a:r>
            <a:r>
              <a:rPr lang="en-US" sz="1600" dirty="0" err="1" smtClean="0"/>
              <a:t>azimuthal</a:t>
            </a:r>
            <a:r>
              <a:rPr lang="en-US" sz="1600" dirty="0" smtClean="0"/>
              <a:t> angles)</a:t>
            </a:r>
          </a:p>
          <a:p>
            <a:endParaRPr lang="en-US" sz="1600" dirty="0" smtClean="0"/>
          </a:p>
          <a:p>
            <a:endParaRPr lang="en-US" sz="1600" dirty="0" smtClean="0"/>
          </a:p>
          <a:p>
            <a:endParaRPr lang="en-US" sz="1600" dirty="0" smtClean="0"/>
          </a:p>
          <a:p>
            <a:endParaRPr lang="en-US" sz="1600" dirty="0" smtClean="0"/>
          </a:p>
          <a:p>
            <a:r>
              <a:rPr lang="en-US" sz="1600" dirty="0" smtClean="0"/>
              <a:t>Likelihood based on full event topology</a:t>
            </a:r>
          </a:p>
        </p:txBody>
      </p:sp>
      <p:pic>
        <p:nvPicPr>
          <p:cNvPr id="12" name="Picture 11"/>
          <p:cNvPicPr>
            <a:picLocks noChangeAspect="1"/>
          </p:cNvPicPr>
          <p:nvPr/>
        </p:nvPicPr>
        <p:blipFill>
          <a:blip r:embed="rId3"/>
          <a:stretch>
            <a:fillRect/>
          </a:stretch>
        </p:blipFill>
        <p:spPr>
          <a:xfrm>
            <a:off x="2446337" y="703039"/>
            <a:ext cx="3649663" cy="2884510"/>
          </a:xfrm>
          <a:prstGeom prst="rect">
            <a:avLst/>
          </a:prstGeom>
        </p:spPr>
      </p:pic>
      <p:pic>
        <p:nvPicPr>
          <p:cNvPr id="14" name="Picture 13"/>
          <p:cNvPicPr>
            <a:picLocks noChangeAspect="1"/>
          </p:cNvPicPr>
          <p:nvPr/>
        </p:nvPicPr>
        <p:blipFill>
          <a:blip r:embed="rId4"/>
          <a:stretch>
            <a:fillRect/>
          </a:stretch>
        </p:blipFill>
        <p:spPr>
          <a:xfrm>
            <a:off x="0" y="4273794"/>
            <a:ext cx="4724400" cy="2203206"/>
          </a:xfrm>
          <a:prstGeom prst="rect">
            <a:avLst/>
          </a:prstGeom>
        </p:spPr>
      </p:pic>
      <p:sp>
        <p:nvSpPr>
          <p:cNvPr id="15" name="TextBox 14"/>
          <p:cNvSpPr txBox="1"/>
          <p:nvPr/>
        </p:nvSpPr>
        <p:spPr>
          <a:xfrm>
            <a:off x="457200" y="3897868"/>
            <a:ext cx="4191000" cy="369332"/>
          </a:xfrm>
          <a:prstGeom prst="rect">
            <a:avLst/>
          </a:prstGeom>
          <a:noFill/>
        </p:spPr>
        <p:txBody>
          <a:bodyPr wrap="square" rtlCol="0">
            <a:spAutoFit/>
          </a:bodyPr>
          <a:lstStyle/>
          <a:p>
            <a:r>
              <a:rPr lang="en-US" dirty="0" smtClean="0"/>
              <a:t>Dual radiator Ring Imaging Cerenkov</a:t>
            </a:r>
          </a:p>
        </p:txBody>
      </p:sp>
      <p:pic>
        <p:nvPicPr>
          <p:cNvPr id="20" name="Picture 19"/>
          <p:cNvPicPr>
            <a:picLocks noChangeAspect="1"/>
          </p:cNvPicPr>
          <p:nvPr/>
        </p:nvPicPr>
        <p:blipFill>
          <a:blip r:embed="rId5"/>
          <a:stretch>
            <a:fillRect/>
          </a:stretch>
        </p:blipFill>
        <p:spPr>
          <a:xfrm>
            <a:off x="19050" y="838200"/>
            <a:ext cx="2876550" cy="2310671"/>
          </a:xfrm>
          <a:prstGeom prst="rect">
            <a:avLst/>
          </a:prstGeom>
        </p:spPr>
      </p:pic>
      <p:sp>
        <p:nvSpPr>
          <p:cNvPr id="21" name="Right Arrow 20"/>
          <p:cNvSpPr/>
          <p:nvPr/>
        </p:nvSpPr>
        <p:spPr>
          <a:xfrm rot="5400000">
            <a:off x="6515100" y="4838700"/>
            <a:ext cx="533400"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40" descr="cer_angles_vs_p"/>
          <p:cNvPicPr>
            <a:picLocks noChangeAspect="1" noChangeArrowheads="1"/>
          </p:cNvPicPr>
          <p:nvPr/>
        </p:nvPicPr>
        <p:blipFill>
          <a:blip r:embed="rId6"/>
          <a:srcRect/>
          <a:stretch>
            <a:fillRect/>
          </a:stretch>
        </p:blipFill>
        <p:spPr bwMode="auto">
          <a:xfrm>
            <a:off x="6096000" y="685800"/>
            <a:ext cx="2746375" cy="2702194"/>
          </a:xfrm>
          <a:prstGeom prst="rect">
            <a:avLst/>
          </a:prstGeom>
          <a:noFill/>
        </p:spPr>
      </p:pic>
      <p:cxnSp>
        <p:nvCxnSpPr>
          <p:cNvPr id="18" name="Straight Arrow Connector 17"/>
          <p:cNvCxnSpPr/>
          <p:nvPr/>
        </p:nvCxnSpPr>
        <p:spPr>
          <a:xfrm rot="16200000" flipV="1">
            <a:off x="3480628" y="3327432"/>
            <a:ext cx="355535" cy="1"/>
          </a:xfrm>
          <a:prstGeom prst="straightConnector1">
            <a:avLst/>
          </a:prstGeom>
          <a:ln>
            <a:solidFill>
              <a:srgbClr val="54D307"/>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flipH="1" flipV="1">
            <a:off x="4013630" y="3326241"/>
            <a:ext cx="356329" cy="15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514600" y="3352800"/>
            <a:ext cx="1172554" cy="307777"/>
          </a:xfrm>
          <a:prstGeom prst="rect">
            <a:avLst/>
          </a:prstGeom>
          <a:noFill/>
        </p:spPr>
        <p:txBody>
          <a:bodyPr wrap="none" rtlCol="0">
            <a:spAutoFit/>
          </a:bodyPr>
          <a:lstStyle/>
          <a:p>
            <a:r>
              <a:rPr lang="en-US" sz="1400" dirty="0" smtClean="0">
                <a:solidFill>
                  <a:srgbClr val="008000"/>
                </a:solidFill>
              </a:rPr>
              <a:t>No ring for </a:t>
            </a:r>
            <a:r>
              <a:rPr lang="en-US" sz="1400" dirty="0" err="1" smtClean="0">
                <a:solidFill>
                  <a:srgbClr val="008000"/>
                </a:solidFill>
              </a:rPr>
              <a:t>p</a:t>
            </a:r>
            <a:r>
              <a:rPr lang="en-US" sz="1400" dirty="0" smtClean="0">
                <a:solidFill>
                  <a:srgbClr val="008000"/>
                </a:solidFill>
              </a:rPr>
              <a:t> </a:t>
            </a:r>
            <a:endParaRPr lang="en-US" sz="1400" dirty="0">
              <a:solidFill>
                <a:srgbClr val="008000"/>
              </a:solidFill>
            </a:endParaRPr>
          </a:p>
        </p:txBody>
      </p:sp>
      <p:sp>
        <p:nvSpPr>
          <p:cNvPr id="25" name="TextBox 24"/>
          <p:cNvSpPr txBox="1"/>
          <p:nvPr/>
        </p:nvSpPr>
        <p:spPr>
          <a:xfrm>
            <a:off x="4201333" y="3381998"/>
            <a:ext cx="1281082" cy="523220"/>
          </a:xfrm>
          <a:prstGeom prst="rect">
            <a:avLst/>
          </a:prstGeom>
          <a:noFill/>
        </p:spPr>
        <p:txBody>
          <a:bodyPr wrap="none" rtlCol="0">
            <a:spAutoFit/>
          </a:bodyPr>
          <a:lstStyle/>
          <a:p>
            <a:r>
              <a:rPr lang="en-US" sz="1400" dirty="0" smtClean="0">
                <a:solidFill>
                  <a:srgbClr val="0000FF"/>
                </a:solidFill>
              </a:rPr>
              <a:t>2 rings for </a:t>
            </a:r>
            <a:r>
              <a:rPr lang="en-US" sz="1400" dirty="0" err="1" smtClean="0">
                <a:solidFill>
                  <a:srgbClr val="0000FF"/>
                </a:solidFill>
              </a:rPr>
              <a:t>e,</a:t>
            </a:r>
            <a:r>
              <a:rPr lang="en-US" sz="1400" dirty="0" err="1" smtClean="0">
                <a:solidFill>
                  <a:srgbClr val="0000FF"/>
                </a:solidFill>
                <a:latin typeface="Symbol"/>
              </a:rPr>
              <a:t>p</a:t>
            </a:r>
            <a:endParaRPr lang="en-US" sz="1400" dirty="0" smtClean="0">
              <a:solidFill>
                <a:srgbClr val="0000FF"/>
              </a:solidFill>
              <a:latin typeface="Symbol"/>
            </a:endParaRPr>
          </a:p>
          <a:p>
            <a:r>
              <a:rPr lang="en-US" sz="1400" dirty="0" smtClean="0">
                <a:solidFill>
                  <a:srgbClr val="0000FF"/>
                </a:solidFill>
                <a:latin typeface="Symbol"/>
              </a:rPr>
              <a:t>1 </a:t>
            </a:r>
            <a:r>
              <a:rPr lang="en-US" sz="1400" dirty="0" smtClean="0">
                <a:solidFill>
                  <a:srgbClr val="0000FF"/>
                </a:solidFill>
                <a:latin typeface="Arial"/>
              </a:rPr>
              <a:t>ring for </a:t>
            </a:r>
            <a:r>
              <a:rPr lang="en-US" sz="1400" dirty="0" err="1" smtClean="0">
                <a:solidFill>
                  <a:srgbClr val="0000FF"/>
                </a:solidFill>
                <a:latin typeface="Arial"/>
              </a:rPr>
              <a:t>k,p</a:t>
            </a:r>
            <a:r>
              <a:rPr lang="en-US" sz="1400" dirty="0" smtClean="0">
                <a:solidFill>
                  <a:srgbClr val="0000FF"/>
                </a:solidFill>
                <a:latin typeface="Symbol"/>
              </a:rPr>
              <a:t> </a:t>
            </a:r>
            <a:endParaRPr lang="en-US" sz="1400" dirty="0">
              <a:solidFill>
                <a:srgbClr val="0000FF"/>
              </a:solidFill>
              <a:latin typeface="Symbol"/>
            </a:endParaRPr>
          </a:p>
        </p:txBody>
      </p:sp>
      <p:cxnSp>
        <p:nvCxnSpPr>
          <p:cNvPr id="23" name="Straight Connector 22"/>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rot="16200000">
            <a:off x="2261356" y="989251"/>
            <a:ext cx="843462" cy="307777"/>
          </a:xfrm>
          <a:prstGeom prst="rect">
            <a:avLst/>
          </a:prstGeom>
          <a:noFill/>
        </p:spPr>
        <p:txBody>
          <a:bodyPr wrap="none" rtlCol="0">
            <a:spAutoFit/>
          </a:bodyPr>
          <a:lstStyle/>
          <a:p>
            <a:r>
              <a:rPr lang="en-US" sz="1400" dirty="0" err="1" smtClean="0">
                <a:latin typeface="Symbol"/>
              </a:rPr>
              <a:t>q</a:t>
            </a:r>
            <a:r>
              <a:rPr lang="en-US" sz="1400" baseline="-25000" dirty="0" err="1" smtClean="0"/>
              <a:t>C</a:t>
            </a:r>
            <a:r>
              <a:rPr lang="en-US" sz="1400" dirty="0" smtClean="0"/>
              <a:t>  (</a:t>
            </a:r>
            <a:r>
              <a:rPr lang="en-US" sz="1400" dirty="0" err="1" smtClean="0"/>
              <a:t>rad</a:t>
            </a:r>
            <a:r>
              <a:rPr lang="en-US" sz="1400" dirty="0" smtClean="0"/>
              <a:t>)</a:t>
            </a:r>
            <a:endParaRPr lang="en-US" sz="1400" dirty="0"/>
          </a:p>
        </p:txBody>
      </p:sp>
      <p:sp>
        <p:nvSpPr>
          <p:cNvPr id="26"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26</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63940" y="5752183"/>
            <a:ext cx="8242836" cy="646331"/>
          </a:xfrm>
          <a:prstGeom prst="rect">
            <a:avLst/>
          </a:prstGeom>
          <a:noFill/>
        </p:spPr>
        <p:txBody>
          <a:bodyPr wrap="none" rtlCol="0">
            <a:spAutoFit/>
          </a:bodyPr>
          <a:lstStyle/>
          <a:p>
            <a:r>
              <a:rPr lang="en-US" dirty="0" smtClean="0">
                <a:solidFill>
                  <a:srgbClr val="FF0000"/>
                </a:solidFill>
              </a:rPr>
              <a:t>Take the most probable hypothesis if the ratio </a:t>
            </a:r>
            <a:r>
              <a:rPr lang="en-US" dirty="0" err="1" smtClean="0">
                <a:solidFill>
                  <a:srgbClr val="FF0000"/>
                </a:solidFill>
              </a:rPr>
              <a:t>rQ</a:t>
            </a:r>
            <a:r>
              <a:rPr lang="en-US" dirty="0" err="1" smtClean="0">
                <a:solidFill>
                  <a:srgbClr val="FF0000"/>
                </a:solidFill>
              </a:rPr>
              <a:t>p</a:t>
            </a:r>
            <a:r>
              <a:rPr lang="en-US" dirty="0" smtClean="0">
                <a:solidFill>
                  <a:srgbClr val="FF0000"/>
                </a:solidFill>
              </a:rPr>
              <a:t> between most probable and </a:t>
            </a:r>
          </a:p>
          <a:p>
            <a:r>
              <a:rPr lang="en-US" dirty="0" smtClean="0">
                <a:solidFill>
                  <a:srgbClr val="FF0000"/>
                </a:solidFill>
              </a:rPr>
              <a:t>second most probable hypotheses is greater than a certain value</a:t>
            </a:r>
            <a:endParaRPr lang="en-US" dirty="0">
              <a:solidFill>
                <a:srgbClr val="FF0000"/>
              </a:solidFill>
            </a:endParaRPr>
          </a:p>
        </p:txBody>
      </p:sp>
      <p:sp>
        <p:nvSpPr>
          <p:cNvPr id="9" name="TextBox 8"/>
          <p:cNvSpPr txBox="1"/>
          <p:nvPr/>
        </p:nvSpPr>
        <p:spPr>
          <a:xfrm>
            <a:off x="286415" y="934352"/>
            <a:ext cx="5398345" cy="369332"/>
          </a:xfrm>
          <a:prstGeom prst="rect">
            <a:avLst/>
          </a:prstGeom>
          <a:noFill/>
        </p:spPr>
        <p:txBody>
          <a:bodyPr wrap="none" rtlCol="0">
            <a:spAutoFit/>
          </a:bodyPr>
          <a:lstStyle/>
          <a:p>
            <a:r>
              <a:rPr lang="en-US" dirty="0" smtClean="0"/>
              <a:t>Expected fractional number of photons hitting N</a:t>
            </a:r>
            <a:r>
              <a:rPr lang="en-US" baseline="-25000" dirty="0" smtClean="0"/>
              <a:t>PMT</a:t>
            </a:r>
            <a:r>
              <a:rPr lang="en-US" dirty="0" smtClean="0"/>
              <a:t>:</a:t>
            </a:r>
            <a:endParaRPr lang="en-US" baseline="-25000" dirty="0" smtClean="0"/>
          </a:p>
        </p:txBody>
      </p: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3"/>
          <a:stretch>
            <a:fillRect/>
          </a:stretch>
        </p:blipFill>
        <p:spPr>
          <a:xfrm>
            <a:off x="363940" y="1439992"/>
            <a:ext cx="8322860" cy="686530"/>
          </a:xfrm>
          <a:prstGeom prst="rect">
            <a:avLst/>
          </a:prstGeom>
        </p:spPr>
      </p:pic>
      <p:grpSp>
        <p:nvGrpSpPr>
          <p:cNvPr id="18" name="Group 17"/>
          <p:cNvGrpSpPr/>
          <p:nvPr/>
        </p:nvGrpSpPr>
        <p:grpSpPr>
          <a:xfrm>
            <a:off x="299147" y="2401551"/>
            <a:ext cx="6087628" cy="858825"/>
            <a:chOff x="299147" y="2401551"/>
            <a:chExt cx="6087628" cy="858825"/>
          </a:xfrm>
        </p:grpSpPr>
        <p:pic>
          <p:nvPicPr>
            <p:cNvPr id="23" name="Picture 22"/>
            <p:cNvPicPr>
              <a:picLocks noChangeAspect="1"/>
            </p:cNvPicPr>
            <p:nvPr/>
          </p:nvPicPr>
          <p:blipFill>
            <a:blip r:embed="rId4"/>
            <a:stretch>
              <a:fillRect/>
            </a:stretch>
          </p:blipFill>
          <p:spPr>
            <a:xfrm>
              <a:off x="1624275" y="2858477"/>
              <a:ext cx="4762500" cy="401899"/>
            </a:xfrm>
            <a:prstGeom prst="rect">
              <a:avLst/>
            </a:prstGeom>
          </p:spPr>
        </p:pic>
        <p:sp>
          <p:nvSpPr>
            <p:cNvPr id="24" name="TextBox 23"/>
            <p:cNvSpPr txBox="1"/>
            <p:nvPr/>
          </p:nvSpPr>
          <p:spPr>
            <a:xfrm>
              <a:off x="299147" y="2401551"/>
              <a:ext cx="3508067" cy="369332"/>
            </a:xfrm>
            <a:prstGeom prst="rect">
              <a:avLst/>
            </a:prstGeom>
            <a:noFill/>
          </p:spPr>
          <p:txBody>
            <a:bodyPr wrap="none" rtlCol="0">
              <a:spAutoFit/>
            </a:bodyPr>
            <a:lstStyle/>
            <a:p>
              <a:r>
                <a:rPr lang="en-US" dirty="0" smtClean="0"/>
                <a:t>Poisson probability to have a hit:</a:t>
              </a:r>
              <a:endParaRPr lang="en-US" baseline="-25000" dirty="0" smtClean="0"/>
            </a:p>
          </p:txBody>
        </p:sp>
      </p:grpSp>
      <p:grpSp>
        <p:nvGrpSpPr>
          <p:cNvPr id="32" name="Group 31"/>
          <p:cNvGrpSpPr/>
          <p:nvPr/>
        </p:nvGrpSpPr>
        <p:grpSpPr>
          <a:xfrm>
            <a:off x="340416" y="3455675"/>
            <a:ext cx="6955112" cy="2296508"/>
            <a:chOff x="340416" y="3455675"/>
            <a:chExt cx="6955112" cy="2296508"/>
          </a:xfrm>
        </p:grpSpPr>
        <p:grpSp>
          <p:nvGrpSpPr>
            <p:cNvPr id="19" name="Group 18"/>
            <p:cNvGrpSpPr/>
            <p:nvPr/>
          </p:nvGrpSpPr>
          <p:grpSpPr>
            <a:xfrm>
              <a:off x="340416" y="3455675"/>
              <a:ext cx="6955112" cy="2296508"/>
              <a:chOff x="340416" y="3455675"/>
              <a:chExt cx="6955112" cy="2296508"/>
            </a:xfrm>
          </p:grpSpPr>
          <p:pic>
            <p:nvPicPr>
              <p:cNvPr id="25" name="Picture 24"/>
              <p:cNvPicPr>
                <a:picLocks noChangeAspect="1"/>
              </p:cNvPicPr>
              <p:nvPr/>
            </p:nvPicPr>
            <p:blipFill>
              <a:blip r:embed="rId5"/>
              <a:stretch>
                <a:fillRect/>
              </a:stretch>
            </p:blipFill>
            <p:spPr>
              <a:xfrm>
                <a:off x="1206206" y="4241410"/>
                <a:ext cx="6088325" cy="1510773"/>
              </a:xfrm>
              <a:prstGeom prst="rect">
                <a:avLst/>
              </a:prstGeom>
            </p:spPr>
          </p:pic>
          <p:sp>
            <p:nvSpPr>
              <p:cNvPr id="26" name="TextBox 25"/>
              <p:cNvSpPr txBox="1"/>
              <p:nvPr/>
            </p:nvSpPr>
            <p:spPr>
              <a:xfrm>
                <a:off x="340416" y="3455675"/>
                <a:ext cx="6955112" cy="738664"/>
              </a:xfrm>
              <a:prstGeom prst="rect">
                <a:avLst/>
              </a:prstGeom>
              <a:noFill/>
            </p:spPr>
            <p:txBody>
              <a:bodyPr wrap="none" rtlCol="0">
                <a:spAutoFit/>
              </a:bodyPr>
              <a:lstStyle/>
              <a:p>
                <a:r>
                  <a:rPr lang="en-US" dirty="0" smtClean="0"/>
                  <a:t>Likelihood for a </a:t>
                </a:r>
                <a:r>
                  <a:rPr lang="en-US" dirty="0" smtClean="0"/>
                  <a:t>C</a:t>
                </a:r>
                <a:r>
                  <a:rPr lang="en-US" dirty="0" smtClean="0"/>
                  <a:t>ombined </a:t>
                </a:r>
                <a:r>
                  <a:rPr lang="en-US" dirty="0" smtClean="0"/>
                  <a:t>P</a:t>
                </a:r>
                <a:r>
                  <a:rPr lang="en-US" dirty="0" smtClean="0"/>
                  <a:t>article </a:t>
                </a:r>
                <a:r>
                  <a:rPr lang="en-US" dirty="0" smtClean="0"/>
                  <a:t>T</a:t>
                </a:r>
                <a:r>
                  <a:rPr lang="en-US" dirty="0" smtClean="0"/>
                  <a:t>ype Hypothesis with observed</a:t>
                </a:r>
                <a:endParaRPr lang="en-US" sz="2400" dirty="0" smtClean="0"/>
              </a:p>
              <a:p>
                <a:r>
                  <a:rPr lang="en-US" dirty="0" smtClean="0"/>
                  <a:t>h</a:t>
                </a:r>
                <a:r>
                  <a:rPr lang="en-US" dirty="0" smtClean="0"/>
                  <a:t>it pattern</a:t>
                </a:r>
                <a:r>
                  <a:rPr lang="en-US" sz="2400" dirty="0" smtClean="0"/>
                  <a:t> </a:t>
                </a:r>
                <a:r>
                  <a:rPr lang="en-US" dirty="0" smtClean="0"/>
                  <a:t>                (1 or 0 for each PMT) :</a:t>
                </a:r>
                <a:endParaRPr lang="en-US" baseline="-25000" dirty="0" smtClean="0"/>
              </a:p>
            </p:txBody>
          </p:sp>
        </p:grpSp>
        <p:pic>
          <p:nvPicPr>
            <p:cNvPr id="27" name="Picture 26"/>
            <p:cNvPicPr>
              <a:picLocks noChangeAspect="1"/>
            </p:cNvPicPr>
            <p:nvPr/>
          </p:nvPicPr>
          <p:blipFill>
            <a:blip r:embed="rId6"/>
            <a:stretch>
              <a:fillRect/>
            </a:stretch>
          </p:blipFill>
          <p:spPr>
            <a:xfrm>
              <a:off x="1547990" y="3819439"/>
              <a:ext cx="912258" cy="374900"/>
            </a:xfrm>
            <a:prstGeom prst="rect">
              <a:avLst/>
            </a:prstGeom>
          </p:spPr>
        </p:pic>
      </p:grpSp>
      <p:sp>
        <p:nvSpPr>
          <p:cNvPr id="22" name="Rectangle 21"/>
          <p:cNvSpPr/>
          <p:nvPr/>
        </p:nvSpPr>
        <p:spPr>
          <a:xfrm>
            <a:off x="2089265" y="0"/>
            <a:ext cx="4819348"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The EVT RICH particle ID</a:t>
            </a:r>
          </a:p>
        </p:txBody>
      </p:sp>
      <p:sp>
        <p:nvSpPr>
          <p:cNvPr id="28" name="TextBox 27"/>
          <p:cNvSpPr txBox="1"/>
          <p:nvPr/>
        </p:nvSpPr>
        <p:spPr>
          <a:xfrm>
            <a:off x="4540061" y="2009730"/>
            <a:ext cx="1146317" cy="369332"/>
          </a:xfrm>
          <a:prstGeom prst="rect">
            <a:avLst/>
          </a:prstGeom>
          <a:noFill/>
        </p:spPr>
        <p:txBody>
          <a:bodyPr wrap="none" rtlCol="0">
            <a:spAutoFit/>
          </a:bodyPr>
          <a:lstStyle/>
          <a:p>
            <a:r>
              <a:rPr lang="en-US" dirty="0" smtClean="0">
                <a:solidFill>
                  <a:srgbClr val="0000FF"/>
                </a:solidFill>
              </a:rPr>
              <a:t>From MC</a:t>
            </a:r>
            <a:endParaRPr lang="en-US" dirty="0">
              <a:solidFill>
                <a:srgbClr val="0000FF"/>
              </a:solidFill>
            </a:endParaRPr>
          </a:p>
        </p:txBody>
      </p:sp>
      <p:sp>
        <p:nvSpPr>
          <p:cNvPr id="30" name="TextBox 29"/>
          <p:cNvSpPr txBox="1"/>
          <p:nvPr/>
        </p:nvSpPr>
        <p:spPr>
          <a:xfrm>
            <a:off x="6721372" y="1965933"/>
            <a:ext cx="1493217" cy="646331"/>
          </a:xfrm>
          <a:prstGeom prst="rect">
            <a:avLst/>
          </a:prstGeom>
          <a:noFill/>
        </p:spPr>
        <p:txBody>
          <a:bodyPr wrap="none" rtlCol="0">
            <a:spAutoFit/>
          </a:bodyPr>
          <a:lstStyle/>
          <a:p>
            <a:r>
              <a:rPr lang="en-US" dirty="0" smtClean="0">
                <a:solidFill>
                  <a:srgbClr val="0000FF"/>
                </a:solidFill>
              </a:rPr>
              <a:t>From DATA </a:t>
            </a:r>
          </a:p>
          <a:p>
            <a:r>
              <a:rPr lang="en-US" dirty="0" smtClean="0">
                <a:solidFill>
                  <a:srgbClr val="0000FF"/>
                </a:solidFill>
              </a:rPr>
              <a:t>w</a:t>
            </a:r>
            <a:r>
              <a:rPr lang="en-US" dirty="0" smtClean="0">
                <a:solidFill>
                  <a:srgbClr val="0000FF"/>
                </a:solidFill>
              </a:rPr>
              <a:t>ith no track</a:t>
            </a:r>
            <a:endParaRPr lang="en-US" dirty="0">
              <a:solidFill>
                <a:srgbClr val="0000FF"/>
              </a:solidFill>
            </a:endParaRPr>
          </a:p>
        </p:txBody>
      </p:sp>
      <p:sp>
        <p:nvSpPr>
          <p:cNvPr id="31"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27</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2845849" y="-58396"/>
            <a:ext cx="3335393"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RICH  P-matrices</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10"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graphicFrame>
        <p:nvGraphicFramePr>
          <p:cNvPr id="13" name="Object 4"/>
          <p:cNvGraphicFramePr>
            <a:graphicFrameLocks noChangeAspect="1"/>
          </p:cNvGraphicFramePr>
          <p:nvPr/>
        </p:nvGraphicFramePr>
        <p:xfrm>
          <a:off x="3297853" y="963551"/>
          <a:ext cx="1592343" cy="559014"/>
        </p:xfrm>
        <a:graphic>
          <a:graphicData uri="http://schemas.openxmlformats.org/presentationml/2006/ole">
            <p:oleObj spid="_x0000_s510979" name="Equation" r:id="rId4" imgW="469900" imgH="165100" progId="Equation.3">
              <p:embed/>
            </p:oleObj>
          </a:graphicData>
        </a:graphic>
      </p:graphicFrame>
      <p:sp>
        <p:nvSpPr>
          <p:cNvPr id="14" name="TextBox 13"/>
          <p:cNvSpPr txBox="1"/>
          <p:nvPr/>
        </p:nvSpPr>
        <p:spPr>
          <a:xfrm>
            <a:off x="457200" y="1153233"/>
            <a:ext cx="2597135" cy="369332"/>
          </a:xfrm>
          <a:prstGeom prst="rect">
            <a:avLst/>
          </a:prstGeom>
          <a:noFill/>
        </p:spPr>
        <p:txBody>
          <a:bodyPr wrap="none" rtlCol="0">
            <a:spAutoFit/>
          </a:bodyPr>
          <a:lstStyle/>
          <a:p>
            <a:r>
              <a:rPr lang="en-US" dirty="0" smtClean="0"/>
              <a:t>Identified </a:t>
            </a:r>
            <a:r>
              <a:rPr lang="en-US" dirty="0" err="1" smtClean="0"/>
              <a:t>hadron</a:t>
            </a:r>
            <a:r>
              <a:rPr lang="en-US" dirty="0" smtClean="0"/>
              <a:t> vector</a:t>
            </a:r>
            <a:endParaRPr lang="en-US" dirty="0"/>
          </a:p>
        </p:txBody>
      </p:sp>
      <p:sp>
        <p:nvSpPr>
          <p:cNvPr id="15" name="TextBox 14"/>
          <p:cNvSpPr txBox="1"/>
          <p:nvPr/>
        </p:nvSpPr>
        <p:spPr>
          <a:xfrm>
            <a:off x="5935861" y="1153233"/>
            <a:ext cx="2100755" cy="369332"/>
          </a:xfrm>
          <a:prstGeom prst="rect">
            <a:avLst/>
          </a:prstGeom>
          <a:noFill/>
        </p:spPr>
        <p:txBody>
          <a:bodyPr wrap="none" rtlCol="0">
            <a:spAutoFit/>
          </a:bodyPr>
          <a:lstStyle/>
          <a:p>
            <a:r>
              <a:rPr lang="en-US" dirty="0" smtClean="0"/>
              <a:t>True </a:t>
            </a:r>
            <a:r>
              <a:rPr lang="en-US" dirty="0" err="1" smtClean="0"/>
              <a:t>hadron</a:t>
            </a:r>
            <a:r>
              <a:rPr lang="en-US" dirty="0" smtClean="0"/>
              <a:t> fluxes</a:t>
            </a:r>
            <a:endParaRPr lang="en-US" dirty="0"/>
          </a:p>
        </p:txBody>
      </p:sp>
      <p:sp>
        <p:nvSpPr>
          <p:cNvPr id="19" name="TextBox 18"/>
          <p:cNvSpPr txBox="1"/>
          <p:nvPr/>
        </p:nvSpPr>
        <p:spPr>
          <a:xfrm>
            <a:off x="399138" y="2753748"/>
            <a:ext cx="2725062" cy="923330"/>
          </a:xfrm>
          <a:prstGeom prst="rect">
            <a:avLst/>
          </a:prstGeom>
          <a:noFill/>
        </p:spPr>
        <p:txBody>
          <a:bodyPr wrap="none" rtlCol="0">
            <a:spAutoFit/>
          </a:bodyPr>
          <a:lstStyle/>
          <a:p>
            <a:r>
              <a:rPr lang="en-US" dirty="0" smtClean="0"/>
              <a:t>P: probability that a track</a:t>
            </a:r>
          </a:p>
          <a:p>
            <a:r>
              <a:rPr lang="en-US" dirty="0" smtClean="0"/>
              <a:t>     of true </a:t>
            </a:r>
            <a:r>
              <a:rPr lang="en-US" dirty="0" err="1" smtClean="0"/>
              <a:t>tipe</a:t>
            </a:r>
            <a:r>
              <a:rPr lang="en-US" dirty="0" smtClean="0"/>
              <a:t> h</a:t>
            </a:r>
            <a:r>
              <a:rPr lang="en-US" baseline="-25000" dirty="0" smtClean="0"/>
              <a:t>t</a:t>
            </a:r>
            <a:r>
              <a:rPr lang="en-US" dirty="0" smtClean="0"/>
              <a:t> is </a:t>
            </a:r>
          </a:p>
          <a:p>
            <a:r>
              <a:rPr lang="en-US" dirty="0" smtClean="0"/>
              <a:t>     identified as type h</a:t>
            </a:r>
            <a:r>
              <a:rPr lang="en-US" baseline="-25000" dirty="0" smtClean="0"/>
              <a:t>i</a:t>
            </a:r>
            <a:endParaRPr lang="en-US" baseline="-25000" dirty="0"/>
          </a:p>
        </p:txBody>
      </p:sp>
      <p:pic>
        <p:nvPicPr>
          <p:cNvPr id="23" name="Picture 22"/>
          <p:cNvPicPr>
            <a:picLocks noChangeAspect="1"/>
          </p:cNvPicPr>
          <p:nvPr/>
        </p:nvPicPr>
        <p:blipFill>
          <a:blip r:embed="rId5"/>
          <a:stretch>
            <a:fillRect/>
          </a:stretch>
        </p:blipFill>
        <p:spPr>
          <a:xfrm>
            <a:off x="3477081" y="1712533"/>
            <a:ext cx="4559535" cy="477399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28</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2997746" y="-58396"/>
            <a:ext cx="3031599"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RICH unfolding</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10"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graphicFrame>
        <p:nvGraphicFramePr>
          <p:cNvPr id="13" name="Object 4"/>
          <p:cNvGraphicFramePr>
            <a:graphicFrameLocks noChangeAspect="1"/>
          </p:cNvGraphicFramePr>
          <p:nvPr/>
        </p:nvGraphicFramePr>
        <p:xfrm>
          <a:off x="3297853" y="963551"/>
          <a:ext cx="1592343" cy="559014"/>
        </p:xfrm>
        <a:graphic>
          <a:graphicData uri="http://schemas.openxmlformats.org/presentationml/2006/ole">
            <p:oleObj spid="_x0000_s573442" name="Equation" r:id="rId4" imgW="469900" imgH="165100" progId="Equation.3">
              <p:embed/>
            </p:oleObj>
          </a:graphicData>
        </a:graphic>
      </p:graphicFrame>
      <p:sp>
        <p:nvSpPr>
          <p:cNvPr id="14" name="TextBox 13"/>
          <p:cNvSpPr txBox="1"/>
          <p:nvPr/>
        </p:nvSpPr>
        <p:spPr>
          <a:xfrm>
            <a:off x="457200" y="1153233"/>
            <a:ext cx="2597135" cy="369332"/>
          </a:xfrm>
          <a:prstGeom prst="rect">
            <a:avLst/>
          </a:prstGeom>
          <a:noFill/>
        </p:spPr>
        <p:txBody>
          <a:bodyPr wrap="none" rtlCol="0">
            <a:spAutoFit/>
          </a:bodyPr>
          <a:lstStyle/>
          <a:p>
            <a:r>
              <a:rPr lang="en-US" dirty="0" smtClean="0"/>
              <a:t>Identified </a:t>
            </a:r>
            <a:r>
              <a:rPr lang="en-US" dirty="0" err="1" smtClean="0"/>
              <a:t>hadron</a:t>
            </a:r>
            <a:r>
              <a:rPr lang="en-US" dirty="0" smtClean="0"/>
              <a:t> vector</a:t>
            </a:r>
            <a:endParaRPr lang="en-US" dirty="0"/>
          </a:p>
        </p:txBody>
      </p:sp>
      <p:sp>
        <p:nvSpPr>
          <p:cNvPr id="15" name="TextBox 14"/>
          <p:cNvSpPr txBox="1"/>
          <p:nvPr/>
        </p:nvSpPr>
        <p:spPr>
          <a:xfrm>
            <a:off x="5935861" y="1153233"/>
            <a:ext cx="2100755" cy="369332"/>
          </a:xfrm>
          <a:prstGeom prst="rect">
            <a:avLst/>
          </a:prstGeom>
          <a:noFill/>
        </p:spPr>
        <p:txBody>
          <a:bodyPr wrap="none" rtlCol="0">
            <a:spAutoFit/>
          </a:bodyPr>
          <a:lstStyle/>
          <a:p>
            <a:r>
              <a:rPr lang="en-US" dirty="0" smtClean="0"/>
              <a:t>True </a:t>
            </a:r>
            <a:r>
              <a:rPr lang="en-US" dirty="0" err="1" smtClean="0"/>
              <a:t>hadron</a:t>
            </a:r>
            <a:r>
              <a:rPr lang="en-US" dirty="0" smtClean="0"/>
              <a:t> fluxes</a:t>
            </a:r>
            <a:endParaRPr lang="en-US" dirty="0"/>
          </a:p>
        </p:txBody>
      </p:sp>
      <p:graphicFrame>
        <p:nvGraphicFramePr>
          <p:cNvPr id="573443" name="Object 3"/>
          <p:cNvGraphicFramePr>
            <a:graphicFrameLocks noChangeAspect="1"/>
          </p:cNvGraphicFramePr>
          <p:nvPr/>
        </p:nvGraphicFramePr>
        <p:xfrm>
          <a:off x="1812747" y="2266950"/>
          <a:ext cx="2970212" cy="774700"/>
        </p:xfrm>
        <a:graphic>
          <a:graphicData uri="http://schemas.openxmlformats.org/presentationml/2006/ole">
            <p:oleObj spid="_x0000_s573443" name="Equation" r:id="rId5" imgW="876300" imgH="228600" progId="Equation.3">
              <p:embed/>
            </p:oleObj>
          </a:graphicData>
        </a:graphic>
      </p:graphicFrame>
      <p:sp>
        <p:nvSpPr>
          <p:cNvPr id="16" name="TextBox 15"/>
          <p:cNvSpPr txBox="1"/>
          <p:nvPr/>
        </p:nvSpPr>
        <p:spPr>
          <a:xfrm>
            <a:off x="5725960" y="2492122"/>
            <a:ext cx="2678175" cy="646331"/>
          </a:xfrm>
          <a:prstGeom prst="rect">
            <a:avLst/>
          </a:prstGeom>
          <a:noFill/>
        </p:spPr>
        <p:txBody>
          <a:bodyPr wrap="none" rtlCol="0">
            <a:spAutoFit/>
          </a:bodyPr>
          <a:lstStyle/>
          <a:p>
            <a:r>
              <a:rPr lang="en-US" dirty="0" smtClean="0"/>
              <a:t>Truncated to account for </a:t>
            </a:r>
          </a:p>
          <a:p>
            <a:r>
              <a:rPr lang="en-US" dirty="0" smtClean="0"/>
              <a:t>only Identified hadron</a:t>
            </a:r>
            <a:r>
              <a:rPr lang="en-US" dirty="0" smtClean="0"/>
              <a:t>s</a:t>
            </a:r>
            <a:endParaRPr lang="en-US" dirty="0"/>
          </a:p>
        </p:txBody>
      </p:sp>
      <p:graphicFrame>
        <p:nvGraphicFramePr>
          <p:cNvPr id="573444" name="Object 4"/>
          <p:cNvGraphicFramePr>
            <a:graphicFrameLocks noChangeAspect="1"/>
          </p:cNvGraphicFramePr>
          <p:nvPr/>
        </p:nvGraphicFramePr>
        <p:xfrm>
          <a:off x="2246096" y="4291354"/>
          <a:ext cx="4625975" cy="1031875"/>
        </p:xfrm>
        <a:graphic>
          <a:graphicData uri="http://schemas.openxmlformats.org/presentationml/2006/ole">
            <p:oleObj spid="_x0000_s573444" name="Equation" r:id="rId6" imgW="1651000" imgH="368300" progId="Equation.3">
              <p:embed/>
            </p:oleObj>
          </a:graphicData>
        </a:graphic>
      </p:graphicFrame>
      <p:sp>
        <p:nvSpPr>
          <p:cNvPr id="21" name="TextBox 20"/>
          <p:cNvSpPr txBox="1"/>
          <p:nvPr/>
        </p:nvSpPr>
        <p:spPr>
          <a:xfrm>
            <a:off x="444360" y="5410813"/>
            <a:ext cx="8054008" cy="584776"/>
          </a:xfrm>
          <a:prstGeom prst="rect">
            <a:avLst/>
          </a:prstGeom>
          <a:noFill/>
        </p:spPr>
        <p:txBody>
          <a:bodyPr wrap="none" rtlCol="0">
            <a:spAutoFit/>
          </a:bodyPr>
          <a:lstStyle/>
          <a:p>
            <a:r>
              <a:rPr lang="en-US" sz="1600" dirty="0" smtClean="0"/>
              <a:t>Each identified </a:t>
            </a:r>
            <a:r>
              <a:rPr lang="en-US" sz="1600" dirty="0" err="1" smtClean="0"/>
              <a:t>hadron</a:t>
            </a:r>
            <a:r>
              <a:rPr lang="en-US" sz="1600" dirty="0" smtClean="0"/>
              <a:t> is assigned a weight given by the appropriate elements of P</a:t>
            </a:r>
            <a:r>
              <a:rPr lang="en-US" sz="1600" baseline="30000" dirty="0" smtClean="0"/>
              <a:t>-1</a:t>
            </a:r>
            <a:r>
              <a:rPr lang="en-US" sz="1600" dirty="0" smtClean="0"/>
              <a:t>.</a:t>
            </a:r>
          </a:p>
          <a:p>
            <a:r>
              <a:rPr lang="en-US" sz="1600" dirty="0" smtClean="0"/>
              <a:t>The sum run over all the identified tracks, and </a:t>
            </a:r>
            <a:r>
              <a:rPr lang="en-US" sz="1600" dirty="0" err="1" smtClean="0"/>
              <a:t>h</a:t>
            </a:r>
            <a:r>
              <a:rPr lang="en-US" sz="1600" baseline="-25000" dirty="0" err="1" smtClean="0"/>
              <a:t>t</a:t>
            </a:r>
            <a:r>
              <a:rPr lang="en-US" sz="1600" dirty="0" err="1" smtClean="0"/>
              <a:t>(h</a:t>
            </a:r>
            <a:r>
              <a:rPr lang="en-US" sz="1600" baseline="-25000" dirty="0" err="1" smtClean="0"/>
              <a:t>i</a:t>
            </a:r>
            <a:r>
              <a:rPr lang="en-US" sz="1600" dirty="0" err="1" smtClean="0"/>
              <a:t>)</a:t>
            </a:r>
            <a:r>
              <a:rPr lang="en-US" sz="1600" baseline="-25000" dirty="0" err="1" smtClean="0"/>
              <a:t>j</a:t>
            </a:r>
            <a:r>
              <a:rPr lang="en-US" sz="1600" dirty="0" smtClean="0"/>
              <a:t> labels the identified type of track </a:t>
            </a:r>
            <a:r>
              <a:rPr lang="en-US" sz="1600" dirty="0" err="1" smtClean="0"/>
              <a:t>j</a:t>
            </a:r>
            <a:r>
              <a:rPr lang="en-US" sz="1600" dirty="0" smtClean="0"/>
              <a:t>.</a:t>
            </a:r>
            <a:endParaRPr lang="en-US" sz="1600" dirty="0"/>
          </a:p>
        </p:txBody>
      </p:sp>
      <p:sp>
        <p:nvSpPr>
          <p:cNvPr id="22" name="TextBox 21"/>
          <p:cNvSpPr txBox="1"/>
          <p:nvPr/>
        </p:nvSpPr>
        <p:spPr>
          <a:xfrm>
            <a:off x="444360" y="3581573"/>
            <a:ext cx="3119380" cy="369332"/>
          </a:xfrm>
          <a:prstGeom prst="rect">
            <a:avLst/>
          </a:prstGeom>
          <a:noFill/>
        </p:spPr>
        <p:txBody>
          <a:bodyPr wrap="square" rtlCol="0">
            <a:spAutoFit/>
          </a:bodyPr>
          <a:lstStyle/>
          <a:p>
            <a:r>
              <a:rPr lang="en-US" dirty="0" smtClean="0">
                <a:solidFill>
                  <a:srgbClr val="FF0000"/>
                </a:solidFill>
              </a:rPr>
              <a:t>Event weighting procedure: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969557" y="2286000"/>
            <a:ext cx="3298011" cy="923330"/>
          </a:xfrm>
          <a:prstGeom prst="rect">
            <a:avLst/>
          </a:prstGeom>
          <a:noFill/>
        </p:spPr>
        <p:txBody>
          <a:bodyPr wrap="none">
            <a:spAutoFit/>
          </a:bodyPr>
          <a:lstStyle/>
          <a:p>
            <a:pPr algn="ctr" fontAlgn="auto">
              <a:spcBef>
                <a:spcPts val="0"/>
              </a:spcBef>
              <a:spcAft>
                <a:spcPts val="0"/>
              </a:spcAft>
              <a:defRPr/>
            </a:pP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A</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cceptance</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416675" y="2286000"/>
            <a:ext cx="4403770" cy="923330"/>
          </a:xfrm>
          <a:prstGeom prst="rect">
            <a:avLst/>
          </a:prstGeom>
          <a:noFill/>
        </p:spPr>
        <p:txBody>
          <a:bodyPr wrap="none">
            <a:spAutoFit/>
          </a:bodyPr>
          <a:lstStyle/>
          <a:p>
            <a:pPr algn="ctr" fontAlgn="auto">
              <a:spcBef>
                <a:spcPts val="0"/>
              </a:spcBef>
              <a:spcAft>
                <a:spcPts val="0"/>
              </a:spcAft>
              <a:defRPr/>
            </a:pP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T</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he</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 </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E</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xperiment</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1" name="Group 20"/>
          <p:cNvGrpSpPr/>
          <p:nvPr/>
        </p:nvGrpSpPr>
        <p:grpSpPr>
          <a:xfrm>
            <a:off x="3153143" y="587935"/>
            <a:ext cx="5181600" cy="5181600"/>
            <a:chOff x="1916708" y="591094"/>
            <a:chExt cx="5181600" cy="5181600"/>
          </a:xfrm>
        </p:grpSpPr>
        <p:pic>
          <p:nvPicPr>
            <p:cNvPr id="12" name="Picture 11" descr="cksele2.tiff"/>
            <p:cNvPicPr>
              <a:picLocks noChangeAspect="1"/>
            </p:cNvPicPr>
            <p:nvPr/>
          </p:nvPicPr>
          <p:blipFill>
            <a:blip r:embed="rId3"/>
            <a:stretch>
              <a:fillRect/>
            </a:stretch>
          </p:blipFill>
          <p:spPr>
            <a:xfrm>
              <a:off x="1916708" y="591094"/>
              <a:ext cx="5181600" cy="5181600"/>
            </a:xfrm>
            <a:prstGeom prst="rect">
              <a:avLst/>
            </a:prstGeom>
          </p:spPr>
        </p:pic>
        <p:sp>
          <p:nvSpPr>
            <p:cNvPr id="18" name="TextBox 17"/>
            <p:cNvSpPr txBox="1"/>
            <p:nvPr/>
          </p:nvSpPr>
          <p:spPr>
            <a:xfrm>
              <a:off x="5357570" y="2277484"/>
              <a:ext cx="890689" cy="369332"/>
            </a:xfrm>
            <a:prstGeom prst="rect">
              <a:avLst/>
            </a:prstGeom>
            <a:noFill/>
          </p:spPr>
          <p:txBody>
            <a:bodyPr wrap="none" rtlCol="0">
              <a:spAutoFit/>
            </a:bodyPr>
            <a:lstStyle/>
            <a:p>
              <a:r>
                <a:rPr lang="en-US" dirty="0" smtClean="0">
                  <a:solidFill>
                    <a:srgbClr val="64BD1B"/>
                  </a:solidFill>
                </a:rPr>
                <a:t>Lepton</a:t>
              </a:r>
              <a:endParaRPr lang="en-US" dirty="0">
                <a:solidFill>
                  <a:srgbClr val="64BD1B"/>
                </a:solidFill>
              </a:endParaRPr>
            </a:p>
          </p:txBody>
        </p:sp>
        <p:sp>
          <p:nvSpPr>
            <p:cNvPr id="19" name="TextBox 18"/>
            <p:cNvSpPr txBox="1"/>
            <p:nvPr/>
          </p:nvSpPr>
          <p:spPr>
            <a:xfrm>
              <a:off x="3268877" y="3065844"/>
              <a:ext cx="1643348" cy="369332"/>
            </a:xfrm>
            <a:prstGeom prst="rect">
              <a:avLst/>
            </a:prstGeom>
            <a:noFill/>
          </p:spPr>
          <p:txBody>
            <a:bodyPr wrap="none" rtlCol="0">
              <a:spAutoFit/>
            </a:bodyPr>
            <a:lstStyle/>
            <a:p>
              <a:r>
                <a:rPr lang="en-US" dirty="0" smtClean="0">
                  <a:solidFill>
                    <a:srgbClr val="FF0000"/>
                  </a:solidFill>
                </a:rPr>
                <a:t>Virtual Photon</a:t>
              </a:r>
              <a:endParaRPr lang="en-US" dirty="0">
                <a:solidFill>
                  <a:srgbClr val="FF0000"/>
                </a:solidFill>
              </a:endParaRPr>
            </a:p>
          </p:txBody>
        </p:sp>
        <p:sp>
          <p:nvSpPr>
            <p:cNvPr id="20" name="TextBox 19"/>
            <p:cNvSpPr txBox="1"/>
            <p:nvPr/>
          </p:nvSpPr>
          <p:spPr>
            <a:xfrm>
              <a:off x="4912225" y="4033745"/>
              <a:ext cx="1057163" cy="369332"/>
            </a:xfrm>
            <a:prstGeom prst="rect">
              <a:avLst/>
            </a:prstGeom>
            <a:noFill/>
          </p:spPr>
          <p:txBody>
            <a:bodyPr wrap="none" rtlCol="0">
              <a:spAutoFit/>
            </a:bodyPr>
            <a:lstStyle/>
            <a:p>
              <a:r>
                <a:rPr lang="en-US" dirty="0" smtClean="0"/>
                <a:t>Hadrons</a:t>
              </a:r>
              <a:endParaRPr lang="en-US" dirty="0"/>
            </a:p>
          </p:txBody>
        </p:sp>
      </p:grpSp>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30</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460248" y="-58396"/>
            <a:ext cx="4106563"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Detector acceptance</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15" name="TextBox 14"/>
          <p:cNvSpPr txBox="1"/>
          <p:nvPr/>
        </p:nvSpPr>
        <p:spPr>
          <a:xfrm>
            <a:off x="1118618" y="5982354"/>
            <a:ext cx="7216125" cy="369332"/>
          </a:xfrm>
          <a:prstGeom prst="rect">
            <a:avLst/>
          </a:prstGeom>
          <a:noFill/>
        </p:spPr>
        <p:txBody>
          <a:bodyPr wrap="none" rtlCol="0">
            <a:spAutoFit/>
          </a:bodyPr>
          <a:lstStyle/>
          <a:p>
            <a:r>
              <a:rPr lang="en-US" dirty="0" smtClean="0">
                <a:solidFill>
                  <a:srgbClr val="FF0000"/>
                </a:solidFill>
              </a:rPr>
              <a:t>Acceptance introduce </a:t>
            </a:r>
            <a:r>
              <a:rPr lang="en-US" dirty="0" err="1" smtClean="0">
                <a:solidFill>
                  <a:srgbClr val="FF0000"/>
                </a:solidFill>
              </a:rPr>
              <a:t>azimuthal</a:t>
            </a:r>
            <a:r>
              <a:rPr lang="en-US" dirty="0" smtClean="0">
                <a:solidFill>
                  <a:srgbClr val="FF0000"/>
                </a:solidFill>
              </a:rPr>
              <a:t> modulations in the measured yields !</a:t>
            </a:r>
            <a:endParaRPr lang="en-US" dirty="0">
              <a:solidFill>
                <a:srgbClr val="FF0000"/>
              </a:solidFill>
            </a:endParaRPr>
          </a:p>
        </p:txBody>
      </p:sp>
      <p:sp>
        <p:nvSpPr>
          <p:cNvPr id="9" name="TextBox 8"/>
          <p:cNvSpPr txBox="1"/>
          <p:nvPr/>
        </p:nvSpPr>
        <p:spPr>
          <a:xfrm>
            <a:off x="1624275" y="5525428"/>
            <a:ext cx="6266785" cy="369332"/>
          </a:xfrm>
          <a:prstGeom prst="rect">
            <a:avLst/>
          </a:prstGeom>
          <a:noFill/>
        </p:spPr>
        <p:txBody>
          <a:bodyPr wrap="none" rtlCol="0">
            <a:spAutoFit/>
          </a:bodyPr>
          <a:lstStyle/>
          <a:p>
            <a:r>
              <a:rPr lang="en-US" dirty="0" smtClean="0"/>
              <a:t>Partial coverage in phi at a given detected event kinematics</a:t>
            </a:r>
            <a:endParaRPr lang="en-US" dirty="0" smtClean="0"/>
          </a:p>
        </p:txBody>
      </p: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4"/>
          <a:stretch>
            <a:fillRect/>
          </a:stretch>
        </p:blipFill>
        <p:spPr>
          <a:xfrm>
            <a:off x="152400" y="2394296"/>
            <a:ext cx="3048547" cy="2005622"/>
          </a:xfrm>
          <a:prstGeom prst="rect">
            <a:avLst/>
          </a:prstGeom>
        </p:spPr>
      </p:pic>
      <p:cxnSp>
        <p:nvCxnSpPr>
          <p:cNvPr id="23" name="Straight Arrow Connector 22"/>
          <p:cNvCxnSpPr/>
          <p:nvPr/>
        </p:nvCxnSpPr>
        <p:spPr>
          <a:xfrm>
            <a:off x="4613058" y="3912600"/>
            <a:ext cx="467145" cy="15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31</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460248" y="-58396"/>
            <a:ext cx="4106563"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Detector acceptance</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9" name="TextBox 8"/>
          <p:cNvSpPr txBox="1"/>
          <p:nvPr/>
        </p:nvSpPr>
        <p:spPr>
          <a:xfrm>
            <a:off x="745150" y="2874155"/>
            <a:ext cx="7717430" cy="646331"/>
          </a:xfrm>
          <a:prstGeom prst="rect">
            <a:avLst/>
          </a:prstGeom>
          <a:noFill/>
        </p:spPr>
        <p:txBody>
          <a:bodyPr wrap="square" rtlCol="0">
            <a:spAutoFit/>
          </a:bodyPr>
          <a:lstStyle/>
          <a:p>
            <a:r>
              <a:rPr lang="en-US" dirty="0" smtClean="0"/>
              <a:t>Detector acceptance and efficiency cancel out i</a:t>
            </a:r>
            <a:r>
              <a:rPr lang="en-US" dirty="0" smtClean="0"/>
              <a:t>n spin asymmetries </a:t>
            </a:r>
          </a:p>
          <a:p>
            <a:r>
              <a:rPr lang="en-US" dirty="0" smtClean="0"/>
              <a:t>thanks to </a:t>
            </a:r>
            <a:r>
              <a:rPr lang="en-US" dirty="0" smtClean="0"/>
              <a:t>t</a:t>
            </a:r>
            <a:r>
              <a:rPr lang="en-US" dirty="0" smtClean="0"/>
              <a:t>he rapid target spin flipping</a:t>
            </a:r>
            <a:endParaRPr lang="en-US" dirty="0" smtClean="0"/>
          </a:p>
        </p:txBody>
      </p: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21" name="Object 20"/>
          <p:cNvGraphicFramePr>
            <a:graphicFrameLocks noChangeAspect="1"/>
          </p:cNvGraphicFramePr>
          <p:nvPr/>
        </p:nvGraphicFramePr>
        <p:xfrm>
          <a:off x="816768" y="869871"/>
          <a:ext cx="4263435" cy="837435"/>
        </p:xfrm>
        <a:graphic>
          <a:graphicData uri="http://schemas.openxmlformats.org/presentationml/2006/ole">
            <p:oleObj spid="_x0000_s482306" name="Equation" r:id="rId4" imgW="2197100" imgH="431800" progId="Equation.3">
              <p:embed/>
            </p:oleObj>
          </a:graphicData>
        </a:graphic>
      </p:graphicFrame>
      <p:graphicFrame>
        <p:nvGraphicFramePr>
          <p:cNvPr id="482307" name="Object 3"/>
          <p:cNvGraphicFramePr>
            <a:graphicFrameLocks noChangeAspect="1"/>
          </p:cNvGraphicFramePr>
          <p:nvPr/>
        </p:nvGraphicFramePr>
        <p:xfrm>
          <a:off x="2040629" y="1859593"/>
          <a:ext cx="5667265" cy="826356"/>
        </p:xfrm>
        <a:graphic>
          <a:graphicData uri="http://schemas.openxmlformats.org/presentationml/2006/ole">
            <p:oleObj spid="_x0000_s482307" name="Equation" r:id="rId5" imgW="2959100" imgH="431800" progId="Equation.3">
              <p:embed/>
            </p:oleObj>
          </a:graphicData>
        </a:graphic>
      </p:graphicFrame>
      <p:grpSp>
        <p:nvGrpSpPr>
          <p:cNvPr id="29" name="Group 28"/>
          <p:cNvGrpSpPr/>
          <p:nvPr/>
        </p:nvGrpSpPr>
        <p:grpSpPr>
          <a:xfrm>
            <a:off x="260280" y="3724872"/>
            <a:ext cx="8647834" cy="968624"/>
            <a:chOff x="260280" y="3724872"/>
            <a:chExt cx="8647834" cy="968624"/>
          </a:xfrm>
        </p:grpSpPr>
        <p:grpSp>
          <p:nvGrpSpPr>
            <p:cNvPr id="23" name="Group 22"/>
            <p:cNvGrpSpPr/>
            <p:nvPr/>
          </p:nvGrpSpPr>
          <p:grpSpPr>
            <a:xfrm>
              <a:off x="260280" y="3724872"/>
              <a:ext cx="8647834" cy="968624"/>
              <a:chOff x="260280" y="3724872"/>
              <a:chExt cx="8647834" cy="968624"/>
            </a:xfrm>
          </p:grpSpPr>
          <p:sp>
            <p:nvSpPr>
              <p:cNvPr id="22" name="TextBox 21"/>
              <p:cNvSpPr txBox="1"/>
              <p:nvPr/>
            </p:nvSpPr>
            <p:spPr>
              <a:xfrm>
                <a:off x="287434" y="3724872"/>
                <a:ext cx="6355826" cy="369332"/>
              </a:xfrm>
              <a:prstGeom prst="rect">
                <a:avLst/>
              </a:prstGeom>
              <a:noFill/>
            </p:spPr>
            <p:txBody>
              <a:bodyPr wrap="none" rtlCol="0">
                <a:spAutoFit/>
              </a:bodyPr>
              <a:lstStyle/>
              <a:p>
                <a:r>
                  <a:rPr lang="en-US" dirty="0" smtClean="0">
                    <a:solidFill>
                      <a:srgbClr val="FF0000"/>
                    </a:solidFill>
                  </a:rPr>
                  <a:t>This is not the case for binned quantities             </a:t>
                </a:r>
                <a:r>
                  <a:rPr lang="en-US" dirty="0" err="1" smtClean="0">
                    <a:solidFill>
                      <a:srgbClr val="FF0000"/>
                    </a:solidFill>
                  </a:rPr>
                  <a:t>systematics</a:t>
                </a:r>
                <a:endParaRPr lang="en-US" dirty="0">
                  <a:solidFill>
                    <a:srgbClr val="FF0000"/>
                  </a:solidFill>
                </a:endParaRPr>
              </a:p>
            </p:txBody>
          </p:sp>
          <p:graphicFrame>
            <p:nvGraphicFramePr>
              <p:cNvPr id="482309" name="Object 5"/>
              <p:cNvGraphicFramePr>
                <a:graphicFrameLocks noChangeAspect="1"/>
              </p:cNvGraphicFramePr>
              <p:nvPr/>
            </p:nvGraphicFramePr>
            <p:xfrm>
              <a:off x="260280" y="4196715"/>
              <a:ext cx="8647834" cy="496781"/>
            </p:xfrm>
            <a:graphic>
              <a:graphicData uri="http://schemas.openxmlformats.org/presentationml/2006/ole">
                <p:oleObj spid="_x0000_s482309" name="Equation" r:id="rId6" imgW="4419600" imgH="254000" progId="Equation.3">
                  <p:embed/>
                </p:oleObj>
              </a:graphicData>
            </a:graphic>
          </p:graphicFrame>
        </p:grpSp>
        <p:cxnSp>
          <p:nvCxnSpPr>
            <p:cNvPr id="26" name="Straight Arrow Connector 25"/>
            <p:cNvCxnSpPr/>
            <p:nvPr/>
          </p:nvCxnSpPr>
          <p:spPr>
            <a:xfrm>
              <a:off x="4613058" y="3912600"/>
              <a:ext cx="467145" cy="15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269184" y="4967599"/>
            <a:ext cx="6920509" cy="1318901"/>
            <a:chOff x="269184" y="4967599"/>
            <a:chExt cx="6920509" cy="1318901"/>
          </a:xfrm>
        </p:grpSpPr>
        <p:grpSp>
          <p:nvGrpSpPr>
            <p:cNvPr id="24" name="Group 23"/>
            <p:cNvGrpSpPr/>
            <p:nvPr/>
          </p:nvGrpSpPr>
          <p:grpSpPr>
            <a:xfrm>
              <a:off x="269184" y="4967599"/>
              <a:ext cx="6920509" cy="1318901"/>
              <a:chOff x="269184" y="4967599"/>
              <a:chExt cx="6920509" cy="1318901"/>
            </a:xfrm>
          </p:grpSpPr>
          <p:sp>
            <p:nvSpPr>
              <p:cNvPr id="15" name="TextBox 14"/>
              <p:cNvSpPr txBox="1"/>
              <p:nvPr/>
            </p:nvSpPr>
            <p:spPr>
              <a:xfrm>
                <a:off x="269184" y="4967599"/>
                <a:ext cx="6920509" cy="369332"/>
              </a:xfrm>
              <a:prstGeom prst="rect">
                <a:avLst/>
              </a:prstGeom>
              <a:noFill/>
            </p:spPr>
            <p:txBody>
              <a:bodyPr wrap="none" rtlCol="0">
                <a:spAutoFit/>
              </a:bodyPr>
              <a:lstStyle/>
              <a:p>
                <a:r>
                  <a:rPr lang="en-US" dirty="0" smtClean="0">
                    <a:solidFill>
                      <a:srgbClr val="FF0000"/>
                    </a:solidFill>
                  </a:rPr>
                  <a:t>This is not the case for </a:t>
                </a:r>
                <a:r>
                  <a:rPr lang="en-US" dirty="0" err="1" smtClean="0">
                    <a:solidFill>
                      <a:srgbClr val="FF0000"/>
                    </a:solidFill>
                  </a:rPr>
                  <a:t>unpolarised</a:t>
                </a:r>
                <a:r>
                  <a:rPr lang="en-US" dirty="0" smtClean="0">
                    <a:solidFill>
                      <a:srgbClr val="FF0000"/>
                    </a:solidFill>
                  </a:rPr>
                  <a:t> modulations              correction</a:t>
                </a:r>
                <a:endParaRPr lang="en-US" dirty="0">
                  <a:solidFill>
                    <a:srgbClr val="FF0000"/>
                  </a:solidFill>
                </a:endParaRPr>
              </a:p>
            </p:txBody>
          </p:sp>
          <p:graphicFrame>
            <p:nvGraphicFramePr>
              <p:cNvPr id="482308" name="Object 4"/>
              <p:cNvGraphicFramePr>
                <a:graphicFrameLocks noChangeAspect="1"/>
              </p:cNvGraphicFramePr>
              <p:nvPr/>
            </p:nvGraphicFramePr>
            <p:xfrm>
              <a:off x="2020888" y="5511800"/>
              <a:ext cx="4313237" cy="774700"/>
            </p:xfrm>
            <a:graphic>
              <a:graphicData uri="http://schemas.openxmlformats.org/presentationml/2006/ole">
                <p:oleObj spid="_x0000_s482308" name="Equation" r:id="rId7" imgW="2260600" imgH="406400" progId="Equation.3">
                  <p:embed/>
                </p:oleObj>
              </a:graphicData>
            </a:graphic>
          </p:graphicFrame>
        </p:grpSp>
        <p:cxnSp>
          <p:nvCxnSpPr>
            <p:cNvPr id="27" name="Straight Arrow Connector 26"/>
            <p:cNvCxnSpPr/>
            <p:nvPr/>
          </p:nvCxnSpPr>
          <p:spPr>
            <a:xfrm>
              <a:off x="5342973" y="5189353"/>
              <a:ext cx="467145" cy="15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8"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4"/>
          <a:stretch>
            <a:fillRect/>
          </a:stretch>
        </p:blipFill>
        <p:spPr>
          <a:xfrm>
            <a:off x="61365" y="1865255"/>
            <a:ext cx="3048547" cy="2005622"/>
          </a:xfrm>
          <a:prstGeom prst="rect">
            <a:avLst/>
          </a:prstGeom>
        </p:spPr>
      </p:pic>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32</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657550" y="-29198"/>
            <a:ext cx="3682769"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Polarized analyses</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Object 11"/>
          <p:cNvGraphicFramePr>
            <a:graphicFrameLocks noChangeAspect="1"/>
          </p:cNvGraphicFramePr>
          <p:nvPr/>
        </p:nvGraphicFramePr>
        <p:xfrm>
          <a:off x="4521200" y="3340100"/>
          <a:ext cx="101600" cy="177800"/>
        </p:xfrm>
        <a:graphic>
          <a:graphicData uri="http://schemas.openxmlformats.org/presentationml/2006/ole">
            <p:oleObj spid="_x0000_s519170" name="Equation" r:id="rId5" imgW="101600" imgH="177800" progId="Equation.3">
              <p:embed/>
            </p:oleObj>
          </a:graphicData>
        </a:graphic>
      </p:graphicFrame>
      <p:graphicFrame>
        <p:nvGraphicFramePr>
          <p:cNvPr id="422915" name="Object 3"/>
          <p:cNvGraphicFramePr>
            <a:graphicFrameLocks noChangeAspect="1"/>
          </p:cNvGraphicFramePr>
          <p:nvPr/>
        </p:nvGraphicFramePr>
        <p:xfrm>
          <a:off x="240111" y="1007642"/>
          <a:ext cx="5465692" cy="865607"/>
        </p:xfrm>
        <a:graphic>
          <a:graphicData uri="http://schemas.openxmlformats.org/presentationml/2006/ole">
            <p:oleObj spid="_x0000_s519171" name="Equation" r:id="rId6" imgW="2806700" imgH="444500" progId="Equation.3">
              <p:embed/>
            </p:oleObj>
          </a:graphicData>
        </a:graphic>
      </p:graphicFrame>
      <p:graphicFrame>
        <p:nvGraphicFramePr>
          <p:cNvPr id="422916" name="Object 4"/>
          <p:cNvGraphicFramePr>
            <a:graphicFrameLocks noChangeAspect="1"/>
          </p:cNvGraphicFramePr>
          <p:nvPr/>
        </p:nvGraphicFramePr>
        <p:xfrm>
          <a:off x="2261608" y="2044047"/>
          <a:ext cx="6162675" cy="511175"/>
        </p:xfrm>
        <a:graphic>
          <a:graphicData uri="http://schemas.openxmlformats.org/presentationml/2006/ole">
            <p:oleObj spid="_x0000_s519172" name="Equation" r:id="rId7" imgW="3225800" imgH="266700" progId="Equation.3">
              <p:embed/>
            </p:oleObj>
          </a:graphicData>
        </a:graphic>
      </p:graphicFrame>
      <p:graphicFrame>
        <p:nvGraphicFramePr>
          <p:cNvPr id="422917" name="Object 5"/>
          <p:cNvGraphicFramePr>
            <a:graphicFrameLocks noChangeAspect="1"/>
          </p:cNvGraphicFramePr>
          <p:nvPr/>
        </p:nvGraphicFramePr>
        <p:xfrm>
          <a:off x="5688012" y="2852737"/>
          <a:ext cx="3227388" cy="487363"/>
        </p:xfrm>
        <a:graphic>
          <a:graphicData uri="http://schemas.openxmlformats.org/presentationml/2006/ole">
            <p:oleObj spid="_x0000_s519173" name="Equation" r:id="rId8" imgW="1689100" imgH="254000" progId="Equation.3">
              <p:embed/>
            </p:oleObj>
          </a:graphicData>
        </a:graphic>
      </p:graphicFrame>
      <p:grpSp>
        <p:nvGrpSpPr>
          <p:cNvPr id="2" name="Group 47"/>
          <p:cNvGrpSpPr/>
          <p:nvPr/>
        </p:nvGrpSpPr>
        <p:grpSpPr>
          <a:xfrm>
            <a:off x="455612" y="3842403"/>
            <a:ext cx="3963988" cy="2613025"/>
            <a:chOff x="63500" y="1044575"/>
            <a:chExt cx="3963988" cy="2613025"/>
          </a:xfrm>
        </p:grpSpPr>
        <p:sp>
          <p:nvSpPr>
            <p:cNvPr id="18" name="Text Box 3"/>
            <p:cNvSpPr txBox="1">
              <a:spLocks noChangeArrowheads="1"/>
            </p:cNvSpPr>
            <p:nvPr/>
          </p:nvSpPr>
          <p:spPr bwMode="auto">
            <a:xfrm>
              <a:off x="1292225" y="27908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19" name="Text Box 4"/>
            <p:cNvSpPr txBox="1">
              <a:spLocks noChangeArrowheads="1"/>
            </p:cNvSpPr>
            <p:nvPr/>
          </p:nvSpPr>
          <p:spPr bwMode="auto">
            <a:xfrm>
              <a:off x="2155825" y="27908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20" name="Text Box 5"/>
            <p:cNvSpPr txBox="1">
              <a:spLocks noChangeArrowheads="1"/>
            </p:cNvSpPr>
            <p:nvPr/>
          </p:nvSpPr>
          <p:spPr bwMode="auto">
            <a:xfrm>
              <a:off x="2917825" y="1598613"/>
              <a:ext cx="309563" cy="336550"/>
            </a:xfrm>
            <a:prstGeom prst="rect">
              <a:avLst/>
            </a:prstGeom>
            <a:noFill/>
            <a:ln w="31750">
              <a:noFill/>
              <a:miter lim="800000"/>
              <a:headEnd/>
              <a:tailEnd/>
            </a:ln>
            <a:effectLst/>
          </p:spPr>
          <p:txBody>
            <a:bodyPr>
              <a:prstTxWarp prst="textNoShape">
                <a:avLst/>
              </a:prstTxWarp>
              <a:spAutoFit/>
            </a:bodyPr>
            <a:lstStyle/>
            <a:p>
              <a:r>
                <a:rPr lang="en-US" sz="1600">
                  <a:latin typeface="Arial" charset="0"/>
                  <a:ea typeface="Arial" charset="0"/>
                  <a:cs typeface="Arial" charset="0"/>
                </a:rPr>
                <a:t>┴</a:t>
              </a:r>
            </a:p>
          </p:txBody>
        </p:sp>
        <p:sp>
          <p:nvSpPr>
            <p:cNvPr id="21" name="Text Box 6"/>
            <p:cNvSpPr txBox="1">
              <a:spLocks noChangeArrowheads="1"/>
            </p:cNvSpPr>
            <p:nvPr/>
          </p:nvSpPr>
          <p:spPr bwMode="auto">
            <a:xfrm>
              <a:off x="2955925" y="21812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22" name="Text Box 7"/>
            <p:cNvSpPr txBox="1">
              <a:spLocks noChangeArrowheads="1"/>
            </p:cNvSpPr>
            <p:nvPr/>
          </p:nvSpPr>
          <p:spPr bwMode="auto">
            <a:xfrm>
              <a:off x="3413125" y="27908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23" name="Rectangle 8"/>
            <p:cNvSpPr>
              <a:spLocks noChangeArrowheads="1"/>
            </p:cNvSpPr>
            <p:nvPr/>
          </p:nvSpPr>
          <p:spPr bwMode="auto">
            <a:xfrm>
              <a:off x="2717800" y="1562100"/>
              <a:ext cx="1117600" cy="584200"/>
            </a:xfrm>
            <a:prstGeom prst="rect">
              <a:avLst/>
            </a:prstGeom>
            <a:solidFill>
              <a:srgbClr val="00CCFF">
                <a:alpha val="30000"/>
              </a:srgbClr>
            </a:solidFill>
            <a:ln w="31750">
              <a:noFill/>
              <a:miter lim="800000"/>
              <a:headEnd/>
              <a:tailEnd/>
            </a:ln>
            <a:effectLst/>
          </p:spPr>
          <p:txBody>
            <a:bodyPr wrap="none" anchor="ctr">
              <a:prstTxWarp prst="textNoShape">
                <a:avLst/>
              </a:prstTxWarp>
              <a:spAutoFit/>
            </a:bodyPr>
            <a:lstStyle/>
            <a:p>
              <a:endParaRPr lang="en-US"/>
            </a:p>
          </p:txBody>
        </p:sp>
        <p:pic>
          <p:nvPicPr>
            <p:cNvPr id="24" name="Picture 9" descr="tabellapdf"/>
            <p:cNvPicPr>
              <a:picLocks noChangeAspect="1" noChangeArrowheads="1"/>
            </p:cNvPicPr>
            <p:nvPr/>
          </p:nvPicPr>
          <p:blipFill>
            <a:blip r:embed="rId9"/>
            <a:srcRect/>
            <a:stretch>
              <a:fillRect/>
            </a:stretch>
          </p:blipFill>
          <p:spPr bwMode="auto">
            <a:xfrm>
              <a:off x="63500" y="1433513"/>
              <a:ext cx="3956050" cy="2224087"/>
            </a:xfrm>
            <a:prstGeom prst="rect">
              <a:avLst/>
            </a:prstGeom>
            <a:noFill/>
          </p:spPr>
        </p:pic>
        <p:grpSp>
          <p:nvGrpSpPr>
            <p:cNvPr id="5" name="Group 38"/>
            <p:cNvGrpSpPr>
              <a:grpSpLocks/>
            </p:cNvGrpSpPr>
            <p:nvPr/>
          </p:nvGrpSpPr>
          <p:grpSpPr bwMode="auto">
            <a:xfrm>
              <a:off x="1600629" y="2438972"/>
              <a:ext cx="439738" cy="304800"/>
              <a:chOff x="3966" y="1417"/>
              <a:chExt cx="317" cy="200"/>
            </a:xfrm>
          </p:grpSpPr>
          <p:sp>
            <p:nvSpPr>
              <p:cNvPr id="30" name="Rectangle 39"/>
              <p:cNvSpPr>
                <a:spLocks noChangeArrowheads="1"/>
              </p:cNvSpPr>
              <p:nvPr/>
            </p:nvSpPr>
            <p:spPr bwMode="auto">
              <a:xfrm>
                <a:off x="4032" y="1433"/>
                <a:ext cx="184" cy="184"/>
              </a:xfrm>
              <a:prstGeom prst="rect">
                <a:avLst/>
              </a:prstGeom>
              <a:solidFill>
                <a:schemeClr val="bg1"/>
              </a:solidFill>
              <a:ln w="31750">
                <a:noFill/>
                <a:miter lim="800000"/>
                <a:headEnd/>
                <a:tailEnd/>
              </a:ln>
              <a:effectLst/>
            </p:spPr>
            <p:txBody>
              <a:bodyPr anchor="ctr">
                <a:prstTxWarp prst="textNoShape">
                  <a:avLst/>
                </a:prstTxWarp>
                <a:spAutoFit/>
              </a:bodyPr>
              <a:lstStyle/>
              <a:p>
                <a:endParaRPr lang="en-US"/>
              </a:p>
            </p:txBody>
          </p:sp>
          <p:sp>
            <p:nvSpPr>
              <p:cNvPr id="31" name="Rectangle 40"/>
              <p:cNvSpPr>
                <a:spLocks noChangeArrowheads="1"/>
              </p:cNvSpPr>
              <p:nvPr/>
            </p:nvSpPr>
            <p:spPr bwMode="auto">
              <a:xfrm rot="10800000" flipV="1">
                <a:off x="3966" y="1417"/>
                <a:ext cx="317" cy="200"/>
              </a:xfrm>
              <a:prstGeom prst="rect">
                <a:avLst/>
              </a:prstGeom>
              <a:solidFill>
                <a:schemeClr val="bg1">
                  <a:alpha val="0"/>
                </a:schemeClr>
              </a:solidFill>
              <a:ln w="31750">
                <a:noFill/>
                <a:miter lim="800000"/>
                <a:headEnd/>
                <a:tailEnd/>
              </a:ln>
              <a:effectLst/>
            </p:spPr>
            <p:txBody>
              <a:bodyPr anchor="ctr">
                <a:prstTxWarp prst="textNoShape">
                  <a:avLst/>
                </a:prstTxWarp>
                <a:spAutoFit/>
              </a:bodyPr>
              <a:lstStyle/>
              <a:p>
                <a:pPr algn="ctr"/>
                <a:r>
                  <a:rPr lang="en-US" sz="1400" dirty="0">
                    <a:solidFill>
                      <a:schemeClr val="tx1"/>
                    </a:solidFill>
                    <a:latin typeface="Arial" charset="0"/>
                  </a:rPr>
                  <a:t>g</a:t>
                </a:r>
                <a:r>
                  <a:rPr lang="en-US" sz="1400" baseline="-25000" dirty="0">
                    <a:solidFill>
                      <a:schemeClr val="tx1"/>
                    </a:solidFill>
                    <a:latin typeface="Arial" charset="0"/>
                  </a:rPr>
                  <a:t>1L</a:t>
                </a:r>
                <a:endParaRPr lang="it-IT" sz="1400" baseline="-25000" dirty="0">
                  <a:solidFill>
                    <a:schemeClr val="tx1"/>
                  </a:solidFill>
                  <a:latin typeface="Arial" charset="0"/>
                </a:endParaRPr>
              </a:p>
            </p:txBody>
          </p:sp>
        </p:grpSp>
        <p:grpSp>
          <p:nvGrpSpPr>
            <p:cNvPr id="6" name="Group 41"/>
            <p:cNvGrpSpPr>
              <a:grpSpLocks/>
            </p:cNvGrpSpPr>
            <p:nvPr/>
          </p:nvGrpSpPr>
          <p:grpSpPr bwMode="auto">
            <a:xfrm>
              <a:off x="2844800" y="2895603"/>
              <a:ext cx="368300" cy="304800"/>
              <a:chOff x="4880" y="1529"/>
              <a:chExt cx="232" cy="192"/>
            </a:xfrm>
          </p:grpSpPr>
          <p:sp>
            <p:nvSpPr>
              <p:cNvPr id="28" name="Rectangle 42"/>
              <p:cNvSpPr>
                <a:spLocks noChangeArrowheads="1"/>
              </p:cNvSpPr>
              <p:nvPr/>
            </p:nvSpPr>
            <p:spPr bwMode="auto">
              <a:xfrm>
                <a:off x="4880" y="1536"/>
                <a:ext cx="184" cy="184"/>
              </a:xfrm>
              <a:prstGeom prst="rect">
                <a:avLst/>
              </a:prstGeom>
              <a:solidFill>
                <a:schemeClr val="bg1"/>
              </a:solidFill>
              <a:ln w="31750">
                <a:noFill/>
                <a:miter lim="800000"/>
                <a:headEnd/>
                <a:tailEnd/>
              </a:ln>
              <a:effectLst/>
            </p:spPr>
            <p:txBody>
              <a:bodyPr anchor="ctr">
                <a:prstTxWarp prst="textNoShape">
                  <a:avLst/>
                </a:prstTxWarp>
                <a:spAutoFit/>
              </a:bodyPr>
              <a:lstStyle/>
              <a:p>
                <a:endParaRPr lang="en-US"/>
              </a:p>
            </p:txBody>
          </p:sp>
          <p:sp>
            <p:nvSpPr>
              <p:cNvPr id="29" name="Rectangle 43"/>
              <p:cNvSpPr>
                <a:spLocks noChangeArrowheads="1"/>
              </p:cNvSpPr>
              <p:nvPr/>
            </p:nvSpPr>
            <p:spPr bwMode="auto">
              <a:xfrm>
                <a:off x="4888" y="1529"/>
                <a:ext cx="224" cy="192"/>
              </a:xfrm>
              <a:prstGeom prst="rect">
                <a:avLst/>
              </a:prstGeom>
              <a:solidFill>
                <a:schemeClr val="bg1"/>
              </a:solidFill>
              <a:ln w="31750">
                <a:noFill/>
                <a:miter lim="800000"/>
                <a:headEnd/>
                <a:tailEnd/>
              </a:ln>
              <a:effectLst/>
            </p:spPr>
            <p:txBody>
              <a:bodyPr anchor="ctr">
                <a:prstTxWarp prst="textNoShape">
                  <a:avLst/>
                </a:prstTxWarp>
                <a:spAutoFit/>
              </a:bodyPr>
              <a:lstStyle/>
              <a:p>
                <a:pPr algn="ctr"/>
                <a:r>
                  <a:rPr lang="en-US" sz="1400" dirty="0">
                    <a:solidFill>
                      <a:schemeClr val="tx1"/>
                    </a:solidFill>
                    <a:latin typeface="Arial" charset="0"/>
                  </a:rPr>
                  <a:t>h</a:t>
                </a:r>
                <a:r>
                  <a:rPr lang="en-US" sz="1400" baseline="-25000" dirty="0">
                    <a:solidFill>
                      <a:schemeClr val="tx1"/>
                    </a:solidFill>
                    <a:latin typeface="Arial" charset="0"/>
                  </a:rPr>
                  <a:t>1</a:t>
                </a:r>
                <a:endParaRPr lang="it-IT" sz="1400" baseline="-25000" dirty="0">
                  <a:solidFill>
                    <a:schemeClr val="tx1"/>
                  </a:solidFill>
                  <a:latin typeface="Arial" charset="0"/>
                </a:endParaRPr>
              </a:p>
            </p:txBody>
          </p:sp>
        </p:grpSp>
        <p:sp>
          <p:nvSpPr>
            <p:cNvPr id="27" name="Text Box 68"/>
            <p:cNvSpPr txBox="1">
              <a:spLocks noChangeArrowheads="1"/>
            </p:cNvSpPr>
            <p:nvPr/>
          </p:nvSpPr>
          <p:spPr bwMode="auto">
            <a:xfrm>
              <a:off x="76200" y="1044575"/>
              <a:ext cx="3951288" cy="395288"/>
            </a:xfrm>
            <a:prstGeom prst="rect">
              <a:avLst/>
            </a:prstGeom>
            <a:solidFill>
              <a:srgbClr val="FFCCFF"/>
            </a:solidFill>
            <a:ln w="28575">
              <a:solidFill>
                <a:schemeClr val="tx1"/>
              </a:solidFill>
              <a:miter lim="800000"/>
              <a:headEnd/>
              <a:tailEnd/>
            </a:ln>
            <a:effectLst/>
          </p:spPr>
          <p:txBody>
            <a:bodyPr>
              <a:prstTxWarp prst="textNoShape">
                <a:avLst/>
              </a:prstTxWarp>
              <a:spAutoFit/>
            </a:bodyPr>
            <a:lstStyle/>
            <a:p>
              <a:pPr algn="ctr">
                <a:spcBef>
                  <a:spcPct val="50000"/>
                </a:spcBef>
              </a:pPr>
              <a:r>
                <a:rPr lang="en-US" sz="1800" dirty="0">
                  <a:solidFill>
                    <a:schemeClr val="tx1"/>
                  </a:solidFill>
                  <a:latin typeface="Garamond" charset="0"/>
                  <a:ea typeface="Arial" charset="0"/>
                  <a:cs typeface="Arial" charset="0"/>
                </a:rPr>
                <a:t>Distribution Functions (DF)</a:t>
              </a:r>
              <a:endParaRPr lang="it-IT" sz="1800" dirty="0">
                <a:solidFill>
                  <a:schemeClr val="tx1"/>
                </a:solidFill>
                <a:latin typeface="Garamond" charset="0"/>
                <a:ea typeface="Arial" charset="0"/>
                <a:cs typeface="Arial" charset="0"/>
              </a:endParaRPr>
            </a:p>
          </p:txBody>
        </p:sp>
      </p:grpSp>
      <p:graphicFrame>
        <p:nvGraphicFramePr>
          <p:cNvPr id="422918" name="Object 6"/>
          <p:cNvGraphicFramePr>
            <a:graphicFrameLocks noChangeAspect="1"/>
          </p:cNvGraphicFramePr>
          <p:nvPr/>
        </p:nvGraphicFramePr>
        <p:xfrm>
          <a:off x="5194300" y="4267200"/>
          <a:ext cx="3263900" cy="889000"/>
        </p:xfrm>
        <a:graphic>
          <a:graphicData uri="http://schemas.openxmlformats.org/presentationml/2006/ole">
            <p:oleObj spid="_x0000_s519174" name="Equation" r:id="rId10" imgW="1765300" imgH="482600" progId="Equation.3">
              <p:embed/>
            </p:oleObj>
          </a:graphicData>
        </a:graphic>
      </p:graphicFrame>
      <p:sp>
        <p:nvSpPr>
          <p:cNvPr id="32" name="TextBox 31"/>
          <p:cNvSpPr txBox="1"/>
          <p:nvPr/>
        </p:nvSpPr>
        <p:spPr>
          <a:xfrm>
            <a:off x="4953000" y="5562600"/>
            <a:ext cx="3764009" cy="646331"/>
          </a:xfrm>
          <a:prstGeom prst="rect">
            <a:avLst/>
          </a:prstGeom>
          <a:noFill/>
        </p:spPr>
        <p:txBody>
          <a:bodyPr wrap="none" rtlCol="0">
            <a:spAutoFit/>
          </a:bodyPr>
          <a:lstStyle/>
          <a:p>
            <a:r>
              <a:rPr lang="en-US" dirty="0" err="1" smtClean="0">
                <a:solidFill>
                  <a:srgbClr val="FF0000"/>
                </a:solidFill>
              </a:rPr>
              <a:t>Azimuthal</a:t>
            </a:r>
            <a:r>
              <a:rPr lang="en-US" dirty="0" smtClean="0">
                <a:solidFill>
                  <a:srgbClr val="FF0000"/>
                </a:solidFill>
              </a:rPr>
              <a:t> moments require careful </a:t>
            </a:r>
          </a:p>
          <a:p>
            <a:r>
              <a:rPr lang="en-US" dirty="0" smtClean="0">
                <a:solidFill>
                  <a:srgbClr val="FF0000"/>
                </a:solidFill>
              </a:rPr>
              <a:t>study of instrumental effects</a:t>
            </a:r>
            <a:endParaRPr lang="en-US" dirty="0">
              <a:solidFill>
                <a:srgbClr val="FF0000"/>
              </a:solidFill>
            </a:endParaRPr>
          </a:p>
        </p:txBody>
      </p:sp>
      <p:sp>
        <p:nvSpPr>
          <p:cNvPr id="33" name="Rounded Rectangle 32"/>
          <p:cNvSpPr/>
          <p:nvPr/>
        </p:nvSpPr>
        <p:spPr>
          <a:xfrm>
            <a:off x="1080272" y="5541600"/>
            <a:ext cx="1034864" cy="891603"/>
          </a:xfrm>
          <a:prstGeom prst="roundRect">
            <a:avLst/>
          </a:prstGeom>
          <a:noFill/>
          <a:ln>
            <a:solidFill>
              <a:schemeClr val="accent3">
                <a:lumMod val="50000"/>
              </a:schemeClr>
            </a:solidFill>
          </a:ln>
          <a:effectLst>
            <a:glow rad="101600">
              <a:schemeClr val="accent3">
                <a:lumMod val="60000"/>
                <a:lumOff val="4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3192648" y="5560992"/>
            <a:ext cx="1219014" cy="891603"/>
          </a:xfrm>
          <a:prstGeom prst="roundRect">
            <a:avLst/>
          </a:prstGeom>
          <a:noFill/>
          <a:ln>
            <a:solidFill>
              <a:schemeClr val="accent5">
                <a:lumMod val="75000"/>
              </a:schemeClr>
            </a:solidFill>
          </a:ln>
          <a:effectLst>
            <a:glow rad="101600">
              <a:schemeClr val="accent5">
                <a:lumMod val="40000"/>
                <a:lumOff val="6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7239186" y="1946244"/>
            <a:ext cx="1219014" cy="681973"/>
          </a:xfrm>
          <a:prstGeom prst="roundRect">
            <a:avLst/>
          </a:prstGeom>
          <a:noFill/>
          <a:ln>
            <a:solidFill>
              <a:schemeClr val="accent5">
                <a:lumMod val="75000"/>
              </a:schemeClr>
            </a:solidFill>
          </a:ln>
          <a:effectLst>
            <a:glow rad="101600">
              <a:schemeClr val="accent5">
                <a:lumMod val="40000"/>
                <a:lumOff val="6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a:xfrm>
            <a:off x="7655802" y="2780617"/>
            <a:ext cx="1219014" cy="681973"/>
          </a:xfrm>
          <a:prstGeom prst="roundRect">
            <a:avLst/>
          </a:prstGeom>
          <a:noFill/>
          <a:ln>
            <a:solidFill>
              <a:schemeClr val="accent5">
                <a:lumMod val="75000"/>
              </a:schemeClr>
            </a:solidFill>
          </a:ln>
          <a:effectLst>
            <a:glow rad="101600">
              <a:schemeClr val="accent5">
                <a:lumMod val="40000"/>
                <a:lumOff val="6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4506602" y="1985651"/>
            <a:ext cx="1034864" cy="584170"/>
          </a:xfrm>
          <a:prstGeom prst="roundRect">
            <a:avLst/>
          </a:prstGeom>
          <a:noFill/>
          <a:ln>
            <a:solidFill>
              <a:schemeClr val="accent3">
                <a:lumMod val="50000"/>
              </a:schemeClr>
            </a:solidFill>
          </a:ln>
          <a:effectLst>
            <a:glow rad="101600">
              <a:schemeClr val="accent3">
                <a:lumMod val="60000"/>
                <a:lumOff val="4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33</a:t>
            </a:fld>
            <a:endParaRPr lang="en-US" sz="1200" dirty="0">
              <a:solidFill>
                <a:srgbClr val="898989"/>
              </a:solidFill>
            </a:endParaRPr>
          </a:p>
        </p:txBody>
      </p:sp>
      <p:sp>
        <p:nvSpPr>
          <p:cNvPr id="6"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074425" y="-58396"/>
            <a:ext cx="6849050"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The </a:t>
            </a:r>
            <a:r>
              <a:rPr lang="en-US" sz="3600" b="1" dirty="0" err="1" smtClean="0">
                <a:ln w="1905"/>
                <a:solidFill>
                  <a:srgbClr val="0000FF"/>
                </a:solidFill>
                <a:effectLst>
                  <a:innerShdw blurRad="69850" dist="43180" dir="5400000">
                    <a:srgbClr val="000000">
                      <a:alpha val="65000"/>
                    </a:srgbClr>
                  </a:innerShdw>
                </a:effectLst>
                <a:latin typeface="Calibri"/>
              </a:rPr>
              <a:t>unbinned</a:t>
            </a:r>
            <a:r>
              <a:rPr lang="en-US" sz="3600" b="1" dirty="0" smtClean="0">
                <a:ln w="1905"/>
                <a:solidFill>
                  <a:srgbClr val="0000FF"/>
                </a:solidFill>
                <a:effectLst>
                  <a:innerShdw blurRad="69850" dist="43180" dir="5400000">
                    <a:srgbClr val="000000">
                      <a:alpha val="65000"/>
                    </a:srgbClr>
                  </a:innerShdw>
                </a:effectLst>
                <a:latin typeface="Calibri"/>
              </a:rPr>
              <a:t> maximum likelihood</a:t>
            </a:r>
          </a:p>
        </p:txBody>
      </p:sp>
      <p:pic>
        <p:nvPicPr>
          <p:cNvPr id="21" name="Picture 20"/>
          <p:cNvPicPr>
            <a:picLocks noChangeAspect="1"/>
          </p:cNvPicPr>
          <p:nvPr/>
        </p:nvPicPr>
        <p:blipFill>
          <a:blip r:embed="rId3"/>
          <a:stretch>
            <a:fillRect/>
          </a:stretch>
        </p:blipFill>
        <p:spPr>
          <a:xfrm>
            <a:off x="82620" y="689005"/>
            <a:ext cx="8877300" cy="1538732"/>
          </a:xfrm>
          <a:prstGeom prst="rect">
            <a:avLst/>
          </a:prstGeom>
        </p:spPr>
      </p:pic>
      <p:pic>
        <p:nvPicPr>
          <p:cNvPr id="10" name="Picture 9"/>
          <p:cNvPicPr>
            <a:picLocks noChangeAspect="1"/>
          </p:cNvPicPr>
          <p:nvPr/>
        </p:nvPicPr>
        <p:blipFill>
          <a:blip r:embed="rId4"/>
          <a:stretch>
            <a:fillRect/>
          </a:stretch>
        </p:blipFill>
        <p:spPr>
          <a:xfrm>
            <a:off x="228600" y="2989604"/>
            <a:ext cx="8534400" cy="582925"/>
          </a:xfrm>
          <a:prstGeom prst="rect">
            <a:avLst/>
          </a:prstGeom>
        </p:spPr>
      </p:pic>
      <p:pic>
        <p:nvPicPr>
          <p:cNvPr id="11" name="Picture 10"/>
          <p:cNvPicPr>
            <a:picLocks noChangeAspect="1"/>
          </p:cNvPicPr>
          <p:nvPr/>
        </p:nvPicPr>
        <p:blipFill>
          <a:blip r:embed="rId5"/>
          <a:stretch>
            <a:fillRect/>
          </a:stretch>
        </p:blipFill>
        <p:spPr>
          <a:xfrm>
            <a:off x="152400" y="3675404"/>
            <a:ext cx="8763000" cy="1400225"/>
          </a:xfrm>
          <a:prstGeom prst="rect">
            <a:avLst/>
          </a:prstGeom>
        </p:spPr>
      </p:pic>
      <p:sp>
        <p:nvSpPr>
          <p:cNvPr id="14" name="Rectangle 13"/>
          <p:cNvSpPr/>
          <p:nvPr/>
        </p:nvSpPr>
        <p:spPr>
          <a:xfrm>
            <a:off x="8153400" y="4572000"/>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stretch>
            <a:fillRect/>
          </a:stretch>
        </p:blipFill>
        <p:spPr>
          <a:xfrm>
            <a:off x="3124200" y="2151404"/>
            <a:ext cx="2133600" cy="859367"/>
          </a:xfrm>
          <a:prstGeom prst="rect">
            <a:avLst/>
          </a:prstGeom>
        </p:spPr>
      </p:pic>
      <p:grpSp>
        <p:nvGrpSpPr>
          <p:cNvPr id="2" name="Group 27"/>
          <p:cNvGrpSpPr/>
          <p:nvPr/>
        </p:nvGrpSpPr>
        <p:grpSpPr>
          <a:xfrm>
            <a:off x="152400" y="5134370"/>
            <a:ext cx="8763000" cy="1343906"/>
            <a:chOff x="152400" y="5163568"/>
            <a:chExt cx="8763000" cy="1343906"/>
          </a:xfrm>
        </p:grpSpPr>
        <p:grpSp>
          <p:nvGrpSpPr>
            <p:cNvPr id="5" name="Group 21"/>
            <p:cNvGrpSpPr/>
            <p:nvPr/>
          </p:nvGrpSpPr>
          <p:grpSpPr>
            <a:xfrm>
              <a:off x="152400" y="5163568"/>
              <a:ext cx="8763000" cy="1343906"/>
              <a:chOff x="152400" y="5163568"/>
              <a:chExt cx="8763000" cy="1343906"/>
            </a:xfrm>
          </p:grpSpPr>
          <p:pic>
            <p:nvPicPr>
              <p:cNvPr id="12" name="Picture 11"/>
              <p:cNvPicPr>
                <a:picLocks noChangeAspect="1"/>
              </p:cNvPicPr>
              <p:nvPr/>
            </p:nvPicPr>
            <p:blipFill>
              <a:blip r:embed="rId7"/>
              <a:stretch>
                <a:fillRect/>
              </a:stretch>
            </p:blipFill>
            <p:spPr>
              <a:xfrm>
                <a:off x="152400" y="5163568"/>
                <a:ext cx="8763000" cy="1343906"/>
              </a:xfrm>
              <a:prstGeom prst="rect">
                <a:avLst/>
              </a:prstGeom>
            </p:spPr>
          </p:pic>
          <p:cxnSp>
            <p:nvCxnSpPr>
              <p:cNvPr id="17" name="Straight Connector 16"/>
              <p:cNvCxnSpPr/>
              <p:nvPr/>
            </p:nvCxnSpPr>
            <p:spPr>
              <a:xfrm>
                <a:off x="6934200" y="5943600"/>
                <a:ext cx="1828800" cy="1588"/>
              </a:xfrm>
              <a:prstGeom prst="line">
                <a:avLst/>
              </a:prstGeom>
              <a:ln>
                <a:solidFill>
                  <a:srgbClr val="FF0000"/>
                </a:solidFill>
              </a:ln>
              <a:effectLst>
                <a:glow rad="101600">
                  <a:srgbClr val="FFB3E2">
                    <a:alpha val="75000"/>
                  </a:srgbClr>
                </a:glow>
                <a:outerShdw blurRad="40005" dist="19939" dir="5400000" algn="tl" rotWithShape="0">
                  <a:srgbClr val="FFB3E2">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8600" y="6186799"/>
                <a:ext cx="8534400" cy="1588"/>
              </a:xfrm>
              <a:prstGeom prst="line">
                <a:avLst/>
              </a:prstGeom>
              <a:ln>
                <a:solidFill>
                  <a:srgbClr val="FF0000"/>
                </a:solidFill>
              </a:ln>
              <a:effectLst>
                <a:glow rad="101600">
                  <a:srgbClr val="FFB3E2">
                    <a:alpha val="75000"/>
                  </a:srgbClr>
                </a:glow>
                <a:outerShdw blurRad="40005" dist="19939" dir="5400000" algn="tl" rotWithShape="0">
                  <a:srgbClr val="FFB3E2">
                    <a:alpha val="38000"/>
                  </a:srgbClr>
                </a:outerShdw>
              </a:effectLst>
            </p:spPr>
            <p:style>
              <a:lnRef idx="2">
                <a:schemeClr val="accent1"/>
              </a:lnRef>
              <a:fillRef idx="0">
                <a:schemeClr val="accent1"/>
              </a:fillRef>
              <a:effectRef idx="1">
                <a:schemeClr val="accent1"/>
              </a:effectRef>
              <a:fontRef idx="minor">
                <a:schemeClr val="tx1"/>
              </a:fontRef>
            </p:style>
          </p:cxnSp>
        </p:grpSp>
        <p:cxnSp>
          <p:nvCxnSpPr>
            <p:cNvPr id="23" name="Straight Connector 22"/>
            <p:cNvCxnSpPr/>
            <p:nvPr/>
          </p:nvCxnSpPr>
          <p:spPr>
            <a:xfrm>
              <a:off x="4175109" y="5416324"/>
              <a:ext cx="4587891" cy="1588"/>
            </a:xfrm>
            <a:prstGeom prst="line">
              <a:avLst/>
            </a:prstGeom>
            <a:ln>
              <a:solidFill>
                <a:srgbClr val="FF0000"/>
              </a:solidFill>
            </a:ln>
            <a:effectLst>
              <a:glow rad="101600">
                <a:srgbClr val="FFB3E2">
                  <a:alpha val="75000"/>
                </a:srgbClr>
              </a:glow>
              <a:outerShdw blurRad="40005" dist="19939" dir="5400000" algn="tl" rotWithShape="0">
                <a:srgbClr val="FFB3E2">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08010" y="5700115"/>
              <a:ext cx="3414552" cy="1588"/>
            </a:xfrm>
            <a:prstGeom prst="line">
              <a:avLst/>
            </a:prstGeom>
            <a:ln>
              <a:solidFill>
                <a:srgbClr val="FF0000"/>
              </a:solidFill>
            </a:ln>
            <a:effectLst>
              <a:glow rad="101600">
                <a:srgbClr val="FFB3E2">
                  <a:alpha val="75000"/>
                </a:srgbClr>
              </a:glow>
              <a:outerShdw blurRad="40005" dist="19939" dir="5400000" algn="tl" rotWithShape="0">
                <a:srgbClr val="FFB3E2">
                  <a:alpha val="38000"/>
                </a:srgbClr>
              </a:outerShdw>
            </a:effectLst>
          </p:spPr>
          <p:style>
            <a:lnRef idx="2">
              <a:schemeClr val="accent1"/>
            </a:lnRef>
            <a:fillRef idx="0">
              <a:schemeClr val="accent1"/>
            </a:fillRef>
            <a:effectRef idx="1">
              <a:schemeClr val="accent1"/>
            </a:effectRef>
            <a:fontRef idx="minor">
              <a:schemeClr val="tx1"/>
            </a:fontRef>
          </p:style>
        </p:cxnSp>
      </p:grpSp>
      <p:cxnSp>
        <p:nvCxnSpPr>
          <p:cNvPr id="27" name="Straight Connector 2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6200" y="1295400"/>
            <a:ext cx="8991600" cy="1715788"/>
          </a:xfrm>
          <a:prstGeom prst="rect">
            <a:avLst/>
          </a:prstGeom>
        </p:spPr>
      </p:pic>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34</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074425" y="-29198"/>
            <a:ext cx="6849050"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The </a:t>
            </a:r>
            <a:r>
              <a:rPr lang="en-US" sz="3600" b="1" dirty="0" err="1" smtClean="0">
                <a:ln w="1905"/>
                <a:solidFill>
                  <a:srgbClr val="0000FF"/>
                </a:solidFill>
                <a:effectLst>
                  <a:innerShdw blurRad="69850" dist="43180" dir="5400000">
                    <a:srgbClr val="000000">
                      <a:alpha val="65000"/>
                    </a:srgbClr>
                  </a:innerShdw>
                </a:effectLst>
                <a:latin typeface="Calibri"/>
              </a:rPr>
              <a:t>unbinned</a:t>
            </a:r>
            <a:r>
              <a:rPr lang="en-US" sz="3600" b="1" dirty="0" smtClean="0">
                <a:ln w="1905"/>
                <a:solidFill>
                  <a:srgbClr val="0000FF"/>
                </a:solidFill>
                <a:effectLst>
                  <a:innerShdw blurRad="69850" dist="43180" dir="5400000">
                    <a:srgbClr val="000000">
                      <a:alpha val="65000"/>
                    </a:srgbClr>
                  </a:innerShdw>
                </a:effectLst>
                <a:latin typeface="Calibri"/>
              </a:rPr>
              <a:t> maximum likelihood</a:t>
            </a:r>
          </a:p>
        </p:txBody>
      </p:sp>
      <p:sp>
        <p:nvSpPr>
          <p:cNvPr id="14" name="TextBox 13"/>
          <p:cNvSpPr txBox="1"/>
          <p:nvPr/>
        </p:nvSpPr>
        <p:spPr>
          <a:xfrm>
            <a:off x="133943" y="762000"/>
            <a:ext cx="8328221" cy="338554"/>
          </a:xfrm>
          <a:prstGeom prst="rect">
            <a:avLst/>
          </a:prstGeom>
          <a:noFill/>
        </p:spPr>
        <p:txBody>
          <a:bodyPr wrap="none" rtlCol="0">
            <a:spAutoFit/>
          </a:bodyPr>
          <a:lstStyle/>
          <a:p>
            <a:r>
              <a:rPr lang="en-US" sz="1600" dirty="0" smtClean="0"/>
              <a:t>The event distribution and probability density distribution for target polarization</a:t>
            </a:r>
            <a:r>
              <a:rPr lang="en-US" sz="1600" dirty="0" smtClean="0"/>
              <a:t> distribution</a:t>
            </a:r>
            <a:endParaRPr lang="en-US" sz="1600" dirty="0" smtClean="0"/>
          </a:p>
        </p:txBody>
      </p:sp>
      <p:pic>
        <p:nvPicPr>
          <p:cNvPr id="16" name="Picture 15"/>
          <p:cNvPicPr>
            <a:picLocks noChangeAspect="1"/>
          </p:cNvPicPr>
          <p:nvPr/>
        </p:nvPicPr>
        <p:blipFill>
          <a:blip r:embed="rId4"/>
          <a:stretch>
            <a:fillRect/>
          </a:stretch>
        </p:blipFill>
        <p:spPr>
          <a:xfrm>
            <a:off x="457200" y="3266912"/>
            <a:ext cx="5556250" cy="570120"/>
          </a:xfrm>
          <a:prstGeom prst="rect">
            <a:avLst/>
          </a:prstGeom>
        </p:spPr>
      </p:pic>
      <p:pic>
        <p:nvPicPr>
          <p:cNvPr id="17" name="Picture 16"/>
          <p:cNvPicPr>
            <a:picLocks noChangeAspect="1"/>
          </p:cNvPicPr>
          <p:nvPr/>
        </p:nvPicPr>
        <p:blipFill>
          <a:blip r:embed="rId5"/>
          <a:stretch>
            <a:fillRect/>
          </a:stretch>
        </p:blipFill>
        <p:spPr>
          <a:xfrm>
            <a:off x="2111436" y="3882995"/>
            <a:ext cx="5867400" cy="875731"/>
          </a:xfrm>
          <a:prstGeom prst="rect">
            <a:avLst/>
          </a:prstGeom>
        </p:spPr>
      </p:pic>
      <p:sp>
        <p:nvSpPr>
          <p:cNvPr id="19" name="TextBox 18"/>
          <p:cNvSpPr txBox="1"/>
          <p:nvPr/>
        </p:nvSpPr>
        <p:spPr>
          <a:xfrm>
            <a:off x="429296" y="5416324"/>
            <a:ext cx="8032868" cy="584776"/>
          </a:xfrm>
          <a:prstGeom prst="rect">
            <a:avLst/>
          </a:prstGeom>
          <a:noFill/>
        </p:spPr>
        <p:txBody>
          <a:bodyPr wrap="none" rtlCol="0">
            <a:spAutoFit/>
          </a:bodyPr>
          <a:lstStyle/>
          <a:p>
            <a:r>
              <a:rPr lang="en-US" sz="1600" dirty="0" smtClean="0">
                <a:solidFill>
                  <a:srgbClr val="FF0000"/>
                </a:solidFill>
              </a:rPr>
              <a:t>In a binned analysis residual acceptance dependence</a:t>
            </a:r>
            <a:r>
              <a:rPr lang="en-US" sz="1600" dirty="0" smtClean="0">
                <a:solidFill>
                  <a:srgbClr val="FF0000"/>
                </a:solidFill>
              </a:rPr>
              <a:t> </a:t>
            </a:r>
            <a:r>
              <a:rPr lang="en-US" sz="1600" dirty="0" smtClean="0">
                <a:solidFill>
                  <a:srgbClr val="FF0000"/>
                </a:solidFill>
              </a:rPr>
              <a:t>because of</a:t>
            </a:r>
            <a:r>
              <a:rPr lang="en-US" sz="1600" dirty="0" smtClean="0">
                <a:solidFill>
                  <a:srgbClr val="FF0000"/>
                </a:solidFill>
              </a:rPr>
              <a:t> </a:t>
            </a:r>
            <a:r>
              <a:rPr lang="en-US" sz="1600" dirty="0" smtClean="0">
                <a:solidFill>
                  <a:srgbClr val="FF0000"/>
                </a:solidFill>
              </a:rPr>
              <a:t>integrated </a:t>
            </a:r>
            <a:r>
              <a:rPr lang="en-US" sz="1600" dirty="0" smtClean="0">
                <a:solidFill>
                  <a:srgbClr val="FF0000"/>
                </a:solidFill>
              </a:rPr>
              <a:t>quantities</a:t>
            </a:r>
          </a:p>
          <a:p>
            <a:r>
              <a:rPr lang="en-US" sz="1600" dirty="0" smtClean="0">
                <a:solidFill>
                  <a:srgbClr val="FF0000"/>
                </a:solidFill>
              </a:rPr>
              <a:t>(acceptance/efficiency does not factorize)              </a:t>
            </a:r>
            <a:r>
              <a:rPr lang="en-US" sz="1600" dirty="0" err="1" smtClean="0">
                <a:solidFill>
                  <a:srgbClr val="FF0000"/>
                </a:solidFill>
              </a:rPr>
              <a:t>systematics</a:t>
            </a:r>
            <a:endParaRPr lang="en-US" sz="1600" dirty="0">
              <a:solidFill>
                <a:srgbClr val="FF0000"/>
              </a:solidFill>
            </a:endParaRPr>
          </a:p>
        </p:txBody>
      </p:sp>
      <p:cxnSp>
        <p:nvCxnSpPr>
          <p:cNvPr id="15" name="Straight Connector 14"/>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0"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cxnSp>
        <p:nvCxnSpPr>
          <p:cNvPr id="21" name="Straight Arrow Connector 20"/>
          <p:cNvCxnSpPr/>
          <p:nvPr/>
        </p:nvCxnSpPr>
        <p:spPr>
          <a:xfrm>
            <a:off x="4423280" y="5854300"/>
            <a:ext cx="467145" cy="15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6"/>
          <a:stretch>
            <a:fillRect/>
          </a:stretch>
        </p:blipFill>
        <p:spPr>
          <a:xfrm>
            <a:off x="8357256" y="785936"/>
            <a:ext cx="476250" cy="338667"/>
          </a:xfrm>
          <a:prstGeom prst="rect">
            <a:avLst/>
          </a:prstGeom>
        </p:spPr>
      </p:pic>
      <p:pic>
        <p:nvPicPr>
          <p:cNvPr id="23" name="Picture 22"/>
          <p:cNvPicPr>
            <a:picLocks noChangeAspect="1"/>
          </p:cNvPicPr>
          <p:nvPr/>
        </p:nvPicPr>
        <p:blipFill>
          <a:blip r:embed="rId7"/>
          <a:stretch>
            <a:fillRect/>
          </a:stretch>
        </p:blipFill>
        <p:spPr>
          <a:xfrm>
            <a:off x="464305" y="4764428"/>
            <a:ext cx="3958975" cy="397705"/>
          </a:xfrm>
          <a:prstGeom prst="rect">
            <a:avLst/>
          </a:prstGeom>
        </p:spPr>
      </p:pic>
      <p:grpSp>
        <p:nvGrpSpPr>
          <p:cNvPr id="31" name="Group 30"/>
          <p:cNvGrpSpPr/>
          <p:nvPr/>
        </p:nvGrpSpPr>
        <p:grpSpPr>
          <a:xfrm>
            <a:off x="7518807" y="2603231"/>
            <a:ext cx="1560502" cy="727480"/>
            <a:chOff x="7518807" y="2603231"/>
            <a:chExt cx="1560502" cy="727480"/>
          </a:xfrm>
        </p:grpSpPr>
        <p:sp>
          <p:nvSpPr>
            <p:cNvPr id="26" name="Arc 25"/>
            <p:cNvSpPr/>
            <p:nvPr/>
          </p:nvSpPr>
          <p:spPr>
            <a:xfrm rot="19437595">
              <a:off x="8539932" y="2691665"/>
              <a:ext cx="476250" cy="639046"/>
            </a:xfrm>
            <a:prstGeom prst="arc">
              <a:avLst/>
            </a:prstGeom>
            <a:ln>
              <a:solidFill>
                <a:srgbClr val="FF0000"/>
              </a:solidFill>
            </a:ln>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Arc 26"/>
            <p:cNvSpPr/>
            <p:nvPr/>
          </p:nvSpPr>
          <p:spPr>
            <a:xfrm rot="17478583">
              <a:off x="8521661" y="2521833"/>
              <a:ext cx="476250" cy="639046"/>
            </a:xfrm>
            <a:prstGeom prst="arc">
              <a:avLst/>
            </a:prstGeom>
            <a:ln>
              <a:solidFill>
                <a:srgbClr val="FF0000"/>
              </a:solidFill>
            </a:ln>
            <a:scene3d>
              <a:camera prst="orthographicFront">
                <a:rot lat="0" lon="0" rev="108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7518807" y="2722392"/>
              <a:ext cx="1095234" cy="369332"/>
            </a:xfrm>
            <a:prstGeom prst="rect">
              <a:avLst/>
            </a:prstGeom>
            <a:noFill/>
          </p:spPr>
          <p:txBody>
            <a:bodyPr wrap="none" rtlCol="0">
              <a:spAutoFit/>
            </a:bodyPr>
            <a:lstStyle/>
            <a:p>
              <a:r>
                <a:rPr lang="en-US" dirty="0" smtClean="0">
                  <a:solidFill>
                    <a:srgbClr val="FF0000"/>
                  </a:solidFill>
                </a:rPr>
                <a:t>All terms</a:t>
              </a:r>
              <a:endParaRPr lang="en-US" dirty="0">
                <a:solidFill>
                  <a:srgbClr val="FF0000"/>
                </a:solidFill>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35</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pic>
        <p:nvPicPr>
          <p:cNvPr id="15" name="Picture 14"/>
          <p:cNvPicPr>
            <a:picLocks noChangeAspect="1"/>
          </p:cNvPicPr>
          <p:nvPr/>
        </p:nvPicPr>
        <p:blipFill>
          <a:blip r:embed="rId3"/>
          <a:stretch>
            <a:fillRect/>
          </a:stretch>
        </p:blipFill>
        <p:spPr>
          <a:xfrm>
            <a:off x="531585" y="4059964"/>
            <a:ext cx="8153907" cy="1260507"/>
          </a:xfrm>
          <a:prstGeom prst="rect">
            <a:avLst/>
          </a:prstGeom>
        </p:spPr>
      </p:pic>
      <p:sp>
        <p:nvSpPr>
          <p:cNvPr id="16" name="Rectangle 15"/>
          <p:cNvSpPr/>
          <p:nvPr/>
        </p:nvSpPr>
        <p:spPr>
          <a:xfrm>
            <a:off x="1074425" y="-43797"/>
            <a:ext cx="6849050"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The </a:t>
            </a:r>
            <a:r>
              <a:rPr lang="en-US" sz="3600" b="1" dirty="0" err="1" smtClean="0">
                <a:ln w="1905"/>
                <a:solidFill>
                  <a:srgbClr val="0000FF"/>
                </a:solidFill>
                <a:effectLst>
                  <a:innerShdw blurRad="69850" dist="43180" dir="5400000">
                    <a:srgbClr val="000000">
                      <a:alpha val="65000"/>
                    </a:srgbClr>
                  </a:innerShdw>
                </a:effectLst>
                <a:latin typeface="Calibri"/>
              </a:rPr>
              <a:t>unbinned</a:t>
            </a:r>
            <a:r>
              <a:rPr lang="en-US" sz="3600" b="1" dirty="0" smtClean="0">
                <a:ln w="1905"/>
                <a:solidFill>
                  <a:srgbClr val="0000FF"/>
                </a:solidFill>
                <a:effectLst>
                  <a:innerShdw blurRad="69850" dist="43180" dir="5400000">
                    <a:srgbClr val="000000">
                      <a:alpha val="65000"/>
                    </a:srgbClr>
                  </a:innerShdw>
                </a:effectLst>
                <a:latin typeface="Calibri"/>
              </a:rPr>
              <a:t> maximum likelihood</a:t>
            </a:r>
          </a:p>
        </p:txBody>
      </p:sp>
      <p:pic>
        <p:nvPicPr>
          <p:cNvPr id="18" name="Picture 17"/>
          <p:cNvPicPr>
            <a:picLocks noChangeAspect="1"/>
          </p:cNvPicPr>
          <p:nvPr/>
        </p:nvPicPr>
        <p:blipFill>
          <a:blip r:embed="rId4"/>
          <a:stretch>
            <a:fillRect/>
          </a:stretch>
        </p:blipFill>
        <p:spPr>
          <a:xfrm>
            <a:off x="528882" y="1693522"/>
            <a:ext cx="8082225" cy="1659839"/>
          </a:xfrm>
          <a:prstGeom prst="rect">
            <a:avLst/>
          </a:prstGeom>
        </p:spPr>
      </p:pic>
      <p:sp>
        <p:nvSpPr>
          <p:cNvPr id="19" name="Rectangle 18"/>
          <p:cNvSpPr/>
          <p:nvPr/>
        </p:nvSpPr>
        <p:spPr>
          <a:xfrm>
            <a:off x="530190" y="4030766"/>
            <a:ext cx="149897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stretch>
            <a:fillRect/>
          </a:stretch>
        </p:blipFill>
        <p:spPr>
          <a:xfrm>
            <a:off x="604575" y="1035102"/>
            <a:ext cx="3687320" cy="360255"/>
          </a:xfrm>
          <a:prstGeom prst="rect">
            <a:avLst/>
          </a:prstGeom>
        </p:spPr>
      </p:pic>
      <p:sp>
        <p:nvSpPr>
          <p:cNvPr id="21" name="TextBox 20"/>
          <p:cNvSpPr txBox="1"/>
          <p:nvPr/>
        </p:nvSpPr>
        <p:spPr>
          <a:xfrm>
            <a:off x="1956170" y="5742631"/>
            <a:ext cx="5175515" cy="369332"/>
          </a:xfrm>
          <a:prstGeom prst="rect">
            <a:avLst/>
          </a:prstGeom>
          <a:noFill/>
        </p:spPr>
        <p:txBody>
          <a:bodyPr wrap="none" rtlCol="0">
            <a:spAutoFit/>
          </a:bodyPr>
          <a:lstStyle/>
          <a:p>
            <a:r>
              <a:rPr lang="en-US" dirty="0" smtClean="0">
                <a:solidFill>
                  <a:srgbClr val="FF0000"/>
                </a:solidFill>
              </a:rPr>
              <a:t>Rapid cycling of the target spin states is crucial  !</a:t>
            </a:r>
            <a:endParaRPr lang="en-US" dirty="0">
              <a:solidFill>
                <a:srgbClr val="FF0000"/>
              </a:solidFill>
            </a:endParaRPr>
          </a:p>
        </p:txBody>
      </p:sp>
      <p:grpSp>
        <p:nvGrpSpPr>
          <p:cNvPr id="22" name="Group 21"/>
          <p:cNvGrpSpPr/>
          <p:nvPr/>
        </p:nvGrpSpPr>
        <p:grpSpPr>
          <a:xfrm>
            <a:off x="6890027" y="3288687"/>
            <a:ext cx="1560502" cy="727480"/>
            <a:chOff x="7518807" y="2603231"/>
            <a:chExt cx="1560502" cy="727480"/>
          </a:xfrm>
        </p:grpSpPr>
        <p:sp>
          <p:nvSpPr>
            <p:cNvPr id="23" name="Arc 22"/>
            <p:cNvSpPr/>
            <p:nvPr/>
          </p:nvSpPr>
          <p:spPr>
            <a:xfrm rot="19437595">
              <a:off x="8539932" y="2691665"/>
              <a:ext cx="476250" cy="639046"/>
            </a:xfrm>
            <a:prstGeom prst="arc">
              <a:avLst/>
            </a:prstGeom>
            <a:ln>
              <a:solidFill>
                <a:srgbClr val="FF0000"/>
              </a:solidFill>
            </a:ln>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p:cNvSpPr/>
            <p:nvPr/>
          </p:nvSpPr>
          <p:spPr>
            <a:xfrm rot="17478583">
              <a:off x="8521661" y="2521833"/>
              <a:ext cx="476250" cy="639046"/>
            </a:xfrm>
            <a:prstGeom prst="arc">
              <a:avLst/>
            </a:prstGeom>
            <a:ln>
              <a:solidFill>
                <a:srgbClr val="FF0000"/>
              </a:solidFill>
            </a:ln>
            <a:scene3d>
              <a:camera prst="orthographicFront">
                <a:rot lat="0" lon="0" rev="108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7518807" y="2722392"/>
              <a:ext cx="1095234" cy="369332"/>
            </a:xfrm>
            <a:prstGeom prst="rect">
              <a:avLst/>
            </a:prstGeom>
            <a:noFill/>
          </p:spPr>
          <p:txBody>
            <a:bodyPr wrap="none" rtlCol="0">
              <a:spAutoFit/>
            </a:bodyPr>
            <a:lstStyle/>
            <a:p>
              <a:r>
                <a:rPr lang="en-US" dirty="0" smtClean="0">
                  <a:solidFill>
                    <a:srgbClr val="FF0000"/>
                  </a:solidFill>
                </a:rPr>
                <a:t>All terms</a:t>
              </a:r>
              <a:endParaRPr lang="en-US" dirty="0">
                <a:solidFill>
                  <a:srgbClr val="FF0000"/>
                </a:solidFill>
              </a:endParaRP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179388" y="998537"/>
            <a:ext cx="8856662" cy="2320925"/>
            <a:chOff x="113" y="562"/>
            <a:chExt cx="5579" cy="1462"/>
          </a:xfrm>
        </p:grpSpPr>
        <p:sp>
          <p:nvSpPr>
            <p:cNvPr id="1499148" name="Rectangle 12"/>
            <p:cNvSpPr>
              <a:spLocks noChangeArrowheads="1"/>
            </p:cNvSpPr>
            <p:nvPr/>
          </p:nvSpPr>
          <p:spPr bwMode="auto">
            <a:xfrm>
              <a:off x="313" y="1047"/>
              <a:ext cx="5146" cy="283"/>
            </a:xfrm>
            <a:prstGeom prst="rect">
              <a:avLst/>
            </a:prstGeom>
            <a:noFill/>
            <a:ln w="9525">
              <a:noFill/>
              <a:miter lim="800000"/>
              <a:headEnd/>
              <a:tailEnd/>
            </a:ln>
            <a:effectLst/>
          </p:spPr>
          <p:txBody>
            <a:bodyPr>
              <a:prstTxWarp prst="textNoShape">
                <a:avLst/>
              </a:prstTxWarp>
              <a:spAutoFit/>
            </a:bodyPr>
            <a:lstStyle/>
            <a:p>
              <a:pPr>
                <a:lnSpc>
                  <a:spcPct val="130000"/>
                </a:lnSpc>
                <a:spcBef>
                  <a:spcPct val="50000"/>
                </a:spcBef>
              </a:pPr>
              <a:r>
                <a:rPr lang="it-IT" sz="1800" b="0" dirty="0">
                  <a:solidFill>
                    <a:schemeClr val="tx1"/>
                  </a:solidFill>
                  <a:latin typeface="Arial" pitchFamily="-108" charset="0"/>
                </a:rPr>
                <a:t>set </a:t>
              </a:r>
              <a:r>
                <a:rPr lang="it-IT" sz="1800" b="0" dirty="0" err="1">
                  <a:solidFill>
                    <a:schemeClr val="tx1"/>
                  </a:solidFill>
                  <a:latin typeface="Arial" pitchFamily="-108" charset="0"/>
                </a:rPr>
                <a:t>of</a:t>
              </a:r>
              <a:r>
                <a:rPr lang="it-IT" sz="1800" b="0" dirty="0">
                  <a:solidFill>
                    <a:schemeClr val="tx1"/>
                  </a:solidFill>
                  <a:latin typeface="Arial" pitchFamily="-108" charset="0"/>
                </a:rPr>
                <a:t> SIDIS </a:t>
              </a:r>
              <a:r>
                <a:rPr lang="it-IT" sz="1800" b="0" dirty="0" err="1">
                  <a:solidFill>
                    <a:schemeClr val="tx1"/>
                  </a:solidFill>
                  <a:latin typeface="Arial" pitchFamily="-108" charset="0"/>
                </a:rPr>
                <a:t>events</a:t>
              </a:r>
              <a:r>
                <a:rPr lang="it-IT" sz="1800" b="0" dirty="0">
                  <a:solidFill>
                    <a:schemeClr val="tx1"/>
                  </a:solidFill>
                  <a:latin typeface="Arial" pitchFamily="-108" charset="0"/>
                </a:rPr>
                <a:t> </a:t>
              </a:r>
              <a:r>
                <a:rPr lang="it-IT" sz="1800" b="0" dirty="0" err="1">
                  <a:solidFill>
                    <a:schemeClr val="tx1"/>
                  </a:solidFill>
                  <a:latin typeface="Arial" pitchFamily="-108" charset="0"/>
                </a:rPr>
                <a:t>based</a:t>
              </a:r>
              <a:r>
                <a:rPr lang="it-IT" sz="1800" b="0" dirty="0">
                  <a:solidFill>
                    <a:schemeClr val="tx1"/>
                  </a:solidFill>
                  <a:latin typeface="Arial" pitchFamily="-108" charset="0"/>
                </a:rPr>
                <a:t> on a Taylor </a:t>
              </a:r>
              <a:r>
                <a:rPr lang="it-IT" sz="1800" b="0" dirty="0" err="1">
                  <a:solidFill>
                    <a:schemeClr val="tx1"/>
                  </a:solidFill>
                  <a:latin typeface="Arial" pitchFamily="-108" charset="0"/>
                </a:rPr>
                <a:t>expansion</a:t>
              </a:r>
              <a:r>
                <a:rPr lang="it-IT" sz="1800" b="0" dirty="0">
                  <a:solidFill>
                    <a:schemeClr val="tx1"/>
                  </a:solidFill>
                  <a:latin typeface="Arial" pitchFamily="-108" charset="0"/>
                </a:rPr>
                <a:t> on     :</a:t>
              </a:r>
            </a:p>
          </p:txBody>
        </p:sp>
        <p:sp>
          <p:nvSpPr>
            <p:cNvPr id="1499149" name="Text Box 13"/>
            <p:cNvSpPr txBox="1">
              <a:spLocks noChangeArrowheads="1"/>
            </p:cNvSpPr>
            <p:nvPr/>
          </p:nvSpPr>
          <p:spPr bwMode="auto">
            <a:xfrm>
              <a:off x="113" y="562"/>
              <a:ext cx="5579" cy="283"/>
            </a:xfrm>
            <a:prstGeom prst="rect">
              <a:avLst/>
            </a:prstGeom>
            <a:noFill/>
            <a:ln w="9525">
              <a:noFill/>
              <a:miter lim="800000"/>
              <a:headEnd/>
              <a:tailEnd/>
            </a:ln>
            <a:effectLst/>
          </p:spPr>
          <p:txBody>
            <a:bodyPr>
              <a:prstTxWarp prst="textNoShape">
                <a:avLst/>
              </a:prstTxWarp>
              <a:spAutoFit/>
            </a:bodyPr>
            <a:lstStyle/>
            <a:p>
              <a:pPr marL="342900" indent="-342900">
                <a:lnSpc>
                  <a:spcPct val="130000"/>
                </a:lnSpc>
                <a:spcBef>
                  <a:spcPct val="50000"/>
                </a:spcBef>
              </a:pPr>
              <a:r>
                <a:rPr lang="it-IT" sz="1800" b="0" dirty="0" smtClean="0">
                  <a:solidFill>
                    <a:schemeClr val="tx1"/>
                  </a:solidFill>
                  <a:latin typeface="Arial" pitchFamily="-108" charset="0"/>
                </a:rPr>
                <a:t>  </a:t>
              </a:r>
              <a:r>
                <a:rPr lang="it-IT" sz="1800" b="0" dirty="0">
                  <a:solidFill>
                    <a:schemeClr val="tx1"/>
                  </a:solidFill>
                  <a:latin typeface="Arial" pitchFamily="-108" charset="0"/>
                </a:rPr>
                <a:t>The </a:t>
              </a:r>
              <a:r>
                <a:rPr lang="it-IT" sz="1800" b="0" dirty="0">
                  <a:latin typeface="Arial" pitchFamily="-108" charset="0"/>
                </a:rPr>
                <a:t>full </a:t>
              </a:r>
              <a:r>
                <a:rPr lang="it-IT" sz="1800" b="0" dirty="0" err="1">
                  <a:latin typeface="Arial" pitchFamily="-108" charset="0"/>
                </a:rPr>
                <a:t>kinematic</a:t>
              </a:r>
              <a:r>
                <a:rPr lang="it-IT" sz="1800" b="0" dirty="0">
                  <a:latin typeface="Arial" pitchFamily="-108" charset="0"/>
                </a:rPr>
                <a:t> </a:t>
              </a:r>
              <a:r>
                <a:rPr lang="it-IT" sz="1800" b="0" dirty="0" err="1">
                  <a:latin typeface="Arial" pitchFamily="-108" charset="0"/>
                </a:rPr>
                <a:t>dependence</a:t>
              </a:r>
              <a:r>
                <a:rPr lang="it-IT" sz="1800" b="0" dirty="0">
                  <a:solidFill>
                    <a:schemeClr val="tx1"/>
                  </a:solidFill>
                  <a:latin typeface="Arial" pitchFamily="-108" charset="0"/>
                </a:rPr>
                <a:t> </a:t>
              </a:r>
              <a:r>
                <a:rPr lang="it-IT" sz="1800" b="0" dirty="0" err="1">
                  <a:solidFill>
                    <a:schemeClr val="tx1"/>
                  </a:solidFill>
                  <a:latin typeface="Arial" pitchFamily="-108" charset="0"/>
                </a:rPr>
                <a:t>of</a:t>
              </a:r>
              <a:r>
                <a:rPr lang="it-IT" sz="1800" b="0" dirty="0">
                  <a:solidFill>
                    <a:schemeClr val="tx1"/>
                  </a:solidFill>
                  <a:latin typeface="Arial" pitchFamily="-108" charset="0"/>
                </a:rPr>
                <a:t> the Collins and </a:t>
              </a:r>
              <a:r>
                <a:rPr lang="it-IT" sz="1800" b="0" dirty="0" err="1">
                  <a:solidFill>
                    <a:schemeClr val="tx1"/>
                  </a:solidFill>
                  <a:latin typeface="Arial" pitchFamily="-108" charset="0"/>
                </a:rPr>
                <a:t>Sivers</a:t>
              </a:r>
              <a:r>
                <a:rPr lang="it-IT" sz="1800" b="0" dirty="0">
                  <a:solidFill>
                    <a:schemeClr val="tx1"/>
                  </a:solidFill>
                  <a:latin typeface="Arial" pitchFamily="-108" charset="0"/>
                </a:rPr>
                <a:t> </a:t>
              </a:r>
              <a:r>
                <a:rPr lang="it-IT" sz="1800" b="0" dirty="0" err="1">
                  <a:solidFill>
                    <a:schemeClr val="tx1"/>
                  </a:solidFill>
                  <a:latin typeface="Arial" pitchFamily="-108" charset="0"/>
                </a:rPr>
                <a:t>moments</a:t>
              </a:r>
              <a:r>
                <a:rPr lang="it-IT" sz="1800" b="0" dirty="0">
                  <a:solidFill>
                    <a:schemeClr val="tx1"/>
                  </a:solidFill>
                  <a:latin typeface="Arial" pitchFamily="-108" charset="0"/>
                </a:rPr>
                <a:t> on</a:t>
              </a:r>
            </a:p>
          </p:txBody>
        </p:sp>
        <p:graphicFrame>
          <p:nvGraphicFramePr>
            <p:cNvPr id="1499150" name="Object 14"/>
            <p:cNvGraphicFramePr>
              <a:graphicFrameLocks noChangeAspect="1"/>
            </p:cNvGraphicFramePr>
            <p:nvPr/>
          </p:nvGraphicFramePr>
          <p:xfrm>
            <a:off x="370" y="823"/>
            <a:ext cx="1185" cy="262"/>
          </p:xfrm>
          <a:graphic>
            <a:graphicData uri="http://schemas.openxmlformats.org/presentationml/2006/ole">
              <p:oleObj spid="_x0000_s521218" name="Equation" r:id="rId3" imgW="1091880" imgH="241200" progId="Equation.3">
                <p:embed/>
              </p:oleObj>
            </a:graphicData>
          </a:graphic>
        </p:graphicFrame>
        <p:graphicFrame>
          <p:nvGraphicFramePr>
            <p:cNvPr id="1499151" name="Object 15"/>
            <p:cNvGraphicFramePr>
              <a:graphicFrameLocks noChangeAspect="1"/>
            </p:cNvGraphicFramePr>
            <p:nvPr/>
          </p:nvGraphicFramePr>
          <p:xfrm>
            <a:off x="3739" y="1130"/>
            <a:ext cx="152" cy="179"/>
          </p:xfrm>
          <a:graphic>
            <a:graphicData uri="http://schemas.openxmlformats.org/presentationml/2006/ole">
              <p:oleObj spid="_x0000_s521219" name="Equation" r:id="rId4" imgW="139680" imgH="164880" progId="Equation.3">
                <p:embed/>
              </p:oleObj>
            </a:graphicData>
          </a:graphic>
        </p:graphicFrame>
        <p:sp>
          <p:nvSpPr>
            <p:cNvPr id="1499152" name="Rectangle 16"/>
            <p:cNvSpPr>
              <a:spLocks noChangeArrowheads="1"/>
            </p:cNvSpPr>
            <p:nvPr/>
          </p:nvSpPr>
          <p:spPr bwMode="auto">
            <a:xfrm>
              <a:off x="1539" y="799"/>
              <a:ext cx="4153" cy="283"/>
            </a:xfrm>
            <a:prstGeom prst="rect">
              <a:avLst/>
            </a:prstGeom>
            <a:noFill/>
            <a:ln w="9525">
              <a:noFill/>
              <a:miter lim="800000"/>
              <a:headEnd/>
              <a:tailEnd/>
            </a:ln>
            <a:effectLst/>
          </p:spPr>
          <p:txBody>
            <a:bodyPr>
              <a:prstTxWarp prst="textNoShape">
                <a:avLst/>
              </a:prstTxWarp>
              <a:spAutoFit/>
            </a:bodyPr>
            <a:lstStyle/>
            <a:p>
              <a:pPr>
                <a:lnSpc>
                  <a:spcPct val="130000"/>
                </a:lnSpc>
                <a:spcBef>
                  <a:spcPct val="50000"/>
                </a:spcBef>
              </a:pPr>
              <a:r>
                <a:rPr lang="it-IT" sz="1800" b="0">
                  <a:solidFill>
                    <a:schemeClr val="tx1"/>
                  </a:solidFill>
                  <a:latin typeface="Arial" pitchFamily="-108" charset="0"/>
                </a:rPr>
                <a:t>is </a:t>
              </a:r>
              <a:r>
                <a:rPr lang="it-IT" sz="1800" b="0">
                  <a:latin typeface="Arial" pitchFamily="-108" charset="0"/>
                </a:rPr>
                <a:t>evaluated from the real data</a:t>
              </a:r>
              <a:r>
                <a:rPr lang="it-IT" sz="1800" b="0">
                  <a:solidFill>
                    <a:schemeClr val="tx1"/>
                  </a:solidFill>
                  <a:latin typeface="Arial" pitchFamily="-108" charset="0"/>
                </a:rPr>
                <a:t> through a fit of the full</a:t>
              </a:r>
            </a:p>
          </p:txBody>
        </p:sp>
        <p:grpSp>
          <p:nvGrpSpPr>
            <p:cNvPr id="3" name="Group 17"/>
            <p:cNvGrpSpPr>
              <a:grpSpLocks/>
            </p:cNvGrpSpPr>
            <p:nvPr/>
          </p:nvGrpSpPr>
          <p:grpSpPr bwMode="auto">
            <a:xfrm>
              <a:off x="295" y="1450"/>
              <a:ext cx="5080" cy="574"/>
              <a:chOff x="295" y="1450"/>
              <a:chExt cx="5080" cy="574"/>
            </a:xfrm>
          </p:grpSpPr>
          <p:graphicFrame>
            <p:nvGraphicFramePr>
              <p:cNvPr id="1499154" name="Object 18"/>
              <p:cNvGraphicFramePr>
                <a:graphicFrameLocks noChangeAspect="1"/>
              </p:cNvGraphicFramePr>
              <p:nvPr/>
            </p:nvGraphicFramePr>
            <p:xfrm>
              <a:off x="861" y="1450"/>
              <a:ext cx="3924" cy="211"/>
            </p:xfrm>
            <a:graphic>
              <a:graphicData uri="http://schemas.openxmlformats.org/presentationml/2006/ole">
                <p:oleObj spid="_x0000_s521220" name="Equation" r:id="rId5" imgW="4241520" imgH="228600" progId="Equation.3">
                  <p:embed/>
                </p:oleObj>
              </a:graphicData>
            </a:graphic>
          </p:graphicFrame>
          <p:grpSp>
            <p:nvGrpSpPr>
              <p:cNvPr id="4" name="Group 19"/>
              <p:cNvGrpSpPr>
                <a:grpSpLocks/>
              </p:cNvGrpSpPr>
              <p:nvPr/>
            </p:nvGrpSpPr>
            <p:grpSpPr bwMode="auto">
              <a:xfrm>
                <a:off x="295" y="1774"/>
                <a:ext cx="5080" cy="250"/>
                <a:chOff x="295" y="1774"/>
                <a:chExt cx="5080" cy="250"/>
              </a:xfrm>
            </p:grpSpPr>
            <p:graphicFrame>
              <p:nvGraphicFramePr>
                <p:cNvPr id="1499156" name="Object 20"/>
                <p:cNvGraphicFramePr>
                  <a:graphicFrameLocks noChangeAspect="1"/>
                </p:cNvGraphicFramePr>
                <p:nvPr/>
              </p:nvGraphicFramePr>
              <p:xfrm>
                <a:off x="722" y="1776"/>
                <a:ext cx="4653" cy="248"/>
              </p:xfrm>
              <a:graphic>
                <a:graphicData uri="http://schemas.openxmlformats.org/presentationml/2006/ole">
                  <p:oleObj spid="_x0000_s521221" name="Equation" r:id="rId6" imgW="4520880" imgH="241200" progId="Equation.3">
                    <p:embed/>
                  </p:oleObj>
                </a:graphicData>
              </a:graphic>
            </p:graphicFrame>
            <p:sp>
              <p:nvSpPr>
                <p:cNvPr id="1499157" name="Text Box 21"/>
                <p:cNvSpPr txBox="1">
                  <a:spLocks noChangeArrowheads="1"/>
                </p:cNvSpPr>
                <p:nvPr/>
              </p:nvSpPr>
              <p:spPr bwMode="auto">
                <a:xfrm>
                  <a:off x="295" y="1774"/>
                  <a:ext cx="771" cy="250"/>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2000" b="0">
                      <a:solidFill>
                        <a:schemeClr val="tx1"/>
                      </a:solidFill>
                      <a:latin typeface="Arial" pitchFamily="-108" charset="0"/>
                    </a:rPr>
                    <a:t>e.g.:</a:t>
                  </a:r>
                </a:p>
              </p:txBody>
            </p:sp>
          </p:grpSp>
        </p:grpSp>
      </p:grpSp>
      <p:grpSp>
        <p:nvGrpSpPr>
          <p:cNvPr id="5" name="Group 26"/>
          <p:cNvGrpSpPr>
            <a:grpSpLocks/>
          </p:cNvGrpSpPr>
          <p:nvPr/>
        </p:nvGrpSpPr>
        <p:grpSpPr bwMode="auto">
          <a:xfrm>
            <a:off x="695325" y="965200"/>
            <a:ext cx="3130550" cy="2886075"/>
            <a:chOff x="438" y="485"/>
            <a:chExt cx="1972" cy="1818"/>
          </a:xfrm>
        </p:grpSpPr>
        <p:sp>
          <p:nvSpPr>
            <p:cNvPr id="1499158" name="AutoShape 22"/>
            <p:cNvSpPr>
              <a:spLocks noChangeArrowheads="1"/>
            </p:cNvSpPr>
            <p:nvPr/>
          </p:nvSpPr>
          <p:spPr bwMode="auto">
            <a:xfrm>
              <a:off x="628" y="485"/>
              <a:ext cx="1766" cy="347"/>
            </a:xfrm>
            <a:prstGeom prst="wedgeRoundRectCallout">
              <a:avLst>
                <a:gd name="adj1" fmla="val -7361"/>
                <a:gd name="adj2" fmla="val 394958"/>
                <a:gd name="adj3" fmla="val 16667"/>
              </a:avLst>
            </a:prstGeom>
            <a:noFill/>
            <a:ln w="38100">
              <a:solidFill>
                <a:srgbClr val="FF0000"/>
              </a:solidFill>
              <a:miter lim="800000"/>
              <a:headEnd/>
              <a:tailEnd/>
            </a:ln>
            <a:effectLst/>
          </p:spPr>
          <p:txBody>
            <a:bodyPr>
              <a:prstTxWarp prst="textNoShape">
                <a:avLst/>
              </a:prstTxWarp>
            </a:bodyPr>
            <a:lstStyle/>
            <a:p>
              <a:pPr algn="ctr"/>
              <a:endParaRPr lang="it-IT" sz="2000" b="0">
                <a:solidFill>
                  <a:schemeClr val="tx1"/>
                </a:solidFill>
                <a:latin typeface="Arial" pitchFamily="-108" charset="0"/>
              </a:endParaRPr>
            </a:p>
          </p:txBody>
        </p:sp>
        <p:sp>
          <p:nvSpPr>
            <p:cNvPr id="1499159" name="Text Box 23"/>
            <p:cNvSpPr txBox="1">
              <a:spLocks noChangeArrowheads="1"/>
            </p:cNvSpPr>
            <p:nvPr/>
          </p:nvSpPr>
          <p:spPr bwMode="auto">
            <a:xfrm>
              <a:off x="438" y="2051"/>
              <a:ext cx="1972" cy="252"/>
            </a:xfrm>
            <a:prstGeom prst="rect">
              <a:avLst/>
            </a:prstGeom>
            <a:noFill/>
            <a:ln w="31750">
              <a:noFill/>
              <a:miter lim="800000"/>
              <a:headEnd/>
              <a:tailEnd/>
            </a:ln>
            <a:effectLst/>
          </p:spPr>
          <p:txBody>
            <a:bodyPr wrap="none">
              <a:prstTxWarp prst="textNoShape">
                <a:avLst/>
              </a:prstTxWarp>
              <a:spAutoFit/>
            </a:bodyPr>
            <a:lstStyle/>
            <a:p>
              <a:r>
                <a:rPr lang="en-US" sz="2000" dirty="0">
                  <a:solidFill>
                    <a:srgbClr val="FF0000"/>
                  </a:solidFill>
                  <a:latin typeface="Arial"/>
                </a:rPr>
                <a:t>acceptance effects vanish</a:t>
              </a:r>
              <a:endParaRPr lang="it-IT" sz="2000" dirty="0">
                <a:solidFill>
                  <a:srgbClr val="FF0000"/>
                </a:solidFill>
                <a:latin typeface="Arial"/>
              </a:endParaRPr>
            </a:p>
          </p:txBody>
        </p:sp>
      </p:grpSp>
      <p:grpSp>
        <p:nvGrpSpPr>
          <p:cNvPr id="6" name="Group 27"/>
          <p:cNvGrpSpPr>
            <a:grpSpLocks/>
          </p:cNvGrpSpPr>
          <p:nvPr/>
        </p:nvGrpSpPr>
        <p:grpSpPr bwMode="auto">
          <a:xfrm>
            <a:off x="2686050" y="1358900"/>
            <a:ext cx="5541963" cy="2527300"/>
            <a:chOff x="1692" y="733"/>
            <a:chExt cx="3491" cy="1592"/>
          </a:xfrm>
        </p:grpSpPr>
        <p:sp>
          <p:nvSpPr>
            <p:cNvPr id="1499160" name="AutoShape 24"/>
            <p:cNvSpPr>
              <a:spLocks noChangeArrowheads="1"/>
            </p:cNvSpPr>
            <p:nvPr/>
          </p:nvSpPr>
          <p:spPr bwMode="auto">
            <a:xfrm>
              <a:off x="1692" y="733"/>
              <a:ext cx="1862" cy="347"/>
            </a:xfrm>
            <a:prstGeom prst="wedgeRoundRectCallout">
              <a:avLst>
                <a:gd name="adj1" fmla="val 26102"/>
                <a:gd name="adj2" fmla="val 325792"/>
                <a:gd name="adj3" fmla="val 16667"/>
              </a:avLst>
            </a:prstGeom>
            <a:noFill/>
            <a:ln w="38100">
              <a:solidFill>
                <a:srgbClr val="FF0000"/>
              </a:solidFill>
              <a:miter lim="800000"/>
              <a:headEnd/>
              <a:tailEnd/>
            </a:ln>
            <a:effectLst/>
          </p:spPr>
          <p:txBody>
            <a:bodyPr>
              <a:prstTxWarp prst="textNoShape">
                <a:avLst/>
              </a:prstTxWarp>
            </a:bodyPr>
            <a:lstStyle/>
            <a:p>
              <a:pPr algn="ctr"/>
              <a:endParaRPr lang="it-IT" sz="2000" b="0">
                <a:solidFill>
                  <a:schemeClr val="tx1"/>
                </a:solidFill>
                <a:latin typeface="Arial" pitchFamily="-108" charset="0"/>
              </a:endParaRPr>
            </a:p>
          </p:txBody>
        </p:sp>
        <p:sp>
          <p:nvSpPr>
            <p:cNvPr id="1499161" name="Text Box 25"/>
            <p:cNvSpPr txBox="1">
              <a:spLocks noChangeArrowheads="1"/>
            </p:cNvSpPr>
            <p:nvPr/>
          </p:nvSpPr>
          <p:spPr bwMode="auto">
            <a:xfrm>
              <a:off x="2854" y="2075"/>
              <a:ext cx="2329" cy="250"/>
            </a:xfrm>
            <a:prstGeom prst="rect">
              <a:avLst/>
            </a:prstGeom>
            <a:noFill/>
            <a:ln w="31750">
              <a:noFill/>
              <a:miter lim="800000"/>
              <a:headEnd/>
              <a:tailEnd/>
            </a:ln>
            <a:effectLst/>
          </p:spPr>
          <p:txBody>
            <a:bodyPr wrap="none">
              <a:prstTxWarp prst="textNoShape">
                <a:avLst/>
              </a:prstTxWarp>
              <a:spAutoFit/>
            </a:bodyPr>
            <a:lstStyle/>
            <a:p>
              <a:r>
                <a:rPr lang="en-US" sz="2000" dirty="0">
                  <a:solidFill>
                    <a:srgbClr val="FF0000"/>
                  </a:solidFill>
                  <a:latin typeface="Arial"/>
                </a:rPr>
                <a:t>model assumptions minimized</a:t>
              </a:r>
              <a:endParaRPr lang="it-IT" sz="2000" dirty="0">
                <a:solidFill>
                  <a:srgbClr val="FF0000"/>
                </a:solidFill>
                <a:latin typeface="Arial"/>
              </a:endParaRPr>
            </a:p>
          </p:txBody>
        </p:sp>
      </p:grpSp>
      <p:sp>
        <p:nvSpPr>
          <p:cNvPr id="28" name="Rectangle 27"/>
          <p:cNvSpPr/>
          <p:nvPr/>
        </p:nvSpPr>
        <p:spPr>
          <a:xfrm>
            <a:off x="1456966" y="-29198"/>
            <a:ext cx="6083967"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Full-differential physical model</a:t>
            </a:r>
          </a:p>
        </p:txBody>
      </p:sp>
      <p:sp>
        <p:nvSpPr>
          <p:cNvPr id="29"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30"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36</a:t>
            </a:fld>
            <a:endParaRPr lang="en-US" sz="1200" dirty="0">
              <a:solidFill>
                <a:srgbClr val="898989"/>
              </a:solidFill>
            </a:endParaRPr>
          </a:p>
        </p:txBody>
      </p:sp>
      <p:cxnSp>
        <p:nvCxnSpPr>
          <p:cNvPr id="32" name="Straight Connector 31"/>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7" name="Group 35"/>
          <p:cNvGrpSpPr/>
          <p:nvPr/>
        </p:nvGrpSpPr>
        <p:grpSpPr>
          <a:xfrm>
            <a:off x="152400" y="4011612"/>
            <a:ext cx="8729663" cy="2332038"/>
            <a:chOff x="152400" y="4011612"/>
            <a:chExt cx="8729663" cy="2332038"/>
          </a:xfrm>
        </p:grpSpPr>
        <p:graphicFrame>
          <p:nvGraphicFramePr>
            <p:cNvPr id="1499140" name="Object 4"/>
            <p:cNvGraphicFramePr>
              <a:graphicFrameLocks noChangeAspect="1"/>
            </p:cNvGraphicFramePr>
            <p:nvPr/>
          </p:nvGraphicFramePr>
          <p:xfrm>
            <a:off x="2271713" y="5584825"/>
            <a:ext cx="4808537" cy="758825"/>
          </p:xfrm>
          <a:graphic>
            <a:graphicData uri="http://schemas.openxmlformats.org/presentationml/2006/ole">
              <p:oleObj spid="_x0000_s521222" name="Equation" r:id="rId7" imgW="3213100" imgH="508000" progId="Equation.3">
                <p:embed/>
              </p:oleObj>
            </a:graphicData>
          </a:graphic>
        </p:graphicFrame>
        <p:sp>
          <p:nvSpPr>
            <p:cNvPr id="1499141" name="Rectangle 5"/>
            <p:cNvSpPr>
              <a:spLocks noChangeArrowheads="1"/>
            </p:cNvSpPr>
            <p:nvPr/>
          </p:nvSpPr>
          <p:spPr bwMode="auto">
            <a:xfrm>
              <a:off x="457200" y="4322762"/>
              <a:ext cx="8424863" cy="1163638"/>
            </a:xfrm>
            <a:prstGeom prst="rect">
              <a:avLst/>
            </a:prstGeom>
            <a:noFill/>
            <a:ln w="9525">
              <a:noFill/>
              <a:miter lim="800000"/>
              <a:headEnd/>
              <a:tailEnd/>
            </a:ln>
            <a:effectLst/>
          </p:spPr>
          <p:txBody>
            <a:bodyPr>
              <a:prstTxWarp prst="textNoShape">
                <a:avLst/>
              </a:prstTxWarp>
              <a:spAutoFit/>
            </a:bodyPr>
            <a:lstStyle/>
            <a:p>
              <a:pPr marL="342900" indent="-342900">
                <a:lnSpc>
                  <a:spcPct val="130000"/>
                </a:lnSpc>
              </a:pPr>
              <a:r>
                <a:rPr lang="it-IT" sz="1800" b="0" dirty="0" smtClean="0">
                  <a:solidFill>
                    <a:schemeClr val="tx1"/>
                  </a:solidFill>
                  <a:latin typeface="Arial" pitchFamily="-108" charset="0"/>
                </a:rPr>
                <a:t> </a:t>
              </a:r>
              <a:r>
                <a:rPr lang="it-IT" sz="1800" b="0" dirty="0">
                  <a:solidFill>
                    <a:schemeClr val="tx1"/>
                  </a:solidFill>
                  <a:latin typeface="Arial" pitchFamily="-108" charset="0"/>
                </a:rPr>
                <a:t>The extracted azimuthal moments                      and                     are folded with the spin-independent cross section (known!) in 4</a:t>
              </a:r>
              <a:r>
                <a:rPr lang="it-IT" sz="1800" b="0" dirty="0">
                  <a:solidFill>
                    <a:schemeClr val="tx1"/>
                  </a:solidFill>
                  <a:latin typeface="Arial" pitchFamily="-108" charset="0"/>
                  <a:sym typeface="Symbol" pitchFamily="-108" charset="2"/>
                </a:rPr>
                <a:t> </a:t>
              </a:r>
              <a:r>
                <a:rPr lang="it-IT" sz="1800" b="0" dirty="0">
                  <a:solidFill>
                    <a:schemeClr val="tx1"/>
                  </a:solidFill>
                  <a:latin typeface="Arial" pitchFamily="-108" charset="0"/>
                </a:rPr>
                <a:t>           and within the HERMES acceptance            :  </a:t>
              </a:r>
            </a:p>
          </p:txBody>
        </p:sp>
        <p:graphicFrame>
          <p:nvGraphicFramePr>
            <p:cNvPr id="1499142" name="Object 6"/>
            <p:cNvGraphicFramePr>
              <a:graphicFrameLocks noChangeAspect="1"/>
            </p:cNvGraphicFramePr>
            <p:nvPr/>
          </p:nvGraphicFramePr>
          <p:xfrm>
            <a:off x="6008687" y="4752975"/>
            <a:ext cx="620713" cy="368300"/>
          </p:xfrm>
          <a:graphic>
            <a:graphicData uri="http://schemas.openxmlformats.org/presentationml/2006/ole">
              <p:oleObj spid="_x0000_s521223" name="Equation" r:id="rId8" imgW="406080" imgH="241200" progId="Equation.3">
                <p:embed/>
              </p:oleObj>
            </a:graphicData>
          </a:graphic>
        </p:graphicFrame>
        <p:graphicFrame>
          <p:nvGraphicFramePr>
            <p:cNvPr id="1499143" name="Object 7"/>
            <p:cNvGraphicFramePr>
              <a:graphicFrameLocks noChangeAspect="1"/>
            </p:cNvGraphicFramePr>
            <p:nvPr/>
          </p:nvGraphicFramePr>
          <p:xfrm>
            <a:off x="4081463" y="4400550"/>
            <a:ext cx="1273175" cy="374650"/>
          </p:xfrm>
          <a:graphic>
            <a:graphicData uri="http://schemas.openxmlformats.org/presentationml/2006/ole">
              <p:oleObj spid="_x0000_s521224" name="Equation" r:id="rId9" imgW="774360" imgH="228600" progId="Equation.3">
                <p:embed/>
              </p:oleObj>
            </a:graphicData>
          </a:graphic>
        </p:graphicFrame>
        <p:graphicFrame>
          <p:nvGraphicFramePr>
            <p:cNvPr id="1499144" name="Object 8"/>
            <p:cNvGraphicFramePr>
              <a:graphicFrameLocks noChangeAspect="1"/>
            </p:cNvGraphicFramePr>
            <p:nvPr/>
          </p:nvGraphicFramePr>
          <p:xfrm>
            <a:off x="3194050" y="5111750"/>
            <a:ext cx="641350" cy="368300"/>
          </p:xfrm>
          <a:graphic>
            <a:graphicData uri="http://schemas.openxmlformats.org/presentationml/2006/ole">
              <p:oleObj spid="_x0000_s521225" name="Equation" r:id="rId10" imgW="419040" imgH="241200" progId="Equation.3">
                <p:embed/>
              </p:oleObj>
            </a:graphicData>
          </a:graphic>
        </p:graphicFrame>
        <p:graphicFrame>
          <p:nvGraphicFramePr>
            <p:cNvPr id="1499145" name="Object 9"/>
            <p:cNvGraphicFramePr>
              <a:graphicFrameLocks noChangeAspect="1"/>
            </p:cNvGraphicFramePr>
            <p:nvPr/>
          </p:nvGraphicFramePr>
          <p:xfrm>
            <a:off x="5918200" y="4403725"/>
            <a:ext cx="1211263" cy="374650"/>
          </p:xfrm>
          <a:graphic>
            <a:graphicData uri="http://schemas.openxmlformats.org/presentationml/2006/ole">
              <p:oleObj spid="_x0000_s521226" name="Equation" r:id="rId11" imgW="736560" imgH="228600" progId="Equation.3">
                <p:embed/>
              </p:oleObj>
            </a:graphicData>
          </a:graphic>
        </p:graphicFrame>
        <p:sp>
          <p:nvSpPr>
            <p:cNvPr id="33" name="TextBox 32"/>
            <p:cNvSpPr txBox="1"/>
            <p:nvPr/>
          </p:nvSpPr>
          <p:spPr>
            <a:xfrm>
              <a:off x="152400" y="4011612"/>
              <a:ext cx="2199265" cy="369332"/>
            </a:xfrm>
            <a:prstGeom prst="rect">
              <a:avLst/>
            </a:prstGeom>
            <a:noFill/>
          </p:spPr>
          <p:txBody>
            <a:bodyPr wrap="none" rtlCol="0">
              <a:spAutoFit/>
            </a:bodyPr>
            <a:lstStyle/>
            <a:p>
              <a:r>
                <a:rPr lang="en-US" dirty="0" smtClean="0">
                  <a:solidFill>
                    <a:srgbClr val="008000"/>
                  </a:solidFill>
                </a:rPr>
                <a:t>Testing the method:</a:t>
              </a:r>
              <a:endParaRPr lang="en-US" dirty="0">
                <a:solidFill>
                  <a:srgbClr val="008000"/>
                </a:solidFill>
              </a:endParaRPr>
            </a:p>
          </p:txBody>
        </p:sp>
      </p:grpSp>
      <p:sp>
        <p:nvSpPr>
          <p:cNvPr id="34" name="TextBox 33"/>
          <p:cNvSpPr txBox="1"/>
          <p:nvPr/>
        </p:nvSpPr>
        <p:spPr>
          <a:xfrm>
            <a:off x="179388" y="621268"/>
            <a:ext cx="1275146" cy="369332"/>
          </a:xfrm>
          <a:prstGeom prst="rect">
            <a:avLst/>
          </a:prstGeom>
          <a:noFill/>
        </p:spPr>
        <p:txBody>
          <a:bodyPr wrap="none" rtlCol="0">
            <a:spAutoFit/>
          </a:bodyPr>
          <a:lstStyle/>
          <a:p>
            <a:r>
              <a:rPr lang="en-US" dirty="0" smtClean="0">
                <a:solidFill>
                  <a:srgbClr val="008000"/>
                </a:solidFill>
              </a:rPr>
              <a:t>Extraction:</a:t>
            </a:r>
            <a:endParaRPr lang="en-US" dirty="0">
              <a:solidFill>
                <a:srgbClr val="008000"/>
              </a:solidFill>
            </a:endParaRPr>
          </a:p>
        </p:txBody>
      </p:sp>
      <p:sp>
        <p:nvSpPr>
          <p:cNvPr id="35"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cxnSp>
        <p:nvCxnSpPr>
          <p:cNvPr id="37" name="Straight Connector 3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02210" name="Picture 2"/>
          <p:cNvPicPr preferRelativeResize="0">
            <a:picLocks noChangeArrowheads="1"/>
          </p:cNvPicPr>
          <p:nvPr/>
        </p:nvPicPr>
        <p:blipFill>
          <a:blip r:embed="rId2"/>
          <a:srcRect/>
          <a:stretch>
            <a:fillRect/>
          </a:stretch>
        </p:blipFill>
        <p:spPr bwMode="auto">
          <a:xfrm>
            <a:off x="109538" y="1576388"/>
            <a:ext cx="4318000" cy="4318000"/>
          </a:xfrm>
          <a:prstGeom prst="rect">
            <a:avLst/>
          </a:prstGeom>
          <a:noFill/>
          <a:ln w="9525">
            <a:noFill/>
            <a:miter lim="800000"/>
            <a:headEnd/>
            <a:tailEnd/>
          </a:ln>
          <a:effectLst/>
        </p:spPr>
      </p:pic>
      <p:sp>
        <p:nvSpPr>
          <p:cNvPr id="1502213" name="AutoShape 5"/>
          <p:cNvSpPr>
            <a:spLocks noChangeArrowheads="1"/>
          </p:cNvSpPr>
          <p:nvPr/>
        </p:nvSpPr>
        <p:spPr bwMode="auto">
          <a:xfrm>
            <a:off x="827088" y="1728788"/>
            <a:ext cx="1728787" cy="360362"/>
          </a:xfrm>
          <a:prstGeom prst="roundRect">
            <a:avLst>
              <a:gd name="adj" fmla="val 16667"/>
            </a:avLst>
          </a:prstGeom>
          <a:noFill/>
          <a:ln w="25400">
            <a:solidFill>
              <a:srgbClr val="FF0000"/>
            </a:solidFill>
            <a:round/>
            <a:headEnd/>
            <a:tailEnd/>
          </a:ln>
          <a:effectLst/>
        </p:spPr>
        <p:txBody>
          <a:bodyPr wrap="none" anchor="ctr">
            <a:prstTxWarp prst="textNoShape">
              <a:avLst/>
            </a:prstTxWarp>
          </a:bodyPr>
          <a:lstStyle/>
          <a:p>
            <a:endParaRPr lang="en-US"/>
          </a:p>
        </p:txBody>
      </p:sp>
      <p:sp>
        <p:nvSpPr>
          <p:cNvPr id="1502214" name="Line 6"/>
          <p:cNvSpPr>
            <a:spLocks noChangeShapeType="1"/>
          </p:cNvSpPr>
          <p:nvPr/>
        </p:nvSpPr>
        <p:spPr bwMode="auto">
          <a:xfrm flipV="1">
            <a:off x="1331913" y="1296988"/>
            <a:ext cx="0" cy="431800"/>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1502215" name="Line 7"/>
          <p:cNvSpPr>
            <a:spLocks noChangeShapeType="1"/>
          </p:cNvSpPr>
          <p:nvPr/>
        </p:nvSpPr>
        <p:spPr bwMode="auto">
          <a:xfrm>
            <a:off x="1331913" y="1296988"/>
            <a:ext cx="215900" cy="0"/>
          </a:xfrm>
          <a:prstGeom prst="line">
            <a:avLst/>
          </a:prstGeom>
          <a:noFill/>
          <a:ln w="25400">
            <a:solidFill>
              <a:srgbClr val="FF0000"/>
            </a:solidFill>
            <a:round/>
            <a:headEnd/>
            <a:tailEnd type="triangle" w="med" len="med"/>
          </a:ln>
          <a:effectLst/>
        </p:spPr>
        <p:txBody>
          <a:bodyPr>
            <a:prstTxWarp prst="textNoShape">
              <a:avLst/>
            </a:prstTxWarp>
          </a:bodyPr>
          <a:lstStyle/>
          <a:p>
            <a:endParaRPr lang="en-US"/>
          </a:p>
        </p:txBody>
      </p:sp>
      <p:sp>
        <p:nvSpPr>
          <p:cNvPr id="1502216" name="Text Box 8"/>
          <p:cNvSpPr txBox="1">
            <a:spLocks noChangeArrowheads="1"/>
          </p:cNvSpPr>
          <p:nvPr/>
        </p:nvSpPr>
        <p:spPr bwMode="auto">
          <a:xfrm>
            <a:off x="1543050" y="1125538"/>
            <a:ext cx="259715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latin typeface="Arial" pitchFamily="-108" charset="0"/>
              </a:rPr>
              <a:t>Standard extraction method</a:t>
            </a:r>
            <a:endParaRPr lang="it-IT" sz="1400">
              <a:latin typeface="Arial" pitchFamily="-108" charset="0"/>
            </a:endParaRPr>
          </a:p>
        </p:txBody>
      </p:sp>
      <p:sp>
        <p:nvSpPr>
          <p:cNvPr id="1502217" name="AutoShape 9"/>
          <p:cNvSpPr>
            <a:spLocks noChangeArrowheads="1"/>
          </p:cNvSpPr>
          <p:nvPr/>
        </p:nvSpPr>
        <p:spPr bwMode="auto">
          <a:xfrm>
            <a:off x="842963" y="2122488"/>
            <a:ext cx="3008312" cy="360362"/>
          </a:xfrm>
          <a:prstGeom prst="roundRect">
            <a:avLst>
              <a:gd name="adj" fmla="val 16667"/>
            </a:avLst>
          </a:prstGeom>
          <a:noFill/>
          <a:ln w="25400">
            <a:solidFill>
              <a:srgbClr val="0000FF"/>
            </a:solidFill>
            <a:round/>
            <a:headEnd/>
            <a:tailEnd/>
          </a:ln>
          <a:effectLst/>
        </p:spPr>
        <p:txBody>
          <a:bodyPr wrap="none" anchor="ctr">
            <a:prstTxWarp prst="textNoShape">
              <a:avLst/>
            </a:prstTxWarp>
          </a:bodyPr>
          <a:lstStyle/>
          <a:p>
            <a:endParaRPr lang="en-US"/>
          </a:p>
        </p:txBody>
      </p:sp>
      <p:sp>
        <p:nvSpPr>
          <p:cNvPr id="1502218" name="Line 10"/>
          <p:cNvSpPr>
            <a:spLocks noChangeShapeType="1"/>
          </p:cNvSpPr>
          <p:nvPr/>
        </p:nvSpPr>
        <p:spPr bwMode="auto">
          <a:xfrm flipV="1">
            <a:off x="3851275" y="2276475"/>
            <a:ext cx="720725" cy="0"/>
          </a:xfrm>
          <a:prstGeom prst="line">
            <a:avLst/>
          </a:prstGeom>
          <a:noFill/>
          <a:ln w="25400">
            <a:solidFill>
              <a:srgbClr val="0000FF"/>
            </a:solidFill>
            <a:round/>
            <a:headEnd/>
            <a:tailEnd/>
          </a:ln>
          <a:effectLst/>
        </p:spPr>
        <p:txBody>
          <a:bodyPr>
            <a:prstTxWarp prst="textNoShape">
              <a:avLst/>
            </a:prstTxWarp>
          </a:bodyPr>
          <a:lstStyle/>
          <a:p>
            <a:endParaRPr lang="en-US"/>
          </a:p>
        </p:txBody>
      </p:sp>
      <p:sp>
        <p:nvSpPr>
          <p:cNvPr id="1502219" name="Line 11"/>
          <p:cNvSpPr>
            <a:spLocks noChangeShapeType="1"/>
          </p:cNvSpPr>
          <p:nvPr/>
        </p:nvSpPr>
        <p:spPr bwMode="auto">
          <a:xfrm flipV="1">
            <a:off x="4572000" y="2060575"/>
            <a:ext cx="287338" cy="215900"/>
          </a:xfrm>
          <a:prstGeom prst="line">
            <a:avLst/>
          </a:prstGeom>
          <a:noFill/>
          <a:ln w="25400">
            <a:solidFill>
              <a:srgbClr val="0000FF"/>
            </a:solidFill>
            <a:round/>
            <a:headEnd/>
            <a:tailEnd type="triangle" w="med" len="med"/>
          </a:ln>
          <a:effectLst/>
        </p:spPr>
        <p:txBody>
          <a:bodyPr>
            <a:prstTxWarp prst="textNoShape">
              <a:avLst/>
            </a:prstTxWarp>
          </a:bodyPr>
          <a:lstStyle/>
          <a:p>
            <a:endParaRPr lang="en-US"/>
          </a:p>
        </p:txBody>
      </p:sp>
      <p:sp>
        <p:nvSpPr>
          <p:cNvPr id="1502220" name="Text Box 12"/>
          <p:cNvSpPr txBox="1">
            <a:spLocks noChangeArrowheads="1"/>
          </p:cNvSpPr>
          <p:nvPr/>
        </p:nvSpPr>
        <p:spPr bwMode="auto">
          <a:xfrm>
            <a:off x="4840288" y="1811338"/>
            <a:ext cx="2179637"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rgbClr val="0000FF"/>
                </a:solidFill>
                <a:latin typeface="Arial" pitchFamily="-108" charset="0"/>
              </a:rPr>
              <a:t>New extraction method</a:t>
            </a:r>
          </a:p>
        </p:txBody>
      </p:sp>
      <p:grpSp>
        <p:nvGrpSpPr>
          <p:cNvPr id="2" name="Group 13"/>
          <p:cNvGrpSpPr>
            <a:grpSpLocks/>
          </p:cNvGrpSpPr>
          <p:nvPr/>
        </p:nvGrpSpPr>
        <p:grpSpPr bwMode="auto">
          <a:xfrm>
            <a:off x="3132138" y="2565400"/>
            <a:ext cx="5667375" cy="3060700"/>
            <a:chOff x="1973" y="1616"/>
            <a:chExt cx="3570" cy="1928"/>
          </a:xfrm>
        </p:grpSpPr>
        <p:sp>
          <p:nvSpPr>
            <p:cNvPr id="1502222" name="Rectangle 14"/>
            <p:cNvSpPr>
              <a:spLocks noChangeArrowheads="1"/>
            </p:cNvSpPr>
            <p:nvPr/>
          </p:nvSpPr>
          <p:spPr bwMode="auto">
            <a:xfrm>
              <a:off x="1973" y="2455"/>
              <a:ext cx="816" cy="680"/>
            </a:xfrm>
            <a:prstGeom prst="rect">
              <a:avLst/>
            </a:prstGeom>
            <a:noFill/>
            <a:ln w="38100">
              <a:solidFill>
                <a:srgbClr val="000000"/>
              </a:solidFill>
              <a:prstDash val="sysDot"/>
              <a:miter lim="800000"/>
              <a:headEnd/>
              <a:tailEnd/>
            </a:ln>
            <a:effectLst/>
          </p:spPr>
          <p:txBody>
            <a:bodyPr wrap="none" anchor="ctr">
              <a:prstTxWarp prst="textNoShape">
                <a:avLst/>
              </a:prstTxWarp>
            </a:bodyPr>
            <a:lstStyle/>
            <a:p>
              <a:endParaRPr lang="en-US"/>
            </a:p>
          </p:txBody>
        </p:sp>
        <p:sp>
          <p:nvSpPr>
            <p:cNvPr id="1502223" name="Line 15"/>
            <p:cNvSpPr>
              <a:spLocks noChangeShapeType="1"/>
            </p:cNvSpPr>
            <p:nvPr/>
          </p:nvSpPr>
          <p:spPr bwMode="auto">
            <a:xfrm flipV="1">
              <a:off x="2789" y="1627"/>
              <a:ext cx="545" cy="817"/>
            </a:xfrm>
            <a:prstGeom prst="line">
              <a:avLst/>
            </a:prstGeom>
            <a:noFill/>
            <a:ln w="25400">
              <a:solidFill>
                <a:schemeClr val="tx1"/>
              </a:solidFill>
              <a:round/>
              <a:headEnd/>
              <a:tailEnd/>
            </a:ln>
            <a:effectLst/>
          </p:spPr>
          <p:txBody>
            <a:bodyPr>
              <a:prstTxWarp prst="textNoShape">
                <a:avLst/>
              </a:prstTxWarp>
            </a:bodyPr>
            <a:lstStyle/>
            <a:p>
              <a:endParaRPr lang="en-US"/>
            </a:p>
          </p:txBody>
        </p:sp>
        <p:sp>
          <p:nvSpPr>
            <p:cNvPr id="1502224" name="Line 16"/>
            <p:cNvSpPr>
              <a:spLocks noChangeShapeType="1"/>
            </p:cNvSpPr>
            <p:nvPr/>
          </p:nvSpPr>
          <p:spPr bwMode="auto">
            <a:xfrm>
              <a:off x="2789" y="3136"/>
              <a:ext cx="545" cy="408"/>
            </a:xfrm>
            <a:prstGeom prst="line">
              <a:avLst/>
            </a:prstGeom>
            <a:noFill/>
            <a:ln w="25400">
              <a:solidFill>
                <a:schemeClr val="tx1"/>
              </a:solidFill>
              <a:round/>
              <a:headEnd/>
              <a:tailEnd/>
            </a:ln>
            <a:effectLst/>
          </p:spPr>
          <p:txBody>
            <a:bodyPr>
              <a:prstTxWarp prst="textNoShape">
                <a:avLst/>
              </a:prstTxWarp>
            </a:bodyPr>
            <a:lstStyle/>
            <a:p>
              <a:endParaRPr lang="en-US"/>
            </a:p>
          </p:txBody>
        </p:sp>
        <p:pic>
          <p:nvPicPr>
            <p:cNvPr id="1502225" name="Picture 17" descr="acc44_2"/>
            <p:cNvPicPr>
              <a:picLocks noChangeAspect="1" noChangeArrowheads="1"/>
            </p:cNvPicPr>
            <p:nvPr/>
          </p:nvPicPr>
          <p:blipFill>
            <a:blip r:embed="rId3"/>
            <a:srcRect/>
            <a:stretch>
              <a:fillRect/>
            </a:stretch>
          </p:blipFill>
          <p:spPr bwMode="auto">
            <a:xfrm>
              <a:off x="3334" y="1616"/>
              <a:ext cx="2209" cy="1907"/>
            </a:xfrm>
            <a:prstGeom prst="rect">
              <a:avLst/>
            </a:prstGeom>
            <a:noFill/>
            <a:ln w="31750">
              <a:solidFill>
                <a:schemeClr val="tx1"/>
              </a:solidFill>
              <a:miter lim="800000"/>
              <a:headEnd/>
              <a:tailEnd/>
            </a:ln>
          </p:spPr>
        </p:pic>
      </p:grpSp>
      <p:pic>
        <p:nvPicPr>
          <p:cNvPr id="1502226" name="Picture 18" descr="acc44_3"/>
          <p:cNvPicPr preferRelativeResize="0">
            <a:picLocks noChangeArrowheads="1"/>
          </p:cNvPicPr>
          <p:nvPr/>
        </p:nvPicPr>
        <p:blipFill>
          <a:blip r:embed="rId4"/>
          <a:srcRect/>
          <a:stretch>
            <a:fillRect/>
          </a:stretch>
        </p:blipFill>
        <p:spPr bwMode="auto">
          <a:xfrm>
            <a:off x="5289550" y="2562225"/>
            <a:ext cx="3505200" cy="3027363"/>
          </a:xfrm>
          <a:prstGeom prst="rect">
            <a:avLst/>
          </a:prstGeom>
          <a:noFill/>
          <a:ln w="31750">
            <a:solidFill>
              <a:schemeClr val="tx1"/>
            </a:solidFill>
            <a:miter lim="800000"/>
            <a:headEnd/>
            <a:tailEnd/>
          </a:ln>
        </p:spPr>
      </p:pic>
      <p:pic>
        <p:nvPicPr>
          <p:cNvPr id="1502227" name="Picture 19" descr="acc44_4"/>
          <p:cNvPicPr preferRelativeResize="0">
            <a:picLocks noChangeArrowheads="1"/>
          </p:cNvPicPr>
          <p:nvPr/>
        </p:nvPicPr>
        <p:blipFill>
          <a:blip r:embed="rId5"/>
          <a:srcRect/>
          <a:stretch>
            <a:fillRect/>
          </a:stretch>
        </p:blipFill>
        <p:spPr bwMode="auto">
          <a:xfrm>
            <a:off x="5292725" y="2565400"/>
            <a:ext cx="3505200" cy="3027363"/>
          </a:xfrm>
          <a:prstGeom prst="rect">
            <a:avLst/>
          </a:prstGeom>
          <a:noFill/>
          <a:ln w="31750">
            <a:solidFill>
              <a:schemeClr val="tx1"/>
            </a:solidFill>
            <a:miter lim="800000"/>
            <a:headEnd/>
            <a:tailEnd/>
          </a:ln>
        </p:spPr>
      </p:pic>
      <p:sp>
        <p:nvSpPr>
          <p:cNvPr id="1502228" name="Text Box 20"/>
          <p:cNvSpPr txBox="1">
            <a:spLocks noChangeArrowheads="1"/>
          </p:cNvSpPr>
          <p:nvPr/>
        </p:nvSpPr>
        <p:spPr bwMode="auto">
          <a:xfrm>
            <a:off x="5580063" y="4821238"/>
            <a:ext cx="2592387" cy="623887"/>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1400">
                <a:solidFill>
                  <a:srgbClr val="6600FF"/>
                </a:solidFill>
                <a:latin typeface="Arial" pitchFamily="-108" charset="0"/>
              </a:rPr>
              <a:t>Blue: within acceptance</a:t>
            </a:r>
          </a:p>
          <a:p>
            <a:pPr>
              <a:spcBef>
                <a:spcPct val="50000"/>
              </a:spcBef>
            </a:pPr>
            <a:r>
              <a:rPr lang="it-IT" sz="1400">
                <a:solidFill>
                  <a:schemeClr val="tx1"/>
                </a:solidFill>
                <a:latin typeface="Arial" pitchFamily="-108" charset="0"/>
              </a:rPr>
              <a:t>Black: in 4</a:t>
            </a:r>
            <a:r>
              <a:rPr lang="it-IT" sz="1400">
                <a:solidFill>
                  <a:schemeClr val="tx1"/>
                </a:solidFill>
                <a:latin typeface="Arial" pitchFamily="-108" charset="0"/>
                <a:sym typeface="Symbol" pitchFamily="-108" charset="2"/>
              </a:rPr>
              <a:t></a:t>
            </a:r>
          </a:p>
        </p:txBody>
      </p:sp>
      <p:sp>
        <p:nvSpPr>
          <p:cNvPr id="1502229" name="Text Box 21"/>
          <p:cNvSpPr txBox="1">
            <a:spLocks noChangeArrowheads="1"/>
          </p:cNvSpPr>
          <p:nvPr/>
        </p:nvSpPr>
        <p:spPr bwMode="auto">
          <a:xfrm>
            <a:off x="6078538" y="2728913"/>
            <a:ext cx="2938462" cy="77946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800">
                <a:latin typeface="Comic Sans MS" pitchFamily="-108" charset="0"/>
              </a:rPr>
              <a:t>The method works </a:t>
            </a:r>
          </a:p>
          <a:p>
            <a:pPr algn="ctr">
              <a:spcBef>
                <a:spcPct val="50000"/>
              </a:spcBef>
            </a:pPr>
            <a:r>
              <a:rPr lang="en-US" sz="1800">
                <a:latin typeface="Comic Sans MS" pitchFamily="-108" charset="0"/>
              </a:rPr>
              <a:t>nicely at MC level!</a:t>
            </a:r>
            <a:endParaRPr lang="it-IT" sz="1800">
              <a:latin typeface="Comic Sans MS" pitchFamily="-108" charset="0"/>
            </a:endParaRPr>
          </a:p>
        </p:txBody>
      </p:sp>
      <p:grpSp>
        <p:nvGrpSpPr>
          <p:cNvPr id="3" name="Group 23"/>
          <p:cNvGrpSpPr>
            <a:grpSpLocks/>
          </p:cNvGrpSpPr>
          <p:nvPr/>
        </p:nvGrpSpPr>
        <p:grpSpPr bwMode="auto">
          <a:xfrm>
            <a:off x="107950" y="6005519"/>
            <a:ext cx="8856663" cy="400050"/>
            <a:chOff x="68" y="3783"/>
            <a:chExt cx="5579" cy="252"/>
          </a:xfrm>
        </p:grpSpPr>
        <p:sp>
          <p:nvSpPr>
            <p:cNvPr id="1502212" name="Text Box 4"/>
            <p:cNvSpPr txBox="1">
              <a:spLocks noChangeArrowheads="1"/>
            </p:cNvSpPr>
            <p:nvPr/>
          </p:nvSpPr>
          <p:spPr bwMode="auto">
            <a:xfrm>
              <a:off x="68" y="3783"/>
              <a:ext cx="5579" cy="25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000" dirty="0">
                  <a:latin typeface="Arial" pitchFamily="-108" charset="0"/>
                </a:rPr>
                <a:t>Small effect</a:t>
              </a:r>
              <a:r>
                <a:rPr lang="en-US" sz="2000" dirty="0" smtClean="0">
                  <a:latin typeface="Arial" pitchFamily="-108" charset="0"/>
                </a:rPr>
                <a:t> </a:t>
              </a:r>
              <a:r>
                <a:rPr lang="en-US" sz="2000" dirty="0" smtClean="0">
                  <a:latin typeface="Arial" pitchFamily="-108" charset="0"/>
                </a:rPr>
                <a:t>with model extracted from</a:t>
              </a:r>
              <a:r>
                <a:rPr lang="en-US" sz="2000" dirty="0" smtClean="0">
                  <a:latin typeface="Arial" pitchFamily="-108" charset="0"/>
                </a:rPr>
                <a:t> </a:t>
              </a:r>
              <a:r>
                <a:rPr lang="en-US" sz="2000" dirty="0">
                  <a:latin typeface="Arial" pitchFamily="-108" charset="0"/>
                </a:rPr>
                <a:t>DATA          systematic error</a:t>
              </a:r>
              <a:endParaRPr lang="it-IT" sz="2000" dirty="0">
                <a:latin typeface="Arial" pitchFamily="-108" charset="0"/>
              </a:endParaRPr>
            </a:p>
          </p:txBody>
        </p:sp>
        <p:sp>
          <p:nvSpPr>
            <p:cNvPr id="1502230" name="Line 22"/>
            <p:cNvSpPr>
              <a:spLocks noChangeShapeType="1"/>
            </p:cNvSpPr>
            <p:nvPr/>
          </p:nvSpPr>
          <p:spPr bwMode="auto">
            <a:xfrm>
              <a:off x="3744" y="3927"/>
              <a:ext cx="240" cy="0"/>
            </a:xfrm>
            <a:prstGeom prst="line">
              <a:avLst/>
            </a:prstGeom>
            <a:noFill/>
            <a:ln w="41275">
              <a:solidFill>
                <a:srgbClr val="FF0000"/>
              </a:solidFill>
              <a:round/>
              <a:headEnd/>
              <a:tailEnd type="triangle" w="lg" len="lg"/>
            </a:ln>
            <a:effectLst/>
          </p:spPr>
          <p:txBody>
            <a:bodyPr wrap="square">
              <a:prstTxWarp prst="textNoShape">
                <a:avLst/>
              </a:prstTxWarp>
              <a:spAutoFit/>
            </a:bodyPr>
            <a:lstStyle/>
            <a:p>
              <a:endParaRPr lang="en-US"/>
            </a:p>
          </p:txBody>
        </p:sp>
      </p:grpSp>
      <p:sp>
        <p:nvSpPr>
          <p:cNvPr id="24"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25"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37</a:t>
            </a:fld>
            <a:endParaRPr lang="en-US" sz="1200" dirty="0">
              <a:solidFill>
                <a:srgbClr val="898989"/>
              </a:solidFill>
            </a:endParaRPr>
          </a:p>
        </p:txBody>
      </p:sp>
      <p:cxnSp>
        <p:nvCxnSpPr>
          <p:cNvPr id="27" name="Straight Connector 2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695918" y="-43797"/>
            <a:ext cx="5606072"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Testing the method with</a:t>
            </a:r>
            <a:r>
              <a:rPr lang="en-US" sz="3600" b="1" dirty="0" smtClean="0">
                <a:ln w="1905"/>
                <a:solidFill>
                  <a:srgbClr val="0000FF"/>
                </a:solidFill>
                <a:effectLst>
                  <a:innerShdw blurRad="69850" dist="43180" dir="5400000">
                    <a:srgbClr val="000000">
                      <a:alpha val="65000"/>
                    </a:srgbClr>
                  </a:innerShdw>
                </a:effectLst>
                <a:latin typeface="Calibri"/>
              </a:rPr>
              <a:t> MC</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29" name="TextBox 28"/>
          <p:cNvSpPr txBox="1"/>
          <p:nvPr/>
        </p:nvSpPr>
        <p:spPr>
          <a:xfrm>
            <a:off x="2906541" y="685800"/>
            <a:ext cx="3037059" cy="461665"/>
          </a:xfrm>
          <a:prstGeom prst="rect">
            <a:avLst/>
          </a:prstGeom>
          <a:noFill/>
        </p:spPr>
        <p:txBody>
          <a:bodyPr wrap="none" rtlCol="0">
            <a:spAutoFit/>
          </a:bodyPr>
          <a:lstStyle/>
          <a:p>
            <a:r>
              <a:rPr lang="en-US" sz="2400" dirty="0" smtClean="0">
                <a:solidFill>
                  <a:srgbClr val="FF0000"/>
                </a:solidFill>
              </a:rPr>
              <a:t>Arbitrary input model</a:t>
            </a:r>
            <a:endParaRPr lang="en-US" sz="2400" dirty="0">
              <a:solidFill>
                <a:srgbClr val="FF0000"/>
              </a:solidFill>
            </a:endParaRPr>
          </a:p>
        </p:txBody>
      </p:sp>
      <p:sp>
        <p:nvSpPr>
          <p:cNvPr id="30"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cxnSp>
        <p:nvCxnSpPr>
          <p:cNvPr id="31" name="Straight Connector 30"/>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2228"/>
                                        </p:tgtEl>
                                        <p:attrNameLst>
                                          <p:attrName>style.visibility</p:attrName>
                                        </p:attrNameLst>
                                      </p:cBhvr>
                                      <p:to>
                                        <p:strVal val="visible"/>
                                      </p:to>
                                    </p:set>
                                    <p:animEffect transition="in" filter="fade">
                                      <p:cBhvr>
                                        <p:cTn id="7" dur="500"/>
                                        <p:tgtEl>
                                          <p:spTgt spid="150222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02226"/>
                                        </p:tgtEl>
                                        <p:attrNameLst>
                                          <p:attrName>style.visibility</p:attrName>
                                        </p:attrNameLst>
                                      </p:cBhvr>
                                      <p:to>
                                        <p:strVal val="visible"/>
                                      </p:to>
                                    </p:set>
                                    <p:animEffect transition="in" filter="fade">
                                      <p:cBhvr>
                                        <p:cTn id="15" dur="500"/>
                                        <p:tgtEl>
                                          <p:spTgt spid="15022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02227"/>
                                        </p:tgtEl>
                                        <p:attrNameLst>
                                          <p:attrName>style.visibility</p:attrName>
                                        </p:attrNameLst>
                                      </p:cBhvr>
                                      <p:to>
                                        <p:strVal val="visible"/>
                                      </p:to>
                                    </p:set>
                                    <p:animEffect transition="in" filter="fade">
                                      <p:cBhvr>
                                        <p:cTn id="20" dur="500"/>
                                        <p:tgtEl>
                                          <p:spTgt spid="1502227"/>
                                        </p:tgtEl>
                                      </p:cBhvr>
                                    </p:animEffec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50222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28"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38</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026119" y="-29198"/>
            <a:ext cx="2945638"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Physics results</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246408" y="647902"/>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78696" y="5646577"/>
            <a:ext cx="5227024" cy="369332"/>
          </a:xfrm>
          <a:prstGeom prst="rect">
            <a:avLst/>
          </a:prstGeom>
          <a:noFill/>
        </p:spPr>
        <p:txBody>
          <a:bodyPr wrap="none" rtlCol="0">
            <a:spAutoFit/>
          </a:bodyPr>
          <a:lstStyle/>
          <a:p>
            <a:r>
              <a:rPr lang="en-US" dirty="0" smtClean="0">
                <a:solidFill>
                  <a:srgbClr val="FF0000"/>
                </a:solidFill>
              </a:rPr>
              <a:t>Statistics</a:t>
            </a:r>
            <a:r>
              <a:rPr lang="en-US" dirty="0" smtClean="0"/>
              <a:t>: three </a:t>
            </a:r>
            <a:r>
              <a:rPr lang="en-US" dirty="0" smtClean="0"/>
              <a:t>projection</a:t>
            </a:r>
            <a:r>
              <a:rPr lang="en-US" dirty="0" smtClean="0"/>
              <a:t>s of the same data set !</a:t>
            </a:r>
          </a:p>
        </p:txBody>
      </p:sp>
      <p:sp>
        <p:nvSpPr>
          <p:cNvPr id="26" name="TextBox 25"/>
          <p:cNvSpPr txBox="1"/>
          <p:nvPr/>
        </p:nvSpPr>
        <p:spPr>
          <a:xfrm>
            <a:off x="565675" y="6059706"/>
            <a:ext cx="7445631" cy="369332"/>
          </a:xfrm>
          <a:prstGeom prst="rect">
            <a:avLst/>
          </a:prstGeom>
          <a:noFill/>
        </p:spPr>
        <p:txBody>
          <a:bodyPr wrap="none" rtlCol="0">
            <a:spAutoFit/>
          </a:bodyPr>
          <a:lstStyle/>
          <a:p>
            <a:r>
              <a:rPr lang="en-US" dirty="0" err="1" smtClean="0">
                <a:solidFill>
                  <a:srgbClr val="FF0000"/>
                </a:solidFill>
              </a:rPr>
              <a:t>Systematics</a:t>
            </a:r>
            <a:r>
              <a:rPr lang="en-US" dirty="0" smtClean="0"/>
              <a:t>: extracted asymmetry versus model at average kinematics</a:t>
            </a:r>
          </a:p>
        </p:txBody>
      </p:sp>
      <p:sp>
        <p:nvSpPr>
          <p:cNvPr id="21"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pic>
        <p:nvPicPr>
          <p:cNvPr id="20" name="Picture 19"/>
          <p:cNvPicPr>
            <a:picLocks noChangeAspect="1"/>
          </p:cNvPicPr>
          <p:nvPr/>
        </p:nvPicPr>
        <p:blipFill>
          <a:blip r:embed="rId3"/>
          <a:stretch>
            <a:fillRect/>
          </a:stretch>
        </p:blipFill>
        <p:spPr>
          <a:xfrm>
            <a:off x="1797772" y="1102464"/>
            <a:ext cx="5321300" cy="4127500"/>
          </a:xfrm>
          <a:prstGeom prst="rect">
            <a:avLst/>
          </a:prstGeom>
        </p:spPr>
      </p:pic>
      <p:sp>
        <p:nvSpPr>
          <p:cNvPr id="24" name="TextBox 23"/>
          <p:cNvSpPr txBox="1"/>
          <p:nvPr/>
        </p:nvSpPr>
        <p:spPr>
          <a:xfrm>
            <a:off x="2430189" y="703934"/>
            <a:ext cx="4181403" cy="461665"/>
          </a:xfrm>
          <a:prstGeom prst="rect">
            <a:avLst/>
          </a:prstGeom>
          <a:noFill/>
        </p:spPr>
        <p:txBody>
          <a:bodyPr wrap="none" rtlCol="0">
            <a:spAutoFit/>
          </a:bodyPr>
          <a:lstStyle/>
          <a:p>
            <a:r>
              <a:rPr lang="en-US" sz="2400" dirty="0" err="1" smtClean="0">
                <a:solidFill>
                  <a:srgbClr val="FF0000"/>
                </a:solidFill>
              </a:rPr>
              <a:t>Sivers</a:t>
            </a:r>
            <a:r>
              <a:rPr lang="en-US" sz="2400" dirty="0" smtClean="0">
                <a:solidFill>
                  <a:srgbClr val="FF0000"/>
                </a:solidFill>
              </a:rPr>
              <a:t> is different from zero !! </a:t>
            </a:r>
          </a:p>
        </p:txBody>
      </p:sp>
      <p:pic>
        <p:nvPicPr>
          <p:cNvPr id="27" name="Picture 26"/>
          <p:cNvPicPr>
            <a:picLocks noChangeAspect="1"/>
          </p:cNvPicPr>
          <p:nvPr/>
        </p:nvPicPr>
        <p:blipFill>
          <a:blip r:embed="rId4"/>
          <a:stretch>
            <a:fillRect/>
          </a:stretch>
        </p:blipFill>
        <p:spPr>
          <a:xfrm>
            <a:off x="1768576" y="5249672"/>
            <a:ext cx="5245100" cy="4699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7331" name="Line 3"/>
          <p:cNvSpPr>
            <a:spLocks noChangeShapeType="1"/>
          </p:cNvSpPr>
          <p:nvPr/>
        </p:nvSpPr>
        <p:spPr bwMode="auto">
          <a:xfrm>
            <a:off x="838200" y="6477000"/>
            <a:ext cx="7239000" cy="0"/>
          </a:xfrm>
          <a:prstGeom prst="line">
            <a:avLst/>
          </a:prstGeom>
          <a:noFill/>
          <a:ln w="9525">
            <a:noFill/>
            <a:round/>
            <a:headEnd/>
            <a:tailEnd/>
          </a:ln>
          <a:effectLst/>
        </p:spPr>
        <p:txBody>
          <a:bodyPr>
            <a:prstTxWarp prst="textNoShape">
              <a:avLst/>
            </a:prstTxWarp>
          </a:bodyPr>
          <a:lstStyle/>
          <a:p>
            <a:endParaRPr lang="en-US"/>
          </a:p>
        </p:txBody>
      </p:sp>
      <p:sp>
        <p:nvSpPr>
          <p:cNvPr id="1507332" name="Line 4"/>
          <p:cNvSpPr>
            <a:spLocks noChangeShapeType="1"/>
          </p:cNvSpPr>
          <p:nvPr/>
        </p:nvSpPr>
        <p:spPr bwMode="auto">
          <a:xfrm>
            <a:off x="838200" y="6477000"/>
            <a:ext cx="7162800" cy="0"/>
          </a:xfrm>
          <a:prstGeom prst="line">
            <a:avLst/>
          </a:prstGeom>
          <a:noFill/>
          <a:ln w="9525">
            <a:noFill/>
            <a:round/>
            <a:headEnd/>
            <a:tailEnd/>
          </a:ln>
          <a:effectLst/>
        </p:spPr>
        <p:txBody>
          <a:bodyPr>
            <a:prstTxWarp prst="textNoShape">
              <a:avLst/>
            </a:prstTxWarp>
          </a:bodyPr>
          <a:lstStyle/>
          <a:p>
            <a:endParaRPr lang="en-US"/>
          </a:p>
        </p:txBody>
      </p:sp>
      <p:sp>
        <p:nvSpPr>
          <p:cNvPr id="1507333" name="Line 5"/>
          <p:cNvSpPr>
            <a:spLocks noChangeShapeType="1"/>
          </p:cNvSpPr>
          <p:nvPr/>
        </p:nvSpPr>
        <p:spPr bwMode="auto">
          <a:xfrm>
            <a:off x="827088" y="5949950"/>
            <a:ext cx="7239000" cy="0"/>
          </a:xfrm>
          <a:prstGeom prst="line">
            <a:avLst/>
          </a:prstGeom>
          <a:noFill/>
          <a:ln w="9525">
            <a:noFill/>
            <a:round/>
            <a:headEnd/>
            <a:tailEnd/>
          </a:ln>
          <a:effectLst/>
        </p:spPr>
        <p:txBody>
          <a:bodyPr>
            <a:prstTxWarp prst="textNoShape">
              <a:avLst/>
            </a:prstTxWarp>
          </a:bodyPr>
          <a:lstStyle/>
          <a:p>
            <a:endParaRPr lang="en-US"/>
          </a:p>
        </p:txBody>
      </p:sp>
      <p:pic>
        <p:nvPicPr>
          <p:cNvPr id="1507347" name="Picture 19" descr="sivers-2dim-z-pt-release"/>
          <p:cNvPicPr>
            <a:picLocks noChangeAspect="1" noChangeArrowheads="1"/>
          </p:cNvPicPr>
          <p:nvPr/>
        </p:nvPicPr>
        <p:blipFill>
          <a:blip r:embed="rId3"/>
          <a:srcRect/>
          <a:stretch>
            <a:fillRect/>
          </a:stretch>
        </p:blipFill>
        <p:spPr bwMode="auto">
          <a:xfrm>
            <a:off x="4624388" y="984250"/>
            <a:ext cx="4519612" cy="4930775"/>
          </a:xfrm>
          <a:prstGeom prst="rect">
            <a:avLst/>
          </a:prstGeom>
          <a:noFill/>
        </p:spPr>
      </p:pic>
      <p:pic>
        <p:nvPicPr>
          <p:cNvPr id="1507346" name="Picture 18" descr="sivers-2dim-x-z-release"/>
          <p:cNvPicPr>
            <a:picLocks noChangeAspect="1" noChangeArrowheads="1"/>
          </p:cNvPicPr>
          <p:nvPr/>
        </p:nvPicPr>
        <p:blipFill>
          <a:blip r:embed="rId4"/>
          <a:srcRect/>
          <a:stretch>
            <a:fillRect/>
          </a:stretch>
        </p:blipFill>
        <p:spPr bwMode="auto">
          <a:xfrm>
            <a:off x="0" y="971550"/>
            <a:ext cx="4519613" cy="4930775"/>
          </a:xfrm>
          <a:prstGeom prst="rect">
            <a:avLst/>
          </a:prstGeom>
          <a:noFill/>
        </p:spPr>
      </p:pic>
      <p:grpSp>
        <p:nvGrpSpPr>
          <p:cNvPr id="4" name="Group 21"/>
          <p:cNvGrpSpPr>
            <a:grpSpLocks/>
          </p:cNvGrpSpPr>
          <p:nvPr/>
        </p:nvGrpSpPr>
        <p:grpSpPr bwMode="auto">
          <a:xfrm>
            <a:off x="692150" y="5994400"/>
            <a:ext cx="3506788" cy="333375"/>
            <a:chOff x="436" y="3776"/>
            <a:chExt cx="2209" cy="210"/>
          </a:xfrm>
        </p:grpSpPr>
        <p:sp>
          <p:nvSpPr>
            <p:cNvPr id="1507350" name="Rectangle 22"/>
            <p:cNvSpPr>
              <a:spLocks noChangeArrowheads="1"/>
            </p:cNvSpPr>
            <p:nvPr/>
          </p:nvSpPr>
          <p:spPr bwMode="auto">
            <a:xfrm>
              <a:off x="544" y="3776"/>
              <a:ext cx="1912" cy="208"/>
            </a:xfrm>
            <a:prstGeom prst="rect">
              <a:avLst/>
            </a:prstGeom>
            <a:solidFill>
              <a:srgbClr val="CCFFCC"/>
            </a:solidFill>
            <a:ln w="9525">
              <a:solidFill>
                <a:schemeClr val="tx1"/>
              </a:solidFill>
              <a:miter lim="800000"/>
              <a:headEnd/>
              <a:tailEnd/>
            </a:ln>
            <a:effectLst/>
          </p:spPr>
          <p:txBody>
            <a:bodyPr anchor="ctr">
              <a:prstTxWarp prst="textNoShape">
                <a:avLst/>
              </a:prstTxWarp>
              <a:spAutoFit/>
            </a:bodyPr>
            <a:lstStyle/>
            <a:p>
              <a:endParaRPr lang="en-US"/>
            </a:p>
          </p:txBody>
        </p:sp>
        <p:sp>
          <p:nvSpPr>
            <p:cNvPr id="1507351" name="Text Box 23"/>
            <p:cNvSpPr txBox="1">
              <a:spLocks noChangeArrowheads="1"/>
            </p:cNvSpPr>
            <p:nvPr/>
          </p:nvSpPr>
          <p:spPr bwMode="auto">
            <a:xfrm>
              <a:off x="436" y="3794"/>
              <a:ext cx="2209" cy="192"/>
            </a:xfrm>
            <a:prstGeom prst="rect">
              <a:avLst/>
            </a:prstGeom>
            <a:noFill/>
            <a:ln w="9525">
              <a:noFill/>
              <a:miter lim="800000"/>
              <a:headEnd/>
              <a:tailEnd/>
            </a:ln>
            <a:effectLst/>
          </p:spPr>
          <p:txBody>
            <a:bodyPr>
              <a:prstTxWarp prst="textNoShape">
                <a:avLst/>
              </a:prstTxWarp>
              <a:spAutoFit/>
            </a:bodyPr>
            <a:lstStyle/>
            <a:p>
              <a:pPr marL="342900" indent="-342900">
                <a:spcBef>
                  <a:spcPct val="20000"/>
                </a:spcBef>
                <a:buFont typeface="Wingdings" pitchFamily="-111" charset="2"/>
                <a:buNone/>
              </a:pPr>
              <a:r>
                <a:rPr lang="en-US" sz="1400">
                  <a:solidFill>
                    <a:schemeClr val="tx1"/>
                  </a:solidFill>
                  <a:latin typeface="Comic Sans MS" pitchFamily="-111" charset="0"/>
                  <a:sym typeface="Wingdings" pitchFamily="-111" charset="2"/>
                </a:rPr>
                <a:t>                 x vs z</a:t>
              </a:r>
            </a:p>
          </p:txBody>
        </p:sp>
      </p:grpSp>
      <p:grpSp>
        <p:nvGrpSpPr>
          <p:cNvPr id="5" name="Group 24"/>
          <p:cNvGrpSpPr>
            <a:grpSpLocks/>
          </p:cNvGrpSpPr>
          <p:nvPr/>
        </p:nvGrpSpPr>
        <p:grpSpPr bwMode="auto">
          <a:xfrm>
            <a:off x="5111750" y="5981700"/>
            <a:ext cx="3506788" cy="333375"/>
            <a:chOff x="436" y="3776"/>
            <a:chExt cx="2209" cy="210"/>
          </a:xfrm>
        </p:grpSpPr>
        <p:sp>
          <p:nvSpPr>
            <p:cNvPr id="1507353" name="Rectangle 25"/>
            <p:cNvSpPr>
              <a:spLocks noChangeArrowheads="1"/>
            </p:cNvSpPr>
            <p:nvPr/>
          </p:nvSpPr>
          <p:spPr bwMode="auto">
            <a:xfrm>
              <a:off x="544" y="3776"/>
              <a:ext cx="1912" cy="208"/>
            </a:xfrm>
            <a:prstGeom prst="rect">
              <a:avLst/>
            </a:prstGeom>
            <a:solidFill>
              <a:srgbClr val="CCFFCC"/>
            </a:solidFill>
            <a:ln w="9525">
              <a:solidFill>
                <a:schemeClr val="tx1"/>
              </a:solidFill>
              <a:miter lim="800000"/>
              <a:headEnd/>
              <a:tailEnd/>
            </a:ln>
            <a:effectLst/>
          </p:spPr>
          <p:txBody>
            <a:bodyPr anchor="ctr">
              <a:prstTxWarp prst="textNoShape">
                <a:avLst/>
              </a:prstTxWarp>
              <a:spAutoFit/>
            </a:bodyPr>
            <a:lstStyle/>
            <a:p>
              <a:endParaRPr lang="en-US"/>
            </a:p>
          </p:txBody>
        </p:sp>
        <p:sp>
          <p:nvSpPr>
            <p:cNvPr id="1507354" name="Text Box 26"/>
            <p:cNvSpPr txBox="1">
              <a:spLocks noChangeArrowheads="1"/>
            </p:cNvSpPr>
            <p:nvPr/>
          </p:nvSpPr>
          <p:spPr bwMode="auto">
            <a:xfrm>
              <a:off x="436" y="3794"/>
              <a:ext cx="2209" cy="192"/>
            </a:xfrm>
            <a:prstGeom prst="rect">
              <a:avLst/>
            </a:prstGeom>
            <a:noFill/>
            <a:ln w="9525">
              <a:noFill/>
              <a:miter lim="800000"/>
              <a:headEnd/>
              <a:tailEnd/>
            </a:ln>
            <a:effectLst/>
          </p:spPr>
          <p:txBody>
            <a:bodyPr>
              <a:prstTxWarp prst="textNoShape">
                <a:avLst/>
              </a:prstTxWarp>
              <a:spAutoFit/>
            </a:bodyPr>
            <a:lstStyle/>
            <a:p>
              <a:pPr marL="342900" indent="-342900">
                <a:spcBef>
                  <a:spcPct val="20000"/>
                </a:spcBef>
                <a:buFont typeface="Wingdings" pitchFamily="-111" charset="2"/>
                <a:buNone/>
              </a:pPr>
              <a:r>
                <a:rPr lang="en-US" sz="1400" dirty="0">
                  <a:solidFill>
                    <a:schemeClr val="tx1"/>
                  </a:solidFill>
                  <a:latin typeface="Comic Sans MS" pitchFamily="-111" charset="0"/>
                  <a:sym typeface="Wingdings" pitchFamily="-111" charset="2"/>
                </a:rPr>
                <a:t>                </a:t>
              </a:r>
              <a:r>
                <a:rPr lang="en-US" sz="1400" dirty="0" smtClean="0">
                  <a:solidFill>
                    <a:schemeClr val="tx1"/>
                  </a:solidFill>
                  <a:latin typeface="Comic Sans MS" pitchFamily="-111" charset="0"/>
                  <a:sym typeface="Wingdings" pitchFamily="-111" charset="2"/>
                </a:rPr>
                <a:t>       </a:t>
              </a:r>
              <a:r>
                <a:rPr lang="en-US" sz="1400" dirty="0" err="1" smtClean="0">
                  <a:solidFill>
                    <a:schemeClr val="tx1"/>
                  </a:solidFill>
                  <a:latin typeface="Comic Sans MS" pitchFamily="-111" charset="0"/>
                  <a:sym typeface="Wingdings" pitchFamily="-111" charset="2"/>
                </a:rPr>
                <a:t>z</a:t>
              </a:r>
              <a:r>
                <a:rPr lang="en-US" sz="1400" dirty="0" smtClean="0">
                  <a:solidFill>
                    <a:schemeClr val="tx1"/>
                  </a:solidFill>
                  <a:latin typeface="Comic Sans MS" pitchFamily="-111" charset="0"/>
                  <a:sym typeface="Wingdings" pitchFamily="-111" charset="2"/>
                </a:rPr>
                <a:t> </a:t>
              </a:r>
              <a:r>
                <a:rPr lang="en-US" sz="1400" dirty="0" err="1">
                  <a:solidFill>
                    <a:schemeClr val="tx1"/>
                  </a:solidFill>
                  <a:latin typeface="Comic Sans MS" pitchFamily="-111" charset="0"/>
                  <a:sym typeface="Wingdings" pitchFamily="-111" charset="2"/>
                </a:rPr>
                <a:t>vs</a:t>
              </a:r>
              <a:r>
                <a:rPr lang="en-US" sz="1400" dirty="0">
                  <a:solidFill>
                    <a:schemeClr val="tx1"/>
                  </a:solidFill>
                  <a:latin typeface="Comic Sans MS" pitchFamily="-111" charset="0"/>
                  <a:sym typeface="Wingdings" pitchFamily="-111" charset="2"/>
                </a:rPr>
                <a:t> P</a:t>
              </a:r>
              <a:r>
                <a:rPr lang="en-US" sz="1400" baseline="-25000" dirty="0">
                  <a:solidFill>
                    <a:schemeClr val="tx1"/>
                  </a:solidFill>
                  <a:latin typeface="Comic Sans MS" pitchFamily="-111" charset="0"/>
                  <a:sym typeface="Wingdings" pitchFamily="-111" charset="2"/>
                </a:rPr>
                <a:t>h</a:t>
              </a:r>
            </a:p>
          </p:txBody>
        </p:sp>
      </p:grpSp>
      <p:sp>
        <p:nvSpPr>
          <p:cNvPr id="1507355" name="Text Box 27"/>
          <p:cNvSpPr txBox="1">
            <a:spLocks noChangeArrowheads="1"/>
          </p:cNvSpPr>
          <p:nvPr/>
        </p:nvSpPr>
        <p:spPr bwMode="auto">
          <a:xfrm>
            <a:off x="1490663" y="0"/>
            <a:ext cx="6613525" cy="646321"/>
          </a:xfrm>
          <a:prstGeom prst="rect">
            <a:avLst/>
          </a:prstGeom>
          <a:noFill/>
          <a:ln w="9525">
            <a:noFill/>
            <a:miter lim="800000"/>
            <a:headEnd/>
            <a:tailEnd/>
          </a:ln>
          <a:effectLst/>
        </p:spPr>
        <p:txBody>
          <a:bodyPr lIns="91431" tIns="45715" rIns="91431" bIns="45715">
            <a:prstTxWarp prst="textNoShape">
              <a:avLst/>
            </a:prstTxWarp>
            <a:spAutoFit/>
          </a:bodyPr>
          <a:lstStyle/>
          <a:p>
            <a:pPr algn="ctr">
              <a:spcBef>
                <a:spcPct val="50000"/>
              </a:spcBef>
            </a:pPr>
            <a:r>
              <a:rPr lang="it-IT" sz="3600" b="1" dirty="0">
                <a:solidFill>
                  <a:srgbClr val="3333FF"/>
                </a:solidFill>
                <a:latin typeface="Calibri"/>
              </a:rPr>
              <a:t>2-D </a:t>
            </a:r>
            <a:r>
              <a:rPr lang="it-IT" sz="3600" b="1" dirty="0" err="1">
                <a:solidFill>
                  <a:srgbClr val="3333FF"/>
                </a:solidFill>
                <a:latin typeface="Calibri"/>
              </a:rPr>
              <a:t>Sivers</a:t>
            </a:r>
            <a:r>
              <a:rPr lang="it-IT" sz="3600" b="1" dirty="0">
                <a:solidFill>
                  <a:srgbClr val="3333FF"/>
                </a:solidFill>
                <a:latin typeface="Calibri"/>
              </a:rPr>
              <a:t> </a:t>
            </a:r>
            <a:r>
              <a:rPr lang="it-IT" sz="3600" b="1" dirty="0" err="1">
                <a:solidFill>
                  <a:srgbClr val="3333FF"/>
                </a:solidFill>
                <a:latin typeface="Calibri"/>
              </a:rPr>
              <a:t>moments</a:t>
            </a:r>
            <a:r>
              <a:rPr lang="it-IT" sz="3600" b="1" dirty="0">
                <a:solidFill>
                  <a:srgbClr val="3333FF"/>
                </a:solidFill>
                <a:latin typeface="Calibri"/>
              </a:rPr>
              <a:t> </a:t>
            </a:r>
            <a:r>
              <a:rPr lang="it-IT" sz="3600" b="1" dirty="0" err="1">
                <a:solidFill>
                  <a:srgbClr val="3333FF"/>
                </a:solidFill>
                <a:latin typeface="Calibri"/>
              </a:rPr>
              <a:t>for</a:t>
            </a:r>
            <a:r>
              <a:rPr lang="it-IT" sz="3600" b="1" dirty="0">
                <a:solidFill>
                  <a:srgbClr val="3333FF"/>
                </a:solidFill>
                <a:latin typeface="Calibri"/>
              </a:rPr>
              <a:t> </a:t>
            </a:r>
            <a:r>
              <a:rPr lang="it-IT" sz="3600" b="1" dirty="0" err="1">
                <a:solidFill>
                  <a:srgbClr val="3333FF"/>
                </a:solidFill>
                <a:latin typeface="Symbol" pitchFamily="-111" charset="2"/>
              </a:rPr>
              <a:t>p</a:t>
            </a:r>
            <a:r>
              <a:rPr lang="en-US" sz="3600" b="1" baseline="30000" dirty="0">
                <a:solidFill>
                  <a:srgbClr val="3333FF"/>
                </a:solidFill>
                <a:latin typeface="Comic Sans MS" pitchFamily="-111" charset="0"/>
              </a:rPr>
              <a:t>±</a:t>
            </a:r>
            <a:endParaRPr lang="it-IT" sz="3600" b="1" dirty="0">
              <a:solidFill>
                <a:schemeClr val="tx1"/>
              </a:solidFill>
              <a:latin typeface="Arial" pitchFamily="-111" charset="0"/>
            </a:endParaRPr>
          </a:p>
        </p:txBody>
      </p:sp>
      <p:sp>
        <p:nvSpPr>
          <p:cNvPr id="1507356" name="Text Box 28"/>
          <p:cNvSpPr txBox="1">
            <a:spLocks noChangeArrowheads="1"/>
          </p:cNvSpPr>
          <p:nvPr/>
        </p:nvSpPr>
        <p:spPr bwMode="auto">
          <a:xfrm>
            <a:off x="6886575" y="6122988"/>
            <a:ext cx="292100" cy="274637"/>
          </a:xfrm>
          <a:prstGeom prst="rect">
            <a:avLst/>
          </a:prstGeom>
          <a:noFill/>
          <a:ln w="31750">
            <a:noFill/>
            <a:miter lim="800000"/>
            <a:headEnd/>
            <a:tailEnd/>
          </a:ln>
          <a:effectLst/>
        </p:spPr>
        <p:txBody>
          <a:bodyPr wrap="none">
            <a:prstTxWarp prst="textNoShape">
              <a:avLst/>
            </a:prstTxWarp>
            <a:spAutoFit/>
          </a:bodyPr>
          <a:lstStyle/>
          <a:p>
            <a:r>
              <a:rPr lang="en-US" sz="1200" dirty="0">
                <a:solidFill>
                  <a:schemeClr val="tx1"/>
                </a:solidFill>
                <a:latin typeface="Arial Black" pitchFamily="-111" charset="0"/>
              </a:rPr>
              <a:t>┴</a:t>
            </a:r>
          </a:p>
        </p:txBody>
      </p:sp>
      <p:cxnSp>
        <p:nvCxnSpPr>
          <p:cNvPr id="21" name="Straight Connector 20"/>
          <p:cNvCxnSpPr/>
          <p:nvPr/>
        </p:nvCxnSpPr>
        <p:spPr>
          <a:xfrm>
            <a:off x="246408" y="647902"/>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2"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23"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39</a:t>
            </a:fld>
            <a:endParaRPr lang="en-US" sz="1200" dirty="0">
              <a:solidFill>
                <a:srgbClr val="898989"/>
              </a:solidFill>
            </a:endParaRPr>
          </a:p>
        </p:txBody>
      </p:sp>
      <p:cxnSp>
        <p:nvCxnSpPr>
          <p:cNvPr id="24" name="Straight Connector 23"/>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5"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a:xfrm>
            <a:off x="663575" y="-58396"/>
            <a:ext cx="8229600" cy="919163"/>
          </a:xfrm>
        </p:spPr>
        <p:txBody>
          <a:bodyPr/>
          <a:lstStyle/>
          <a:p>
            <a:r>
              <a:rPr lang="en-US" sz="3600" b="1" dirty="0" err="1">
                <a:solidFill>
                  <a:srgbClr val="0000FF"/>
                </a:solidFill>
              </a:rPr>
              <a:t>HER</a:t>
            </a:r>
            <a:r>
              <a:rPr lang="en-US" sz="3600" dirty="0" err="1">
                <a:solidFill>
                  <a:srgbClr val="0000FF"/>
                </a:solidFill>
              </a:rPr>
              <a:t>a</a:t>
            </a:r>
            <a:r>
              <a:rPr lang="en-US" sz="3600" b="1" dirty="0">
                <a:solidFill>
                  <a:srgbClr val="0000FF"/>
                </a:solidFill>
              </a:rPr>
              <a:t> </a:t>
            </a:r>
            <a:r>
              <a:rPr lang="en-US" sz="3600" b="1" dirty="0" err="1">
                <a:solidFill>
                  <a:srgbClr val="0000FF"/>
                </a:solidFill>
              </a:rPr>
              <a:t>ME</a:t>
            </a:r>
            <a:r>
              <a:rPr lang="en-US" sz="3600" dirty="0" err="1">
                <a:solidFill>
                  <a:srgbClr val="0000FF"/>
                </a:solidFill>
              </a:rPr>
              <a:t>asurement</a:t>
            </a:r>
            <a:r>
              <a:rPr lang="en-US" sz="3600" b="1" dirty="0">
                <a:solidFill>
                  <a:srgbClr val="0000FF"/>
                </a:solidFill>
              </a:rPr>
              <a:t> </a:t>
            </a:r>
            <a:r>
              <a:rPr lang="en-US" sz="3600" dirty="0">
                <a:solidFill>
                  <a:srgbClr val="0000FF"/>
                </a:solidFill>
              </a:rPr>
              <a:t>of</a:t>
            </a:r>
            <a:r>
              <a:rPr lang="en-US" sz="3600" b="1" dirty="0">
                <a:solidFill>
                  <a:srgbClr val="0000FF"/>
                </a:solidFill>
              </a:rPr>
              <a:t> S</a:t>
            </a:r>
            <a:r>
              <a:rPr lang="en-US" sz="3600" dirty="0">
                <a:solidFill>
                  <a:srgbClr val="0000FF"/>
                </a:solidFill>
              </a:rPr>
              <a:t>pin</a:t>
            </a:r>
            <a:endParaRPr lang="it-IT" sz="3600" dirty="0">
              <a:solidFill>
                <a:srgbClr val="0000FF"/>
              </a:solidFill>
            </a:endParaRPr>
          </a:p>
        </p:txBody>
      </p:sp>
      <p:grpSp>
        <p:nvGrpSpPr>
          <p:cNvPr id="2" name="Group 12"/>
          <p:cNvGrpSpPr>
            <a:grpSpLocks/>
          </p:cNvGrpSpPr>
          <p:nvPr/>
        </p:nvGrpSpPr>
        <p:grpSpPr bwMode="auto">
          <a:xfrm>
            <a:off x="55563" y="6537325"/>
            <a:ext cx="9088437" cy="320675"/>
            <a:chOff x="35" y="4118"/>
            <a:chExt cx="5725" cy="202"/>
          </a:xfrm>
        </p:grpSpPr>
        <p:sp>
          <p:nvSpPr>
            <p:cNvPr id="1584141" name="Text Box 13"/>
            <p:cNvSpPr txBox="1">
              <a:spLocks noChangeArrowheads="1"/>
            </p:cNvSpPr>
            <p:nvPr/>
          </p:nvSpPr>
          <p:spPr bwMode="auto">
            <a:xfrm>
              <a:off x="35" y="4158"/>
              <a:ext cx="5725" cy="162"/>
            </a:xfrm>
            <a:prstGeom prst="rect">
              <a:avLst/>
            </a:prstGeom>
            <a:noFill/>
            <a:ln w="9525">
              <a:noFill/>
              <a:miter lim="800000"/>
              <a:headEnd/>
              <a:tailEnd/>
            </a:ln>
            <a:effectLst/>
          </p:spPr>
          <p:txBody>
            <a:bodyPr>
              <a:prstTxWarp prst="textNoShape">
                <a:avLst/>
              </a:prstTxWarp>
              <a:spAutoFit/>
            </a:bodyPr>
            <a:lstStyle/>
            <a:p>
              <a:pPr marL="342900" indent="-342900">
                <a:lnSpc>
                  <a:spcPct val="90000"/>
                </a:lnSpc>
                <a:spcBef>
                  <a:spcPct val="20000"/>
                </a:spcBef>
              </a:pPr>
              <a:r>
                <a:rPr lang="en-US" sz="1200" b="0">
                  <a:solidFill>
                    <a:schemeClr val="bg2"/>
                  </a:solidFill>
                  <a:latin typeface="Tahoma" pitchFamily="-111" charset="0"/>
                </a:rPr>
                <a:t>   </a:t>
              </a:r>
              <a:r>
                <a:rPr lang="en-US" sz="1000" b="0">
                  <a:solidFill>
                    <a:schemeClr val="bg2"/>
                  </a:solidFill>
                  <a:latin typeface="Tahoma" pitchFamily="-111" charset="0"/>
                </a:rPr>
                <a:t>Contalbrigo Marco                                                                  Consiglio di Sezione                                                                              1 luglio 2009</a:t>
              </a:r>
            </a:p>
          </p:txBody>
        </p:sp>
        <p:sp>
          <p:nvSpPr>
            <p:cNvPr id="1584142" name="Line 14"/>
            <p:cNvSpPr>
              <a:spLocks noChangeShapeType="1"/>
            </p:cNvSpPr>
            <p:nvPr/>
          </p:nvSpPr>
          <p:spPr bwMode="auto">
            <a:xfrm>
              <a:off x="132" y="4118"/>
              <a:ext cx="5493" cy="8"/>
            </a:xfrm>
            <a:prstGeom prst="line">
              <a:avLst/>
            </a:prstGeom>
            <a:noFill/>
            <a:ln w="9525">
              <a:solidFill>
                <a:schemeClr val="bg2"/>
              </a:solidFill>
              <a:round/>
              <a:headEnd/>
              <a:tailEnd/>
            </a:ln>
            <a:effectLst/>
          </p:spPr>
          <p:txBody>
            <a:bodyPr>
              <a:prstTxWarp prst="textNoShape">
                <a:avLst/>
              </a:prstTxWarp>
            </a:bodyPr>
            <a:lstStyle/>
            <a:p>
              <a:endParaRPr lang="en-US"/>
            </a:p>
          </p:txBody>
        </p:sp>
      </p:grpSp>
      <p:sp>
        <p:nvSpPr>
          <p:cNvPr id="15"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cxnSp>
        <p:nvCxnSpPr>
          <p:cNvPr id="17" name="Straight Connector 16"/>
          <p:cNvCxnSpPr/>
          <p:nvPr/>
        </p:nvCxnSpPr>
        <p:spPr>
          <a:xfrm>
            <a:off x="152400" y="568543"/>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84132" name="Picture 4" descr="PETRA_HERA-klein"/>
          <p:cNvPicPr>
            <a:picLocks noChangeAspect="1" noChangeArrowheads="1"/>
          </p:cNvPicPr>
          <p:nvPr>
            <p:ph idx="1"/>
          </p:nvPr>
        </p:nvPicPr>
        <p:blipFill>
          <a:blip r:embed="rId2"/>
          <a:srcRect/>
          <a:stretch>
            <a:fillRect/>
          </a:stretch>
        </p:blipFill>
        <p:spPr>
          <a:xfrm>
            <a:off x="201543" y="1271171"/>
            <a:ext cx="5975350" cy="4314825"/>
          </a:xfrm>
          <a:noFill/>
          <a:ln/>
        </p:spPr>
      </p:pic>
      <p:pic>
        <p:nvPicPr>
          <p:cNvPr id="1584133" name="Picture 5" descr="hermeslogo"/>
          <p:cNvPicPr>
            <a:picLocks noChangeAspect="1" noChangeArrowheads="1"/>
          </p:cNvPicPr>
          <p:nvPr/>
        </p:nvPicPr>
        <p:blipFill>
          <a:blip r:embed="rId3"/>
          <a:srcRect/>
          <a:stretch>
            <a:fillRect/>
          </a:stretch>
        </p:blipFill>
        <p:spPr bwMode="auto">
          <a:xfrm>
            <a:off x="3217592" y="2024671"/>
            <a:ext cx="943176" cy="697475"/>
          </a:xfrm>
          <a:prstGeom prst="rect">
            <a:avLst/>
          </a:prstGeom>
          <a:noFill/>
        </p:spPr>
      </p:pic>
      <p:sp>
        <p:nvSpPr>
          <p:cNvPr id="1584135" name="AutoShape 7"/>
          <p:cNvSpPr>
            <a:spLocks noChangeArrowheads="1"/>
          </p:cNvSpPr>
          <p:nvPr/>
        </p:nvSpPr>
        <p:spPr bwMode="auto">
          <a:xfrm>
            <a:off x="4508431" y="2126833"/>
            <a:ext cx="1165225" cy="228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0000"/>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12" name="Picture 13"/>
          <p:cNvPicPr>
            <a:picLocks noChangeAspect="1" noChangeArrowheads="1"/>
          </p:cNvPicPr>
          <p:nvPr/>
        </p:nvPicPr>
        <p:blipFill>
          <a:blip r:embed="rId4"/>
          <a:srcRect/>
          <a:stretch>
            <a:fillRect/>
          </a:stretch>
        </p:blipFill>
        <p:spPr bwMode="auto">
          <a:xfrm>
            <a:off x="913537" y="2366565"/>
            <a:ext cx="719138" cy="711162"/>
          </a:xfrm>
          <a:prstGeom prst="rect">
            <a:avLst/>
          </a:prstGeom>
          <a:noFill/>
          <a:ln w="25400">
            <a:noFill/>
            <a:miter lim="800000"/>
            <a:headEnd/>
            <a:tailEnd/>
          </a:ln>
        </p:spPr>
      </p:pic>
      <p:pic>
        <p:nvPicPr>
          <p:cNvPr id="13" name="Picture 14"/>
          <p:cNvPicPr>
            <a:picLocks noChangeAspect="1" noChangeArrowheads="1"/>
          </p:cNvPicPr>
          <p:nvPr/>
        </p:nvPicPr>
        <p:blipFill>
          <a:blip r:embed="rId5"/>
          <a:srcRect/>
          <a:stretch>
            <a:fillRect/>
          </a:stretch>
        </p:blipFill>
        <p:spPr>
          <a:xfrm>
            <a:off x="4905306" y="2910663"/>
            <a:ext cx="768350" cy="554394"/>
          </a:xfrm>
          <a:prstGeom prst="rect">
            <a:avLst/>
          </a:prstGeom>
          <a:noFill/>
          <a:ln/>
        </p:spPr>
      </p:pic>
      <p:pic>
        <p:nvPicPr>
          <p:cNvPr id="14" name="Picture 15"/>
          <p:cNvPicPr>
            <a:picLocks noChangeAspect="1" noChangeArrowheads="1"/>
          </p:cNvPicPr>
          <p:nvPr/>
        </p:nvPicPr>
        <p:blipFill>
          <a:blip r:embed="rId6"/>
          <a:srcRect/>
          <a:stretch>
            <a:fillRect/>
          </a:stretch>
        </p:blipFill>
        <p:spPr bwMode="auto">
          <a:xfrm>
            <a:off x="1273106" y="3891169"/>
            <a:ext cx="899323" cy="655977"/>
          </a:xfrm>
          <a:prstGeom prst="rect">
            <a:avLst/>
          </a:prstGeom>
          <a:noFill/>
          <a:ln w="25400">
            <a:noFill/>
            <a:miter lim="800000"/>
            <a:headEnd/>
            <a:tailEnd/>
          </a:ln>
        </p:spPr>
      </p:pic>
      <p:sp>
        <p:nvSpPr>
          <p:cNvPr id="18" name="Text Box 8"/>
          <p:cNvSpPr txBox="1">
            <a:spLocks noChangeArrowheads="1"/>
          </p:cNvSpPr>
          <p:nvPr/>
        </p:nvSpPr>
        <p:spPr bwMode="auto">
          <a:xfrm>
            <a:off x="230738" y="816092"/>
            <a:ext cx="5814391" cy="448346"/>
          </a:xfrm>
          <a:prstGeom prst="rect">
            <a:avLst/>
          </a:prstGeom>
          <a:solidFill>
            <a:schemeClr val="bg1"/>
          </a:solidFill>
          <a:ln w="9525">
            <a:solidFill>
              <a:srgbClr val="000066"/>
            </a:solidFill>
            <a:miter lim="800000"/>
            <a:headEnd/>
            <a:tailEnd/>
          </a:ln>
        </p:spPr>
        <p:txBody>
          <a:bodyPr lIns="0" tIns="0" rIns="0" bIns="0">
            <a:prstTxWarp prst="textNoShape">
              <a:avLst/>
            </a:prstTxWarp>
          </a:bodyPr>
          <a:lstStyle/>
          <a:p>
            <a:pPr marL="533400" indent="-533400" algn="ctr" defTabSz="457200">
              <a:lnSpc>
                <a:spcPct val="12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smtClean="0">
                <a:solidFill>
                  <a:schemeClr val="tx2"/>
                </a:solidFill>
                <a:latin typeface="Garamond" pitchFamily="-111" charset="0"/>
              </a:rPr>
              <a:t>HERA beam  @  DESY    </a:t>
            </a:r>
            <a:r>
              <a:rPr lang="en-GB" sz="2000" dirty="0">
                <a:solidFill>
                  <a:schemeClr val="tx2"/>
                </a:solidFill>
                <a:latin typeface="Garamond" pitchFamily="-111" charset="0"/>
              </a:rPr>
              <a:t>(27.6 </a:t>
            </a:r>
            <a:r>
              <a:rPr lang="en-GB" sz="2000" dirty="0" err="1">
                <a:solidFill>
                  <a:schemeClr val="tx2"/>
                </a:solidFill>
                <a:latin typeface="Garamond" pitchFamily="-111" charset="0"/>
              </a:rPr>
              <a:t>GeV</a:t>
            </a:r>
            <a:r>
              <a:rPr lang="en-GB" sz="2000" dirty="0">
                <a:solidFill>
                  <a:schemeClr val="tx2"/>
                </a:solidFill>
                <a:latin typeface="Garamond" pitchFamily="-111" charset="0"/>
              </a:rPr>
              <a:t>)</a:t>
            </a:r>
          </a:p>
        </p:txBody>
      </p:sp>
      <p:cxnSp>
        <p:nvCxnSpPr>
          <p:cNvPr id="19" name="Straight Connector 18"/>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hermes.total-s.jpg"/>
          <p:cNvPicPr>
            <a:picLocks noChangeAspect="1"/>
          </p:cNvPicPr>
          <p:nvPr/>
        </p:nvPicPr>
        <p:blipFill>
          <a:blip r:embed="rId7"/>
          <a:stretch>
            <a:fillRect/>
          </a:stretch>
        </p:blipFill>
        <p:spPr>
          <a:xfrm>
            <a:off x="6045129" y="692373"/>
            <a:ext cx="2943225" cy="2898118"/>
          </a:xfrm>
          <a:prstGeom prst="rect">
            <a:avLst/>
          </a:prstGeom>
        </p:spPr>
      </p:pic>
      <p:sp>
        <p:nvSpPr>
          <p:cNvPr id="21" name="TextBox 20"/>
          <p:cNvSpPr txBox="1"/>
          <p:nvPr/>
        </p:nvSpPr>
        <p:spPr>
          <a:xfrm>
            <a:off x="6846595" y="4390112"/>
            <a:ext cx="1722598" cy="1569660"/>
          </a:xfrm>
          <a:prstGeom prst="rect">
            <a:avLst/>
          </a:prstGeom>
          <a:noFill/>
        </p:spPr>
        <p:txBody>
          <a:bodyPr wrap="square" rtlCol="0">
            <a:spAutoFit/>
          </a:bodyPr>
          <a:lstStyle/>
          <a:p>
            <a:pPr algn="ctr"/>
            <a:r>
              <a:rPr lang="en-US" sz="2400" dirty="0" err="1" smtClean="0">
                <a:solidFill>
                  <a:srgbClr val="0000FF"/>
                </a:solidFill>
              </a:rPr>
              <a:t>Polarised</a:t>
            </a:r>
            <a:r>
              <a:rPr lang="en-US" sz="2400" dirty="0" smtClean="0">
                <a:solidFill>
                  <a:srgbClr val="0000FF"/>
                </a:solidFill>
              </a:rPr>
              <a:t> </a:t>
            </a:r>
          </a:p>
          <a:p>
            <a:pPr algn="ctr"/>
            <a:r>
              <a:rPr lang="en-US" sz="2400" dirty="0" smtClean="0">
                <a:solidFill>
                  <a:srgbClr val="0000FF"/>
                </a:solidFill>
              </a:rPr>
              <a:t>Deep</a:t>
            </a:r>
          </a:p>
          <a:p>
            <a:pPr algn="ctr"/>
            <a:r>
              <a:rPr lang="en-US" sz="2400" dirty="0" smtClean="0">
                <a:solidFill>
                  <a:srgbClr val="0000FF"/>
                </a:solidFill>
              </a:rPr>
              <a:t>Inelastic </a:t>
            </a:r>
          </a:p>
          <a:p>
            <a:pPr algn="ctr"/>
            <a:r>
              <a:rPr lang="en-US" sz="2400" dirty="0" smtClean="0">
                <a:solidFill>
                  <a:srgbClr val="0000FF"/>
                </a:solidFill>
              </a:rPr>
              <a:t>Scattering</a:t>
            </a:r>
            <a:endParaRPr lang="en-US" sz="2400" dirty="0">
              <a:solidFill>
                <a:srgbClr val="0000FF"/>
              </a:solidFill>
            </a:endParaRPr>
          </a:p>
        </p:txBody>
      </p:sp>
      <p:sp>
        <p:nvSpPr>
          <p:cNvPr id="1584136" name="Text Box 8"/>
          <p:cNvSpPr txBox="1">
            <a:spLocks noChangeArrowheads="1"/>
          </p:cNvSpPr>
          <p:nvPr/>
        </p:nvSpPr>
        <p:spPr bwMode="auto">
          <a:xfrm>
            <a:off x="216141" y="5590441"/>
            <a:ext cx="5954782" cy="814839"/>
          </a:xfrm>
          <a:prstGeom prst="rect">
            <a:avLst/>
          </a:prstGeom>
          <a:solidFill>
            <a:schemeClr val="bg1"/>
          </a:solidFill>
          <a:ln w="9525">
            <a:solidFill>
              <a:srgbClr val="000066"/>
            </a:solidFill>
            <a:miter lim="800000"/>
            <a:headEnd/>
            <a:tailEnd/>
          </a:ln>
        </p:spPr>
        <p:txBody>
          <a:bodyPr lIns="0" tIns="0" rIns="0" bIns="0">
            <a:prstTxWarp prst="textNoShape">
              <a:avLst/>
            </a:prstTxWarp>
          </a:bodyPr>
          <a:lstStyle/>
          <a:p>
            <a:pPr marL="533400" indent="-533400" algn="ctr" defTabSz="457200">
              <a:lnSpc>
                <a:spcPct val="12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smtClean="0">
                <a:solidFill>
                  <a:schemeClr val="tx2"/>
                </a:solidFill>
                <a:latin typeface="Garamond" pitchFamily="-111" charset="0"/>
              </a:rPr>
              <a:t>27.6 </a:t>
            </a:r>
            <a:r>
              <a:rPr lang="en-GB" sz="2000" dirty="0" err="1" smtClean="0">
                <a:solidFill>
                  <a:schemeClr val="tx2"/>
                </a:solidFill>
                <a:latin typeface="Garamond" pitchFamily="-111" charset="0"/>
              </a:rPr>
              <a:t>GeV</a:t>
            </a:r>
            <a:r>
              <a:rPr lang="en-GB" sz="2000" dirty="0" smtClean="0">
                <a:solidFill>
                  <a:schemeClr val="tx2"/>
                </a:solidFill>
                <a:latin typeface="Garamond" pitchFamily="-111" charset="0"/>
              </a:rPr>
              <a:t>  Lepton </a:t>
            </a:r>
            <a:r>
              <a:rPr lang="en-GB" sz="2000" dirty="0">
                <a:solidFill>
                  <a:schemeClr val="tx2"/>
                </a:solidFill>
                <a:latin typeface="Garamond" pitchFamily="-111" charset="0"/>
              </a:rPr>
              <a:t>(Electron/Positron) </a:t>
            </a:r>
            <a:r>
              <a:rPr lang="en-GB" sz="2000" dirty="0" smtClean="0">
                <a:solidFill>
                  <a:schemeClr val="tx2"/>
                </a:solidFill>
                <a:latin typeface="Garamond" pitchFamily="-111" charset="0"/>
              </a:rPr>
              <a:t>  </a:t>
            </a:r>
          </a:p>
          <a:p>
            <a:pPr marL="533400" indent="-533400" algn="ctr" defTabSz="457200">
              <a:lnSpc>
                <a:spcPct val="12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smtClean="0">
                <a:solidFill>
                  <a:schemeClr val="tx2"/>
                </a:solidFill>
                <a:latin typeface="Garamond" pitchFamily="-111" charset="0"/>
              </a:rPr>
              <a:t>920 </a:t>
            </a:r>
            <a:r>
              <a:rPr lang="en-GB" sz="2000" dirty="0" err="1" smtClean="0">
                <a:solidFill>
                  <a:schemeClr val="tx2"/>
                </a:solidFill>
                <a:latin typeface="Garamond" pitchFamily="-111" charset="0"/>
              </a:rPr>
              <a:t>GeV</a:t>
            </a:r>
            <a:r>
              <a:rPr lang="en-GB" sz="2000" dirty="0" smtClean="0">
                <a:solidFill>
                  <a:schemeClr val="tx2"/>
                </a:solidFill>
                <a:latin typeface="Garamond" pitchFamily="-111" charset="0"/>
              </a:rPr>
              <a:t> protons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474416" y="2286000"/>
            <a:ext cx="6288288" cy="923330"/>
          </a:xfrm>
          <a:prstGeom prst="rect">
            <a:avLst/>
          </a:prstGeom>
          <a:noFill/>
        </p:spPr>
        <p:txBody>
          <a:bodyPr wrap="none">
            <a:spAutoFit/>
          </a:bodyPr>
          <a:lstStyle/>
          <a:p>
            <a:pPr algn="ctr" fontAlgn="auto">
              <a:spcBef>
                <a:spcPts val="0"/>
              </a:spcBef>
              <a:spcAft>
                <a:spcPts val="0"/>
              </a:spcAft>
              <a:defRPr/>
            </a:pPr>
            <a:r>
              <a:rPr lang="en-U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R</a:t>
            </a:r>
            <a:r>
              <a:rPr lang="en-US" sz="4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adiative</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 </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C</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orrections</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4"/>
          <a:stretch>
            <a:fillRect/>
          </a:stretch>
        </p:blipFill>
        <p:spPr>
          <a:xfrm>
            <a:off x="61365" y="1865255"/>
            <a:ext cx="3048547" cy="2005622"/>
          </a:xfrm>
          <a:prstGeom prst="rect">
            <a:avLst/>
          </a:prstGeom>
        </p:spPr>
      </p:pic>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41</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643344" y="-29198"/>
            <a:ext cx="3711172"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SIDIS cross section</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Object 11"/>
          <p:cNvGraphicFramePr>
            <a:graphicFrameLocks noChangeAspect="1"/>
          </p:cNvGraphicFramePr>
          <p:nvPr/>
        </p:nvGraphicFramePr>
        <p:xfrm>
          <a:off x="4521200" y="3340100"/>
          <a:ext cx="101600" cy="177800"/>
        </p:xfrm>
        <a:graphic>
          <a:graphicData uri="http://schemas.openxmlformats.org/presentationml/2006/ole">
            <p:oleObj spid="_x0000_s525314" name="Equation" r:id="rId5" imgW="101600" imgH="177800" progId="Equation.3">
              <p:embed/>
            </p:oleObj>
          </a:graphicData>
        </a:graphic>
      </p:graphicFrame>
      <p:graphicFrame>
        <p:nvGraphicFramePr>
          <p:cNvPr id="422915" name="Object 3"/>
          <p:cNvGraphicFramePr>
            <a:graphicFrameLocks noChangeAspect="1"/>
          </p:cNvGraphicFramePr>
          <p:nvPr/>
        </p:nvGraphicFramePr>
        <p:xfrm>
          <a:off x="240111" y="1007642"/>
          <a:ext cx="5465692" cy="865607"/>
        </p:xfrm>
        <a:graphic>
          <a:graphicData uri="http://schemas.openxmlformats.org/presentationml/2006/ole">
            <p:oleObj spid="_x0000_s525315" name="Equation" r:id="rId6" imgW="2806700" imgH="444500" progId="Equation.3">
              <p:embed/>
            </p:oleObj>
          </a:graphicData>
        </a:graphic>
      </p:graphicFrame>
      <p:graphicFrame>
        <p:nvGraphicFramePr>
          <p:cNvPr id="422916" name="Object 4"/>
          <p:cNvGraphicFramePr>
            <a:graphicFrameLocks noChangeAspect="1"/>
          </p:cNvGraphicFramePr>
          <p:nvPr/>
        </p:nvGraphicFramePr>
        <p:xfrm>
          <a:off x="2261608" y="2044047"/>
          <a:ext cx="6162675" cy="511175"/>
        </p:xfrm>
        <a:graphic>
          <a:graphicData uri="http://schemas.openxmlformats.org/presentationml/2006/ole">
            <p:oleObj spid="_x0000_s525316" name="Equation" r:id="rId7" imgW="3225800" imgH="266700" progId="Equation.3">
              <p:embed/>
            </p:oleObj>
          </a:graphicData>
        </a:graphic>
      </p:graphicFrame>
      <p:graphicFrame>
        <p:nvGraphicFramePr>
          <p:cNvPr id="422917" name="Object 5"/>
          <p:cNvGraphicFramePr>
            <a:graphicFrameLocks noChangeAspect="1"/>
          </p:cNvGraphicFramePr>
          <p:nvPr/>
        </p:nvGraphicFramePr>
        <p:xfrm>
          <a:off x="5688012" y="2852737"/>
          <a:ext cx="3227388" cy="487363"/>
        </p:xfrm>
        <a:graphic>
          <a:graphicData uri="http://schemas.openxmlformats.org/presentationml/2006/ole">
            <p:oleObj spid="_x0000_s525317" name="Equation" r:id="rId8" imgW="1689100" imgH="254000" progId="Equation.3">
              <p:embed/>
            </p:oleObj>
          </a:graphicData>
        </a:graphic>
      </p:graphicFrame>
      <p:grpSp>
        <p:nvGrpSpPr>
          <p:cNvPr id="2" name="Group 47"/>
          <p:cNvGrpSpPr/>
          <p:nvPr/>
        </p:nvGrpSpPr>
        <p:grpSpPr>
          <a:xfrm>
            <a:off x="455612" y="3842403"/>
            <a:ext cx="3963988" cy="2613025"/>
            <a:chOff x="63500" y="1044575"/>
            <a:chExt cx="3963988" cy="2613025"/>
          </a:xfrm>
        </p:grpSpPr>
        <p:sp>
          <p:nvSpPr>
            <p:cNvPr id="18" name="Text Box 3"/>
            <p:cNvSpPr txBox="1">
              <a:spLocks noChangeArrowheads="1"/>
            </p:cNvSpPr>
            <p:nvPr/>
          </p:nvSpPr>
          <p:spPr bwMode="auto">
            <a:xfrm>
              <a:off x="1292225" y="27908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19" name="Text Box 4"/>
            <p:cNvSpPr txBox="1">
              <a:spLocks noChangeArrowheads="1"/>
            </p:cNvSpPr>
            <p:nvPr/>
          </p:nvSpPr>
          <p:spPr bwMode="auto">
            <a:xfrm>
              <a:off x="2155825" y="27908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20" name="Text Box 5"/>
            <p:cNvSpPr txBox="1">
              <a:spLocks noChangeArrowheads="1"/>
            </p:cNvSpPr>
            <p:nvPr/>
          </p:nvSpPr>
          <p:spPr bwMode="auto">
            <a:xfrm>
              <a:off x="2917825" y="1598613"/>
              <a:ext cx="309563" cy="336550"/>
            </a:xfrm>
            <a:prstGeom prst="rect">
              <a:avLst/>
            </a:prstGeom>
            <a:noFill/>
            <a:ln w="31750">
              <a:noFill/>
              <a:miter lim="800000"/>
              <a:headEnd/>
              <a:tailEnd/>
            </a:ln>
            <a:effectLst/>
          </p:spPr>
          <p:txBody>
            <a:bodyPr>
              <a:prstTxWarp prst="textNoShape">
                <a:avLst/>
              </a:prstTxWarp>
              <a:spAutoFit/>
            </a:bodyPr>
            <a:lstStyle/>
            <a:p>
              <a:r>
                <a:rPr lang="en-US" sz="1600">
                  <a:latin typeface="Arial" charset="0"/>
                  <a:ea typeface="Arial" charset="0"/>
                  <a:cs typeface="Arial" charset="0"/>
                </a:rPr>
                <a:t>┴</a:t>
              </a:r>
            </a:p>
          </p:txBody>
        </p:sp>
        <p:sp>
          <p:nvSpPr>
            <p:cNvPr id="21" name="Text Box 6"/>
            <p:cNvSpPr txBox="1">
              <a:spLocks noChangeArrowheads="1"/>
            </p:cNvSpPr>
            <p:nvPr/>
          </p:nvSpPr>
          <p:spPr bwMode="auto">
            <a:xfrm>
              <a:off x="2955925" y="21812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22" name="Text Box 7"/>
            <p:cNvSpPr txBox="1">
              <a:spLocks noChangeArrowheads="1"/>
            </p:cNvSpPr>
            <p:nvPr/>
          </p:nvSpPr>
          <p:spPr bwMode="auto">
            <a:xfrm>
              <a:off x="3413125" y="27908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23" name="Rectangle 8"/>
            <p:cNvSpPr>
              <a:spLocks noChangeArrowheads="1"/>
            </p:cNvSpPr>
            <p:nvPr/>
          </p:nvSpPr>
          <p:spPr bwMode="auto">
            <a:xfrm>
              <a:off x="2717800" y="1562100"/>
              <a:ext cx="1117600" cy="584200"/>
            </a:xfrm>
            <a:prstGeom prst="rect">
              <a:avLst/>
            </a:prstGeom>
            <a:solidFill>
              <a:srgbClr val="00CCFF">
                <a:alpha val="30000"/>
              </a:srgbClr>
            </a:solidFill>
            <a:ln w="31750">
              <a:noFill/>
              <a:miter lim="800000"/>
              <a:headEnd/>
              <a:tailEnd/>
            </a:ln>
            <a:effectLst/>
          </p:spPr>
          <p:txBody>
            <a:bodyPr wrap="none" anchor="ctr">
              <a:prstTxWarp prst="textNoShape">
                <a:avLst/>
              </a:prstTxWarp>
              <a:spAutoFit/>
            </a:bodyPr>
            <a:lstStyle/>
            <a:p>
              <a:endParaRPr lang="en-US"/>
            </a:p>
          </p:txBody>
        </p:sp>
        <p:pic>
          <p:nvPicPr>
            <p:cNvPr id="24" name="Picture 9" descr="tabellapdf"/>
            <p:cNvPicPr>
              <a:picLocks noChangeAspect="1" noChangeArrowheads="1"/>
            </p:cNvPicPr>
            <p:nvPr/>
          </p:nvPicPr>
          <p:blipFill>
            <a:blip r:embed="rId9"/>
            <a:srcRect/>
            <a:stretch>
              <a:fillRect/>
            </a:stretch>
          </p:blipFill>
          <p:spPr bwMode="auto">
            <a:xfrm>
              <a:off x="63500" y="1433513"/>
              <a:ext cx="3956050" cy="2224087"/>
            </a:xfrm>
            <a:prstGeom prst="rect">
              <a:avLst/>
            </a:prstGeom>
            <a:noFill/>
          </p:spPr>
        </p:pic>
        <p:grpSp>
          <p:nvGrpSpPr>
            <p:cNvPr id="5" name="Group 38"/>
            <p:cNvGrpSpPr>
              <a:grpSpLocks/>
            </p:cNvGrpSpPr>
            <p:nvPr/>
          </p:nvGrpSpPr>
          <p:grpSpPr bwMode="auto">
            <a:xfrm>
              <a:off x="1600629" y="2438972"/>
              <a:ext cx="439738" cy="304800"/>
              <a:chOff x="3966" y="1417"/>
              <a:chExt cx="317" cy="200"/>
            </a:xfrm>
          </p:grpSpPr>
          <p:sp>
            <p:nvSpPr>
              <p:cNvPr id="30" name="Rectangle 39"/>
              <p:cNvSpPr>
                <a:spLocks noChangeArrowheads="1"/>
              </p:cNvSpPr>
              <p:nvPr/>
            </p:nvSpPr>
            <p:spPr bwMode="auto">
              <a:xfrm>
                <a:off x="4032" y="1433"/>
                <a:ext cx="184" cy="184"/>
              </a:xfrm>
              <a:prstGeom prst="rect">
                <a:avLst/>
              </a:prstGeom>
              <a:solidFill>
                <a:schemeClr val="bg1"/>
              </a:solidFill>
              <a:ln w="31750">
                <a:noFill/>
                <a:miter lim="800000"/>
                <a:headEnd/>
                <a:tailEnd/>
              </a:ln>
              <a:effectLst/>
            </p:spPr>
            <p:txBody>
              <a:bodyPr anchor="ctr">
                <a:prstTxWarp prst="textNoShape">
                  <a:avLst/>
                </a:prstTxWarp>
                <a:spAutoFit/>
              </a:bodyPr>
              <a:lstStyle/>
              <a:p>
                <a:endParaRPr lang="en-US"/>
              </a:p>
            </p:txBody>
          </p:sp>
          <p:sp>
            <p:nvSpPr>
              <p:cNvPr id="31" name="Rectangle 40"/>
              <p:cNvSpPr>
                <a:spLocks noChangeArrowheads="1"/>
              </p:cNvSpPr>
              <p:nvPr/>
            </p:nvSpPr>
            <p:spPr bwMode="auto">
              <a:xfrm rot="10800000" flipV="1">
                <a:off x="3966" y="1417"/>
                <a:ext cx="317" cy="200"/>
              </a:xfrm>
              <a:prstGeom prst="rect">
                <a:avLst/>
              </a:prstGeom>
              <a:solidFill>
                <a:schemeClr val="bg1">
                  <a:alpha val="0"/>
                </a:schemeClr>
              </a:solidFill>
              <a:ln w="31750">
                <a:noFill/>
                <a:miter lim="800000"/>
                <a:headEnd/>
                <a:tailEnd/>
              </a:ln>
              <a:effectLst/>
            </p:spPr>
            <p:txBody>
              <a:bodyPr anchor="ctr">
                <a:prstTxWarp prst="textNoShape">
                  <a:avLst/>
                </a:prstTxWarp>
                <a:spAutoFit/>
              </a:bodyPr>
              <a:lstStyle/>
              <a:p>
                <a:pPr algn="ctr"/>
                <a:r>
                  <a:rPr lang="en-US" sz="1400" dirty="0">
                    <a:solidFill>
                      <a:schemeClr val="tx1"/>
                    </a:solidFill>
                    <a:latin typeface="Arial" charset="0"/>
                  </a:rPr>
                  <a:t>g</a:t>
                </a:r>
                <a:r>
                  <a:rPr lang="en-US" sz="1400" baseline="-25000" dirty="0">
                    <a:solidFill>
                      <a:schemeClr val="tx1"/>
                    </a:solidFill>
                    <a:latin typeface="Arial" charset="0"/>
                  </a:rPr>
                  <a:t>1L</a:t>
                </a:r>
                <a:endParaRPr lang="it-IT" sz="1400" baseline="-25000" dirty="0">
                  <a:solidFill>
                    <a:schemeClr val="tx1"/>
                  </a:solidFill>
                  <a:latin typeface="Arial" charset="0"/>
                </a:endParaRPr>
              </a:p>
            </p:txBody>
          </p:sp>
        </p:grpSp>
        <p:grpSp>
          <p:nvGrpSpPr>
            <p:cNvPr id="6" name="Group 41"/>
            <p:cNvGrpSpPr>
              <a:grpSpLocks/>
            </p:cNvGrpSpPr>
            <p:nvPr/>
          </p:nvGrpSpPr>
          <p:grpSpPr bwMode="auto">
            <a:xfrm>
              <a:off x="2844800" y="2895603"/>
              <a:ext cx="368300" cy="304800"/>
              <a:chOff x="4880" y="1529"/>
              <a:chExt cx="232" cy="192"/>
            </a:xfrm>
          </p:grpSpPr>
          <p:sp>
            <p:nvSpPr>
              <p:cNvPr id="28" name="Rectangle 42"/>
              <p:cNvSpPr>
                <a:spLocks noChangeArrowheads="1"/>
              </p:cNvSpPr>
              <p:nvPr/>
            </p:nvSpPr>
            <p:spPr bwMode="auto">
              <a:xfrm>
                <a:off x="4880" y="1536"/>
                <a:ext cx="184" cy="184"/>
              </a:xfrm>
              <a:prstGeom prst="rect">
                <a:avLst/>
              </a:prstGeom>
              <a:solidFill>
                <a:schemeClr val="bg1"/>
              </a:solidFill>
              <a:ln w="31750">
                <a:noFill/>
                <a:miter lim="800000"/>
                <a:headEnd/>
                <a:tailEnd/>
              </a:ln>
              <a:effectLst/>
            </p:spPr>
            <p:txBody>
              <a:bodyPr anchor="ctr">
                <a:prstTxWarp prst="textNoShape">
                  <a:avLst/>
                </a:prstTxWarp>
                <a:spAutoFit/>
              </a:bodyPr>
              <a:lstStyle/>
              <a:p>
                <a:endParaRPr lang="en-US"/>
              </a:p>
            </p:txBody>
          </p:sp>
          <p:sp>
            <p:nvSpPr>
              <p:cNvPr id="29" name="Rectangle 43"/>
              <p:cNvSpPr>
                <a:spLocks noChangeArrowheads="1"/>
              </p:cNvSpPr>
              <p:nvPr/>
            </p:nvSpPr>
            <p:spPr bwMode="auto">
              <a:xfrm>
                <a:off x="4888" y="1529"/>
                <a:ext cx="224" cy="192"/>
              </a:xfrm>
              <a:prstGeom prst="rect">
                <a:avLst/>
              </a:prstGeom>
              <a:solidFill>
                <a:schemeClr val="bg1"/>
              </a:solidFill>
              <a:ln w="31750">
                <a:noFill/>
                <a:miter lim="800000"/>
                <a:headEnd/>
                <a:tailEnd/>
              </a:ln>
              <a:effectLst/>
            </p:spPr>
            <p:txBody>
              <a:bodyPr anchor="ctr">
                <a:prstTxWarp prst="textNoShape">
                  <a:avLst/>
                </a:prstTxWarp>
                <a:spAutoFit/>
              </a:bodyPr>
              <a:lstStyle/>
              <a:p>
                <a:pPr algn="ctr"/>
                <a:r>
                  <a:rPr lang="en-US" sz="1400" dirty="0">
                    <a:solidFill>
                      <a:schemeClr val="tx1"/>
                    </a:solidFill>
                    <a:latin typeface="Arial" charset="0"/>
                  </a:rPr>
                  <a:t>h</a:t>
                </a:r>
                <a:r>
                  <a:rPr lang="en-US" sz="1400" baseline="-25000" dirty="0">
                    <a:solidFill>
                      <a:schemeClr val="tx1"/>
                    </a:solidFill>
                    <a:latin typeface="Arial" charset="0"/>
                  </a:rPr>
                  <a:t>1</a:t>
                </a:r>
                <a:endParaRPr lang="it-IT" sz="1400" baseline="-25000" dirty="0">
                  <a:solidFill>
                    <a:schemeClr val="tx1"/>
                  </a:solidFill>
                  <a:latin typeface="Arial" charset="0"/>
                </a:endParaRPr>
              </a:p>
            </p:txBody>
          </p:sp>
        </p:grpSp>
        <p:sp>
          <p:nvSpPr>
            <p:cNvPr id="27" name="Text Box 68"/>
            <p:cNvSpPr txBox="1">
              <a:spLocks noChangeArrowheads="1"/>
            </p:cNvSpPr>
            <p:nvPr/>
          </p:nvSpPr>
          <p:spPr bwMode="auto">
            <a:xfrm>
              <a:off x="76200" y="1044575"/>
              <a:ext cx="3951288" cy="395288"/>
            </a:xfrm>
            <a:prstGeom prst="rect">
              <a:avLst/>
            </a:prstGeom>
            <a:solidFill>
              <a:srgbClr val="FFCCFF"/>
            </a:solidFill>
            <a:ln w="28575">
              <a:solidFill>
                <a:schemeClr val="tx1"/>
              </a:solidFill>
              <a:miter lim="800000"/>
              <a:headEnd/>
              <a:tailEnd/>
            </a:ln>
            <a:effectLst/>
          </p:spPr>
          <p:txBody>
            <a:bodyPr>
              <a:prstTxWarp prst="textNoShape">
                <a:avLst/>
              </a:prstTxWarp>
              <a:spAutoFit/>
            </a:bodyPr>
            <a:lstStyle/>
            <a:p>
              <a:pPr algn="ctr">
                <a:spcBef>
                  <a:spcPct val="50000"/>
                </a:spcBef>
              </a:pPr>
              <a:r>
                <a:rPr lang="en-US" sz="1800" dirty="0">
                  <a:solidFill>
                    <a:schemeClr val="tx1"/>
                  </a:solidFill>
                  <a:latin typeface="Garamond" charset="0"/>
                  <a:ea typeface="Arial" charset="0"/>
                  <a:cs typeface="Arial" charset="0"/>
                </a:rPr>
                <a:t>Distribution Functions (DF)</a:t>
              </a:r>
              <a:endParaRPr lang="it-IT" sz="1800" dirty="0">
                <a:solidFill>
                  <a:schemeClr val="tx1"/>
                </a:solidFill>
                <a:latin typeface="Garamond" charset="0"/>
                <a:ea typeface="Arial" charset="0"/>
                <a:cs typeface="Arial" charset="0"/>
              </a:endParaRPr>
            </a:p>
          </p:txBody>
        </p:sp>
      </p:grpSp>
      <p:graphicFrame>
        <p:nvGraphicFramePr>
          <p:cNvPr id="422918" name="Object 6"/>
          <p:cNvGraphicFramePr>
            <a:graphicFrameLocks noChangeAspect="1"/>
          </p:cNvGraphicFramePr>
          <p:nvPr/>
        </p:nvGraphicFramePr>
        <p:xfrm>
          <a:off x="5194300" y="4267200"/>
          <a:ext cx="3263900" cy="889000"/>
        </p:xfrm>
        <a:graphic>
          <a:graphicData uri="http://schemas.openxmlformats.org/presentationml/2006/ole">
            <p:oleObj spid="_x0000_s525318" name="Equation" r:id="rId10" imgW="1765300" imgH="482600" progId="Equation.3">
              <p:embed/>
            </p:oleObj>
          </a:graphicData>
        </a:graphic>
      </p:graphicFrame>
      <p:sp>
        <p:nvSpPr>
          <p:cNvPr id="32" name="TextBox 31"/>
          <p:cNvSpPr txBox="1"/>
          <p:nvPr/>
        </p:nvSpPr>
        <p:spPr>
          <a:xfrm>
            <a:off x="4953000" y="5562600"/>
            <a:ext cx="3764009" cy="646331"/>
          </a:xfrm>
          <a:prstGeom prst="rect">
            <a:avLst/>
          </a:prstGeom>
          <a:noFill/>
        </p:spPr>
        <p:txBody>
          <a:bodyPr wrap="none" rtlCol="0">
            <a:spAutoFit/>
          </a:bodyPr>
          <a:lstStyle/>
          <a:p>
            <a:r>
              <a:rPr lang="en-US" dirty="0" err="1" smtClean="0">
                <a:solidFill>
                  <a:srgbClr val="FF0000"/>
                </a:solidFill>
              </a:rPr>
              <a:t>Azimuthal</a:t>
            </a:r>
            <a:r>
              <a:rPr lang="en-US" dirty="0" smtClean="0">
                <a:solidFill>
                  <a:srgbClr val="FF0000"/>
                </a:solidFill>
              </a:rPr>
              <a:t> moments require careful </a:t>
            </a:r>
          </a:p>
          <a:p>
            <a:r>
              <a:rPr lang="en-US" dirty="0" smtClean="0">
                <a:solidFill>
                  <a:srgbClr val="FF0000"/>
                </a:solidFill>
              </a:rPr>
              <a:t>study of instrumental effects</a:t>
            </a:r>
            <a:endParaRPr lang="en-US" dirty="0">
              <a:solidFill>
                <a:srgbClr val="FF0000"/>
              </a:solidFill>
            </a:endParaRPr>
          </a:p>
        </p:txBody>
      </p:sp>
      <p:sp>
        <p:nvSpPr>
          <p:cNvPr id="35" name="Rounded Rectangle 34"/>
          <p:cNvSpPr/>
          <p:nvPr/>
        </p:nvSpPr>
        <p:spPr>
          <a:xfrm>
            <a:off x="3192648" y="4790999"/>
            <a:ext cx="1219014" cy="445802"/>
          </a:xfrm>
          <a:prstGeom prst="roundRect">
            <a:avLst/>
          </a:prstGeom>
          <a:noFill/>
          <a:ln>
            <a:solidFill>
              <a:srgbClr val="FF6600"/>
            </a:solidFill>
          </a:ln>
          <a:effectLst>
            <a:glow rad="101600">
              <a:schemeClr val="accent6">
                <a:lumMod val="60000"/>
                <a:lumOff val="4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4763225" y="1152613"/>
            <a:ext cx="942577" cy="445802"/>
          </a:xfrm>
          <a:prstGeom prst="roundRect">
            <a:avLst/>
          </a:prstGeom>
          <a:noFill/>
          <a:ln>
            <a:solidFill>
              <a:srgbClr val="FF6600"/>
            </a:solidFill>
          </a:ln>
          <a:effectLst>
            <a:glow rad="101600">
              <a:schemeClr val="accent6">
                <a:lumMod val="60000"/>
                <a:lumOff val="4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42</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873584" y="-29198"/>
            <a:ext cx="7250703" cy="646331"/>
          </a:xfrm>
          <a:prstGeom prst="rect">
            <a:avLst/>
          </a:prstGeom>
          <a:noFill/>
        </p:spPr>
        <p:txBody>
          <a:bodyPr wrap="none">
            <a:spAutoFit/>
          </a:bodyPr>
          <a:lstStyle/>
          <a:p>
            <a:pPr algn="ctr">
              <a:defRPr/>
            </a:pPr>
            <a:r>
              <a:rPr lang="en-US" sz="3600" b="1" dirty="0" err="1" smtClean="0">
                <a:ln w="1905"/>
                <a:solidFill>
                  <a:srgbClr val="0000FF"/>
                </a:solidFill>
                <a:effectLst>
                  <a:innerShdw blurRad="69850" dist="43180" dir="5400000">
                    <a:srgbClr val="000000">
                      <a:alpha val="65000"/>
                    </a:srgbClr>
                  </a:innerShdw>
                </a:effectLst>
                <a:latin typeface="Calibri"/>
              </a:rPr>
              <a:t>Radiative</a:t>
            </a:r>
            <a:r>
              <a:rPr lang="en-US" sz="3600" b="1" dirty="0" smtClean="0">
                <a:ln w="1905"/>
                <a:solidFill>
                  <a:srgbClr val="0000FF"/>
                </a:solidFill>
                <a:effectLst>
                  <a:innerShdw blurRad="69850" dist="43180" dir="5400000">
                    <a:srgbClr val="000000">
                      <a:alpha val="65000"/>
                    </a:srgbClr>
                  </a:innerShdw>
                </a:effectLst>
                <a:latin typeface="Calibri"/>
              </a:rPr>
              <a:t> and Instrumental smearing</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9" name="TextBox 8"/>
          <p:cNvSpPr txBox="1"/>
          <p:nvPr/>
        </p:nvSpPr>
        <p:spPr>
          <a:xfrm>
            <a:off x="732317" y="818831"/>
            <a:ext cx="7776776" cy="369332"/>
          </a:xfrm>
          <a:prstGeom prst="rect">
            <a:avLst/>
          </a:prstGeom>
          <a:noFill/>
        </p:spPr>
        <p:txBody>
          <a:bodyPr wrap="none" rtlCol="0">
            <a:spAutoFit/>
          </a:bodyPr>
          <a:lstStyle/>
          <a:p>
            <a:r>
              <a:rPr lang="en-US" dirty="0" err="1" smtClean="0"/>
              <a:t>Radiative</a:t>
            </a:r>
            <a:r>
              <a:rPr lang="en-US" dirty="0" smtClean="0"/>
              <a:t> effects: vertex corrections and real photon </a:t>
            </a:r>
            <a:r>
              <a:rPr lang="en-US" dirty="0" smtClean="0"/>
              <a:t>radiation</a:t>
            </a:r>
            <a:r>
              <a:rPr lang="en-US" dirty="0" smtClean="0"/>
              <a:t> by the lepton </a:t>
            </a:r>
            <a:endParaRPr lang="en-US" dirty="0" smtClean="0"/>
          </a:p>
        </p:txBody>
      </p: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70119" y="1262739"/>
            <a:ext cx="7172982" cy="369332"/>
          </a:xfrm>
          <a:prstGeom prst="rect">
            <a:avLst/>
          </a:prstGeom>
          <a:noFill/>
        </p:spPr>
        <p:txBody>
          <a:bodyPr wrap="none" rtlCol="0">
            <a:spAutoFit/>
          </a:bodyPr>
          <a:lstStyle/>
          <a:p>
            <a:r>
              <a:rPr lang="en-US" dirty="0" smtClean="0"/>
              <a:t>Instrumental</a:t>
            </a:r>
            <a:r>
              <a:rPr lang="en-US" dirty="0" smtClean="0"/>
              <a:t> effects: multiple scattering and external </a:t>
            </a:r>
            <a:r>
              <a:rPr lang="en-US" dirty="0" err="1" smtClean="0"/>
              <a:t>bremsstrahlung</a:t>
            </a:r>
            <a:endParaRPr lang="en-US" dirty="0" smtClean="0"/>
          </a:p>
        </p:txBody>
      </p:sp>
      <p:grpSp>
        <p:nvGrpSpPr>
          <p:cNvPr id="2" name="Group 23"/>
          <p:cNvGrpSpPr/>
          <p:nvPr/>
        </p:nvGrpSpPr>
        <p:grpSpPr>
          <a:xfrm>
            <a:off x="1442479" y="1752432"/>
            <a:ext cx="6133228" cy="3955700"/>
            <a:chOff x="1268102" y="2011645"/>
            <a:chExt cx="6578600" cy="4486044"/>
          </a:xfrm>
        </p:grpSpPr>
        <p:sp>
          <p:nvSpPr>
            <p:cNvPr id="15" name="TextBox 14"/>
            <p:cNvSpPr txBox="1"/>
            <p:nvPr/>
          </p:nvSpPr>
          <p:spPr>
            <a:xfrm>
              <a:off x="6397590" y="6113745"/>
              <a:ext cx="1275484" cy="383944"/>
            </a:xfrm>
            <a:prstGeom prst="rect">
              <a:avLst/>
            </a:prstGeom>
            <a:noFill/>
          </p:spPr>
          <p:txBody>
            <a:bodyPr wrap="square" rtlCol="0">
              <a:spAutoFit/>
            </a:bodyPr>
            <a:lstStyle/>
            <a:p>
              <a:r>
                <a:rPr lang="en-US" sz="1600" dirty="0" smtClean="0">
                  <a:solidFill>
                    <a:srgbClr val="FF0000"/>
                  </a:solidFill>
                </a:rPr>
                <a:t>G</a:t>
              </a:r>
              <a:r>
                <a:rPr lang="en-US" sz="1600" dirty="0" smtClean="0">
                  <a:solidFill>
                    <a:srgbClr val="FF0000"/>
                  </a:solidFill>
                </a:rPr>
                <a:t>enerated</a:t>
              </a:r>
              <a:endParaRPr lang="en-US" sz="1600" dirty="0">
                <a:solidFill>
                  <a:srgbClr val="FF0000"/>
                </a:solidFill>
              </a:endParaRPr>
            </a:p>
          </p:txBody>
        </p:sp>
        <p:pic>
          <p:nvPicPr>
            <p:cNvPr id="14" name="Picture 13"/>
            <p:cNvPicPr>
              <a:picLocks noChangeAspect="1"/>
            </p:cNvPicPr>
            <p:nvPr/>
          </p:nvPicPr>
          <p:blipFill>
            <a:blip r:embed="rId3"/>
            <a:stretch>
              <a:fillRect/>
            </a:stretch>
          </p:blipFill>
          <p:spPr>
            <a:xfrm>
              <a:off x="1268102" y="2011645"/>
              <a:ext cx="6578600" cy="4102100"/>
            </a:xfrm>
            <a:prstGeom prst="rect">
              <a:avLst/>
            </a:prstGeom>
          </p:spPr>
        </p:pic>
        <p:sp>
          <p:nvSpPr>
            <p:cNvPr id="18" name="TextBox 17"/>
            <p:cNvSpPr txBox="1"/>
            <p:nvPr/>
          </p:nvSpPr>
          <p:spPr>
            <a:xfrm>
              <a:off x="4099770" y="4504125"/>
              <a:ext cx="1211126" cy="383944"/>
            </a:xfrm>
            <a:prstGeom prst="rect">
              <a:avLst/>
            </a:prstGeom>
            <a:solidFill>
              <a:schemeClr val="bg1"/>
            </a:solidFill>
          </p:spPr>
          <p:txBody>
            <a:bodyPr wrap="square" rtlCol="0">
              <a:spAutoFit/>
            </a:bodyPr>
            <a:lstStyle/>
            <a:p>
              <a:r>
                <a:rPr lang="en-US" sz="1600" dirty="0" smtClean="0">
                  <a:solidFill>
                    <a:srgbClr val="FF0000"/>
                  </a:solidFill>
                </a:rPr>
                <a:t>Measured</a:t>
              </a:r>
              <a:endParaRPr lang="en-US" sz="1600" dirty="0">
                <a:solidFill>
                  <a:srgbClr val="FF0000"/>
                </a:solidFill>
              </a:endParaRPr>
            </a:p>
          </p:txBody>
        </p:sp>
        <p:sp>
          <p:nvSpPr>
            <p:cNvPr id="19" name="Up Arrow 18"/>
            <p:cNvSpPr/>
            <p:nvPr/>
          </p:nvSpPr>
          <p:spPr>
            <a:xfrm>
              <a:off x="6977978" y="5649912"/>
              <a:ext cx="233572" cy="46383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a:off x="4744442" y="4873458"/>
              <a:ext cx="218974" cy="19633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3" name="Straight Connector 22"/>
          <p:cNvCxnSpPr/>
          <p:nvPr/>
        </p:nvCxnSpPr>
        <p:spPr>
          <a:xfrm>
            <a:off x="246408" y="647902"/>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78696" y="5646577"/>
            <a:ext cx="4944345" cy="369332"/>
          </a:xfrm>
          <a:prstGeom prst="rect">
            <a:avLst/>
          </a:prstGeom>
          <a:noFill/>
        </p:spPr>
        <p:txBody>
          <a:bodyPr wrap="none" rtlCol="0">
            <a:spAutoFit/>
          </a:bodyPr>
          <a:lstStyle/>
          <a:p>
            <a:r>
              <a:rPr lang="en-US" dirty="0" smtClean="0"/>
              <a:t>Smearing: true DIS but with biased kinematics</a:t>
            </a:r>
          </a:p>
        </p:txBody>
      </p:sp>
      <p:sp>
        <p:nvSpPr>
          <p:cNvPr id="26" name="TextBox 25"/>
          <p:cNvSpPr txBox="1"/>
          <p:nvPr/>
        </p:nvSpPr>
        <p:spPr>
          <a:xfrm>
            <a:off x="565675" y="6059706"/>
            <a:ext cx="8036124" cy="369332"/>
          </a:xfrm>
          <a:prstGeom prst="rect">
            <a:avLst/>
          </a:prstGeom>
          <a:noFill/>
        </p:spPr>
        <p:txBody>
          <a:bodyPr wrap="none" rtlCol="0">
            <a:spAutoFit/>
          </a:bodyPr>
          <a:lstStyle/>
          <a:p>
            <a:r>
              <a:rPr lang="en-US" dirty="0" smtClean="0"/>
              <a:t>Background: fake DIS (i.e. elastic events) or true DIS outside kinematic limits</a:t>
            </a:r>
          </a:p>
        </p:txBody>
      </p:sp>
      <p:sp>
        <p:nvSpPr>
          <p:cNvPr id="21"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43</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555752" y="-43797"/>
            <a:ext cx="1886379"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MC tools</a:t>
            </a:r>
          </a:p>
        </p:txBody>
      </p:sp>
      <p:grpSp>
        <p:nvGrpSpPr>
          <p:cNvPr id="2" name="Group 16"/>
          <p:cNvGrpSpPr/>
          <p:nvPr/>
        </p:nvGrpSpPr>
        <p:grpSpPr>
          <a:xfrm>
            <a:off x="533400" y="3562290"/>
            <a:ext cx="8305800" cy="2381310"/>
            <a:chOff x="533400" y="3445132"/>
            <a:chExt cx="8305800" cy="2381310"/>
          </a:xfrm>
        </p:grpSpPr>
        <p:sp>
          <p:nvSpPr>
            <p:cNvPr id="15" name="TextBox 14"/>
            <p:cNvSpPr txBox="1"/>
            <p:nvPr/>
          </p:nvSpPr>
          <p:spPr>
            <a:xfrm>
              <a:off x="762000" y="3487340"/>
              <a:ext cx="8077200" cy="2339102"/>
            </a:xfrm>
            <a:prstGeom prst="rect">
              <a:avLst/>
            </a:prstGeom>
            <a:noFill/>
          </p:spPr>
          <p:txBody>
            <a:bodyPr wrap="square" rtlCol="0">
              <a:spAutoFit/>
            </a:bodyPr>
            <a:lstStyle/>
            <a:p>
              <a:r>
                <a:rPr lang="en-US" dirty="0" smtClean="0"/>
                <a:t>                           </a:t>
              </a:r>
              <a:endParaRPr lang="en-US" sz="1600" dirty="0" smtClean="0"/>
            </a:p>
            <a:p>
              <a:endParaRPr lang="en-US" sz="1600" dirty="0" smtClean="0"/>
            </a:p>
            <a:p>
              <a:r>
                <a:rPr lang="en-US" sz="1600" dirty="0" smtClean="0"/>
                <a:t>Sophisticated generator of the </a:t>
              </a:r>
              <a:r>
                <a:rPr lang="en-US" sz="1600" dirty="0" err="1" smtClean="0"/>
                <a:t>unpolarized</a:t>
              </a:r>
              <a:r>
                <a:rPr lang="en-US" sz="1600" dirty="0" smtClean="0"/>
                <a:t> cross-section</a:t>
              </a:r>
            </a:p>
            <a:p>
              <a:endParaRPr lang="en-US" sz="1600" dirty="0" smtClean="0"/>
            </a:p>
            <a:p>
              <a:r>
                <a:rPr lang="en-US" sz="1600" dirty="0" smtClean="0"/>
                <a:t> </a:t>
              </a:r>
              <a:r>
                <a:rPr lang="en-US" sz="1600" dirty="0" err="1" smtClean="0">
                  <a:latin typeface="Wingdings"/>
                  <a:ea typeface="Wingdings"/>
                  <a:cs typeface="Wingdings"/>
                </a:rPr>
                <a:t></a:t>
              </a:r>
              <a:r>
                <a:rPr lang="en-US" sz="1600" dirty="0" smtClean="0"/>
                <a:t>  tuned to the HERMES</a:t>
              </a:r>
              <a:r>
                <a:rPr lang="en-US" sz="1600" dirty="0" smtClean="0"/>
                <a:t> kinematics (multiplicities)</a:t>
              </a:r>
            </a:p>
            <a:p>
              <a:r>
                <a:rPr lang="en-US" sz="1600" dirty="0" smtClean="0"/>
                <a:t>  </a:t>
              </a:r>
            </a:p>
            <a:p>
              <a:pPr>
                <a:buFont typeface="Wingdings" pitchFamily="-108" charset="2"/>
                <a:buChar char="w"/>
              </a:pPr>
              <a:r>
                <a:rPr lang="en-US" sz="1600" dirty="0" smtClean="0"/>
                <a:t>   polarization dependence is introduced a-posteriori</a:t>
              </a:r>
            </a:p>
            <a:p>
              <a:pPr>
                <a:buFont typeface="Wingdings" pitchFamily="-108" charset="2"/>
                <a:buChar char="w"/>
              </a:pPr>
              <a:endParaRPr lang="en-US" sz="1600" dirty="0" smtClean="0"/>
            </a:p>
            <a:p>
              <a:r>
                <a:rPr lang="en-US" sz="1600" dirty="0" smtClean="0"/>
                <a:t>          randomly sort the spin state with probability defined by a given asymmetry model </a:t>
              </a:r>
            </a:p>
          </p:txBody>
        </p:sp>
        <p:sp>
          <p:nvSpPr>
            <p:cNvPr id="14" name="TextBox 13"/>
            <p:cNvSpPr txBox="1"/>
            <p:nvPr/>
          </p:nvSpPr>
          <p:spPr>
            <a:xfrm>
              <a:off x="533400" y="3445132"/>
              <a:ext cx="968760" cy="400110"/>
            </a:xfrm>
            <a:prstGeom prst="rect">
              <a:avLst/>
            </a:prstGeom>
            <a:noFill/>
          </p:spPr>
          <p:txBody>
            <a:bodyPr wrap="none" rtlCol="0">
              <a:spAutoFit/>
            </a:bodyPr>
            <a:lstStyle/>
            <a:p>
              <a:r>
                <a:rPr lang="en-US" sz="2000" dirty="0" err="1" smtClean="0">
                  <a:solidFill>
                    <a:srgbClr val="FF0000"/>
                  </a:solidFill>
                </a:rPr>
                <a:t>Pythia</a:t>
              </a:r>
              <a:r>
                <a:rPr lang="en-US" sz="2000" dirty="0" smtClean="0">
                  <a:solidFill>
                    <a:srgbClr val="FF0000"/>
                  </a:solidFill>
                </a:rPr>
                <a:t>:</a:t>
              </a:r>
              <a:endParaRPr lang="en-US" sz="2000" dirty="0">
                <a:solidFill>
                  <a:srgbClr val="FF0000"/>
                </a:solidFill>
              </a:endParaRPr>
            </a:p>
          </p:txBody>
        </p:sp>
      </p:grpSp>
      <p:grpSp>
        <p:nvGrpSpPr>
          <p:cNvPr id="5" name="Group 15"/>
          <p:cNvGrpSpPr/>
          <p:nvPr/>
        </p:nvGrpSpPr>
        <p:grpSpPr>
          <a:xfrm>
            <a:off x="457200" y="914400"/>
            <a:ext cx="7467600" cy="2438400"/>
            <a:chOff x="457200" y="990600"/>
            <a:chExt cx="7467600" cy="2438400"/>
          </a:xfrm>
        </p:grpSpPr>
        <p:sp>
          <p:nvSpPr>
            <p:cNvPr id="11" name="TextBox 10"/>
            <p:cNvSpPr txBox="1"/>
            <p:nvPr/>
          </p:nvSpPr>
          <p:spPr>
            <a:xfrm>
              <a:off x="609600" y="1089898"/>
              <a:ext cx="7315200" cy="2339102"/>
            </a:xfrm>
            <a:prstGeom prst="rect">
              <a:avLst/>
            </a:prstGeom>
            <a:noFill/>
          </p:spPr>
          <p:txBody>
            <a:bodyPr wrap="square" rtlCol="0">
              <a:spAutoFit/>
            </a:bodyPr>
            <a:lstStyle/>
            <a:p>
              <a:r>
                <a:rPr lang="en-US" dirty="0" smtClean="0"/>
                <a:t>                             </a:t>
              </a:r>
              <a:endParaRPr lang="en-US" sz="1600" dirty="0" smtClean="0"/>
            </a:p>
            <a:p>
              <a:endParaRPr lang="en-US" sz="1600" dirty="0" smtClean="0"/>
            </a:p>
            <a:p>
              <a:pPr>
                <a:buFont typeface="Wingdings" pitchFamily="-108" charset="2"/>
                <a:buChar char=" "/>
              </a:pPr>
              <a:r>
                <a:rPr lang="en-US" sz="1600" dirty="0" smtClean="0"/>
                <a:t>Generator implementing models for </a:t>
              </a:r>
              <a:r>
                <a:rPr lang="en-US" sz="1600" dirty="0" err="1" smtClean="0"/>
                <a:t>TMDs</a:t>
              </a:r>
              <a:r>
                <a:rPr lang="en-US" sz="1600" dirty="0" smtClean="0"/>
                <a:t> and </a:t>
              </a:r>
              <a:r>
                <a:rPr lang="en-US" sz="1600" dirty="0" err="1" smtClean="0"/>
                <a:t>azimuthal</a:t>
              </a:r>
              <a:r>
                <a:rPr lang="en-US" sz="1600" dirty="0" smtClean="0"/>
                <a:t> moments</a:t>
              </a:r>
            </a:p>
            <a:p>
              <a:endParaRPr lang="en-US" sz="1600" dirty="0" smtClean="0">
                <a:latin typeface="Wingdings"/>
                <a:ea typeface="Wingdings"/>
                <a:cs typeface="Wingdings"/>
              </a:endParaRPr>
            </a:p>
            <a:p>
              <a:r>
                <a:rPr lang="en-US" sz="1600" dirty="0" smtClean="0">
                  <a:latin typeface="Wingdings"/>
                  <a:ea typeface="Wingdings"/>
                  <a:cs typeface="Wingdings"/>
                </a:rPr>
                <a:t> </a:t>
              </a:r>
              <a:r>
                <a:rPr lang="en-US" sz="1600" dirty="0" err="1" smtClean="0">
                  <a:latin typeface="Wingdings"/>
                  <a:ea typeface="Wingdings"/>
                  <a:cs typeface="Wingdings"/>
                </a:rPr>
                <a:t></a:t>
              </a:r>
              <a:r>
                <a:rPr lang="en-US" sz="1600" dirty="0" smtClean="0">
                  <a:latin typeface="Wingdings"/>
                  <a:ea typeface="Wingdings"/>
                  <a:cs typeface="Wingdings"/>
                </a:rPr>
                <a:t> </a:t>
              </a:r>
              <a:r>
                <a:rPr lang="en-US" sz="1600" dirty="0" smtClean="0">
                  <a:latin typeface="Arial"/>
                  <a:ea typeface="Wingdings"/>
                  <a:cs typeface="Wingdings"/>
                </a:rPr>
                <a:t>tuned to reproduce i.e. the observed </a:t>
              </a:r>
              <a:r>
                <a:rPr lang="en-US" sz="1600" dirty="0" err="1" smtClean="0">
                  <a:latin typeface="Arial"/>
                  <a:ea typeface="Wingdings"/>
                  <a:cs typeface="Wingdings"/>
                </a:rPr>
                <a:t>dP</a:t>
              </a:r>
              <a:r>
                <a:rPr lang="en-US" sz="1600" baseline="-25000" dirty="0" err="1" smtClean="0">
                  <a:latin typeface="Arial"/>
                  <a:ea typeface="Wingdings"/>
                  <a:cs typeface="Wingdings"/>
                </a:rPr>
                <a:t>hT</a:t>
              </a:r>
              <a:r>
                <a:rPr lang="en-US" sz="1600" dirty="0" err="1" smtClean="0">
                  <a:latin typeface="Arial"/>
                  <a:ea typeface="Wingdings"/>
                  <a:cs typeface="Wingdings"/>
                </a:rPr>
                <a:t>/dz</a:t>
              </a:r>
              <a:r>
                <a:rPr lang="en-US" sz="1600" dirty="0" smtClean="0">
                  <a:latin typeface="Arial"/>
                  <a:ea typeface="Wingdings"/>
                  <a:cs typeface="Wingdings"/>
                </a:rPr>
                <a:t> distribution</a:t>
              </a:r>
            </a:p>
            <a:p>
              <a:endParaRPr lang="en-US" sz="1600" dirty="0" smtClean="0">
                <a:latin typeface="Wingdings"/>
                <a:ea typeface="Wingdings"/>
                <a:cs typeface="Wingdings"/>
              </a:endParaRPr>
            </a:p>
            <a:p>
              <a:r>
                <a:rPr lang="en-US" sz="1600" dirty="0" smtClean="0">
                  <a:latin typeface="Wingdings"/>
                  <a:ea typeface="Wingdings"/>
                  <a:cs typeface="Wingdings"/>
                </a:rPr>
                <a:t> </a:t>
              </a:r>
              <a:r>
                <a:rPr lang="en-US" sz="1600" dirty="0" err="1" smtClean="0">
                  <a:latin typeface="Wingdings"/>
                  <a:ea typeface="Wingdings"/>
                  <a:cs typeface="Wingdings"/>
                </a:rPr>
                <a:t></a:t>
              </a:r>
              <a:r>
                <a:rPr lang="en-US" sz="1600" dirty="0" smtClean="0"/>
                <a:t>   no </a:t>
              </a:r>
              <a:r>
                <a:rPr lang="en-US" sz="1600" dirty="0" err="1" smtClean="0"/>
                <a:t>radiative</a:t>
              </a:r>
              <a:r>
                <a:rPr lang="en-US" sz="1600" dirty="0" smtClean="0"/>
                <a:t> effects up to now</a:t>
              </a:r>
            </a:p>
            <a:p>
              <a:endParaRPr lang="en-US" sz="1600" dirty="0" smtClean="0"/>
            </a:p>
            <a:p>
              <a:endParaRPr lang="en-US" sz="1600" dirty="0" smtClean="0"/>
            </a:p>
          </p:txBody>
        </p:sp>
        <p:sp>
          <p:nvSpPr>
            <p:cNvPr id="8" name="TextBox 7"/>
            <p:cNvSpPr txBox="1"/>
            <p:nvPr/>
          </p:nvSpPr>
          <p:spPr>
            <a:xfrm>
              <a:off x="457200" y="990600"/>
              <a:ext cx="1567131" cy="400110"/>
            </a:xfrm>
            <a:prstGeom prst="rect">
              <a:avLst/>
            </a:prstGeom>
            <a:noFill/>
          </p:spPr>
          <p:txBody>
            <a:bodyPr wrap="none" rtlCol="0">
              <a:spAutoFit/>
            </a:bodyPr>
            <a:lstStyle/>
            <a:p>
              <a:r>
                <a:rPr lang="en-US" sz="2000" dirty="0" err="1" smtClean="0">
                  <a:solidFill>
                    <a:srgbClr val="FF0000"/>
                  </a:solidFill>
                </a:rPr>
                <a:t>GMC_trans</a:t>
              </a:r>
              <a:r>
                <a:rPr lang="en-US" sz="2000" dirty="0" smtClean="0">
                  <a:solidFill>
                    <a:srgbClr val="FF0000"/>
                  </a:solidFill>
                </a:rPr>
                <a:t>:</a:t>
              </a:r>
              <a:endParaRPr lang="en-US" sz="2000" dirty="0">
                <a:solidFill>
                  <a:srgbClr val="FF0000"/>
                </a:solidFill>
              </a:endParaRPr>
            </a:p>
          </p:txBody>
        </p:sp>
      </p:grpSp>
      <p:sp>
        <p:nvSpPr>
          <p:cNvPr id="19" name="Rounded Rectangle 18"/>
          <p:cNvSpPr/>
          <p:nvPr/>
        </p:nvSpPr>
        <p:spPr>
          <a:xfrm>
            <a:off x="228600" y="798730"/>
            <a:ext cx="8686800" cy="2325470"/>
          </a:xfrm>
          <a:prstGeom prst="roundRect">
            <a:avLst/>
          </a:prstGeom>
          <a:noFill/>
          <a:ln>
            <a:solidFill>
              <a:srgbClr val="FF6600"/>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228600" y="3429000"/>
            <a:ext cx="8686800" cy="2819400"/>
          </a:xfrm>
          <a:prstGeom prst="roundRect">
            <a:avLst/>
          </a:prstGeom>
          <a:noFill/>
          <a:ln>
            <a:solidFill>
              <a:srgbClr val="FF6600"/>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7"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 name="Picture 28" descr="pythiapol.tiff"/>
          <p:cNvPicPr>
            <a:picLocks noChangeAspect="1"/>
          </p:cNvPicPr>
          <p:nvPr/>
        </p:nvPicPr>
        <p:blipFill>
          <a:blip r:embed="rId4"/>
          <a:stretch>
            <a:fillRect/>
          </a:stretch>
        </p:blipFill>
        <p:spPr>
          <a:xfrm>
            <a:off x="498272" y="980525"/>
            <a:ext cx="4214251" cy="4214251"/>
          </a:xfrm>
          <a:prstGeom prst="rect">
            <a:avLst/>
          </a:prstGeom>
        </p:spPr>
      </p:pic>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44</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555752" y="-58396"/>
            <a:ext cx="1886379"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MC tools</a:t>
            </a:r>
          </a:p>
        </p:txBody>
      </p:sp>
      <p:cxnSp>
        <p:nvCxnSpPr>
          <p:cNvPr id="16" name="Straight Connector 15"/>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7" name="Object 16"/>
          <p:cNvGraphicFramePr>
            <a:graphicFrameLocks noChangeAspect="1"/>
          </p:cNvGraphicFramePr>
          <p:nvPr/>
        </p:nvGraphicFramePr>
        <p:xfrm>
          <a:off x="4930430" y="2128616"/>
          <a:ext cx="3390900" cy="523875"/>
        </p:xfrm>
        <a:graphic>
          <a:graphicData uri="http://schemas.openxmlformats.org/presentationml/2006/ole">
            <p:oleObj spid="_x0000_s478210" name="Equation" r:id="rId5" imgW="1397000" imgH="215900" progId="Equation.3">
              <p:embed/>
            </p:oleObj>
          </a:graphicData>
        </a:graphic>
      </p:graphicFrame>
      <p:graphicFrame>
        <p:nvGraphicFramePr>
          <p:cNvPr id="478211" name="Object 3"/>
          <p:cNvGraphicFramePr>
            <a:graphicFrameLocks noChangeAspect="1"/>
          </p:cNvGraphicFramePr>
          <p:nvPr/>
        </p:nvGraphicFramePr>
        <p:xfrm>
          <a:off x="4930430" y="3485929"/>
          <a:ext cx="3359150" cy="527050"/>
        </p:xfrm>
        <a:graphic>
          <a:graphicData uri="http://schemas.openxmlformats.org/presentationml/2006/ole">
            <p:oleObj spid="_x0000_s478211" name="Equation" r:id="rId6" imgW="1384300" imgH="215900" progId="Equation.3">
              <p:embed/>
            </p:oleObj>
          </a:graphicData>
        </a:graphic>
      </p:graphicFrame>
      <p:sp>
        <p:nvSpPr>
          <p:cNvPr id="22" name="TextBox 21"/>
          <p:cNvSpPr txBox="1"/>
          <p:nvPr/>
        </p:nvSpPr>
        <p:spPr>
          <a:xfrm>
            <a:off x="152400" y="5091752"/>
            <a:ext cx="8357914" cy="646331"/>
          </a:xfrm>
          <a:prstGeom prst="rect">
            <a:avLst/>
          </a:prstGeom>
          <a:noFill/>
        </p:spPr>
        <p:txBody>
          <a:bodyPr wrap="none" rtlCol="0">
            <a:spAutoFit/>
          </a:bodyPr>
          <a:lstStyle/>
          <a:p>
            <a:r>
              <a:rPr lang="en-US" dirty="0" smtClean="0">
                <a:solidFill>
                  <a:srgbClr val="FF0000"/>
                </a:solidFill>
              </a:rPr>
              <a:t>Polarized case: </a:t>
            </a:r>
            <a:r>
              <a:rPr lang="en-US" dirty="0" smtClean="0"/>
              <a:t>divide the </a:t>
            </a:r>
            <a:r>
              <a:rPr lang="en-US" dirty="0" err="1" smtClean="0"/>
              <a:t>unpolarized</a:t>
            </a:r>
            <a:r>
              <a:rPr lang="en-US" dirty="0" smtClean="0"/>
              <a:t> sample into two subsamples by </a:t>
            </a:r>
            <a:r>
              <a:rPr lang="en-US" dirty="0" smtClean="0"/>
              <a:t>randomly </a:t>
            </a:r>
          </a:p>
          <a:p>
            <a:r>
              <a:rPr lang="en-US" dirty="0" smtClean="0"/>
              <a:t>                          choosing the spin state following </a:t>
            </a:r>
            <a:r>
              <a:rPr lang="en-US" dirty="0" err="1" smtClean="0">
                <a:latin typeface="Symbol"/>
              </a:rPr>
              <a:t>s</a:t>
            </a:r>
            <a:r>
              <a:rPr lang="en-US" sz="2400" baseline="-25000" dirty="0" smtClean="0"/>
              <a:t>+</a:t>
            </a:r>
            <a:r>
              <a:rPr lang="en-US" dirty="0" smtClean="0"/>
              <a:t> and </a:t>
            </a:r>
            <a:r>
              <a:rPr lang="en-US" dirty="0" err="1" smtClean="0">
                <a:latin typeface="Symbol"/>
              </a:rPr>
              <a:t>s</a:t>
            </a:r>
            <a:r>
              <a:rPr lang="en-US" sz="2400" baseline="-25000" dirty="0" smtClean="0"/>
              <a:t>-</a:t>
            </a:r>
            <a:r>
              <a:rPr lang="en-US" dirty="0" smtClean="0"/>
              <a:t> probabilities</a:t>
            </a:r>
            <a:endParaRPr lang="en-US" dirty="0"/>
          </a:p>
        </p:txBody>
      </p:sp>
      <p:sp>
        <p:nvSpPr>
          <p:cNvPr id="23" name="TextBox 22"/>
          <p:cNvSpPr txBox="1"/>
          <p:nvPr/>
        </p:nvSpPr>
        <p:spPr>
          <a:xfrm>
            <a:off x="158820" y="5817346"/>
            <a:ext cx="7626645" cy="646331"/>
          </a:xfrm>
          <a:prstGeom prst="rect">
            <a:avLst/>
          </a:prstGeom>
          <a:noFill/>
        </p:spPr>
        <p:txBody>
          <a:bodyPr wrap="none" rtlCol="0">
            <a:spAutoFit/>
          </a:bodyPr>
          <a:lstStyle/>
          <a:p>
            <a:r>
              <a:rPr lang="en-US" dirty="0" err="1" smtClean="0">
                <a:solidFill>
                  <a:srgbClr val="FF0000"/>
                </a:solidFill>
              </a:rPr>
              <a:t>Unp</a:t>
            </a:r>
            <a:r>
              <a:rPr lang="en-US" dirty="0" err="1" smtClean="0">
                <a:solidFill>
                  <a:srgbClr val="FF0000"/>
                </a:solidFill>
              </a:rPr>
              <a:t>olarized</a:t>
            </a:r>
            <a:r>
              <a:rPr lang="en-US" dirty="0" smtClean="0">
                <a:solidFill>
                  <a:srgbClr val="FF0000"/>
                </a:solidFill>
              </a:rPr>
              <a:t> case: </a:t>
            </a:r>
            <a:r>
              <a:rPr lang="en-US" dirty="0" smtClean="0"/>
              <a:t>select a subsamples by </a:t>
            </a:r>
            <a:r>
              <a:rPr lang="en-US" dirty="0" smtClean="0"/>
              <a:t>randomly choosing the events </a:t>
            </a:r>
          </a:p>
          <a:p>
            <a:r>
              <a:rPr lang="en-US" dirty="0" smtClean="0"/>
              <a:t>                              following </a:t>
            </a:r>
            <a:r>
              <a:rPr lang="en-US" dirty="0" smtClean="0">
                <a:latin typeface="Arial"/>
              </a:rPr>
              <a:t>one of the two</a:t>
            </a:r>
            <a:r>
              <a:rPr lang="en-US" dirty="0" smtClean="0"/>
              <a:t> probability</a:t>
            </a:r>
            <a:endParaRPr lang="en-US" dirty="0"/>
          </a:p>
        </p:txBody>
      </p:sp>
      <p:sp>
        <p:nvSpPr>
          <p:cNvPr id="25" name="TextBox 24"/>
          <p:cNvSpPr txBox="1"/>
          <p:nvPr/>
        </p:nvSpPr>
        <p:spPr>
          <a:xfrm>
            <a:off x="377790" y="815579"/>
            <a:ext cx="6519734" cy="369332"/>
          </a:xfrm>
          <a:prstGeom prst="rect">
            <a:avLst/>
          </a:prstGeom>
          <a:noFill/>
        </p:spPr>
        <p:txBody>
          <a:bodyPr wrap="none" rtlCol="0">
            <a:spAutoFit/>
          </a:bodyPr>
          <a:lstStyle/>
          <a:p>
            <a:r>
              <a:rPr lang="en-US" dirty="0" smtClean="0"/>
              <a:t>Suppose to have a model for </a:t>
            </a:r>
            <a:r>
              <a:rPr lang="en-US" dirty="0" err="1" smtClean="0">
                <a:latin typeface="Symbol"/>
              </a:rPr>
              <a:t>s</a:t>
            </a:r>
            <a:r>
              <a:rPr lang="en-US" sz="2400" baseline="-25000" dirty="0" err="1" smtClean="0"/>
              <a:t>+</a:t>
            </a:r>
            <a:r>
              <a:rPr lang="en-US" dirty="0" err="1" smtClean="0"/>
              <a:t>and</a:t>
            </a:r>
            <a:r>
              <a:rPr lang="en-US" dirty="0" smtClean="0"/>
              <a:t> </a:t>
            </a:r>
            <a:r>
              <a:rPr lang="en-US" dirty="0" err="1" smtClean="0">
                <a:latin typeface="Symbol"/>
              </a:rPr>
              <a:t>s</a:t>
            </a:r>
            <a:r>
              <a:rPr lang="en-US" sz="2400" baseline="-25000" dirty="0" smtClean="0"/>
              <a:t>-</a:t>
            </a:r>
            <a:r>
              <a:rPr lang="en-US" dirty="0" smtClean="0"/>
              <a:t>, or equivalently for A</a:t>
            </a:r>
            <a:endParaRPr lang="en-US" dirty="0" smtClean="0"/>
          </a:p>
        </p:txBody>
      </p:sp>
      <p:sp>
        <p:nvSpPr>
          <p:cNvPr id="30"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Rectangle 13"/>
          <p:cNvSpPr/>
          <p:nvPr/>
        </p:nvSpPr>
        <p:spPr>
          <a:xfrm>
            <a:off x="222221" y="-58396"/>
            <a:ext cx="8553468"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The unfolding of </a:t>
            </a:r>
            <a:r>
              <a:rPr lang="en-US" sz="3600" b="1" dirty="0" err="1" smtClean="0">
                <a:ln w="1905"/>
                <a:solidFill>
                  <a:srgbClr val="0000FF"/>
                </a:solidFill>
                <a:effectLst>
                  <a:innerShdw blurRad="69850" dist="43180" dir="5400000">
                    <a:srgbClr val="000000">
                      <a:alpha val="65000"/>
                    </a:srgbClr>
                  </a:innerShdw>
                </a:effectLst>
                <a:latin typeface="Calibri"/>
              </a:rPr>
              <a:t>radiative</a:t>
            </a:r>
            <a:r>
              <a:rPr lang="en-US" sz="3600" b="1" dirty="0" smtClean="0">
                <a:ln w="1905"/>
                <a:solidFill>
                  <a:srgbClr val="0000FF"/>
                </a:solidFill>
                <a:effectLst>
                  <a:innerShdw blurRad="69850" dist="43180" dir="5400000">
                    <a:srgbClr val="000000">
                      <a:alpha val="65000"/>
                    </a:srgbClr>
                  </a:innerShdw>
                </a:effectLst>
                <a:latin typeface="Calibri"/>
              </a:rPr>
              <a:t> effects procedure</a:t>
            </a:r>
          </a:p>
        </p:txBody>
      </p:sp>
      <p:sp>
        <p:nvSpPr>
          <p:cNvPr id="20"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21"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45</a:t>
            </a:fld>
            <a:endParaRPr lang="en-US" sz="1200" dirty="0">
              <a:solidFill>
                <a:srgbClr val="898989"/>
              </a:solidFill>
            </a:endParaRPr>
          </a:p>
        </p:txBody>
      </p:sp>
      <p:cxnSp>
        <p:nvCxnSpPr>
          <p:cNvPr id="23" name="Straight Connector 22"/>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7" name="Object 13"/>
          <p:cNvGraphicFramePr>
            <a:graphicFrameLocks noChangeAspect="1"/>
          </p:cNvGraphicFramePr>
          <p:nvPr/>
        </p:nvGraphicFramePr>
        <p:xfrm>
          <a:off x="2759075" y="609600"/>
          <a:ext cx="3794125" cy="793750"/>
        </p:xfrm>
        <a:graphic>
          <a:graphicData uri="http://schemas.openxmlformats.org/presentationml/2006/ole">
            <p:oleObj spid="_x0000_s517122" name="Equation" r:id="rId3" imgW="1295280" imgH="241200" progId="Equation.3">
              <p:embed/>
            </p:oleObj>
          </a:graphicData>
        </a:graphic>
      </p:graphicFrame>
      <p:sp>
        <p:nvSpPr>
          <p:cNvPr id="10" name="Text Box 7"/>
          <p:cNvSpPr txBox="1">
            <a:spLocks noChangeArrowheads="1"/>
          </p:cNvSpPr>
          <p:nvPr/>
        </p:nvSpPr>
        <p:spPr bwMode="auto">
          <a:xfrm>
            <a:off x="112712" y="2521803"/>
            <a:ext cx="4535488" cy="1815882"/>
          </a:xfrm>
          <a:prstGeom prst="rect">
            <a:avLst/>
          </a:prstGeom>
          <a:solidFill>
            <a:schemeClr val="bg1"/>
          </a:solidFill>
          <a:ln w="28575">
            <a:solidFill>
              <a:srgbClr val="FF0000"/>
            </a:solidFill>
            <a:miter lim="800000"/>
            <a:headEnd/>
            <a:tailEnd/>
          </a:ln>
          <a:effectLst/>
        </p:spPr>
        <p:txBody>
          <a:bodyPr>
            <a:prstTxWarp prst="textNoShape">
              <a:avLst/>
            </a:prstTxWarp>
            <a:spAutoFit/>
          </a:bodyPr>
          <a:lstStyle/>
          <a:p>
            <a:r>
              <a:rPr lang="en-US" sz="1600" u="none" dirty="0"/>
              <a:t>Accounts for </a:t>
            </a:r>
            <a:r>
              <a:rPr lang="en-US" sz="1600" u="none" dirty="0" smtClean="0"/>
              <a:t>acceptance  (</a:t>
            </a:r>
            <a:r>
              <a:rPr lang="en-US" sz="1600" u="none" dirty="0" err="1" smtClean="0"/>
              <a:t>S</a:t>
            </a:r>
            <a:r>
              <a:rPr lang="en-US" sz="1600" u="none" baseline="-25000" dirty="0" err="1" smtClean="0"/>
              <a:t>ii</a:t>
            </a:r>
            <a:r>
              <a:rPr lang="en-US" sz="1600" u="none" dirty="0" smtClean="0"/>
              <a:t>&lt;1), </a:t>
            </a:r>
            <a:r>
              <a:rPr lang="en-US" sz="1600" u="none" dirty="0" err="1"/>
              <a:t>radiative</a:t>
            </a:r>
            <a:r>
              <a:rPr lang="en-US" sz="1600" u="none" dirty="0"/>
              <a:t> and smearing </a:t>
            </a:r>
            <a:r>
              <a:rPr lang="en-US" sz="1600" u="none" dirty="0" smtClean="0"/>
              <a:t>effects</a:t>
            </a:r>
            <a:r>
              <a:rPr lang="en-US" sz="1600" dirty="0" smtClean="0"/>
              <a:t> </a:t>
            </a:r>
          </a:p>
          <a:p>
            <a:endParaRPr lang="en-US" sz="1600" u="none" dirty="0" smtClean="0"/>
          </a:p>
          <a:p>
            <a:r>
              <a:rPr lang="en-US" sz="1600" u="none" dirty="0" smtClean="0"/>
              <a:t>depends </a:t>
            </a:r>
            <a:r>
              <a:rPr lang="en-US" sz="1600" u="none" dirty="0"/>
              <a:t>only on instrumental and </a:t>
            </a:r>
            <a:r>
              <a:rPr lang="en-US" sz="1600" u="none" dirty="0" err="1"/>
              <a:t>radiative</a:t>
            </a:r>
            <a:r>
              <a:rPr lang="en-US" sz="1600" u="none" dirty="0"/>
              <a:t> </a:t>
            </a:r>
            <a:r>
              <a:rPr lang="en-US" sz="1600" u="none" dirty="0" smtClean="0"/>
              <a:t>effects (known quantities) </a:t>
            </a:r>
          </a:p>
          <a:p>
            <a:endParaRPr lang="en-US" sz="1600" dirty="0" smtClean="0"/>
          </a:p>
          <a:p>
            <a:r>
              <a:rPr lang="en-US" sz="1600" u="none" dirty="0" smtClean="0"/>
              <a:t>is a relative quantity: “</a:t>
            </a:r>
            <a:r>
              <a:rPr lang="en-US" sz="1600" dirty="0" smtClean="0"/>
              <a:t>no” model dependence</a:t>
            </a:r>
            <a:endParaRPr lang="it-IT" sz="1600" u="none" dirty="0"/>
          </a:p>
        </p:txBody>
      </p:sp>
      <p:sp>
        <p:nvSpPr>
          <p:cNvPr id="12" name="Line 9"/>
          <p:cNvSpPr>
            <a:spLocks noChangeShapeType="1"/>
          </p:cNvSpPr>
          <p:nvPr/>
        </p:nvSpPr>
        <p:spPr bwMode="auto">
          <a:xfrm flipH="1">
            <a:off x="3081339" y="1219200"/>
            <a:ext cx="804861" cy="533399"/>
          </a:xfrm>
          <a:prstGeom prst="line">
            <a:avLst/>
          </a:prstGeom>
          <a:noFill/>
          <a:ln w="38100">
            <a:solidFill>
              <a:srgbClr val="FF0000"/>
            </a:solidFill>
            <a:round/>
            <a:headEnd/>
            <a:tailEnd type="arrow" w="med" len="med"/>
          </a:ln>
          <a:effectLst/>
        </p:spPr>
        <p:txBody>
          <a:bodyPr wrap="square">
            <a:prstTxWarp prst="textNoShape">
              <a:avLst/>
            </a:prstTxWarp>
            <a:spAutoFit/>
          </a:bodyPr>
          <a:lstStyle/>
          <a:p>
            <a:endParaRPr lang="en-US"/>
          </a:p>
        </p:txBody>
      </p:sp>
      <p:sp>
        <p:nvSpPr>
          <p:cNvPr id="13" name="Text Box 10"/>
          <p:cNvSpPr txBox="1">
            <a:spLocks noChangeArrowheads="1"/>
          </p:cNvSpPr>
          <p:nvPr/>
        </p:nvSpPr>
        <p:spPr bwMode="auto">
          <a:xfrm>
            <a:off x="112712" y="1853624"/>
            <a:ext cx="4535487" cy="584776"/>
          </a:xfrm>
          <a:prstGeom prst="rect">
            <a:avLst/>
          </a:prstGeom>
          <a:solidFill>
            <a:schemeClr val="bg1"/>
          </a:solidFill>
          <a:ln w="28575">
            <a:solidFill>
              <a:srgbClr val="FF0000"/>
            </a:solidFill>
            <a:miter lim="800000"/>
            <a:headEnd/>
            <a:tailEnd/>
          </a:ln>
          <a:effectLst/>
        </p:spPr>
        <p:txBody>
          <a:bodyPr>
            <a:prstTxWarp prst="textNoShape">
              <a:avLst/>
            </a:prstTxWarp>
            <a:spAutoFit/>
          </a:bodyPr>
          <a:lstStyle/>
          <a:p>
            <a:r>
              <a:rPr lang="en-US" sz="1600" u="none" dirty="0"/>
              <a:t>Probability that an event generated with kinematics </a:t>
            </a:r>
            <a:r>
              <a:rPr lang="en-US" sz="1600" u="none" dirty="0" err="1">
                <a:latin typeface="Symbol" pitchFamily="-108" charset="2"/>
              </a:rPr>
              <a:t>w</a:t>
            </a:r>
            <a:r>
              <a:rPr lang="en-US" sz="1600" u="none" dirty="0">
                <a:latin typeface="Symbol" pitchFamily="-108" charset="2"/>
              </a:rPr>
              <a:t> </a:t>
            </a:r>
            <a:r>
              <a:rPr lang="en-US" sz="1600" u="none" dirty="0"/>
              <a:t>is measured with kinematics </a:t>
            </a:r>
            <a:r>
              <a:rPr lang="en-US" sz="1600" u="none" dirty="0" err="1">
                <a:latin typeface="Symbol" pitchFamily="-108" charset="2"/>
              </a:rPr>
              <a:t>w</a:t>
            </a:r>
            <a:r>
              <a:rPr lang="en-US" sz="1600" u="none" dirty="0"/>
              <a:t>’</a:t>
            </a:r>
          </a:p>
        </p:txBody>
      </p:sp>
      <p:graphicFrame>
        <p:nvGraphicFramePr>
          <p:cNvPr id="356355" name="Object 3"/>
          <p:cNvGraphicFramePr>
            <a:graphicFrameLocks noChangeAspect="1"/>
          </p:cNvGraphicFramePr>
          <p:nvPr/>
        </p:nvGraphicFramePr>
        <p:xfrm>
          <a:off x="2381766" y="5493936"/>
          <a:ext cx="4538662" cy="793750"/>
        </p:xfrm>
        <a:graphic>
          <a:graphicData uri="http://schemas.openxmlformats.org/presentationml/2006/ole">
            <p:oleObj spid="_x0000_s517123" name="Equation" r:id="rId4" imgW="1549080" imgH="241200" progId="Equation.3">
              <p:embed/>
            </p:oleObj>
          </a:graphicData>
        </a:graphic>
      </p:graphicFrame>
      <p:sp>
        <p:nvSpPr>
          <p:cNvPr id="15" name="Text Box 8"/>
          <p:cNvSpPr txBox="1">
            <a:spLocks noChangeArrowheads="1"/>
          </p:cNvSpPr>
          <p:nvPr/>
        </p:nvSpPr>
        <p:spPr bwMode="auto">
          <a:xfrm>
            <a:off x="5327510" y="1853624"/>
            <a:ext cx="3185836" cy="584776"/>
          </a:xfrm>
          <a:prstGeom prst="rect">
            <a:avLst/>
          </a:prstGeom>
          <a:solidFill>
            <a:schemeClr val="bg1"/>
          </a:solidFill>
          <a:ln w="28575">
            <a:solidFill>
              <a:srgbClr val="FF0000"/>
            </a:solidFill>
            <a:miter lim="800000"/>
            <a:headEnd/>
            <a:tailEnd/>
          </a:ln>
          <a:effectLst/>
        </p:spPr>
        <p:txBody>
          <a:bodyPr wrap="square">
            <a:prstTxWarp prst="textNoShape">
              <a:avLst/>
            </a:prstTxWarp>
            <a:spAutoFit/>
          </a:bodyPr>
          <a:lstStyle/>
          <a:p>
            <a:r>
              <a:rPr lang="en-US" sz="1600" u="none" dirty="0"/>
              <a:t>Includes the events smeared</a:t>
            </a:r>
            <a:r>
              <a:rPr lang="en-US" sz="1600" u="none" dirty="0" smtClean="0"/>
              <a:t> in </a:t>
            </a:r>
          </a:p>
          <a:p>
            <a:r>
              <a:rPr lang="en-US" sz="1600" u="none" dirty="0" smtClean="0"/>
              <a:t>from outside kinematic limits</a:t>
            </a:r>
          </a:p>
        </p:txBody>
      </p:sp>
      <p:sp>
        <p:nvSpPr>
          <p:cNvPr id="16" name="Line 15"/>
          <p:cNvSpPr>
            <a:spLocks noChangeShapeType="1"/>
          </p:cNvSpPr>
          <p:nvPr/>
        </p:nvSpPr>
        <p:spPr bwMode="auto">
          <a:xfrm>
            <a:off x="6553200" y="1282700"/>
            <a:ext cx="576262" cy="574675"/>
          </a:xfrm>
          <a:prstGeom prst="line">
            <a:avLst/>
          </a:prstGeom>
          <a:noFill/>
          <a:ln w="38100">
            <a:solidFill>
              <a:srgbClr val="FF0000"/>
            </a:solidFill>
            <a:round/>
            <a:headEnd/>
            <a:tailEnd type="arrow" w="med" len="med"/>
          </a:ln>
          <a:effectLst/>
        </p:spPr>
        <p:txBody>
          <a:bodyPr>
            <a:prstTxWarp prst="textNoShape">
              <a:avLst/>
            </a:prstTxWarp>
            <a:spAutoFit/>
          </a:bodyPr>
          <a:lstStyle/>
          <a:p>
            <a:endParaRPr lang="en-US"/>
          </a:p>
        </p:txBody>
      </p:sp>
      <p:sp>
        <p:nvSpPr>
          <p:cNvPr id="17" name="Right Arrow 16"/>
          <p:cNvSpPr/>
          <p:nvPr/>
        </p:nvSpPr>
        <p:spPr>
          <a:xfrm rot="5400000">
            <a:off x="4591050" y="4546600"/>
            <a:ext cx="800100"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5" name="Text Box 8"/>
          <p:cNvSpPr txBox="1">
            <a:spLocks noChangeArrowheads="1"/>
          </p:cNvSpPr>
          <p:nvPr/>
        </p:nvSpPr>
        <p:spPr bwMode="auto">
          <a:xfrm>
            <a:off x="5327510" y="2544633"/>
            <a:ext cx="3185836" cy="830997"/>
          </a:xfrm>
          <a:prstGeom prst="rect">
            <a:avLst/>
          </a:prstGeom>
          <a:solidFill>
            <a:schemeClr val="bg1"/>
          </a:solidFill>
          <a:ln w="28575">
            <a:solidFill>
              <a:srgbClr val="FF0000"/>
            </a:solidFill>
            <a:miter lim="800000"/>
            <a:headEnd/>
            <a:tailEnd/>
          </a:ln>
          <a:effectLst/>
        </p:spPr>
        <p:txBody>
          <a:bodyPr wrap="square">
            <a:prstTxWarp prst="textNoShape">
              <a:avLst/>
            </a:prstTxWarp>
            <a:spAutoFit/>
          </a:bodyPr>
          <a:lstStyle/>
          <a:p>
            <a:r>
              <a:rPr lang="en-US" sz="1600" dirty="0" smtClean="0"/>
              <a:t>Introduces a model dependence</a:t>
            </a:r>
            <a:endParaRPr lang="en-US" sz="1600" u="none" dirty="0" smtClean="0"/>
          </a:p>
          <a:p>
            <a:endParaRPr lang="en-US" sz="1600" dirty="0" smtClean="0"/>
          </a:p>
          <a:p>
            <a:r>
              <a:rPr lang="en-US" sz="1600" u="none" dirty="0" smtClean="0"/>
              <a:t>Needs a proper normalization</a:t>
            </a:r>
            <a:endParaRPr lang="it-IT" sz="1600" u="none" dirty="0"/>
          </a:p>
        </p:txBody>
      </p:sp>
      <p:sp>
        <p:nvSpPr>
          <p:cNvPr id="26"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Rectangle 13"/>
          <p:cNvSpPr/>
          <p:nvPr/>
        </p:nvSpPr>
        <p:spPr>
          <a:xfrm>
            <a:off x="222221" y="-58396"/>
            <a:ext cx="8553468"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The unfolding of </a:t>
            </a:r>
            <a:r>
              <a:rPr lang="en-US" sz="3600" b="1" dirty="0" err="1" smtClean="0">
                <a:ln w="1905"/>
                <a:solidFill>
                  <a:srgbClr val="0000FF"/>
                </a:solidFill>
                <a:effectLst>
                  <a:innerShdw blurRad="69850" dist="43180" dir="5400000">
                    <a:srgbClr val="000000">
                      <a:alpha val="65000"/>
                    </a:srgbClr>
                  </a:innerShdw>
                </a:effectLst>
                <a:latin typeface="Calibri"/>
              </a:rPr>
              <a:t>radiative</a:t>
            </a:r>
            <a:r>
              <a:rPr lang="en-US" sz="3600" b="1" dirty="0" smtClean="0">
                <a:ln w="1905"/>
                <a:solidFill>
                  <a:srgbClr val="0000FF"/>
                </a:solidFill>
                <a:effectLst>
                  <a:innerShdw blurRad="69850" dist="43180" dir="5400000">
                    <a:srgbClr val="000000">
                      <a:alpha val="65000"/>
                    </a:srgbClr>
                  </a:innerShdw>
                </a:effectLst>
                <a:latin typeface="Calibri"/>
              </a:rPr>
              <a:t> effects procedure</a:t>
            </a:r>
          </a:p>
        </p:txBody>
      </p:sp>
      <p:sp>
        <p:nvSpPr>
          <p:cNvPr id="20"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21"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46</a:t>
            </a:fld>
            <a:endParaRPr lang="en-US" sz="1200" dirty="0">
              <a:solidFill>
                <a:srgbClr val="898989"/>
              </a:solidFill>
            </a:endParaRPr>
          </a:p>
        </p:txBody>
      </p:sp>
      <p:cxnSp>
        <p:nvCxnSpPr>
          <p:cNvPr id="23" name="Straight Connector 22"/>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noChangeArrowheads="1"/>
          </p:cNvPicPr>
          <p:nvPr/>
        </p:nvPicPr>
        <p:blipFill>
          <a:blip r:embed="rId3"/>
          <a:srcRect/>
          <a:stretch>
            <a:fillRect/>
          </a:stretch>
        </p:blipFill>
        <p:spPr bwMode="auto">
          <a:xfrm>
            <a:off x="4679950" y="2409202"/>
            <a:ext cx="4464050" cy="3916362"/>
          </a:xfrm>
          <a:prstGeom prst="rect">
            <a:avLst/>
          </a:prstGeom>
          <a:noFill/>
          <a:ln w="9525">
            <a:noFill/>
            <a:miter lim="800000"/>
            <a:headEnd/>
            <a:tailEnd/>
          </a:ln>
          <a:effectLst/>
        </p:spPr>
      </p:pic>
      <p:graphicFrame>
        <p:nvGraphicFramePr>
          <p:cNvPr id="356355" name="Object 3"/>
          <p:cNvGraphicFramePr>
            <a:graphicFrameLocks noChangeAspect="1"/>
          </p:cNvGraphicFramePr>
          <p:nvPr/>
        </p:nvGraphicFramePr>
        <p:xfrm>
          <a:off x="2074069" y="1021950"/>
          <a:ext cx="4538662" cy="793750"/>
        </p:xfrm>
        <a:graphic>
          <a:graphicData uri="http://schemas.openxmlformats.org/presentationml/2006/ole">
            <p:oleObj spid="_x0000_s518147" name="Equation" r:id="rId4" imgW="1549080" imgH="241200" progId="Equation.3">
              <p:embed/>
            </p:oleObj>
          </a:graphicData>
        </a:graphic>
      </p:graphicFrame>
      <p:sp>
        <p:nvSpPr>
          <p:cNvPr id="18" name="TextBox 17"/>
          <p:cNvSpPr txBox="1"/>
          <p:nvPr/>
        </p:nvSpPr>
        <p:spPr>
          <a:xfrm>
            <a:off x="457200" y="2364997"/>
            <a:ext cx="3712750" cy="584776"/>
          </a:xfrm>
          <a:prstGeom prst="rect">
            <a:avLst/>
          </a:prstGeom>
          <a:noFill/>
        </p:spPr>
        <p:txBody>
          <a:bodyPr wrap="square" rtlCol="0">
            <a:spAutoFit/>
          </a:bodyPr>
          <a:lstStyle/>
          <a:p>
            <a:r>
              <a:rPr lang="en-US" sz="1600" dirty="0" smtClean="0">
                <a:solidFill>
                  <a:srgbClr val="FF0000"/>
                </a:solidFill>
              </a:rPr>
              <a:t>Remove </a:t>
            </a:r>
            <a:r>
              <a:rPr lang="en-US" sz="1600" dirty="0" err="1" smtClean="0">
                <a:solidFill>
                  <a:srgbClr val="FF0000"/>
                </a:solidFill>
              </a:rPr>
              <a:t>systematics</a:t>
            </a:r>
            <a:r>
              <a:rPr lang="en-US" sz="1600" dirty="0" smtClean="0">
                <a:solidFill>
                  <a:srgbClr val="FF0000"/>
                </a:solidFill>
              </a:rPr>
              <a:t> but introduce</a:t>
            </a:r>
          </a:p>
          <a:p>
            <a:r>
              <a:rPr lang="en-US" sz="1600" dirty="0" smtClean="0">
                <a:solidFill>
                  <a:srgbClr val="FF0000"/>
                </a:solidFill>
              </a:rPr>
              <a:t>statistical correlations </a:t>
            </a:r>
            <a:endParaRPr lang="en-US" sz="1600" dirty="0">
              <a:solidFill>
                <a:srgbClr val="FF0000"/>
              </a:solidFill>
            </a:endParaRPr>
          </a:p>
        </p:txBody>
      </p:sp>
      <p:sp>
        <p:nvSpPr>
          <p:cNvPr id="19" name="TextBox 18"/>
          <p:cNvSpPr txBox="1"/>
          <p:nvPr/>
        </p:nvSpPr>
        <p:spPr>
          <a:xfrm>
            <a:off x="222221" y="5489320"/>
            <a:ext cx="4169950" cy="338554"/>
          </a:xfrm>
          <a:prstGeom prst="rect">
            <a:avLst/>
          </a:prstGeom>
          <a:noFill/>
        </p:spPr>
        <p:txBody>
          <a:bodyPr wrap="square" rtlCol="0">
            <a:spAutoFit/>
          </a:bodyPr>
          <a:lstStyle/>
          <a:p>
            <a:r>
              <a:rPr lang="en-US" sz="1600" dirty="0" smtClean="0">
                <a:solidFill>
                  <a:srgbClr val="FF0000"/>
                </a:solidFill>
              </a:rPr>
              <a:t>The correction is averaged over the bin</a:t>
            </a:r>
            <a:endParaRPr lang="en-US" sz="1600" dirty="0">
              <a:solidFill>
                <a:srgbClr val="FF0000"/>
              </a:solidFill>
            </a:endParaRPr>
          </a:p>
        </p:txBody>
      </p:sp>
      <p:cxnSp>
        <p:nvCxnSpPr>
          <p:cNvPr id="24" name="Straight Connector 23"/>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5" name="Text Box 7"/>
          <p:cNvSpPr txBox="1">
            <a:spLocks noChangeArrowheads="1"/>
          </p:cNvSpPr>
          <p:nvPr/>
        </p:nvSpPr>
        <p:spPr bwMode="auto">
          <a:xfrm>
            <a:off x="112712" y="3429744"/>
            <a:ext cx="4535488" cy="1569660"/>
          </a:xfrm>
          <a:prstGeom prst="rect">
            <a:avLst/>
          </a:prstGeom>
          <a:solidFill>
            <a:schemeClr val="bg1"/>
          </a:solidFill>
          <a:ln w="28575">
            <a:solidFill>
              <a:srgbClr val="FF0000"/>
            </a:solidFill>
            <a:miter lim="800000"/>
            <a:headEnd/>
            <a:tailEnd/>
          </a:ln>
          <a:effectLst/>
        </p:spPr>
        <p:txBody>
          <a:bodyPr>
            <a:prstTxWarp prst="textNoShape">
              <a:avLst/>
            </a:prstTxWarp>
            <a:spAutoFit/>
          </a:bodyPr>
          <a:lstStyle/>
          <a:p>
            <a:r>
              <a:rPr lang="en-US" sz="1600" u="none" dirty="0" smtClean="0"/>
              <a:t>Typical inflation </a:t>
            </a:r>
            <a:r>
              <a:rPr lang="en-US" sz="1600" dirty="0" smtClean="0"/>
              <a:t>of the statistical errors for the</a:t>
            </a:r>
          </a:p>
          <a:p>
            <a:r>
              <a:rPr lang="en-US" sz="1600" dirty="0" smtClean="0"/>
              <a:t>d</a:t>
            </a:r>
            <a:r>
              <a:rPr lang="en-US" sz="1600" u="none" dirty="0" smtClean="0"/>
              <a:t>iagonal elements of the covariance matrix</a:t>
            </a:r>
          </a:p>
          <a:p>
            <a:endParaRPr lang="en-US" sz="1600" dirty="0" smtClean="0"/>
          </a:p>
          <a:p>
            <a:r>
              <a:rPr lang="en-US" sz="1600" u="none" dirty="0" smtClean="0"/>
              <a:t>The covariance matri</a:t>
            </a:r>
            <a:r>
              <a:rPr lang="en-US" sz="1600" dirty="0" smtClean="0"/>
              <a:t>x provides the full statistical power of the measurement</a:t>
            </a:r>
          </a:p>
          <a:p>
            <a:r>
              <a:rPr lang="en-US" sz="1600" dirty="0" smtClean="0"/>
              <a:t>(correlations should be taken into account) </a:t>
            </a:r>
            <a:endParaRPr lang="it-IT" sz="1600" u="none" dirty="0"/>
          </a:p>
        </p:txBody>
      </p:sp>
      <p:sp>
        <p:nvSpPr>
          <p:cNvPr id="26"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3"/>
          <p:cNvPicPr>
            <a:picLocks noChangeAspect="1" noChangeArrowheads="1"/>
          </p:cNvPicPr>
          <p:nvPr/>
        </p:nvPicPr>
        <p:blipFill>
          <a:blip r:embed="rId3"/>
          <a:srcRect/>
          <a:stretch>
            <a:fillRect/>
          </a:stretch>
        </p:blipFill>
        <p:spPr bwMode="auto">
          <a:xfrm>
            <a:off x="1662408" y="1652463"/>
            <a:ext cx="2299992" cy="2567735"/>
          </a:xfrm>
          <a:prstGeom prst="rect">
            <a:avLst/>
          </a:prstGeom>
          <a:noFill/>
          <a:ln w="9525">
            <a:noFill/>
            <a:miter lim="800000"/>
            <a:headEnd/>
            <a:tailEnd/>
          </a:ln>
          <a:effectLst/>
        </p:spPr>
      </p:pic>
      <p:pic>
        <p:nvPicPr>
          <p:cNvPr id="17" name="Picture 14"/>
          <p:cNvPicPr>
            <a:picLocks noChangeAspect="1" noChangeArrowheads="1"/>
          </p:cNvPicPr>
          <p:nvPr/>
        </p:nvPicPr>
        <p:blipFill>
          <a:blip r:embed="rId4"/>
          <a:srcRect/>
          <a:stretch>
            <a:fillRect/>
          </a:stretch>
        </p:blipFill>
        <p:spPr bwMode="auto">
          <a:xfrm>
            <a:off x="4495800" y="1590579"/>
            <a:ext cx="2481783" cy="2629619"/>
          </a:xfrm>
          <a:prstGeom prst="rect">
            <a:avLst/>
          </a:prstGeom>
          <a:noFill/>
          <a:ln w="9525">
            <a:noFill/>
            <a:miter lim="800000"/>
            <a:headEnd/>
            <a:tailEnd/>
          </a:ln>
          <a:effectLst/>
        </p:spPr>
      </p:pic>
      <p:grpSp>
        <p:nvGrpSpPr>
          <p:cNvPr id="2" name="Group 25"/>
          <p:cNvGrpSpPr>
            <a:grpSpLocks/>
          </p:cNvGrpSpPr>
          <p:nvPr/>
        </p:nvGrpSpPr>
        <p:grpSpPr bwMode="auto">
          <a:xfrm>
            <a:off x="0" y="3962400"/>
            <a:ext cx="5940425" cy="2368550"/>
            <a:chOff x="176" y="1682"/>
            <a:chExt cx="3698" cy="1859"/>
          </a:xfrm>
        </p:grpSpPr>
        <p:pic>
          <p:nvPicPr>
            <p:cNvPr id="757781" name="Picture 21"/>
            <p:cNvPicPr>
              <a:picLocks noChangeAspect="1" noChangeArrowheads="1"/>
            </p:cNvPicPr>
            <p:nvPr/>
          </p:nvPicPr>
          <p:blipFill>
            <a:blip r:embed="rId5"/>
            <a:srcRect/>
            <a:stretch>
              <a:fillRect/>
            </a:stretch>
          </p:blipFill>
          <p:spPr bwMode="auto">
            <a:xfrm>
              <a:off x="176" y="1682"/>
              <a:ext cx="1624" cy="1634"/>
            </a:xfrm>
            <a:prstGeom prst="rect">
              <a:avLst/>
            </a:prstGeom>
            <a:noFill/>
            <a:ln w="9525">
              <a:noFill/>
              <a:miter lim="800000"/>
              <a:headEnd/>
              <a:tailEnd/>
            </a:ln>
            <a:effectLst/>
          </p:spPr>
        </p:pic>
        <p:pic>
          <p:nvPicPr>
            <p:cNvPr id="757782" name="Picture 22"/>
            <p:cNvPicPr>
              <a:picLocks noChangeAspect="1" noChangeArrowheads="1"/>
            </p:cNvPicPr>
            <p:nvPr/>
          </p:nvPicPr>
          <p:blipFill>
            <a:blip r:embed="rId6"/>
            <a:srcRect/>
            <a:stretch>
              <a:fillRect/>
            </a:stretch>
          </p:blipFill>
          <p:spPr bwMode="auto">
            <a:xfrm>
              <a:off x="1701" y="1752"/>
              <a:ext cx="2099" cy="1789"/>
            </a:xfrm>
            <a:prstGeom prst="rect">
              <a:avLst/>
            </a:prstGeom>
            <a:noFill/>
            <a:ln w="9525">
              <a:noFill/>
              <a:miter lim="800000"/>
              <a:headEnd/>
              <a:tailEnd/>
            </a:ln>
            <a:effectLst/>
          </p:spPr>
        </p:pic>
        <p:pic>
          <p:nvPicPr>
            <p:cNvPr id="757783" name="Picture 23"/>
            <p:cNvPicPr>
              <a:picLocks noChangeAspect="1" noChangeArrowheads="1"/>
            </p:cNvPicPr>
            <p:nvPr/>
          </p:nvPicPr>
          <p:blipFill>
            <a:blip r:embed="rId7"/>
            <a:srcRect/>
            <a:stretch>
              <a:fillRect/>
            </a:stretch>
          </p:blipFill>
          <p:spPr bwMode="auto">
            <a:xfrm>
              <a:off x="1565" y="3067"/>
              <a:ext cx="226" cy="102"/>
            </a:xfrm>
            <a:prstGeom prst="rect">
              <a:avLst/>
            </a:prstGeom>
            <a:noFill/>
            <a:ln w="9525">
              <a:noFill/>
              <a:miter lim="800000"/>
              <a:headEnd/>
              <a:tailEnd/>
            </a:ln>
            <a:effectLst/>
          </p:spPr>
        </p:pic>
        <p:pic>
          <p:nvPicPr>
            <p:cNvPr id="757784" name="Picture 24"/>
            <p:cNvPicPr>
              <a:picLocks noChangeAspect="1" noChangeArrowheads="1"/>
            </p:cNvPicPr>
            <p:nvPr/>
          </p:nvPicPr>
          <p:blipFill>
            <a:blip r:embed="rId8"/>
            <a:srcRect/>
            <a:stretch>
              <a:fillRect/>
            </a:stretch>
          </p:blipFill>
          <p:spPr bwMode="auto">
            <a:xfrm>
              <a:off x="3693" y="3067"/>
              <a:ext cx="181" cy="121"/>
            </a:xfrm>
            <a:prstGeom prst="rect">
              <a:avLst/>
            </a:prstGeom>
            <a:noFill/>
            <a:ln w="9525">
              <a:noFill/>
              <a:miter lim="800000"/>
              <a:headEnd/>
              <a:tailEnd/>
            </a:ln>
            <a:effectLst/>
          </p:spPr>
        </p:pic>
      </p:grpSp>
      <p:grpSp>
        <p:nvGrpSpPr>
          <p:cNvPr id="25" name="Group 24"/>
          <p:cNvGrpSpPr/>
          <p:nvPr/>
        </p:nvGrpSpPr>
        <p:grpSpPr>
          <a:xfrm>
            <a:off x="6171339" y="4538246"/>
            <a:ext cx="2896461" cy="791994"/>
            <a:chOff x="6171339" y="4919246"/>
            <a:chExt cx="2896461" cy="791994"/>
          </a:xfrm>
        </p:grpSpPr>
        <p:sp>
          <p:nvSpPr>
            <p:cNvPr id="757770" name="Rectangle 10"/>
            <p:cNvSpPr>
              <a:spLocks noChangeArrowheads="1"/>
            </p:cNvSpPr>
            <p:nvPr/>
          </p:nvSpPr>
          <p:spPr bwMode="auto">
            <a:xfrm>
              <a:off x="6172200" y="5029200"/>
              <a:ext cx="153536" cy="144463"/>
            </a:xfrm>
            <a:prstGeom prst="rect">
              <a:avLst/>
            </a:prstGeom>
            <a:solidFill>
              <a:schemeClr val="tx1"/>
            </a:solidFill>
            <a:ln w="9525">
              <a:solidFill>
                <a:schemeClr val="tx1"/>
              </a:solidFill>
              <a:miter lim="800000"/>
              <a:headEnd/>
              <a:tailEnd/>
            </a:ln>
            <a:effectLst/>
          </p:spPr>
          <p:txBody>
            <a:bodyPr wrap="square" anchor="ctr">
              <a:prstTxWarp prst="textNoShape">
                <a:avLst/>
              </a:prstTxWarp>
              <a:spAutoFit/>
            </a:bodyPr>
            <a:lstStyle/>
            <a:p>
              <a:endParaRPr lang="en-US"/>
            </a:p>
          </p:txBody>
        </p:sp>
        <p:sp>
          <p:nvSpPr>
            <p:cNvPr id="757771" name="Text Box 11"/>
            <p:cNvSpPr txBox="1">
              <a:spLocks noChangeArrowheads="1"/>
            </p:cNvSpPr>
            <p:nvPr/>
          </p:nvSpPr>
          <p:spPr bwMode="auto">
            <a:xfrm>
              <a:off x="6474553" y="4919246"/>
              <a:ext cx="2593247" cy="338554"/>
            </a:xfrm>
            <a:prstGeom prst="rect">
              <a:avLst/>
            </a:prstGeom>
            <a:noFill/>
            <a:ln w="9525">
              <a:noFill/>
              <a:miter lim="800000"/>
              <a:headEnd/>
              <a:tailEnd/>
            </a:ln>
            <a:effectLst/>
          </p:spPr>
          <p:txBody>
            <a:bodyPr wrap="square">
              <a:prstTxWarp prst="textNoShape">
                <a:avLst/>
              </a:prstTxWarp>
              <a:spAutoFit/>
            </a:bodyPr>
            <a:lstStyle/>
            <a:p>
              <a:r>
                <a:rPr lang="en-US" sz="1600" u="none" dirty="0"/>
                <a:t>One-dimensional analysis</a:t>
              </a:r>
              <a:endParaRPr lang="it-IT" sz="1600" u="none" dirty="0"/>
            </a:p>
          </p:txBody>
        </p:sp>
        <p:sp>
          <p:nvSpPr>
            <p:cNvPr id="757772" name="AutoShape 12"/>
            <p:cNvSpPr>
              <a:spLocks noChangeArrowheads="1"/>
            </p:cNvSpPr>
            <p:nvPr/>
          </p:nvSpPr>
          <p:spPr bwMode="auto">
            <a:xfrm>
              <a:off x="6171339" y="5501274"/>
              <a:ext cx="229461" cy="144463"/>
            </a:xfrm>
            <a:prstGeom prst="triangle">
              <a:avLst>
                <a:gd name="adj" fmla="val 50000"/>
              </a:avLst>
            </a:prstGeom>
            <a:solidFill>
              <a:schemeClr val="bg1"/>
            </a:solidFill>
            <a:ln w="38100">
              <a:solidFill>
                <a:schemeClr val="accent2"/>
              </a:solidFill>
              <a:miter lim="800000"/>
              <a:headEnd/>
              <a:tailEnd/>
            </a:ln>
            <a:effectLst/>
          </p:spPr>
          <p:txBody>
            <a:bodyPr wrap="square" anchor="ctr">
              <a:prstTxWarp prst="textNoShape">
                <a:avLst/>
              </a:prstTxWarp>
              <a:spAutoFit/>
            </a:bodyPr>
            <a:lstStyle/>
            <a:p>
              <a:endParaRPr lang="en-US"/>
            </a:p>
          </p:txBody>
        </p:sp>
        <p:sp>
          <p:nvSpPr>
            <p:cNvPr id="757773" name="Text Box 13"/>
            <p:cNvSpPr txBox="1">
              <a:spLocks noChangeArrowheads="1"/>
            </p:cNvSpPr>
            <p:nvPr/>
          </p:nvSpPr>
          <p:spPr bwMode="auto">
            <a:xfrm>
              <a:off x="6474553" y="5372686"/>
              <a:ext cx="2593247" cy="338554"/>
            </a:xfrm>
            <a:prstGeom prst="rect">
              <a:avLst/>
            </a:prstGeom>
            <a:noFill/>
            <a:ln w="9525">
              <a:noFill/>
              <a:miter lim="800000"/>
              <a:headEnd/>
              <a:tailEnd/>
            </a:ln>
            <a:effectLst/>
          </p:spPr>
          <p:txBody>
            <a:bodyPr wrap="square">
              <a:prstTxWarp prst="textNoShape">
                <a:avLst/>
              </a:prstTxWarp>
              <a:spAutoFit/>
            </a:bodyPr>
            <a:lstStyle/>
            <a:p>
              <a:r>
                <a:rPr lang="en-US" sz="1600" u="none" dirty="0"/>
                <a:t>Multi-dimensional analysis</a:t>
              </a:r>
              <a:endParaRPr lang="it-IT" sz="1600" u="none" dirty="0"/>
            </a:p>
          </p:txBody>
        </p:sp>
      </p:grpSp>
      <p:graphicFrame>
        <p:nvGraphicFramePr>
          <p:cNvPr id="757787" name="Object 27"/>
          <p:cNvGraphicFramePr>
            <a:graphicFrameLocks noChangeAspect="1"/>
          </p:cNvGraphicFramePr>
          <p:nvPr/>
        </p:nvGraphicFramePr>
        <p:xfrm>
          <a:off x="1272383" y="725550"/>
          <a:ext cx="6195217" cy="967548"/>
        </p:xfrm>
        <a:graphic>
          <a:graphicData uri="http://schemas.openxmlformats.org/presentationml/2006/ole">
            <p:oleObj spid="_x0000_s355330" name="Equation" r:id="rId9" imgW="3162240" imgH="558720" progId="Equation.3">
              <p:embed/>
            </p:oleObj>
          </a:graphicData>
        </a:graphic>
      </p:graphicFrame>
      <p:sp>
        <p:nvSpPr>
          <p:cNvPr id="14" name="Rectangle 13"/>
          <p:cNvSpPr/>
          <p:nvPr/>
        </p:nvSpPr>
        <p:spPr>
          <a:xfrm>
            <a:off x="1369159" y="-58396"/>
            <a:ext cx="6259571"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The multidimensional approach</a:t>
            </a:r>
          </a:p>
        </p:txBody>
      </p:sp>
      <p:sp>
        <p:nvSpPr>
          <p:cNvPr id="20"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21"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47</a:t>
            </a:fld>
            <a:endParaRPr lang="en-US" sz="1200" dirty="0">
              <a:solidFill>
                <a:srgbClr val="898989"/>
              </a:solidFill>
            </a:endParaRPr>
          </a:p>
        </p:txBody>
      </p:sp>
      <p:cxnSp>
        <p:nvCxnSpPr>
          <p:cNvPr id="23" name="Straight Connector 22"/>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657600" y="3657600"/>
            <a:ext cx="300082" cy="369332"/>
          </a:xfrm>
          <a:prstGeom prst="rect">
            <a:avLst/>
          </a:prstGeom>
          <a:noFill/>
        </p:spPr>
        <p:txBody>
          <a:bodyPr wrap="none" rtlCol="0">
            <a:spAutoFit/>
          </a:bodyPr>
          <a:lstStyle/>
          <a:p>
            <a:r>
              <a:rPr lang="en-US" dirty="0" err="1" smtClean="0"/>
              <a:t>x</a:t>
            </a:r>
            <a:endParaRPr lang="en-US" dirty="0"/>
          </a:p>
        </p:txBody>
      </p:sp>
      <p:sp>
        <p:nvSpPr>
          <p:cNvPr id="26" name="TextBox 25"/>
          <p:cNvSpPr txBox="1"/>
          <p:nvPr/>
        </p:nvSpPr>
        <p:spPr>
          <a:xfrm>
            <a:off x="1341519" y="6096000"/>
            <a:ext cx="5364081" cy="369332"/>
          </a:xfrm>
          <a:prstGeom prst="rect">
            <a:avLst/>
          </a:prstGeom>
          <a:noFill/>
        </p:spPr>
        <p:txBody>
          <a:bodyPr wrap="none" rtlCol="0">
            <a:spAutoFit/>
          </a:bodyPr>
          <a:lstStyle/>
          <a:p>
            <a:r>
              <a:rPr lang="en-US" dirty="0" smtClean="0">
                <a:solidFill>
                  <a:srgbClr val="FF0000"/>
                </a:solidFill>
              </a:rPr>
              <a:t>Best output for phenomenological models of </a:t>
            </a:r>
            <a:r>
              <a:rPr lang="en-US" dirty="0" err="1" smtClean="0">
                <a:solidFill>
                  <a:srgbClr val="FF0000"/>
                </a:solidFill>
              </a:rPr>
              <a:t>TMDs</a:t>
            </a:r>
            <a:r>
              <a:rPr lang="en-US" dirty="0" smtClean="0">
                <a:solidFill>
                  <a:srgbClr val="FF0000"/>
                </a:solidFill>
              </a:rPr>
              <a:t>   </a:t>
            </a:r>
            <a:endParaRPr lang="en-US" dirty="0">
              <a:solidFill>
                <a:srgbClr val="FF0000"/>
              </a:solidFill>
            </a:endParaRPr>
          </a:p>
        </p:txBody>
      </p:sp>
      <p:sp>
        <p:nvSpPr>
          <p:cNvPr id="29" name="TextBox 28"/>
          <p:cNvSpPr txBox="1"/>
          <p:nvPr/>
        </p:nvSpPr>
        <p:spPr>
          <a:xfrm>
            <a:off x="6400800" y="3886200"/>
            <a:ext cx="304800" cy="369332"/>
          </a:xfrm>
          <a:prstGeom prst="rect">
            <a:avLst/>
          </a:prstGeom>
          <a:solidFill>
            <a:schemeClr val="bg1"/>
          </a:solidFill>
        </p:spPr>
        <p:txBody>
          <a:bodyPr wrap="square" rtlCol="0">
            <a:spAutoFit/>
          </a:bodyPr>
          <a:lstStyle/>
          <a:p>
            <a:endParaRPr lang="en-US" dirty="0"/>
          </a:p>
        </p:txBody>
      </p:sp>
      <p:sp>
        <p:nvSpPr>
          <p:cNvPr id="28" name="TextBox 27"/>
          <p:cNvSpPr txBox="1"/>
          <p:nvPr/>
        </p:nvSpPr>
        <p:spPr>
          <a:xfrm>
            <a:off x="6553200" y="3657600"/>
            <a:ext cx="449800" cy="369332"/>
          </a:xfrm>
          <a:prstGeom prst="rect">
            <a:avLst/>
          </a:prstGeom>
          <a:noFill/>
        </p:spPr>
        <p:txBody>
          <a:bodyPr wrap="none" rtlCol="0">
            <a:spAutoFit/>
          </a:bodyPr>
          <a:lstStyle/>
          <a:p>
            <a:r>
              <a:rPr lang="en-US" dirty="0" smtClean="0"/>
              <a:t>Q</a:t>
            </a:r>
            <a:r>
              <a:rPr lang="en-US" baseline="30000" dirty="0" smtClean="0"/>
              <a:t>2</a:t>
            </a:r>
            <a:endParaRPr lang="en-US" baseline="30000" dirty="0"/>
          </a:p>
        </p:txBody>
      </p:sp>
      <p:cxnSp>
        <p:nvCxnSpPr>
          <p:cNvPr id="27" name="Straight Connector 26"/>
          <p:cNvCxnSpPr/>
          <p:nvPr/>
        </p:nvCxnSpPr>
        <p:spPr>
          <a:xfrm>
            <a:off x="114300" y="615545"/>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0"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42" name="Picture 2"/>
          <p:cNvPicPr>
            <a:picLocks noChangeAspect="1" noChangeArrowheads="1"/>
          </p:cNvPicPr>
          <p:nvPr/>
        </p:nvPicPr>
        <p:blipFill>
          <a:blip r:embed="rId3"/>
          <a:srcRect/>
          <a:stretch>
            <a:fillRect/>
          </a:stretch>
        </p:blipFill>
        <p:spPr bwMode="auto">
          <a:xfrm>
            <a:off x="3924300" y="3190072"/>
            <a:ext cx="4860925" cy="1970088"/>
          </a:xfrm>
          <a:prstGeom prst="rect">
            <a:avLst/>
          </a:prstGeom>
          <a:noFill/>
          <a:ln w="9525">
            <a:noFill/>
            <a:miter lim="800000"/>
            <a:headEnd/>
            <a:tailEnd/>
          </a:ln>
          <a:effectLst/>
        </p:spPr>
      </p:pic>
      <p:sp>
        <p:nvSpPr>
          <p:cNvPr id="727094" name="AutoShape 54"/>
          <p:cNvSpPr>
            <a:spLocks noChangeArrowheads="1"/>
          </p:cNvSpPr>
          <p:nvPr/>
        </p:nvSpPr>
        <p:spPr bwMode="auto">
          <a:xfrm rot="10790329" flipH="1">
            <a:off x="4284663" y="5022580"/>
            <a:ext cx="936625" cy="1008063"/>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a:solidFill>
              <a:schemeClr val="tx1"/>
            </a:solidFill>
            <a:miter lim="800000"/>
            <a:headEnd/>
            <a:tailEnd/>
          </a:ln>
          <a:effectLst/>
        </p:spPr>
        <p:txBody>
          <a:bodyPr wrap="none" anchor="ctr">
            <a:prstTxWarp prst="textNoShape">
              <a:avLst/>
            </a:prstTxWarp>
            <a:spAutoFit/>
          </a:bodyPr>
          <a:lstStyle/>
          <a:p>
            <a:endParaRPr lang="en-US"/>
          </a:p>
        </p:txBody>
      </p:sp>
      <p:grpSp>
        <p:nvGrpSpPr>
          <p:cNvPr id="2" name="Group 3"/>
          <p:cNvGrpSpPr>
            <a:grpSpLocks/>
          </p:cNvGrpSpPr>
          <p:nvPr/>
        </p:nvGrpSpPr>
        <p:grpSpPr bwMode="auto">
          <a:xfrm>
            <a:off x="107950" y="958047"/>
            <a:ext cx="1838325" cy="2043113"/>
            <a:chOff x="203" y="858"/>
            <a:chExt cx="1158" cy="1242"/>
          </a:xfrm>
        </p:grpSpPr>
        <p:sp>
          <p:nvSpPr>
            <p:cNvPr id="727044" name="Text Box 4"/>
            <p:cNvSpPr txBox="1">
              <a:spLocks noChangeArrowheads="1"/>
            </p:cNvSpPr>
            <p:nvPr/>
          </p:nvSpPr>
          <p:spPr bwMode="auto">
            <a:xfrm rot="5400000">
              <a:off x="229" y="943"/>
              <a:ext cx="121" cy="173"/>
            </a:xfrm>
            <a:prstGeom prst="rect">
              <a:avLst/>
            </a:prstGeom>
            <a:noFill/>
            <a:ln w="9525">
              <a:noFill/>
              <a:miter lim="800000"/>
              <a:headEnd/>
              <a:tailEnd/>
            </a:ln>
            <a:effectLst/>
          </p:spPr>
          <p:txBody>
            <a:bodyPr>
              <a:prstTxWarp prst="textNoShape">
                <a:avLst/>
              </a:prstTxWarp>
              <a:spAutoFit/>
            </a:bodyPr>
            <a:lstStyle/>
            <a:p>
              <a:r>
                <a:rPr lang="en-US" sz="1200" u="none"/>
                <a:t>Z</a:t>
              </a:r>
              <a:endParaRPr lang="it-IT" sz="1200" u="none"/>
            </a:p>
          </p:txBody>
        </p:sp>
        <p:sp>
          <p:nvSpPr>
            <p:cNvPr id="727045" name="Line 5"/>
            <p:cNvSpPr>
              <a:spLocks noChangeShapeType="1"/>
            </p:cNvSpPr>
            <p:nvPr/>
          </p:nvSpPr>
          <p:spPr bwMode="auto">
            <a:xfrm>
              <a:off x="636" y="980"/>
              <a:ext cx="725"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727046" name="Line 6"/>
            <p:cNvSpPr>
              <a:spLocks noChangeShapeType="1"/>
            </p:cNvSpPr>
            <p:nvPr/>
          </p:nvSpPr>
          <p:spPr bwMode="auto">
            <a:xfrm>
              <a:off x="294" y="1133"/>
              <a:ext cx="0" cy="967"/>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graphicFrame>
          <p:nvGraphicFramePr>
            <p:cNvPr id="727047" name="Object 7"/>
            <p:cNvGraphicFramePr>
              <a:graphicFrameLocks noChangeAspect="1"/>
            </p:cNvGraphicFramePr>
            <p:nvPr/>
          </p:nvGraphicFramePr>
          <p:xfrm>
            <a:off x="400" y="858"/>
            <a:ext cx="186" cy="178"/>
          </p:xfrm>
          <a:graphic>
            <a:graphicData uri="http://schemas.openxmlformats.org/presentationml/2006/ole">
              <p:oleObj spid="_x0000_s577540" name="Equation" r:id="rId4" imgW="241200" imgH="228600" progId="Equation.3">
                <p:embed/>
              </p:oleObj>
            </a:graphicData>
          </a:graphic>
        </p:graphicFrame>
      </p:grpSp>
      <p:grpSp>
        <p:nvGrpSpPr>
          <p:cNvPr id="3" name="Group 8"/>
          <p:cNvGrpSpPr>
            <a:grpSpLocks/>
          </p:cNvGrpSpPr>
          <p:nvPr/>
        </p:nvGrpSpPr>
        <p:grpSpPr bwMode="auto">
          <a:xfrm>
            <a:off x="468313" y="1389847"/>
            <a:ext cx="2481262" cy="2876550"/>
            <a:chOff x="385" y="799"/>
            <a:chExt cx="1563" cy="1812"/>
          </a:xfrm>
        </p:grpSpPr>
        <p:pic>
          <p:nvPicPr>
            <p:cNvPr id="727049" name="Picture 9"/>
            <p:cNvPicPr>
              <a:picLocks noChangeAspect="1" noChangeArrowheads="1"/>
            </p:cNvPicPr>
            <p:nvPr/>
          </p:nvPicPr>
          <p:blipFill>
            <a:blip r:embed="rId5"/>
            <a:srcRect/>
            <a:stretch>
              <a:fillRect/>
            </a:stretch>
          </p:blipFill>
          <p:spPr bwMode="auto">
            <a:xfrm>
              <a:off x="385" y="799"/>
              <a:ext cx="1414" cy="1706"/>
            </a:xfrm>
            <a:prstGeom prst="rect">
              <a:avLst/>
            </a:prstGeom>
            <a:noFill/>
            <a:ln w="9525">
              <a:noFill/>
              <a:miter lim="800000"/>
              <a:headEnd/>
              <a:tailEnd/>
            </a:ln>
            <a:effectLst/>
          </p:spPr>
        </p:pic>
        <p:sp>
          <p:nvSpPr>
            <p:cNvPr id="727050" name="Text Box 10"/>
            <p:cNvSpPr txBox="1">
              <a:spLocks noChangeArrowheads="1"/>
            </p:cNvSpPr>
            <p:nvPr/>
          </p:nvSpPr>
          <p:spPr bwMode="auto">
            <a:xfrm>
              <a:off x="1565" y="2399"/>
              <a:ext cx="383" cy="212"/>
            </a:xfrm>
            <a:prstGeom prst="rect">
              <a:avLst/>
            </a:prstGeom>
            <a:noFill/>
            <a:ln w="9525">
              <a:noFill/>
              <a:miter lim="800000"/>
              <a:headEnd/>
              <a:tailEnd/>
            </a:ln>
            <a:effectLst/>
          </p:spPr>
          <p:txBody>
            <a:bodyPr>
              <a:prstTxWarp prst="textNoShape">
                <a:avLst/>
              </a:prstTxWarp>
              <a:spAutoFit/>
            </a:bodyPr>
            <a:lstStyle/>
            <a:p>
              <a:r>
                <a:rPr lang="en-US" sz="1600" u="none">
                  <a:latin typeface="Symbol" pitchFamily="-111" charset="2"/>
                </a:rPr>
                <a:t>f</a:t>
              </a:r>
              <a:endParaRPr lang="it-IT" sz="1600" b="0">
                <a:latin typeface="Symbol" pitchFamily="-111" charset="2"/>
              </a:endParaRPr>
            </a:p>
          </p:txBody>
        </p:sp>
      </p:grpSp>
      <p:grpSp>
        <p:nvGrpSpPr>
          <p:cNvPr id="4" name="Group 11"/>
          <p:cNvGrpSpPr>
            <a:grpSpLocks/>
          </p:cNvGrpSpPr>
          <p:nvPr/>
        </p:nvGrpSpPr>
        <p:grpSpPr bwMode="auto">
          <a:xfrm>
            <a:off x="723900" y="1605747"/>
            <a:ext cx="2481263" cy="2876550"/>
            <a:chOff x="385" y="799"/>
            <a:chExt cx="1563" cy="1812"/>
          </a:xfrm>
        </p:grpSpPr>
        <p:pic>
          <p:nvPicPr>
            <p:cNvPr id="727052" name="Picture 12"/>
            <p:cNvPicPr>
              <a:picLocks noChangeAspect="1" noChangeArrowheads="1"/>
            </p:cNvPicPr>
            <p:nvPr/>
          </p:nvPicPr>
          <p:blipFill>
            <a:blip r:embed="rId5"/>
            <a:srcRect/>
            <a:stretch>
              <a:fillRect/>
            </a:stretch>
          </p:blipFill>
          <p:spPr bwMode="auto">
            <a:xfrm>
              <a:off x="385" y="799"/>
              <a:ext cx="1414" cy="1706"/>
            </a:xfrm>
            <a:prstGeom prst="rect">
              <a:avLst/>
            </a:prstGeom>
            <a:noFill/>
            <a:ln w="9525">
              <a:noFill/>
              <a:miter lim="800000"/>
              <a:headEnd/>
              <a:tailEnd/>
            </a:ln>
            <a:effectLst/>
          </p:spPr>
        </p:pic>
        <p:sp>
          <p:nvSpPr>
            <p:cNvPr id="727053" name="Text Box 13"/>
            <p:cNvSpPr txBox="1">
              <a:spLocks noChangeArrowheads="1"/>
            </p:cNvSpPr>
            <p:nvPr/>
          </p:nvSpPr>
          <p:spPr bwMode="auto">
            <a:xfrm>
              <a:off x="1565" y="2399"/>
              <a:ext cx="383" cy="212"/>
            </a:xfrm>
            <a:prstGeom prst="rect">
              <a:avLst/>
            </a:prstGeom>
            <a:noFill/>
            <a:ln w="9525">
              <a:noFill/>
              <a:miter lim="800000"/>
              <a:headEnd/>
              <a:tailEnd/>
            </a:ln>
            <a:effectLst/>
          </p:spPr>
          <p:txBody>
            <a:bodyPr>
              <a:prstTxWarp prst="textNoShape">
                <a:avLst/>
              </a:prstTxWarp>
              <a:spAutoFit/>
            </a:bodyPr>
            <a:lstStyle/>
            <a:p>
              <a:r>
                <a:rPr lang="en-US" sz="1600" u="none">
                  <a:latin typeface="Symbol" pitchFamily="-111" charset="2"/>
                </a:rPr>
                <a:t>f</a:t>
              </a:r>
              <a:endParaRPr lang="it-IT" sz="1600" b="0">
                <a:latin typeface="Symbol" pitchFamily="-111" charset="2"/>
              </a:endParaRPr>
            </a:p>
          </p:txBody>
        </p:sp>
      </p:grpSp>
      <p:grpSp>
        <p:nvGrpSpPr>
          <p:cNvPr id="5" name="Group 14"/>
          <p:cNvGrpSpPr>
            <a:grpSpLocks/>
          </p:cNvGrpSpPr>
          <p:nvPr/>
        </p:nvGrpSpPr>
        <p:grpSpPr bwMode="auto">
          <a:xfrm>
            <a:off x="1011238" y="1821647"/>
            <a:ext cx="2481262" cy="2876550"/>
            <a:chOff x="385" y="799"/>
            <a:chExt cx="1563" cy="1812"/>
          </a:xfrm>
        </p:grpSpPr>
        <p:pic>
          <p:nvPicPr>
            <p:cNvPr id="727055" name="Picture 15"/>
            <p:cNvPicPr>
              <a:picLocks noChangeAspect="1" noChangeArrowheads="1"/>
            </p:cNvPicPr>
            <p:nvPr/>
          </p:nvPicPr>
          <p:blipFill>
            <a:blip r:embed="rId5"/>
            <a:srcRect/>
            <a:stretch>
              <a:fillRect/>
            </a:stretch>
          </p:blipFill>
          <p:spPr bwMode="auto">
            <a:xfrm>
              <a:off x="385" y="799"/>
              <a:ext cx="1414" cy="1706"/>
            </a:xfrm>
            <a:prstGeom prst="rect">
              <a:avLst/>
            </a:prstGeom>
            <a:noFill/>
            <a:ln w="9525">
              <a:noFill/>
              <a:miter lim="800000"/>
              <a:headEnd/>
              <a:tailEnd/>
            </a:ln>
            <a:effectLst/>
          </p:spPr>
        </p:pic>
        <p:sp>
          <p:nvSpPr>
            <p:cNvPr id="727056" name="Text Box 16"/>
            <p:cNvSpPr txBox="1">
              <a:spLocks noChangeArrowheads="1"/>
            </p:cNvSpPr>
            <p:nvPr/>
          </p:nvSpPr>
          <p:spPr bwMode="auto">
            <a:xfrm>
              <a:off x="1565" y="2399"/>
              <a:ext cx="383" cy="212"/>
            </a:xfrm>
            <a:prstGeom prst="rect">
              <a:avLst/>
            </a:prstGeom>
            <a:noFill/>
            <a:ln w="9525">
              <a:noFill/>
              <a:miter lim="800000"/>
              <a:headEnd/>
              <a:tailEnd/>
            </a:ln>
            <a:effectLst/>
          </p:spPr>
          <p:txBody>
            <a:bodyPr>
              <a:prstTxWarp prst="textNoShape">
                <a:avLst/>
              </a:prstTxWarp>
              <a:spAutoFit/>
            </a:bodyPr>
            <a:lstStyle/>
            <a:p>
              <a:r>
                <a:rPr lang="en-US" sz="1600" u="none">
                  <a:latin typeface="Symbol" pitchFamily="-111" charset="2"/>
                </a:rPr>
                <a:t>f</a:t>
              </a:r>
              <a:endParaRPr lang="it-IT" sz="1600" b="0">
                <a:latin typeface="Symbol" pitchFamily="-111" charset="2"/>
              </a:endParaRPr>
            </a:p>
          </p:txBody>
        </p:sp>
      </p:grpSp>
      <p:grpSp>
        <p:nvGrpSpPr>
          <p:cNvPr id="6" name="Group 17"/>
          <p:cNvGrpSpPr>
            <a:grpSpLocks/>
          </p:cNvGrpSpPr>
          <p:nvPr/>
        </p:nvGrpSpPr>
        <p:grpSpPr bwMode="auto">
          <a:xfrm>
            <a:off x="1300163" y="2037547"/>
            <a:ext cx="2481262" cy="2876550"/>
            <a:chOff x="385" y="799"/>
            <a:chExt cx="1563" cy="1812"/>
          </a:xfrm>
        </p:grpSpPr>
        <p:pic>
          <p:nvPicPr>
            <p:cNvPr id="727058" name="Picture 18"/>
            <p:cNvPicPr>
              <a:picLocks noChangeAspect="1" noChangeArrowheads="1"/>
            </p:cNvPicPr>
            <p:nvPr/>
          </p:nvPicPr>
          <p:blipFill>
            <a:blip r:embed="rId5"/>
            <a:srcRect/>
            <a:stretch>
              <a:fillRect/>
            </a:stretch>
          </p:blipFill>
          <p:spPr bwMode="auto">
            <a:xfrm>
              <a:off x="385" y="799"/>
              <a:ext cx="1414" cy="1706"/>
            </a:xfrm>
            <a:prstGeom prst="rect">
              <a:avLst/>
            </a:prstGeom>
            <a:noFill/>
            <a:ln w="9525">
              <a:noFill/>
              <a:miter lim="800000"/>
              <a:headEnd/>
              <a:tailEnd/>
            </a:ln>
            <a:effectLst/>
          </p:spPr>
        </p:pic>
        <p:sp>
          <p:nvSpPr>
            <p:cNvPr id="727059" name="Text Box 19"/>
            <p:cNvSpPr txBox="1">
              <a:spLocks noChangeArrowheads="1"/>
            </p:cNvSpPr>
            <p:nvPr/>
          </p:nvSpPr>
          <p:spPr bwMode="auto">
            <a:xfrm>
              <a:off x="1565" y="2399"/>
              <a:ext cx="383" cy="212"/>
            </a:xfrm>
            <a:prstGeom prst="rect">
              <a:avLst/>
            </a:prstGeom>
            <a:noFill/>
            <a:ln w="9525">
              <a:noFill/>
              <a:miter lim="800000"/>
              <a:headEnd/>
              <a:tailEnd/>
            </a:ln>
            <a:effectLst/>
          </p:spPr>
          <p:txBody>
            <a:bodyPr>
              <a:prstTxWarp prst="textNoShape">
                <a:avLst/>
              </a:prstTxWarp>
              <a:spAutoFit/>
            </a:bodyPr>
            <a:lstStyle/>
            <a:p>
              <a:r>
                <a:rPr lang="en-US" sz="1600" u="none">
                  <a:latin typeface="Symbol" pitchFamily="-111" charset="2"/>
                </a:rPr>
                <a:t>f</a:t>
              </a:r>
              <a:endParaRPr lang="it-IT" sz="1600" b="0">
                <a:latin typeface="Symbol" pitchFamily="-111" charset="2"/>
              </a:endParaRPr>
            </a:p>
          </p:txBody>
        </p:sp>
      </p:grpSp>
      <p:grpSp>
        <p:nvGrpSpPr>
          <p:cNvPr id="7" name="Group 20"/>
          <p:cNvGrpSpPr>
            <a:grpSpLocks/>
          </p:cNvGrpSpPr>
          <p:nvPr/>
        </p:nvGrpSpPr>
        <p:grpSpPr bwMode="auto">
          <a:xfrm>
            <a:off x="1620838" y="2255035"/>
            <a:ext cx="2481262" cy="2876550"/>
            <a:chOff x="385" y="799"/>
            <a:chExt cx="1563" cy="1812"/>
          </a:xfrm>
        </p:grpSpPr>
        <p:pic>
          <p:nvPicPr>
            <p:cNvPr id="727061" name="Picture 21"/>
            <p:cNvPicPr>
              <a:picLocks noChangeAspect="1" noChangeArrowheads="1"/>
            </p:cNvPicPr>
            <p:nvPr/>
          </p:nvPicPr>
          <p:blipFill>
            <a:blip r:embed="rId5"/>
            <a:srcRect/>
            <a:stretch>
              <a:fillRect/>
            </a:stretch>
          </p:blipFill>
          <p:spPr bwMode="auto">
            <a:xfrm>
              <a:off x="385" y="799"/>
              <a:ext cx="1414" cy="1706"/>
            </a:xfrm>
            <a:prstGeom prst="rect">
              <a:avLst/>
            </a:prstGeom>
            <a:noFill/>
            <a:ln w="9525">
              <a:noFill/>
              <a:miter lim="800000"/>
              <a:headEnd/>
              <a:tailEnd/>
            </a:ln>
            <a:effectLst/>
          </p:spPr>
        </p:pic>
        <p:sp>
          <p:nvSpPr>
            <p:cNvPr id="727062" name="Text Box 22"/>
            <p:cNvSpPr txBox="1">
              <a:spLocks noChangeArrowheads="1"/>
            </p:cNvSpPr>
            <p:nvPr/>
          </p:nvSpPr>
          <p:spPr bwMode="auto">
            <a:xfrm>
              <a:off x="1565" y="2399"/>
              <a:ext cx="383" cy="212"/>
            </a:xfrm>
            <a:prstGeom prst="rect">
              <a:avLst/>
            </a:prstGeom>
            <a:noFill/>
            <a:ln w="9525">
              <a:noFill/>
              <a:miter lim="800000"/>
              <a:headEnd/>
              <a:tailEnd/>
            </a:ln>
            <a:effectLst/>
          </p:spPr>
          <p:txBody>
            <a:bodyPr>
              <a:prstTxWarp prst="textNoShape">
                <a:avLst/>
              </a:prstTxWarp>
              <a:spAutoFit/>
            </a:bodyPr>
            <a:lstStyle/>
            <a:p>
              <a:r>
                <a:rPr lang="en-US" sz="1600" u="none">
                  <a:latin typeface="Symbol" pitchFamily="-111" charset="2"/>
                </a:rPr>
                <a:t>f</a:t>
              </a:r>
              <a:endParaRPr lang="it-IT" sz="1600" b="0">
                <a:latin typeface="Symbol" pitchFamily="-111" charset="2"/>
              </a:endParaRPr>
            </a:p>
          </p:txBody>
        </p:sp>
      </p:grpSp>
      <p:graphicFrame>
        <p:nvGraphicFramePr>
          <p:cNvPr id="727065" name="Object 25"/>
          <p:cNvGraphicFramePr>
            <a:graphicFrameLocks noChangeAspect="1"/>
          </p:cNvGraphicFramePr>
          <p:nvPr/>
        </p:nvGraphicFramePr>
        <p:xfrm>
          <a:off x="8101013" y="3261510"/>
          <a:ext cx="719137" cy="449262"/>
        </p:xfrm>
        <a:graphic>
          <a:graphicData uri="http://schemas.openxmlformats.org/presentationml/2006/ole">
            <p:oleObj spid="_x0000_s577538" name="Equation" r:id="rId6" imgW="457200" imgH="253800" progId="Equation.3">
              <p:embed/>
            </p:oleObj>
          </a:graphicData>
        </a:graphic>
      </p:graphicFrame>
      <p:grpSp>
        <p:nvGrpSpPr>
          <p:cNvPr id="8" name="Group 27"/>
          <p:cNvGrpSpPr>
            <a:grpSpLocks/>
          </p:cNvGrpSpPr>
          <p:nvPr/>
        </p:nvGrpSpPr>
        <p:grpSpPr bwMode="auto">
          <a:xfrm>
            <a:off x="3060708" y="1462872"/>
            <a:ext cx="2090742" cy="366713"/>
            <a:chOff x="2018" y="845"/>
            <a:chExt cx="1317" cy="231"/>
          </a:xfrm>
        </p:grpSpPr>
        <p:sp>
          <p:nvSpPr>
            <p:cNvPr id="727068" name="AutoShape 28"/>
            <p:cNvSpPr>
              <a:spLocks noChangeArrowheads="1"/>
            </p:cNvSpPr>
            <p:nvPr/>
          </p:nvSpPr>
          <p:spPr bwMode="auto">
            <a:xfrm>
              <a:off x="2018" y="940"/>
              <a:ext cx="499" cy="91"/>
            </a:xfrm>
            <a:prstGeom prst="rightArrow">
              <a:avLst>
                <a:gd name="adj1" fmla="val 50000"/>
                <a:gd name="adj2" fmla="val 137088"/>
              </a:avLst>
            </a:prstGeom>
            <a:solidFill>
              <a:schemeClr val="bg1"/>
            </a:solidFill>
            <a:ln w="38100">
              <a:solidFill>
                <a:schemeClr val="tx1"/>
              </a:solidFill>
              <a:miter lim="800000"/>
              <a:headEnd/>
              <a:tailEnd/>
            </a:ln>
            <a:effectLst/>
          </p:spPr>
          <p:txBody>
            <a:bodyPr anchor="ctr">
              <a:prstTxWarp prst="textNoShape">
                <a:avLst/>
              </a:prstTxWarp>
              <a:spAutoFit/>
            </a:bodyPr>
            <a:lstStyle/>
            <a:p>
              <a:endParaRPr lang="en-US"/>
            </a:p>
          </p:txBody>
        </p:sp>
        <p:sp>
          <p:nvSpPr>
            <p:cNvPr id="727069" name="Text Box 29"/>
            <p:cNvSpPr txBox="1">
              <a:spLocks noChangeArrowheads="1"/>
            </p:cNvSpPr>
            <p:nvPr/>
          </p:nvSpPr>
          <p:spPr bwMode="auto">
            <a:xfrm>
              <a:off x="2518" y="845"/>
              <a:ext cx="817" cy="231"/>
            </a:xfrm>
            <a:prstGeom prst="rect">
              <a:avLst/>
            </a:prstGeom>
            <a:noFill/>
            <a:ln w="9525">
              <a:noFill/>
              <a:miter lim="800000"/>
              <a:headEnd/>
              <a:tailEnd/>
            </a:ln>
            <a:effectLst/>
          </p:spPr>
          <p:txBody>
            <a:bodyPr>
              <a:prstTxWarp prst="textNoShape">
                <a:avLst/>
              </a:prstTxWarp>
              <a:spAutoFit/>
            </a:bodyPr>
            <a:lstStyle/>
            <a:p>
              <a:r>
                <a:rPr lang="en-US" sz="1800" u="none" dirty="0" err="1">
                  <a:latin typeface="Garamond" pitchFamily="-111" charset="0"/>
                </a:rPr>
                <a:t>x</a:t>
              </a:r>
              <a:r>
                <a:rPr lang="en-US" sz="1800" u="none" dirty="0">
                  <a:latin typeface="Garamond" pitchFamily="-111" charset="0"/>
                </a:rPr>
                <a:t> bin=2</a:t>
              </a:r>
              <a:endParaRPr lang="it-IT" sz="1800" u="none" dirty="0">
                <a:latin typeface="Garamond" pitchFamily="-111" charset="0"/>
              </a:endParaRPr>
            </a:p>
          </p:txBody>
        </p:sp>
      </p:grpSp>
      <p:grpSp>
        <p:nvGrpSpPr>
          <p:cNvPr id="9" name="Group 30"/>
          <p:cNvGrpSpPr>
            <a:grpSpLocks/>
          </p:cNvGrpSpPr>
          <p:nvPr/>
        </p:nvGrpSpPr>
        <p:grpSpPr bwMode="auto">
          <a:xfrm>
            <a:off x="3349633" y="1678772"/>
            <a:ext cx="2090742" cy="366713"/>
            <a:chOff x="2200" y="981"/>
            <a:chExt cx="1317" cy="231"/>
          </a:xfrm>
        </p:grpSpPr>
        <p:sp>
          <p:nvSpPr>
            <p:cNvPr id="727071" name="Text Box 31"/>
            <p:cNvSpPr txBox="1">
              <a:spLocks noChangeArrowheads="1"/>
            </p:cNvSpPr>
            <p:nvPr/>
          </p:nvSpPr>
          <p:spPr bwMode="auto">
            <a:xfrm>
              <a:off x="2700" y="981"/>
              <a:ext cx="817" cy="231"/>
            </a:xfrm>
            <a:prstGeom prst="rect">
              <a:avLst/>
            </a:prstGeom>
            <a:noFill/>
            <a:ln w="9525">
              <a:noFill/>
              <a:miter lim="800000"/>
              <a:headEnd/>
              <a:tailEnd/>
            </a:ln>
            <a:effectLst/>
          </p:spPr>
          <p:txBody>
            <a:bodyPr>
              <a:prstTxWarp prst="textNoShape">
                <a:avLst/>
              </a:prstTxWarp>
              <a:spAutoFit/>
            </a:bodyPr>
            <a:lstStyle/>
            <a:p>
              <a:r>
                <a:rPr lang="en-US" sz="1800" u="none" dirty="0" err="1">
                  <a:latin typeface="Garamond" pitchFamily="-111" charset="0"/>
                </a:rPr>
                <a:t>x</a:t>
              </a:r>
              <a:r>
                <a:rPr lang="en-US" sz="1800" u="none" dirty="0">
                  <a:latin typeface="Garamond" pitchFamily="-111" charset="0"/>
                </a:rPr>
                <a:t> bin=3</a:t>
              </a:r>
              <a:endParaRPr lang="it-IT" sz="1800" u="none" dirty="0">
                <a:latin typeface="Garamond" pitchFamily="-111" charset="0"/>
              </a:endParaRPr>
            </a:p>
          </p:txBody>
        </p:sp>
        <p:sp>
          <p:nvSpPr>
            <p:cNvPr id="727072" name="AutoShape 32"/>
            <p:cNvSpPr>
              <a:spLocks noChangeArrowheads="1"/>
            </p:cNvSpPr>
            <p:nvPr/>
          </p:nvSpPr>
          <p:spPr bwMode="auto">
            <a:xfrm>
              <a:off x="2200" y="1076"/>
              <a:ext cx="499" cy="91"/>
            </a:xfrm>
            <a:prstGeom prst="rightArrow">
              <a:avLst>
                <a:gd name="adj1" fmla="val 50000"/>
                <a:gd name="adj2" fmla="val 137088"/>
              </a:avLst>
            </a:prstGeom>
            <a:solidFill>
              <a:schemeClr val="bg1"/>
            </a:solidFill>
            <a:ln w="38100">
              <a:solidFill>
                <a:schemeClr val="tx1"/>
              </a:solidFill>
              <a:miter lim="800000"/>
              <a:headEnd/>
              <a:tailEnd/>
            </a:ln>
            <a:effectLst/>
          </p:spPr>
          <p:txBody>
            <a:bodyPr wrap="none" anchor="ctr">
              <a:prstTxWarp prst="textNoShape">
                <a:avLst/>
              </a:prstTxWarp>
              <a:spAutoFit/>
            </a:bodyPr>
            <a:lstStyle/>
            <a:p>
              <a:endParaRPr lang="en-US"/>
            </a:p>
          </p:txBody>
        </p:sp>
      </p:grpSp>
      <p:grpSp>
        <p:nvGrpSpPr>
          <p:cNvPr id="10" name="Group 33"/>
          <p:cNvGrpSpPr>
            <a:grpSpLocks/>
          </p:cNvGrpSpPr>
          <p:nvPr/>
        </p:nvGrpSpPr>
        <p:grpSpPr bwMode="auto">
          <a:xfrm>
            <a:off x="2844809" y="1232685"/>
            <a:ext cx="2105030" cy="366712"/>
            <a:chOff x="1882" y="699"/>
            <a:chExt cx="1326" cy="231"/>
          </a:xfrm>
        </p:grpSpPr>
        <p:sp>
          <p:nvSpPr>
            <p:cNvPr id="727074" name="AutoShape 34"/>
            <p:cNvSpPr>
              <a:spLocks noChangeArrowheads="1"/>
            </p:cNvSpPr>
            <p:nvPr/>
          </p:nvSpPr>
          <p:spPr bwMode="auto">
            <a:xfrm>
              <a:off x="1882" y="799"/>
              <a:ext cx="499" cy="91"/>
            </a:xfrm>
            <a:prstGeom prst="rightArrow">
              <a:avLst>
                <a:gd name="adj1" fmla="val 50000"/>
                <a:gd name="adj2" fmla="val 137088"/>
              </a:avLst>
            </a:prstGeom>
            <a:solidFill>
              <a:schemeClr val="bg1"/>
            </a:solidFill>
            <a:ln w="38100">
              <a:solidFill>
                <a:schemeClr val="tx1"/>
              </a:solidFill>
              <a:miter lim="800000"/>
              <a:headEnd/>
              <a:tailEnd/>
            </a:ln>
            <a:effectLst/>
          </p:spPr>
          <p:txBody>
            <a:bodyPr wrap="none" anchor="ctr">
              <a:prstTxWarp prst="textNoShape">
                <a:avLst/>
              </a:prstTxWarp>
              <a:spAutoFit/>
            </a:bodyPr>
            <a:lstStyle/>
            <a:p>
              <a:endParaRPr lang="en-US"/>
            </a:p>
          </p:txBody>
        </p:sp>
        <p:sp>
          <p:nvSpPr>
            <p:cNvPr id="727075" name="Text Box 35"/>
            <p:cNvSpPr txBox="1">
              <a:spLocks noChangeArrowheads="1"/>
            </p:cNvSpPr>
            <p:nvPr/>
          </p:nvSpPr>
          <p:spPr bwMode="auto">
            <a:xfrm>
              <a:off x="2391" y="699"/>
              <a:ext cx="817" cy="231"/>
            </a:xfrm>
            <a:prstGeom prst="rect">
              <a:avLst/>
            </a:prstGeom>
            <a:noFill/>
            <a:ln w="9525">
              <a:noFill/>
              <a:miter lim="800000"/>
              <a:headEnd/>
              <a:tailEnd/>
            </a:ln>
            <a:effectLst/>
          </p:spPr>
          <p:txBody>
            <a:bodyPr>
              <a:prstTxWarp prst="textNoShape">
                <a:avLst/>
              </a:prstTxWarp>
              <a:spAutoFit/>
            </a:bodyPr>
            <a:lstStyle/>
            <a:p>
              <a:r>
                <a:rPr lang="en-US" sz="1800" u="none" dirty="0" err="1">
                  <a:latin typeface="Garamond" pitchFamily="-111" charset="0"/>
                </a:rPr>
                <a:t>x</a:t>
              </a:r>
              <a:r>
                <a:rPr lang="en-US" sz="1800" u="none" dirty="0">
                  <a:latin typeface="Garamond" pitchFamily="-111" charset="0"/>
                </a:rPr>
                <a:t> bin=1</a:t>
              </a:r>
              <a:endParaRPr lang="it-IT" sz="1800" u="none" dirty="0">
                <a:latin typeface="Garamond" pitchFamily="-111" charset="0"/>
              </a:endParaRPr>
            </a:p>
          </p:txBody>
        </p:sp>
      </p:grpSp>
      <p:grpSp>
        <p:nvGrpSpPr>
          <p:cNvPr id="11" name="Group 36"/>
          <p:cNvGrpSpPr>
            <a:grpSpLocks/>
          </p:cNvGrpSpPr>
          <p:nvPr/>
        </p:nvGrpSpPr>
        <p:grpSpPr bwMode="auto">
          <a:xfrm>
            <a:off x="3852855" y="2110572"/>
            <a:ext cx="2090733" cy="366713"/>
            <a:chOff x="2517" y="1253"/>
            <a:chExt cx="1317" cy="231"/>
          </a:xfrm>
        </p:grpSpPr>
        <p:sp>
          <p:nvSpPr>
            <p:cNvPr id="727077" name="AutoShape 37"/>
            <p:cNvSpPr>
              <a:spLocks noChangeArrowheads="1"/>
            </p:cNvSpPr>
            <p:nvPr/>
          </p:nvSpPr>
          <p:spPr bwMode="auto">
            <a:xfrm>
              <a:off x="2517" y="1348"/>
              <a:ext cx="499" cy="91"/>
            </a:xfrm>
            <a:prstGeom prst="rightArrow">
              <a:avLst>
                <a:gd name="adj1" fmla="val 50000"/>
                <a:gd name="adj2" fmla="val 137088"/>
              </a:avLst>
            </a:prstGeom>
            <a:solidFill>
              <a:schemeClr val="bg1"/>
            </a:solidFill>
            <a:ln w="38100">
              <a:solidFill>
                <a:schemeClr val="tx1"/>
              </a:solidFill>
              <a:miter lim="800000"/>
              <a:headEnd/>
              <a:tailEnd/>
            </a:ln>
            <a:effectLst/>
          </p:spPr>
          <p:txBody>
            <a:bodyPr anchor="ctr">
              <a:prstTxWarp prst="textNoShape">
                <a:avLst/>
              </a:prstTxWarp>
              <a:spAutoFit/>
            </a:bodyPr>
            <a:lstStyle/>
            <a:p>
              <a:endParaRPr lang="en-US"/>
            </a:p>
          </p:txBody>
        </p:sp>
        <p:sp>
          <p:nvSpPr>
            <p:cNvPr id="727078" name="Text Box 38"/>
            <p:cNvSpPr txBox="1">
              <a:spLocks noChangeArrowheads="1"/>
            </p:cNvSpPr>
            <p:nvPr/>
          </p:nvSpPr>
          <p:spPr bwMode="auto">
            <a:xfrm>
              <a:off x="3017" y="1253"/>
              <a:ext cx="817" cy="231"/>
            </a:xfrm>
            <a:prstGeom prst="rect">
              <a:avLst/>
            </a:prstGeom>
            <a:noFill/>
            <a:ln w="9525">
              <a:noFill/>
              <a:miter lim="800000"/>
              <a:headEnd/>
              <a:tailEnd/>
            </a:ln>
            <a:effectLst/>
          </p:spPr>
          <p:txBody>
            <a:bodyPr>
              <a:prstTxWarp prst="textNoShape">
                <a:avLst/>
              </a:prstTxWarp>
              <a:spAutoFit/>
            </a:bodyPr>
            <a:lstStyle/>
            <a:p>
              <a:r>
                <a:rPr lang="en-US" sz="1800" u="none" dirty="0" err="1">
                  <a:latin typeface="Garamond" pitchFamily="-111" charset="0"/>
                </a:rPr>
                <a:t>x</a:t>
              </a:r>
              <a:r>
                <a:rPr lang="en-US" sz="1800" u="none" dirty="0">
                  <a:latin typeface="Garamond" pitchFamily="-111" charset="0"/>
                </a:rPr>
                <a:t> bin=5</a:t>
              </a:r>
              <a:endParaRPr lang="it-IT" sz="1800" u="none" dirty="0">
                <a:latin typeface="Garamond" pitchFamily="-111" charset="0"/>
              </a:endParaRPr>
            </a:p>
          </p:txBody>
        </p:sp>
      </p:grpSp>
      <p:grpSp>
        <p:nvGrpSpPr>
          <p:cNvPr id="12" name="Group 39"/>
          <p:cNvGrpSpPr>
            <a:grpSpLocks/>
          </p:cNvGrpSpPr>
          <p:nvPr/>
        </p:nvGrpSpPr>
        <p:grpSpPr bwMode="auto">
          <a:xfrm>
            <a:off x="3636954" y="1894672"/>
            <a:ext cx="2105020" cy="366713"/>
            <a:chOff x="2381" y="1117"/>
            <a:chExt cx="1326" cy="231"/>
          </a:xfrm>
        </p:grpSpPr>
        <p:sp>
          <p:nvSpPr>
            <p:cNvPr id="727080" name="AutoShape 40"/>
            <p:cNvSpPr>
              <a:spLocks noChangeArrowheads="1"/>
            </p:cNvSpPr>
            <p:nvPr/>
          </p:nvSpPr>
          <p:spPr bwMode="auto">
            <a:xfrm>
              <a:off x="2381" y="1212"/>
              <a:ext cx="499" cy="91"/>
            </a:xfrm>
            <a:prstGeom prst="rightArrow">
              <a:avLst>
                <a:gd name="adj1" fmla="val 50000"/>
                <a:gd name="adj2" fmla="val 137088"/>
              </a:avLst>
            </a:prstGeom>
            <a:solidFill>
              <a:schemeClr val="bg1"/>
            </a:solidFill>
            <a:ln w="38100">
              <a:solidFill>
                <a:schemeClr val="tx1"/>
              </a:solidFill>
              <a:miter lim="800000"/>
              <a:headEnd/>
              <a:tailEnd/>
            </a:ln>
            <a:effectLst/>
          </p:spPr>
          <p:txBody>
            <a:bodyPr wrap="none" anchor="ctr">
              <a:prstTxWarp prst="textNoShape">
                <a:avLst/>
              </a:prstTxWarp>
              <a:spAutoFit/>
            </a:bodyPr>
            <a:lstStyle/>
            <a:p>
              <a:endParaRPr lang="en-US"/>
            </a:p>
          </p:txBody>
        </p:sp>
        <p:sp>
          <p:nvSpPr>
            <p:cNvPr id="727081" name="Text Box 41"/>
            <p:cNvSpPr txBox="1">
              <a:spLocks noChangeArrowheads="1"/>
            </p:cNvSpPr>
            <p:nvPr/>
          </p:nvSpPr>
          <p:spPr bwMode="auto">
            <a:xfrm>
              <a:off x="2890" y="1117"/>
              <a:ext cx="817" cy="231"/>
            </a:xfrm>
            <a:prstGeom prst="rect">
              <a:avLst/>
            </a:prstGeom>
            <a:noFill/>
            <a:ln w="9525">
              <a:noFill/>
              <a:miter lim="800000"/>
              <a:headEnd/>
              <a:tailEnd/>
            </a:ln>
            <a:effectLst/>
          </p:spPr>
          <p:txBody>
            <a:bodyPr>
              <a:prstTxWarp prst="textNoShape">
                <a:avLst/>
              </a:prstTxWarp>
              <a:spAutoFit/>
            </a:bodyPr>
            <a:lstStyle/>
            <a:p>
              <a:r>
                <a:rPr lang="en-US" sz="1800" u="none" dirty="0" err="1">
                  <a:latin typeface="Garamond" pitchFamily="-111" charset="0"/>
                </a:rPr>
                <a:t>x</a:t>
              </a:r>
              <a:r>
                <a:rPr lang="en-US" sz="1800" u="none" dirty="0">
                  <a:latin typeface="Garamond" pitchFamily="-111" charset="0"/>
                </a:rPr>
                <a:t> bin=4</a:t>
              </a:r>
              <a:endParaRPr lang="it-IT" sz="1800" u="none" dirty="0">
                <a:latin typeface="Garamond" pitchFamily="-111" charset="0"/>
              </a:endParaRPr>
            </a:p>
          </p:txBody>
        </p:sp>
        <p:sp>
          <p:nvSpPr>
            <p:cNvPr id="727082" name="Text Box 42"/>
            <p:cNvSpPr txBox="1">
              <a:spLocks noChangeArrowheads="1"/>
            </p:cNvSpPr>
            <p:nvPr/>
          </p:nvSpPr>
          <p:spPr bwMode="auto">
            <a:xfrm>
              <a:off x="2789" y="1117"/>
              <a:ext cx="817" cy="231"/>
            </a:xfrm>
            <a:prstGeom prst="rect">
              <a:avLst/>
            </a:prstGeom>
            <a:noFill/>
            <a:ln w="9525">
              <a:noFill/>
              <a:miter lim="800000"/>
              <a:headEnd/>
              <a:tailEnd/>
            </a:ln>
            <a:effectLst/>
          </p:spPr>
          <p:txBody>
            <a:bodyPr>
              <a:prstTxWarp prst="textNoShape">
                <a:avLst/>
              </a:prstTxWarp>
              <a:spAutoFit/>
            </a:bodyPr>
            <a:lstStyle/>
            <a:p>
              <a:endParaRPr lang="en-US" sz="1800" u="none">
                <a:latin typeface="Garamond" pitchFamily="-111" charset="0"/>
              </a:endParaRPr>
            </a:p>
          </p:txBody>
        </p:sp>
      </p:grpSp>
      <p:graphicFrame>
        <p:nvGraphicFramePr>
          <p:cNvPr id="727083" name="Object 43"/>
          <p:cNvGraphicFramePr>
            <a:graphicFrameLocks noChangeAspect="1"/>
          </p:cNvGraphicFramePr>
          <p:nvPr/>
        </p:nvGraphicFramePr>
        <p:xfrm>
          <a:off x="5364163" y="5381355"/>
          <a:ext cx="3563937" cy="919163"/>
        </p:xfrm>
        <a:graphic>
          <a:graphicData uri="http://schemas.openxmlformats.org/presentationml/2006/ole">
            <p:oleObj spid="_x0000_s577539" name="Equation" r:id="rId7" imgW="2374560" imgH="545760" progId="Equation.3">
              <p:embed/>
            </p:oleObj>
          </a:graphicData>
        </a:graphic>
      </p:graphicFrame>
      <p:sp>
        <p:nvSpPr>
          <p:cNvPr id="727092" name="Text Box 52"/>
          <p:cNvSpPr txBox="1">
            <a:spLocks noChangeArrowheads="1"/>
          </p:cNvSpPr>
          <p:nvPr/>
        </p:nvSpPr>
        <p:spPr bwMode="auto">
          <a:xfrm rot="-23617808">
            <a:off x="3995738" y="5264563"/>
            <a:ext cx="1079500" cy="346075"/>
          </a:xfrm>
          <a:prstGeom prst="rect">
            <a:avLst/>
          </a:prstGeom>
          <a:solidFill>
            <a:schemeClr val="bg1"/>
          </a:solidFill>
          <a:ln w="9525">
            <a:solidFill>
              <a:schemeClr val="tx1"/>
            </a:solidFill>
            <a:miter lim="800000"/>
            <a:headEnd/>
            <a:tailEnd/>
          </a:ln>
          <a:effectLst/>
        </p:spPr>
        <p:txBody>
          <a:bodyPr>
            <a:prstTxWarp prst="textNoShape">
              <a:avLst/>
            </a:prstTxWarp>
            <a:spAutoFit/>
          </a:bodyPr>
          <a:lstStyle/>
          <a:p>
            <a:r>
              <a:rPr lang="en-US" sz="1600" b="0" u="none">
                <a:latin typeface="Garamond" pitchFamily="-111" charset="0"/>
              </a:rPr>
              <a:t>projection</a:t>
            </a:r>
            <a:endParaRPr lang="it-IT" sz="1600" b="0" u="none">
              <a:latin typeface="Garamond" pitchFamily="-111" charset="0"/>
            </a:endParaRPr>
          </a:p>
        </p:txBody>
      </p:sp>
      <p:sp>
        <p:nvSpPr>
          <p:cNvPr id="727093" name="AutoShape 53"/>
          <p:cNvSpPr>
            <a:spLocks noChangeArrowheads="1"/>
          </p:cNvSpPr>
          <p:nvPr/>
        </p:nvSpPr>
        <p:spPr bwMode="auto">
          <a:xfrm rot="5400000">
            <a:off x="3978275" y="2488397"/>
            <a:ext cx="935038" cy="104298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a:solidFill>
              <a:schemeClr val="tx1"/>
            </a:solidFill>
            <a:miter lim="800000"/>
            <a:headEnd/>
            <a:tailEnd/>
          </a:ln>
          <a:effectLst/>
        </p:spPr>
        <p:txBody>
          <a:bodyPr anchor="ctr">
            <a:prstTxWarp prst="textNoShape">
              <a:avLst/>
            </a:prstTxWarp>
            <a:spAutoFit/>
          </a:bodyPr>
          <a:lstStyle/>
          <a:p>
            <a:endParaRPr lang="en-US"/>
          </a:p>
        </p:txBody>
      </p:sp>
      <p:sp>
        <p:nvSpPr>
          <p:cNvPr id="727085" name="Text Box 45"/>
          <p:cNvSpPr txBox="1">
            <a:spLocks noChangeArrowheads="1"/>
          </p:cNvSpPr>
          <p:nvPr/>
        </p:nvSpPr>
        <p:spPr bwMode="auto">
          <a:xfrm rot="-1354774">
            <a:off x="3995738" y="2613810"/>
            <a:ext cx="1079500" cy="346075"/>
          </a:xfrm>
          <a:prstGeom prst="rect">
            <a:avLst/>
          </a:prstGeom>
          <a:solidFill>
            <a:schemeClr val="bg1"/>
          </a:solidFill>
          <a:ln w="9525">
            <a:solidFill>
              <a:schemeClr val="tx1"/>
            </a:solidFill>
            <a:miter lim="800000"/>
            <a:headEnd/>
            <a:tailEnd/>
          </a:ln>
          <a:effectLst/>
        </p:spPr>
        <p:txBody>
          <a:bodyPr>
            <a:prstTxWarp prst="textNoShape">
              <a:avLst/>
            </a:prstTxWarp>
            <a:spAutoFit/>
          </a:bodyPr>
          <a:lstStyle/>
          <a:p>
            <a:r>
              <a:rPr lang="en-US" sz="1600" b="0" u="none">
                <a:latin typeface="Garamond" pitchFamily="-111" charset="0"/>
              </a:rPr>
              <a:t>unfolding</a:t>
            </a:r>
            <a:endParaRPr lang="it-IT" sz="1600" b="0" u="none">
              <a:latin typeface="Garamond" pitchFamily="-111" charset="0"/>
            </a:endParaRPr>
          </a:p>
        </p:txBody>
      </p:sp>
      <p:sp>
        <p:nvSpPr>
          <p:cNvPr id="49" name="Rectangle 48"/>
          <p:cNvSpPr/>
          <p:nvPr/>
        </p:nvSpPr>
        <p:spPr>
          <a:xfrm>
            <a:off x="1369159" y="-58396"/>
            <a:ext cx="6259571"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The multidimensional approach</a:t>
            </a:r>
          </a:p>
        </p:txBody>
      </p:sp>
      <p:sp>
        <p:nvSpPr>
          <p:cNvPr id="51"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52"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48</a:t>
            </a:fld>
            <a:endParaRPr lang="en-US" sz="1200" dirty="0">
              <a:solidFill>
                <a:srgbClr val="898989"/>
              </a:solidFill>
            </a:endParaRPr>
          </a:p>
        </p:txBody>
      </p:sp>
      <p:cxnSp>
        <p:nvCxnSpPr>
          <p:cNvPr id="53" name="Straight Connector 52"/>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4"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cxnSp>
        <p:nvCxnSpPr>
          <p:cNvPr id="55" name="Straight Connector 54"/>
          <p:cNvCxnSpPr/>
          <p:nvPr/>
        </p:nvCxnSpPr>
        <p:spPr>
          <a:xfrm>
            <a:off x="114300" y="615545"/>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92105" y="2776605"/>
            <a:ext cx="8917303" cy="1792946"/>
          </a:xfrm>
          <a:prstGeom prst="rect">
            <a:avLst/>
          </a:prstGeom>
        </p:spPr>
      </p:pic>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49</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694206" y="-29198"/>
            <a:ext cx="5609453"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The method of least squares</a:t>
            </a:r>
            <a:endParaRPr lang="en-US" sz="3600" b="1" dirty="0" smtClean="0">
              <a:ln w="1905"/>
              <a:solidFill>
                <a:srgbClr val="0000FF"/>
              </a:solidFill>
              <a:effectLst>
                <a:innerShdw blurRad="69850" dist="43180" dir="5400000">
                  <a:srgbClr val="000000">
                    <a:alpha val="65000"/>
                  </a:srgbClr>
                </a:innerShdw>
              </a:effectLst>
              <a:latin typeface="Calibri"/>
            </a:endParaRPr>
          </a:p>
        </p:txBody>
      </p:sp>
      <p:pic>
        <p:nvPicPr>
          <p:cNvPr id="10" name="Picture 9"/>
          <p:cNvPicPr>
            <a:picLocks noChangeAspect="1"/>
          </p:cNvPicPr>
          <p:nvPr/>
        </p:nvPicPr>
        <p:blipFill>
          <a:blip r:embed="rId4"/>
          <a:stretch>
            <a:fillRect/>
          </a:stretch>
        </p:blipFill>
        <p:spPr>
          <a:xfrm>
            <a:off x="79410" y="773765"/>
            <a:ext cx="8978653" cy="1118806"/>
          </a:xfrm>
          <a:prstGeom prst="rect">
            <a:avLst/>
          </a:prstGeom>
        </p:spPr>
      </p:pic>
      <p:pic>
        <p:nvPicPr>
          <p:cNvPr id="11" name="Picture 10"/>
          <p:cNvPicPr>
            <a:picLocks noChangeAspect="1"/>
          </p:cNvPicPr>
          <p:nvPr/>
        </p:nvPicPr>
        <p:blipFill>
          <a:blip r:embed="rId5"/>
          <a:stretch>
            <a:fillRect/>
          </a:stretch>
        </p:blipFill>
        <p:spPr>
          <a:xfrm>
            <a:off x="1817595" y="1969715"/>
            <a:ext cx="5102275" cy="764452"/>
          </a:xfrm>
          <a:prstGeom prst="rect">
            <a:avLst/>
          </a:prstGeom>
        </p:spPr>
      </p:pic>
      <p:pic>
        <p:nvPicPr>
          <p:cNvPr id="17" name="Picture 16"/>
          <p:cNvPicPr>
            <a:picLocks noChangeAspect="1"/>
          </p:cNvPicPr>
          <p:nvPr/>
        </p:nvPicPr>
        <p:blipFill>
          <a:blip r:embed="rId6"/>
          <a:stretch>
            <a:fillRect/>
          </a:stretch>
        </p:blipFill>
        <p:spPr>
          <a:xfrm>
            <a:off x="416038" y="4799415"/>
            <a:ext cx="8402144" cy="1487504"/>
          </a:xfrm>
          <a:prstGeom prst="rect">
            <a:avLst/>
          </a:prstGeom>
        </p:spPr>
      </p:pic>
      <p:cxnSp>
        <p:nvCxnSpPr>
          <p:cNvPr id="18" name="Straight Connector 17"/>
          <p:cNvCxnSpPr/>
          <p:nvPr/>
        </p:nvCxnSpPr>
        <p:spPr>
          <a:xfrm>
            <a:off x="246408" y="647902"/>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676629" y="1614477"/>
            <a:ext cx="6250051"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8111364" y="4167194"/>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8132275" y="5625700"/>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stretch>
            <a:fillRect/>
          </a:stretch>
        </p:blipFill>
        <p:spPr>
          <a:xfrm>
            <a:off x="4582254" y="3608412"/>
            <a:ext cx="4564322" cy="2893231"/>
          </a:xfrm>
          <a:prstGeom prst="rect">
            <a:avLst/>
          </a:prstGeom>
        </p:spPr>
      </p:pic>
      <p:sp>
        <p:nvSpPr>
          <p:cNvPr id="1297418" name="Rectangle 10"/>
          <p:cNvSpPr>
            <a:spLocks noChangeArrowheads="1"/>
          </p:cNvSpPr>
          <p:nvPr/>
        </p:nvSpPr>
        <p:spPr bwMode="auto">
          <a:xfrm>
            <a:off x="0" y="0"/>
            <a:ext cx="9144000" cy="620713"/>
          </a:xfrm>
          <a:prstGeom prst="rect">
            <a:avLst/>
          </a:prstGeom>
          <a:noFill/>
          <a:ln w="9525">
            <a:noFill/>
            <a:miter lim="800000"/>
            <a:headEnd/>
            <a:tailEnd/>
          </a:ln>
          <a:effectLst/>
        </p:spPr>
        <p:txBody>
          <a:bodyPr anchor="ctr">
            <a:prstTxWarp prst="textNoShape">
              <a:avLst/>
            </a:prstTxWarp>
          </a:bodyPr>
          <a:lstStyle/>
          <a:p>
            <a:pPr algn="ctr"/>
            <a:endParaRPr lang="it-IT" sz="2800" b="0">
              <a:solidFill>
                <a:srgbClr val="0000CC"/>
              </a:solidFill>
              <a:latin typeface="Comic Sans MS" pitchFamily="-108" charset="0"/>
            </a:endParaRPr>
          </a:p>
        </p:txBody>
      </p:sp>
      <p:grpSp>
        <p:nvGrpSpPr>
          <p:cNvPr id="2" name="Group 43"/>
          <p:cNvGrpSpPr/>
          <p:nvPr/>
        </p:nvGrpSpPr>
        <p:grpSpPr>
          <a:xfrm>
            <a:off x="107950" y="832905"/>
            <a:ext cx="8963026" cy="2808287"/>
            <a:chOff x="107950" y="1081088"/>
            <a:chExt cx="8963026" cy="2808287"/>
          </a:xfrm>
        </p:grpSpPr>
        <p:pic>
          <p:nvPicPr>
            <p:cNvPr id="1297422" name="Picture 14" descr="hera_2002"/>
            <p:cNvPicPr>
              <a:picLocks noChangeAspect="1" noChangeArrowheads="1"/>
            </p:cNvPicPr>
            <p:nvPr/>
          </p:nvPicPr>
          <p:blipFill>
            <a:blip r:embed="rId4"/>
            <a:srcRect/>
            <a:stretch>
              <a:fillRect/>
            </a:stretch>
          </p:blipFill>
          <p:spPr bwMode="auto">
            <a:xfrm>
              <a:off x="107950" y="1081088"/>
              <a:ext cx="4751388" cy="2795587"/>
            </a:xfrm>
            <a:prstGeom prst="rect">
              <a:avLst/>
            </a:prstGeom>
            <a:noFill/>
          </p:spPr>
        </p:pic>
        <p:sp>
          <p:nvSpPr>
            <p:cNvPr id="1297424" name="Text Box 16"/>
            <p:cNvSpPr txBox="1">
              <a:spLocks noChangeArrowheads="1"/>
            </p:cNvSpPr>
            <p:nvPr/>
          </p:nvSpPr>
          <p:spPr bwMode="auto">
            <a:xfrm>
              <a:off x="1584706" y="2494491"/>
              <a:ext cx="1788446" cy="374461"/>
            </a:xfrm>
            <a:prstGeom prst="rect">
              <a:avLst/>
            </a:prstGeom>
            <a:noFill/>
            <a:ln w="9525">
              <a:noFill/>
              <a:miter lim="800000"/>
              <a:headEnd/>
              <a:tailEnd/>
            </a:ln>
            <a:effectLst/>
          </p:spPr>
          <p:txBody>
            <a:bodyPr wrap="none">
              <a:prstTxWarp prst="textNoShape">
                <a:avLst/>
              </a:prstTxWarp>
              <a:spAutoFit/>
            </a:bodyPr>
            <a:lstStyle/>
            <a:p>
              <a:pPr marL="342900" indent="-342900">
                <a:lnSpc>
                  <a:spcPct val="90000"/>
                </a:lnSpc>
                <a:spcBef>
                  <a:spcPct val="20000"/>
                </a:spcBef>
              </a:pPr>
              <a:r>
                <a:rPr lang="en-US" sz="2000" b="0" i="1" dirty="0">
                  <a:solidFill>
                    <a:schemeClr val="tx1"/>
                  </a:solidFill>
                </a:rPr>
                <a:t>self-</a:t>
              </a:r>
              <a:r>
                <a:rPr lang="en-US" sz="2000" b="0" i="1" dirty="0" err="1" smtClean="0">
                  <a:solidFill>
                    <a:schemeClr val="tx1"/>
                  </a:solidFill>
                </a:rPr>
                <a:t>polarising</a:t>
              </a:r>
              <a:endParaRPr lang="en-US" sz="2000" b="0" dirty="0">
                <a:solidFill>
                  <a:schemeClr val="tx1"/>
                </a:solidFill>
              </a:endParaRPr>
            </a:p>
          </p:txBody>
        </p:sp>
        <p:grpSp>
          <p:nvGrpSpPr>
            <p:cNvPr id="3" name="Group 18"/>
            <p:cNvGrpSpPr>
              <a:grpSpLocks/>
            </p:cNvGrpSpPr>
            <p:nvPr/>
          </p:nvGrpSpPr>
          <p:grpSpPr bwMode="auto">
            <a:xfrm>
              <a:off x="4859338" y="1081088"/>
              <a:ext cx="4211638" cy="2808287"/>
              <a:chOff x="3061" y="1207"/>
              <a:chExt cx="2653" cy="1769"/>
            </a:xfrm>
          </p:grpSpPr>
          <p:grpSp>
            <p:nvGrpSpPr>
              <p:cNvPr id="4" name="Group 19"/>
              <p:cNvGrpSpPr>
                <a:grpSpLocks/>
              </p:cNvGrpSpPr>
              <p:nvPr/>
            </p:nvGrpSpPr>
            <p:grpSpPr bwMode="auto">
              <a:xfrm>
                <a:off x="3061" y="1207"/>
                <a:ext cx="2653" cy="1769"/>
                <a:chOff x="2928" y="1920"/>
                <a:chExt cx="2832" cy="1924"/>
              </a:xfrm>
            </p:grpSpPr>
            <p:pic>
              <p:nvPicPr>
                <p:cNvPr id="1297428" name="Picture 20" descr="tlpol"/>
                <p:cNvPicPr>
                  <a:picLocks noChangeAspect="1" noChangeArrowheads="1"/>
                </p:cNvPicPr>
                <p:nvPr/>
              </p:nvPicPr>
              <p:blipFill>
                <a:blip r:embed="rId5"/>
                <a:srcRect/>
                <a:stretch>
                  <a:fillRect/>
                </a:stretch>
              </p:blipFill>
              <p:spPr bwMode="auto">
                <a:xfrm>
                  <a:off x="2928" y="1920"/>
                  <a:ext cx="2832" cy="1924"/>
                </a:xfrm>
                <a:prstGeom prst="rect">
                  <a:avLst/>
                </a:prstGeom>
                <a:noFill/>
                <a:ln w="9525">
                  <a:noFill/>
                  <a:miter lim="800000"/>
                  <a:headEnd/>
                  <a:tailEnd/>
                </a:ln>
              </p:spPr>
            </p:pic>
            <p:sp>
              <p:nvSpPr>
                <p:cNvPr id="1297429" name="Line 21"/>
                <p:cNvSpPr>
                  <a:spLocks noChangeShapeType="1"/>
                </p:cNvSpPr>
                <p:nvPr/>
              </p:nvSpPr>
              <p:spPr bwMode="auto">
                <a:xfrm>
                  <a:off x="3456" y="2448"/>
                  <a:ext cx="0" cy="1200"/>
                </a:xfrm>
                <a:prstGeom prst="line">
                  <a:avLst/>
                </a:prstGeom>
                <a:noFill/>
                <a:ln w="12700">
                  <a:solidFill>
                    <a:schemeClr val="accent2"/>
                  </a:solidFill>
                  <a:round/>
                  <a:headEnd/>
                  <a:tailEnd/>
                </a:ln>
                <a:effectLst/>
              </p:spPr>
              <p:txBody>
                <a:bodyPr>
                  <a:prstTxWarp prst="textNoShape">
                    <a:avLst/>
                  </a:prstTxWarp>
                </a:bodyPr>
                <a:lstStyle/>
                <a:p>
                  <a:endParaRPr lang="en-US"/>
                </a:p>
              </p:txBody>
            </p:sp>
            <p:sp>
              <p:nvSpPr>
                <p:cNvPr id="1297430" name="Line 22"/>
                <p:cNvSpPr>
                  <a:spLocks noChangeShapeType="1"/>
                </p:cNvSpPr>
                <p:nvPr/>
              </p:nvSpPr>
              <p:spPr bwMode="auto">
                <a:xfrm>
                  <a:off x="5424" y="2064"/>
                  <a:ext cx="0" cy="1584"/>
                </a:xfrm>
                <a:prstGeom prst="line">
                  <a:avLst/>
                </a:prstGeom>
                <a:noFill/>
                <a:ln w="12700">
                  <a:solidFill>
                    <a:schemeClr val="accent2"/>
                  </a:solidFill>
                  <a:round/>
                  <a:headEnd/>
                  <a:tailEnd/>
                </a:ln>
                <a:effectLst/>
              </p:spPr>
              <p:txBody>
                <a:bodyPr>
                  <a:prstTxWarp prst="textNoShape">
                    <a:avLst/>
                  </a:prstTxWarp>
                </a:bodyPr>
                <a:lstStyle/>
                <a:p>
                  <a:endParaRPr lang="en-US"/>
                </a:p>
              </p:txBody>
            </p:sp>
          </p:grpSp>
          <p:sp>
            <p:nvSpPr>
              <p:cNvPr id="1297431" name="Text Box 23"/>
              <p:cNvSpPr txBox="1">
                <a:spLocks noChangeArrowheads="1"/>
              </p:cNvSpPr>
              <p:nvPr/>
            </p:nvSpPr>
            <p:spPr bwMode="auto">
              <a:xfrm>
                <a:off x="3911" y="2200"/>
                <a:ext cx="1349" cy="250"/>
              </a:xfrm>
              <a:prstGeom prst="rect">
                <a:avLst/>
              </a:prstGeom>
              <a:noFill/>
              <a:ln w="9525">
                <a:noFill/>
                <a:miter lim="800000"/>
                <a:headEnd/>
                <a:tailEnd/>
              </a:ln>
              <a:effectLst/>
            </p:spPr>
            <p:txBody>
              <a:bodyPr wrap="none">
                <a:prstTxWarp prst="textNoShape">
                  <a:avLst/>
                </a:prstTxWarp>
                <a:spAutoFit/>
              </a:bodyPr>
              <a:lstStyle/>
              <a:p>
                <a:r>
                  <a:rPr lang="en-US" sz="2000" b="0">
                    <a:solidFill>
                      <a:schemeClr val="tx1"/>
                    </a:solidFill>
                  </a:rPr>
                  <a:t>&lt;P</a:t>
                </a:r>
                <a:r>
                  <a:rPr lang="en-US" sz="2000" b="0" baseline="-25000">
                    <a:solidFill>
                      <a:schemeClr val="tx1"/>
                    </a:solidFill>
                  </a:rPr>
                  <a:t>b</a:t>
                </a:r>
                <a:r>
                  <a:rPr lang="en-US" sz="2000" b="0">
                    <a:solidFill>
                      <a:schemeClr val="tx1"/>
                    </a:solidFill>
                  </a:rPr>
                  <a:t>&gt;~ 53</a:t>
                </a:r>
                <a:r>
                  <a:rPr lang="en-US" sz="2000" b="0">
                    <a:solidFill>
                      <a:schemeClr val="tx1"/>
                    </a:solidFill>
                    <a:latin typeface="Times New Roman" pitchFamily="-108" charset="0"/>
                    <a:ea typeface="Times New Roman" pitchFamily="-108" charset="0"/>
                    <a:cs typeface="Times New Roman" pitchFamily="-108" charset="0"/>
                  </a:rPr>
                  <a:t>±</a:t>
                </a:r>
                <a:r>
                  <a:rPr lang="en-US" sz="2000" b="0">
                    <a:solidFill>
                      <a:schemeClr val="tx1"/>
                    </a:solidFill>
                  </a:rPr>
                  <a:t>2.5 %</a:t>
                </a:r>
              </a:p>
            </p:txBody>
          </p:sp>
        </p:grpSp>
        <p:sp>
          <p:nvSpPr>
            <p:cNvPr id="1297433" name="Text Box 25"/>
            <p:cNvSpPr txBox="1">
              <a:spLocks noChangeArrowheads="1"/>
            </p:cNvSpPr>
            <p:nvPr/>
          </p:nvSpPr>
          <p:spPr bwMode="auto">
            <a:xfrm>
              <a:off x="1444422" y="2065183"/>
              <a:ext cx="2046278" cy="400110"/>
            </a:xfrm>
            <a:prstGeom prst="rect">
              <a:avLst/>
            </a:prstGeom>
            <a:noFill/>
            <a:ln w="9525">
              <a:noFill/>
              <a:miter lim="800000"/>
              <a:headEnd/>
              <a:tailEnd/>
            </a:ln>
            <a:effectLst/>
          </p:spPr>
          <p:txBody>
            <a:bodyPr wrap="none">
              <a:prstTxWarp prst="textNoShape">
                <a:avLst/>
              </a:prstTxWarp>
              <a:spAutoFit/>
            </a:bodyPr>
            <a:lstStyle/>
            <a:p>
              <a:r>
                <a:rPr lang="en-US" sz="2000" b="0" dirty="0">
                  <a:solidFill>
                    <a:schemeClr val="tx1"/>
                  </a:solidFill>
                </a:rPr>
                <a:t>27.5 </a:t>
              </a:r>
              <a:r>
                <a:rPr lang="en-US" sz="2000" b="0" dirty="0" err="1">
                  <a:solidFill>
                    <a:schemeClr val="tx1"/>
                  </a:solidFill>
                </a:rPr>
                <a:t>GeV</a:t>
              </a:r>
              <a:r>
                <a:rPr lang="en-US" sz="2000" b="0" dirty="0">
                  <a:solidFill>
                    <a:schemeClr val="tx1"/>
                  </a:solidFill>
                </a:rPr>
                <a:t> (</a:t>
              </a:r>
              <a:r>
                <a:rPr lang="en-US" sz="2000" b="0" dirty="0" err="1">
                  <a:solidFill>
                    <a:schemeClr val="tx1"/>
                  </a:solidFill>
                </a:rPr>
                <a:t>e</a:t>
              </a:r>
              <a:r>
                <a:rPr lang="en-US" sz="2000" b="0" baseline="30000" dirty="0" err="1">
                  <a:solidFill>
                    <a:schemeClr val="tx1"/>
                  </a:solidFill>
                  <a:latin typeface="Symbol" pitchFamily="-108" charset="2"/>
                </a:rPr>
                <a:t>+</a:t>
              </a:r>
              <a:r>
                <a:rPr lang="en-US" sz="2000" b="0" dirty="0" err="1">
                  <a:solidFill>
                    <a:schemeClr val="tx1"/>
                  </a:solidFill>
                </a:rPr>
                <a:t>/e</a:t>
              </a:r>
              <a:r>
                <a:rPr lang="en-US" sz="2000" b="0" baseline="30000" dirty="0">
                  <a:solidFill>
                    <a:schemeClr val="tx1"/>
                  </a:solidFill>
                  <a:latin typeface="Symbol" pitchFamily="-108" charset="2"/>
                </a:rPr>
                <a:t>-</a:t>
              </a:r>
              <a:r>
                <a:rPr lang="en-US" sz="2000" b="0" dirty="0" smtClean="0">
                  <a:solidFill>
                    <a:schemeClr val="tx1"/>
                  </a:solidFill>
                </a:rPr>
                <a:t>)</a:t>
              </a:r>
              <a:endParaRPr lang="en-US" sz="2000" b="0" dirty="0">
                <a:solidFill>
                  <a:schemeClr val="tx1"/>
                </a:solidFill>
              </a:endParaRPr>
            </a:p>
          </p:txBody>
        </p:sp>
      </p:grpSp>
      <p:sp>
        <p:nvSpPr>
          <p:cNvPr id="1297437" name="Text Box 29"/>
          <p:cNvSpPr txBox="1">
            <a:spLocks noChangeArrowheads="1"/>
          </p:cNvSpPr>
          <p:nvPr/>
        </p:nvSpPr>
        <p:spPr bwMode="auto">
          <a:xfrm>
            <a:off x="6073299" y="4426097"/>
            <a:ext cx="2155992" cy="893065"/>
          </a:xfrm>
          <a:prstGeom prst="rect">
            <a:avLst/>
          </a:prstGeom>
          <a:solidFill>
            <a:schemeClr val="bg1"/>
          </a:solidFill>
          <a:ln w="9525">
            <a:noFill/>
            <a:miter lim="800000"/>
            <a:headEnd/>
            <a:tailEnd/>
          </a:ln>
          <a:effectLst/>
        </p:spPr>
        <p:txBody>
          <a:bodyPr wrap="square">
            <a:prstTxWarp prst="textNoShape">
              <a:avLst/>
            </a:prstTxWarp>
            <a:spAutoFit/>
          </a:bodyPr>
          <a:lstStyle/>
          <a:p>
            <a:pPr algn="ctr"/>
            <a:r>
              <a:rPr lang="en-US" sz="1400" b="0" baseline="30000" dirty="0">
                <a:solidFill>
                  <a:schemeClr val="tx1"/>
                </a:solidFill>
              </a:rPr>
              <a:t>1</a:t>
            </a:r>
            <a:r>
              <a:rPr lang="en-US" sz="1400" b="0" dirty="0">
                <a:solidFill>
                  <a:schemeClr val="tx1"/>
                </a:solidFill>
              </a:rPr>
              <a:t>H</a:t>
            </a:r>
            <a:r>
              <a:rPr lang="en-US" sz="1400" b="0" baseline="30000" dirty="0">
                <a:solidFill>
                  <a:schemeClr val="tx1"/>
                </a:solidFill>
                <a:latin typeface="Arial" pitchFamily="-108" charset="0"/>
                <a:ea typeface="Arial" pitchFamily="-108" charset="0"/>
                <a:cs typeface="Arial" pitchFamily="-108" charset="0"/>
              </a:rPr>
              <a:t>→</a:t>
            </a:r>
            <a:r>
              <a:rPr lang="en-US" sz="1400" b="0" dirty="0">
                <a:solidFill>
                  <a:schemeClr val="tx1"/>
                </a:solidFill>
                <a:latin typeface="Arial" pitchFamily="-108" charset="0"/>
                <a:ea typeface="Arial" pitchFamily="-108" charset="0"/>
                <a:cs typeface="Arial" pitchFamily="-108" charset="0"/>
              </a:rPr>
              <a:t> </a:t>
            </a:r>
            <a:r>
              <a:rPr lang="en-US" sz="1400" b="0" dirty="0">
                <a:solidFill>
                  <a:schemeClr val="tx1"/>
                </a:solidFill>
                <a:ea typeface="Arial" pitchFamily="-108" charset="0"/>
                <a:cs typeface="Arial" pitchFamily="-108" charset="0"/>
              </a:rPr>
              <a:t>&lt;|P</a:t>
            </a:r>
            <a:r>
              <a:rPr lang="en-US" sz="1400" b="0" baseline="-25000" dirty="0">
                <a:solidFill>
                  <a:schemeClr val="tx1"/>
                </a:solidFill>
                <a:ea typeface="Arial" pitchFamily="-108" charset="0"/>
                <a:cs typeface="Arial" pitchFamily="-108" charset="0"/>
              </a:rPr>
              <a:t>t</a:t>
            </a:r>
            <a:r>
              <a:rPr lang="en-US" sz="1400" b="0" dirty="0">
                <a:solidFill>
                  <a:schemeClr val="tx1"/>
                </a:solidFill>
                <a:ea typeface="Arial" pitchFamily="-108" charset="0"/>
                <a:cs typeface="Arial" pitchFamily="-108" charset="0"/>
              </a:rPr>
              <a:t>|&gt; ~ 85 </a:t>
            </a:r>
            <a:r>
              <a:rPr lang="en-US" sz="1400" b="0" dirty="0">
                <a:solidFill>
                  <a:schemeClr val="tx1"/>
                </a:solidFill>
                <a:ea typeface="Times New Roman" pitchFamily="-108" charset="0"/>
                <a:cs typeface="Times New Roman" pitchFamily="-108" charset="0"/>
              </a:rPr>
              <a:t>±3.8 %</a:t>
            </a:r>
          </a:p>
          <a:p>
            <a:pPr algn="ctr">
              <a:lnSpc>
                <a:spcPct val="130000"/>
              </a:lnSpc>
            </a:pPr>
            <a:r>
              <a:rPr lang="en-US" sz="1400" b="0" baseline="30000" dirty="0">
                <a:solidFill>
                  <a:schemeClr val="tx1"/>
                </a:solidFill>
              </a:rPr>
              <a:t>2</a:t>
            </a:r>
            <a:r>
              <a:rPr lang="en-US" sz="1400" b="0" dirty="0">
                <a:solidFill>
                  <a:schemeClr val="tx1"/>
                </a:solidFill>
              </a:rPr>
              <a:t>H</a:t>
            </a:r>
            <a:r>
              <a:rPr lang="en-US" sz="1400" b="0" baseline="30000" dirty="0">
                <a:solidFill>
                  <a:schemeClr val="tx1"/>
                </a:solidFill>
                <a:latin typeface="Arial" pitchFamily="-108" charset="0"/>
                <a:ea typeface="Arial" pitchFamily="-108" charset="0"/>
                <a:cs typeface="Arial" pitchFamily="-108" charset="0"/>
              </a:rPr>
              <a:t>→</a:t>
            </a:r>
            <a:r>
              <a:rPr lang="en-US" sz="1400" b="0" dirty="0">
                <a:solidFill>
                  <a:schemeClr val="tx1"/>
                </a:solidFill>
                <a:latin typeface="Arial" pitchFamily="-108" charset="0"/>
                <a:ea typeface="Arial" pitchFamily="-108" charset="0"/>
                <a:cs typeface="Arial" pitchFamily="-108" charset="0"/>
              </a:rPr>
              <a:t> </a:t>
            </a:r>
            <a:r>
              <a:rPr lang="en-US" sz="1400" b="0" dirty="0">
                <a:solidFill>
                  <a:schemeClr val="tx1"/>
                </a:solidFill>
                <a:ea typeface="Arial" pitchFamily="-108" charset="0"/>
                <a:cs typeface="Arial" pitchFamily="-108" charset="0"/>
              </a:rPr>
              <a:t>&lt;|P</a:t>
            </a:r>
            <a:r>
              <a:rPr lang="en-US" sz="1400" b="0" baseline="-25000" dirty="0">
                <a:solidFill>
                  <a:schemeClr val="tx1"/>
                </a:solidFill>
                <a:ea typeface="Arial" pitchFamily="-108" charset="0"/>
                <a:cs typeface="Arial" pitchFamily="-108" charset="0"/>
              </a:rPr>
              <a:t>t</a:t>
            </a:r>
            <a:r>
              <a:rPr lang="en-US" sz="1400" b="0" dirty="0">
                <a:solidFill>
                  <a:schemeClr val="tx1"/>
                </a:solidFill>
                <a:ea typeface="Arial" pitchFamily="-108" charset="0"/>
                <a:cs typeface="Arial" pitchFamily="-108" charset="0"/>
              </a:rPr>
              <a:t>|&gt; ~ 84 </a:t>
            </a:r>
            <a:r>
              <a:rPr lang="en-US" sz="1400" b="0" dirty="0">
                <a:solidFill>
                  <a:schemeClr val="tx1"/>
                </a:solidFill>
                <a:ea typeface="Times New Roman" pitchFamily="-108" charset="0"/>
                <a:cs typeface="Times New Roman" pitchFamily="-108" charset="0"/>
              </a:rPr>
              <a:t>±3.5 %</a:t>
            </a:r>
          </a:p>
          <a:p>
            <a:pPr algn="ctr">
              <a:lnSpc>
                <a:spcPct val="150000"/>
              </a:lnSpc>
            </a:pPr>
            <a:r>
              <a:rPr lang="en-US" sz="1400" b="0" baseline="30000" dirty="0">
                <a:solidFill>
                  <a:schemeClr val="tx1"/>
                </a:solidFill>
              </a:rPr>
              <a:t>1</a:t>
            </a:r>
            <a:r>
              <a:rPr lang="en-US" sz="1400" b="0" dirty="0">
                <a:solidFill>
                  <a:schemeClr val="tx1"/>
                </a:solidFill>
              </a:rPr>
              <a:t>H  </a:t>
            </a:r>
            <a:r>
              <a:rPr lang="en-US" sz="1400" b="0" dirty="0">
                <a:solidFill>
                  <a:schemeClr val="tx1"/>
                </a:solidFill>
                <a:latin typeface="Arial" pitchFamily="-108" charset="0"/>
                <a:ea typeface="Arial" pitchFamily="-108" charset="0"/>
                <a:cs typeface="Arial" pitchFamily="-108" charset="0"/>
              </a:rPr>
              <a:t> </a:t>
            </a:r>
            <a:r>
              <a:rPr lang="en-US" sz="1400" b="0" dirty="0">
                <a:solidFill>
                  <a:schemeClr val="tx1"/>
                </a:solidFill>
                <a:ea typeface="Arial" pitchFamily="-108" charset="0"/>
                <a:cs typeface="Arial" pitchFamily="-108" charset="0"/>
              </a:rPr>
              <a:t>&lt;|P</a:t>
            </a:r>
            <a:r>
              <a:rPr lang="en-US" sz="1400" b="0" baseline="-25000" dirty="0">
                <a:solidFill>
                  <a:schemeClr val="tx1"/>
                </a:solidFill>
                <a:ea typeface="Arial" pitchFamily="-108" charset="0"/>
                <a:cs typeface="Arial" pitchFamily="-108" charset="0"/>
              </a:rPr>
              <a:t>t</a:t>
            </a:r>
            <a:r>
              <a:rPr lang="en-US" sz="1400" b="0" dirty="0">
                <a:solidFill>
                  <a:schemeClr val="tx1"/>
                </a:solidFill>
                <a:ea typeface="Arial" pitchFamily="-108" charset="0"/>
                <a:cs typeface="Arial" pitchFamily="-108" charset="0"/>
              </a:rPr>
              <a:t>|&gt; ~ 74 </a:t>
            </a:r>
            <a:r>
              <a:rPr lang="en-US" sz="1400" b="0" dirty="0">
                <a:solidFill>
                  <a:schemeClr val="tx1"/>
                </a:solidFill>
                <a:ea typeface="Times New Roman" pitchFamily="-108" charset="0"/>
                <a:cs typeface="Times New Roman" pitchFamily="-108" charset="0"/>
              </a:rPr>
              <a:t>±4.2 </a:t>
            </a:r>
            <a:r>
              <a:rPr lang="en-US" sz="1400" b="0" dirty="0" smtClean="0">
                <a:solidFill>
                  <a:schemeClr val="tx1"/>
                </a:solidFill>
                <a:ea typeface="Times New Roman" pitchFamily="-108" charset="0"/>
                <a:cs typeface="Times New Roman" pitchFamily="-108" charset="0"/>
              </a:rPr>
              <a:t>%</a:t>
            </a:r>
          </a:p>
        </p:txBody>
      </p:sp>
      <p:sp>
        <p:nvSpPr>
          <p:cNvPr id="1297438" name="Line 30"/>
          <p:cNvSpPr>
            <a:spLocks noChangeShapeType="1"/>
          </p:cNvSpPr>
          <p:nvPr/>
        </p:nvSpPr>
        <p:spPr bwMode="auto">
          <a:xfrm flipV="1">
            <a:off x="6507840" y="5006000"/>
            <a:ext cx="0" cy="144000"/>
          </a:xfrm>
          <a:prstGeom prst="line">
            <a:avLst/>
          </a:prstGeom>
          <a:noFill/>
          <a:ln w="12700">
            <a:solidFill>
              <a:schemeClr val="tx1"/>
            </a:solidFill>
            <a:round/>
            <a:headEnd/>
            <a:tailEnd type="triangle" w="med" len="med"/>
          </a:ln>
          <a:effectLst/>
        </p:spPr>
        <p:txBody>
          <a:bodyPr>
            <a:prstTxWarp prst="textNoShape">
              <a:avLst/>
            </a:prstTxWarp>
          </a:bodyPr>
          <a:lstStyle/>
          <a:p>
            <a:endParaRPr lang="en-US"/>
          </a:p>
        </p:txBody>
      </p:sp>
      <p:sp>
        <p:nvSpPr>
          <p:cNvPr id="42" name="Rectangle 41"/>
          <p:cNvSpPr/>
          <p:nvPr/>
        </p:nvSpPr>
        <p:spPr>
          <a:xfrm>
            <a:off x="2803587" y="-76200"/>
            <a:ext cx="3390672"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HERMES @ DESY</a:t>
            </a:r>
          </a:p>
        </p:txBody>
      </p:sp>
      <p:cxnSp>
        <p:nvCxnSpPr>
          <p:cNvPr id="43" name="Straight Connector 42"/>
          <p:cNvCxnSpPr/>
          <p:nvPr/>
        </p:nvCxnSpPr>
        <p:spPr>
          <a:xfrm>
            <a:off x="152400" y="568543"/>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5"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5</a:t>
            </a:fld>
            <a:endParaRPr lang="en-US" sz="1200" dirty="0">
              <a:solidFill>
                <a:srgbClr val="898989"/>
              </a:solidFill>
            </a:endParaRPr>
          </a:p>
        </p:txBody>
      </p:sp>
      <p:cxnSp>
        <p:nvCxnSpPr>
          <p:cNvPr id="46" name="Straight Connector 45"/>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8" name="Datumsplatzhalter 5"/>
          <p:cNvSpPr txBox="1">
            <a:spLocks noGrp="1"/>
          </p:cNvSpPr>
          <p:nvPr/>
        </p:nvSpPr>
        <p:spPr>
          <a:xfrm>
            <a:off x="296622"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pic>
        <p:nvPicPr>
          <p:cNvPr id="52" name="Picture 51"/>
          <p:cNvPicPr>
            <a:picLocks noChangeAspect="1"/>
          </p:cNvPicPr>
          <p:nvPr/>
        </p:nvPicPr>
        <p:blipFill>
          <a:blip r:embed="rId6"/>
          <a:stretch>
            <a:fillRect/>
          </a:stretch>
        </p:blipFill>
        <p:spPr>
          <a:xfrm>
            <a:off x="282025" y="4607611"/>
            <a:ext cx="4158460" cy="1909150"/>
          </a:xfrm>
          <a:prstGeom prst="rect">
            <a:avLst/>
          </a:prstGeom>
        </p:spPr>
      </p:pic>
      <p:sp>
        <p:nvSpPr>
          <p:cNvPr id="54" name="TextBox 53"/>
          <p:cNvSpPr txBox="1"/>
          <p:nvPr/>
        </p:nvSpPr>
        <p:spPr>
          <a:xfrm>
            <a:off x="190782" y="3737942"/>
            <a:ext cx="4264301" cy="846386"/>
          </a:xfrm>
          <a:prstGeom prst="rect">
            <a:avLst/>
          </a:prstGeom>
          <a:gradFill flip="none" rotWithShape="1">
            <a:gsLst>
              <a:gs pos="0">
                <a:schemeClr val="bg1"/>
              </a:gs>
              <a:gs pos="100000">
                <a:schemeClr val="tx2">
                  <a:lumMod val="40000"/>
                  <a:lumOff val="60000"/>
                </a:schemeClr>
              </a:gs>
            </a:gsLst>
            <a:lin ang="0" scaled="1"/>
            <a:tileRect/>
          </a:gradFill>
          <a:ln>
            <a:solidFill>
              <a:srgbClr val="000090"/>
            </a:solidFill>
          </a:ln>
        </p:spPr>
        <p:txBody>
          <a:bodyPr wrap="square" rtlCol="0">
            <a:spAutoFit/>
          </a:bodyPr>
          <a:lstStyle/>
          <a:p>
            <a:pPr algn="ctr">
              <a:lnSpc>
                <a:spcPct val="150000"/>
              </a:lnSpc>
            </a:pPr>
            <a:r>
              <a:rPr lang="en-US" sz="1400" dirty="0" smtClean="0">
                <a:solidFill>
                  <a:srgbClr val="FF0000"/>
                </a:solidFill>
                <a:ea typeface="Times New Roman" pitchFamily="-108" charset="0"/>
                <a:cs typeface="Times New Roman" pitchFamily="-108" charset="0"/>
              </a:rPr>
              <a:t>Pure nuclear-</a:t>
            </a:r>
            <a:r>
              <a:rPr lang="en-US" sz="1400" dirty="0" err="1" smtClean="0">
                <a:solidFill>
                  <a:srgbClr val="FF0000"/>
                </a:solidFill>
                <a:ea typeface="Times New Roman" pitchFamily="-108" charset="0"/>
                <a:cs typeface="Times New Roman" pitchFamily="-108" charset="0"/>
              </a:rPr>
              <a:t>polarised</a:t>
            </a:r>
            <a:r>
              <a:rPr lang="en-US" sz="1400" dirty="0" smtClean="0">
                <a:solidFill>
                  <a:srgbClr val="FF0000"/>
                </a:solidFill>
                <a:ea typeface="Times New Roman" pitchFamily="-108" charset="0"/>
                <a:cs typeface="Times New Roman" pitchFamily="-108" charset="0"/>
              </a:rPr>
              <a:t> H,D atomic gaseous target</a:t>
            </a:r>
          </a:p>
          <a:p>
            <a:pPr algn="ctr"/>
            <a:r>
              <a:rPr lang="en-US" sz="1400" dirty="0" smtClean="0"/>
              <a:t>ms polarization switching at 90s time intervals</a:t>
            </a:r>
          </a:p>
          <a:p>
            <a:pPr algn="ctr"/>
            <a:r>
              <a:rPr lang="en-US" sz="1400" dirty="0" smtClean="0"/>
              <a:t>   L ~ O(10</a:t>
            </a:r>
            <a:r>
              <a:rPr lang="en-US" sz="1400" baseline="30000" dirty="0" smtClean="0"/>
              <a:t>31</a:t>
            </a:r>
            <a:r>
              <a:rPr lang="en-US" sz="1400" dirty="0" smtClean="0"/>
              <a:t>) cm</a:t>
            </a:r>
            <a:r>
              <a:rPr lang="en-US" sz="1400" baseline="30000" dirty="0" smtClean="0"/>
              <a:t>-2</a:t>
            </a:r>
            <a:r>
              <a:rPr lang="en-US" sz="1400" dirty="0" smtClean="0"/>
              <a:t> s</a:t>
            </a:r>
            <a:r>
              <a:rPr lang="en-US" sz="1400" baseline="30000" dirty="0" smtClean="0"/>
              <a:t>-1</a:t>
            </a:r>
          </a:p>
        </p:txBody>
      </p:sp>
      <p:sp>
        <p:nvSpPr>
          <p:cNvPr id="55" name="TextBox 54"/>
          <p:cNvSpPr txBox="1"/>
          <p:nvPr/>
        </p:nvSpPr>
        <p:spPr>
          <a:xfrm>
            <a:off x="4806349" y="664510"/>
            <a:ext cx="4264627" cy="307777"/>
          </a:xfrm>
          <a:prstGeom prst="rect">
            <a:avLst/>
          </a:prstGeom>
          <a:gradFill flip="none" rotWithShape="1">
            <a:gsLst>
              <a:gs pos="0">
                <a:schemeClr val="bg1"/>
              </a:gs>
              <a:gs pos="100000">
                <a:schemeClr val="tx2">
                  <a:lumMod val="40000"/>
                  <a:lumOff val="60000"/>
                </a:schemeClr>
              </a:gs>
            </a:gsLst>
            <a:lin ang="0" scaled="1"/>
            <a:tileRect/>
          </a:gradFill>
          <a:ln>
            <a:solidFill>
              <a:srgbClr val="000090"/>
            </a:solidFill>
          </a:ln>
        </p:spPr>
        <p:txBody>
          <a:bodyPr wrap="square" rtlCol="0">
            <a:spAutoFit/>
          </a:bodyPr>
          <a:lstStyle/>
          <a:p>
            <a:pPr algn="ctr"/>
            <a:r>
              <a:rPr lang="en-US" sz="1400" dirty="0" smtClean="0">
                <a:solidFill>
                  <a:srgbClr val="FF0000"/>
                </a:solidFill>
              </a:rPr>
              <a:t>Self-</a:t>
            </a:r>
            <a:r>
              <a:rPr lang="en-US" sz="1400" dirty="0" err="1" smtClean="0">
                <a:solidFill>
                  <a:srgbClr val="FF0000"/>
                </a:solidFill>
              </a:rPr>
              <a:t>polarising</a:t>
            </a:r>
            <a:r>
              <a:rPr lang="en-US" sz="1400" dirty="0" smtClean="0">
                <a:solidFill>
                  <a:srgbClr val="FF0000"/>
                </a:solidFill>
              </a:rPr>
              <a:t> </a:t>
            </a:r>
            <a:r>
              <a:rPr lang="en-US" sz="1400" dirty="0" err="1" smtClean="0">
                <a:solidFill>
                  <a:srgbClr val="FF0000"/>
                </a:solidFill>
              </a:rPr>
              <a:t>e</a:t>
            </a:r>
            <a:r>
              <a:rPr lang="en-US" sz="1400" baseline="30000" dirty="0" err="1" smtClean="0">
                <a:solidFill>
                  <a:srgbClr val="FF0000"/>
                </a:solidFill>
              </a:rPr>
              <a:t>+</a:t>
            </a:r>
            <a:r>
              <a:rPr lang="en-US" sz="1400" dirty="0" err="1" smtClean="0">
                <a:solidFill>
                  <a:srgbClr val="FF0000"/>
                </a:solidFill>
              </a:rPr>
              <a:t>/e</a:t>
            </a:r>
            <a:r>
              <a:rPr lang="en-US" sz="1400" baseline="30000" dirty="0" smtClean="0">
                <a:solidFill>
                  <a:srgbClr val="FF0000"/>
                </a:solidFill>
              </a:rPr>
              <a:t>-</a:t>
            </a:r>
            <a:r>
              <a:rPr lang="en-US" sz="1400" dirty="0" smtClean="0">
                <a:solidFill>
                  <a:srgbClr val="FF0000"/>
                </a:solidFill>
              </a:rPr>
              <a:t> beam</a:t>
            </a:r>
            <a:r>
              <a:rPr lang="en-US" sz="1400" dirty="0" smtClean="0"/>
              <a:t>:  </a:t>
            </a:r>
            <a:r>
              <a:rPr lang="en-US" sz="1400" dirty="0" err="1" smtClean="0"/>
              <a:t>Sokolov-Ternov</a:t>
            </a:r>
            <a:r>
              <a:rPr lang="en-US" sz="1400" dirty="0" smtClean="0"/>
              <a:t> effect</a:t>
            </a:r>
          </a:p>
        </p:txBody>
      </p:sp>
      <p:sp>
        <p:nvSpPr>
          <p:cNvPr id="56" name="Rectangle 55"/>
          <p:cNvSpPr/>
          <p:nvPr/>
        </p:nvSpPr>
        <p:spPr>
          <a:xfrm>
            <a:off x="2803587" y="6122876"/>
            <a:ext cx="1173051" cy="3938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181440" y="6137994"/>
            <a:ext cx="1173051" cy="3787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50</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456020" y="0"/>
            <a:ext cx="4085824"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Linear Least Squares</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9" name="TextBox 8"/>
          <p:cNvSpPr txBox="1"/>
          <p:nvPr/>
        </p:nvSpPr>
        <p:spPr>
          <a:xfrm>
            <a:off x="252828" y="5321503"/>
            <a:ext cx="8828058" cy="984885"/>
          </a:xfrm>
          <a:prstGeom prst="rect">
            <a:avLst/>
          </a:prstGeom>
          <a:noFill/>
        </p:spPr>
        <p:txBody>
          <a:bodyPr wrap="none" rtlCol="0">
            <a:spAutoFit/>
          </a:bodyPr>
          <a:lstStyle/>
          <a:p>
            <a:pPr marL="342900" indent="-342900">
              <a:buAutoNum type="arabicParenR"/>
            </a:pPr>
            <a:r>
              <a:rPr lang="en-US" dirty="0" err="1" smtClean="0"/>
              <a:t>h</a:t>
            </a:r>
            <a:r>
              <a:rPr lang="en-US" sz="2400" baseline="-25000" dirty="0" err="1" smtClean="0"/>
              <a:t>j</a:t>
            </a:r>
            <a:r>
              <a:rPr lang="en-US" dirty="0" err="1" smtClean="0"/>
              <a:t>(x</a:t>
            </a:r>
            <a:r>
              <a:rPr lang="en-US" sz="2400" baseline="-25000" dirty="0" err="1" smtClean="0"/>
              <a:t>i</a:t>
            </a:r>
            <a:r>
              <a:rPr lang="en-US" dirty="0" smtClean="0"/>
              <a:t>)=1 (V non-diagonal):  weighted average (of correlated quantities)</a:t>
            </a:r>
          </a:p>
          <a:p>
            <a:pPr marL="342900" indent="-342900">
              <a:buAutoNum type="arabicParenR"/>
            </a:pPr>
            <a:endParaRPr lang="en-US" dirty="0" smtClean="0"/>
          </a:p>
          <a:p>
            <a:pPr marL="342900" indent="-342900">
              <a:buAutoNum type="arabicParenR"/>
            </a:pPr>
            <a:r>
              <a:rPr lang="en-US" dirty="0" err="1" smtClean="0"/>
              <a:t>h(</a:t>
            </a:r>
            <a:r>
              <a:rPr lang="en-US" dirty="0" err="1" smtClean="0"/>
              <a:t>x</a:t>
            </a:r>
            <a:r>
              <a:rPr lang="en-US" sz="2400" baseline="-25000" dirty="0" err="1" smtClean="0"/>
              <a:t>i</a:t>
            </a:r>
            <a:r>
              <a:rPr lang="en-US" dirty="0" smtClean="0"/>
              <a:t>)</a:t>
            </a:r>
            <a:r>
              <a:rPr lang="en-US" dirty="0" smtClean="0"/>
              <a:t>=(1, </a:t>
            </a:r>
            <a:r>
              <a:rPr lang="en-US" dirty="0" err="1" smtClean="0"/>
              <a:t>cos</a:t>
            </a:r>
            <a:r>
              <a:rPr lang="en-US" dirty="0" smtClean="0"/>
              <a:t>&lt;</a:t>
            </a:r>
            <a:r>
              <a:rPr lang="en-US" sz="2200" dirty="0" err="1" smtClean="0">
                <a:latin typeface="Symbol"/>
              </a:rPr>
              <a:t>f</a:t>
            </a:r>
            <a:r>
              <a:rPr lang="en-US" sz="2400" baseline="-25000" dirty="0" err="1" smtClean="0"/>
              <a:t>i</a:t>
            </a:r>
            <a:r>
              <a:rPr lang="en-US" dirty="0" smtClean="0"/>
              <a:t>&gt;, </a:t>
            </a:r>
            <a:r>
              <a:rPr lang="en-US" dirty="0" err="1" smtClean="0"/>
              <a:t>cos</a:t>
            </a:r>
            <a:r>
              <a:rPr lang="en-US" dirty="0" smtClean="0"/>
              <a:t>&lt;2</a:t>
            </a:r>
            <a:r>
              <a:rPr lang="en-US" sz="2200" dirty="0" smtClean="0">
                <a:latin typeface="Symbol"/>
              </a:rPr>
              <a:t>f</a:t>
            </a:r>
            <a:r>
              <a:rPr lang="en-US" sz="2400" baseline="-25000" dirty="0" smtClean="0"/>
              <a:t>i</a:t>
            </a:r>
            <a:r>
              <a:rPr lang="en-US" dirty="0" smtClean="0"/>
              <a:t>&gt;), </a:t>
            </a:r>
            <a:r>
              <a:rPr lang="en-US" dirty="0" err="1" smtClean="0"/>
              <a:t>V,y</a:t>
            </a:r>
            <a:r>
              <a:rPr lang="en-US" dirty="0" smtClean="0"/>
              <a:t> after unfolding:  </a:t>
            </a:r>
            <a:r>
              <a:rPr lang="en-US" dirty="0" err="1" smtClean="0"/>
              <a:t>unpolarized</a:t>
            </a:r>
            <a:r>
              <a:rPr lang="en-US" dirty="0" smtClean="0"/>
              <a:t> </a:t>
            </a:r>
            <a:r>
              <a:rPr lang="en-US" dirty="0" err="1" smtClean="0"/>
              <a:t>azimuthal</a:t>
            </a:r>
            <a:r>
              <a:rPr lang="en-US" dirty="0" smtClean="0"/>
              <a:t> moments</a:t>
            </a:r>
            <a:endParaRPr lang="en-US" dirty="0" smtClean="0"/>
          </a:p>
        </p:txBody>
      </p:sp>
      <p:pic>
        <p:nvPicPr>
          <p:cNvPr id="10" name="Picture 9"/>
          <p:cNvPicPr>
            <a:picLocks noChangeAspect="1"/>
          </p:cNvPicPr>
          <p:nvPr/>
        </p:nvPicPr>
        <p:blipFill>
          <a:blip r:embed="rId3"/>
          <a:stretch>
            <a:fillRect/>
          </a:stretch>
        </p:blipFill>
        <p:spPr>
          <a:xfrm>
            <a:off x="228600" y="2549980"/>
            <a:ext cx="8686800" cy="2476702"/>
          </a:xfrm>
          <a:prstGeom prst="rect">
            <a:avLst/>
          </a:prstGeom>
        </p:spPr>
      </p:pic>
      <p:sp>
        <p:nvSpPr>
          <p:cNvPr id="11" name="Rectangle 10"/>
          <p:cNvSpPr/>
          <p:nvPr/>
        </p:nvSpPr>
        <p:spPr>
          <a:xfrm>
            <a:off x="8111364" y="4525749"/>
            <a:ext cx="838200" cy="5547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077200" y="3562197"/>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246408" y="647902"/>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a:stretch>
            <a:fillRect/>
          </a:stretch>
        </p:blipFill>
        <p:spPr>
          <a:xfrm>
            <a:off x="246846" y="848181"/>
            <a:ext cx="8580966" cy="1124025"/>
          </a:xfrm>
          <a:prstGeom prst="rect">
            <a:avLst/>
          </a:prstGeom>
        </p:spPr>
      </p:pic>
      <p:pic>
        <p:nvPicPr>
          <p:cNvPr id="18" name="Picture 17"/>
          <p:cNvPicPr>
            <a:picLocks noChangeAspect="1"/>
          </p:cNvPicPr>
          <p:nvPr/>
        </p:nvPicPr>
        <p:blipFill>
          <a:blip r:embed="rId5"/>
          <a:stretch>
            <a:fillRect/>
          </a:stretch>
        </p:blipFill>
        <p:spPr>
          <a:xfrm>
            <a:off x="338662" y="2122748"/>
            <a:ext cx="4843915" cy="310893"/>
          </a:xfrm>
          <a:prstGeom prst="rect">
            <a:avLst/>
          </a:prstGeom>
        </p:spPr>
      </p:pic>
      <p:sp>
        <p:nvSpPr>
          <p:cNvPr id="15"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91234" name="Object 2"/>
          <p:cNvGraphicFramePr>
            <a:graphicFrameLocks noChangeAspect="1"/>
          </p:cNvGraphicFramePr>
          <p:nvPr/>
        </p:nvGraphicFramePr>
        <p:xfrm>
          <a:off x="4918075" y="1972388"/>
          <a:ext cx="3698875" cy="631825"/>
        </p:xfrm>
        <a:graphic>
          <a:graphicData uri="http://schemas.openxmlformats.org/presentationml/2006/ole">
            <p:oleObj spid="_x0000_s575490" name="Equation" r:id="rId3" imgW="1587240" imgH="241200" progId="Equation.3">
              <p:embed/>
            </p:oleObj>
          </a:graphicData>
        </a:graphic>
      </p:graphicFrame>
      <p:graphicFrame>
        <p:nvGraphicFramePr>
          <p:cNvPr id="991235" name="Object 3"/>
          <p:cNvGraphicFramePr>
            <a:graphicFrameLocks noChangeAspect="1"/>
          </p:cNvGraphicFramePr>
          <p:nvPr/>
        </p:nvGraphicFramePr>
        <p:xfrm>
          <a:off x="4716463" y="3672912"/>
          <a:ext cx="4427537" cy="471488"/>
        </p:xfrm>
        <a:graphic>
          <a:graphicData uri="http://schemas.openxmlformats.org/presentationml/2006/ole">
            <p:oleObj spid="_x0000_s575491" name="Equation" r:id="rId4" imgW="2412720" imgH="228600" progId="Equation.3">
              <p:embed/>
            </p:oleObj>
          </a:graphicData>
        </a:graphic>
      </p:graphicFrame>
      <p:graphicFrame>
        <p:nvGraphicFramePr>
          <p:cNvPr id="991236" name="Object 4"/>
          <p:cNvGraphicFramePr>
            <a:graphicFrameLocks noChangeAspect="1"/>
          </p:cNvGraphicFramePr>
          <p:nvPr/>
        </p:nvGraphicFramePr>
        <p:xfrm>
          <a:off x="4719983" y="5057925"/>
          <a:ext cx="4289425" cy="571500"/>
        </p:xfrm>
        <a:graphic>
          <a:graphicData uri="http://schemas.openxmlformats.org/presentationml/2006/ole">
            <p:oleObj spid="_x0000_s575492" name="Equation" r:id="rId5" imgW="2463480" imgH="291960" progId="Equation.3">
              <p:embed/>
            </p:oleObj>
          </a:graphicData>
        </a:graphic>
      </p:graphicFrame>
      <p:sp>
        <p:nvSpPr>
          <p:cNvPr id="991237" name="Text Box 5"/>
          <p:cNvSpPr txBox="1">
            <a:spLocks noChangeArrowheads="1"/>
          </p:cNvSpPr>
          <p:nvPr/>
        </p:nvSpPr>
        <p:spPr bwMode="auto">
          <a:xfrm>
            <a:off x="1566396" y="819863"/>
            <a:ext cx="1997311" cy="523220"/>
          </a:xfrm>
          <a:prstGeom prst="rect">
            <a:avLst/>
          </a:prstGeom>
          <a:noFill/>
          <a:ln w="9525">
            <a:noFill/>
            <a:miter lim="800000"/>
            <a:headEnd/>
            <a:tailEnd/>
          </a:ln>
          <a:effectLst/>
        </p:spPr>
        <p:txBody>
          <a:bodyPr wrap="square">
            <a:prstTxWarp prst="textNoShape">
              <a:avLst/>
            </a:prstTxWarp>
            <a:spAutoFit/>
          </a:bodyPr>
          <a:lstStyle/>
          <a:p>
            <a:r>
              <a:rPr lang="en-US" sz="2800" dirty="0">
                <a:latin typeface="Garamond" pitchFamily="-111" charset="0"/>
              </a:rPr>
              <a:t>Method </a:t>
            </a:r>
            <a:r>
              <a:rPr lang="en-US" sz="2800" dirty="0" smtClean="0">
                <a:latin typeface="Garamond" pitchFamily="-111" charset="0"/>
              </a:rPr>
              <a:t>1</a:t>
            </a:r>
          </a:p>
        </p:txBody>
      </p:sp>
      <p:sp>
        <p:nvSpPr>
          <p:cNvPr id="991238" name="Text Box 6"/>
          <p:cNvSpPr txBox="1">
            <a:spLocks noChangeArrowheads="1"/>
          </p:cNvSpPr>
          <p:nvPr/>
        </p:nvSpPr>
        <p:spPr bwMode="auto">
          <a:xfrm>
            <a:off x="5959145" y="819863"/>
            <a:ext cx="1909762" cy="519113"/>
          </a:xfrm>
          <a:prstGeom prst="rect">
            <a:avLst/>
          </a:prstGeom>
          <a:noFill/>
          <a:ln w="9525">
            <a:noFill/>
            <a:miter lim="800000"/>
            <a:headEnd/>
            <a:tailEnd/>
          </a:ln>
          <a:effectLst/>
        </p:spPr>
        <p:txBody>
          <a:bodyPr wrap="square">
            <a:prstTxWarp prst="textNoShape">
              <a:avLst/>
            </a:prstTxWarp>
            <a:spAutoFit/>
          </a:bodyPr>
          <a:lstStyle/>
          <a:p>
            <a:r>
              <a:rPr lang="en-US" sz="2800" dirty="0">
                <a:latin typeface="Garamond" pitchFamily="-111" charset="0"/>
              </a:rPr>
              <a:t>Method 2</a:t>
            </a:r>
            <a:endParaRPr lang="it-IT" sz="2800" dirty="0">
              <a:latin typeface="Garamond" pitchFamily="-111" charset="0"/>
            </a:endParaRPr>
          </a:p>
        </p:txBody>
      </p:sp>
      <p:sp>
        <p:nvSpPr>
          <p:cNvPr id="991239" name="Text Box 7"/>
          <p:cNvSpPr txBox="1">
            <a:spLocks noChangeArrowheads="1"/>
          </p:cNvSpPr>
          <p:nvPr/>
        </p:nvSpPr>
        <p:spPr bwMode="auto">
          <a:xfrm>
            <a:off x="5165931" y="2965638"/>
            <a:ext cx="3082096" cy="400110"/>
          </a:xfrm>
          <a:prstGeom prst="rect">
            <a:avLst/>
          </a:prstGeom>
          <a:noFill/>
          <a:ln w="9525">
            <a:noFill/>
            <a:miter lim="800000"/>
            <a:headEnd/>
            <a:tailEnd/>
          </a:ln>
          <a:effectLst/>
        </p:spPr>
        <p:txBody>
          <a:bodyPr wrap="square">
            <a:prstTxWarp prst="textNoShape">
              <a:avLst/>
            </a:prstTxWarp>
            <a:spAutoFit/>
          </a:bodyPr>
          <a:lstStyle/>
          <a:p>
            <a:r>
              <a:rPr lang="en-US" sz="2000" dirty="0">
                <a:solidFill>
                  <a:srgbClr val="FF0000"/>
                </a:solidFill>
                <a:latin typeface="Garamond" pitchFamily="-111" charset="0"/>
              </a:rPr>
              <a:t>FIT</a:t>
            </a:r>
            <a:r>
              <a:rPr lang="en-US" sz="2000" dirty="0" smtClean="0">
                <a:solidFill>
                  <a:srgbClr val="FF0000"/>
                </a:solidFill>
                <a:latin typeface="Garamond" pitchFamily="-111" charset="0"/>
              </a:rPr>
              <a:t> of </a:t>
            </a:r>
            <a:r>
              <a:rPr lang="en-US" sz="2000" dirty="0">
                <a:solidFill>
                  <a:srgbClr val="FF0000"/>
                </a:solidFill>
                <a:latin typeface="Garamond" pitchFamily="-111" charset="0"/>
              </a:rPr>
              <a:t>the measured yields</a:t>
            </a:r>
            <a:endParaRPr lang="it-IT" sz="2000" dirty="0">
              <a:solidFill>
                <a:srgbClr val="FF0000"/>
              </a:solidFill>
              <a:latin typeface="Garamond" pitchFamily="-111" charset="0"/>
            </a:endParaRPr>
          </a:p>
        </p:txBody>
      </p:sp>
      <p:sp>
        <p:nvSpPr>
          <p:cNvPr id="991240" name="Line 8"/>
          <p:cNvSpPr>
            <a:spLocks noChangeShapeType="1"/>
          </p:cNvSpPr>
          <p:nvPr/>
        </p:nvSpPr>
        <p:spPr bwMode="auto">
          <a:xfrm>
            <a:off x="4572000" y="703695"/>
            <a:ext cx="0" cy="5690780"/>
          </a:xfrm>
          <a:prstGeom prst="line">
            <a:avLst/>
          </a:prstGeom>
          <a:noFill/>
          <a:ln w="57150" cap="rnd">
            <a:solidFill>
              <a:schemeClr val="accent2"/>
            </a:solidFill>
            <a:prstDash val="sysDot"/>
            <a:round/>
            <a:headEnd/>
            <a:tailEnd/>
          </a:ln>
          <a:effectLst/>
        </p:spPr>
        <p:txBody>
          <a:bodyPr wrap="square">
            <a:prstTxWarp prst="textNoShape">
              <a:avLst/>
            </a:prstTxWarp>
            <a:spAutoFit/>
          </a:bodyPr>
          <a:lstStyle/>
          <a:p>
            <a:endParaRPr lang="en-US"/>
          </a:p>
        </p:txBody>
      </p:sp>
      <p:sp>
        <p:nvSpPr>
          <p:cNvPr id="991241" name="Text Box 9"/>
          <p:cNvSpPr txBox="1">
            <a:spLocks noChangeArrowheads="1"/>
          </p:cNvSpPr>
          <p:nvPr/>
        </p:nvSpPr>
        <p:spPr bwMode="auto">
          <a:xfrm>
            <a:off x="4859338" y="4403222"/>
            <a:ext cx="3816350" cy="400110"/>
          </a:xfrm>
          <a:prstGeom prst="rect">
            <a:avLst/>
          </a:prstGeom>
          <a:noFill/>
          <a:ln w="9525">
            <a:noFill/>
            <a:miter lim="800000"/>
            <a:headEnd/>
            <a:tailEnd/>
          </a:ln>
          <a:effectLst/>
        </p:spPr>
        <p:txBody>
          <a:bodyPr>
            <a:prstTxWarp prst="textNoShape">
              <a:avLst/>
            </a:prstTxWarp>
            <a:spAutoFit/>
          </a:bodyPr>
          <a:lstStyle/>
          <a:p>
            <a:r>
              <a:rPr lang="en-US" sz="2000" dirty="0">
                <a:latin typeface="Garamond" pitchFamily="-111" charset="0"/>
              </a:rPr>
              <a:t>Linear regression</a:t>
            </a:r>
            <a:endParaRPr lang="it-IT" sz="2000" dirty="0">
              <a:latin typeface="Garamond" pitchFamily="-111" charset="0"/>
            </a:endParaRPr>
          </a:p>
        </p:txBody>
      </p:sp>
      <p:sp>
        <p:nvSpPr>
          <p:cNvPr id="991243" name="Line 11"/>
          <p:cNvSpPr>
            <a:spLocks noChangeShapeType="1"/>
          </p:cNvSpPr>
          <p:nvPr/>
        </p:nvSpPr>
        <p:spPr bwMode="auto">
          <a:xfrm>
            <a:off x="0" y="1557338"/>
            <a:ext cx="9144000" cy="0"/>
          </a:xfrm>
          <a:prstGeom prst="line">
            <a:avLst/>
          </a:prstGeom>
          <a:noFill/>
          <a:ln w="57150" cap="rnd">
            <a:solidFill>
              <a:schemeClr val="accent2"/>
            </a:solidFill>
            <a:prstDash val="sysDot"/>
            <a:round/>
            <a:headEnd/>
            <a:tailEnd/>
          </a:ln>
          <a:effectLst/>
        </p:spPr>
        <p:txBody>
          <a:bodyPr>
            <a:prstTxWarp prst="textNoShape">
              <a:avLst/>
            </a:prstTxWarp>
            <a:spAutoFit/>
          </a:bodyPr>
          <a:lstStyle/>
          <a:p>
            <a:endParaRPr lang="en-US"/>
          </a:p>
        </p:txBody>
      </p:sp>
      <p:sp>
        <p:nvSpPr>
          <p:cNvPr id="991244" name="Text Box 12"/>
          <p:cNvSpPr txBox="1">
            <a:spLocks noChangeArrowheads="1"/>
          </p:cNvSpPr>
          <p:nvPr/>
        </p:nvSpPr>
        <p:spPr bwMode="auto">
          <a:xfrm>
            <a:off x="539750" y="4403222"/>
            <a:ext cx="3816350" cy="400110"/>
          </a:xfrm>
          <a:prstGeom prst="rect">
            <a:avLst/>
          </a:prstGeom>
          <a:noFill/>
          <a:ln w="9525">
            <a:noFill/>
            <a:miter lim="800000"/>
            <a:headEnd/>
            <a:tailEnd/>
          </a:ln>
          <a:effectLst/>
        </p:spPr>
        <p:txBody>
          <a:bodyPr>
            <a:prstTxWarp prst="textNoShape">
              <a:avLst/>
            </a:prstTxWarp>
            <a:spAutoFit/>
          </a:bodyPr>
          <a:lstStyle/>
          <a:p>
            <a:r>
              <a:rPr lang="en-US" sz="2000" dirty="0">
                <a:latin typeface="Garamond" pitchFamily="-111" charset="0"/>
              </a:rPr>
              <a:t>Linear regression</a:t>
            </a:r>
            <a:endParaRPr lang="it-IT" sz="2000" dirty="0">
              <a:latin typeface="Garamond" pitchFamily="-111" charset="0"/>
            </a:endParaRPr>
          </a:p>
        </p:txBody>
      </p:sp>
      <p:graphicFrame>
        <p:nvGraphicFramePr>
          <p:cNvPr id="991245" name="Object 13"/>
          <p:cNvGraphicFramePr>
            <a:graphicFrameLocks noChangeAspect="1"/>
          </p:cNvGraphicFramePr>
          <p:nvPr/>
        </p:nvGraphicFramePr>
        <p:xfrm>
          <a:off x="395288" y="5000745"/>
          <a:ext cx="3960812" cy="736600"/>
        </p:xfrm>
        <a:graphic>
          <a:graphicData uri="http://schemas.openxmlformats.org/presentationml/2006/ole">
            <p:oleObj spid="_x0000_s575494" name="Equation" r:id="rId6" imgW="1765080" imgH="291960" progId="Equation.3">
              <p:embed/>
            </p:oleObj>
          </a:graphicData>
        </a:graphic>
      </p:graphicFrame>
      <p:graphicFrame>
        <p:nvGraphicFramePr>
          <p:cNvPr id="991246" name="Object 14"/>
          <p:cNvGraphicFramePr>
            <a:graphicFrameLocks noChangeAspect="1"/>
          </p:cNvGraphicFramePr>
          <p:nvPr/>
        </p:nvGraphicFramePr>
        <p:xfrm>
          <a:off x="323850" y="3671013"/>
          <a:ext cx="4030663" cy="476250"/>
        </p:xfrm>
        <a:graphic>
          <a:graphicData uri="http://schemas.openxmlformats.org/presentationml/2006/ole">
            <p:oleObj spid="_x0000_s575495" name="Equation" r:id="rId7" imgW="2031840" imgH="241200" progId="Equation.3">
              <p:embed/>
            </p:oleObj>
          </a:graphicData>
        </a:graphic>
      </p:graphicFrame>
      <p:graphicFrame>
        <p:nvGraphicFramePr>
          <p:cNvPr id="991247" name="Object 15"/>
          <p:cNvGraphicFramePr>
            <a:graphicFrameLocks noChangeAspect="1"/>
          </p:cNvGraphicFramePr>
          <p:nvPr/>
        </p:nvGraphicFramePr>
        <p:xfrm>
          <a:off x="684213" y="2015251"/>
          <a:ext cx="3370262" cy="614362"/>
        </p:xfrm>
        <a:graphic>
          <a:graphicData uri="http://schemas.openxmlformats.org/presentationml/2006/ole">
            <p:oleObj spid="_x0000_s575496" name="Equation" r:id="rId8" imgW="1485720" imgH="241200" progId="Equation.3">
              <p:embed/>
            </p:oleObj>
          </a:graphicData>
        </a:graphic>
      </p:graphicFrame>
      <p:sp>
        <p:nvSpPr>
          <p:cNvPr id="991248" name="Text Box 16"/>
          <p:cNvSpPr txBox="1">
            <a:spLocks noChangeArrowheads="1"/>
          </p:cNvSpPr>
          <p:nvPr/>
        </p:nvSpPr>
        <p:spPr bwMode="auto">
          <a:xfrm>
            <a:off x="457200" y="2980237"/>
            <a:ext cx="3600450" cy="400110"/>
          </a:xfrm>
          <a:prstGeom prst="rect">
            <a:avLst/>
          </a:prstGeom>
          <a:noFill/>
          <a:ln w="9525">
            <a:noFill/>
            <a:miter lim="800000"/>
            <a:headEnd/>
            <a:tailEnd/>
          </a:ln>
          <a:effectLst/>
        </p:spPr>
        <p:txBody>
          <a:bodyPr>
            <a:prstTxWarp prst="textNoShape">
              <a:avLst/>
            </a:prstTxWarp>
            <a:spAutoFit/>
          </a:bodyPr>
          <a:lstStyle/>
          <a:p>
            <a:r>
              <a:rPr lang="en-US" sz="2000" dirty="0">
                <a:solidFill>
                  <a:srgbClr val="FF0000"/>
                </a:solidFill>
                <a:latin typeface="Garamond" pitchFamily="-111" charset="0"/>
              </a:rPr>
              <a:t>FIT</a:t>
            </a:r>
            <a:r>
              <a:rPr lang="en-US" sz="2000" dirty="0" smtClean="0">
                <a:solidFill>
                  <a:srgbClr val="FF0000"/>
                </a:solidFill>
                <a:latin typeface="Garamond" pitchFamily="-111" charset="0"/>
              </a:rPr>
              <a:t> of </a:t>
            </a:r>
            <a:r>
              <a:rPr lang="en-US" sz="2000" dirty="0">
                <a:solidFill>
                  <a:srgbClr val="FF0000"/>
                </a:solidFill>
                <a:latin typeface="Garamond" pitchFamily="-111" charset="0"/>
              </a:rPr>
              <a:t>the unfolded yields</a:t>
            </a:r>
            <a:endParaRPr lang="it-IT" sz="2000" dirty="0">
              <a:solidFill>
                <a:srgbClr val="FF0000"/>
              </a:solidFill>
              <a:latin typeface="Garamond" pitchFamily="-111" charset="0"/>
            </a:endParaRPr>
          </a:p>
        </p:txBody>
      </p:sp>
      <p:sp>
        <p:nvSpPr>
          <p:cNvPr id="18" name="Rectangle 17"/>
          <p:cNvSpPr/>
          <p:nvPr/>
        </p:nvSpPr>
        <p:spPr>
          <a:xfrm>
            <a:off x="1658482" y="-14599"/>
            <a:ext cx="5680912"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Unfolding + linear regression</a:t>
            </a:r>
            <a:endParaRPr lang="en-US" sz="3600" b="1" dirty="0" smtClean="0">
              <a:ln w="1905"/>
              <a:solidFill>
                <a:srgbClr val="0000FF"/>
              </a:solidFill>
              <a:effectLst>
                <a:innerShdw blurRad="69850" dist="43180" dir="5400000">
                  <a:srgbClr val="000000">
                    <a:alpha val="65000"/>
                  </a:srgbClr>
                </a:innerShdw>
              </a:effectLst>
              <a:latin typeface="Calibri"/>
            </a:endParaRPr>
          </a:p>
        </p:txBody>
      </p:sp>
      <p:cxnSp>
        <p:nvCxnSpPr>
          <p:cNvPr id="19" name="Straight Connector 18"/>
          <p:cNvCxnSpPr/>
          <p:nvPr/>
        </p:nvCxnSpPr>
        <p:spPr>
          <a:xfrm>
            <a:off x="246408" y="647902"/>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0"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21"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51</a:t>
            </a:fld>
            <a:endParaRPr lang="en-US" sz="1200" dirty="0">
              <a:solidFill>
                <a:srgbClr val="898989"/>
              </a:solidFill>
            </a:endParaRPr>
          </a:p>
        </p:txBody>
      </p:sp>
      <p:cxnSp>
        <p:nvCxnSpPr>
          <p:cNvPr id="22" name="Straight Connector 21"/>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3"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
        <p:nvSpPr>
          <p:cNvPr id="24" name="TextBox 23"/>
          <p:cNvSpPr txBox="1"/>
          <p:nvPr/>
        </p:nvSpPr>
        <p:spPr>
          <a:xfrm>
            <a:off x="4918075" y="5985693"/>
            <a:ext cx="3900978" cy="369332"/>
          </a:xfrm>
          <a:prstGeom prst="rect">
            <a:avLst/>
          </a:prstGeom>
          <a:noFill/>
        </p:spPr>
        <p:txBody>
          <a:bodyPr wrap="none" rtlCol="0">
            <a:spAutoFit/>
          </a:bodyPr>
          <a:lstStyle/>
          <a:p>
            <a:r>
              <a:rPr lang="en-US" dirty="0" smtClean="0">
                <a:solidFill>
                  <a:srgbClr val="FF0000"/>
                </a:solidFill>
              </a:rPr>
              <a:t>C</a:t>
            </a:r>
            <a:r>
              <a:rPr lang="en-US" baseline="30000" dirty="0" smtClean="0">
                <a:solidFill>
                  <a:srgbClr val="FF0000"/>
                </a:solidFill>
              </a:rPr>
              <a:t>-1</a:t>
            </a:r>
            <a:r>
              <a:rPr lang="en-US" baseline="-25000" dirty="0" smtClean="0">
                <a:solidFill>
                  <a:srgbClr val="FF0000"/>
                </a:solidFill>
              </a:rPr>
              <a:t>EXP</a:t>
            </a:r>
            <a:r>
              <a:rPr lang="en-US" dirty="0" smtClean="0">
                <a:solidFill>
                  <a:srgbClr val="FF0000"/>
                </a:solidFill>
              </a:rPr>
              <a:t> is diagonal: 1 matrix inversion</a:t>
            </a:r>
            <a:endParaRPr lang="en-US" dirty="0">
              <a:solidFill>
                <a:srgbClr val="FF0000"/>
              </a:solidFill>
            </a:endParaRPr>
          </a:p>
        </p:txBody>
      </p:sp>
      <p:sp>
        <p:nvSpPr>
          <p:cNvPr id="25" name="TextBox 24"/>
          <p:cNvSpPr txBox="1"/>
          <p:nvPr/>
        </p:nvSpPr>
        <p:spPr>
          <a:xfrm>
            <a:off x="877417" y="6025143"/>
            <a:ext cx="2686290" cy="369332"/>
          </a:xfrm>
          <a:prstGeom prst="rect">
            <a:avLst/>
          </a:prstGeom>
          <a:noFill/>
        </p:spPr>
        <p:txBody>
          <a:bodyPr wrap="none" rtlCol="0">
            <a:spAutoFit/>
          </a:bodyPr>
          <a:lstStyle/>
          <a:p>
            <a:r>
              <a:rPr lang="en-US" dirty="0" smtClean="0">
                <a:solidFill>
                  <a:srgbClr val="FF0000"/>
                </a:solidFill>
              </a:rPr>
              <a:t>3 large matrix inversions</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52</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026132" y="-29198"/>
            <a:ext cx="2945638"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P</a:t>
            </a:r>
            <a:r>
              <a:rPr lang="en-US" sz="3600" b="1" dirty="0" smtClean="0">
                <a:ln w="1905"/>
                <a:solidFill>
                  <a:srgbClr val="0000FF"/>
                </a:solidFill>
                <a:effectLst>
                  <a:innerShdw blurRad="69850" dist="43180" dir="5400000">
                    <a:srgbClr val="000000">
                      <a:alpha val="65000"/>
                    </a:srgbClr>
                  </a:innerShdw>
                </a:effectLst>
                <a:latin typeface="Calibri"/>
              </a:rPr>
              <a:t>hysics results</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10"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cxnSp>
        <p:nvCxnSpPr>
          <p:cNvPr id="11" name="Straight Connector 10"/>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rebesca.Feb10.noprefactor-deuterium-cos2.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722575" y="1065570"/>
            <a:ext cx="7200900" cy="2349500"/>
          </a:xfrm>
          <a:prstGeom prst="rect">
            <a:avLst/>
          </a:prstGeom>
        </p:spPr>
      </p:pic>
      <p:sp>
        <p:nvSpPr>
          <p:cNvPr id="16" name="TextBox 15"/>
          <p:cNvSpPr txBox="1"/>
          <p:nvPr/>
        </p:nvSpPr>
        <p:spPr>
          <a:xfrm>
            <a:off x="2590800" y="700402"/>
            <a:ext cx="3215969" cy="400110"/>
          </a:xfrm>
          <a:prstGeom prst="rect">
            <a:avLst/>
          </a:prstGeom>
          <a:noFill/>
        </p:spPr>
        <p:txBody>
          <a:bodyPr wrap="none" rtlCol="0">
            <a:spAutoFit/>
          </a:bodyPr>
          <a:lstStyle/>
          <a:p>
            <a:r>
              <a:rPr lang="en-US" sz="2000" dirty="0" smtClean="0">
                <a:solidFill>
                  <a:srgbClr val="FF0000"/>
                </a:solidFill>
              </a:rPr>
              <a:t>Different from zero result !</a:t>
            </a:r>
            <a:r>
              <a:rPr lang="en-US" sz="2000" dirty="0" smtClean="0">
                <a:solidFill>
                  <a:srgbClr val="FF0000"/>
                </a:solidFill>
              </a:rPr>
              <a:t>!</a:t>
            </a:r>
            <a:endParaRPr lang="en-US" sz="2000" dirty="0">
              <a:solidFill>
                <a:srgbClr val="FF0000"/>
              </a:solidFill>
            </a:endParaRPr>
          </a:p>
        </p:txBody>
      </p:sp>
      <p:pic>
        <p:nvPicPr>
          <p:cNvPr id="17" name="Picture 16"/>
          <p:cNvPicPr>
            <a:picLocks noChangeAspect="1"/>
          </p:cNvPicPr>
          <p:nvPr/>
        </p:nvPicPr>
        <p:blipFill>
          <a:blip r:embed="rId5"/>
          <a:stretch>
            <a:fillRect/>
          </a:stretch>
        </p:blipFill>
        <p:spPr>
          <a:xfrm>
            <a:off x="205232" y="3904241"/>
            <a:ext cx="6119368" cy="2593862"/>
          </a:xfrm>
          <a:prstGeom prst="rect">
            <a:avLst/>
          </a:prstGeom>
        </p:spPr>
      </p:pic>
      <p:sp>
        <p:nvSpPr>
          <p:cNvPr id="18" name="TextBox 17"/>
          <p:cNvSpPr txBox="1"/>
          <p:nvPr/>
        </p:nvSpPr>
        <p:spPr>
          <a:xfrm>
            <a:off x="914901" y="3393701"/>
            <a:ext cx="4590770" cy="461665"/>
          </a:xfrm>
          <a:prstGeom prst="rect">
            <a:avLst/>
          </a:prstGeom>
          <a:noFill/>
        </p:spPr>
        <p:txBody>
          <a:bodyPr wrap="none" rtlCol="0">
            <a:spAutoFit/>
          </a:bodyPr>
          <a:lstStyle/>
          <a:p>
            <a:r>
              <a:rPr lang="en-US" sz="2000" dirty="0" smtClean="0">
                <a:solidFill>
                  <a:srgbClr val="FF0000"/>
                </a:solidFill>
              </a:rPr>
              <a:t>Clear dependence on </a:t>
            </a:r>
            <a:r>
              <a:rPr lang="en-US" sz="2000" dirty="0" err="1" smtClean="0">
                <a:solidFill>
                  <a:srgbClr val="FF0000"/>
                </a:solidFill>
              </a:rPr>
              <a:t>hadron</a:t>
            </a:r>
            <a:r>
              <a:rPr lang="en-US" sz="2000" dirty="0" smtClean="0">
                <a:solidFill>
                  <a:srgbClr val="FF0000"/>
                </a:solidFill>
              </a:rPr>
              <a:t> charge !</a:t>
            </a:r>
            <a:r>
              <a:rPr lang="en-US" sz="2400" dirty="0" smtClean="0">
                <a:solidFill>
                  <a:srgbClr val="FF0000"/>
                </a:solidFill>
              </a:rPr>
              <a:t>!</a:t>
            </a:r>
            <a:endParaRPr lang="en-US" sz="2400" dirty="0">
              <a:solidFill>
                <a:srgbClr val="FF0000"/>
              </a:solidFill>
            </a:endParaRPr>
          </a:p>
        </p:txBody>
      </p:sp>
      <p:sp>
        <p:nvSpPr>
          <p:cNvPr id="19" name="TextBox 18"/>
          <p:cNvSpPr txBox="1"/>
          <p:nvPr/>
        </p:nvSpPr>
        <p:spPr>
          <a:xfrm>
            <a:off x="6485819" y="4275599"/>
            <a:ext cx="2374305" cy="646331"/>
          </a:xfrm>
          <a:prstGeom prst="rect">
            <a:avLst/>
          </a:prstGeom>
          <a:noFill/>
        </p:spPr>
        <p:txBody>
          <a:bodyPr wrap="none" rtlCol="0">
            <a:spAutoFit/>
          </a:bodyPr>
          <a:lstStyle/>
          <a:p>
            <a:r>
              <a:rPr lang="en-US" dirty="0" smtClean="0">
                <a:solidFill>
                  <a:srgbClr val="0000FF"/>
                </a:solidFill>
              </a:rPr>
              <a:t>Projections of a </a:t>
            </a:r>
          </a:p>
          <a:p>
            <a:r>
              <a:rPr lang="en-US" dirty="0" smtClean="0">
                <a:solidFill>
                  <a:srgbClr val="0000FF"/>
                </a:solidFill>
              </a:rPr>
              <a:t>full-differential result !</a:t>
            </a:r>
            <a:endParaRPr lang="en-US" dirty="0">
              <a:solidFill>
                <a:srgbClr val="0000FF"/>
              </a:solidFill>
            </a:endParaRPr>
          </a:p>
        </p:txBody>
      </p:sp>
      <p:sp>
        <p:nvSpPr>
          <p:cNvPr id="22" name="TextBox 21"/>
          <p:cNvSpPr txBox="1"/>
          <p:nvPr/>
        </p:nvSpPr>
        <p:spPr>
          <a:xfrm>
            <a:off x="6473126" y="5412360"/>
            <a:ext cx="2597248" cy="923330"/>
          </a:xfrm>
          <a:prstGeom prst="rect">
            <a:avLst/>
          </a:prstGeom>
          <a:noFill/>
        </p:spPr>
        <p:txBody>
          <a:bodyPr wrap="none" rtlCol="0">
            <a:spAutoFit/>
          </a:bodyPr>
          <a:lstStyle/>
          <a:p>
            <a:r>
              <a:rPr lang="en-US" dirty="0" smtClean="0"/>
              <a:t>Only possible thanks</a:t>
            </a:r>
          </a:p>
          <a:p>
            <a:r>
              <a:rPr lang="en-US" dirty="0" smtClean="0"/>
              <a:t>t</a:t>
            </a:r>
            <a:r>
              <a:rPr lang="en-US" dirty="0" smtClean="0"/>
              <a:t>o the large </a:t>
            </a:r>
            <a:r>
              <a:rPr lang="en-US" dirty="0" err="1" smtClean="0"/>
              <a:t>unpolarised</a:t>
            </a:r>
            <a:r>
              <a:rPr lang="en-US" dirty="0" smtClean="0"/>
              <a:t> </a:t>
            </a:r>
          </a:p>
          <a:p>
            <a:r>
              <a:rPr lang="en-US" dirty="0" smtClean="0"/>
              <a:t>s</a:t>
            </a:r>
            <a:r>
              <a:rPr lang="en-US" dirty="0" smtClean="0"/>
              <a:t>tatistics </a:t>
            </a:r>
            <a:r>
              <a:rPr lang="en-US" dirty="0" err="1" smtClean="0"/>
              <a:t>accomulated</a:t>
            </a:r>
            <a:r>
              <a:rPr lang="en-US" dirty="0" smtClean="0"/>
              <a:t> </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53</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270485" y="0"/>
            <a:ext cx="2456923"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Conclusions</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8" name="TextBox 7"/>
          <p:cNvSpPr txBox="1"/>
          <p:nvPr/>
        </p:nvSpPr>
        <p:spPr>
          <a:xfrm>
            <a:off x="838200" y="849868"/>
            <a:ext cx="6400800" cy="369332"/>
          </a:xfrm>
          <a:prstGeom prst="rect">
            <a:avLst/>
          </a:prstGeom>
          <a:noFill/>
        </p:spPr>
        <p:txBody>
          <a:bodyPr wrap="square" rtlCol="0">
            <a:spAutoFit/>
          </a:bodyPr>
          <a:lstStyle/>
          <a:p>
            <a:r>
              <a:rPr lang="en-US" dirty="0" err="1" smtClean="0"/>
              <a:t>TMDs</a:t>
            </a:r>
            <a:r>
              <a:rPr lang="en-US" dirty="0" smtClean="0"/>
              <a:t> analyses required </a:t>
            </a:r>
            <a:r>
              <a:rPr lang="en-US" dirty="0" smtClean="0"/>
              <a:t>special </a:t>
            </a:r>
            <a:r>
              <a:rPr lang="en-US" dirty="0" smtClean="0"/>
              <a:t>care</a:t>
            </a:r>
            <a:endParaRPr lang="en-US" dirty="0" smtClean="0"/>
          </a:p>
        </p:txBody>
      </p:sp>
      <p:sp>
        <p:nvSpPr>
          <p:cNvPr id="10" name="TextBox 9"/>
          <p:cNvSpPr txBox="1"/>
          <p:nvPr/>
        </p:nvSpPr>
        <p:spPr>
          <a:xfrm>
            <a:off x="1447800" y="1824908"/>
            <a:ext cx="7467600" cy="3046988"/>
          </a:xfrm>
          <a:prstGeom prst="rect">
            <a:avLst/>
          </a:prstGeom>
          <a:noFill/>
        </p:spPr>
        <p:txBody>
          <a:bodyPr wrap="square" rtlCol="0">
            <a:spAutoFit/>
          </a:bodyPr>
          <a:lstStyle/>
          <a:p>
            <a:endParaRPr lang="en-US" sz="1600" dirty="0" smtClean="0"/>
          </a:p>
          <a:p>
            <a:r>
              <a:rPr lang="en-US" sz="1600" dirty="0" smtClean="0"/>
              <a:t>Account for beam and scattered particles bending in target holding field</a:t>
            </a:r>
          </a:p>
          <a:p>
            <a:endParaRPr lang="en-US" sz="1600" dirty="0" smtClean="0"/>
          </a:p>
          <a:p>
            <a:r>
              <a:rPr lang="en-US" sz="1600" dirty="0" smtClean="0"/>
              <a:t>Account for full event topology in particle ID </a:t>
            </a:r>
            <a:endParaRPr lang="en-US" sz="1600" dirty="0" smtClean="0"/>
          </a:p>
          <a:p>
            <a:endParaRPr lang="en-US" sz="1600" dirty="0" smtClean="0"/>
          </a:p>
          <a:p>
            <a:endParaRPr lang="en-US" sz="1600" dirty="0" smtClean="0"/>
          </a:p>
          <a:p>
            <a:endParaRPr lang="en-US" sz="1600" dirty="0" smtClean="0"/>
          </a:p>
          <a:p>
            <a:r>
              <a:rPr lang="en-US" sz="1600" dirty="0" smtClean="0"/>
              <a:t>Special algorithms to </a:t>
            </a:r>
          </a:p>
          <a:p>
            <a:endParaRPr lang="en-US" sz="1600" dirty="0" smtClean="0"/>
          </a:p>
          <a:p>
            <a:r>
              <a:rPr lang="en-US" sz="1600" dirty="0" smtClean="0"/>
              <a:t>             minimize/correct  instrumental effects (ML fits, unfolding, multi-D)</a:t>
            </a:r>
          </a:p>
          <a:p>
            <a:endParaRPr lang="en-US" sz="1600" dirty="0" smtClean="0"/>
          </a:p>
          <a:p>
            <a:r>
              <a:rPr lang="en-US" sz="1600" dirty="0" smtClean="0"/>
              <a:t>             evaluate systematic effects (full differential model of the signal)</a:t>
            </a:r>
          </a:p>
        </p:txBody>
      </p:sp>
      <p:sp>
        <p:nvSpPr>
          <p:cNvPr id="12" name="TextBox 11"/>
          <p:cNvSpPr txBox="1"/>
          <p:nvPr/>
        </p:nvSpPr>
        <p:spPr>
          <a:xfrm>
            <a:off x="457200" y="1567247"/>
            <a:ext cx="2442834" cy="369332"/>
          </a:xfrm>
          <a:prstGeom prst="rect">
            <a:avLst/>
          </a:prstGeom>
          <a:noFill/>
        </p:spPr>
        <p:txBody>
          <a:bodyPr wrap="none" rtlCol="0">
            <a:spAutoFit/>
          </a:bodyPr>
          <a:lstStyle/>
          <a:p>
            <a:r>
              <a:rPr lang="en-US" dirty="0" smtClean="0">
                <a:solidFill>
                  <a:srgbClr val="FF0000"/>
                </a:solidFill>
              </a:rPr>
              <a:t>Event Reconstruction:</a:t>
            </a:r>
            <a:endParaRPr lang="en-US" dirty="0">
              <a:solidFill>
                <a:srgbClr val="FF0000"/>
              </a:solidFill>
            </a:endParaRPr>
          </a:p>
        </p:txBody>
      </p:sp>
      <p:sp>
        <p:nvSpPr>
          <p:cNvPr id="14"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cxnSp>
        <p:nvCxnSpPr>
          <p:cNvPr id="15" name="Straight Connector 14"/>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36610" y="3178293"/>
            <a:ext cx="1185290" cy="369332"/>
          </a:xfrm>
          <a:prstGeom prst="rect">
            <a:avLst/>
          </a:prstGeom>
          <a:noFill/>
        </p:spPr>
        <p:txBody>
          <a:bodyPr wrap="none" rtlCol="0">
            <a:spAutoFit/>
          </a:bodyPr>
          <a:lstStyle/>
          <a:p>
            <a:r>
              <a:rPr lang="en-US" dirty="0" smtClean="0">
                <a:solidFill>
                  <a:srgbClr val="FF0000"/>
                </a:solidFill>
              </a:rPr>
              <a:t>Analysis :</a:t>
            </a:r>
            <a:endParaRPr lang="en-US" dirty="0">
              <a:solidFill>
                <a:srgbClr val="FF0000"/>
              </a:solidFill>
            </a:endParaRPr>
          </a:p>
        </p:txBody>
      </p:sp>
      <p:sp>
        <p:nvSpPr>
          <p:cNvPr id="17" name="TextBox 16"/>
          <p:cNvSpPr txBox="1"/>
          <p:nvPr/>
        </p:nvSpPr>
        <p:spPr>
          <a:xfrm>
            <a:off x="681366" y="5192983"/>
            <a:ext cx="6954849" cy="615553"/>
          </a:xfrm>
          <a:prstGeom prst="rect">
            <a:avLst/>
          </a:prstGeom>
          <a:noFill/>
        </p:spPr>
        <p:txBody>
          <a:bodyPr wrap="none" rtlCol="0">
            <a:spAutoFit/>
          </a:bodyPr>
          <a:lstStyle/>
          <a:p>
            <a:r>
              <a:rPr lang="en-US" dirty="0" smtClean="0">
                <a:solidFill>
                  <a:srgbClr val="FF0000"/>
                </a:solidFill>
              </a:rPr>
              <a:t>Statistics matters</a:t>
            </a:r>
            <a:r>
              <a:rPr lang="en-US" dirty="0" smtClean="0">
                <a:solidFill>
                  <a:srgbClr val="FF0000"/>
                </a:solidFill>
              </a:rPr>
              <a:t>: </a:t>
            </a:r>
            <a:r>
              <a:rPr lang="en-US" sz="1600" dirty="0" smtClean="0"/>
              <a:t>number of bins in a multi-dimensional analysis</a:t>
            </a:r>
          </a:p>
          <a:p>
            <a:r>
              <a:rPr lang="en-US" sz="1600" dirty="0" smtClean="0"/>
              <a:t>                                 number of constrained terms in a full-differential mode</a:t>
            </a:r>
            <a:r>
              <a:rPr lang="en-US" sz="1600" dirty="0" smtClean="0">
                <a:solidFill>
                  <a:srgbClr val="FF0000"/>
                </a:solidFill>
              </a:rPr>
              <a:t>l</a:t>
            </a:r>
            <a:endParaRPr lang="en-US" sz="1600" dirty="0">
              <a:solidFill>
                <a:srgbClr val="FF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54</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840712" y="0"/>
            <a:ext cx="3316458"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Systematic error</a:t>
            </a:r>
          </a:p>
        </p:txBody>
      </p:sp>
      <p:grpSp>
        <p:nvGrpSpPr>
          <p:cNvPr id="17" name="Group 16"/>
          <p:cNvGrpSpPr/>
          <p:nvPr/>
        </p:nvGrpSpPr>
        <p:grpSpPr>
          <a:xfrm>
            <a:off x="477492" y="811630"/>
            <a:ext cx="8382000" cy="1523494"/>
            <a:chOff x="533400" y="3387804"/>
            <a:chExt cx="8382000" cy="1523494"/>
          </a:xfrm>
        </p:grpSpPr>
        <p:sp>
          <p:nvSpPr>
            <p:cNvPr id="15" name="TextBox 14"/>
            <p:cNvSpPr txBox="1"/>
            <p:nvPr/>
          </p:nvSpPr>
          <p:spPr>
            <a:xfrm>
              <a:off x="838200" y="3387804"/>
              <a:ext cx="8077200" cy="1523494"/>
            </a:xfrm>
            <a:prstGeom prst="rect">
              <a:avLst/>
            </a:prstGeom>
            <a:noFill/>
          </p:spPr>
          <p:txBody>
            <a:bodyPr wrap="square" rtlCol="0">
              <a:spAutoFit/>
            </a:bodyPr>
            <a:lstStyle/>
            <a:p>
              <a:r>
                <a:rPr lang="en-US" dirty="0" smtClean="0"/>
                <a:t>                           </a:t>
              </a:r>
              <a:r>
                <a:rPr lang="en-US" sz="1600" dirty="0" smtClean="0"/>
                <a:t>Different tracking algorithms</a:t>
              </a:r>
            </a:p>
            <a:p>
              <a:endParaRPr lang="en-US" sz="1600" dirty="0" smtClean="0"/>
            </a:p>
            <a:p>
              <a:r>
                <a:rPr lang="en-US" sz="1600" dirty="0" smtClean="0"/>
                <a:t> </a:t>
              </a:r>
              <a:r>
                <a:rPr lang="en-US" sz="1600" dirty="0" err="1" smtClean="0">
                  <a:latin typeface="Wingdings"/>
                  <a:ea typeface="Wingdings"/>
                  <a:cs typeface="Wingdings"/>
                </a:rPr>
                <a:t></a:t>
              </a:r>
              <a:r>
                <a:rPr lang="en-US" sz="1600" dirty="0" smtClean="0"/>
                <a:t>  alternative correction methods for bending inside the transverse magnet</a:t>
              </a:r>
            </a:p>
            <a:p>
              <a:r>
                <a:rPr lang="en-US" sz="1100" dirty="0" smtClean="0"/>
                <a:t>  </a:t>
              </a:r>
            </a:p>
            <a:p>
              <a:pPr>
                <a:buFont typeface="Wingdings" pitchFamily="-108" charset="2"/>
                <a:buChar char="w"/>
              </a:pPr>
              <a:r>
                <a:rPr lang="en-US" sz="1600" dirty="0" smtClean="0"/>
                <a:t>   standard tracking and improved version with refined </a:t>
              </a:r>
              <a:r>
                <a:rPr lang="en-US" sz="1600" dirty="0" err="1" smtClean="0"/>
                <a:t>Kalmann</a:t>
              </a:r>
              <a:r>
                <a:rPr lang="en-US" sz="1600" dirty="0" smtClean="0"/>
                <a:t> filter implementation, </a:t>
              </a:r>
            </a:p>
            <a:p>
              <a:r>
                <a:rPr lang="en-US" sz="1600" dirty="0" smtClean="0"/>
                <a:t>     accounting for all B fields, misalignments and providing goodness of fit estimator.</a:t>
              </a:r>
            </a:p>
          </p:txBody>
        </p:sp>
        <p:sp>
          <p:nvSpPr>
            <p:cNvPr id="14" name="TextBox 13"/>
            <p:cNvSpPr txBox="1"/>
            <p:nvPr/>
          </p:nvSpPr>
          <p:spPr>
            <a:xfrm>
              <a:off x="533400" y="3387804"/>
              <a:ext cx="1229874" cy="400110"/>
            </a:xfrm>
            <a:prstGeom prst="rect">
              <a:avLst/>
            </a:prstGeom>
            <a:noFill/>
          </p:spPr>
          <p:txBody>
            <a:bodyPr wrap="none" rtlCol="0">
              <a:spAutoFit/>
            </a:bodyPr>
            <a:lstStyle/>
            <a:p>
              <a:r>
                <a:rPr lang="en-US" sz="2000" dirty="0" smtClean="0">
                  <a:solidFill>
                    <a:srgbClr val="FF0000"/>
                  </a:solidFill>
                </a:rPr>
                <a:t>Tracking:</a:t>
              </a:r>
              <a:endParaRPr lang="en-US" sz="2000" dirty="0">
                <a:solidFill>
                  <a:srgbClr val="FF0000"/>
                </a:solidFill>
              </a:endParaRPr>
            </a:p>
          </p:txBody>
        </p:sp>
      </p:grpSp>
      <p:sp>
        <p:nvSpPr>
          <p:cNvPr id="20" name="Rounded Rectangle 19"/>
          <p:cNvSpPr/>
          <p:nvPr/>
        </p:nvSpPr>
        <p:spPr>
          <a:xfrm>
            <a:off x="172692" y="735668"/>
            <a:ext cx="8686800" cy="1904999"/>
          </a:xfrm>
          <a:prstGeom prst="roundRect">
            <a:avLst/>
          </a:prstGeom>
          <a:noFill/>
          <a:ln>
            <a:solidFill>
              <a:srgbClr val="FF6600"/>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3"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55</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840712" y="0"/>
            <a:ext cx="3316458"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Systematic error</a:t>
            </a:r>
          </a:p>
        </p:txBody>
      </p:sp>
      <p:grpSp>
        <p:nvGrpSpPr>
          <p:cNvPr id="2" name="Group 16"/>
          <p:cNvGrpSpPr/>
          <p:nvPr/>
        </p:nvGrpSpPr>
        <p:grpSpPr>
          <a:xfrm>
            <a:off x="477492" y="811630"/>
            <a:ext cx="8382000" cy="1523494"/>
            <a:chOff x="533400" y="3387804"/>
            <a:chExt cx="8382000" cy="1523494"/>
          </a:xfrm>
        </p:grpSpPr>
        <p:sp>
          <p:nvSpPr>
            <p:cNvPr id="15" name="TextBox 14"/>
            <p:cNvSpPr txBox="1"/>
            <p:nvPr/>
          </p:nvSpPr>
          <p:spPr>
            <a:xfrm>
              <a:off x="838200" y="3387804"/>
              <a:ext cx="8077200" cy="1523494"/>
            </a:xfrm>
            <a:prstGeom prst="rect">
              <a:avLst/>
            </a:prstGeom>
            <a:noFill/>
          </p:spPr>
          <p:txBody>
            <a:bodyPr wrap="square" rtlCol="0">
              <a:spAutoFit/>
            </a:bodyPr>
            <a:lstStyle/>
            <a:p>
              <a:r>
                <a:rPr lang="en-US" dirty="0" smtClean="0"/>
                <a:t>                           </a:t>
              </a:r>
              <a:r>
                <a:rPr lang="en-US" sz="1600" dirty="0" smtClean="0"/>
                <a:t>Different tracking algorithms</a:t>
              </a:r>
            </a:p>
            <a:p>
              <a:endParaRPr lang="en-US" sz="1600" dirty="0" smtClean="0"/>
            </a:p>
            <a:p>
              <a:r>
                <a:rPr lang="en-US" sz="1600" dirty="0" smtClean="0"/>
                <a:t> </a:t>
              </a:r>
              <a:r>
                <a:rPr lang="en-US" sz="1600" dirty="0" err="1" smtClean="0">
                  <a:latin typeface="Wingdings"/>
                  <a:ea typeface="Wingdings"/>
                  <a:cs typeface="Wingdings"/>
                </a:rPr>
                <a:t></a:t>
              </a:r>
              <a:r>
                <a:rPr lang="en-US" sz="1600" dirty="0" smtClean="0"/>
                <a:t>  alternative correction methods for bending inside the transverse magnet</a:t>
              </a:r>
            </a:p>
            <a:p>
              <a:r>
                <a:rPr lang="en-US" sz="1100" dirty="0" smtClean="0"/>
                <a:t>  </a:t>
              </a:r>
            </a:p>
            <a:p>
              <a:pPr>
                <a:buFont typeface="Wingdings" pitchFamily="-108" charset="2"/>
                <a:buChar char="w"/>
              </a:pPr>
              <a:r>
                <a:rPr lang="en-US" sz="1600" dirty="0" smtClean="0"/>
                <a:t>   standard tracking and improved version with refined </a:t>
              </a:r>
              <a:r>
                <a:rPr lang="en-US" sz="1600" dirty="0" err="1" smtClean="0"/>
                <a:t>Kalmann</a:t>
              </a:r>
              <a:r>
                <a:rPr lang="en-US" sz="1600" dirty="0" smtClean="0"/>
                <a:t> filter implementation, </a:t>
              </a:r>
            </a:p>
            <a:p>
              <a:r>
                <a:rPr lang="en-US" sz="1600" dirty="0" smtClean="0"/>
                <a:t>     accounting for all B fields, misalignments and providing goodness of fit estimator.</a:t>
              </a:r>
            </a:p>
          </p:txBody>
        </p:sp>
        <p:sp>
          <p:nvSpPr>
            <p:cNvPr id="14" name="TextBox 13"/>
            <p:cNvSpPr txBox="1"/>
            <p:nvPr/>
          </p:nvSpPr>
          <p:spPr>
            <a:xfrm>
              <a:off x="533400" y="3387804"/>
              <a:ext cx="1229874" cy="400110"/>
            </a:xfrm>
            <a:prstGeom prst="rect">
              <a:avLst/>
            </a:prstGeom>
            <a:noFill/>
          </p:spPr>
          <p:txBody>
            <a:bodyPr wrap="none" rtlCol="0">
              <a:spAutoFit/>
            </a:bodyPr>
            <a:lstStyle/>
            <a:p>
              <a:r>
                <a:rPr lang="en-US" sz="2000" dirty="0" smtClean="0">
                  <a:solidFill>
                    <a:srgbClr val="FF0000"/>
                  </a:solidFill>
                </a:rPr>
                <a:t>Tracking:</a:t>
              </a:r>
              <a:endParaRPr lang="en-US" sz="2000" dirty="0">
                <a:solidFill>
                  <a:srgbClr val="FF0000"/>
                </a:solidFill>
              </a:endParaRPr>
            </a:p>
          </p:txBody>
        </p:sp>
      </p:grpSp>
      <p:sp>
        <p:nvSpPr>
          <p:cNvPr id="20" name="Rounded Rectangle 19"/>
          <p:cNvSpPr/>
          <p:nvPr/>
        </p:nvSpPr>
        <p:spPr>
          <a:xfrm>
            <a:off x="172692" y="735668"/>
            <a:ext cx="8686800" cy="1904999"/>
          </a:xfrm>
          <a:prstGeom prst="roundRect">
            <a:avLst/>
          </a:prstGeom>
          <a:noFill/>
          <a:ln>
            <a:solidFill>
              <a:srgbClr val="FF6600"/>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12" name="Group 15"/>
          <p:cNvGrpSpPr/>
          <p:nvPr/>
        </p:nvGrpSpPr>
        <p:grpSpPr>
          <a:xfrm>
            <a:off x="408438" y="2829332"/>
            <a:ext cx="7620000" cy="2777698"/>
            <a:chOff x="457200" y="990600"/>
            <a:chExt cx="7620000" cy="2777698"/>
          </a:xfrm>
        </p:grpSpPr>
        <p:sp>
          <p:nvSpPr>
            <p:cNvPr id="16" name="TextBox 15"/>
            <p:cNvSpPr txBox="1"/>
            <p:nvPr/>
          </p:nvSpPr>
          <p:spPr>
            <a:xfrm>
              <a:off x="762000" y="1013698"/>
              <a:ext cx="7315200" cy="2754600"/>
            </a:xfrm>
            <a:prstGeom prst="rect">
              <a:avLst/>
            </a:prstGeom>
            <a:noFill/>
          </p:spPr>
          <p:txBody>
            <a:bodyPr wrap="square" rtlCol="0">
              <a:spAutoFit/>
            </a:bodyPr>
            <a:lstStyle/>
            <a:p>
              <a:r>
                <a:rPr lang="en-US" dirty="0" smtClean="0"/>
                <a:t>                             </a:t>
              </a:r>
              <a:r>
                <a:rPr lang="en-US" sz="1600" dirty="0" smtClean="0"/>
                <a:t>Monte Carlo study comparing</a:t>
              </a:r>
            </a:p>
            <a:p>
              <a:endParaRPr lang="en-US" sz="1600" dirty="0" smtClean="0"/>
            </a:p>
            <a:p>
              <a:pPr>
                <a:buFont typeface="Wingdings" pitchFamily="-108" charset="2"/>
                <a:buChar char=" "/>
              </a:pPr>
              <a:r>
                <a:rPr lang="en-US" sz="1600" dirty="0" err="1" smtClean="0">
                  <a:latin typeface="Wingdings"/>
                  <a:ea typeface="Wingdings"/>
                  <a:cs typeface="Wingdings"/>
                </a:rPr>
                <a:t></a:t>
              </a:r>
              <a:r>
                <a:rPr lang="en-US" sz="1600" dirty="0" smtClean="0">
                  <a:latin typeface="Wingdings"/>
                  <a:ea typeface="Wingdings"/>
                  <a:cs typeface="Wingdings"/>
                </a:rPr>
                <a:t> </a:t>
              </a:r>
              <a:r>
                <a:rPr lang="en-US" sz="1600" dirty="0" smtClean="0"/>
                <a:t>different beam position and slopes within ranges estimates </a:t>
              </a:r>
            </a:p>
            <a:p>
              <a:pPr>
                <a:buFont typeface="Wingdings" pitchFamily="-108" charset="2"/>
                <a:buChar char=" "/>
              </a:pPr>
              <a:r>
                <a:rPr lang="en-US" sz="1600" dirty="0" smtClean="0"/>
                <a:t>      by special alignment runs (dipole off);</a:t>
              </a:r>
            </a:p>
            <a:p>
              <a:pPr>
                <a:buFont typeface="Wingdings" pitchFamily="-108" charset="2"/>
                <a:buChar char=" "/>
              </a:pPr>
              <a:endParaRPr lang="en-US" sz="1100" dirty="0" smtClean="0">
                <a:latin typeface="Wingdings"/>
                <a:ea typeface="Wingdings"/>
                <a:cs typeface="Wingdings"/>
              </a:endParaRPr>
            </a:p>
            <a:p>
              <a:r>
                <a:rPr lang="en-US" sz="1600" dirty="0" smtClean="0">
                  <a:latin typeface="Wingdings"/>
                  <a:ea typeface="Wingdings"/>
                  <a:cs typeface="Wingdings"/>
                </a:rPr>
                <a:t> </a:t>
              </a:r>
              <a:r>
                <a:rPr lang="en-US" sz="1600" dirty="0" err="1" smtClean="0">
                  <a:latin typeface="Wingdings"/>
                  <a:ea typeface="Wingdings"/>
                  <a:cs typeface="Wingdings"/>
                </a:rPr>
                <a:t></a:t>
              </a:r>
              <a:r>
                <a:rPr lang="en-US" sz="1600" dirty="0" smtClean="0"/>
                <a:t>   detector aligned and misaligned geometry, the latter from </a:t>
              </a:r>
            </a:p>
            <a:p>
              <a:r>
                <a:rPr lang="en-US" sz="1600" dirty="0" smtClean="0"/>
                <a:t>         survey measurements of the sub-detector positions;</a:t>
              </a:r>
            </a:p>
            <a:p>
              <a:endParaRPr lang="en-US" sz="1100" dirty="0" smtClean="0"/>
            </a:p>
            <a:p>
              <a:r>
                <a:rPr lang="en-US" sz="1600" dirty="0" smtClean="0">
                  <a:latin typeface="Wingdings"/>
                  <a:ea typeface="Wingdings"/>
                  <a:cs typeface="Wingdings"/>
                </a:rPr>
                <a:t> </a:t>
              </a:r>
              <a:r>
                <a:rPr lang="en-US" sz="1600" dirty="0" err="1" smtClean="0">
                  <a:latin typeface="Wingdings"/>
                  <a:ea typeface="Wingdings"/>
                  <a:cs typeface="Wingdings"/>
                </a:rPr>
                <a:t></a:t>
              </a:r>
              <a:r>
                <a:rPr lang="en-US" sz="1600" dirty="0" smtClean="0">
                  <a:latin typeface="Wingdings"/>
                  <a:ea typeface="Wingdings"/>
                  <a:cs typeface="Wingdings"/>
                </a:rPr>
                <a:t> </a:t>
              </a:r>
              <a:r>
                <a:rPr lang="en-US" sz="1600" dirty="0" smtClean="0">
                  <a:latin typeface="Arial"/>
                  <a:ea typeface="Wingdings"/>
                  <a:cs typeface="Wingdings"/>
                </a:rPr>
                <a:t>indicator: top versus bottom detector halve response comparison.</a:t>
              </a:r>
              <a:endParaRPr lang="en-US" sz="1600" dirty="0" smtClean="0">
                <a:latin typeface="Arial"/>
              </a:endParaRPr>
            </a:p>
            <a:p>
              <a:endParaRPr lang="en-US" sz="1600" dirty="0" smtClean="0"/>
            </a:p>
            <a:p>
              <a:endParaRPr lang="en-US" sz="1600" dirty="0" smtClean="0"/>
            </a:p>
          </p:txBody>
        </p:sp>
        <p:sp>
          <p:nvSpPr>
            <p:cNvPr id="17" name="TextBox 16"/>
            <p:cNvSpPr txBox="1"/>
            <p:nvPr/>
          </p:nvSpPr>
          <p:spPr>
            <a:xfrm>
              <a:off x="457200" y="990600"/>
              <a:ext cx="1766880" cy="400110"/>
            </a:xfrm>
            <a:prstGeom prst="rect">
              <a:avLst/>
            </a:prstGeom>
            <a:noFill/>
          </p:spPr>
          <p:txBody>
            <a:bodyPr wrap="none" rtlCol="0">
              <a:spAutoFit/>
            </a:bodyPr>
            <a:lstStyle/>
            <a:p>
              <a:r>
                <a:rPr lang="en-US" sz="2000" dirty="0" smtClean="0">
                  <a:solidFill>
                    <a:srgbClr val="FF0000"/>
                  </a:solidFill>
                </a:rPr>
                <a:t>Misalignment:</a:t>
              </a:r>
              <a:endParaRPr lang="en-US" sz="2000" dirty="0">
                <a:solidFill>
                  <a:srgbClr val="FF0000"/>
                </a:solidFill>
              </a:endParaRPr>
            </a:p>
          </p:txBody>
        </p:sp>
      </p:grpSp>
      <p:sp>
        <p:nvSpPr>
          <p:cNvPr id="18" name="Rounded Rectangle 17"/>
          <p:cNvSpPr/>
          <p:nvPr/>
        </p:nvSpPr>
        <p:spPr>
          <a:xfrm>
            <a:off x="179838" y="2713662"/>
            <a:ext cx="8686800" cy="2401670"/>
          </a:xfrm>
          <a:prstGeom prst="roundRect">
            <a:avLst/>
          </a:prstGeom>
          <a:noFill/>
          <a:ln>
            <a:solidFill>
              <a:srgbClr val="FF6600"/>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56</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840712" y="0"/>
            <a:ext cx="3316458"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Systematic error</a:t>
            </a:r>
          </a:p>
        </p:txBody>
      </p:sp>
      <p:grpSp>
        <p:nvGrpSpPr>
          <p:cNvPr id="2" name="Group 16"/>
          <p:cNvGrpSpPr/>
          <p:nvPr/>
        </p:nvGrpSpPr>
        <p:grpSpPr>
          <a:xfrm>
            <a:off x="477492" y="811630"/>
            <a:ext cx="8382000" cy="1523494"/>
            <a:chOff x="533400" y="3387804"/>
            <a:chExt cx="8382000" cy="1523494"/>
          </a:xfrm>
        </p:grpSpPr>
        <p:sp>
          <p:nvSpPr>
            <p:cNvPr id="15" name="TextBox 14"/>
            <p:cNvSpPr txBox="1"/>
            <p:nvPr/>
          </p:nvSpPr>
          <p:spPr>
            <a:xfrm>
              <a:off x="838200" y="3387804"/>
              <a:ext cx="8077200" cy="1523494"/>
            </a:xfrm>
            <a:prstGeom prst="rect">
              <a:avLst/>
            </a:prstGeom>
            <a:noFill/>
          </p:spPr>
          <p:txBody>
            <a:bodyPr wrap="square" rtlCol="0">
              <a:spAutoFit/>
            </a:bodyPr>
            <a:lstStyle/>
            <a:p>
              <a:r>
                <a:rPr lang="en-US" dirty="0" smtClean="0"/>
                <a:t>                           </a:t>
              </a:r>
              <a:r>
                <a:rPr lang="en-US" sz="1600" dirty="0" smtClean="0"/>
                <a:t>Different tracking algorithms</a:t>
              </a:r>
            </a:p>
            <a:p>
              <a:endParaRPr lang="en-US" sz="1600" dirty="0" smtClean="0"/>
            </a:p>
            <a:p>
              <a:r>
                <a:rPr lang="en-US" sz="1600" dirty="0" smtClean="0"/>
                <a:t> </a:t>
              </a:r>
              <a:r>
                <a:rPr lang="en-US" sz="1600" dirty="0" err="1" smtClean="0">
                  <a:latin typeface="Wingdings"/>
                  <a:ea typeface="Wingdings"/>
                  <a:cs typeface="Wingdings"/>
                </a:rPr>
                <a:t></a:t>
              </a:r>
              <a:r>
                <a:rPr lang="en-US" sz="1600" dirty="0" smtClean="0"/>
                <a:t>  alternative correction methods for bending inside the transverse magnet</a:t>
              </a:r>
            </a:p>
            <a:p>
              <a:r>
                <a:rPr lang="en-US" sz="1100" dirty="0" smtClean="0"/>
                <a:t>  </a:t>
              </a:r>
            </a:p>
            <a:p>
              <a:pPr>
                <a:buFont typeface="Wingdings" pitchFamily="-108" charset="2"/>
                <a:buChar char="w"/>
              </a:pPr>
              <a:r>
                <a:rPr lang="en-US" sz="1600" dirty="0" smtClean="0"/>
                <a:t>   standard tracking and improved version with refined </a:t>
              </a:r>
              <a:r>
                <a:rPr lang="en-US" sz="1600" dirty="0" err="1" smtClean="0"/>
                <a:t>Kalmann</a:t>
              </a:r>
              <a:r>
                <a:rPr lang="en-US" sz="1600" dirty="0" smtClean="0"/>
                <a:t> filter implementation, </a:t>
              </a:r>
            </a:p>
            <a:p>
              <a:r>
                <a:rPr lang="en-US" sz="1600" dirty="0" smtClean="0"/>
                <a:t>     accounting for all B fields, misalignments and providing goodness of fit estimator.</a:t>
              </a:r>
            </a:p>
          </p:txBody>
        </p:sp>
        <p:sp>
          <p:nvSpPr>
            <p:cNvPr id="14" name="TextBox 13"/>
            <p:cNvSpPr txBox="1"/>
            <p:nvPr/>
          </p:nvSpPr>
          <p:spPr>
            <a:xfrm>
              <a:off x="533400" y="3387804"/>
              <a:ext cx="1229874" cy="400110"/>
            </a:xfrm>
            <a:prstGeom prst="rect">
              <a:avLst/>
            </a:prstGeom>
            <a:noFill/>
          </p:spPr>
          <p:txBody>
            <a:bodyPr wrap="none" rtlCol="0">
              <a:spAutoFit/>
            </a:bodyPr>
            <a:lstStyle/>
            <a:p>
              <a:r>
                <a:rPr lang="en-US" sz="2000" dirty="0" smtClean="0">
                  <a:solidFill>
                    <a:srgbClr val="FF0000"/>
                  </a:solidFill>
                </a:rPr>
                <a:t>Tracking:</a:t>
              </a:r>
              <a:endParaRPr lang="en-US" sz="2000" dirty="0">
                <a:solidFill>
                  <a:srgbClr val="FF0000"/>
                </a:solidFill>
              </a:endParaRPr>
            </a:p>
          </p:txBody>
        </p:sp>
      </p:grpSp>
      <p:sp>
        <p:nvSpPr>
          <p:cNvPr id="20" name="Rounded Rectangle 19"/>
          <p:cNvSpPr/>
          <p:nvPr/>
        </p:nvSpPr>
        <p:spPr>
          <a:xfrm>
            <a:off x="172692" y="735668"/>
            <a:ext cx="8686800" cy="1904999"/>
          </a:xfrm>
          <a:prstGeom prst="roundRect">
            <a:avLst/>
          </a:prstGeom>
          <a:noFill/>
          <a:ln>
            <a:solidFill>
              <a:srgbClr val="FF6600"/>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5" name="Group 15"/>
          <p:cNvGrpSpPr/>
          <p:nvPr/>
        </p:nvGrpSpPr>
        <p:grpSpPr>
          <a:xfrm>
            <a:off x="408438" y="2814733"/>
            <a:ext cx="7620000" cy="2777698"/>
            <a:chOff x="457200" y="990600"/>
            <a:chExt cx="7620000" cy="2777698"/>
          </a:xfrm>
        </p:grpSpPr>
        <p:sp>
          <p:nvSpPr>
            <p:cNvPr id="16" name="TextBox 15"/>
            <p:cNvSpPr txBox="1"/>
            <p:nvPr/>
          </p:nvSpPr>
          <p:spPr>
            <a:xfrm>
              <a:off x="762000" y="1013698"/>
              <a:ext cx="7315200" cy="2754600"/>
            </a:xfrm>
            <a:prstGeom prst="rect">
              <a:avLst/>
            </a:prstGeom>
            <a:noFill/>
          </p:spPr>
          <p:txBody>
            <a:bodyPr wrap="square" rtlCol="0">
              <a:spAutoFit/>
            </a:bodyPr>
            <a:lstStyle/>
            <a:p>
              <a:r>
                <a:rPr lang="en-US" dirty="0" smtClean="0"/>
                <a:t>                             </a:t>
              </a:r>
              <a:r>
                <a:rPr lang="en-US" sz="1600" dirty="0" smtClean="0"/>
                <a:t>Monte Carlo study comparing</a:t>
              </a:r>
            </a:p>
            <a:p>
              <a:endParaRPr lang="en-US" sz="1600" dirty="0" smtClean="0"/>
            </a:p>
            <a:p>
              <a:pPr>
                <a:buFont typeface="Wingdings" pitchFamily="-108" charset="2"/>
                <a:buChar char=" "/>
              </a:pPr>
              <a:r>
                <a:rPr lang="en-US" sz="1600" dirty="0" err="1" smtClean="0">
                  <a:latin typeface="Wingdings"/>
                  <a:ea typeface="Wingdings"/>
                  <a:cs typeface="Wingdings"/>
                </a:rPr>
                <a:t></a:t>
              </a:r>
              <a:r>
                <a:rPr lang="en-US" sz="1600" dirty="0" smtClean="0">
                  <a:latin typeface="Wingdings"/>
                  <a:ea typeface="Wingdings"/>
                  <a:cs typeface="Wingdings"/>
                </a:rPr>
                <a:t> </a:t>
              </a:r>
              <a:r>
                <a:rPr lang="en-US" sz="1600" dirty="0" smtClean="0"/>
                <a:t>different beam position and slopes within ranges estimates </a:t>
              </a:r>
            </a:p>
            <a:p>
              <a:pPr>
                <a:buFont typeface="Wingdings" pitchFamily="-108" charset="2"/>
                <a:buChar char=" "/>
              </a:pPr>
              <a:r>
                <a:rPr lang="en-US" sz="1600" dirty="0" smtClean="0"/>
                <a:t>      by special alignment runs (dipole off);</a:t>
              </a:r>
            </a:p>
            <a:p>
              <a:pPr>
                <a:buFont typeface="Wingdings" pitchFamily="-108" charset="2"/>
                <a:buChar char=" "/>
              </a:pPr>
              <a:endParaRPr lang="en-US" sz="1100" dirty="0" smtClean="0">
                <a:latin typeface="Wingdings"/>
                <a:ea typeface="Wingdings"/>
                <a:cs typeface="Wingdings"/>
              </a:endParaRPr>
            </a:p>
            <a:p>
              <a:r>
                <a:rPr lang="en-US" sz="1600" dirty="0" smtClean="0">
                  <a:latin typeface="Wingdings"/>
                  <a:ea typeface="Wingdings"/>
                  <a:cs typeface="Wingdings"/>
                </a:rPr>
                <a:t> </a:t>
              </a:r>
              <a:r>
                <a:rPr lang="en-US" sz="1600" dirty="0" err="1" smtClean="0">
                  <a:latin typeface="Wingdings"/>
                  <a:ea typeface="Wingdings"/>
                  <a:cs typeface="Wingdings"/>
                </a:rPr>
                <a:t></a:t>
              </a:r>
              <a:r>
                <a:rPr lang="en-US" sz="1600" dirty="0" smtClean="0"/>
                <a:t>   detector aligned and misaligned geometry, the latter from </a:t>
              </a:r>
            </a:p>
            <a:p>
              <a:r>
                <a:rPr lang="en-US" sz="1600" dirty="0" smtClean="0"/>
                <a:t>         survey measurements of the sub-detector positions;</a:t>
              </a:r>
            </a:p>
            <a:p>
              <a:endParaRPr lang="en-US" sz="1100" dirty="0" smtClean="0"/>
            </a:p>
            <a:p>
              <a:r>
                <a:rPr lang="en-US" sz="1600" dirty="0" smtClean="0">
                  <a:latin typeface="Wingdings"/>
                  <a:ea typeface="Wingdings"/>
                  <a:cs typeface="Wingdings"/>
                </a:rPr>
                <a:t> </a:t>
              </a:r>
              <a:r>
                <a:rPr lang="en-US" sz="1600" dirty="0" err="1" smtClean="0">
                  <a:latin typeface="Wingdings"/>
                  <a:ea typeface="Wingdings"/>
                  <a:cs typeface="Wingdings"/>
                </a:rPr>
                <a:t></a:t>
              </a:r>
              <a:r>
                <a:rPr lang="en-US" sz="1600" dirty="0" smtClean="0">
                  <a:latin typeface="Wingdings"/>
                  <a:ea typeface="Wingdings"/>
                  <a:cs typeface="Wingdings"/>
                </a:rPr>
                <a:t> </a:t>
              </a:r>
              <a:r>
                <a:rPr lang="en-US" sz="1600" dirty="0" smtClean="0">
                  <a:latin typeface="Arial"/>
                  <a:ea typeface="Wingdings"/>
                  <a:cs typeface="Wingdings"/>
                </a:rPr>
                <a:t>indicator: top versus bottom detector halve response comparison.</a:t>
              </a:r>
              <a:endParaRPr lang="en-US" sz="1600" dirty="0" smtClean="0">
                <a:latin typeface="Arial"/>
              </a:endParaRPr>
            </a:p>
            <a:p>
              <a:endParaRPr lang="en-US" sz="1600" dirty="0" smtClean="0"/>
            </a:p>
            <a:p>
              <a:endParaRPr lang="en-US" sz="1600" dirty="0" smtClean="0"/>
            </a:p>
          </p:txBody>
        </p:sp>
        <p:sp>
          <p:nvSpPr>
            <p:cNvPr id="17" name="TextBox 16"/>
            <p:cNvSpPr txBox="1"/>
            <p:nvPr/>
          </p:nvSpPr>
          <p:spPr>
            <a:xfrm>
              <a:off x="457200" y="990600"/>
              <a:ext cx="1766880" cy="400110"/>
            </a:xfrm>
            <a:prstGeom prst="rect">
              <a:avLst/>
            </a:prstGeom>
            <a:noFill/>
          </p:spPr>
          <p:txBody>
            <a:bodyPr wrap="none" rtlCol="0">
              <a:spAutoFit/>
            </a:bodyPr>
            <a:lstStyle/>
            <a:p>
              <a:r>
                <a:rPr lang="en-US" sz="2000" dirty="0" smtClean="0">
                  <a:solidFill>
                    <a:srgbClr val="FF0000"/>
                  </a:solidFill>
                </a:rPr>
                <a:t>Misalignment:</a:t>
              </a:r>
              <a:endParaRPr lang="en-US" sz="2000" dirty="0">
                <a:solidFill>
                  <a:srgbClr val="FF0000"/>
                </a:solidFill>
              </a:endParaRPr>
            </a:p>
          </p:txBody>
        </p:sp>
      </p:grpSp>
      <p:sp>
        <p:nvSpPr>
          <p:cNvPr id="18" name="Rounded Rectangle 17"/>
          <p:cNvSpPr/>
          <p:nvPr/>
        </p:nvSpPr>
        <p:spPr>
          <a:xfrm>
            <a:off x="179838" y="2699063"/>
            <a:ext cx="8686800" cy="2401670"/>
          </a:xfrm>
          <a:prstGeom prst="roundRect">
            <a:avLst/>
          </a:prstGeom>
          <a:noFill/>
          <a:ln>
            <a:solidFill>
              <a:srgbClr val="FF6600"/>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7"/>
          <p:cNvGrpSpPr/>
          <p:nvPr/>
        </p:nvGrpSpPr>
        <p:grpSpPr>
          <a:xfrm>
            <a:off x="609600" y="5181600"/>
            <a:ext cx="7543800" cy="1143000"/>
            <a:chOff x="609600" y="5029200"/>
            <a:chExt cx="7543800" cy="1143000"/>
          </a:xfrm>
        </p:grpSpPr>
        <p:sp>
          <p:nvSpPr>
            <p:cNvPr id="21" name="TextBox 20"/>
            <p:cNvSpPr txBox="1"/>
            <p:nvPr/>
          </p:nvSpPr>
          <p:spPr>
            <a:xfrm>
              <a:off x="838200" y="5064204"/>
              <a:ext cx="7315200" cy="1107996"/>
            </a:xfrm>
            <a:prstGeom prst="rect">
              <a:avLst/>
            </a:prstGeom>
            <a:noFill/>
          </p:spPr>
          <p:txBody>
            <a:bodyPr wrap="square" rtlCol="0">
              <a:spAutoFit/>
            </a:bodyPr>
            <a:lstStyle/>
            <a:p>
              <a:r>
                <a:rPr lang="en-US" dirty="0" smtClean="0"/>
                <a:t>                                            </a:t>
              </a:r>
              <a:r>
                <a:rPr lang="en-US" sz="1600" dirty="0" smtClean="0"/>
                <a:t>Monte Carlo study comparing</a:t>
              </a:r>
            </a:p>
            <a:p>
              <a:endParaRPr lang="en-US" sz="1600" dirty="0" smtClean="0"/>
            </a:p>
            <a:p>
              <a:pPr>
                <a:buFont typeface="Wingdings" pitchFamily="-108" charset="2"/>
                <a:buChar char="w"/>
              </a:pPr>
              <a:r>
                <a:rPr lang="en-US" sz="1600" dirty="0" smtClean="0"/>
                <a:t>   reconstructed </a:t>
              </a:r>
              <a:r>
                <a:rPr lang="en-US" sz="1600" dirty="0" err="1" smtClean="0"/>
                <a:t>azimuthal</a:t>
              </a:r>
              <a:r>
                <a:rPr lang="en-US" sz="1600" dirty="0" smtClean="0"/>
                <a:t> moments with physical model in input </a:t>
              </a:r>
            </a:p>
            <a:p>
              <a:r>
                <a:rPr lang="en-US" sz="1600" dirty="0" smtClean="0"/>
                <a:t>     to the simulation (evaluated at the average kinematics or integrated in 4</a:t>
              </a:r>
              <a:r>
                <a:rPr lang="en-US" sz="1600" dirty="0" smtClean="0">
                  <a:latin typeface="Symbol"/>
                </a:rPr>
                <a:t>p</a:t>
              </a:r>
              <a:r>
                <a:rPr lang="en-US" sz="1600" dirty="0" smtClean="0"/>
                <a:t>);</a:t>
              </a:r>
            </a:p>
          </p:txBody>
        </p:sp>
        <p:sp>
          <p:nvSpPr>
            <p:cNvPr id="23" name="TextBox 22"/>
            <p:cNvSpPr txBox="1"/>
            <p:nvPr/>
          </p:nvSpPr>
          <p:spPr>
            <a:xfrm>
              <a:off x="609600" y="5029200"/>
              <a:ext cx="2892163" cy="400110"/>
            </a:xfrm>
            <a:prstGeom prst="rect">
              <a:avLst/>
            </a:prstGeom>
            <a:noFill/>
          </p:spPr>
          <p:txBody>
            <a:bodyPr wrap="none" rtlCol="0">
              <a:spAutoFit/>
            </a:bodyPr>
            <a:lstStyle/>
            <a:p>
              <a:r>
                <a:rPr lang="en-US" sz="2000" dirty="0" smtClean="0">
                  <a:solidFill>
                    <a:srgbClr val="FF0000"/>
                  </a:solidFill>
                </a:rPr>
                <a:t>Acceptance/Resolution:</a:t>
              </a:r>
              <a:endParaRPr lang="en-US" sz="2000" dirty="0">
                <a:solidFill>
                  <a:srgbClr val="FF0000"/>
                </a:solidFill>
              </a:endParaRPr>
            </a:p>
          </p:txBody>
        </p:sp>
      </p:grpSp>
      <p:sp>
        <p:nvSpPr>
          <p:cNvPr id="24" name="Rounded Rectangle 23"/>
          <p:cNvSpPr/>
          <p:nvPr/>
        </p:nvSpPr>
        <p:spPr>
          <a:xfrm>
            <a:off x="228600" y="5181600"/>
            <a:ext cx="8686800" cy="1295400"/>
          </a:xfrm>
          <a:prstGeom prst="roundRect">
            <a:avLst/>
          </a:prstGeom>
          <a:noFill/>
          <a:ln>
            <a:solidFill>
              <a:srgbClr val="FF6600"/>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4"/>
          <a:stretch>
            <a:fillRect/>
          </a:stretch>
        </p:blipFill>
        <p:spPr>
          <a:xfrm>
            <a:off x="397669" y="767776"/>
            <a:ext cx="2054500" cy="497840"/>
          </a:xfrm>
          <a:prstGeom prst="rect">
            <a:avLst/>
          </a:prstGeom>
        </p:spPr>
      </p:pic>
      <p:pic>
        <p:nvPicPr>
          <p:cNvPr id="53" name="Picture 52"/>
          <p:cNvPicPr>
            <a:picLocks noChangeAspect="1"/>
          </p:cNvPicPr>
          <p:nvPr/>
        </p:nvPicPr>
        <p:blipFill>
          <a:blip r:embed="rId5"/>
          <a:stretch>
            <a:fillRect/>
          </a:stretch>
        </p:blipFill>
        <p:spPr>
          <a:xfrm>
            <a:off x="2452169" y="685800"/>
            <a:ext cx="3396181" cy="553146"/>
          </a:xfrm>
          <a:prstGeom prst="rect">
            <a:avLst/>
          </a:prstGeom>
        </p:spPr>
      </p:pic>
      <p:pic>
        <p:nvPicPr>
          <p:cNvPr id="45" name="Picture 44"/>
          <p:cNvPicPr>
            <a:picLocks noChangeAspect="1"/>
          </p:cNvPicPr>
          <p:nvPr/>
        </p:nvPicPr>
        <p:blipFill>
          <a:blip r:embed="rId6"/>
          <a:stretch>
            <a:fillRect/>
          </a:stretch>
        </p:blipFill>
        <p:spPr>
          <a:xfrm>
            <a:off x="537751" y="1764096"/>
            <a:ext cx="3958049" cy="597119"/>
          </a:xfrm>
          <a:prstGeom prst="rect">
            <a:avLst/>
          </a:prstGeom>
        </p:spPr>
      </p:pic>
      <p:pic>
        <p:nvPicPr>
          <p:cNvPr id="46" name="Picture 45"/>
          <p:cNvPicPr>
            <a:picLocks noChangeAspect="1"/>
          </p:cNvPicPr>
          <p:nvPr/>
        </p:nvPicPr>
        <p:blipFill>
          <a:blip r:embed="rId7"/>
          <a:stretch>
            <a:fillRect/>
          </a:stretch>
        </p:blipFill>
        <p:spPr>
          <a:xfrm>
            <a:off x="4419600" y="1788409"/>
            <a:ext cx="3733800" cy="573791"/>
          </a:xfrm>
          <a:prstGeom prst="rect">
            <a:avLst/>
          </a:prstGeom>
        </p:spPr>
      </p:pic>
      <p:sp>
        <p:nvSpPr>
          <p:cNvPr id="27"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57</a:t>
            </a:fld>
            <a:endParaRPr lang="en-US" sz="1200" dirty="0">
              <a:solidFill>
                <a:srgbClr val="898989"/>
              </a:solidFill>
            </a:endParaRPr>
          </a:p>
        </p:txBody>
      </p:sp>
      <p:cxnSp>
        <p:nvCxnSpPr>
          <p:cNvPr id="29" name="Straight Connector 28"/>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1448715" y="0"/>
            <a:ext cx="6100423" cy="1261884"/>
          </a:xfrm>
          <a:prstGeom prst="rect">
            <a:avLst/>
          </a:prstGeom>
          <a:noFill/>
        </p:spPr>
        <p:txBody>
          <a:bodyPr wrap="none">
            <a:spAutoFit/>
          </a:bodyPr>
          <a:lstStyle/>
          <a:p>
            <a:pPr algn="ctr">
              <a:defRPr/>
            </a:pPr>
            <a:r>
              <a:rPr lang="en-US" sz="3600" b="1" dirty="0" err="1" smtClean="0">
                <a:ln w="1905"/>
                <a:solidFill>
                  <a:srgbClr val="0000FF"/>
                </a:solidFill>
                <a:effectLst>
                  <a:innerShdw blurRad="69850" dist="43180" dir="5400000">
                    <a:srgbClr val="000000">
                      <a:alpha val="65000"/>
                    </a:srgbClr>
                  </a:innerShdw>
                </a:effectLst>
                <a:latin typeface="Calibri"/>
              </a:rPr>
              <a:t>Azimuthal</a:t>
            </a:r>
            <a:r>
              <a:rPr lang="en-US" sz="3600" b="1" dirty="0" smtClean="0">
                <a:ln w="1905"/>
                <a:solidFill>
                  <a:srgbClr val="0000FF"/>
                </a:solidFill>
                <a:effectLst>
                  <a:innerShdw blurRad="69850" dist="43180" dir="5400000">
                    <a:srgbClr val="000000">
                      <a:alpha val="65000"/>
                    </a:srgbClr>
                  </a:innerShdw>
                </a:effectLst>
                <a:latin typeface="Calibri"/>
              </a:rPr>
              <a:t> moments extraction</a:t>
            </a:r>
          </a:p>
          <a:p>
            <a:pPr algn="ctr">
              <a:defRPr/>
            </a:pP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6"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pic>
        <p:nvPicPr>
          <p:cNvPr id="54" name="Picture 53"/>
          <p:cNvPicPr>
            <a:picLocks noChangeAspect="1"/>
          </p:cNvPicPr>
          <p:nvPr/>
        </p:nvPicPr>
        <p:blipFill>
          <a:blip r:embed="rId8"/>
          <a:stretch>
            <a:fillRect/>
          </a:stretch>
        </p:blipFill>
        <p:spPr>
          <a:xfrm>
            <a:off x="907783" y="1265616"/>
            <a:ext cx="2208361" cy="515620"/>
          </a:xfrm>
          <a:prstGeom prst="rect">
            <a:avLst/>
          </a:prstGeom>
        </p:spPr>
      </p:pic>
      <p:pic>
        <p:nvPicPr>
          <p:cNvPr id="55" name="Picture 54"/>
          <p:cNvPicPr>
            <a:picLocks noChangeAspect="1"/>
          </p:cNvPicPr>
          <p:nvPr/>
        </p:nvPicPr>
        <p:blipFill>
          <a:blip r:embed="rId9"/>
          <a:stretch>
            <a:fillRect/>
          </a:stretch>
        </p:blipFill>
        <p:spPr>
          <a:xfrm>
            <a:off x="3068107" y="1285936"/>
            <a:ext cx="4018493" cy="480060"/>
          </a:xfrm>
          <a:prstGeom prst="rect">
            <a:avLst/>
          </a:prstGeom>
        </p:spPr>
      </p:pic>
      <p:pic>
        <p:nvPicPr>
          <p:cNvPr id="36" name="Picture 35"/>
          <p:cNvPicPr>
            <a:picLocks noChangeAspect="1"/>
          </p:cNvPicPr>
          <p:nvPr/>
        </p:nvPicPr>
        <p:blipFill>
          <a:blip r:embed="rId10"/>
          <a:stretch>
            <a:fillRect/>
          </a:stretch>
        </p:blipFill>
        <p:spPr>
          <a:xfrm>
            <a:off x="228600" y="2301165"/>
            <a:ext cx="3991202" cy="594435"/>
          </a:xfrm>
          <a:prstGeom prst="rect">
            <a:avLst/>
          </a:prstGeom>
        </p:spPr>
      </p:pic>
      <p:pic>
        <p:nvPicPr>
          <p:cNvPr id="39" name="Picture 38"/>
          <p:cNvPicPr>
            <a:picLocks noChangeAspect="1"/>
          </p:cNvPicPr>
          <p:nvPr/>
        </p:nvPicPr>
        <p:blipFill>
          <a:blip r:embed="rId11"/>
          <a:stretch>
            <a:fillRect/>
          </a:stretch>
        </p:blipFill>
        <p:spPr>
          <a:xfrm>
            <a:off x="4191000" y="2408896"/>
            <a:ext cx="4495800" cy="387569"/>
          </a:xfrm>
          <a:prstGeom prst="rect">
            <a:avLst/>
          </a:prstGeom>
        </p:spPr>
      </p:pic>
      <p:pic>
        <p:nvPicPr>
          <p:cNvPr id="41" name="Picture 40"/>
          <p:cNvPicPr>
            <a:picLocks noChangeAspect="1"/>
          </p:cNvPicPr>
          <p:nvPr/>
        </p:nvPicPr>
        <p:blipFill>
          <a:blip r:embed="rId12"/>
          <a:stretch>
            <a:fillRect/>
          </a:stretch>
        </p:blipFill>
        <p:spPr>
          <a:xfrm>
            <a:off x="3750468" y="2819400"/>
            <a:ext cx="5164932" cy="574820"/>
          </a:xfrm>
          <a:prstGeom prst="rect">
            <a:avLst/>
          </a:prstGeom>
        </p:spPr>
      </p:pic>
      <p:pic>
        <p:nvPicPr>
          <p:cNvPr id="42" name="Picture 41"/>
          <p:cNvPicPr>
            <a:picLocks noChangeAspect="1"/>
          </p:cNvPicPr>
          <p:nvPr/>
        </p:nvPicPr>
        <p:blipFill>
          <a:blip r:embed="rId13"/>
          <a:stretch>
            <a:fillRect/>
          </a:stretch>
        </p:blipFill>
        <p:spPr>
          <a:xfrm>
            <a:off x="381000" y="3385387"/>
            <a:ext cx="5467350" cy="570056"/>
          </a:xfrm>
          <a:prstGeom prst="rect">
            <a:avLst/>
          </a:prstGeom>
        </p:spPr>
      </p:pic>
      <p:pic>
        <p:nvPicPr>
          <p:cNvPr id="44" name="Picture 43"/>
          <p:cNvPicPr>
            <a:picLocks noChangeAspect="1"/>
          </p:cNvPicPr>
          <p:nvPr/>
        </p:nvPicPr>
        <p:blipFill>
          <a:blip r:embed="rId14"/>
          <a:stretch>
            <a:fillRect/>
          </a:stretch>
        </p:blipFill>
        <p:spPr>
          <a:xfrm>
            <a:off x="5572580" y="3385387"/>
            <a:ext cx="3419020" cy="577013"/>
          </a:xfrm>
          <a:prstGeom prst="rect">
            <a:avLst/>
          </a:prstGeom>
        </p:spPr>
      </p:pic>
      <p:grpSp>
        <p:nvGrpSpPr>
          <p:cNvPr id="2" name="Group 47"/>
          <p:cNvGrpSpPr/>
          <p:nvPr/>
        </p:nvGrpSpPr>
        <p:grpSpPr>
          <a:xfrm>
            <a:off x="455612" y="3886200"/>
            <a:ext cx="3963988" cy="2613025"/>
            <a:chOff x="63500" y="1044575"/>
            <a:chExt cx="3963988" cy="2613025"/>
          </a:xfrm>
        </p:grpSpPr>
        <p:sp>
          <p:nvSpPr>
            <p:cNvPr id="1601539" name="Text Box 3"/>
            <p:cNvSpPr txBox="1">
              <a:spLocks noChangeArrowheads="1"/>
            </p:cNvSpPr>
            <p:nvPr/>
          </p:nvSpPr>
          <p:spPr bwMode="auto">
            <a:xfrm>
              <a:off x="1292225" y="27908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1601540" name="Text Box 4"/>
            <p:cNvSpPr txBox="1">
              <a:spLocks noChangeArrowheads="1"/>
            </p:cNvSpPr>
            <p:nvPr/>
          </p:nvSpPr>
          <p:spPr bwMode="auto">
            <a:xfrm>
              <a:off x="2155825" y="27908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1601541" name="Text Box 5"/>
            <p:cNvSpPr txBox="1">
              <a:spLocks noChangeArrowheads="1"/>
            </p:cNvSpPr>
            <p:nvPr/>
          </p:nvSpPr>
          <p:spPr bwMode="auto">
            <a:xfrm>
              <a:off x="2917825" y="1598613"/>
              <a:ext cx="309563" cy="336550"/>
            </a:xfrm>
            <a:prstGeom prst="rect">
              <a:avLst/>
            </a:prstGeom>
            <a:noFill/>
            <a:ln w="31750">
              <a:noFill/>
              <a:miter lim="800000"/>
              <a:headEnd/>
              <a:tailEnd/>
            </a:ln>
            <a:effectLst/>
          </p:spPr>
          <p:txBody>
            <a:bodyPr>
              <a:prstTxWarp prst="textNoShape">
                <a:avLst/>
              </a:prstTxWarp>
              <a:spAutoFit/>
            </a:bodyPr>
            <a:lstStyle/>
            <a:p>
              <a:r>
                <a:rPr lang="en-US" sz="1600">
                  <a:latin typeface="Arial" charset="0"/>
                  <a:ea typeface="Arial" charset="0"/>
                  <a:cs typeface="Arial" charset="0"/>
                </a:rPr>
                <a:t>┴</a:t>
              </a:r>
            </a:p>
          </p:txBody>
        </p:sp>
        <p:sp>
          <p:nvSpPr>
            <p:cNvPr id="1601542" name="Text Box 6"/>
            <p:cNvSpPr txBox="1">
              <a:spLocks noChangeArrowheads="1"/>
            </p:cNvSpPr>
            <p:nvPr/>
          </p:nvSpPr>
          <p:spPr bwMode="auto">
            <a:xfrm>
              <a:off x="2955925" y="21812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1601543" name="Text Box 7"/>
            <p:cNvSpPr txBox="1">
              <a:spLocks noChangeArrowheads="1"/>
            </p:cNvSpPr>
            <p:nvPr/>
          </p:nvSpPr>
          <p:spPr bwMode="auto">
            <a:xfrm>
              <a:off x="3413125" y="27908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1601544" name="Rectangle 8"/>
            <p:cNvSpPr>
              <a:spLocks noChangeArrowheads="1"/>
            </p:cNvSpPr>
            <p:nvPr/>
          </p:nvSpPr>
          <p:spPr bwMode="auto">
            <a:xfrm>
              <a:off x="2717800" y="1562100"/>
              <a:ext cx="1117600" cy="584200"/>
            </a:xfrm>
            <a:prstGeom prst="rect">
              <a:avLst/>
            </a:prstGeom>
            <a:solidFill>
              <a:srgbClr val="00CCFF">
                <a:alpha val="30000"/>
              </a:srgbClr>
            </a:solidFill>
            <a:ln w="31750">
              <a:noFill/>
              <a:miter lim="800000"/>
              <a:headEnd/>
              <a:tailEnd/>
            </a:ln>
            <a:effectLst/>
          </p:spPr>
          <p:txBody>
            <a:bodyPr wrap="none" anchor="ctr">
              <a:prstTxWarp prst="textNoShape">
                <a:avLst/>
              </a:prstTxWarp>
              <a:spAutoFit/>
            </a:bodyPr>
            <a:lstStyle/>
            <a:p>
              <a:endParaRPr lang="en-US"/>
            </a:p>
          </p:txBody>
        </p:sp>
        <p:pic>
          <p:nvPicPr>
            <p:cNvPr id="1601545" name="Picture 9" descr="tabellapdf"/>
            <p:cNvPicPr>
              <a:picLocks noChangeAspect="1" noChangeArrowheads="1"/>
            </p:cNvPicPr>
            <p:nvPr/>
          </p:nvPicPr>
          <p:blipFill>
            <a:blip r:embed="rId15"/>
            <a:srcRect/>
            <a:stretch>
              <a:fillRect/>
            </a:stretch>
          </p:blipFill>
          <p:spPr bwMode="auto">
            <a:xfrm>
              <a:off x="63500" y="1433513"/>
              <a:ext cx="3956050" cy="2224087"/>
            </a:xfrm>
            <a:prstGeom prst="rect">
              <a:avLst/>
            </a:prstGeom>
            <a:noFill/>
          </p:spPr>
        </p:pic>
        <p:grpSp>
          <p:nvGrpSpPr>
            <p:cNvPr id="3" name="Group 38"/>
            <p:cNvGrpSpPr>
              <a:grpSpLocks/>
            </p:cNvGrpSpPr>
            <p:nvPr/>
          </p:nvGrpSpPr>
          <p:grpSpPr bwMode="auto">
            <a:xfrm>
              <a:off x="1600617" y="2438972"/>
              <a:ext cx="439737" cy="304800"/>
              <a:chOff x="3966" y="1417"/>
              <a:chExt cx="317" cy="200"/>
            </a:xfrm>
          </p:grpSpPr>
          <p:sp>
            <p:nvSpPr>
              <p:cNvPr id="1601575" name="Rectangle 39"/>
              <p:cNvSpPr>
                <a:spLocks noChangeArrowheads="1"/>
              </p:cNvSpPr>
              <p:nvPr/>
            </p:nvSpPr>
            <p:spPr bwMode="auto">
              <a:xfrm>
                <a:off x="4032" y="1433"/>
                <a:ext cx="184" cy="184"/>
              </a:xfrm>
              <a:prstGeom prst="rect">
                <a:avLst/>
              </a:prstGeom>
              <a:solidFill>
                <a:schemeClr val="bg1"/>
              </a:solidFill>
              <a:ln w="31750">
                <a:noFill/>
                <a:miter lim="800000"/>
                <a:headEnd/>
                <a:tailEnd/>
              </a:ln>
              <a:effectLst/>
            </p:spPr>
            <p:txBody>
              <a:bodyPr anchor="ctr">
                <a:prstTxWarp prst="textNoShape">
                  <a:avLst/>
                </a:prstTxWarp>
                <a:spAutoFit/>
              </a:bodyPr>
              <a:lstStyle/>
              <a:p>
                <a:endParaRPr lang="en-US"/>
              </a:p>
            </p:txBody>
          </p:sp>
          <p:sp>
            <p:nvSpPr>
              <p:cNvPr id="1601576" name="Rectangle 40"/>
              <p:cNvSpPr>
                <a:spLocks noChangeArrowheads="1"/>
              </p:cNvSpPr>
              <p:nvPr/>
            </p:nvSpPr>
            <p:spPr bwMode="auto">
              <a:xfrm rot="10800000" flipV="1">
                <a:off x="3966" y="1417"/>
                <a:ext cx="317" cy="200"/>
              </a:xfrm>
              <a:prstGeom prst="rect">
                <a:avLst/>
              </a:prstGeom>
              <a:solidFill>
                <a:schemeClr val="bg1">
                  <a:alpha val="0"/>
                </a:schemeClr>
              </a:solidFill>
              <a:ln w="31750">
                <a:noFill/>
                <a:miter lim="800000"/>
                <a:headEnd/>
                <a:tailEnd/>
              </a:ln>
              <a:effectLst/>
            </p:spPr>
            <p:txBody>
              <a:bodyPr anchor="ctr">
                <a:prstTxWarp prst="textNoShape">
                  <a:avLst/>
                </a:prstTxWarp>
                <a:spAutoFit/>
              </a:bodyPr>
              <a:lstStyle/>
              <a:p>
                <a:pPr algn="ctr"/>
                <a:r>
                  <a:rPr lang="en-US" sz="1400" dirty="0">
                    <a:solidFill>
                      <a:schemeClr val="tx1"/>
                    </a:solidFill>
                    <a:latin typeface="Arial" charset="0"/>
                  </a:rPr>
                  <a:t>g</a:t>
                </a:r>
                <a:r>
                  <a:rPr lang="en-US" sz="1400" baseline="-25000" dirty="0">
                    <a:solidFill>
                      <a:schemeClr val="tx1"/>
                    </a:solidFill>
                    <a:latin typeface="Arial" charset="0"/>
                  </a:rPr>
                  <a:t>1L</a:t>
                </a:r>
                <a:endParaRPr lang="it-IT" sz="1400" baseline="-25000" dirty="0">
                  <a:solidFill>
                    <a:schemeClr val="tx1"/>
                  </a:solidFill>
                  <a:latin typeface="Arial" charset="0"/>
                </a:endParaRPr>
              </a:p>
            </p:txBody>
          </p:sp>
        </p:grpSp>
        <p:grpSp>
          <p:nvGrpSpPr>
            <p:cNvPr id="4" name="Group 41"/>
            <p:cNvGrpSpPr>
              <a:grpSpLocks/>
            </p:cNvGrpSpPr>
            <p:nvPr/>
          </p:nvGrpSpPr>
          <p:grpSpPr bwMode="auto">
            <a:xfrm>
              <a:off x="2844800" y="2895601"/>
              <a:ext cx="368300" cy="304800"/>
              <a:chOff x="4880" y="1529"/>
              <a:chExt cx="232" cy="192"/>
            </a:xfrm>
          </p:grpSpPr>
          <p:sp>
            <p:nvSpPr>
              <p:cNvPr id="1601578" name="Rectangle 42"/>
              <p:cNvSpPr>
                <a:spLocks noChangeArrowheads="1"/>
              </p:cNvSpPr>
              <p:nvPr/>
            </p:nvSpPr>
            <p:spPr bwMode="auto">
              <a:xfrm>
                <a:off x="4880" y="1536"/>
                <a:ext cx="184" cy="184"/>
              </a:xfrm>
              <a:prstGeom prst="rect">
                <a:avLst/>
              </a:prstGeom>
              <a:solidFill>
                <a:schemeClr val="bg1"/>
              </a:solidFill>
              <a:ln w="31750">
                <a:noFill/>
                <a:miter lim="800000"/>
                <a:headEnd/>
                <a:tailEnd/>
              </a:ln>
              <a:effectLst/>
            </p:spPr>
            <p:txBody>
              <a:bodyPr anchor="ctr">
                <a:prstTxWarp prst="textNoShape">
                  <a:avLst/>
                </a:prstTxWarp>
                <a:spAutoFit/>
              </a:bodyPr>
              <a:lstStyle/>
              <a:p>
                <a:endParaRPr lang="en-US"/>
              </a:p>
            </p:txBody>
          </p:sp>
          <p:sp>
            <p:nvSpPr>
              <p:cNvPr id="1601579" name="Rectangle 43"/>
              <p:cNvSpPr>
                <a:spLocks noChangeArrowheads="1"/>
              </p:cNvSpPr>
              <p:nvPr/>
            </p:nvSpPr>
            <p:spPr bwMode="auto">
              <a:xfrm>
                <a:off x="4888" y="1529"/>
                <a:ext cx="224" cy="192"/>
              </a:xfrm>
              <a:prstGeom prst="rect">
                <a:avLst/>
              </a:prstGeom>
              <a:solidFill>
                <a:schemeClr val="bg1"/>
              </a:solidFill>
              <a:ln w="31750">
                <a:noFill/>
                <a:miter lim="800000"/>
                <a:headEnd/>
                <a:tailEnd/>
              </a:ln>
              <a:effectLst/>
            </p:spPr>
            <p:txBody>
              <a:bodyPr anchor="ctr">
                <a:prstTxWarp prst="textNoShape">
                  <a:avLst/>
                </a:prstTxWarp>
                <a:spAutoFit/>
              </a:bodyPr>
              <a:lstStyle/>
              <a:p>
                <a:pPr algn="ctr"/>
                <a:r>
                  <a:rPr lang="en-US" sz="1400" dirty="0">
                    <a:solidFill>
                      <a:schemeClr val="tx1"/>
                    </a:solidFill>
                    <a:latin typeface="Arial" charset="0"/>
                  </a:rPr>
                  <a:t>h</a:t>
                </a:r>
                <a:r>
                  <a:rPr lang="en-US" sz="1400" baseline="-25000" dirty="0">
                    <a:solidFill>
                      <a:schemeClr val="tx1"/>
                    </a:solidFill>
                    <a:latin typeface="Arial" charset="0"/>
                  </a:rPr>
                  <a:t>1</a:t>
                </a:r>
                <a:endParaRPr lang="it-IT" sz="1400" baseline="-25000" dirty="0">
                  <a:solidFill>
                    <a:schemeClr val="tx1"/>
                  </a:solidFill>
                  <a:latin typeface="Arial" charset="0"/>
                </a:endParaRPr>
              </a:p>
            </p:txBody>
          </p:sp>
        </p:grpSp>
        <p:sp>
          <p:nvSpPr>
            <p:cNvPr id="1601604" name="Text Box 68"/>
            <p:cNvSpPr txBox="1">
              <a:spLocks noChangeArrowheads="1"/>
            </p:cNvSpPr>
            <p:nvPr/>
          </p:nvSpPr>
          <p:spPr bwMode="auto">
            <a:xfrm>
              <a:off x="76200" y="1044575"/>
              <a:ext cx="3951288" cy="395288"/>
            </a:xfrm>
            <a:prstGeom prst="rect">
              <a:avLst/>
            </a:prstGeom>
            <a:solidFill>
              <a:srgbClr val="FFCCFF"/>
            </a:solidFill>
            <a:ln w="28575">
              <a:solidFill>
                <a:schemeClr val="tx1"/>
              </a:solidFill>
              <a:miter lim="800000"/>
              <a:headEnd/>
              <a:tailEnd/>
            </a:ln>
            <a:effectLst/>
          </p:spPr>
          <p:txBody>
            <a:bodyPr>
              <a:prstTxWarp prst="textNoShape">
                <a:avLst/>
              </a:prstTxWarp>
              <a:spAutoFit/>
            </a:bodyPr>
            <a:lstStyle/>
            <a:p>
              <a:pPr algn="ctr">
                <a:spcBef>
                  <a:spcPct val="50000"/>
                </a:spcBef>
              </a:pPr>
              <a:r>
                <a:rPr lang="en-US" sz="1800" dirty="0">
                  <a:solidFill>
                    <a:schemeClr val="tx1"/>
                  </a:solidFill>
                  <a:latin typeface="Garamond" charset="0"/>
                  <a:ea typeface="Arial" charset="0"/>
                  <a:cs typeface="Arial" charset="0"/>
                </a:rPr>
                <a:t>Distribution Functions (DF)</a:t>
              </a:r>
              <a:endParaRPr lang="it-IT" sz="1800" dirty="0">
                <a:solidFill>
                  <a:schemeClr val="tx1"/>
                </a:solidFill>
                <a:latin typeface="Garamond" charset="0"/>
                <a:ea typeface="Arial" charset="0"/>
                <a:cs typeface="Arial" charset="0"/>
              </a:endParaRPr>
            </a:p>
          </p:txBody>
        </p:sp>
      </p:grpSp>
      <p:sp>
        <p:nvSpPr>
          <p:cNvPr id="56" name="Rounded Rectangle 55"/>
          <p:cNvSpPr/>
          <p:nvPr/>
        </p:nvSpPr>
        <p:spPr>
          <a:xfrm>
            <a:off x="455612" y="5585397"/>
            <a:ext cx="3956050" cy="891603"/>
          </a:xfrm>
          <a:prstGeom prst="roundRect">
            <a:avLst/>
          </a:prstGeom>
          <a:noFill/>
          <a:ln>
            <a:solidFill>
              <a:srgbClr val="FF6600"/>
            </a:solidFill>
          </a:ln>
          <a:effectLst>
            <a:glow rad="101600">
              <a:schemeClr val="accent6">
                <a:lumMod val="60000"/>
                <a:lumOff val="4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ounded Rectangle 46"/>
          <p:cNvSpPr/>
          <p:nvPr/>
        </p:nvSpPr>
        <p:spPr>
          <a:xfrm>
            <a:off x="228600" y="2286000"/>
            <a:ext cx="8686800" cy="1099388"/>
          </a:xfrm>
          <a:prstGeom prst="roundRect">
            <a:avLst/>
          </a:prstGeom>
          <a:noFill/>
          <a:ln>
            <a:solidFill>
              <a:srgbClr val="FF6600"/>
            </a:solidFill>
          </a:ln>
          <a:effectLst>
            <a:glow rad="101600">
              <a:schemeClr val="accent6">
                <a:lumMod val="60000"/>
                <a:lumOff val="4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65570" name="Object 2"/>
          <p:cNvGraphicFramePr>
            <a:graphicFrameLocks noChangeAspect="1"/>
          </p:cNvGraphicFramePr>
          <p:nvPr/>
        </p:nvGraphicFramePr>
        <p:xfrm>
          <a:off x="5194300" y="4267200"/>
          <a:ext cx="3263900" cy="889547"/>
        </p:xfrm>
        <a:graphic>
          <a:graphicData uri="http://schemas.openxmlformats.org/presentationml/2006/ole">
            <p:oleObj spid="_x0000_s471042" name="Equation" r:id="rId16" imgW="1765300" imgH="482600" progId="Equation.3">
              <p:embed/>
            </p:oleObj>
          </a:graphicData>
        </a:graphic>
      </p:graphicFrame>
      <p:sp>
        <p:nvSpPr>
          <p:cNvPr id="37" name="TextBox 36"/>
          <p:cNvSpPr txBox="1"/>
          <p:nvPr/>
        </p:nvSpPr>
        <p:spPr>
          <a:xfrm>
            <a:off x="4953000" y="5562600"/>
            <a:ext cx="3764009" cy="646331"/>
          </a:xfrm>
          <a:prstGeom prst="rect">
            <a:avLst/>
          </a:prstGeom>
          <a:noFill/>
        </p:spPr>
        <p:txBody>
          <a:bodyPr wrap="none" rtlCol="0">
            <a:spAutoFit/>
          </a:bodyPr>
          <a:lstStyle/>
          <a:p>
            <a:r>
              <a:rPr lang="en-US" dirty="0" err="1" smtClean="0">
                <a:solidFill>
                  <a:srgbClr val="FF0000"/>
                </a:solidFill>
              </a:rPr>
              <a:t>Azimuthal</a:t>
            </a:r>
            <a:r>
              <a:rPr lang="en-US" dirty="0" smtClean="0">
                <a:solidFill>
                  <a:srgbClr val="FF0000"/>
                </a:solidFill>
              </a:rPr>
              <a:t> moments require careful </a:t>
            </a:r>
          </a:p>
          <a:p>
            <a:r>
              <a:rPr lang="en-US" dirty="0" smtClean="0">
                <a:solidFill>
                  <a:srgbClr val="FF0000"/>
                </a:solidFill>
              </a:rPr>
              <a:t>study of instrumental effects</a:t>
            </a:r>
            <a:endParaRPr lang="en-US" dirty="0">
              <a:solidFill>
                <a:srgbClr val="FF0000"/>
              </a:solidFill>
            </a:endParaRPr>
          </a:p>
        </p:txBody>
      </p:sp>
      <p:cxnSp>
        <p:nvCxnSpPr>
          <p:cNvPr id="40" name="Straight Connector 39"/>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3"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713071" y="2286000"/>
            <a:ext cx="3810972" cy="923330"/>
          </a:xfrm>
          <a:prstGeom prst="rect">
            <a:avLst/>
          </a:prstGeom>
          <a:noFill/>
        </p:spPr>
        <p:txBody>
          <a:bodyPr wrap="none">
            <a:spAutoFit/>
          </a:bodyPr>
          <a:lstStyle/>
          <a:p>
            <a:pPr algn="ctr" fontAlgn="auto">
              <a:spcBef>
                <a:spcPts val="0"/>
              </a:spcBef>
              <a:spcAft>
                <a:spcPts val="0"/>
              </a:spcAft>
              <a:defRPr/>
            </a:pP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O</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nline </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I</a:t>
            </a: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rPr>
              <a:t>ssues</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cs typeface="+mn-cs"/>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14400" y="1055132"/>
            <a:ext cx="7086600" cy="2325944"/>
          </a:xfrm>
          <a:prstGeom prst="rect">
            <a:avLst/>
          </a:prstGeom>
        </p:spPr>
      </p:pic>
      <p:pic>
        <p:nvPicPr>
          <p:cNvPr id="3" name="Picture 2"/>
          <p:cNvPicPr>
            <a:picLocks noChangeAspect="1"/>
          </p:cNvPicPr>
          <p:nvPr/>
        </p:nvPicPr>
        <p:blipFill>
          <a:blip r:embed="rId3"/>
          <a:stretch>
            <a:fillRect/>
          </a:stretch>
        </p:blipFill>
        <p:spPr>
          <a:xfrm>
            <a:off x="1617141" y="3840108"/>
            <a:ext cx="4707459" cy="2484492"/>
          </a:xfrm>
          <a:prstGeom prst="rect">
            <a:avLst/>
          </a:prstGeom>
        </p:spPr>
      </p:pic>
      <p:sp>
        <p:nvSpPr>
          <p:cNvPr id="5" name="TextBox 4"/>
          <p:cNvSpPr txBox="1"/>
          <p:nvPr/>
        </p:nvSpPr>
        <p:spPr>
          <a:xfrm>
            <a:off x="103016" y="3593068"/>
            <a:ext cx="3021184" cy="369332"/>
          </a:xfrm>
          <a:prstGeom prst="rect">
            <a:avLst/>
          </a:prstGeom>
          <a:noFill/>
        </p:spPr>
        <p:txBody>
          <a:bodyPr wrap="square" rtlCol="0">
            <a:spAutoFit/>
          </a:bodyPr>
          <a:lstStyle/>
          <a:p>
            <a:r>
              <a:rPr lang="en-US" dirty="0" smtClean="0"/>
              <a:t>Synchrotron radiation cone </a:t>
            </a:r>
            <a:endParaRPr lang="en-US" dirty="0"/>
          </a:p>
        </p:txBody>
      </p:sp>
      <p:sp>
        <p:nvSpPr>
          <p:cNvPr id="7" name="Rectangle 6"/>
          <p:cNvSpPr/>
          <p:nvPr/>
        </p:nvSpPr>
        <p:spPr>
          <a:xfrm>
            <a:off x="2995004" y="0"/>
            <a:ext cx="3007855"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Beam dynamic </a:t>
            </a:r>
          </a:p>
        </p:txBody>
      </p:sp>
      <p:sp>
        <p:nvSpPr>
          <p:cNvPr id="8"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9"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59</a:t>
            </a:fld>
            <a:endParaRPr lang="en-US" sz="1200" dirty="0">
              <a:solidFill>
                <a:srgbClr val="898989"/>
              </a:solidFill>
            </a:endParaRPr>
          </a:p>
        </p:txBody>
      </p:sp>
      <p:cxnSp>
        <p:nvCxnSpPr>
          <p:cNvPr id="11" name="Straight Connector 10"/>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52400" y="762000"/>
            <a:ext cx="1801056" cy="369332"/>
          </a:xfrm>
          <a:prstGeom prst="rect">
            <a:avLst/>
          </a:prstGeom>
          <a:noFill/>
        </p:spPr>
        <p:txBody>
          <a:bodyPr wrap="none" rtlCol="0">
            <a:spAutoFit/>
          </a:bodyPr>
          <a:lstStyle/>
          <a:p>
            <a:r>
              <a:rPr lang="en-US" dirty="0" smtClean="0"/>
              <a:t>Beam trajectory</a:t>
            </a:r>
            <a:endParaRPr lang="en-US" dirty="0"/>
          </a:p>
        </p:txBody>
      </p:sp>
      <p:sp>
        <p:nvSpPr>
          <p:cNvPr id="13" name="TextBox 12"/>
          <p:cNvSpPr txBox="1"/>
          <p:nvPr/>
        </p:nvSpPr>
        <p:spPr>
          <a:xfrm>
            <a:off x="4291521" y="2731532"/>
            <a:ext cx="1441733" cy="646331"/>
          </a:xfrm>
          <a:prstGeom prst="rect">
            <a:avLst/>
          </a:prstGeom>
          <a:noFill/>
        </p:spPr>
        <p:txBody>
          <a:bodyPr wrap="none" rtlCol="0">
            <a:spAutoFit/>
          </a:bodyPr>
          <a:lstStyle/>
          <a:p>
            <a:r>
              <a:rPr lang="en-US" dirty="0" smtClean="0">
                <a:solidFill>
                  <a:srgbClr val="FF0000"/>
                </a:solidFill>
              </a:rPr>
              <a:t>2mm shift at</a:t>
            </a:r>
          </a:p>
          <a:p>
            <a:r>
              <a:rPr lang="en-US" dirty="0" smtClean="0">
                <a:solidFill>
                  <a:srgbClr val="FF0000"/>
                </a:solidFill>
              </a:rPr>
              <a:t>cell center</a:t>
            </a:r>
            <a:endParaRPr lang="en-US" dirty="0">
              <a:solidFill>
                <a:srgbClr val="FF0000"/>
              </a:solidFill>
            </a:endParaRPr>
          </a:p>
        </p:txBody>
      </p:sp>
      <p:sp>
        <p:nvSpPr>
          <p:cNvPr id="14" name="TextBox 13"/>
          <p:cNvSpPr txBox="1"/>
          <p:nvPr/>
        </p:nvSpPr>
        <p:spPr>
          <a:xfrm>
            <a:off x="6559267" y="4179332"/>
            <a:ext cx="2224399" cy="646331"/>
          </a:xfrm>
          <a:prstGeom prst="rect">
            <a:avLst/>
          </a:prstGeom>
          <a:noFill/>
        </p:spPr>
        <p:txBody>
          <a:bodyPr wrap="square" rtlCol="0">
            <a:spAutoFit/>
          </a:bodyPr>
          <a:lstStyle/>
          <a:p>
            <a:r>
              <a:rPr lang="en-US" dirty="0" smtClean="0">
                <a:solidFill>
                  <a:srgbClr val="FF0000"/>
                </a:solidFill>
              </a:rPr>
              <a:t>5 kW emitted power</a:t>
            </a:r>
          </a:p>
          <a:p>
            <a:r>
              <a:rPr lang="en-US" dirty="0" smtClean="0">
                <a:solidFill>
                  <a:srgbClr val="FF0000"/>
                </a:solidFill>
              </a:rPr>
              <a:t>at 50 </a:t>
            </a:r>
            <a:r>
              <a:rPr lang="en-US" dirty="0" err="1" smtClean="0">
                <a:solidFill>
                  <a:srgbClr val="FF0000"/>
                </a:solidFill>
              </a:rPr>
              <a:t>mA</a:t>
            </a:r>
            <a:r>
              <a:rPr lang="en-US" dirty="0" smtClean="0">
                <a:solidFill>
                  <a:srgbClr val="FF0000"/>
                </a:solidFill>
              </a:rPr>
              <a:t> beam</a:t>
            </a:r>
          </a:p>
        </p:txBody>
      </p:sp>
      <p:cxnSp>
        <p:nvCxnSpPr>
          <p:cNvPr id="15" name="Straight Connector 14"/>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800100" y="533400"/>
            <a:ext cx="7962900" cy="3655769"/>
          </a:xfrm>
          <a:prstGeom prst="rect">
            <a:avLst/>
          </a:prstGeom>
        </p:spPr>
      </p:pic>
      <p:pic>
        <p:nvPicPr>
          <p:cNvPr id="5" name="Picture 4"/>
          <p:cNvPicPr>
            <a:picLocks noChangeAspect="1"/>
          </p:cNvPicPr>
          <p:nvPr/>
        </p:nvPicPr>
        <p:blipFill>
          <a:blip r:embed="rId3"/>
          <a:stretch>
            <a:fillRect/>
          </a:stretch>
        </p:blipFill>
        <p:spPr>
          <a:xfrm>
            <a:off x="0" y="3665412"/>
            <a:ext cx="3124200" cy="2354388"/>
          </a:xfrm>
          <a:prstGeom prst="rect">
            <a:avLst/>
          </a:prstGeom>
        </p:spPr>
      </p:pic>
      <p:sp>
        <p:nvSpPr>
          <p:cNvPr id="6" name="TextBox 5"/>
          <p:cNvSpPr txBox="1"/>
          <p:nvPr/>
        </p:nvSpPr>
        <p:spPr>
          <a:xfrm>
            <a:off x="457200" y="5877580"/>
            <a:ext cx="2449997" cy="523220"/>
          </a:xfrm>
          <a:prstGeom prst="rect">
            <a:avLst/>
          </a:prstGeom>
          <a:noFill/>
        </p:spPr>
        <p:txBody>
          <a:bodyPr wrap="none" rtlCol="0">
            <a:spAutoFit/>
          </a:bodyPr>
          <a:lstStyle/>
          <a:p>
            <a:r>
              <a:rPr lang="en-US" sz="1400" dirty="0" smtClean="0"/>
              <a:t>Hyperfine energy levels as a </a:t>
            </a:r>
          </a:p>
          <a:p>
            <a:r>
              <a:rPr lang="en-US" sz="1400" dirty="0" smtClean="0"/>
              <a:t>function of the holding field</a:t>
            </a:r>
            <a:endParaRPr lang="en-US" sz="1400" dirty="0"/>
          </a:p>
        </p:txBody>
      </p:sp>
      <p:sp>
        <p:nvSpPr>
          <p:cNvPr id="7" name="Rectangle 6"/>
          <p:cNvSpPr/>
          <p:nvPr/>
        </p:nvSpPr>
        <p:spPr>
          <a:xfrm>
            <a:off x="2565804" y="0"/>
            <a:ext cx="3866263"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The HERMES target</a:t>
            </a:r>
          </a:p>
        </p:txBody>
      </p:sp>
      <p:sp>
        <p:nvSpPr>
          <p:cNvPr id="8"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9"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6</a:t>
            </a:fld>
            <a:endParaRPr lang="en-US" sz="1200" dirty="0">
              <a:solidFill>
                <a:srgbClr val="898989"/>
              </a:solidFill>
            </a:endParaRPr>
          </a:p>
        </p:txBody>
      </p:sp>
      <p:cxnSp>
        <p:nvCxnSpPr>
          <p:cNvPr id="11" name="Straight Connector 10"/>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219200" y="3429000"/>
            <a:ext cx="381000" cy="236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3385921" y="4423311"/>
            <a:ext cx="2633879" cy="1557932"/>
          </a:xfrm>
          <a:prstGeom prst="rect">
            <a:avLst/>
          </a:prstGeom>
        </p:spPr>
      </p:pic>
      <p:sp>
        <p:nvSpPr>
          <p:cNvPr id="15" name="TextBox 14"/>
          <p:cNvSpPr txBox="1"/>
          <p:nvPr/>
        </p:nvSpPr>
        <p:spPr>
          <a:xfrm>
            <a:off x="3690721" y="6093023"/>
            <a:ext cx="2154306" cy="307777"/>
          </a:xfrm>
          <a:prstGeom prst="rect">
            <a:avLst/>
          </a:prstGeom>
          <a:noFill/>
        </p:spPr>
        <p:txBody>
          <a:bodyPr wrap="none" rtlCol="0">
            <a:spAutoFit/>
          </a:bodyPr>
          <a:lstStyle/>
          <a:p>
            <a:r>
              <a:rPr lang="en-US" sz="1400" dirty="0" smtClean="0"/>
              <a:t>The 75 </a:t>
            </a:r>
            <a:r>
              <a:rPr lang="en-US" sz="1400" dirty="0" smtClean="0">
                <a:latin typeface="Symbol"/>
              </a:rPr>
              <a:t>m</a:t>
            </a:r>
            <a:r>
              <a:rPr lang="en-US" sz="1400" dirty="0" smtClean="0"/>
              <a:t>m Al coated cell</a:t>
            </a:r>
            <a:endParaRPr lang="en-US" sz="1400" dirty="0"/>
          </a:p>
        </p:txBody>
      </p:sp>
      <p:sp>
        <p:nvSpPr>
          <p:cNvPr id="18" name="Rectangle 17"/>
          <p:cNvSpPr/>
          <p:nvPr/>
        </p:nvSpPr>
        <p:spPr>
          <a:xfrm>
            <a:off x="5845026" y="3463193"/>
            <a:ext cx="1774974" cy="6469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t>
            </a:r>
            <a:endParaRPr lang="en-US" dirty="0"/>
          </a:p>
        </p:txBody>
      </p:sp>
      <p:sp>
        <p:nvSpPr>
          <p:cNvPr id="19" name="TextBox 18"/>
          <p:cNvSpPr txBox="1"/>
          <p:nvPr/>
        </p:nvSpPr>
        <p:spPr>
          <a:xfrm>
            <a:off x="3705688" y="4038600"/>
            <a:ext cx="2237912" cy="338554"/>
          </a:xfrm>
          <a:prstGeom prst="rect">
            <a:avLst/>
          </a:prstGeom>
          <a:noFill/>
        </p:spPr>
        <p:txBody>
          <a:bodyPr wrap="none" rtlCol="0">
            <a:spAutoFit/>
          </a:bodyPr>
          <a:lstStyle/>
          <a:p>
            <a:r>
              <a:rPr lang="en-US" sz="1600" dirty="0" smtClean="0">
                <a:solidFill>
                  <a:srgbClr val="FF0000"/>
                </a:solidFill>
              </a:rPr>
              <a:t>27.5 </a:t>
            </a:r>
            <a:r>
              <a:rPr lang="en-US" sz="1600" dirty="0" err="1" smtClean="0">
                <a:solidFill>
                  <a:srgbClr val="FF0000"/>
                </a:solidFill>
              </a:rPr>
              <a:t>GeV</a:t>
            </a:r>
            <a:r>
              <a:rPr lang="en-US" sz="1600" dirty="0" smtClean="0">
                <a:solidFill>
                  <a:srgbClr val="FF0000"/>
                </a:solidFill>
              </a:rPr>
              <a:t> lepton beam</a:t>
            </a:r>
            <a:endParaRPr lang="en-US" sz="1600" dirty="0">
              <a:solidFill>
                <a:srgbClr val="FF0000"/>
              </a:solidFill>
            </a:endParaRPr>
          </a:p>
        </p:txBody>
      </p:sp>
      <p:sp>
        <p:nvSpPr>
          <p:cNvPr id="20" name="TextBox 19"/>
          <p:cNvSpPr txBox="1"/>
          <p:nvPr/>
        </p:nvSpPr>
        <p:spPr>
          <a:xfrm>
            <a:off x="6186873" y="3634812"/>
            <a:ext cx="2804727" cy="2800766"/>
          </a:xfrm>
          <a:prstGeom prst="rect">
            <a:avLst/>
          </a:prstGeom>
          <a:gradFill flip="none" rotWithShape="1">
            <a:gsLst>
              <a:gs pos="0">
                <a:schemeClr val="bg1"/>
              </a:gs>
              <a:gs pos="100000">
                <a:schemeClr val="tx2">
                  <a:lumMod val="40000"/>
                  <a:lumOff val="60000"/>
                </a:schemeClr>
              </a:gs>
            </a:gsLst>
            <a:lin ang="0" scaled="1"/>
            <a:tileRect/>
          </a:gradFill>
          <a:ln>
            <a:solidFill>
              <a:srgbClr val="000090"/>
            </a:solidFill>
          </a:ln>
        </p:spPr>
        <p:txBody>
          <a:bodyPr wrap="square" rtlCol="0">
            <a:spAutoFit/>
          </a:bodyPr>
          <a:lstStyle/>
          <a:p>
            <a:r>
              <a:rPr lang="en-US" sz="1600" dirty="0" smtClean="0"/>
              <a:t>High polarization ~ 80+/-3%</a:t>
            </a:r>
          </a:p>
          <a:p>
            <a:endParaRPr lang="en-US" sz="1600" dirty="0" smtClean="0"/>
          </a:p>
          <a:p>
            <a:r>
              <a:rPr lang="en-US" sz="1600" dirty="0" smtClean="0"/>
              <a:t>No dilution factor</a:t>
            </a:r>
          </a:p>
          <a:p>
            <a:endParaRPr lang="en-US" sz="1600" dirty="0" smtClean="0"/>
          </a:p>
          <a:p>
            <a:r>
              <a:rPr lang="en-US" sz="1600" dirty="0" smtClean="0">
                <a:solidFill>
                  <a:srgbClr val="FF0000"/>
                </a:solidFill>
              </a:rPr>
              <a:t>ms polarization </a:t>
            </a:r>
            <a:r>
              <a:rPr lang="en-US" sz="1600" dirty="0" smtClean="0">
                <a:solidFill>
                  <a:srgbClr val="FF0000"/>
                </a:solidFill>
              </a:rPr>
              <a:t>switching at</a:t>
            </a:r>
          </a:p>
          <a:p>
            <a:r>
              <a:rPr lang="en-US" sz="1600" dirty="0" smtClean="0">
                <a:solidFill>
                  <a:srgbClr val="FF0000"/>
                </a:solidFill>
              </a:rPr>
              <a:t>90 </a:t>
            </a:r>
            <a:r>
              <a:rPr lang="en-US" sz="1600" dirty="0" err="1" smtClean="0">
                <a:solidFill>
                  <a:srgbClr val="FF0000"/>
                </a:solidFill>
              </a:rPr>
              <a:t>s</a:t>
            </a:r>
            <a:r>
              <a:rPr lang="en-US" sz="1600" dirty="0" smtClean="0">
                <a:solidFill>
                  <a:srgbClr val="FF0000"/>
                </a:solidFill>
              </a:rPr>
              <a:t> time intervals</a:t>
            </a:r>
            <a:endParaRPr lang="en-US" sz="1600" dirty="0" smtClean="0">
              <a:solidFill>
                <a:srgbClr val="FF0000"/>
              </a:solidFill>
            </a:endParaRPr>
          </a:p>
          <a:p>
            <a:endParaRPr lang="en-US" sz="1600" dirty="0" smtClean="0"/>
          </a:p>
          <a:p>
            <a:r>
              <a:rPr lang="en-US" sz="1600" dirty="0" smtClean="0"/>
              <a:t>No radiation damage</a:t>
            </a:r>
          </a:p>
          <a:p>
            <a:endParaRPr lang="en-US" sz="1600" dirty="0" smtClean="0"/>
          </a:p>
          <a:p>
            <a:r>
              <a:rPr lang="en-US" sz="1600" dirty="0" smtClean="0"/>
              <a:t>   </a:t>
            </a:r>
            <a:r>
              <a:rPr lang="en-US" sz="1600" dirty="0" smtClean="0">
                <a:solidFill>
                  <a:srgbClr val="FF0000"/>
                </a:solidFill>
              </a:rPr>
              <a:t>L ~ O(10</a:t>
            </a:r>
            <a:r>
              <a:rPr lang="en-US" sz="1600" baseline="30000" dirty="0" smtClean="0">
                <a:solidFill>
                  <a:srgbClr val="FF0000"/>
                </a:solidFill>
              </a:rPr>
              <a:t>31</a:t>
            </a:r>
            <a:r>
              <a:rPr lang="en-US" sz="1600" dirty="0" smtClean="0">
                <a:solidFill>
                  <a:srgbClr val="FF0000"/>
                </a:solidFill>
              </a:rPr>
              <a:t>) cm</a:t>
            </a:r>
            <a:r>
              <a:rPr lang="en-US" sz="1600" baseline="30000" dirty="0" smtClean="0">
                <a:solidFill>
                  <a:srgbClr val="FF0000"/>
                </a:solidFill>
              </a:rPr>
              <a:t>-2</a:t>
            </a:r>
            <a:r>
              <a:rPr lang="en-US" sz="1600" dirty="0" smtClean="0">
                <a:solidFill>
                  <a:srgbClr val="FF0000"/>
                </a:solidFill>
              </a:rPr>
              <a:t> s</a:t>
            </a:r>
            <a:r>
              <a:rPr lang="en-US" sz="1600" baseline="30000" dirty="0" smtClean="0">
                <a:solidFill>
                  <a:srgbClr val="FF0000"/>
                </a:solidFill>
              </a:rPr>
              <a:t>-1</a:t>
            </a:r>
          </a:p>
          <a:p>
            <a:endParaRPr lang="en-US" sz="1600" dirty="0"/>
          </a:p>
        </p:txBody>
      </p:sp>
      <p:cxnSp>
        <p:nvCxnSpPr>
          <p:cNvPr id="16" name="Straight Connector 15"/>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7"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88996" y="646331"/>
            <a:ext cx="8978804" cy="523220"/>
          </a:xfrm>
          <a:prstGeom prst="rect">
            <a:avLst/>
          </a:prstGeom>
          <a:noFill/>
        </p:spPr>
        <p:txBody>
          <a:bodyPr wrap="square" rtlCol="0">
            <a:spAutoFit/>
          </a:bodyPr>
          <a:lstStyle/>
          <a:p>
            <a:r>
              <a:rPr lang="en-US" sz="1400" dirty="0" smtClean="0"/>
              <a:t>The holding magnetic field is required to inhibit depolarization mechanism by effectively decoupling the electrons and nucleons magnetic moments while providing the target spin direction. </a:t>
            </a:r>
            <a:endParaRPr lang="en-US" sz="1400" dirty="0"/>
          </a:p>
        </p:txBody>
      </p:sp>
      <p:sp>
        <p:nvSpPr>
          <p:cNvPr id="6" name="TextBox 5"/>
          <p:cNvSpPr txBox="1"/>
          <p:nvPr/>
        </p:nvSpPr>
        <p:spPr>
          <a:xfrm>
            <a:off x="386799" y="5404247"/>
            <a:ext cx="8147601" cy="615553"/>
          </a:xfrm>
          <a:prstGeom prst="rect">
            <a:avLst/>
          </a:prstGeom>
          <a:noFill/>
        </p:spPr>
        <p:txBody>
          <a:bodyPr wrap="square" rtlCol="0">
            <a:spAutoFit/>
          </a:bodyPr>
          <a:lstStyle/>
          <a:p>
            <a:r>
              <a:rPr lang="en-US" sz="1600" dirty="0" smtClean="0"/>
              <a:t>Due to the RF fields induced by the bunched HERA beam, depolarization resonances could happen between different hyperfine states at certain B values</a:t>
            </a:r>
            <a:r>
              <a:rPr lang="en-US" dirty="0"/>
              <a:t>.</a:t>
            </a:r>
            <a:endParaRPr lang="en-US" sz="1600" dirty="0" smtClean="0"/>
          </a:p>
        </p:txBody>
      </p:sp>
      <p:sp>
        <p:nvSpPr>
          <p:cNvPr id="7" name="TextBox 6"/>
          <p:cNvSpPr txBox="1"/>
          <p:nvPr/>
        </p:nvSpPr>
        <p:spPr>
          <a:xfrm>
            <a:off x="1143000" y="6019800"/>
            <a:ext cx="6867309" cy="369332"/>
          </a:xfrm>
          <a:prstGeom prst="rect">
            <a:avLst/>
          </a:prstGeom>
          <a:noFill/>
        </p:spPr>
        <p:txBody>
          <a:bodyPr wrap="none" rtlCol="0">
            <a:spAutoFit/>
          </a:bodyPr>
          <a:lstStyle/>
          <a:p>
            <a:r>
              <a:rPr lang="en-US" b="1" dirty="0" smtClean="0">
                <a:solidFill>
                  <a:srgbClr val="FF0000"/>
                </a:solidFill>
              </a:rPr>
              <a:t>The magnetic flux density has to be stabilized within 0.18 </a:t>
            </a:r>
            <a:r>
              <a:rPr lang="en-US" b="1" dirty="0" err="1" smtClean="0">
                <a:solidFill>
                  <a:srgbClr val="FF0000"/>
                </a:solidFill>
              </a:rPr>
              <a:t>mT</a:t>
            </a:r>
            <a:endParaRPr lang="en-US" b="1" dirty="0">
              <a:solidFill>
                <a:srgbClr val="FF0000"/>
              </a:solidFill>
            </a:endParaRPr>
          </a:p>
        </p:txBody>
      </p:sp>
      <p:sp>
        <p:nvSpPr>
          <p:cNvPr id="9" name="Rectangle 8"/>
          <p:cNvSpPr/>
          <p:nvPr/>
        </p:nvSpPr>
        <p:spPr>
          <a:xfrm>
            <a:off x="1372525" y="0"/>
            <a:ext cx="6252809"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HERMES Transverse Target Field</a:t>
            </a:r>
          </a:p>
        </p:txBody>
      </p:sp>
      <p:pic>
        <p:nvPicPr>
          <p:cNvPr id="10" name="Picture 9"/>
          <p:cNvPicPr>
            <a:picLocks noChangeAspect="1"/>
          </p:cNvPicPr>
          <p:nvPr/>
        </p:nvPicPr>
        <p:blipFill>
          <a:blip r:embed="rId2"/>
          <a:stretch>
            <a:fillRect/>
          </a:stretch>
        </p:blipFill>
        <p:spPr>
          <a:xfrm>
            <a:off x="497405" y="1371600"/>
            <a:ext cx="4150795" cy="3975100"/>
          </a:xfrm>
          <a:prstGeom prst="rect">
            <a:avLst/>
          </a:prstGeom>
        </p:spPr>
      </p:pic>
      <p:sp>
        <p:nvSpPr>
          <p:cNvPr id="11"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12"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60</a:t>
            </a:fld>
            <a:endParaRPr lang="en-US" sz="1200" dirty="0">
              <a:solidFill>
                <a:srgbClr val="898989"/>
              </a:solidFill>
            </a:endParaRPr>
          </a:p>
        </p:txBody>
      </p:sp>
      <p:cxnSp>
        <p:nvCxnSpPr>
          <p:cNvPr id="14" name="Straight Connector 13"/>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3"/>
          <a:stretch>
            <a:fillRect/>
          </a:stretch>
        </p:blipFill>
        <p:spPr>
          <a:xfrm>
            <a:off x="4964029" y="1295400"/>
            <a:ext cx="3722771" cy="4164807"/>
          </a:xfrm>
          <a:prstGeom prst="rect">
            <a:avLst/>
          </a:prstGeom>
        </p:spPr>
      </p:pic>
      <p:cxnSp>
        <p:nvCxnSpPr>
          <p:cNvPr id="16" name="Straight Connector 15"/>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7"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Picture 19" descr="medium_cell_1_90.jpg"/>
          <p:cNvPicPr>
            <a:picLocks noChangeAspect="1"/>
          </p:cNvPicPr>
          <p:nvPr/>
        </p:nvPicPr>
        <p:blipFill>
          <a:blip r:embed="rId3"/>
          <a:stretch>
            <a:fillRect/>
          </a:stretch>
        </p:blipFill>
        <p:spPr>
          <a:xfrm>
            <a:off x="-14634" y="3995223"/>
            <a:ext cx="4659841" cy="3243777"/>
          </a:xfrm>
          <a:prstGeom prst="rect">
            <a:avLst/>
          </a:prstGeom>
        </p:spPr>
      </p:pic>
      <p:pic>
        <p:nvPicPr>
          <p:cNvPr id="21" name="Picture 20" descr="Cell_coils.jpg"/>
          <p:cNvPicPr>
            <a:picLocks noChangeAspect="1"/>
          </p:cNvPicPr>
          <p:nvPr/>
        </p:nvPicPr>
        <p:blipFill>
          <a:blip r:embed="rId4"/>
          <a:stretch>
            <a:fillRect/>
          </a:stretch>
        </p:blipFill>
        <p:spPr>
          <a:xfrm>
            <a:off x="5096057" y="4515946"/>
            <a:ext cx="2523943" cy="1892957"/>
          </a:xfrm>
          <a:prstGeom prst="rect">
            <a:avLst/>
          </a:prstGeom>
        </p:spPr>
      </p:pic>
      <p:sp>
        <p:nvSpPr>
          <p:cNvPr id="3"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61</a:t>
            </a:fld>
            <a:endParaRPr lang="en-US" sz="1200" dirty="0">
              <a:solidFill>
                <a:srgbClr val="898989"/>
              </a:solidFill>
            </a:endParaRPr>
          </a:p>
        </p:txBody>
      </p:sp>
      <p:cxnSp>
        <p:nvCxnSpPr>
          <p:cNvPr id="7" name="Straight Connector 6"/>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448269" y="0"/>
            <a:ext cx="6101325"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B Field drifts with Temperature</a:t>
            </a:r>
          </a:p>
        </p:txBody>
      </p:sp>
      <p:sp>
        <p:nvSpPr>
          <p:cNvPr id="14" name="TextBox 13"/>
          <p:cNvSpPr txBox="1"/>
          <p:nvPr/>
        </p:nvSpPr>
        <p:spPr>
          <a:xfrm>
            <a:off x="1329267" y="1219200"/>
            <a:ext cx="6900333" cy="307777"/>
          </a:xfrm>
          <a:prstGeom prst="rect">
            <a:avLst/>
          </a:prstGeom>
          <a:noFill/>
        </p:spPr>
        <p:txBody>
          <a:bodyPr wrap="square" rtlCol="0">
            <a:spAutoFit/>
          </a:bodyPr>
          <a:lstStyle/>
          <a:p>
            <a:r>
              <a:rPr lang="en-US" sz="1400" dirty="0" smtClean="0">
                <a:solidFill>
                  <a:srgbClr val="FF0000"/>
                </a:solidFill>
              </a:rPr>
              <a:t>Automatic compensating system added:  pair of correcting coils to the main coils</a:t>
            </a:r>
            <a:endParaRPr lang="en-US" sz="1400" dirty="0">
              <a:solidFill>
                <a:srgbClr val="FF0000"/>
              </a:solidFill>
            </a:endParaRPr>
          </a:p>
        </p:txBody>
      </p:sp>
      <p:pic>
        <p:nvPicPr>
          <p:cNvPr id="17" name="Picture 16"/>
          <p:cNvPicPr>
            <a:picLocks noChangeAspect="1"/>
          </p:cNvPicPr>
          <p:nvPr/>
        </p:nvPicPr>
        <p:blipFill>
          <a:blip r:embed="rId5"/>
          <a:stretch>
            <a:fillRect/>
          </a:stretch>
        </p:blipFill>
        <p:spPr>
          <a:xfrm>
            <a:off x="914400" y="1619094"/>
            <a:ext cx="3508612" cy="2552538"/>
          </a:xfrm>
          <a:prstGeom prst="rect">
            <a:avLst/>
          </a:prstGeom>
        </p:spPr>
      </p:pic>
      <p:pic>
        <p:nvPicPr>
          <p:cNvPr id="18" name="Picture 17"/>
          <p:cNvPicPr>
            <a:picLocks noChangeAspect="1"/>
          </p:cNvPicPr>
          <p:nvPr/>
        </p:nvPicPr>
        <p:blipFill>
          <a:blip r:embed="rId6"/>
          <a:stretch>
            <a:fillRect/>
          </a:stretch>
        </p:blipFill>
        <p:spPr>
          <a:xfrm>
            <a:off x="4552950" y="1524000"/>
            <a:ext cx="3829050" cy="2730553"/>
          </a:xfrm>
          <a:prstGeom prst="rect">
            <a:avLst/>
          </a:prstGeom>
        </p:spPr>
      </p:pic>
      <p:sp>
        <p:nvSpPr>
          <p:cNvPr id="19" name="TextBox 18"/>
          <p:cNvSpPr txBox="1"/>
          <p:nvPr/>
        </p:nvSpPr>
        <p:spPr>
          <a:xfrm>
            <a:off x="209916" y="670195"/>
            <a:ext cx="8476884" cy="523220"/>
          </a:xfrm>
          <a:prstGeom prst="rect">
            <a:avLst/>
          </a:prstGeom>
          <a:noFill/>
        </p:spPr>
        <p:txBody>
          <a:bodyPr wrap="square" rtlCol="0">
            <a:spAutoFit/>
          </a:bodyPr>
          <a:lstStyle/>
          <a:p>
            <a:r>
              <a:rPr lang="en-US" sz="1400" dirty="0" smtClean="0"/>
              <a:t>The magnetic flux density decreased with time due to the increasing temperature of the main yoke, pole and pole tips, affecting the magnetic permeability of the material (magnet is off during beam injection)</a:t>
            </a:r>
          </a:p>
        </p:txBody>
      </p:sp>
      <p:sp>
        <p:nvSpPr>
          <p:cNvPr id="22" name="TextBox 21"/>
          <p:cNvSpPr txBox="1"/>
          <p:nvPr/>
        </p:nvSpPr>
        <p:spPr>
          <a:xfrm>
            <a:off x="928340" y="4157246"/>
            <a:ext cx="7301260" cy="307777"/>
          </a:xfrm>
          <a:prstGeom prst="rect">
            <a:avLst/>
          </a:prstGeom>
          <a:noFill/>
        </p:spPr>
        <p:txBody>
          <a:bodyPr wrap="square" rtlCol="0">
            <a:spAutoFit/>
          </a:bodyPr>
          <a:lstStyle/>
          <a:p>
            <a:r>
              <a:rPr lang="en-US" sz="1400" dirty="0" smtClean="0">
                <a:solidFill>
                  <a:srgbClr val="FF0000"/>
                </a:solidFill>
              </a:rPr>
              <a:t>Additional correction coils mounted into the cell to increase spatial uniformity of the field</a:t>
            </a:r>
            <a:endParaRPr lang="en-US" sz="1400" dirty="0">
              <a:solidFill>
                <a:srgbClr val="FF0000"/>
              </a:solidFill>
            </a:endParaRPr>
          </a:p>
        </p:txBody>
      </p:sp>
      <p:sp>
        <p:nvSpPr>
          <p:cNvPr id="15" name="TextBox 14"/>
          <p:cNvSpPr txBox="1"/>
          <p:nvPr/>
        </p:nvSpPr>
        <p:spPr>
          <a:xfrm>
            <a:off x="1524000" y="3352800"/>
            <a:ext cx="864765" cy="369332"/>
          </a:xfrm>
          <a:prstGeom prst="rect">
            <a:avLst/>
          </a:prstGeom>
          <a:noFill/>
        </p:spPr>
        <p:txBody>
          <a:bodyPr wrap="none" rtlCol="0">
            <a:spAutoFit/>
          </a:bodyPr>
          <a:lstStyle/>
          <a:p>
            <a:r>
              <a:rPr lang="en-US" dirty="0" smtClean="0"/>
              <a:t>Before</a:t>
            </a:r>
            <a:endParaRPr lang="en-US" dirty="0"/>
          </a:p>
        </p:txBody>
      </p:sp>
      <p:sp>
        <p:nvSpPr>
          <p:cNvPr id="16" name="TextBox 15"/>
          <p:cNvSpPr txBox="1"/>
          <p:nvPr/>
        </p:nvSpPr>
        <p:spPr>
          <a:xfrm>
            <a:off x="7087434" y="3440668"/>
            <a:ext cx="684966" cy="369332"/>
          </a:xfrm>
          <a:prstGeom prst="rect">
            <a:avLst/>
          </a:prstGeom>
          <a:noFill/>
        </p:spPr>
        <p:txBody>
          <a:bodyPr wrap="none" rtlCol="0">
            <a:spAutoFit/>
          </a:bodyPr>
          <a:lstStyle/>
          <a:p>
            <a:r>
              <a:rPr lang="en-US" dirty="0" smtClean="0"/>
              <a:t>After</a:t>
            </a:r>
            <a:endParaRPr lang="en-US" dirty="0"/>
          </a:p>
        </p:txBody>
      </p:sp>
      <p:cxnSp>
        <p:nvCxnSpPr>
          <p:cNvPr id="23" name="Straight Connector 22"/>
          <p:cNvCxnSpPr/>
          <p:nvPr/>
        </p:nvCxnSpPr>
        <p:spPr>
          <a:xfrm>
            <a:off x="114300" y="615545"/>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4"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62</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227532" y="3266422"/>
            <a:ext cx="6663528" cy="646331"/>
          </a:xfrm>
          <a:prstGeom prst="rect">
            <a:avLst/>
          </a:prstGeom>
          <a:noFill/>
        </p:spPr>
        <p:txBody>
          <a:bodyPr wrap="none" rtlCol="0">
            <a:spAutoFit/>
          </a:bodyPr>
          <a:lstStyle/>
          <a:p>
            <a:r>
              <a:rPr lang="en-US" dirty="0" smtClean="0">
                <a:solidFill>
                  <a:srgbClr val="FF0000"/>
                </a:solidFill>
              </a:rPr>
              <a:t>Measured by placing very restrictive cuts to other PID detectors </a:t>
            </a:r>
          </a:p>
          <a:p>
            <a:r>
              <a:rPr lang="en-US" dirty="0" smtClean="0">
                <a:solidFill>
                  <a:srgbClr val="FF0000"/>
                </a:solidFill>
              </a:rPr>
              <a:t>to isolate </a:t>
            </a:r>
            <a:r>
              <a:rPr lang="en-US" dirty="0" smtClean="0">
                <a:solidFill>
                  <a:srgbClr val="FF0000"/>
                </a:solidFill>
              </a:rPr>
              <a:t>a very clean sample of a particular particle type</a:t>
            </a:r>
            <a:endParaRPr lang="en-US" dirty="0">
              <a:solidFill>
                <a:srgbClr val="FF0000"/>
              </a:solidFill>
            </a:endParaRPr>
          </a:p>
        </p:txBody>
      </p: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649728" y="4392455"/>
            <a:ext cx="4329505" cy="646331"/>
          </a:xfrm>
          <a:prstGeom prst="rect">
            <a:avLst/>
          </a:prstGeom>
          <a:noFill/>
        </p:spPr>
        <p:txBody>
          <a:bodyPr wrap="none" rtlCol="0">
            <a:spAutoFit/>
          </a:bodyPr>
          <a:lstStyle/>
          <a:p>
            <a:r>
              <a:rPr lang="en-US" dirty="0" smtClean="0"/>
              <a:t>Is the ratio between the </a:t>
            </a:r>
            <a:r>
              <a:rPr lang="en-US" dirty="0" err="1" smtClean="0"/>
              <a:t>hadron</a:t>
            </a:r>
            <a:r>
              <a:rPr lang="en-US" dirty="0" smtClean="0"/>
              <a:t> and </a:t>
            </a:r>
          </a:p>
          <a:p>
            <a:r>
              <a:rPr lang="en-US" dirty="0" smtClean="0"/>
              <a:t>lepton fluxes impinging onto the detector </a:t>
            </a:r>
            <a:endParaRPr lang="en-US" dirty="0" smtClean="0"/>
          </a:p>
        </p:txBody>
      </p:sp>
      <p:pic>
        <p:nvPicPr>
          <p:cNvPr id="14" name="Picture 13"/>
          <p:cNvPicPr>
            <a:picLocks noChangeAspect="1"/>
          </p:cNvPicPr>
          <p:nvPr/>
        </p:nvPicPr>
        <p:blipFill>
          <a:blip r:embed="rId3"/>
          <a:stretch>
            <a:fillRect/>
          </a:stretch>
        </p:blipFill>
        <p:spPr>
          <a:xfrm>
            <a:off x="457200" y="4335182"/>
            <a:ext cx="2260600" cy="762000"/>
          </a:xfrm>
          <a:prstGeom prst="rect">
            <a:avLst/>
          </a:prstGeom>
        </p:spPr>
      </p:pic>
      <p:pic>
        <p:nvPicPr>
          <p:cNvPr id="18" name="Picture 17"/>
          <p:cNvPicPr>
            <a:picLocks noChangeAspect="1"/>
          </p:cNvPicPr>
          <p:nvPr/>
        </p:nvPicPr>
        <p:blipFill>
          <a:blip r:embed="rId4"/>
          <a:stretch>
            <a:fillRect/>
          </a:stretch>
        </p:blipFill>
        <p:spPr>
          <a:xfrm>
            <a:off x="325818" y="2369174"/>
            <a:ext cx="3192528" cy="824253"/>
          </a:xfrm>
          <a:prstGeom prst="rect">
            <a:avLst/>
          </a:prstGeom>
        </p:spPr>
      </p:pic>
      <p:sp>
        <p:nvSpPr>
          <p:cNvPr id="19" name="TextBox 18"/>
          <p:cNvSpPr txBox="1"/>
          <p:nvPr/>
        </p:nvSpPr>
        <p:spPr>
          <a:xfrm>
            <a:off x="3802128" y="2360770"/>
            <a:ext cx="4470394" cy="646331"/>
          </a:xfrm>
          <a:prstGeom prst="rect">
            <a:avLst/>
          </a:prstGeom>
          <a:noFill/>
        </p:spPr>
        <p:txBody>
          <a:bodyPr wrap="none" rtlCol="0">
            <a:spAutoFit/>
          </a:bodyPr>
          <a:lstStyle/>
          <a:p>
            <a:r>
              <a:rPr lang="en-US" dirty="0" smtClean="0"/>
              <a:t>Defined by combining the responses of all</a:t>
            </a:r>
          </a:p>
          <a:p>
            <a:r>
              <a:rPr lang="en-US" dirty="0" smtClean="0"/>
              <a:t>t</a:t>
            </a:r>
            <a:r>
              <a:rPr lang="en-US" dirty="0" smtClean="0"/>
              <a:t>he (independent) PID detectors D </a:t>
            </a:r>
            <a:endParaRPr lang="en-US" dirty="0" smtClean="0"/>
          </a:p>
        </p:txBody>
      </p:sp>
      <p:sp>
        <p:nvSpPr>
          <p:cNvPr id="20" name="Rectangle 19"/>
          <p:cNvSpPr/>
          <p:nvPr/>
        </p:nvSpPr>
        <p:spPr>
          <a:xfrm>
            <a:off x="2369185" y="-58396"/>
            <a:ext cx="4288704"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Particle Identification</a:t>
            </a:r>
            <a:endParaRPr lang="en-US" sz="3600" b="1" dirty="0" smtClean="0">
              <a:ln w="1905"/>
              <a:solidFill>
                <a:srgbClr val="0000FF"/>
              </a:solidFill>
              <a:effectLst>
                <a:innerShdw blurRad="69850" dist="43180" dir="5400000">
                  <a:srgbClr val="000000">
                    <a:alpha val="65000"/>
                  </a:srgbClr>
                </a:innerShdw>
              </a:effectLst>
              <a:latin typeface="Calibri"/>
            </a:endParaRPr>
          </a:p>
        </p:txBody>
      </p:sp>
      <p:pic>
        <p:nvPicPr>
          <p:cNvPr id="22" name="Picture 21"/>
          <p:cNvPicPr>
            <a:picLocks noChangeAspect="1"/>
          </p:cNvPicPr>
          <p:nvPr/>
        </p:nvPicPr>
        <p:blipFill>
          <a:blip r:embed="rId5"/>
          <a:stretch>
            <a:fillRect/>
          </a:stretch>
        </p:blipFill>
        <p:spPr>
          <a:xfrm>
            <a:off x="924524" y="872896"/>
            <a:ext cx="6451600" cy="914400"/>
          </a:xfrm>
          <a:prstGeom prst="rect">
            <a:avLst/>
          </a:prstGeom>
        </p:spPr>
      </p:pic>
      <p:sp>
        <p:nvSpPr>
          <p:cNvPr id="23" name="Rectangle 22"/>
          <p:cNvSpPr/>
          <p:nvPr/>
        </p:nvSpPr>
        <p:spPr>
          <a:xfrm>
            <a:off x="6779779" y="1568307"/>
            <a:ext cx="629974" cy="43797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924524" y="5201183"/>
            <a:ext cx="6779395" cy="923330"/>
          </a:xfrm>
          <a:prstGeom prst="rect">
            <a:avLst/>
          </a:prstGeom>
          <a:noFill/>
        </p:spPr>
        <p:txBody>
          <a:bodyPr wrap="none" rtlCol="0">
            <a:spAutoFit/>
          </a:bodyPr>
          <a:lstStyle/>
          <a:p>
            <a:r>
              <a:rPr lang="en-US" dirty="0" smtClean="0">
                <a:solidFill>
                  <a:srgbClr val="FF0000"/>
                </a:solidFill>
              </a:rPr>
              <a:t>The fluxes were computed in an iterative </a:t>
            </a:r>
            <a:r>
              <a:rPr lang="en-US" dirty="0" smtClean="0">
                <a:solidFill>
                  <a:srgbClr val="FF0000"/>
                </a:solidFill>
              </a:rPr>
              <a:t>procedure starting from </a:t>
            </a:r>
          </a:p>
          <a:p>
            <a:r>
              <a:rPr lang="en-US" dirty="0" smtClean="0">
                <a:solidFill>
                  <a:srgbClr val="FF0000"/>
                </a:solidFill>
              </a:rPr>
              <a:t>uniform case (lepton flux = </a:t>
            </a:r>
            <a:r>
              <a:rPr lang="en-US" dirty="0" err="1" smtClean="0">
                <a:solidFill>
                  <a:srgbClr val="FF0000"/>
                </a:solidFill>
              </a:rPr>
              <a:t>hadron</a:t>
            </a:r>
            <a:r>
              <a:rPr lang="en-US" dirty="0" smtClean="0">
                <a:solidFill>
                  <a:srgbClr val="FF0000"/>
                </a:solidFill>
              </a:rPr>
              <a:t> flux)  by comparing resulting</a:t>
            </a:r>
          </a:p>
          <a:p>
            <a:r>
              <a:rPr lang="en-US" dirty="0" smtClean="0">
                <a:solidFill>
                  <a:srgbClr val="FF0000"/>
                </a:solidFill>
              </a:rPr>
              <a:t>Lepton/</a:t>
            </a:r>
            <a:r>
              <a:rPr lang="en-US" dirty="0" err="1" smtClean="0">
                <a:solidFill>
                  <a:srgbClr val="FF0000"/>
                </a:solidFill>
              </a:rPr>
              <a:t>hadron</a:t>
            </a:r>
            <a:r>
              <a:rPr lang="en-US" dirty="0" smtClean="0">
                <a:solidFill>
                  <a:srgbClr val="FF0000"/>
                </a:solidFill>
              </a:rPr>
              <a:t> yields </a:t>
            </a:r>
            <a:r>
              <a:rPr lang="en-US" dirty="0" smtClean="0">
                <a:solidFill>
                  <a:srgbClr val="FF0000"/>
                </a:solidFill>
              </a:rPr>
              <a:t>with assumed fluxes.</a:t>
            </a:r>
            <a:endParaRPr lang="en-US" dirty="0">
              <a:solidFill>
                <a:srgbClr val="FF0000"/>
              </a:solidFill>
            </a:endParaRPr>
          </a:p>
        </p:txBody>
      </p:sp>
      <p:sp>
        <p:nvSpPr>
          <p:cNvPr id="21"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63</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pic>
        <p:nvPicPr>
          <p:cNvPr id="12" name="Picture 11"/>
          <p:cNvPicPr>
            <a:picLocks noChangeAspect="1"/>
          </p:cNvPicPr>
          <p:nvPr/>
        </p:nvPicPr>
        <p:blipFill>
          <a:blip r:embed="rId3"/>
          <a:stretch>
            <a:fillRect/>
          </a:stretch>
        </p:blipFill>
        <p:spPr>
          <a:xfrm>
            <a:off x="91970" y="1000113"/>
            <a:ext cx="8943424" cy="1795293"/>
          </a:xfrm>
          <a:prstGeom prst="rect">
            <a:avLst/>
          </a:prstGeom>
        </p:spPr>
      </p:pic>
      <p:pic>
        <p:nvPicPr>
          <p:cNvPr id="13" name="Picture 12"/>
          <p:cNvPicPr>
            <a:picLocks noChangeAspect="1"/>
          </p:cNvPicPr>
          <p:nvPr/>
        </p:nvPicPr>
        <p:blipFill>
          <a:blip r:embed="rId4"/>
          <a:stretch>
            <a:fillRect/>
          </a:stretch>
        </p:blipFill>
        <p:spPr>
          <a:xfrm>
            <a:off x="842147" y="2983609"/>
            <a:ext cx="7786261" cy="378893"/>
          </a:xfrm>
          <a:prstGeom prst="rect">
            <a:avLst/>
          </a:prstGeom>
        </p:spPr>
      </p:pic>
      <p:pic>
        <p:nvPicPr>
          <p:cNvPr id="14" name="Picture 13"/>
          <p:cNvPicPr>
            <a:picLocks noChangeAspect="1"/>
          </p:cNvPicPr>
          <p:nvPr/>
        </p:nvPicPr>
        <p:blipFill>
          <a:blip r:embed="rId5"/>
          <a:stretch>
            <a:fillRect/>
          </a:stretch>
        </p:blipFill>
        <p:spPr>
          <a:xfrm>
            <a:off x="208754" y="3478628"/>
            <a:ext cx="8684316" cy="845189"/>
          </a:xfrm>
          <a:prstGeom prst="rect">
            <a:avLst/>
          </a:prstGeom>
        </p:spPr>
      </p:pic>
      <p:pic>
        <p:nvPicPr>
          <p:cNvPr id="15" name="Picture 14"/>
          <p:cNvPicPr>
            <a:picLocks noChangeAspect="1"/>
          </p:cNvPicPr>
          <p:nvPr/>
        </p:nvPicPr>
        <p:blipFill>
          <a:blip r:embed="rId6"/>
          <a:stretch>
            <a:fillRect/>
          </a:stretch>
        </p:blipFill>
        <p:spPr>
          <a:xfrm>
            <a:off x="457200" y="4759293"/>
            <a:ext cx="8153907" cy="1260507"/>
          </a:xfrm>
          <a:prstGeom prst="rect">
            <a:avLst/>
          </a:prstGeom>
        </p:spPr>
      </p:pic>
      <p:sp>
        <p:nvSpPr>
          <p:cNvPr id="16" name="Rectangle 15"/>
          <p:cNvSpPr/>
          <p:nvPr/>
        </p:nvSpPr>
        <p:spPr>
          <a:xfrm>
            <a:off x="1074425" y="-43797"/>
            <a:ext cx="6849050"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The </a:t>
            </a:r>
            <a:r>
              <a:rPr lang="en-US" sz="3600" b="1" dirty="0" err="1" smtClean="0">
                <a:ln w="1905"/>
                <a:solidFill>
                  <a:srgbClr val="0000FF"/>
                </a:solidFill>
                <a:effectLst>
                  <a:innerShdw blurRad="69850" dist="43180" dir="5400000">
                    <a:srgbClr val="000000">
                      <a:alpha val="65000"/>
                    </a:srgbClr>
                  </a:innerShdw>
                </a:effectLst>
                <a:latin typeface="Calibri"/>
              </a:rPr>
              <a:t>unbinned</a:t>
            </a:r>
            <a:r>
              <a:rPr lang="en-US" sz="3600" b="1" dirty="0" smtClean="0">
                <a:ln w="1905"/>
                <a:solidFill>
                  <a:srgbClr val="0000FF"/>
                </a:solidFill>
                <a:effectLst>
                  <a:innerShdw blurRad="69850" dist="43180" dir="5400000">
                    <a:srgbClr val="000000">
                      <a:alpha val="65000"/>
                    </a:srgbClr>
                  </a:innerShdw>
                </a:effectLst>
                <a:latin typeface="Calibri"/>
              </a:rPr>
              <a:t> maximum likelihood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2035275" y="0"/>
            <a:ext cx="4927326"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The HERMES experiment</a:t>
            </a:r>
          </a:p>
        </p:txBody>
      </p:sp>
      <p:sp>
        <p:nvSpPr>
          <p:cNvPr id="8" name="Datumsplatzhalter 5"/>
          <p:cNvSpPr txBox="1">
            <a:spLocks noGrp="1"/>
          </p:cNvSpPr>
          <p:nvPr/>
        </p:nvSpPr>
        <p:spPr>
          <a:xfrm>
            <a:off x="457200" y="649287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9" name="Foliennummernplatzhalter 6"/>
          <p:cNvSpPr txBox="1">
            <a:spLocks noGrp="1"/>
          </p:cNvSpPr>
          <p:nvPr/>
        </p:nvSpPr>
        <p:spPr>
          <a:xfrm>
            <a:off x="6553200" y="649287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7</a:t>
            </a:fld>
            <a:endParaRPr lang="en-US" sz="1200" dirty="0">
              <a:solidFill>
                <a:srgbClr val="898989"/>
              </a:solidFill>
            </a:endParaRPr>
          </a:p>
        </p:txBody>
      </p:sp>
      <p:cxnSp>
        <p:nvCxnSpPr>
          <p:cNvPr id="11" name="Straight Connector 10"/>
          <p:cNvCxnSpPr/>
          <p:nvPr/>
        </p:nvCxnSpPr>
        <p:spPr>
          <a:xfrm>
            <a:off x="152400" y="655955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219200" y="3429000"/>
            <a:ext cx="381000" cy="236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845026" y="3463194"/>
            <a:ext cx="479573" cy="4230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13" descr="hermesspectr"/>
          <p:cNvPicPr>
            <a:picLocks noChangeAspect="1" noChangeArrowheads="1"/>
          </p:cNvPicPr>
          <p:nvPr/>
        </p:nvPicPr>
        <p:blipFill>
          <a:blip r:embed="rId3"/>
          <a:srcRect/>
          <a:stretch>
            <a:fillRect/>
          </a:stretch>
        </p:blipFill>
        <p:spPr bwMode="auto">
          <a:xfrm>
            <a:off x="609601" y="609600"/>
            <a:ext cx="7772399" cy="3306464"/>
          </a:xfrm>
          <a:prstGeom prst="rect">
            <a:avLst/>
          </a:prstGeom>
          <a:noFill/>
        </p:spPr>
      </p:pic>
      <p:sp>
        <p:nvSpPr>
          <p:cNvPr id="23" name="Text Box 3"/>
          <p:cNvSpPr txBox="1">
            <a:spLocks noChangeArrowheads="1"/>
          </p:cNvSpPr>
          <p:nvPr/>
        </p:nvSpPr>
        <p:spPr bwMode="auto">
          <a:xfrm>
            <a:off x="210792" y="4085602"/>
            <a:ext cx="4724400" cy="762000"/>
          </a:xfrm>
          <a:prstGeom prst="rect">
            <a:avLst/>
          </a:prstGeom>
          <a:noFill/>
          <a:ln w="9525">
            <a:noFill/>
            <a:miter lim="800000"/>
            <a:headEnd/>
            <a:tailEnd/>
          </a:ln>
        </p:spPr>
        <p:txBody>
          <a:bodyPr lIns="0" tIns="0" rIns="0" bIns="0">
            <a:prstTxWarp prst="textNoShape">
              <a:avLst/>
            </a:prstTxWarp>
          </a:bodyPr>
          <a:lstStyle/>
          <a:p>
            <a:pPr marL="533400" indent="-533400" defTabSz="457200">
              <a:lnSpc>
                <a:spcPct val="150000"/>
              </a:lnSpc>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u="none" dirty="0">
                <a:solidFill>
                  <a:schemeClr val="tx2"/>
                </a:solidFill>
              </a:rPr>
              <a:t>Resolution: </a:t>
            </a:r>
            <a:r>
              <a:rPr lang="en-GB" sz="1600" u="none" dirty="0" err="1">
                <a:solidFill>
                  <a:schemeClr val="tx2"/>
                </a:solidFill>
                <a:latin typeface="Symbol" pitchFamily="-108" charset="2"/>
              </a:rPr>
              <a:t>D</a:t>
            </a:r>
            <a:r>
              <a:rPr lang="en-GB" sz="1600" u="none" dirty="0" err="1">
                <a:solidFill>
                  <a:schemeClr val="tx2"/>
                </a:solidFill>
              </a:rPr>
              <a:t>p/p</a:t>
            </a:r>
            <a:r>
              <a:rPr lang="en-GB" sz="1600" u="none" dirty="0">
                <a:solidFill>
                  <a:schemeClr val="tx2"/>
                </a:solidFill>
              </a:rPr>
              <a:t> ~ 1-2%  </a:t>
            </a:r>
            <a:r>
              <a:rPr lang="en-GB" sz="1600" u="none" dirty="0" err="1">
                <a:solidFill>
                  <a:schemeClr val="tx2"/>
                </a:solidFill>
                <a:latin typeface="Symbol" pitchFamily="-108" charset="2"/>
              </a:rPr>
              <a:t>Dq</a:t>
            </a:r>
            <a:r>
              <a:rPr lang="en-GB" sz="1600" u="none" dirty="0">
                <a:solidFill>
                  <a:schemeClr val="tx2"/>
                </a:solidFill>
                <a:latin typeface="Symbol" pitchFamily="-108" charset="2"/>
              </a:rPr>
              <a:t> </a:t>
            </a:r>
            <a:r>
              <a:rPr lang="en-GB" sz="1600" u="none" dirty="0">
                <a:solidFill>
                  <a:schemeClr val="tx2"/>
                </a:solidFill>
              </a:rPr>
              <a:t>&lt;~0.6 </a:t>
            </a:r>
            <a:r>
              <a:rPr lang="en-GB" sz="1600" u="none" dirty="0" err="1">
                <a:solidFill>
                  <a:schemeClr val="tx2"/>
                </a:solidFill>
              </a:rPr>
              <a:t>mrad</a:t>
            </a:r>
            <a:endParaRPr lang="en-GB" sz="1600" u="none" dirty="0">
              <a:solidFill>
                <a:schemeClr val="tx2"/>
              </a:solidFill>
              <a:latin typeface="Symbol" pitchFamily="-108" charset="2"/>
            </a:endParaRPr>
          </a:p>
          <a:p>
            <a:pPr marL="533400" indent="-533400" defTabSz="457200">
              <a:lnSpc>
                <a:spcPct val="150000"/>
              </a:lnSpc>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u="none" dirty="0">
                <a:solidFill>
                  <a:schemeClr val="tx2"/>
                </a:solidFill>
              </a:rPr>
              <a:t>Electron-</a:t>
            </a:r>
            <a:r>
              <a:rPr lang="en-GB" sz="1600" u="none" dirty="0" err="1">
                <a:solidFill>
                  <a:schemeClr val="tx2"/>
                </a:solidFill>
              </a:rPr>
              <a:t>hadron</a:t>
            </a:r>
            <a:r>
              <a:rPr lang="en-GB" sz="1600" u="none" dirty="0">
                <a:solidFill>
                  <a:schemeClr val="tx2"/>
                </a:solidFill>
              </a:rPr>
              <a:t> separation efficiency ~ 98-99%</a:t>
            </a:r>
          </a:p>
        </p:txBody>
      </p:sp>
      <p:sp>
        <p:nvSpPr>
          <p:cNvPr id="14" name="Text Box 46"/>
          <p:cNvSpPr txBox="1">
            <a:spLocks noChangeArrowheads="1"/>
          </p:cNvSpPr>
          <p:nvPr/>
        </p:nvSpPr>
        <p:spPr bwMode="auto">
          <a:xfrm>
            <a:off x="897049" y="5000002"/>
            <a:ext cx="2895143" cy="1352165"/>
          </a:xfrm>
          <a:prstGeom prst="rect">
            <a:avLst/>
          </a:prstGeom>
          <a:gradFill rotWithShape="1">
            <a:gsLst>
              <a:gs pos="0">
                <a:srgbClr val="EC7600"/>
              </a:gs>
              <a:gs pos="50000">
                <a:srgbClr val="EC7600">
                  <a:gamma/>
                  <a:tint val="19216"/>
                  <a:invGamma/>
                </a:srgbClr>
              </a:gs>
              <a:gs pos="100000">
                <a:srgbClr val="EC7600"/>
              </a:gs>
            </a:gsLst>
            <a:lin ang="5400000" scaled="1"/>
          </a:gradFill>
          <a:ln w="9525">
            <a:noFill/>
            <a:miter lim="800000"/>
            <a:headEnd/>
            <a:tailEnd/>
          </a:ln>
          <a:effectLst/>
        </p:spPr>
        <p:txBody>
          <a:bodyPr wrap="none">
            <a:prstTxWarp prst="textNoShape">
              <a:avLst/>
            </a:prstTxWarp>
            <a:spAutoFit/>
          </a:bodyPr>
          <a:lstStyle/>
          <a:p>
            <a:endParaRPr lang="en-US" sz="2000" b="0" dirty="0">
              <a:solidFill>
                <a:schemeClr val="accent2"/>
              </a:solidFill>
              <a:latin typeface="Tahoma" pitchFamily="-108" charset="0"/>
            </a:endParaRPr>
          </a:p>
          <a:p>
            <a:r>
              <a:rPr lang="en-US" sz="1600" b="0" dirty="0">
                <a:latin typeface="Tahoma" pitchFamily="-108" charset="0"/>
              </a:rPr>
              <a:t>kinematic range       ~ 7 </a:t>
            </a:r>
            <a:r>
              <a:rPr lang="en-US" sz="1600" b="0" dirty="0" err="1">
                <a:latin typeface="Tahoma" pitchFamily="-108" charset="0"/>
              </a:rPr>
              <a:t>GeV</a:t>
            </a:r>
            <a:r>
              <a:rPr lang="en-US" sz="1600" b="0" dirty="0">
                <a:latin typeface="Tahoma" pitchFamily="-108" charset="0"/>
              </a:rPr>
              <a:t>:</a:t>
            </a:r>
          </a:p>
          <a:p>
            <a:pPr>
              <a:lnSpc>
                <a:spcPct val="50000"/>
              </a:lnSpc>
            </a:pPr>
            <a:endParaRPr lang="en-US" sz="1600" b="0" dirty="0">
              <a:latin typeface="Tahoma" pitchFamily="-108" charset="0"/>
            </a:endParaRPr>
          </a:p>
          <a:p>
            <a:pPr>
              <a:lnSpc>
                <a:spcPct val="120000"/>
              </a:lnSpc>
            </a:pPr>
            <a:r>
              <a:rPr lang="en-US" sz="1600" b="0" dirty="0">
                <a:latin typeface="Tahoma" pitchFamily="-108" charset="0"/>
              </a:rPr>
              <a:t>        1 &lt; Q</a:t>
            </a:r>
            <a:r>
              <a:rPr lang="en-US" sz="1600" b="0" baseline="30000" dirty="0">
                <a:latin typeface="Tahoma" pitchFamily="-108" charset="0"/>
              </a:rPr>
              <a:t>2</a:t>
            </a:r>
            <a:r>
              <a:rPr lang="en-US" sz="1600" b="0" dirty="0">
                <a:latin typeface="Tahoma" pitchFamily="-108" charset="0"/>
              </a:rPr>
              <a:t> &lt; 10 GeV</a:t>
            </a:r>
            <a:r>
              <a:rPr lang="en-US" sz="1600" b="0" baseline="30000" dirty="0">
                <a:latin typeface="Tahoma" pitchFamily="-108" charset="0"/>
              </a:rPr>
              <a:t>2</a:t>
            </a:r>
            <a:endParaRPr lang="en-US" sz="1600" b="0" dirty="0">
              <a:latin typeface="Tahoma" pitchFamily="-108" charset="0"/>
            </a:endParaRPr>
          </a:p>
          <a:p>
            <a:pPr>
              <a:lnSpc>
                <a:spcPct val="120000"/>
              </a:lnSpc>
            </a:pPr>
            <a:r>
              <a:rPr lang="en-US" sz="1600" b="0" dirty="0">
                <a:latin typeface="Tahoma" pitchFamily="-108" charset="0"/>
              </a:rPr>
              <a:t>        0.02 &lt; </a:t>
            </a:r>
            <a:r>
              <a:rPr lang="en-US" sz="1600" b="0" dirty="0" err="1">
                <a:latin typeface="Tahoma" pitchFamily="-108" charset="0"/>
              </a:rPr>
              <a:t>x</a:t>
            </a:r>
            <a:r>
              <a:rPr lang="en-US" sz="1600" b="0" dirty="0">
                <a:latin typeface="Tahoma" pitchFamily="-108" charset="0"/>
              </a:rPr>
              <a:t> &lt; 0.4 </a:t>
            </a:r>
            <a:endParaRPr lang="it-IT" sz="1600" b="0" dirty="0">
              <a:latin typeface="Tahoma" pitchFamily="-108" charset="0"/>
            </a:endParaRPr>
          </a:p>
        </p:txBody>
      </p:sp>
      <p:graphicFrame>
        <p:nvGraphicFramePr>
          <p:cNvPr id="15" name="Object 47"/>
          <p:cNvGraphicFramePr>
            <a:graphicFrameLocks noChangeAspect="1"/>
          </p:cNvGraphicFramePr>
          <p:nvPr/>
        </p:nvGraphicFramePr>
        <p:xfrm>
          <a:off x="2510112" y="5257400"/>
          <a:ext cx="336551" cy="386815"/>
        </p:xfrm>
        <a:graphic>
          <a:graphicData uri="http://schemas.openxmlformats.org/presentationml/2006/ole">
            <p:oleObj spid="_x0000_s15362" name="Equation" r:id="rId4" imgW="228600" imgH="228600" progId="Equation.3">
              <p:embed/>
            </p:oleObj>
          </a:graphicData>
        </a:graphic>
      </p:graphicFrame>
      <p:cxnSp>
        <p:nvCxnSpPr>
          <p:cNvPr id="19" name="Straight Connector 18"/>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4419600" y="3241035"/>
            <a:ext cx="4724400" cy="3231717"/>
            <a:chOff x="4419600" y="3241035"/>
            <a:chExt cx="4724400" cy="3231717"/>
          </a:xfrm>
        </p:grpSpPr>
        <p:pic>
          <p:nvPicPr>
            <p:cNvPr id="20" name="Picture 40" descr="cer_angles_vs_p"/>
            <p:cNvPicPr>
              <a:picLocks noChangeAspect="1" noChangeArrowheads="1"/>
            </p:cNvPicPr>
            <p:nvPr/>
          </p:nvPicPr>
          <p:blipFill>
            <a:blip r:embed="rId5"/>
            <a:srcRect/>
            <a:stretch>
              <a:fillRect/>
            </a:stretch>
          </p:blipFill>
          <p:spPr bwMode="auto">
            <a:xfrm>
              <a:off x="5757053" y="4639475"/>
              <a:ext cx="1863251" cy="1833277"/>
            </a:xfrm>
            <a:prstGeom prst="rect">
              <a:avLst/>
            </a:prstGeom>
            <a:noFill/>
          </p:spPr>
        </p:pic>
        <p:cxnSp>
          <p:nvCxnSpPr>
            <p:cNvPr id="25" name="Straight Arrow Connector 24"/>
            <p:cNvCxnSpPr/>
            <p:nvPr/>
          </p:nvCxnSpPr>
          <p:spPr>
            <a:xfrm>
              <a:off x="5576544" y="3241035"/>
              <a:ext cx="748055" cy="67502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Text Box 3"/>
            <p:cNvSpPr txBox="1">
              <a:spLocks noChangeArrowheads="1"/>
            </p:cNvSpPr>
            <p:nvPr/>
          </p:nvSpPr>
          <p:spPr bwMode="auto">
            <a:xfrm>
              <a:off x="4419600" y="4076653"/>
              <a:ext cx="4724400" cy="492911"/>
            </a:xfrm>
            <a:prstGeom prst="rect">
              <a:avLst/>
            </a:prstGeom>
            <a:noFill/>
            <a:ln w="9525">
              <a:noFill/>
              <a:miter lim="800000"/>
              <a:headEnd/>
              <a:tailEnd/>
            </a:ln>
          </p:spPr>
          <p:txBody>
            <a:bodyPr lIns="0" tIns="0" rIns="0" bIns="0">
              <a:prstTxWarp prst="textNoShape">
                <a:avLst/>
              </a:prstTxWarp>
            </a:bodyPr>
            <a:lstStyle/>
            <a:p>
              <a:pPr marL="533400" indent="-533400" defTabSz="457200">
                <a:lnSpc>
                  <a:spcPct val="150000"/>
                </a:lnSpc>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u="none" dirty="0" err="1" smtClean="0">
                  <a:solidFill>
                    <a:schemeClr val="tx2"/>
                  </a:solidFill>
                </a:rPr>
                <a:t>Hadron</a:t>
              </a:r>
              <a:r>
                <a:rPr lang="en-GB" sz="1600" u="none" dirty="0" smtClean="0">
                  <a:solidFill>
                    <a:schemeClr val="tx2"/>
                  </a:solidFill>
                </a:rPr>
                <a:t> ID in a broad kinematic range [2-14 </a:t>
              </a:r>
              <a:r>
                <a:rPr lang="en-GB" sz="1600" u="none" dirty="0" err="1" smtClean="0">
                  <a:solidFill>
                    <a:schemeClr val="tx2"/>
                  </a:solidFill>
                </a:rPr>
                <a:t>GeV/c</a:t>
              </a:r>
              <a:r>
                <a:rPr lang="en-GB" sz="1600" u="none" dirty="0" smtClean="0">
                  <a:solidFill>
                    <a:schemeClr val="tx2"/>
                  </a:solidFill>
                </a:rPr>
                <a:t>]</a:t>
              </a:r>
              <a:endParaRPr lang="en-GB" sz="1600" u="none" dirty="0">
                <a:solidFill>
                  <a:schemeClr val="tx2"/>
                </a:solidFill>
              </a:endParaRPr>
            </a:p>
          </p:txBody>
        </p:sp>
      </p:grpSp>
      <p:sp>
        <p:nvSpPr>
          <p:cNvPr id="30"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4"/>
          <a:stretch>
            <a:fillRect/>
          </a:stretch>
        </p:blipFill>
        <p:spPr>
          <a:xfrm>
            <a:off x="61365" y="1865255"/>
            <a:ext cx="3048547" cy="2005622"/>
          </a:xfrm>
          <a:prstGeom prst="rect">
            <a:avLst/>
          </a:prstGeom>
        </p:spPr>
      </p:pic>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8</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643344" y="0"/>
            <a:ext cx="3711172"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SIDIS cross section</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Object 11"/>
          <p:cNvGraphicFramePr>
            <a:graphicFrameLocks noChangeAspect="1"/>
          </p:cNvGraphicFramePr>
          <p:nvPr/>
        </p:nvGraphicFramePr>
        <p:xfrm>
          <a:off x="4521200" y="3340100"/>
          <a:ext cx="101600" cy="177800"/>
        </p:xfrm>
        <a:graphic>
          <a:graphicData uri="http://schemas.openxmlformats.org/presentationml/2006/ole">
            <p:oleObj spid="_x0000_s422914" name="Equation" r:id="rId5" imgW="101600" imgH="177800" progId="Equation.3">
              <p:embed/>
            </p:oleObj>
          </a:graphicData>
        </a:graphic>
      </p:graphicFrame>
      <p:graphicFrame>
        <p:nvGraphicFramePr>
          <p:cNvPr id="422915" name="Object 3"/>
          <p:cNvGraphicFramePr>
            <a:graphicFrameLocks noChangeAspect="1"/>
          </p:cNvGraphicFramePr>
          <p:nvPr/>
        </p:nvGraphicFramePr>
        <p:xfrm>
          <a:off x="276225" y="1008063"/>
          <a:ext cx="5391150" cy="865187"/>
        </p:xfrm>
        <a:graphic>
          <a:graphicData uri="http://schemas.openxmlformats.org/presentationml/2006/ole">
            <p:oleObj spid="_x0000_s422915" name="Equation" r:id="rId6" imgW="2768600" imgH="444500" progId="Equation.3">
              <p:embed/>
            </p:oleObj>
          </a:graphicData>
        </a:graphic>
      </p:graphicFrame>
      <p:graphicFrame>
        <p:nvGraphicFramePr>
          <p:cNvPr id="422916" name="Object 4"/>
          <p:cNvGraphicFramePr>
            <a:graphicFrameLocks noChangeAspect="1"/>
          </p:cNvGraphicFramePr>
          <p:nvPr/>
        </p:nvGraphicFramePr>
        <p:xfrm>
          <a:off x="2261608" y="2044047"/>
          <a:ext cx="6162675" cy="511175"/>
        </p:xfrm>
        <a:graphic>
          <a:graphicData uri="http://schemas.openxmlformats.org/presentationml/2006/ole">
            <p:oleObj spid="_x0000_s422916" name="Equation" r:id="rId7" imgW="3225800" imgH="266700" progId="Equation.3">
              <p:embed/>
            </p:oleObj>
          </a:graphicData>
        </a:graphic>
      </p:graphicFrame>
      <p:graphicFrame>
        <p:nvGraphicFramePr>
          <p:cNvPr id="422917" name="Object 5"/>
          <p:cNvGraphicFramePr>
            <a:graphicFrameLocks noChangeAspect="1"/>
          </p:cNvGraphicFramePr>
          <p:nvPr/>
        </p:nvGraphicFramePr>
        <p:xfrm>
          <a:off x="5688012" y="2852737"/>
          <a:ext cx="3227388" cy="487363"/>
        </p:xfrm>
        <a:graphic>
          <a:graphicData uri="http://schemas.openxmlformats.org/presentationml/2006/ole">
            <p:oleObj spid="_x0000_s422917" name="Equation" r:id="rId8" imgW="1689100" imgH="254000" progId="Equation.3">
              <p:embed/>
            </p:oleObj>
          </a:graphicData>
        </a:graphic>
      </p:graphicFrame>
      <p:grpSp>
        <p:nvGrpSpPr>
          <p:cNvPr id="17" name="Group 47"/>
          <p:cNvGrpSpPr/>
          <p:nvPr/>
        </p:nvGrpSpPr>
        <p:grpSpPr>
          <a:xfrm>
            <a:off x="455612" y="3842403"/>
            <a:ext cx="3963988" cy="2613025"/>
            <a:chOff x="63500" y="1044575"/>
            <a:chExt cx="3963988" cy="2613025"/>
          </a:xfrm>
        </p:grpSpPr>
        <p:sp>
          <p:nvSpPr>
            <p:cNvPr id="18" name="Text Box 3"/>
            <p:cNvSpPr txBox="1">
              <a:spLocks noChangeArrowheads="1"/>
            </p:cNvSpPr>
            <p:nvPr/>
          </p:nvSpPr>
          <p:spPr bwMode="auto">
            <a:xfrm>
              <a:off x="1292225" y="27908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19" name="Text Box 4"/>
            <p:cNvSpPr txBox="1">
              <a:spLocks noChangeArrowheads="1"/>
            </p:cNvSpPr>
            <p:nvPr/>
          </p:nvSpPr>
          <p:spPr bwMode="auto">
            <a:xfrm>
              <a:off x="2155825" y="27908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20" name="Text Box 5"/>
            <p:cNvSpPr txBox="1">
              <a:spLocks noChangeArrowheads="1"/>
            </p:cNvSpPr>
            <p:nvPr/>
          </p:nvSpPr>
          <p:spPr bwMode="auto">
            <a:xfrm>
              <a:off x="2917825" y="1598613"/>
              <a:ext cx="309563" cy="336550"/>
            </a:xfrm>
            <a:prstGeom prst="rect">
              <a:avLst/>
            </a:prstGeom>
            <a:noFill/>
            <a:ln w="31750">
              <a:noFill/>
              <a:miter lim="800000"/>
              <a:headEnd/>
              <a:tailEnd/>
            </a:ln>
            <a:effectLst/>
          </p:spPr>
          <p:txBody>
            <a:bodyPr>
              <a:prstTxWarp prst="textNoShape">
                <a:avLst/>
              </a:prstTxWarp>
              <a:spAutoFit/>
            </a:bodyPr>
            <a:lstStyle/>
            <a:p>
              <a:r>
                <a:rPr lang="en-US" sz="1600">
                  <a:latin typeface="Arial" charset="0"/>
                  <a:ea typeface="Arial" charset="0"/>
                  <a:cs typeface="Arial" charset="0"/>
                </a:rPr>
                <a:t>┴</a:t>
              </a:r>
            </a:p>
          </p:txBody>
        </p:sp>
        <p:sp>
          <p:nvSpPr>
            <p:cNvPr id="21" name="Text Box 6"/>
            <p:cNvSpPr txBox="1">
              <a:spLocks noChangeArrowheads="1"/>
            </p:cNvSpPr>
            <p:nvPr/>
          </p:nvSpPr>
          <p:spPr bwMode="auto">
            <a:xfrm>
              <a:off x="2955925" y="21812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22" name="Text Box 7"/>
            <p:cNvSpPr txBox="1">
              <a:spLocks noChangeArrowheads="1"/>
            </p:cNvSpPr>
            <p:nvPr/>
          </p:nvSpPr>
          <p:spPr bwMode="auto">
            <a:xfrm>
              <a:off x="3413125" y="2790825"/>
              <a:ext cx="328613" cy="336550"/>
            </a:xfrm>
            <a:prstGeom prst="rect">
              <a:avLst/>
            </a:prstGeom>
            <a:noFill/>
            <a:ln w="31750">
              <a:noFill/>
              <a:miter lim="800000"/>
              <a:headEnd/>
              <a:tailEnd/>
            </a:ln>
            <a:effectLst/>
          </p:spPr>
          <p:txBody>
            <a:bodyPr wrap="none">
              <a:prstTxWarp prst="textNoShape">
                <a:avLst/>
              </a:prstTxWarp>
              <a:spAutoFit/>
            </a:bodyPr>
            <a:lstStyle/>
            <a:p>
              <a:r>
                <a:rPr lang="en-US" sz="1600">
                  <a:latin typeface="Arial" charset="0"/>
                  <a:ea typeface="Arial" charset="0"/>
                  <a:cs typeface="Arial" charset="0"/>
                </a:rPr>
                <a:t>┴</a:t>
              </a:r>
            </a:p>
          </p:txBody>
        </p:sp>
        <p:sp>
          <p:nvSpPr>
            <p:cNvPr id="23" name="Rectangle 8"/>
            <p:cNvSpPr>
              <a:spLocks noChangeArrowheads="1"/>
            </p:cNvSpPr>
            <p:nvPr/>
          </p:nvSpPr>
          <p:spPr bwMode="auto">
            <a:xfrm>
              <a:off x="2717800" y="1562100"/>
              <a:ext cx="1117600" cy="584200"/>
            </a:xfrm>
            <a:prstGeom prst="rect">
              <a:avLst/>
            </a:prstGeom>
            <a:solidFill>
              <a:srgbClr val="00CCFF">
                <a:alpha val="30000"/>
              </a:srgbClr>
            </a:solidFill>
            <a:ln w="31750">
              <a:noFill/>
              <a:miter lim="800000"/>
              <a:headEnd/>
              <a:tailEnd/>
            </a:ln>
            <a:effectLst/>
          </p:spPr>
          <p:txBody>
            <a:bodyPr wrap="none" anchor="ctr">
              <a:prstTxWarp prst="textNoShape">
                <a:avLst/>
              </a:prstTxWarp>
              <a:spAutoFit/>
            </a:bodyPr>
            <a:lstStyle/>
            <a:p>
              <a:endParaRPr lang="en-US"/>
            </a:p>
          </p:txBody>
        </p:sp>
        <p:pic>
          <p:nvPicPr>
            <p:cNvPr id="24" name="Picture 9" descr="tabellapdf"/>
            <p:cNvPicPr>
              <a:picLocks noChangeAspect="1" noChangeArrowheads="1"/>
            </p:cNvPicPr>
            <p:nvPr/>
          </p:nvPicPr>
          <p:blipFill>
            <a:blip r:embed="rId9"/>
            <a:srcRect/>
            <a:stretch>
              <a:fillRect/>
            </a:stretch>
          </p:blipFill>
          <p:spPr bwMode="auto">
            <a:xfrm>
              <a:off x="63500" y="1433513"/>
              <a:ext cx="3956050" cy="2224087"/>
            </a:xfrm>
            <a:prstGeom prst="rect">
              <a:avLst/>
            </a:prstGeom>
            <a:noFill/>
          </p:spPr>
        </p:pic>
        <p:grpSp>
          <p:nvGrpSpPr>
            <p:cNvPr id="25" name="Group 38"/>
            <p:cNvGrpSpPr>
              <a:grpSpLocks/>
            </p:cNvGrpSpPr>
            <p:nvPr/>
          </p:nvGrpSpPr>
          <p:grpSpPr bwMode="auto">
            <a:xfrm>
              <a:off x="1600629" y="2438972"/>
              <a:ext cx="439738" cy="304800"/>
              <a:chOff x="3966" y="1417"/>
              <a:chExt cx="317" cy="200"/>
            </a:xfrm>
          </p:grpSpPr>
          <p:sp>
            <p:nvSpPr>
              <p:cNvPr id="30" name="Rectangle 39"/>
              <p:cNvSpPr>
                <a:spLocks noChangeArrowheads="1"/>
              </p:cNvSpPr>
              <p:nvPr/>
            </p:nvSpPr>
            <p:spPr bwMode="auto">
              <a:xfrm>
                <a:off x="4032" y="1433"/>
                <a:ext cx="184" cy="184"/>
              </a:xfrm>
              <a:prstGeom prst="rect">
                <a:avLst/>
              </a:prstGeom>
              <a:solidFill>
                <a:schemeClr val="bg1"/>
              </a:solidFill>
              <a:ln w="31750">
                <a:noFill/>
                <a:miter lim="800000"/>
                <a:headEnd/>
                <a:tailEnd/>
              </a:ln>
              <a:effectLst/>
            </p:spPr>
            <p:txBody>
              <a:bodyPr anchor="ctr">
                <a:prstTxWarp prst="textNoShape">
                  <a:avLst/>
                </a:prstTxWarp>
                <a:spAutoFit/>
              </a:bodyPr>
              <a:lstStyle/>
              <a:p>
                <a:endParaRPr lang="en-US"/>
              </a:p>
            </p:txBody>
          </p:sp>
          <p:sp>
            <p:nvSpPr>
              <p:cNvPr id="31" name="Rectangle 40"/>
              <p:cNvSpPr>
                <a:spLocks noChangeArrowheads="1"/>
              </p:cNvSpPr>
              <p:nvPr/>
            </p:nvSpPr>
            <p:spPr bwMode="auto">
              <a:xfrm rot="10800000" flipV="1">
                <a:off x="3966" y="1417"/>
                <a:ext cx="317" cy="200"/>
              </a:xfrm>
              <a:prstGeom prst="rect">
                <a:avLst/>
              </a:prstGeom>
              <a:solidFill>
                <a:schemeClr val="bg1">
                  <a:alpha val="0"/>
                </a:schemeClr>
              </a:solidFill>
              <a:ln w="31750">
                <a:noFill/>
                <a:miter lim="800000"/>
                <a:headEnd/>
                <a:tailEnd/>
              </a:ln>
              <a:effectLst/>
            </p:spPr>
            <p:txBody>
              <a:bodyPr anchor="ctr">
                <a:prstTxWarp prst="textNoShape">
                  <a:avLst/>
                </a:prstTxWarp>
                <a:spAutoFit/>
              </a:bodyPr>
              <a:lstStyle/>
              <a:p>
                <a:pPr algn="ctr"/>
                <a:r>
                  <a:rPr lang="en-US" sz="1400" dirty="0">
                    <a:solidFill>
                      <a:schemeClr val="tx1"/>
                    </a:solidFill>
                    <a:latin typeface="Arial" charset="0"/>
                  </a:rPr>
                  <a:t>g</a:t>
                </a:r>
                <a:r>
                  <a:rPr lang="en-US" sz="1400" baseline="-25000" dirty="0">
                    <a:solidFill>
                      <a:schemeClr val="tx1"/>
                    </a:solidFill>
                    <a:latin typeface="Arial" charset="0"/>
                  </a:rPr>
                  <a:t>1L</a:t>
                </a:r>
                <a:endParaRPr lang="it-IT" sz="1400" baseline="-25000" dirty="0">
                  <a:solidFill>
                    <a:schemeClr val="tx1"/>
                  </a:solidFill>
                  <a:latin typeface="Arial" charset="0"/>
                </a:endParaRPr>
              </a:p>
            </p:txBody>
          </p:sp>
        </p:grpSp>
        <p:grpSp>
          <p:nvGrpSpPr>
            <p:cNvPr id="26" name="Group 41"/>
            <p:cNvGrpSpPr>
              <a:grpSpLocks/>
            </p:cNvGrpSpPr>
            <p:nvPr/>
          </p:nvGrpSpPr>
          <p:grpSpPr bwMode="auto">
            <a:xfrm>
              <a:off x="2844800" y="2895603"/>
              <a:ext cx="368300" cy="304800"/>
              <a:chOff x="4880" y="1529"/>
              <a:chExt cx="232" cy="192"/>
            </a:xfrm>
          </p:grpSpPr>
          <p:sp>
            <p:nvSpPr>
              <p:cNvPr id="28" name="Rectangle 42"/>
              <p:cNvSpPr>
                <a:spLocks noChangeArrowheads="1"/>
              </p:cNvSpPr>
              <p:nvPr/>
            </p:nvSpPr>
            <p:spPr bwMode="auto">
              <a:xfrm>
                <a:off x="4880" y="1536"/>
                <a:ext cx="184" cy="184"/>
              </a:xfrm>
              <a:prstGeom prst="rect">
                <a:avLst/>
              </a:prstGeom>
              <a:solidFill>
                <a:schemeClr val="bg1"/>
              </a:solidFill>
              <a:ln w="31750">
                <a:noFill/>
                <a:miter lim="800000"/>
                <a:headEnd/>
                <a:tailEnd/>
              </a:ln>
              <a:effectLst/>
            </p:spPr>
            <p:txBody>
              <a:bodyPr anchor="ctr">
                <a:prstTxWarp prst="textNoShape">
                  <a:avLst/>
                </a:prstTxWarp>
                <a:spAutoFit/>
              </a:bodyPr>
              <a:lstStyle/>
              <a:p>
                <a:endParaRPr lang="en-US"/>
              </a:p>
            </p:txBody>
          </p:sp>
          <p:sp>
            <p:nvSpPr>
              <p:cNvPr id="29" name="Rectangle 43"/>
              <p:cNvSpPr>
                <a:spLocks noChangeArrowheads="1"/>
              </p:cNvSpPr>
              <p:nvPr/>
            </p:nvSpPr>
            <p:spPr bwMode="auto">
              <a:xfrm>
                <a:off x="4888" y="1529"/>
                <a:ext cx="224" cy="192"/>
              </a:xfrm>
              <a:prstGeom prst="rect">
                <a:avLst/>
              </a:prstGeom>
              <a:solidFill>
                <a:schemeClr val="bg1"/>
              </a:solidFill>
              <a:ln w="31750">
                <a:noFill/>
                <a:miter lim="800000"/>
                <a:headEnd/>
                <a:tailEnd/>
              </a:ln>
              <a:effectLst/>
            </p:spPr>
            <p:txBody>
              <a:bodyPr anchor="ctr">
                <a:prstTxWarp prst="textNoShape">
                  <a:avLst/>
                </a:prstTxWarp>
                <a:spAutoFit/>
              </a:bodyPr>
              <a:lstStyle/>
              <a:p>
                <a:pPr algn="ctr"/>
                <a:r>
                  <a:rPr lang="en-US" sz="1400" dirty="0">
                    <a:solidFill>
                      <a:schemeClr val="tx1"/>
                    </a:solidFill>
                    <a:latin typeface="Arial" charset="0"/>
                  </a:rPr>
                  <a:t>h</a:t>
                </a:r>
                <a:r>
                  <a:rPr lang="en-US" sz="1400" baseline="-25000" dirty="0">
                    <a:solidFill>
                      <a:schemeClr val="tx1"/>
                    </a:solidFill>
                    <a:latin typeface="Arial" charset="0"/>
                  </a:rPr>
                  <a:t>1</a:t>
                </a:r>
                <a:endParaRPr lang="it-IT" sz="1400" baseline="-25000" dirty="0">
                  <a:solidFill>
                    <a:schemeClr val="tx1"/>
                  </a:solidFill>
                  <a:latin typeface="Arial" charset="0"/>
                </a:endParaRPr>
              </a:p>
            </p:txBody>
          </p:sp>
        </p:grpSp>
        <p:sp>
          <p:nvSpPr>
            <p:cNvPr id="27" name="Text Box 68"/>
            <p:cNvSpPr txBox="1">
              <a:spLocks noChangeArrowheads="1"/>
            </p:cNvSpPr>
            <p:nvPr/>
          </p:nvSpPr>
          <p:spPr bwMode="auto">
            <a:xfrm>
              <a:off x="76200" y="1044575"/>
              <a:ext cx="3951288" cy="395288"/>
            </a:xfrm>
            <a:prstGeom prst="rect">
              <a:avLst/>
            </a:prstGeom>
            <a:solidFill>
              <a:srgbClr val="FFCCFF"/>
            </a:solidFill>
            <a:ln w="28575">
              <a:solidFill>
                <a:schemeClr val="tx1"/>
              </a:solidFill>
              <a:miter lim="800000"/>
              <a:headEnd/>
              <a:tailEnd/>
            </a:ln>
            <a:effectLst/>
          </p:spPr>
          <p:txBody>
            <a:bodyPr>
              <a:prstTxWarp prst="textNoShape">
                <a:avLst/>
              </a:prstTxWarp>
              <a:spAutoFit/>
            </a:bodyPr>
            <a:lstStyle/>
            <a:p>
              <a:pPr algn="ctr">
                <a:spcBef>
                  <a:spcPct val="50000"/>
                </a:spcBef>
              </a:pPr>
              <a:r>
                <a:rPr lang="en-US" sz="1800" dirty="0">
                  <a:solidFill>
                    <a:schemeClr val="tx1"/>
                  </a:solidFill>
                  <a:latin typeface="Garamond" charset="0"/>
                  <a:ea typeface="Arial" charset="0"/>
                  <a:cs typeface="Arial" charset="0"/>
                </a:rPr>
                <a:t>Distribution Functions (DF)</a:t>
              </a:r>
              <a:endParaRPr lang="it-IT" sz="1800" dirty="0">
                <a:solidFill>
                  <a:schemeClr val="tx1"/>
                </a:solidFill>
                <a:latin typeface="Garamond" charset="0"/>
                <a:ea typeface="Arial" charset="0"/>
                <a:cs typeface="Arial" charset="0"/>
              </a:endParaRPr>
            </a:p>
          </p:txBody>
        </p:sp>
      </p:grpSp>
      <p:graphicFrame>
        <p:nvGraphicFramePr>
          <p:cNvPr id="422918" name="Object 6"/>
          <p:cNvGraphicFramePr>
            <a:graphicFrameLocks noChangeAspect="1"/>
          </p:cNvGraphicFramePr>
          <p:nvPr/>
        </p:nvGraphicFramePr>
        <p:xfrm>
          <a:off x="5194300" y="4267200"/>
          <a:ext cx="3263900" cy="889000"/>
        </p:xfrm>
        <a:graphic>
          <a:graphicData uri="http://schemas.openxmlformats.org/presentationml/2006/ole">
            <p:oleObj spid="_x0000_s422918" name="Equation" r:id="rId10" imgW="1765300" imgH="482600" progId="Equation.3">
              <p:embed/>
            </p:oleObj>
          </a:graphicData>
        </a:graphic>
      </p:graphicFrame>
      <p:sp>
        <p:nvSpPr>
          <p:cNvPr id="32" name="TextBox 31"/>
          <p:cNvSpPr txBox="1"/>
          <p:nvPr/>
        </p:nvSpPr>
        <p:spPr>
          <a:xfrm>
            <a:off x="4953000" y="5562600"/>
            <a:ext cx="3764009" cy="646331"/>
          </a:xfrm>
          <a:prstGeom prst="rect">
            <a:avLst/>
          </a:prstGeom>
          <a:noFill/>
        </p:spPr>
        <p:txBody>
          <a:bodyPr wrap="none" rtlCol="0">
            <a:spAutoFit/>
          </a:bodyPr>
          <a:lstStyle/>
          <a:p>
            <a:r>
              <a:rPr lang="en-US" dirty="0" err="1" smtClean="0">
                <a:solidFill>
                  <a:srgbClr val="FF0000"/>
                </a:solidFill>
              </a:rPr>
              <a:t>Azimuthal</a:t>
            </a:r>
            <a:r>
              <a:rPr lang="en-US" dirty="0" smtClean="0">
                <a:solidFill>
                  <a:srgbClr val="FF0000"/>
                </a:solidFill>
              </a:rPr>
              <a:t> moments require careful </a:t>
            </a:r>
          </a:p>
          <a:p>
            <a:r>
              <a:rPr lang="en-US" dirty="0" smtClean="0">
                <a:solidFill>
                  <a:srgbClr val="FF0000"/>
                </a:solidFill>
              </a:rPr>
              <a:t>study of instrumental effects</a:t>
            </a:r>
            <a:endParaRPr lang="en-US" dirty="0">
              <a:solidFill>
                <a:srgbClr val="FF0000"/>
              </a:solidFill>
            </a:endParaRPr>
          </a:p>
        </p:txBody>
      </p:sp>
      <p:sp>
        <p:nvSpPr>
          <p:cNvPr id="33" name="Rounded Rectangle 32"/>
          <p:cNvSpPr/>
          <p:nvPr/>
        </p:nvSpPr>
        <p:spPr>
          <a:xfrm>
            <a:off x="1080272" y="5541600"/>
            <a:ext cx="1034864" cy="891603"/>
          </a:xfrm>
          <a:prstGeom prst="roundRect">
            <a:avLst/>
          </a:prstGeom>
          <a:noFill/>
          <a:ln>
            <a:solidFill>
              <a:schemeClr val="accent3">
                <a:lumMod val="50000"/>
              </a:schemeClr>
            </a:solidFill>
          </a:ln>
          <a:effectLst>
            <a:glow rad="101600">
              <a:schemeClr val="accent3">
                <a:lumMod val="60000"/>
                <a:lumOff val="4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3192648" y="5560992"/>
            <a:ext cx="1219014" cy="891603"/>
          </a:xfrm>
          <a:prstGeom prst="roundRect">
            <a:avLst/>
          </a:prstGeom>
          <a:noFill/>
          <a:ln>
            <a:solidFill>
              <a:schemeClr val="accent5">
                <a:lumMod val="75000"/>
              </a:schemeClr>
            </a:solidFill>
          </a:ln>
          <a:effectLst>
            <a:glow rad="101600">
              <a:schemeClr val="accent5">
                <a:lumMod val="40000"/>
                <a:lumOff val="6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3192648" y="4790999"/>
            <a:ext cx="1219014" cy="445802"/>
          </a:xfrm>
          <a:prstGeom prst="roundRect">
            <a:avLst/>
          </a:prstGeom>
          <a:noFill/>
          <a:ln>
            <a:solidFill>
              <a:srgbClr val="FF6600"/>
            </a:solidFill>
          </a:ln>
          <a:effectLst>
            <a:glow rad="101600">
              <a:schemeClr val="accent6">
                <a:lumMod val="60000"/>
                <a:lumOff val="4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4763225" y="1152613"/>
            <a:ext cx="942577" cy="445802"/>
          </a:xfrm>
          <a:prstGeom prst="roundRect">
            <a:avLst/>
          </a:prstGeom>
          <a:noFill/>
          <a:ln>
            <a:solidFill>
              <a:srgbClr val="FF6600"/>
            </a:solidFill>
          </a:ln>
          <a:effectLst>
            <a:glow rad="101600">
              <a:schemeClr val="accent6">
                <a:lumMod val="60000"/>
                <a:lumOff val="4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7239186" y="1946244"/>
            <a:ext cx="1219014" cy="681973"/>
          </a:xfrm>
          <a:prstGeom prst="roundRect">
            <a:avLst/>
          </a:prstGeom>
          <a:noFill/>
          <a:ln>
            <a:solidFill>
              <a:schemeClr val="accent5">
                <a:lumMod val="75000"/>
              </a:schemeClr>
            </a:solidFill>
          </a:ln>
          <a:effectLst>
            <a:glow rad="101600">
              <a:schemeClr val="accent5">
                <a:lumMod val="40000"/>
                <a:lumOff val="6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a:xfrm>
            <a:off x="7655802" y="2780617"/>
            <a:ext cx="1219014" cy="681973"/>
          </a:xfrm>
          <a:prstGeom prst="roundRect">
            <a:avLst/>
          </a:prstGeom>
          <a:noFill/>
          <a:ln>
            <a:solidFill>
              <a:schemeClr val="accent5">
                <a:lumMod val="75000"/>
              </a:schemeClr>
            </a:solidFill>
          </a:ln>
          <a:effectLst>
            <a:glow rad="101600">
              <a:schemeClr val="accent5">
                <a:lumMod val="40000"/>
                <a:lumOff val="6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4506602" y="1985651"/>
            <a:ext cx="1034864" cy="584170"/>
          </a:xfrm>
          <a:prstGeom prst="roundRect">
            <a:avLst/>
          </a:prstGeom>
          <a:noFill/>
          <a:ln>
            <a:solidFill>
              <a:schemeClr val="accent3">
                <a:lumMod val="50000"/>
              </a:schemeClr>
            </a:solidFill>
          </a:ln>
          <a:effectLst>
            <a:glow rad="101600">
              <a:schemeClr val="accent3">
                <a:lumMod val="60000"/>
                <a:lumOff val="40000"/>
                <a:alpha val="75000"/>
              </a:schemeClr>
            </a:glow>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umsplatzhalter 5"/>
          <p:cNvSpPr txBox="1">
            <a:spLocks noGrp="1"/>
          </p:cNvSpPr>
          <p:nvPr/>
        </p:nvSpPr>
        <p:spPr>
          <a:xfrm>
            <a:off x="457200" y="6486525"/>
            <a:ext cx="2133600" cy="365125"/>
          </a:xfrm>
          <a:prstGeom prst="rect">
            <a:avLst/>
          </a:prstGeom>
          <a:noFill/>
        </p:spPr>
        <p:txBody>
          <a:bodyPr anchor="b">
            <a:prstTxWarp prst="textNoShape">
              <a:avLst/>
            </a:prstTxWarp>
          </a:bodyPr>
          <a:lstStyle/>
          <a:p>
            <a:r>
              <a:rPr lang="de-DE" sz="1200" dirty="0" smtClean="0">
                <a:solidFill>
                  <a:srgbClr val="898989"/>
                </a:solidFill>
              </a:rPr>
              <a:t>M. Contalbrigo</a:t>
            </a:r>
            <a:endParaRPr lang="en-US" sz="1200" dirty="0">
              <a:solidFill>
                <a:srgbClr val="898989"/>
              </a:solidFill>
            </a:endParaRPr>
          </a:p>
        </p:txBody>
      </p:sp>
      <p:sp>
        <p:nvSpPr>
          <p:cNvPr id="4" name="Foliennummernplatzhalter 6"/>
          <p:cNvSpPr txBox="1">
            <a:spLocks noGrp="1"/>
          </p:cNvSpPr>
          <p:nvPr/>
        </p:nvSpPr>
        <p:spPr>
          <a:xfrm>
            <a:off x="6553200" y="6486525"/>
            <a:ext cx="2133600" cy="365125"/>
          </a:xfrm>
          <a:prstGeom prst="rect">
            <a:avLst/>
          </a:prstGeom>
          <a:noFill/>
        </p:spPr>
        <p:txBody>
          <a:bodyPr anchor="b">
            <a:prstTxWarp prst="textNoShape">
              <a:avLst/>
            </a:prstTxWarp>
          </a:bodyPr>
          <a:lstStyle/>
          <a:p>
            <a:pPr algn="r"/>
            <a:fld id="{78BEA122-F9E3-6547-A64F-E206C65A37C3}" type="slidenum">
              <a:rPr lang="en-US" sz="1200">
                <a:solidFill>
                  <a:srgbClr val="898989"/>
                </a:solidFill>
              </a:rPr>
              <a:pPr algn="r"/>
              <a:t>9</a:t>
            </a:fld>
            <a:endParaRPr lang="en-US" sz="1200" dirty="0">
              <a:solidFill>
                <a:srgbClr val="898989"/>
              </a:solidFill>
            </a:endParaRPr>
          </a:p>
        </p:txBody>
      </p:sp>
      <p:cxnSp>
        <p:nvCxnSpPr>
          <p:cNvPr id="7" name="Straight Connector 6"/>
          <p:cNvCxnSpPr/>
          <p:nvPr/>
        </p:nvCxnSpPr>
        <p:spPr>
          <a:xfrm>
            <a:off x="152400" y="6553200"/>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036616" y="4688792"/>
            <a:ext cx="838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14300" y="630144"/>
            <a:ext cx="8763000"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753767" y="1810308"/>
            <a:ext cx="3807014" cy="3477875"/>
          </a:xfrm>
          <a:prstGeom prst="rect">
            <a:avLst/>
          </a:prstGeom>
          <a:noFill/>
        </p:spPr>
        <p:txBody>
          <a:bodyPr wrap="none" rtlCol="0">
            <a:spAutoFit/>
          </a:bodyPr>
          <a:lstStyle/>
          <a:p>
            <a:endParaRPr lang="en-US" sz="2200" dirty="0" smtClean="0"/>
          </a:p>
          <a:p>
            <a:r>
              <a:rPr lang="en-US" sz="2200" dirty="0" err="1" smtClean="0">
                <a:latin typeface="Wingdings"/>
                <a:ea typeface="Wingdings"/>
                <a:cs typeface="Wingdings"/>
              </a:rPr>
              <a:t></a:t>
            </a:r>
            <a:r>
              <a:rPr lang="en-US" sz="2200" dirty="0" smtClean="0"/>
              <a:t>  Particle </a:t>
            </a:r>
            <a:r>
              <a:rPr lang="en-US" sz="2200" dirty="0" err="1" smtClean="0"/>
              <a:t>mis(identification</a:t>
            </a:r>
            <a:r>
              <a:rPr lang="en-US" sz="2200" dirty="0" smtClean="0"/>
              <a:t>)</a:t>
            </a:r>
          </a:p>
          <a:p>
            <a:endParaRPr lang="en-US" sz="2200" dirty="0" smtClean="0"/>
          </a:p>
          <a:p>
            <a:r>
              <a:rPr lang="en-US" sz="2200" dirty="0" err="1" smtClean="0">
                <a:latin typeface="Wingdings"/>
                <a:ea typeface="Wingdings"/>
                <a:cs typeface="Wingdings"/>
              </a:rPr>
              <a:t></a:t>
            </a:r>
            <a:r>
              <a:rPr lang="en-US" sz="2200" dirty="0" smtClean="0"/>
              <a:t>  Acceptance effects</a:t>
            </a:r>
          </a:p>
          <a:p>
            <a:endParaRPr lang="en-US" sz="2200" dirty="0" smtClean="0"/>
          </a:p>
          <a:p>
            <a:r>
              <a:rPr lang="en-US" sz="2200" dirty="0" err="1" smtClean="0">
                <a:latin typeface="Wingdings"/>
                <a:ea typeface="Wingdings"/>
                <a:cs typeface="Wingdings"/>
              </a:rPr>
              <a:t></a:t>
            </a:r>
            <a:r>
              <a:rPr lang="en-US" sz="2200" dirty="0" smtClean="0"/>
              <a:t>  </a:t>
            </a:r>
            <a:r>
              <a:rPr lang="en-US" sz="2200" dirty="0" err="1" smtClean="0"/>
              <a:t>Radiative</a:t>
            </a:r>
            <a:r>
              <a:rPr lang="en-US" sz="2200" dirty="0" smtClean="0"/>
              <a:t> corrections</a:t>
            </a:r>
          </a:p>
          <a:p>
            <a:endParaRPr lang="en-US" sz="2200" dirty="0" smtClean="0"/>
          </a:p>
          <a:p>
            <a:r>
              <a:rPr lang="en-US" sz="2200" dirty="0" err="1" smtClean="0">
                <a:latin typeface="Wingdings"/>
                <a:ea typeface="Wingdings"/>
                <a:cs typeface="Wingdings"/>
              </a:rPr>
              <a:t></a:t>
            </a:r>
            <a:r>
              <a:rPr lang="en-US" sz="2200" dirty="0" smtClean="0"/>
              <a:t>  Detector smearing</a:t>
            </a:r>
          </a:p>
          <a:p>
            <a:endParaRPr lang="en-US" sz="2200" dirty="0" smtClean="0"/>
          </a:p>
          <a:p>
            <a:endParaRPr lang="en-US" sz="2200" dirty="0" smtClean="0"/>
          </a:p>
        </p:txBody>
      </p:sp>
      <p:sp>
        <p:nvSpPr>
          <p:cNvPr id="39" name="Rectangle 38"/>
          <p:cNvSpPr/>
          <p:nvPr/>
        </p:nvSpPr>
        <p:spPr>
          <a:xfrm>
            <a:off x="2257719" y="-58396"/>
            <a:ext cx="4511647" cy="646331"/>
          </a:xfrm>
          <a:prstGeom prst="rect">
            <a:avLst/>
          </a:prstGeom>
          <a:noFill/>
        </p:spPr>
        <p:txBody>
          <a:bodyPr wrap="none">
            <a:spAutoFit/>
          </a:bodyPr>
          <a:lstStyle/>
          <a:p>
            <a:pPr algn="ctr">
              <a:defRPr/>
            </a:pPr>
            <a:r>
              <a:rPr lang="en-US" sz="3600" b="1" dirty="0" smtClean="0">
                <a:ln w="1905"/>
                <a:solidFill>
                  <a:srgbClr val="0000FF"/>
                </a:solidFill>
                <a:effectLst>
                  <a:innerShdw blurRad="69850" dist="43180" dir="5400000">
                    <a:srgbClr val="000000">
                      <a:alpha val="65000"/>
                    </a:srgbClr>
                  </a:innerShdw>
                </a:effectLst>
                <a:latin typeface="Calibri"/>
              </a:rPr>
              <a:t>Experimental </a:t>
            </a:r>
            <a:r>
              <a:rPr lang="en-US" sz="3600" b="1" dirty="0" err="1" smtClean="0">
                <a:ln w="1905"/>
                <a:solidFill>
                  <a:srgbClr val="0000FF"/>
                </a:solidFill>
                <a:effectLst>
                  <a:innerShdw blurRad="69850" dist="43180" dir="5400000">
                    <a:srgbClr val="000000">
                      <a:alpha val="65000"/>
                    </a:srgbClr>
                  </a:innerShdw>
                </a:effectLst>
                <a:latin typeface="Calibri"/>
              </a:rPr>
              <a:t>artefacts</a:t>
            </a:r>
            <a:endParaRPr lang="en-US" sz="3600" b="1" dirty="0" smtClean="0">
              <a:ln w="1905"/>
              <a:solidFill>
                <a:srgbClr val="0000FF"/>
              </a:solidFill>
              <a:effectLst>
                <a:innerShdw blurRad="69850" dist="43180" dir="5400000">
                  <a:srgbClr val="000000">
                    <a:alpha val="65000"/>
                  </a:srgbClr>
                </a:innerShdw>
              </a:effectLst>
              <a:latin typeface="Calibri"/>
            </a:endParaRPr>
          </a:p>
        </p:txBody>
      </p:sp>
      <p:sp>
        <p:nvSpPr>
          <p:cNvPr id="10" name="Fußzeilenplatzhalter 7"/>
          <p:cNvSpPr txBox="1">
            <a:spLocks noGrp="1"/>
          </p:cNvSpPr>
          <p:nvPr/>
        </p:nvSpPr>
        <p:spPr>
          <a:xfrm>
            <a:off x="3124200" y="6492875"/>
            <a:ext cx="3200400" cy="365125"/>
          </a:xfrm>
          <a:prstGeom prst="rect">
            <a:avLst/>
          </a:prstGeom>
          <a:noFill/>
        </p:spPr>
        <p:txBody>
          <a:bodyPr anchor="b">
            <a:prstTxWarp prst="textNoShape">
              <a:avLst/>
            </a:prstTxWarp>
          </a:bodyPr>
          <a:lstStyle/>
          <a:p>
            <a:pPr algn="ctr"/>
            <a:r>
              <a:rPr lang="en-US" sz="1200" dirty="0" smtClean="0">
                <a:solidFill>
                  <a:srgbClr val="898989"/>
                </a:solidFill>
              </a:rPr>
              <a:t>Ferrara: </a:t>
            </a:r>
            <a:r>
              <a:rPr lang="en-US" sz="1200" dirty="0" err="1" smtClean="0">
                <a:solidFill>
                  <a:srgbClr val="898989"/>
                </a:solidFill>
              </a:rPr>
              <a:t>TMDs</a:t>
            </a:r>
            <a:r>
              <a:rPr lang="en-US" sz="1200" dirty="0" smtClean="0">
                <a:solidFill>
                  <a:srgbClr val="898989"/>
                </a:solidFill>
              </a:rPr>
              <a:t> school</a:t>
            </a:r>
            <a:endParaRPr lang="en-US" sz="1200" dirty="0">
              <a:solidFill>
                <a:srgbClr val="898989"/>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13745</TotalTime>
  <Words>3184</Words>
  <Application>Microsoft Macintosh PowerPoint</Application>
  <PresentationFormat>On-screen Show (4:3)</PresentationFormat>
  <Paragraphs>699</Paragraphs>
  <Slides>63</Slides>
  <Notes>44</Notes>
  <HiddenSlides>11</HiddenSlides>
  <MMClips>0</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63</vt:i4>
      </vt:variant>
    </vt:vector>
  </HeadingPairs>
  <TitlesOfParts>
    <vt:vector size="67" baseType="lpstr">
      <vt:lpstr>Office Theme</vt:lpstr>
      <vt:lpstr>Equation</vt:lpstr>
      <vt:lpstr>Microsoft Equation</vt:lpstr>
      <vt:lpstr>Microsoft Equation 3.0</vt:lpstr>
      <vt:lpstr>Slide 1</vt:lpstr>
      <vt:lpstr>Slide 2</vt:lpstr>
      <vt:lpstr>Slide 3</vt:lpstr>
      <vt:lpstr>HERa MEasurement of Spin</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vector>
  </TitlesOfParts>
  <Company>INFN - Sezione di Ferrara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Marco Contalbrigo</dc:creator>
  <cp:lastModifiedBy>Marco Contalbrigo</cp:lastModifiedBy>
  <cp:revision>244</cp:revision>
  <dcterms:created xsi:type="dcterms:W3CDTF">2010-05-24T16:45:01Z</dcterms:created>
  <dcterms:modified xsi:type="dcterms:W3CDTF">2010-05-27T08:16:20Z</dcterms:modified>
</cp:coreProperties>
</file>