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emf" ContentType="image/x-emf"/>
  <Default Extension="jpeg" ContentType="image/jpeg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889" r:id="rId2"/>
    <p:sldId id="624" r:id="rId3"/>
    <p:sldId id="964" r:id="rId4"/>
    <p:sldId id="1023" r:id="rId5"/>
    <p:sldId id="1016" r:id="rId6"/>
    <p:sldId id="1001" r:id="rId7"/>
    <p:sldId id="1006" r:id="rId8"/>
    <p:sldId id="1017" r:id="rId9"/>
    <p:sldId id="1019" r:id="rId10"/>
    <p:sldId id="1007" r:id="rId11"/>
    <p:sldId id="1003" r:id="rId12"/>
    <p:sldId id="1002" r:id="rId13"/>
    <p:sldId id="1024" r:id="rId14"/>
    <p:sldId id="1018" r:id="rId15"/>
    <p:sldId id="1020" r:id="rId16"/>
    <p:sldId id="1014" r:id="rId17"/>
    <p:sldId id="1009" r:id="rId18"/>
    <p:sldId id="1025" r:id="rId19"/>
    <p:sldId id="1011" r:id="rId20"/>
    <p:sldId id="1012" r:id="rId21"/>
    <p:sldId id="1013" r:id="rId22"/>
    <p:sldId id="999" r:id="rId23"/>
    <p:sldId id="1000" r:id="rId24"/>
    <p:sldId id="997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E424EA"/>
    <a:srgbClr val="F5F701"/>
    <a:srgbClr val="FCBA78"/>
    <a:srgbClr val="4CDE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18" autoAdjust="0"/>
    <p:restoredTop sz="98088" autoAdjust="0"/>
  </p:normalViewPr>
  <p:slideViewPr>
    <p:cSldViewPr snapToGrid="0" snapToObjects="1">
      <p:cViewPr varScale="1">
        <p:scale>
          <a:sx n="130" d="100"/>
          <a:sy n="130" d="100"/>
        </p:scale>
        <p:origin x="-104" y="-2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handoutMaster" Target="handoutMasters/handout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0EE8B9-7048-E245-BE2F-1374BE5408F2}" type="datetimeFigureOut">
              <a:rPr lang="en-US" smtClean="0"/>
              <a:t>03/10/22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4CCEFC-6E8B-B743-AFE9-4C5BF3F94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0510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686146-0E38-724C-8F8F-8FF46B4BA8C5}" type="datetimeFigureOut">
              <a:rPr lang="en-US" smtClean="0"/>
              <a:pPr/>
              <a:t>03/10/22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38A572-61CB-384F-BB4C-DB6F1BE60B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8252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Fare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immagine</a:t>
            </a:r>
            <a:r>
              <a:rPr lang="en-US" dirty="0"/>
              <a:t> del PMT </a:t>
            </a:r>
            <a:r>
              <a:rPr lang="en-US" dirty="0" err="1"/>
              <a:t>sulla</a:t>
            </a:r>
            <a:r>
              <a:rPr lang="en-US" dirty="0"/>
              <a:t> </a:t>
            </a:r>
            <a:r>
              <a:rPr lang="en-US" dirty="0" err="1"/>
              <a:t>risoluzione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0555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6A390-F353-A942-B1EC-182107C9CD39}" type="datetime1">
              <a:rPr lang="it-IT" smtClean="0"/>
              <a:t>03/10/22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135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1F51A-CE5E-E748-A830-FE93B106B54D}" type="datetime1">
              <a:rPr lang="it-IT" smtClean="0"/>
              <a:t>03/10/22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230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213CC-B590-AC47-B794-68704C5FB3E1}" type="datetime1">
              <a:rPr lang="it-IT" smtClean="0"/>
              <a:t>03/10/22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074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DCEC6-B19E-384D-B71E-62CC78295F4A}" type="datetime1">
              <a:rPr lang="it-IT" smtClean="0"/>
              <a:t>03/10/22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287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6AF78-90E5-BE43-819D-C3FB19FF949B}" type="datetime1">
              <a:rPr lang="it-IT" smtClean="0"/>
              <a:t>03/10/22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155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57D95-F0E3-E247-BCE0-771CD02EEEE6}" type="datetime1">
              <a:rPr lang="it-IT" smtClean="0"/>
              <a:t>03/10/22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35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EF577-23AC-354A-A7DE-66F64868466C}" type="datetime1">
              <a:rPr lang="it-IT" smtClean="0"/>
              <a:t>03/10/22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976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92E39-976D-7647-8E52-FDC2C48B6F36}" type="datetime1">
              <a:rPr lang="it-IT" smtClean="0"/>
              <a:t>03/10/22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126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6C3CF-3BBA-FF44-99FE-581A4605639B}" type="datetime1">
              <a:rPr lang="it-IT" smtClean="0"/>
              <a:t>03/10/22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483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7B41D-237A-5847-AF91-4703BAB8DA8F}" type="datetime1">
              <a:rPr lang="it-IT" smtClean="0"/>
              <a:t>03/10/22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543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6A13E-44B7-0F48-B289-6CB9735EB302}" type="datetime1">
              <a:rPr lang="it-IT" smtClean="0"/>
              <a:t>03/10/22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399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D5165-5239-3648-9EB3-6D0B1CB4855A}" type="datetime1">
              <a:rPr lang="it-IT" smtClean="0"/>
              <a:t>03/10/22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613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3.tiff"/><Relationship Id="rId5" Type="http://schemas.openxmlformats.org/officeDocument/2006/relationships/image" Target="../media/image4.jpg"/><Relationship Id="rId6" Type="http://schemas.openxmlformats.org/officeDocument/2006/relationships/image" Target="../media/image5.jpg"/><Relationship Id="rId7" Type="http://schemas.openxmlformats.org/officeDocument/2006/relationships/image" Target="../media/image6.tiff"/><Relationship Id="rId8" Type="http://schemas.openxmlformats.org/officeDocument/2006/relationships/image" Target="../media/image7.tiff"/><Relationship Id="rId9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3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33.jpg"/><Relationship Id="rId5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4" Type="http://schemas.openxmlformats.org/officeDocument/2006/relationships/image" Target="../media/image36.jpg"/><Relationship Id="rId5" Type="http://schemas.openxmlformats.org/officeDocument/2006/relationships/image" Target="../media/image37.jpg"/><Relationship Id="rId6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41.jpg"/><Relationship Id="rId5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4" Type="http://schemas.openxmlformats.org/officeDocument/2006/relationships/image" Target="../media/image8.png"/><Relationship Id="rId5" Type="http://schemas.openxmlformats.org/officeDocument/2006/relationships/image" Target="../media/image45.jpg"/><Relationship Id="rId6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48.jpg"/><Relationship Id="rId5" Type="http://schemas.openxmlformats.org/officeDocument/2006/relationships/image" Target="../media/image49.jpg"/><Relationship Id="rId6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4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5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10.jpg"/><Relationship Id="rId5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5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4" Type="http://schemas.openxmlformats.org/officeDocument/2006/relationships/image" Target="../media/image56.jpg"/><Relationship Id="rId5" Type="http://schemas.openxmlformats.org/officeDocument/2006/relationships/image" Target="../media/image5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4" Type="http://schemas.openxmlformats.org/officeDocument/2006/relationships/image" Target="../media/image59.jpg"/><Relationship Id="rId5" Type="http://schemas.openxmlformats.org/officeDocument/2006/relationships/image" Target="../media/image60.jpg"/><Relationship Id="rId6" Type="http://schemas.openxmlformats.org/officeDocument/2006/relationships/image" Target="../media/image61.jpg"/><Relationship Id="rId7" Type="http://schemas.openxmlformats.org/officeDocument/2006/relationships/image" Target="../media/image6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jp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18.jpg"/><Relationship Id="rId5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4" Type="http://schemas.openxmlformats.org/officeDocument/2006/relationships/image" Target="../media/image21.jpg"/><Relationship Id="rId5" Type="http://schemas.openxmlformats.org/officeDocument/2006/relationships/image" Target="../media/image22.jpg"/><Relationship Id="rId6" Type="http://schemas.openxmlformats.org/officeDocument/2006/relationships/image" Target="../media/image23.jpg"/><Relationship Id="rId7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2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4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5569D35-5E03-8925-5757-EBA631931652}"/>
              </a:ext>
            </a:extLst>
          </p:cNvPr>
          <p:cNvSpPr/>
          <p:nvPr/>
        </p:nvSpPr>
        <p:spPr>
          <a:xfrm>
            <a:off x="540525" y="1454813"/>
            <a:ext cx="1612632" cy="27530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FF8BBF1E-14E0-30A9-405C-00EA3BDAAB90}"/>
              </a:ext>
            </a:extLst>
          </p:cNvPr>
          <p:cNvSpPr/>
          <p:nvPr/>
        </p:nvSpPr>
        <p:spPr>
          <a:xfrm>
            <a:off x="6650071" y="1438157"/>
            <a:ext cx="1953410" cy="276972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6B09F57-9BED-8E4B-9437-1C6D4B8D1F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1182" y="1452211"/>
            <a:ext cx="4000864" cy="275567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4AAE9416-F1F7-FE42-ACED-3369B2E349E6}"/>
              </a:ext>
            </a:extLst>
          </p:cNvPr>
          <p:cNvSpPr/>
          <p:nvPr/>
        </p:nvSpPr>
        <p:spPr>
          <a:xfrm>
            <a:off x="0" y="0"/>
            <a:ext cx="9144000" cy="42122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7045B849-AFCD-2445-866E-CF9000EB8724}"/>
              </a:ext>
            </a:extLst>
          </p:cNvPr>
          <p:cNvSpPr/>
          <p:nvPr/>
        </p:nvSpPr>
        <p:spPr>
          <a:xfrm>
            <a:off x="0" y="6655279"/>
            <a:ext cx="9144000" cy="22771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3" name="Slide Number Placeholder 6">
            <a:extLst>
              <a:ext uri="{FF2B5EF4-FFF2-40B4-BE49-F238E27FC236}">
                <a16:creationId xmlns:a16="http://schemas.microsoft.com/office/drawing/2014/main" xmlns="" id="{3A8CB2E7-CDFE-884D-881D-EF377543F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624629"/>
            <a:ext cx="2133600" cy="258330"/>
          </a:xfrm>
        </p:spPr>
        <p:txBody>
          <a:bodyPr/>
          <a:lstStyle/>
          <a:p>
            <a:fld id="{8F85DECE-709F-5547-99FE-06FE97115E35}" type="slidenum">
              <a:rPr lang="en-US" smtClean="0">
                <a:solidFill>
                  <a:schemeClr val="bg1"/>
                </a:solidFill>
              </a:rPr>
              <a:t>1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5" name="Date Placeholder 4">
            <a:extLst>
              <a:ext uri="{FF2B5EF4-FFF2-40B4-BE49-F238E27FC236}">
                <a16:creationId xmlns:a16="http://schemas.microsoft.com/office/drawing/2014/main" xmlns="" id="{BDD6E722-736E-044D-A9C1-6B3F875A14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624629"/>
            <a:ext cx="2133600" cy="25833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M. Contalbrigo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798A21B-4B68-7B4C-81B5-25F940937BFB}"/>
              </a:ext>
            </a:extLst>
          </p:cNvPr>
          <p:cNvSpPr txBox="1"/>
          <p:nvPr/>
        </p:nvSpPr>
        <p:spPr>
          <a:xfrm>
            <a:off x="6395911" y="4828591"/>
            <a:ext cx="1553630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1200" b="1" dirty="0">
                <a:latin typeface="+mj-lt"/>
              </a:rPr>
              <a:t>e: 5 GeV to 18 GeV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435CF16-31BB-5E4C-BC9B-81A00ED2AD7A}"/>
              </a:ext>
            </a:extLst>
          </p:cNvPr>
          <p:cNvSpPr txBox="1"/>
          <p:nvPr/>
        </p:nvSpPr>
        <p:spPr>
          <a:xfrm>
            <a:off x="953958" y="4823787"/>
            <a:ext cx="2060500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1200" b="1" dirty="0">
                <a:latin typeface="+mj-lt"/>
              </a:rPr>
              <a:t>p: 41 GeV, 100 to 275 GeV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ABC496BF-A10B-D440-AF95-8E203C85D248}"/>
              </a:ext>
            </a:extLst>
          </p:cNvPr>
          <p:cNvCxnSpPr/>
          <p:nvPr/>
        </p:nvCxnSpPr>
        <p:spPr>
          <a:xfrm>
            <a:off x="3121801" y="4961833"/>
            <a:ext cx="1234825" cy="0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xmlns="" id="{6A9A3DDB-D797-8042-98D8-1B6EEE4ABFE2}"/>
              </a:ext>
            </a:extLst>
          </p:cNvPr>
          <p:cNvCxnSpPr>
            <a:cxnSpLocks/>
          </p:cNvCxnSpPr>
          <p:nvPr/>
        </p:nvCxnSpPr>
        <p:spPr>
          <a:xfrm flipH="1">
            <a:off x="4815469" y="4967222"/>
            <a:ext cx="1347627" cy="13447"/>
          </a:xfrm>
          <a:prstGeom prst="straightConnector1">
            <a:avLst/>
          </a:prstGeom>
          <a:ln w="28575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5908168-5A67-7849-A0E5-3208EA449D1C}"/>
              </a:ext>
            </a:extLst>
          </p:cNvPr>
          <p:cNvSpPr txBox="1"/>
          <p:nvPr/>
        </p:nvSpPr>
        <p:spPr>
          <a:xfrm>
            <a:off x="3159535" y="4554243"/>
            <a:ext cx="1159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p/A beam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91AEA306-A5FF-8540-A669-9FCA545C0D19}"/>
              </a:ext>
            </a:extLst>
          </p:cNvPr>
          <p:cNvSpPr txBox="1"/>
          <p:nvPr/>
        </p:nvSpPr>
        <p:spPr>
          <a:xfrm>
            <a:off x="5053440" y="4554243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 beam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17D8DF6-9698-EF44-AEAE-45D079C785CB}"/>
              </a:ext>
            </a:extLst>
          </p:cNvPr>
          <p:cNvSpPr/>
          <p:nvPr/>
        </p:nvSpPr>
        <p:spPr>
          <a:xfrm>
            <a:off x="778650" y="4458399"/>
            <a:ext cx="7441059" cy="89290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95DDDAD9-92B0-8E4F-A3AA-8A7D5CDA837D}"/>
              </a:ext>
            </a:extLst>
          </p:cNvPr>
          <p:cNvSpPr txBox="1"/>
          <p:nvPr/>
        </p:nvSpPr>
        <p:spPr>
          <a:xfrm>
            <a:off x="224335" y="730593"/>
            <a:ext cx="86953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The dual-radiator RICH  has been a common reference in  the forward region since EIC Yellow Report</a:t>
            </a:r>
          </a:p>
          <a:p>
            <a:r>
              <a:rPr lang="en-US" sz="1600" b="1" dirty="0"/>
              <a:t>Moving from generic EIC R&amp;D (eRD14) to targeted EIC R&amp;D (eRD102, eRD110, </a:t>
            </a:r>
            <a:r>
              <a:rPr lang="en-US" sz="1600" b="1" dirty="0" err="1"/>
              <a:t>eRD</a:t>
            </a:r>
            <a:r>
              <a:rPr lang="en-US" sz="1600" b="1" dirty="0"/>
              <a:t>…)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D211196E-B863-5F47-8A64-BDEBA40F0C84}"/>
              </a:ext>
            </a:extLst>
          </p:cNvPr>
          <p:cNvSpPr/>
          <p:nvPr/>
        </p:nvSpPr>
        <p:spPr>
          <a:xfrm>
            <a:off x="3279435" y="-51651"/>
            <a:ext cx="2439490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dirty="0">
                <a:ln w="1905"/>
                <a:solidFill>
                  <a:schemeClr val="bg1"/>
                </a:solidFill>
                <a:latin typeface="Calibri"/>
              </a:rPr>
              <a:t>The </a:t>
            </a:r>
            <a:r>
              <a:rPr lang="en-US" sz="2400" dirty="0" err="1">
                <a:ln w="1905"/>
                <a:solidFill>
                  <a:schemeClr val="bg1"/>
                </a:solidFill>
                <a:latin typeface="Calibri"/>
              </a:rPr>
              <a:t>dRICH</a:t>
            </a:r>
            <a:r>
              <a:rPr lang="en-US" sz="2400" dirty="0">
                <a:ln w="1905"/>
                <a:solidFill>
                  <a:schemeClr val="bg1"/>
                </a:solidFill>
                <a:latin typeface="Calibri"/>
              </a:rPr>
              <a:t> Project</a:t>
            </a:r>
          </a:p>
        </p:txBody>
      </p:sp>
      <p:sp>
        <p:nvSpPr>
          <p:cNvPr id="25" name="Fußzeilenplatzhalter 7">
            <a:extLst>
              <a:ext uri="{FF2B5EF4-FFF2-40B4-BE49-F238E27FC236}">
                <a16:creationId xmlns:a16="http://schemas.microsoft.com/office/drawing/2014/main" xmlns="" id="{FDA6DFF5-7EEB-824C-B288-B0D686E1F1EC}"/>
              </a:ext>
            </a:extLst>
          </p:cNvPr>
          <p:cNvSpPr txBox="1">
            <a:spLocks noGrp="1"/>
          </p:cNvSpPr>
          <p:nvPr/>
        </p:nvSpPr>
        <p:spPr>
          <a:xfrm>
            <a:off x="1736556" y="651380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err="1" smtClean="0">
                <a:solidFill>
                  <a:schemeClr val="bg1"/>
                </a:solidFill>
              </a:rPr>
              <a:t>Incontro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 err="1" smtClean="0">
                <a:solidFill>
                  <a:schemeClr val="bg1"/>
                </a:solidFill>
              </a:rPr>
              <a:t>Nazionale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>
                <a:solidFill>
                  <a:schemeClr val="bg1"/>
                </a:solidFill>
              </a:rPr>
              <a:t>EIC_NET -  </a:t>
            </a:r>
            <a:r>
              <a:rPr lang="en-US" sz="1200" dirty="0" smtClean="0">
                <a:solidFill>
                  <a:schemeClr val="bg1"/>
                </a:solidFill>
              </a:rPr>
              <a:t>3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 October </a:t>
            </a:r>
            <a:r>
              <a:rPr lang="en-US" sz="1200" dirty="0">
                <a:solidFill>
                  <a:schemeClr val="bg1"/>
                </a:solidFill>
              </a:rPr>
              <a:t>2022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77D8AFC-8157-3F1D-0880-C1D58830F02F}"/>
              </a:ext>
            </a:extLst>
          </p:cNvPr>
          <p:cNvSpPr txBox="1"/>
          <p:nvPr/>
        </p:nvSpPr>
        <p:spPr>
          <a:xfrm>
            <a:off x="2773204" y="5884186"/>
            <a:ext cx="3393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dirty="0"/>
              <a:t>Contalbrigo Marco  - INFN Ferrara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9CDC77AE-E8E1-E221-A503-9595B11302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7316" y="1533284"/>
            <a:ext cx="901681" cy="449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99D6E03-F212-39E5-2BF7-BD37DB7C00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688" y="1548506"/>
            <a:ext cx="901681" cy="450841"/>
          </a:xfrm>
          <a:prstGeom prst="rect">
            <a:avLst/>
          </a:prstGeom>
        </p:spPr>
      </p:pic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6942B1C9-A485-A21B-33FA-34BF1DBEF5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1976" y="2129170"/>
            <a:ext cx="523101" cy="542297"/>
          </a:xfrm>
          <a:prstGeom prst="rect">
            <a:avLst/>
          </a:prstGeom>
        </p:spPr>
      </p:pic>
      <p:pic>
        <p:nvPicPr>
          <p:cNvPr id="7" name="Picture 6" descr="A blue screen with white text&#10;&#10;Description automatically generated with low confidence">
            <a:extLst>
              <a:ext uri="{FF2B5EF4-FFF2-40B4-BE49-F238E27FC236}">
                <a16:creationId xmlns:a16="http://schemas.microsoft.com/office/drawing/2014/main" xmlns="" id="{E2055C10-AC74-9A4C-C6AD-7A35DC4BCA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5077" y="2232802"/>
            <a:ext cx="754328" cy="3600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9EFB4F5-3C0F-A1AF-325F-4BA18EAC4825}"/>
              </a:ext>
            </a:extLst>
          </p:cNvPr>
          <p:cNvSpPr txBox="1"/>
          <p:nvPr/>
        </p:nvSpPr>
        <p:spPr>
          <a:xfrm>
            <a:off x="735033" y="2278199"/>
            <a:ext cx="1289936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BA, </a:t>
            </a:r>
            <a:r>
              <a:rPr lang="x-none" sz="1400" dirty="0" smtClean="0"/>
              <a:t>BO</a:t>
            </a:r>
            <a:r>
              <a:rPr lang="x-none" sz="1400" dirty="0"/>
              <a:t>, </a:t>
            </a:r>
            <a:r>
              <a:rPr lang="en-US" sz="1400" dirty="0" smtClean="0"/>
              <a:t>CS </a:t>
            </a:r>
          </a:p>
          <a:p>
            <a:endParaRPr lang="en-US" sz="1400" dirty="0"/>
          </a:p>
          <a:p>
            <a:r>
              <a:rPr lang="x-none" sz="1400" dirty="0" smtClean="0"/>
              <a:t>CT</a:t>
            </a:r>
            <a:r>
              <a:rPr lang="x-none" sz="1400" dirty="0"/>
              <a:t>, FE, </a:t>
            </a:r>
            <a:r>
              <a:rPr lang="en-US" sz="1400" dirty="0" smtClean="0"/>
              <a:t>GE,</a:t>
            </a:r>
            <a:endParaRPr lang="x-none" sz="1400" dirty="0"/>
          </a:p>
          <a:p>
            <a:endParaRPr lang="en-US" sz="800" dirty="0"/>
          </a:p>
          <a:p>
            <a:r>
              <a:rPr lang="x-none" sz="1400" dirty="0" smtClean="0"/>
              <a:t>LNF</a:t>
            </a:r>
            <a:r>
              <a:rPr lang="x-none" sz="1400" dirty="0"/>
              <a:t>, </a:t>
            </a:r>
            <a:r>
              <a:rPr lang="x-none" sz="1400" dirty="0" smtClean="0"/>
              <a:t>LNS,</a:t>
            </a:r>
            <a:r>
              <a:rPr lang="en-US" sz="1400" dirty="0" smtClean="0"/>
              <a:t> </a:t>
            </a:r>
            <a:r>
              <a:rPr lang="x-none" sz="1400" dirty="0" smtClean="0"/>
              <a:t>RM1</a:t>
            </a:r>
            <a:r>
              <a:rPr lang="x-none" sz="1400" dirty="0"/>
              <a:t>, </a:t>
            </a:r>
            <a:endParaRPr lang="en-US" sz="1400" dirty="0" smtClean="0"/>
          </a:p>
          <a:p>
            <a:endParaRPr lang="en-US" sz="1400" dirty="0"/>
          </a:p>
          <a:p>
            <a:r>
              <a:rPr lang="en-US" sz="1400" dirty="0" smtClean="0"/>
              <a:t>SA, </a:t>
            </a:r>
            <a:r>
              <a:rPr lang="x-none" sz="1400" dirty="0" smtClean="0"/>
              <a:t>TO</a:t>
            </a:r>
            <a:r>
              <a:rPr lang="x-none" sz="1400" dirty="0"/>
              <a:t>, </a:t>
            </a:r>
            <a:r>
              <a:rPr lang="x-none" sz="1400" dirty="0" smtClean="0"/>
              <a:t>TS</a:t>
            </a:r>
            <a:endParaRPr lang="x-none" sz="1400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C3193E27-30FC-1E91-5936-1BDAD595A1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96103" y="3666390"/>
            <a:ext cx="1447800" cy="4445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9B79D88A-C38D-FB9F-452D-03CA3A9EDE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12417" y="3110667"/>
            <a:ext cx="1371600" cy="4572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5598A09A-972D-B2F5-AEC9-E3C491CE091E}"/>
              </a:ext>
            </a:extLst>
          </p:cNvPr>
          <p:cNvSpPr txBox="1"/>
          <p:nvPr/>
        </p:nvSpPr>
        <p:spPr>
          <a:xfrm>
            <a:off x="5308009" y="1402946"/>
            <a:ext cx="10884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Detector-1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EFBC1A0B-8263-DC02-69FF-BE8E2DD30C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7773" y="3746"/>
            <a:ext cx="794918" cy="41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643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01616" y="1593314"/>
            <a:ext cx="6858000" cy="39360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002597" y="488877"/>
            <a:ext cx="148270" cy="448535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1EED005C-88F0-0048-B58D-3EBF8B30316B}"/>
              </a:ext>
            </a:extLst>
          </p:cNvPr>
          <p:cNvSpPr/>
          <p:nvPr/>
        </p:nvSpPr>
        <p:spPr>
          <a:xfrm>
            <a:off x="0" y="0"/>
            <a:ext cx="9144000" cy="42122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EBBA02D7-4BBA-4F4B-9550-34818F6CA5B3}"/>
              </a:ext>
            </a:extLst>
          </p:cNvPr>
          <p:cNvSpPr/>
          <p:nvPr/>
        </p:nvSpPr>
        <p:spPr>
          <a:xfrm>
            <a:off x="3506193" y="-51651"/>
            <a:ext cx="1985940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dirty="0" err="1" smtClean="0">
                <a:ln w="1905"/>
                <a:solidFill>
                  <a:schemeClr val="bg1"/>
                </a:solidFill>
                <a:latin typeface="Calibri"/>
              </a:rPr>
              <a:t>dRICH</a:t>
            </a:r>
            <a:r>
              <a:rPr lang="en-US" sz="2400" dirty="0" smtClean="0">
                <a:ln w="1905"/>
                <a:solidFill>
                  <a:schemeClr val="bg1"/>
                </a:solidFill>
                <a:latin typeface="Calibri"/>
              </a:rPr>
              <a:t> Aerogel</a:t>
            </a:r>
            <a:endParaRPr lang="en-US" sz="2400" dirty="0">
              <a:ln w="1905"/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33A430AA-A577-DB55-4692-6B82AEDFBE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773" y="3746"/>
            <a:ext cx="794918" cy="417947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7045B849-AFCD-2445-866E-CF9000EB8724}"/>
              </a:ext>
            </a:extLst>
          </p:cNvPr>
          <p:cNvSpPr/>
          <p:nvPr/>
        </p:nvSpPr>
        <p:spPr>
          <a:xfrm>
            <a:off x="0" y="6655279"/>
            <a:ext cx="9144000" cy="22771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7" name="Slide Number Placeholder 6">
            <a:extLst>
              <a:ext uri="{FF2B5EF4-FFF2-40B4-BE49-F238E27FC236}">
                <a16:creationId xmlns:a16="http://schemas.microsoft.com/office/drawing/2014/main" xmlns="" id="{3A8CB2E7-CDFE-884D-881D-EF377543F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624629"/>
            <a:ext cx="2133600" cy="258330"/>
          </a:xfrm>
        </p:spPr>
        <p:txBody>
          <a:bodyPr/>
          <a:lstStyle/>
          <a:p>
            <a:fld id="{8F85DECE-709F-5547-99FE-06FE97115E35}" type="slidenum">
              <a:rPr lang="en-US" smtClean="0">
                <a:solidFill>
                  <a:schemeClr val="bg1"/>
                </a:solidFill>
              </a:rPr>
              <a:t>10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8" name="Date Placeholder 4">
            <a:extLst>
              <a:ext uri="{FF2B5EF4-FFF2-40B4-BE49-F238E27FC236}">
                <a16:creationId xmlns:a16="http://schemas.microsoft.com/office/drawing/2014/main" xmlns="" id="{BDD6E722-736E-044D-A9C1-6B3F875A14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624629"/>
            <a:ext cx="2133600" cy="25833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M. Contalbrigo</a:t>
            </a:r>
          </a:p>
        </p:txBody>
      </p:sp>
      <p:sp>
        <p:nvSpPr>
          <p:cNvPr id="29" name="Fußzeilenplatzhalter 7">
            <a:extLst>
              <a:ext uri="{FF2B5EF4-FFF2-40B4-BE49-F238E27FC236}">
                <a16:creationId xmlns:a16="http://schemas.microsoft.com/office/drawing/2014/main" xmlns="" id="{FDA6DFF5-7EEB-824C-B288-B0D686E1F1EC}"/>
              </a:ext>
            </a:extLst>
          </p:cNvPr>
          <p:cNvSpPr txBox="1">
            <a:spLocks noGrp="1"/>
          </p:cNvSpPr>
          <p:nvPr/>
        </p:nvSpPr>
        <p:spPr>
          <a:xfrm>
            <a:off x="1736556" y="651380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err="1" smtClean="0">
                <a:solidFill>
                  <a:schemeClr val="bg1"/>
                </a:solidFill>
              </a:rPr>
              <a:t>Incontro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 err="1" smtClean="0">
                <a:solidFill>
                  <a:schemeClr val="bg1"/>
                </a:solidFill>
              </a:rPr>
              <a:t>Nazionale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>
                <a:solidFill>
                  <a:schemeClr val="bg1"/>
                </a:solidFill>
              </a:rPr>
              <a:t>EIC_NET -  </a:t>
            </a:r>
            <a:r>
              <a:rPr lang="en-US" sz="1200" dirty="0" smtClean="0">
                <a:solidFill>
                  <a:schemeClr val="bg1"/>
                </a:solidFill>
              </a:rPr>
              <a:t>3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 October </a:t>
            </a:r>
            <a:r>
              <a:rPr lang="en-US" sz="1200" dirty="0">
                <a:solidFill>
                  <a:schemeClr val="bg1"/>
                </a:solidFill>
              </a:rPr>
              <a:t>2022</a:t>
            </a:r>
          </a:p>
        </p:txBody>
      </p:sp>
      <p:pic>
        <p:nvPicPr>
          <p:cNvPr id="2" name="Picture 1" descr="c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55854" y="39076"/>
            <a:ext cx="3749524" cy="6858000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378" y="1144732"/>
            <a:ext cx="2909159" cy="1787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200" y="810846"/>
            <a:ext cx="266590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/>
              <a:t>Chromatic dispersion measured </a:t>
            </a:r>
          </a:p>
          <a:p>
            <a:r>
              <a:rPr lang="en-US" sz="1500" dirty="0"/>
              <a:t>p</a:t>
            </a:r>
            <a:r>
              <a:rPr lang="en-US" sz="1500" dirty="0" smtClean="0"/>
              <a:t>rototype with optical filters</a:t>
            </a:r>
            <a:endParaRPr lang="en-US" sz="1500" dirty="0"/>
          </a:p>
        </p:txBody>
      </p:sp>
      <p:sp>
        <p:nvSpPr>
          <p:cNvPr id="4" name="TextBox 3"/>
          <p:cNvSpPr txBox="1"/>
          <p:nvPr/>
        </p:nvSpPr>
        <p:spPr>
          <a:xfrm>
            <a:off x="6140167" y="5130335"/>
            <a:ext cx="14518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Wavelength (nm)</a:t>
            </a:r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 rot="16200000">
            <a:off x="365490" y="2429440"/>
            <a:ext cx="19800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Cherenkov angle  (</a:t>
            </a:r>
            <a:r>
              <a:rPr lang="en-US" sz="1400" dirty="0" err="1" smtClean="0"/>
              <a:t>mrad</a:t>
            </a:r>
            <a:r>
              <a:rPr lang="en-US" sz="1400" dirty="0" smtClean="0"/>
              <a:t>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27397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02597" y="488877"/>
            <a:ext cx="148270" cy="448535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4"/>
          <p:cNvSpPr>
            <a:spLocks noGrp="1"/>
          </p:cNvSpPr>
          <p:nvPr>
            <p:ph idx="1"/>
          </p:nvPr>
        </p:nvSpPr>
        <p:spPr>
          <a:xfrm>
            <a:off x="642882" y="5237567"/>
            <a:ext cx="6723117" cy="126646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1600" b="1" dirty="0" err="1"/>
              <a:t>Goals</a:t>
            </a:r>
            <a:r>
              <a:rPr lang="it-IT" sz="1600" b="1" dirty="0"/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1600" dirty="0" smtClean="0"/>
              <a:t>Compare </a:t>
            </a:r>
            <a:r>
              <a:rPr lang="it-IT" sz="1600" dirty="0" err="1" smtClean="0"/>
              <a:t>surface</a:t>
            </a:r>
            <a:r>
              <a:rPr lang="it-IT" sz="1600" dirty="0" err="1" smtClean="0"/>
              <a:t>s</a:t>
            </a:r>
            <a:r>
              <a:rPr lang="it-IT" sz="1600" dirty="0" smtClean="0"/>
              <a:t> of </a:t>
            </a:r>
            <a:r>
              <a:rPr lang="it-IT" sz="1600" dirty="0" err="1" smtClean="0"/>
              <a:t>same</a:t>
            </a:r>
            <a:r>
              <a:rPr lang="it-IT" sz="1600" dirty="0" smtClean="0"/>
              <a:t> </a:t>
            </a:r>
            <a:r>
              <a:rPr lang="it-IT" sz="1600" dirty="0" err="1" smtClean="0"/>
              <a:t>tile</a:t>
            </a:r>
            <a:r>
              <a:rPr lang="it-IT" sz="1600" dirty="0" smtClean="0"/>
              <a:t> (</a:t>
            </a:r>
            <a:r>
              <a:rPr lang="it-IT" sz="1600" dirty="0" err="1" smtClean="0"/>
              <a:t>only</a:t>
            </a:r>
            <a:r>
              <a:rPr lang="it-IT" sz="1600" dirty="0" smtClean="0"/>
              <a:t> exit </a:t>
            </a:r>
            <a:r>
              <a:rPr lang="it-IT" sz="1600" dirty="0" err="1" smtClean="0"/>
              <a:t>surface</a:t>
            </a:r>
            <a:r>
              <a:rPr lang="it-IT" sz="1600" dirty="0" smtClean="0"/>
              <a:t> </a:t>
            </a:r>
            <a:r>
              <a:rPr lang="it-IT" sz="1600" dirty="0" err="1" smtClean="0"/>
              <a:t>matters</a:t>
            </a:r>
            <a:r>
              <a:rPr lang="it-IT" sz="1600" dirty="0" smtClean="0"/>
              <a:t>)</a:t>
            </a:r>
            <a:endParaRPr lang="it-IT" sz="1600" dirty="0"/>
          </a:p>
          <a:p>
            <a:pPr>
              <a:buFont typeface="Arial" panose="020B0604020202020204" pitchFamily="34" charset="0"/>
              <a:buChar char="•"/>
            </a:pPr>
            <a:r>
              <a:rPr lang="it-IT" sz="1600" dirty="0" smtClean="0"/>
              <a:t>Compare </a:t>
            </a:r>
            <a:r>
              <a:rPr lang="it-IT" sz="1600" dirty="0" err="1" smtClean="0"/>
              <a:t>refractive</a:t>
            </a:r>
            <a:r>
              <a:rPr lang="it-IT" sz="1600" dirty="0" smtClean="0"/>
              <a:t> </a:t>
            </a:r>
            <a:r>
              <a:rPr lang="it-IT" sz="1600" dirty="0" err="1" smtClean="0"/>
              <a:t>index</a:t>
            </a:r>
            <a:r>
              <a:rPr lang="it-IT" sz="1600" dirty="0" smtClean="0"/>
              <a:t> and </a:t>
            </a:r>
            <a:r>
              <a:rPr lang="it-IT" sz="1600" dirty="0" err="1" smtClean="0"/>
              <a:t>photon</a:t>
            </a:r>
            <a:r>
              <a:rPr lang="it-IT" sz="1600" dirty="0" smtClean="0"/>
              <a:t> </a:t>
            </a:r>
            <a:r>
              <a:rPr lang="it-IT" sz="1600" dirty="0" err="1" smtClean="0"/>
              <a:t>yield</a:t>
            </a:r>
            <a:r>
              <a:rPr lang="it-IT" sz="1600" dirty="0" smtClean="0"/>
              <a:t> </a:t>
            </a:r>
            <a:r>
              <a:rPr lang="it-IT" sz="1600" dirty="0" err="1" smtClean="0"/>
              <a:t>among</a:t>
            </a:r>
            <a:r>
              <a:rPr lang="it-IT" sz="1600" dirty="0" smtClean="0"/>
              <a:t> </a:t>
            </a:r>
            <a:r>
              <a:rPr lang="it-IT" sz="1600" dirty="0" err="1" smtClean="0"/>
              <a:t>different</a:t>
            </a:r>
            <a:r>
              <a:rPr lang="it-IT" sz="1600" dirty="0" smtClean="0"/>
              <a:t> </a:t>
            </a:r>
            <a:r>
              <a:rPr lang="it-IT" sz="1600" dirty="0" err="1" smtClean="0"/>
              <a:t>tiles</a:t>
            </a:r>
            <a:endParaRPr lang="it-IT" sz="1600" dirty="0"/>
          </a:p>
          <a:p>
            <a:pPr>
              <a:buFont typeface="Arial" panose="020B0604020202020204" pitchFamily="34" charset="0"/>
              <a:buChar char="•"/>
            </a:pPr>
            <a:r>
              <a:rPr lang="it-IT" sz="1600" dirty="0" err="1" smtClean="0"/>
              <a:t>Check</a:t>
            </a:r>
            <a:r>
              <a:rPr lang="it-IT" sz="1600" dirty="0" smtClean="0"/>
              <a:t> </a:t>
            </a:r>
            <a:r>
              <a:rPr lang="it-IT" sz="1600" dirty="0" err="1" smtClean="0"/>
              <a:t>tile</a:t>
            </a:r>
            <a:r>
              <a:rPr lang="it-IT" sz="1600" dirty="0" smtClean="0"/>
              <a:t> </a:t>
            </a:r>
            <a:r>
              <a:rPr lang="it-IT" sz="1600" dirty="0" err="1" smtClean="0"/>
              <a:t>stack</a:t>
            </a:r>
            <a:r>
              <a:rPr lang="it-IT" sz="1600" dirty="0" smtClean="0"/>
              <a:t> performance</a:t>
            </a:r>
            <a:endParaRPr lang="it-IT" sz="16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1EED005C-88F0-0048-B58D-3EBF8B30316B}"/>
              </a:ext>
            </a:extLst>
          </p:cNvPr>
          <p:cNvSpPr/>
          <p:nvPr/>
        </p:nvSpPr>
        <p:spPr>
          <a:xfrm>
            <a:off x="0" y="0"/>
            <a:ext cx="9144000" cy="42122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EBBA02D7-4BBA-4F4B-9550-34818F6CA5B3}"/>
              </a:ext>
            </a:extLst>
          </p:cNvPr>
          <p:cNvSpPr/>
          <p:nvPr/>
        </p:nvSpPr>
        <p:spPr>
          <a:xfrm>
            <a:off x="3506187" y="-51651"/>
            <a:ext cx="1985940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dirty="0" err="1">
                <a:ln w="1905"/>
                <a:solidFill>
                  <a:schemeClr val="bg1"/>
                </a:solidFill>
                <a:latin typeface="Calibri"/>
              </a:rPr>
              <a:t>dRICH</a:t>
            </a:r>
            <a:r>
              <a:rPr lang="en-US" sz="2400" dirty="0">
                <a:ln w="1905"/>
                <a:solidFill>
                  <a:schemeClr val="bg1"/>
                </a:solidFill>
                <a:latin typeface="Calibri"/>
              </a:rPr>
              <a:t> </a:t>
            </a:r>
            <a:r>
              <a:rPr lang="en-US" sz="2400" dirty="0" smtClean="0">
                <a:ln w="1905"/>
                <a:solidFill>
                  <a:schemeClr val="bg1"/>
                </a:solidFill>
                <a:latin typeface="Calibri"/>
              </a:rPr>
              <a:t>Aerogel</a:t>
            </a:r>
            <a:endParaRPr lang="en-US" sz="2400" dirty="0">
              <a:ln w="1905"/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33A430AA-A577-DB55-4692-6B82AEDFBE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773" y="3746"/>
            <a:ext cx="794918" cy="417947"/>
          </a:xfrm>
          <a:prstGeom prst="rect">
            <a:avLst/>
          </a:prstGeom>
        </p:spPr>
      </p:pic>
      <p:pic>
        <p:nvPicPr>
          <p:cNvPr id="2" name="Picture 1" descr="singl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" y="1201616"/>
            <a:ext cx="9144000" cy="36864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38819" y="606642"/>
            <a:ext cx="51611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Compare single tile and stack of tiles ( from Aerogel Factory) </a:t>
            </a:r>
            <a:endParaRPr lang="en-US" sz="1600" dirty="0"/>
          </a:p>
        </p:txBody>
      </p:sp>
      <p:sp>
        <p:nvSpPr>
          <p:cNvPr id="5" name="Oval 4"/>
          <p:cNvSpPr/>
          <p:nvPr/>
        </p:nvSpPr>
        <p:spPr>
          <a:xfrm>
            <a:off x="3546230" y="2725615"/>
            <a:ext cx="214923" cy="1182078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8346342" y="2799863"/>
            <a:ext cx="680915" cy="980830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181231" y="1738924"/>
            <a:ext cx="6335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Single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131419" y="3801257"/>
            <a:ext cx="8002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3x Stack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3704491" y="3316654"/>
            <a:ext cx="214923" cy="1182078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3851030" y="1848337"/>
            <a:ext cx="214923" cy="1182078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7045B849-AFCD-2445-866E-CF9000EB8724}"/>
              </a:ext>
            </a:extLst>
          </p:cNvPr>
          <p:cNvSpPr/>
          <p:nvPr/>
        </p:nvSpPr>
        <p:spPr>
          <a:xfrm>
            <a:off x="0" y="6655279"/>
            <a:ext cx="9144000" cy="22771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7" name="Slide Number Placeholder 6">
            <a:extLst>
              <a:ext uri="{FF2B5EF4-FFF2-40B4-BE49-F238E27FC236}">
                <a16:creationId xmlns:a16="http://schemas.microsoft.com/office/drawing/2014/main" xmlns="" id="{3A8CB2E7-CDFE-884D-881D-EF377543F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624629"/>
            <a:ext cx="2133600" cy="258330"/>
          </a:xfrm>
        </p:spPr>
        <p:txBody>
          <a:bodyPr/>
          <a:lstStyle/>
          <a:p>
            <a:fld id="{8F85DECE-709F-5547-99FE-06FE97115E35}" type="slidenum">
              <a:rPr lang="en-US" smtClean="0">
                <a:solidFill>
                  <a:schemeClr val="bg1"/>
                </a:solidFill>
              </a:rPr>
              <a:t>11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8" name="Date Placeholder 4">
            <a:extLst>
              <a:ext uri="{FF2B5EF4-FFF2-40B4-BE49-F238E27FC236}">
                <a16:creationId xmlns:a16="http://schemas.microsoft.com/office/drawing/2014/main" xmlns="" id="{BDD6E722-736E-044D-A9C1-6B3F875A14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624629"/>
            <a:ext cx="2133600" cy="25833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M. Contalbrigo</a:t>
            </a:r>
          </a:p>
        </p:txBody>
      </p:sp>
      <p:sp>
        <p:nvSpPr>
          <p:cNvPr id="29" name="Fußzeilenplatzhalter 7">
            <a:extLst>
              <a:ext uri="{FF2B5EF4-FFF2-40B4-BE49-F238E27FC236}">
                <a16:creationId xmlns:a16="http://schemas.microsoft.com/office/drawing/2014/main" xmlns="" id="{FDA6DFF5-7EEB-824C-B288-B0D686E1F1EC}"/>
              </a:ext>
            </a:extLst>
          </p:cNvPr>
          <p:cNvSpPr txBox="1">
            <a:spLocks noGrp="1"/>
          </p:cNvSpPr>
          <p:nvPr/>
        </p:nvSpPr>
        <p:spPr>
          <a:xfrm>
            <a:off x="1736556" y="651380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err="1" smtClean="0">
                <a:solidFill>
                  <a:schemeClr val="bg1"/>
                </a:solidFill>
              </a:rPr>
              <a:t>Incontro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 err="1" smtClean="0">
                <a:solidFill>
                  <a:schemeClr val="bg1"/>
                </a:solidFill>
              </a:rPr>
              <a:t>Nazionale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>
                <a:solidFill>
                  <a:schemeClr val="bg1"/>
                </a:solidFill>
              </a:rPr>
              <a:t>EIC_NET -  </a:t>
            </a:r>
            <a:r>
              <a:rPr lang="en-US" sz="1200" dirty="0" smtClean="0">
                <a:solidFill>
                  <a:schemeClr val="bg1"/>
                </a:solidFill>
              </a:rPr>
              <a:t>3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 October </a:t>
            </a:r>
            <a:r>
              <a:rPr lang="en-US" sz="1200" dirty="0">
                <a:solidFill>
                  <a:schemeClr val="bg1"/>
                </a:solidFill>
              </a:rPr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1374758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969A5FE8-D463-5308-095B-6E8AA2238D04}"/>
              </a:ext>
            </a:extLst>
          </p:cNvPr>
          <p:cNvSpPr/>
          <p:nvPr/>
        </p:nvSpPr>
        <p:spPr>
          <a:xfrm>
            <a:off x="347869" y="4603289"/>
            <a:ext cx="3132079" cy="19647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28" name="Picture 27" descr="IMG_20161005_120206_BURST004.jpg">
            <a:extLst>
              <a:ext uri="{FF2B5EF4-FFF2-40B4-BE49-F238E27FC236}">
                <a16:creationId xmlns:a16="http://schemas.microsoft.com/office/drawing/2014/main" xmlns="" id="{E3E7F994-0254-3F45-AAF0-0E1A70D702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69" y="2738804"/>
            <a:ext cx="3132079" cy="175878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1EED005C-88F0-0048-B58D-3EBF8B30316B}"/>
              </a:ext>
            </a:extLst>
          </p:cNvPr>
          <p:cNvSpPr/>
          <p:nvPr/>
        </p:nvSpPr>
        <p:spPr>
          <a:xfrm>
            <a:off x="0" y="0"/>
            <a:ext cx="9144000" cy="42122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218B46B2-1334-AC36-7476-B29AE92512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773" y="3746"/>
            <a:ext cx="794918" cy="417947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EAAC4C3D-7DA1-D561-6D6E-6C058CE599B6}"/>
              </a:ext>
            </a:extLst>
          </p:cNvPr>
          <p:cNvSpPr txBox="1"/>
          <p:nvPr/>
        </p:nvSpPr>
        <p:spPr>
          <a:xfrm>
            <a:off x="237820" y="623646"/>
            <a:ext cx="356597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Existing facility to study detailed radiator </a:t>
            </a:r>
          </a:p>
          <a:p>
            <a:r>
              <a:rPr lang="en-US" sz="1400" dirty="0"/>
              <a:t>optical properties and alternatives </a:t>
            </a:r>
          </a:p>
          <a:p>
            <a:endParaRPr lang="en-US" sz="1400" b="1" dirty="0"/>
          </a:p>
          <a:p>
            <a:r>
              <a:rPr lang="en-US" sz="1400" b="1" dirty="0"/>
              <a:t>Aerogel:</a:t>
            </a:r>
            <a:r>
              <a:rPr lang="en-US" sz="1400" dirty="0"/>
              <a:t>      </a:t>
            </a:r>
          </a:p>
          <a:p>
            <a:r>
              <a:rPr lang="en-US" sz="1400" dirty="0"/>
              <a:t>Safe handling and characterization  (refractive </a:t>
            </a:r>
          </a:p>
          <a:p>
            <a:r>
              <a:rPr lang="en-US" sz="1400" dirty="0"/>
              <a:t>index, surface planarity, forward scattering) </a:t>
            </a:r>
          </a:p>
          <a:p>
            <a:r>
              <a:rPr lang="en-US" sz="1400" dirty="0"/>
              <a:t> </a:t>
            </a:r>
          </a:p>
          <a:p>
            <a:r>
              <a:rPr lang="en-US" sz="1400" b="1" dirty="0"/>
              <a:t>Interplay between radiators</a:t>
            </a:r>
            <a:r>
              <a:rPr lang="en-US" sz="1400" dirty="0"/>
              <a:t>: </a:t>
            </a:r>
          </a:p>
          <a:p>
            <a:r>
              <a:rPr lang="en-US" sz="1400" dirty="0"/>
              <a:t>UV filters, refractive index optimization</a:t>
            </a:r>
          </a:p>
        </p:txBody>
      </p:sp>
      <p:pic>
        <p:nvPicPr>
          <p:cNvPr id="3" name="Picture 2" descr="A picture containing text, plastic&#10;&#10;Description automatically generated">
            <a:extLst>
              <a:ext uri="{FF2B5EF4-FFF2-40B4-BE49-F238E27FC236}">
                <a16:creationId xmlns:a16="http://schemas.microsoft.com/office/drawing/2014/main" xmlns="" id="{0BF06D54-F61A-08C3-0B5E-0C2707C792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814" y="4603289"/>
            <a:ext cx="2619648" cy="1964736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521067CE-29FF-83EF-0929-38A1A960A37E}"/>
              </a:ext>
            </a:extLst>
          </p:cNvPr>
          <p:cNvSpPr txBox="1"/>
          <p:nvPr/>
        </p:nvSpPr>
        <p:spPr>
          <a:xfrm>
            <a:off x="3226392" y="-42760"/>
            <a:ext cx="27827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Next Steps:   </a:t>
            </a:r>
            <a:r>
              <a:rPr lang="en-US" sz="2400" dirty="0" smtClean="0">
                <a:solidFill>
                  <a:schemeClr val="bg1"/>
                </a:solidFill>
              </a:rPr>
              <a:t>Aerogel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03796" y="4098463"/>
            <a:ext cx="4543444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Aerogel Factory</a:t>
            </a:r>
            <a:r>
              <a:rPr lang="en-US" sz="1400" dirty="0" smtClean="0"/>
              <a:t>: negotiate production of large</a:t>
            </a:r>
          </a:p>
          <a:p>
            <a:endParaRPr lang="en-US" sz="1400" dirty="0"/>
          </a:p>
          <a:p>
            <a:r>
              <a:rPr lang="en-US" sz="1400" dirty="0" smtClean="0"/>
              <a:t>                goals: study reproducibility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               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 batch:  1.0206, 1.0206, 1.0199, 1.0204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                2</a:t>
            </a:r>
            <a:r>
              <a:rPr lang="en-US" sz="1400" baseline="30000" dirty="0" smtClean="0"/>
              <a:t>nd</a:t>
            </a:r>
            <a:r>
              <a:rPr lang="en-US" sz="1400" dirty="0" smtClean="0"/>
              <a:t> batch:  </a:t>
            </a:r>
            <a:r>
              <a:rPr lang="nb-NO" sz="1400" dirty="0" smtClean="0"/>
              <a:t>1.0201, 1.0207, 1.0210</a:t>
            </a:r>
            <a:r>
              <a:rPr lang="nb-NO" sz="1400" dirty="0"/>
              <a:t>, </a:t>
            </a:r>
            <a:r>
              <a:rPr lang="nb-NO" sz="1400" dirty="0" smtClean="0"/>
              <a:t>1.0218</a:t>
            </a:r>
            <a:endParaRPr lang="en-US" sz="1400" dirty="0" smtClean="0"/>
          </a:p>
          <a:p>
            <a:r>
              <a:rPr lang="en-US" sz="1400" dirty="0"/>
              <a:t> </a:t>
            </a:r>
            <a:r>
              <a:rPr lang="en-US" sz="1400" dirty="0" smtClean="0"/>
              <a:t>                           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                negotiate large (20x20 cm</a:t>
            </a:r>
            <a:r>
              <a:rPr lang="en-US" sz="1400" baseline="30000" dirty="0" smtClean="0"/>
              <a:t>2</a:t>
            </a:r>
            <a:r>
              <a:rPr lang="en-US" sz="1400" dirty="0" smtClean="0"/>
              <a:t>) tiles  with ALICE </a:t>
            </a:r>
            <a:endParaRPr lang="en-US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3819290" y="5785319"/>
            <a:ext cx="351330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ASPEN</a:t>
            </a:r>
            <a:r>
              <a:rPr lang="en-US" sz="1400" dirty="0" smtClean="0"/>
              <a:t>: initial contacts with CUA (</a:t>
            </a:r>
            <a:r>
              <a:rPr lang="en-US" sz="1400" dirty="0" err="1" smtClean="0"/>
              <a:t>Tanja</a:t>
            </a:r>
            <a:r>
              <a:rPr lang="en-US" sz="1400" dirty="0" smtClean="0"/>
              <a:t> Horn)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    goal: obtain few samples at 1.02</a:t>
            </a:r>
            <a:endParaRPr lang="en-US" sz="14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7045B849-AFCD-2445-866E-CF9000EB8724}"/>
              </a:ext>
            </a:extLst>
          </p:cNvPr>
          <p:cNvSpPr/>
          <p:nvPr/>
        </p:nvSpPr>
        <p:spPr>
          <a:xfrm>
            <a:off x="0" y="6655279"/>
            <a:ext cx="9144000" cy="22771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xmlns="" id="{3A8CB2E7-CDFE-884D-881D-EF377543F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624629"/>
            <a:ext cx="2133600" cy="258330"/>
          </a:xfrm>
        </p:spPr>
        <p:txBody>
          <a:bodyPr/>
          <a:lstStyle/>
          <a:p>
            <a:fld id="{8F85DECE-709F-5547-99FE-06FE97115E35}" type="slidenum">
              <a:rPr lang="en-US" smtClean="0">
                <a:solidFill>
                  <a:schemeClr val="bg1"/>
                </a:solidFill>
              </a:rPr>
              <a:t>12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xmlns="" id="{BDD6E722-736E-044D-A9C1-6B3F875A14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624629"/>
            <a:ext cx="2133600" cy="25833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M. Contalbrigo</a:t>
            </a:r>
          </a:p>
        </p:txBody>
      </p:sp>
      <p:sp>
        <p:nvSpPr>
          <p:cNvPr id="16" name="Fußzeilenplatzhalter 7">
            <a:extLst>
              <a:ext uri="{FF2B5EF4-FFF2-40B4-BE49-F238E27FC236}">
                <a16:creationId xmlns:a16="http://schemas.microsoft.com/office/drawing/2014/main" xmlns="" id="{FDA6DFF5-7EEB-824C-B288-B0D686E1F1EC}"/>
              </a:ext>
            </a:extLst>
          </p:cNvPr>
          <p:cNvSpPr txBox="1">
            <a:spLocks noGrp="1"/>
          </p:cNvSpPr>
          <p:nvPr/>
        </p:nvSpPr>
        <p:spPr>
          <a:xfrm>
            <a:off x="1736556" y="651380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err="1" smtClean="0">
                <a:solidFill>
                  <a:schemeClr val="bg1"/>
                </a:solidFill>
              </a:rPr>
              <a:t>Incontro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 err="1" smtClean="0">
                <a:solidFill>
                  <a:schemeClr val="bg1"/>
                </a:solidFill>
              </a:rPr>
              <a:t>Nazionale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>
                <a:solidFill>
                  <a:schemeClr val="bg1"/>
                </a:solidFill>
              </a:rPr>
              <a:t>EIC_NET -  </a:t>
            </a:r>
            <a:r>
              <a:rPr lang="en-US" sz="1200" dirty="0" smtClean="0">
                <a:solidFill>
                  <a:schemeClr val="bg1"/>
                </a:solidFill>
              </a:rPr>
              <a:t>3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 October </a:t>
            </a:r>
            <a:r>
              <a:rPr lang="en-US" sz="1200" dirty="0">
                <a:solidFill>
                  <a:schemeClr val="bg1"/>
                </a:solidFill>
              </a:rPr>
              <a:t>2022</a:t>
            </a:r>
          </a:p>
        </p:txBody>
      </p:sp>
      <p:pic>
        <p:nvPicPr>
          <p:cNvPr id="5" name="Picture 4" descr="trasmi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616" y="505739"/>
            <a:ext cx="5170854" cy="31391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03796" y="3703489"/>
            <a:ext cx="27136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INFN 2023: Funds for new samples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45507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913922" y="1240695"/>
            <a:ext cx="4230077" cy="51949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57773" y="1240694"/>
            <a:ext cx="4601308" cy="51754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1EED005C-88F0-0048-B58D-3EBF8B30316B}"/>
              </a:ext>
            </a:extLst>
          </p:cNvPr>
          <p:cNvSpPr/>
          <p:nvPr/>
        </p:nvSpPr>
        <p:spPr>
          <a:xfrm>
            <a:off x="0" y="0"/>
            <a:ext cx="9144000" cy="42122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EBBA02D7-4BBA-4F4B-9550-34818F6CA5B3}"/>
              </a:ext>
            </a:extLst>
          </p:cNvPr>
          <p:cNvSpPr/>
          <p:nvPr/>
        </p:nvSpPr>
        <p:spPr>
          <a:xfrm>
            <a:off x="3264197" y="-51651"/>
            <a:ext cx="2469997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dirty="0" err="1" smtClean="0">
                <a:ln w="1905"/>
                <a:solidFill>
                  <a:schemeClr val="bg1"/>
                </a:solidFill>
                <a:latin typeface="Calibri"/>
              </a:rPr>
              <a:t>dRICH</a:t>
            </a:r>
            <a:r>
              <a:rPr lang="en-US" sz="2400" dirty="0" smtClean="0">
                <a:ln w="1905"/>
                <a:solidFill>
                  <a:schemeClr val="bg1"/>
                </a:solidFill>
                <a:latin typeface="Calibri"/>
              </a:rPr>
              <a:t> Simulations</a:t>
            </a:r>
            <a:endParaRPr lang="en-US" sz="2400" dirty="0">
              <a:ln w="1905"/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5EBBEEB-E050-68E4-73DD-531A6C34FF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773" y="3746"/>
            <a:ext cx="794918" cy="417947"/>
          </a:xfrm>
          <a:prstGeom prst="rect">
            <a:avLst/>
          </a:prstGeom>
        </p:spPr>
      </p:pic>
      <p:pic>
        <p:nvPicPr>
          <p:cNvPr id="2" name="Picture 1" descr="ecce_magne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73" y="1987505"/>
            <a:ext cx="4601308" cy="1993900"/>
          </a:xfrm>
          <a:prstGeom prst="rect">
            <a:avLst/>
          </a:prstGeom>
        </p:spPr>
      </p:pic>
      <p:pic>
        <p:nvPicPr>
          <p:cNvPr id="3" name="Picture 2" descr="ecc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73" y="4231294"/>
            <a:ext cx="4601308" cy="2087129"/>
          </a:xfrm>
          <a:prstGeom prst="rect">
            <a:avLst/>
          </a:prstGeom>
        </p:spPr>
      </p:pic>
      <p:pic>
        <p:nvPicPr>
          <p:cNvPr id="6" name="Picture 5" descr="athena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293" y="1987505"/>
            <a:ext cx="3840629" cy="4378660"/>
          </a:xfrm>
          <a:prstGeom prst="rect">
            <a:avLst/>
          </a:prstGeom>
        </p:spPr>
      </p:pic>
      <p:pic>
        <p:nvPicPr>
          <p:cNvPr id="7" name="Picture 6" descr="athena_mass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944" y="2510693"/>
            <a:ext cx="1167056" cy="12132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03385" y="1386284"/>
            <a:ext cx="1692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ECCE simulation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173785" y="1386284"/>
            <a:ext cx="2006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ATHENA simulation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456354" y="703387"/>
            <a:ext cx="190952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/>
              <a:t>Chandra @ RICH 2022</a:t>
            </a:r>
            <a:endParaRPr lang="en-US" sz="15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7045B849-AFCD-2445-866E-CF9000EB8724}"/>
              </a:ext>
            </a:extLst>
          </p:cNvPr>
          <p:cNvSpPr/>
          <p:nvPr/>
        </p:nvSpPr>
        <p:spPr>
          <a:xfrm>
            <a:off x="0" y="6655279"/>
            <a:ext cx="9144000" cy="22771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6" name="Slide Number Placeholder 6">
            <a:extLst>
              <a:ext uri="{FF2B5EF4-FFF2-40B4-BE49-F238E27FC236}">
                <a16:creationId xmlns:a16="http://schemas.microsoft.com/office/drawing/2014/main" xmlns="" id="{3A8CB2E7-CDFE-884D-881D-EF377543F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624629"/>
            <a:ext cx="2133600" cy="258330"/>
          </a:xfrm>
        </p:spPr>
        <p:txBody>
          <a:bodyPr/>
          <a:lstStyle/>
          <a:p>
            <a:fld id="{8F85DECE-709F-5547-99FE-06FE97115E35}" type="slidenum">
              <a:rPr lang="en-US" smtClean="0">
                <a:solidFill>
                  <a:schemeClr val="bg1"/>
                </a:solidFill>
              </a:rPr>
              <a:t>13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7" name="Date Placeholder 4">
            <a:extLst>
              <a:ext uri="{FF2B5EF4-FFF2-40B4-BE49-F238E27FC236}">
                <a16:creationId xmlns:a16="http://schemas.microsoft.com/office/drawing/2014/main" xmlns="" id="{BDD6E722-736E-044D-A9C1-6B3F875A14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624629"/>
            <a:ext cx="2133600" cy="25833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M. Contalbrigo</a:t>
            </a:r>
          </a:p>
        </p:txBody>
      </p:sp>
      <p:sp>
        <p:nvSpPr>
          <p:cNvPr id="28" name="Fußzeilenplatzhalter 7">
            <a:extLst>
              <a:ext uri="{FF2B5EF4-FFF2-40B4-BE49-F238E27FC236}">
                <a16:creationId xmlns:a16="http://schemas.microsoft.com/office/drawing/2014/main" xmlns="" id="{FDA6DFF5-7EEB-824C-B288-B0D686E1F1EC}"/>
              </a:ext>
            </a:extLst>
          </p:cNvPr>
          <p:cNvSpPr txBox="1">
            <a:spLocks noGrp="1"/>
          </p:cNvSpPr>
          <p:nvPr/>
        </p:nvSpPr>
        <p:spPr>
          <a:xfrm>
            <a:off x="1736556" y="651380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err="1" smtClean="0">
                <a:solidFill>
                  <a:schemeClr val="bg1"/>
                </a:solidFill>
              </a:rPr>
              <a:t>Incontro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 err="1" smtClean="0">
                <a:solidFill>
                  <a:schemeClr val="bg1"/>
                </a:solidFill>
              </a:rPr>
              <a:t>Nazionale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>
                <a:solidFill>
                  <a:schemeClr val="bg1"/>
                </a:solidFill>
              </a:rPr>
              <a:t>EIC_NET -  </a:t>
            </a:r>
            <a:r>
              <a:rPr lang="en-US" sz="1200" dirty="0" smtClean="0">
                <a:solidFill>
                  <a:schemeClr val="bg1"/>
                </a:solidFill>
              </a:rPr>
              <a:t>3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 October </a:t>
            </a:r>
            <a:r>
              <a:rPr lang="en-US" sz="1200" dirty="0">
                <a:solidFill>
                  <a:schemeClr val="bg1"/>
                </a:solidFill>
              </a:rPr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3499288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7773" y="2432539"/>
            <a:ext cx="8814437" cy="38298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1EED005C-88F0-0048-B58D-3EBF8B30316B}"/>
              </a:ext>
            </a:extLst>
          </p:cNvPr>
          <p:cNvSpPr/>
          <p:nvPr/>
        </p:nvSpPr>
        <p:spPr>
          <a:xfrm>
            <a:off x="0" y="0"/>
            <a:ext cx="9144000" cy="42122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EBBA02D7-4BBA-4F4B-9550-34818F6CA5B3}"/>
              </a:ext>
            </a:extLst>
          </p:cNvPr>
          <p:cNvSpPr/>
          <p:nvPr/>
        </p:nvSpPr>
        <p:spPr>
          <a:xfrm>
            <a:off x="3264197" y="-51651"/>
            <a:ext cx="2469997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dirty="0" err="1" smtClean="0">
                <a:ln w="1905"/>
                <a:solidFill>
                  <a:schemeClr val="bg1"/>
                </a:solidFill>
                <a:latin typeface="Calibri"/>
              </a:rPr>
              <a:t>dRICH</a:t>
            </a:r>
            <a:r>
              <a:rPr lang="en-US" sz="2400" dirty="0" smtClean="0">
                <a:ln w="1905"/>
                <a:solidFill>
                  <a:schemeClr val="bg1"/>
                </a:solidFill>
                <a:latin typeface="Calibri"/>
              </a:rPr>
              <a:t> Simulations</a:t>
            </a:r>
            <a:endParaRPr lang="en-US" sz="2400" dirty="0">
              <a:ln w="1905"/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5EBBEEB-E050-68E4-73DD-531A6C34FF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773" y="3746"/>
            <a:ext cx="794918" cy="41794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B264CB4E-0BF4-1554-6DBC-AB74BEA9B7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6921" y="2579077"/>
            <a:ext cx="4405289" cy="368335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3797CA7B-5DD0-FF77-B4ED-CE55775BD8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773" y="2579077"/>
            <a:ext cx="4174790" cy="36833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3077" y="810846"/>
            <a:ext cx="5327206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err="1" smtClean="0"/>
              <a:t>dRICH</a:t>
            </a:r>
            <a:r>
              <a:rPr lang="en-US" sz="1500" dirty="0" smtClean="0"/>
              <a:t> simulation model was adapted to ATHENA and ECCE</a:t>
            </a:r>
          </a:p>
          <a:p>
            <a:endParaRPr lang="en-US" sz="1500" dirty="0" smtClean="0"/>
          </a:p>
          <a:p>
            <a:r>
              <a:rPr lang="en-US" sz="1500" dirty="0" smtClean="0"/>
              <a:t>Full simulation chain now implemented into EPIC</a:t>
            </a:r>
          </a:p>
          <a:p>
            <a:endParaRPr lang="en-US" sz="1500" dirty="0"/>
          </a:p>
          <a:p>
            <a:r>
              <a:rPr lang="en-US" sz="1500" dirty="0"/>
              <a:t>I</a:t>
            </a:r>
            <a:r>
              <a:rPr lang="en-US" sz="1500" dirty="0" smtClean="0"/>
              <a:t>nputs for a realistic model are becoming available from prototype</a:t>
            </a:r>
            <a:endParaRPr lang="en-US" sz="150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7045B849-AFCD-2445-866E-CF9000EB8724}"/>
              </a:ext>
            </a:extLst>
          </p:cNvPr>
          <p:cNvSpPr/>
          <p:nvPr/>
        </p:nvSpPr>
        <p:spPr>
          <a:xfrm>
            <a:off x="0" y="6655279"/>
            <a:ext cx="9144000" cy="22771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7" name="Slide Number Placeholder 6">
            <a:extLst>
              <a:ext uri="{FF2B5EF4-FFF2-40B4-BE49-F238E27FC236}">
                <a16:creationId xmlns:a16="http://schemas.microsoft.com/office/drawing/2014/main" xmlns="" id="{3A8CB2E7-CDFE-884D-881D-EF377543F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624629"/>
            <a:ext cx="2133600" cy="258330"/>
          </a:xfrm>
        </p:spPr>
        <p:txBody>
          <a:bodyPr/>
          <a:lstStyle/>
          <a:p>
            <a:fld id="{8F85DECE-709F-5547-99FE-06FE97115E35}" type="slidenum">
              <a:rPr lang="en-US" smtClean="0">
                <a:solidFill>
                  <a:schemeClr val="bg1"/>
                </a:solidFill>
              </a:rPr>
              <a:t>14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8" name="Date Placeholder 4">
            <a:extLst>
              <a:ext uri="{FF2B5EF4-FFF2-40B4-BE49-F238E27FC236}">
                <a16:creationId xmlns:a16="http://schemas.microsoft.com/office/drawing/2014/main" xmlns="" id="{BDD6E722-736E-044D-A9C1-6B3F875A14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624629"/>
            <a:ext cx="2133600" cy="25833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M. Contalbrigo</a:t>
            </a:r>
          </a:p>
        </p:txBody>
      </p:sp>
      <p:sp>
        <p:nvSpPr>
          <p:cNvPr id="29" name="Fußzeilenplatzhalter 7">
            <a:extLst>
              <a:ext uri="{FF2B5EF4-FFF2-40B4-BE49-F238E27FC236}">
                <a16:creationId xmlns:a16="http://schemas.microsoft.com/office/drawing/2014/main" xmlns="" id="{FDA6DFF5-7EEB-824C-B288-B0D686E1F1EC}"/>
              </a:ext>
            </a:extLst>
          </p:cNvPr>
          <p:cNvSpPr txBox="1">
            <a:spLocks noGrp="1"/>
          </p:cNvSpPr>
          <p:nvPr/>
        </p:nvSpPr>
        <p:spPr>
          <a:xfrm>
            <a:off x="1736556" y="651380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err="1" smtClean="0">
                <a:solidFill>
                  <a:schemeClr val="bg1"/>
                </a:solidFill>
              </a:rPr>
              <a:t>Incontro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 err="1" smtClean="0">
                <a:solidFill>
                  <a:schemeClr val="bg1"/>
                </a:solidFill>
              </a:rPr>
              <a:t>Nazionale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>
                <a:solidFill>
                  <a:schemeClr val="bg1"/>
                </a:solidFill>
              </a:rPr>
              <a:t>EIC_NET -  </a:t>
            </a:r>
            <a:r>
              <a:rPr lang="en-US" sz="1200" dirty="0" smtClean="0">
                <a:solidFill>
                  <a:schemeClr val="bg1"/>
                </a:solidFill>
              </a:rPr>
              <a:t>3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 October </a:t>
            </a:r>
            <a:r>
              <a:rPr lang="en-US" sz="1200" dirty="0">
                <a:solidFill>
                  <a:schemeClr val="bg1"/>
                </a:solidFill>
              </a:rPr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1499750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9C64945A-F585-0C16-4DF6-EEE27D7B42BA}"/>
              </a:ext>
            </a:extLst>
          </p:cNvPr>
          <p:cNvSpPr/>
          <p:nvPr/>
        </p:nvSpPr>
        <p:spPr>
          <a:xfrm>
            <a:off x="0" y="0"/>
            <a:ext cx="9144000" cy="42122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94D32ED7-8C42-C64D-80B7-38A239BD91DE}"/>
              </a:ext>
            </a:extLst>
          </p:cNvPr>
          <p:cNvSpPr txBox="1"/>
          <p:nvPr/>
        </p:nvSpPr>
        <p:spPr>
          <a:xfrm>
            <a:off x="2467520" y="-42760"/>
            <a:ext cx="4300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Next Steps:   Mirror &amp; Mechanics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53B38631-624C-E1F3-ABCE-99D870620B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773" y="3746"/>
            <a:ext cx="794918" cy="417947"/>
          </a:xfrm>
          <a:prstGeom prst="rect">
            <a:avLst/>
          </a:prstGeom>
        </p:spPr>
      </p:pic>
      <p:pic>
        <p:nvPicPr>
          <p:cNvPr id="3" name="Picture 2" descr="pressur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91" y="4485806"/>
            <a:ext cx="8437448" cy="2018230"/>
          </a:xfrm>
          <a:prstGeom prst="rect">
            <a:avLst/>
          </a:prstGeom>
        </p:spPr>
      </p:pic>
      <p:pic>
        <p:nvPicPr>
          <p:cNvPr id="4" name="Picture 3" descr="mirror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91" y="937226"/>
            <a:ext cx="8437448" cy="27521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3307" y="512494"/>
            <a:ext cx="405216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/>
              <a:t>INFN 2023: funds for a CFRP mirror demonstrator</a:t>
            </a:r>
            <a:endParaRPr lang="en-US" sz="1500" dirty="0"/>
          </a:p>
        </p:txBody>
      </p:sp>
      <p:sp>
        <p:nvSpPr>
          <p:cNvPr id="25" name="TextBox 24"/>
          <p:cNvSpPr txBox="1"/>
          <p:nvPr/>
        </p:nvSpPr>
        <p:spPr>
          <a:xfrm>
            <a:off x="336591" y="3888740"/>
            <a:ext cx="653312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/>
              <a:t>INFN 2032: funds for a composite material study (targeted to over-pressure case)</a:t>
            </a:r>
          </a:p>
          <a:p>
            <a:r>
              <a:rPr lang="en-US" sz="1500" dirty="0" smtClean="0"/>
              <a:t>Contacts with BNL and JLab for engineering support </a:t>
            </a:r>
            <a:endParaRPr lang="en-US" sz="15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7045B849-AFCD-2445-866E-CF9000EB8724}"/>
              </a:ext>
            </a:extLst>
          </p:cNvPr>
          <p:cNvSpPr/>
          <p:nvPr/>
        </p:nvSpPr>
        <p:spPr>
          <a:xfrm>
            <a:off x="0" y="6655279"/>
            <a:ext cx="9144000" cy="22771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9" name="Slide Number Placeholder 6">
            <a:extLst>
              <a:ext uri="{FF2B5EF4-FFF2-40B4-BE49-F238E27FC236}">
                <a16:creationId xmlns:a16="http://schemas.microsoft.com/office/drawing/2014/main" xmlns="" id="{3A8CB2E7-CDFE-884D-881D-EF377543F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624629"/>
            <a:ext cx="2133600" cy="258330"/>
          </a:xfrm>
        </p:spPr>
        <p:txBody>
          <a:bodyPr/>
          <a:lstStyle/>
          <a:p>
            <a:fld id="{8F85DECE-709F-5547-99FE-06FE97115E35}" type="slidenum">
              <a:rPr lang="en-US" smtClean="0">
                <a:solidFill>
                  <a:schemeClr val="bg1"/>
                </a:solidFill>
              </a:rPr>
              <a:t>15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1" name="Date Placeholder 4">
            <a:extLst>
              <a:ext uri="{FF2B5EF4-FFF2-40B4-BE49-F238E27FC236}">
                <a16:creationId xmlns:a16="http://schemas.microsoft.com/office/drawing/2014/main" xmlns="" id="{BDD6E722-736E-044D-A9C1-6B3F875A14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624629"/>
            <a:ext cx="2133600" cy="25833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M. Contalbrigo</a:t>
            </a:r>
          </a:p>
        </p:txBody>
      </p:sp>
      <p:sp>
        <p:nvSpPr>
          <p:cNvPr id="34" name="Fußzeilenplatzhalter 7">
            <a:extLst>
              <a:ext uri="{FF2B5EF4-FFF2-40B4-BE49-F238E27FC236}">
                <a16:creationId xmlns:a16="http://schemas.microsoft.com/office/drawing/2014/main" xmlns="" id="{FDA6DFF5-7EEB-824C-B288-B0D686E1F1EC}"/>
              </a:ext>
            </a:extLst>
          </p:cNvPr>
          <p:cNvSpPr txBox="1">
            <a:spLocks noGrp="1"/>
          </p:cNvSpPr>
          <p:nvPr/>
        </p:nvSpPr>
        <p:spPr>
          <a:xfrm>
            <a:off x="1736556" y="651380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err="1" smtClean="0">
                <a:solidFill>
                  <a:schemeClr val="bg1"/>
                </a:solidFill>
              </a:rPr>
              <a:t>Incontro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 err="1" smtClean="0">
                <a:solidFill>
                  <a:schemeClr val="bg1"/>
                </a:solidFill>
              </a:rPr>
              <a:t>Nazionale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>
                <a:solidFill>
                  <a:schemeClr val="bg1"/>
                </a:solidFill>
              </a:rPr>
              <a:t>EIC_NET -  </a:t>
            </a:r>
            <a:r>
              <a:rPr lang="en-US" sz="1200" dirty="0" smtClean="0">
                <a:solidFill>
                  <a:schemeClr val="bg1"/>
                </a:solidFill>
              </a:rPr>
              <a:t>3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 October </a:t>
            </a:r>
            <a:r>
              <a:rPr lang="en-US" sz="1200" dirty="0">
                <a:solidFill>
                  <a:schemeClr val="bg1"/>
                </a:solidFill>
              </a:rPr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2491835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5186272" y="1074614"/>
            <a:ext cx="3825257" cy="54294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157773" y="1074615"/>
            <a:ext cx="4801296" cy="54294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1EED005C-88F0-0048-B58D-3EBF8B30316B}"/>
              </a:ext>
            </a:extLst>
          </p:cNvPr>
          <p:cNvSpPr/>
          <p:nvPr/>
        </p:nvSpPr>
        <p:spPr>
          <a:xfrm>
            <a:off x="0" y="0"/>
            <a:ext cx="9144000" cy="42122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EBBA02D7-4BBA-4F4B-9550-34818F6CA5B3}"/>
              </a:ext>
            </a:extLst>
          </p:cNvPr>
          <p:cNvSpPr/>
          <p:nvPr/>
        </p:nvSpPr>
        <p:spPr>
          <a:xfrm>
            <a:off x="3502235" y="-51651"/>
            <a:ext cx="1993905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dirty="0" smtClean="0">
                <a:ln w="1905"/>
                <a:solidFill>
                  <a:schemeClr val="bg1"/>
                </a:solidFill>
                <a:latin typeface="Calibri"/>
              </a:rPr>
              <a:t>Photo-Sensors</a:t>
            </a:r>
            <a:endParaRPr lang="en-US" sz="24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7557EDBD-23C9-CBB3-DC53-EEBAA3960DD8}"/>
              </a:ext>
            </a:extLst>
          </p:cNvPr>
          <p:cNvSpPr txBox="1"/>
          <p:nvPr/>
        </p:nvSpPr>
        <p:spPr>
          <a:xfrm>
            <a:off x="1492739" y="531494"/>
            <a:ext cx="56545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Study solutions for single-photon detection </a:t>
            </a:r>
            <a:r>
              <a:rPr lang="en-US" sz="1600" b="1" dirty="0" smtClean="0"/>
              <a:t>within strong B-field</a:t>
            </a:r>
            <a:endParaRPr lang="x-none" sz="1600" dirty="0"/>
          </a:p>
        </p:txBody>
      </p:sp>
      <p:pic>
        <p:nvPicPr>
          <p:cNvPr id="36" name="Picture 35" descr="A close-up of a circuit board&#10;&#10;Description automatically generated with low confidence">
            <a:extLst>
              <a:ext uri="{FF2B5EF4-FFF2-40B4-BE49-F238E27FC236}">
                <a16:creationId xmlns:a16="http://schemas.microsoft.com/office/drawing/2014/main" xmlns="" id="{F380D08B-43C0-50CC-B663-7DDE4BF75C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122614"/>
            <a:ext cx="2304073" cy="1736653"/>
          </a:xfrm>
          <a:prstGeom prst="rect">
            <a:avLst/>
          </a:prstGeom>
        </p:spPr>
      </p:pic>
      <p:pic>
        <p:nvPicPr>
          <p:cNvPr id="37" name="Picture 36" descr="A picture containing text, electronics, circuit&#10;&#10;Description automatically generated">
            <a:extLst>
              <a:ext uri="{FF2B5EF4-FFF2-40B4-BE49-F238E27FC236}">
                <a16:creationId xmlns:a16="http://schemas.microsoft.com/office/drawing/2014/main" xmlns="" id="{94C6B52D-F2C8-8FBB-87E9-9804B73335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3479" y="4122616"/>
            <a:ext cx="1645249" cy="17366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BF72B84-5670-5D60-4610-668F73F368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773" y="3746"/>
            <a:ext cx="794918" cy="417947"/>
          </a:xfrm>
          <a:prstGeom prst="rect">
            <a:avLst/>
          </a:prstGeom>
        </p:spPr>
      </p:pic>
      <p:pic>
        <p:nvPicPr>
          <p:cNvPr id="3" name="Picture 2" descr="carrier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78" y="1640045"/>
            <a:ext cx="3616568" cy="2372795"/>
          </a:xfrm>
          <a:prstGeom prst="rect">
            <a:avLst/>
          </a:prstGeom>
        </p:spPr>
      </p:pic>
      <p:pic>
        <p:nvPicPr>
          <p:cNvPr id="14" name="Picture 13" descr="A picture containing text, indoor&#10;&#10;Description automatically generated">
            <a:extLst>
              <a:ext uri="{FF2B5EF4-FFF2-40B4-BE49-F238E27FC236}">
                <a16:creationId xmlns:a16="http://schemas.microsoft.com/office/drawing/2014/main" xmlns="" id="{53D5F56D-A0C5-CC1E-2764-8BB5CD82913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547" y="2430448"/>
            <a:ext cx="3507410" cy="35074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5238" y="1074615"/>
            <a:ext cx="418576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/>
              <a:t>SiPM program: selection among various candidates </a:t>
            </a:r>
          </a:p>
          <a:p>
            <a:r>
              <a:rPr lang="en-US" sz="1500" dirty="0"/>
              <a:t> </a:t>
            </a:r>
            <a:r>
              <a:rPr lang="en-US" sz="1500" dirty="0" smtClean="0"/>
              <a:t>                          R&amp;D dark count mitigation </a:t>
            </a:r>
            <a:endParaRPr lang="en-US" sz="1500" dirty="0"/>
          </a:p>
        </p:txBody>
      </p:sp>
      <p:sp>
        <p:nvSpPr>
          <p:cNvPr id="17" name="TextBox 16"/>
          <p:cNvSpPr txBox="1"/>
          <p:nvPr/>
        </p:nvSpPr>
        <p:spPr>
          <a:xfrm>
            <a:off x="5263662" y="1074615"/>
            <a:ext cx="141040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/>
              <a:t>LAPPD program</a:t>
            </a:r>
            <a:endParaRPr lang="en-US" sz="1500" dirty="0"/>
          </a:p>
        </p:txBody>
      </p:sp>
      <p:sp>
        <p:nvSpPr>
          <p:cNvPr id="5" name="TextBox 4"/>
          <p:cNvSpPr txBox="1"/>
          <p:nvPr/>
        </p:nvSpPr>
        <p:spPr>
          <a:xfrm>
            <a:off x="5720466" y="1640045"/>
            <a:ext cx="306903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/>
              <a:t>Test &amp; guide developments @ </a:t>
            </a:r>
            <a:r>
              <a:rPr lang="en-US" sz="1500" dirty="0" err="1" smtClean="0"/>
              <a:t>Incom</a:t>
            </a:r>
            <a:endParaRPr lang="en-US" sz="150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7045B849-AFCD-2445-866E-CF9000EB8724}"/>
              </a:ext>
            </a:extLst>
          </p:cNvPr>
          <p:cNvSpPr/>
          <p:nvPr/>
        </p:nvSpPr>
        <p:spPr>
          <a:xfrm>
            <a:off x="0" y="6655279"/>
            <a:ext cx="9144000" cy="22771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6" name="Slide Number Placeholder 6">
            <a:extLst>
              <a:ext uri="{FF2B5EF4-FFF2-40B4-BE49-F238E27FC236}">
                <a16:creationId xmlns:a16="http://schemas.microsoft.com/office/drawing/2014/main" xmlns="" id="{3A8CB2E7-CDFE-884D-881D-EF377543F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624629"/>
            <a:ext cx="2133600" cy="258330"/>
          </a:xfrm>
        </p:spPr>
        <p:txBody>
          <a:bodyPr/>
          <a:lstStyle/>
          <a:p>
            <a:fld id="{8F85DECE-709F-5547-99FE-06FE97115E35}" type="slidenum">
              <a:rPr lang="en-US" smtClean="0">
                <a:solidFill>
                  <a:schemeClr val="bg1"/>
                </a:solidFill>
              </a:rPr>
              <a:t>16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7" name="Date Placeholder 4">
            <a:extLst>
              <a:ext uri="{FF2B5EF4-FFF2-40B4-BE49-F238E27FC236}">
                <a16:creationId xmlns:a16="http://schemas.microsoft.com/office/drawing/2014/main" xmlns="" id="{BDD6E722-736E-044D-A9C1-6B3F875A14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624629"/>
            <a:ext cx="2133600" cy="25833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M. Contalbrigo</a:t>
            </a:r>
          </a:p>
        </p:txBody>
      </p:sp>
      <p:sp>
        <p:nvSpPr>
          <p:cNvPr id="28" name="Fußzeilenplatzhalter 7">
            <a:extLst>
              <a:ext uri="{FF2B5EF4-FFF2-40B4-BE49-F238E27FC236}">
                <a16:creationId xmlns:a16="http://schemas.microsoft.com/office/drawing/2014/main" xmlns="" id="{FDA6DFF5-7EEB-824C-B288-B0D686E1F1EC}"/>
              </a:ext>
            </a:extLst>
          </p:cNvPr>
          <p:cNvSpPr txBox="1">
            <a:spLocks noGrp="1"/>
          </p:cNvSpPr>
          <p:nvPr/>
        </p:nvSpPr>
        <p:spPr>
          <a:xfrm>
            <a:off x="1736556" y="651380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err="1" smtClean="0">
                <a:solidFill>
                  <a:schemeClr val="bg1"/>
                </a:solidFill>
              </a:rPr>
              <a:t>Incontro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 err="1" smtClean="0">
                <a:solidFill>
                  <a:schemeClr val="bg1"/>
                </a:solidFill>
              </a:rPr>
              <a:t>Nazionale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>
                <a:solidFill>
                  <a:schemeClr val="bg1"/>
                </a:solidFill>
              </a:rPr>
              <a:t>EIC_NET -  </a:t>
            </a:r>
            <a:r>
              <a:rPr lang="en-US" sz="1200" dirty="0" smtClean="0">
                <a:solidFill>
                  <a:schemeClr val="bg1"/>
                </a:solidFill>
              </a:rPr>
              <a:t>3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 October </a:t>
            </a:r>
            <a:r>
              <a:rPr lang="en-US" sz="1200" dirty="0">
                <a:solidFill>
                  <a:schemeClr val="bg1"/>
                </a:solidFill>
              </a:rPr>
              <a:t>2022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720466" y="6064422"/>
            <a:ext cx="278773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/>
              <a:t>INFN 2023: rent, instrumentation</a:t>
            </a:r>
            <a:endParaRPr lang="en-US" sz="1500" dirty="0"/>
          </a:p>
        </p:txBody>
      </p:sp>
      <p:sp>
        <p:nvSpPr>
          <p:cNvPr id="21" name="TextBox 20"/>
          <p:cNvSpPr txBox="1"/>
          <p:nvPr/>
        </p:nvSpPr>
        <p:spPr>
          <a:xfrm>
            <a:off x="205007" y="5959807"/>
            <a:ext cx="477548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/>
              <a:t>INFN 2023: sensors, instrumentation, electronics, FBK R&amp;D</a:t>
            </a:r>
          </a:p>
          <a:p>
            <a:r>
              <a:rPr lang="en-US" sz="1500" dirty="0"/>
              <a:t> </a:t>
            </a:r>
            <a:r>
              <a:rPr lang="en-US" sz="1500" dirty="0" smtClean="0"/>
              <a:t>                    local support at SA, CS, MS 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435951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3692771" y="2277323"/>
            <a:ext cx="5271942" cy="271045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 descr="da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73" y="3869517"/>
            <a:ext cx="8811846" cy="275511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1EED005C-88F0-0048-B58D-3EBF8B30316B}"/>
              </a:ext>
            </a:extLst>
          </p:cNvPr>
          <p:cNvSpPr/>
          <p:nvPr/>
        </p:nvSpPr>
        <p:spPr>
          <a:xfrm>
            <a:off x="0" y="0"/>
            <a:ext cx="9144000" cy="42122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EBBA02D7-4BBA-4F4B-9550-34818F6CA5B3}"/>
              </a:ext>
            </a:extLst>
          </p:cNvPr>
          <p:cNvSpPr/>
          <p:nvPr/>
        </p:nvSpPr>
        <p:spPr>
          <a:xfrm>
            <a:off x="3313180" y="-51651"/>
            <a:ext cx="2372013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dirty="0" smtClean="0">
                <a:ln w="1905"/>
                <a:solidFill>
                  <a:schemeClr val="bg1"/>
                </a:solidFill>
                <a:latin typeface="Calibri"/>
              </a:rPr>
              <a:t>SiPM Test Station</a:t>
            </a:r>
            <a:endParaRPr lang="en-US" sz="2400" dirty="0">
              <a:ln w="1905"/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19FC53E-1262-EA01-E587-E7E88B7137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773" y="3746"/>
            <a:ext cx="794918" cy="417947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7045B849-AFCD-2445-866E-CF9000EB8724}"/>
              </a:ext>
            </a:extLst>
          </p:cNvPr>
          <p:cNvSpPr/>
          <p:nvPr/>
        </p:nvSpPr>
        <p:spPr>
          <a:xfrm>
            <a:off x="0" y="6655279"/>
            <a:ext cx="9144000" cy="22771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3" name="Slide Number Placeholder 6">
            <a:extLst>
              <a:ext uri="{FF2B5EF4-FFF2-40B4-BE49-F238E27FC236}">
                <a16:creationId xmlns:a16="http://schemas.microsoft.com/office/drawing/2014/main" xmlns="" id="{3A8CB2E7-CDFE-884D-881D-EF377543F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624629"/>
            <a:ext cx="2133600" cy="258330"/>
          </a:xfrm>
        </p:spPr>
        <p:txBody>
          <a:bodyPr/>
          <a:lstStyle/>
          <a:p>
            <a:fld id="{8F85DECE-709F-5547-99FE-06FE97115E35}" type="slidenum">
              <a:rPr lang="en-US" smtClean="0">
                <a:solidFill>
                  <a:schemeClr val="bg1"/>
                </a:solidFill>
              </a:rPr>
              <a:t>17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Date Placeholder 4">
            <a:extLst>
              <a:ext uri="{FF2B5EF4-FFF2-40B4-BE49-F238E27FC236}">
                <a16:creationId xmlns:a16="http://schemas.microsoft.com/office/drawing/2014/main" xmlns="" id="{BDD6E722-736E-044D-A9C1-6B3F875A14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624629"/>
            <a:ext cx="2133600" cy="25833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M. Contalbrigo</a:t>
            </a:r>
          </a:p>
        </p:txBody>
      </p:sp>
      <p:sp>
        <p:nvSpPr>
          <p:cNvPr id="25" name="Fußzeilenplatzhalter 7">
            <a:extLst>
              <a:ext uri="{FF2B5EF4-FFF2-40B4-BE49-F238E27FC236}">
                <a16:creationId xmlns:a16="http://schemas.microsoft.com/office/drawing/2014/main" xmlns="" id="{FDA6DFF5-7EEB-824C-B288-B0D686E1F1EC}"/>
              </a:ext>
            </a:extLst>
          </p:cNvPr>
          <p:cNvSpPr txBox="1">
            <a:spLocks noGrp="1"/>
          </p:cNvSpPr>
          <p:nvPr/>
        </p:nvSpPr>
        <p:spPr>
          <a:xfrm>
            <a:off x="1736556" y="651380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err="1" smtClean="0">
                <a:solidFill>
                  <a:schemeClr val="bg1"/>
                </a:solidFill>
              </a:rPr>
              <a:t>Incontro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 err="1" smtClean="0">
                <a:solidFill>
                  <a:schemeClr val="bg1"/>
                </a:solidFill>
              </a:rPr>
              <a:t>Nazionale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>
                <a:solidFill>
                  <a:schemeClr val="bg1"/>
                </a:solidFill>
              </a:rPr>
              <a:t>EIC_NET -  </a:t>
            </a:r>
            <a:r>
              <a:rPr lang="en-US" sz="1200" dirty="0" smtClean="0">
                <a:solidFill>
                  <a:schemeClr val="bg1"/>
                </a:solidFill>
              </a:rPr>
              <a:t>3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 October </a:t>
            </a:r>
            <a:r>
              <a:rPr lang="en-US" sz="1200" dirty="0">
                <a:solidFill>
                  <a:schemeClr val="bg1"/>
                </a:solidFill>
              </a:rPr>
              <a:t>2022</a:t>
            </a:r>
          </a:p>
        </p:txBody>
      </p:sp>
      <p:pic>
        <p:nvPicPr>
          <p:cNvPr id="29" name="Picture 28" descr="curren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73" y="640476"/>
            <a:ext cx="8811846" cy="2770241"/>
          </a:xfrm>
          <a:prstGeom prst="rect">
            <a:avLst/>
          </a:prstGeom>
        </p:spPr>
      </p:pic>
      <p:pic>
        <p:nvPicPr>
          <p:cNvPr id="30" name="Picture 29" descr="dark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37" y="4876958"/>
            <a:ext cx="3737278" cy="1636847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157772" y="2287091"/>
            <a:ext cx="3720611" cy="27202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 descr="camera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61" y="2624167"/>
            <a:ext cx="3449109" cy="1978396"/>
          </a:xfrm>
          <a:prstGeom prst="rect">
            <a:avLst/>
          </a:prstGeom>
        </p:spPr>
      </p:pic>
      <p:sp>
        <p:nvSpPr>
          <p:cNvPr id="34" name="Oval 33"/>
          <p:cNvSpPr/>
          <p:nvPr/>
        </p:nvSpPr>
        <p:spPr>
          <a:xfrm>
            <a:off x="2080846" y="3516923"/>
            <a:ext cx="1504462" cy="1162539"/>
          </a:xfrm>
          <a:prstGeom prst="ellipse">
            <a:avLst/>
          </a:prstGeom>
          <a:noFill/>
          <a:ln w="317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4239847" y="3492221"/>
            <a:ext cx="17363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Roberto @ RICH2022</a:t>
            </a:r>
            <a:endParaRPr lang="en-US" sz="1400" dirty="0"/>
          </a:p>
        </p:txBody>
      </p:sp>
      <p:sp>
        <p:nvSpPr>
          <p:cNvPr id="37" name="Rectangle 36"/>
          <p:cNvSpPr/>
          <p:nvPr/>
        </p:nvSpPr>
        <p:spPr>
          <a:xfrm>
            <a:off x="157773" y="6476999"/>
            <a:ext cx="3720611" cy="17136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486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57773" y="1921114"/>
            <a:ext cx="5777226" cy="4528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1EED005C-88F0-0048-B58D-3EBF8B30316B}"/>
              </a:ext>
            </a:extLst>
          </p:cNvPr>
          <p:cNvSpPr/>
          <p:nvPr/>
        </p:nvSpPr>
        <p:spPr>
          <a:xfrm>
            <a:off x="0" y="0"/>
            <a:ext cx="9144000" cy="42122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EBBA02D7-4BBA-4F4B-9550-34818F6CA5B3}"/>
              </a:ext>
            </a:extLst>
          </p:cNvPr>
          <p:cNvSpPr/>
          <p:nvPr/>
        </p:nvSpPr>
        <p:spPr>
          <a:xfrm>
            <a:off x="2547943" y="-51651"/>
            <a:ext cx="3902481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dirty="0" smtClean="0">
                <a:ln w="1905"/>
                <a:solidFill>
                  <a:schemeClr val="bg1"/>
                </a:solidFill>
                <a:latin typeface="Calibri"/>
              </a:rPr>
              <a:t>SiPM + ALCOR Light Response</a:t>
            </a:r>
            <a:endParaRPr lang="en-US" sz="2400" dirty="0">
              <a:ln w="1905"/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19FC53E-1262-EA01-E587-E7E88B7137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773" y="3746"/>
            <a:ext cx="794918" cy="417947"/>
          </a:xfrm>
          <a:prstGeom prst="rect">
            <a:avLst/>
          </a:prstGeom>
        </p:spPr>
      </p:pic>
      <p:pic>
        <p:nvPicPr>
          <p:cNvPr id="4" name="Picture 3" descr="L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999" y="440792"/>
            <a:ext cx="3034620" cy="2272522"/>
          </a:xfrm>
          <a:prstGeom prst="rect">
            <a:avLst/>
          </a:prstGeom>
        </p:spPr>
      </p:pic>
      <p:pic>
        <p:nvPicPr>
          <p:cNvPr id="6" name="Picture 5" descr="PD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73" y="2175440"/>
            <a:ext cx="8811846" cy="44732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2154" y="683846"/>
            <a:ext cx="4518879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/>
              <a:t>Pulsed LED providing a relative PDE measurement</a:t>
            </a:r>
          </a:p>
          <a:p>
            <a:endParaRPr lang="en-US" sz="800" dirty="0"/>
          </a:p>
          <a:p>
            <a:r>
              <a:rPr lang="en-US" sz="1500" dirty="0" smtClean="0"/>
              <a:t>     - compare different sensors</a:t>
            </a:r>
          </a:p>
          <a:p>
            <a:r>
              <a:rPr lang="en-US" sz="1500" dirty="0"/>
              <a:t> </a:t>
            </a:r>
            <a:r>
              <a:rPr lang="en-US" sz="1500" dirty="0" smtClean="0"/>
              <a:t>   -  compare before and after irradiation and annealing</a:t>
            </a:r>
          </a:p>
          <a:p>
            <a:r>
              <a:rPr lang="en-US" sz="1500" dirty="0"/>
              <a:t> </a:t>
            </a:r>
            <a:r>
              <a:rPr lang="en-US" sz="1500" dirty="0" smtClean="0"/>
              <a:t>   -  awaiting ALCORv2</a:t>
            </a:r>
            <a:endParaRPr lang="en-US" sz="15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7045B849-AFCD-2445-866E-CF9000EB8724}"/>
              </a:ext>
            </a:extLst>
          </p:cNvPr>
          <p:cNvSpPr/>
          <p:nvPr/>
        </p:nvSpPr>
        <p:spPr>
          <a:xfrm>
            <a:off x="0" y="6655279"/>
            <a:ext cx="9144000" cy="22771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3" name="Slide Number Placeholder 6">
            <a:extLst>
              <a:ext uri="{FF2B5EF4-FFF2-40B4-BE49-F238E27FC236}">
                <a16:creationId xmlns:a16="http://schemas.microsoft.com/office/drawing/2014/main" xmlns="" id="{3A8CB2E7-CDFE-884D-881D-EF377543F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624629"/>
            <a:ext cx="2133600" cy="258330"/>
          </a:xfrm>
        </p:spPr>
        <p:txBody>
          <a:bodyPr/>
          <a:lstStyle/>
          <a:p>
            <a:fld id="{8F85DECE-709F-5547-99FE-06FE97115E35}" type="slidenum">
              <a:rPr lang="en-US" smtClean="0">
                <a:solidFill>
                  <a:schemeClr val="bg1"/>
                </a:solidFill>
              </a:rPr>
              <a:t>18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Date Placeholder 4">
            <a:extLst>
              <a:ext uri="{FF2B5EF4-FFF2-40B4-BE49-F238E27FC236}">
                <a16:creationId xmlns:a16="http://schemas.microsoft.com/office/drawing/2014/main" xmlns="" id="{BDD6E722-736E-044D-A9C1-6B3F875A14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624629"/>
            <a:ext cx="2133600" cy="25833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M. Contalbrigo</a:t>
            </a:r>
          </a:p>
        </p:txBody>
      </p:sp>
      <p:sp>
        <p:nvSpPr>
          <p:cNvPr id="25" name="Fußzeilenplatzhalter 7">
            <a:extLst>
              <a:ext uri="{FF2B5EF4-FFF2-40B4-BE49-F238E27FC236}">
                <a16:creationId xmlns:a16="http://schemas.microsoft.com/office/drawing/2014/main" xmlns="" id="{FDA6DFF5-7EEB-824C-B288-B0D686E1F1EC}"/>
              </a:ext>
            </a:extLst>
          </p:cNvPr>
          <p:cNvSpPr txBox="1">
            <a:spLocks noGrp="1"/>
          </p:cNvSpPr>
          <p:nvPr/>
        </p:nvSpPr>
        <p:spPr>
          <a:xfrm>
            <a:off x="1736556" y="651380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err="1" smtClean="0">
                <a:solidFill>
                  <a:schemeClr val="bg1"/>
                </a:solidFill>
              </a:rPr>
              <a:t>Incontro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 err="1" smtClean="0">
                <a:solidFill>
                  <a:schemeClr val="bg1"/>
                </a:solidFill>
              </a:rPr>
              <a:t>Nazionale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>
                <a:solidFill>
                  <a:schemeClr val="bg1"/>
                </a:solidFill>
              </a:rPr>
              <a:t>EIC_NET -  </a:t>
            </a:r>
            <a:r>
              <a:rPr lang="en-US" sz="1200" dirty="0" smtClean="0">
                <a:solidFill>
                  <a:schemeClr val="bg1"/>
                </a:solidFill>
              </a:rPr>
              <a:t>3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 October </a:t>
            </a:r>
            <a:r>
              <a:rPr lang="en-US" sz="1200" dirty="0">
                <a:solidFill>
                  <a:schemeClr val="bg1"/>
                </a:solidFill>
              </a:rPr>
              <a:t>2022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791819" y="6477766"/>
            <a:ext cx="177800" cy="1175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122616" y="1921114"/>
            <a:ext cx="17363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Roberto @ RICH2022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20807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1EED005C-88F0-0048-B58D-3EBF8B30316B}"/>
              </a:ext>
            </a:extLst>
          </p:cNvPr>
          <p:cNvSpPr/>
          <p:nvPr/>
        </p:nvSpPr>
        <p:spPr>
          <a:xfrm>
            <a:off x="0" y="0"/>
            <a:ext cx="9144000" cy="42122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EBBA02D7-4BBA-4F4B-9550-34818F6CA5B3}"/>
              </a:ext>
            </a:extLst>
          </p:cNvPr>
          <p:cNvSpPr/>
          <p:nvPr/>
        </p:nvSpPr>
        <p:spPr>
          <a:xfrm>
            <a:off x="3031551" y="-51651"/>
            <a:ext cx="2935269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dirty="0" smtClean="0">
                <a:ln w="1905"/>
                <a:solidFill>
                  <a:schemeClr val="bg1"/>
                </a:solidFill>
                <a:latin typeface="Calibri"/>
              </a:rPr>
              <a:t>SiPM Dark Count Rate</a:t>
            </a:r>
            <a:endParaRPr lang="en-US" sz="2400" dirty="0">
              <a:ln w="1905"/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19FC53E-1262-EA01-E587-E7E88B7137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773" y="3746"/>
            <a:ext cx="794918" cy="417947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7045B849-AFCD-2445-866E-CF9000EB8724}"/>
              </a:ext>
            </a:extLst>
          </p:cNvPr>
          <p:cNvSpPr/>
          <p:nvPr/>
        </p:nvSpPr>
        <p:spPr>
          <a:xfrm>
            <a:off x="0" y="6655279"/>
            <a:ext cx="9144000" cy="22771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3" name="Slide Number Placeholder 6">
            <a:extLst>
              <a:ext uri="{FF2B5EF4-FFF2-40B4-BE49-F238E27FC236}">
                <a16:creationId xmlns:a16="http://schemas.microsoft.com/office/drawing/2014/main" xmlns="" id="{3A8CB2E7-CDFE-884D-881D-EF377543F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624629"/>
            <a:ext cx="2133600" cy="258330"/>
          </a:xfrm>
        </p:spPr>
        <p:txBody>
          <a:bodyPr/>
          <a:lstStyle/>
          <a:p>
            <a:fld id="{8F85DECE-709F-5547-99FE-06FE97115E35}" type="slidenum">
              <a:rPr lang="en-US" smtClean="0">
                <a:solidFill>
                  <a:schemeClr val="bg1"/>
                </a:solidFill>
              </a:rPr>
              <a:t>19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Date Placeholder 4">
            <a:extLst>
              <a:ext uri="{FF2B5EF4-FFF2-40B4-BE49-F238E27FC236}">
                <a16:creationId xmlns:a16="http://schemas.microsoft.com/office/drawing/2014/main" xmlns="" id="{BDD6E722-736E-044D-A9C1-6B3F875A14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624629"/>
            <a:ext cx="2133600" cy="25833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M. Contalbrigo</a:t>
            </a:r>
          </a:p>
        </p:txBody>
      </p:sp>
      <p:sp>
        <p:nvSpPr>
          <p:cNvPr id="25" name="Fußzeilenplatzhalter 7">
            <a:extLst>
              <a:ext uri="{FF2B5EF4-FFF2-40B4-BE49-F238E27FC236}">
                <a16:creationId xmlns:a16="http://schemas.microsoft.com/office/drawing/2014/main" xmlns="" id="{FDA6DFF5-7EEB-824C-B288-B0D686E1F1EC}"/>
              </a:ext>
            </a:extLst>
          </p:cNvPr>
          <p:cNvSpPr txBox="1">
            <a:spLocks noGrp="1"/>
          </p:cNvSpPr>
          <p:nvPr/>
        </p:nvSpPr>
        <p:spPr>
          <a:xfrm>
            <a:off x="1736556" y="651380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err="1" smtClean="0">
                <a:solidFill>
                  <a:schemeClr val="bg1"/>
                </a:solidFill>
              </a:rPr>
              <a:t>Incontro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 err="1" smtClean="0">
                <a:solidFill>
                  <a:schemeClr val="bg1"/>
                </a:solidFill>
              </a:rPr>
              <a:t>Nazionale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>
                <a:solidFill>
                  <a:schemeClr val="bg1"/>
                </a:solidFill>
              </a:rPr>
              <a:t>EIC_NET -  </a:t>
            </a:r>
            <a:r>
              <a:rPr lang="en-US" sz="1200" dirty="0" smtClean="0">
                <a:solidFill>
                  <a:schemeClr val="bg1"/>
                </a:solidFill>
              </a:rPr>
              <a:t>3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 October </a:t>
            </a:r>
            <a:r>
              <a:rPr lang="en-US" sz="1200" dirty="0">
                <a:solidFill>
                  <a:schemeClr val="bg1"/>
                </a:solidFill>
              </a:rPr>
              <a:t>2022</a:t>
            </a:r>
          </a:p>
        </p:txBody>
      </p:sp>
      <p:pic>
        <p:nvPicPr>
          <p:cNvPr id="8" name="Picture 7" descr="DC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4290"/>
            <a:ext cx="9144000" cy="508065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509000" y="1074290"/>
            <a:ext cx="635000" cy="3126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8509000" y="5842325"/>
            <a:ext cx="635000" cy="3126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7336693" y="1103598"/>
            <a:ext cx="17363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Roberto @ RICH2022</a:t>
            </a:r>
            <a:endParaRPr lang="en-US" sz="1400" dirty="0"/>
          </a:p>
        </p:txBody>
      </p:sp>
      <p:sp>
        <p:nvSpPr>
          <p:cNvPr id="28" name="TextBox 27"/>
          <p:cNvSpPr txBox="1"/>
          <p:nvPr/>
        </p:nvSpPr>
        <p:spPr>
          <a:xfrm>
            <a:off x="476476" y="591617"/>
            <a:ext cx="822745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/>
              <a:t>Compare sensor response to irradiation + annealing.    S13360-3050VS most promising for the moment. 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3015977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xmlns="" id="{5152826C-C80B-CF4D-944D-8530D88005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887" y="1341534"/>
            <a:ext cx="5699077" cy="33078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9767" y="4836909"/>
            <a:ext cx="5654828" cy="140064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it-IT" sz="1600" b="1" dirty="0" err="1"/>
              <a:t>dRICH</a:t>
            </a:r>
            <a:r>
              <a:rPr lang="it-IT" sz="1600" b="1" dirty="0"/>
              <a:t>:  </a:t>
            </a:r>
            <a:r>
              <a:rPr lang="it-IT" sz="1600" b="1" dirty="0" err="1"/>
              <a:t>effective</a:t>
            </a:r>
            <a:r>
              <a:rPr lang="it-IT" sz="1600" b="1" dirty="0"/>
              <a:t> </a:t>
            </a:r>
            <a:r>
              <a:rPr lang="it-IT" sz="1600" b="1" dirty="0" err="1"/>
              <a:t>solution</a:t>
            </a:r>
            <a:r>
              <a:rPr lang="it-IT" sz="1600" b="1" dirty="0"/>
              <a:t>, part of EIC </a:t>
            </a:r>
            <a:r>
              <a:rPr lang="it-IT" sz="1600" b="1" dirty="0" err="1"/>
              <a:t>reference</a:t>
            </a:r>
            <a:r>
              <a:rPr lang="it-IT" sz="1600" b="1" dirty="0"/>
              <a:t> detector</a:t>
            </a:r>
          </a:p>
          <a:p>
            <a:pPr>
              <a:lnSpc>
                <a:spcPct val="120000"/>
              </a:lnSpc>
            </a:pPr>
            <a:endParaRPr lang="it-IT" sz="800" b="1" dirty="0"/>
          </a:p>
          <a:p>
            <a:pPr>
              <a:lnSpc>
                <a:spcPct val="120000"/>
              </a:lnSpc>
            </a:pPr>
            <a:r>
              <a:rPr lang="it-IT" sz="1600" dirty="0" err="1"/>
              <a:t>Radiators</a:t>
            </a:r>
            <a:r>
              <a:rPr lang="it-IT" sz="1600" dirty="0"/>
              <a:t>:   </a:t>
            </a:r>
            <a:r>
              <a:rPr lang="it-IT" sz="1600" dirty="0" err="1"/>
              <a:t>Aerogel</a:t>
            </a:r>
            <a:r>
              <a:rPr lang="it-IT" sz="1600" dirty="0"/>
              <a:t> (n</a:t>
            </a:r>
            <a:r>
              <a:rPr lang="it-IT" sz="1600" baseline="-25000" dirty="0"/>
              <a:t>AERO</a:t>
            </a:r>
            <a:r>
              <a:rPr lang="it-IT" sz="1600" dirty="0"/>
              <a:t>~1.02) +  Gas (n</a:t>
            </a:r>
            <a:r>
              <a:rPr lang="it-IT" sz="1600" baseline="-25000" dirty="0"/>
              <a:t>C2F6 </a:t>
            </a:r>
            <a:r>
              <a:rPr lang="it-IT" sz="1600" dirty="0"/>
              <a:t>~</a:t>
            </a:r>
            <a:r>
              <a:rPr lang="it-IT" sz="1600" baseline="-25000" dirty="0"/>
              <a:t> </a:t>
            </a:r>
            <a:r>
              <a:rPr lang="it-IT" sz="1600" dirty="0"/>
              <a:t>1.0008)</a:t>
            </a:r>
          </a:p>
          <a:p>
            <a:pPr>
              <a:lnSpc>
                <a:spcPct val="120000"/>
              </a:lnSpc>
            </a:pPr>
            <a:endParaRPr lang="it-IT" sz="1600" dirty="0"/>
          </a:p>
          <a:p>
            <a:pPr>
              <a:lnSpc>
                <a:spcPct val="120000"/>
              </a:lnSpc>
            </a:pPr>
            <a:r>
              <a:rPr lang="it-IT" sz="1600" dirty="0"/>
              <a:t>Detector:    0.5 m</a:t>
            </a:r>
            <a:r>
              <a:rPr lang="it-IT" sz="1600" baseline="30000" dirty="0"/>
              <a:t>2</a:t>
            </a:r>
            <a:r>
              <a:rPr lang="it-IT" sz="1600" dirty="0"/>
              <a:t>/</a:t>
            </a:r>
            <a:r>
              <a:rPr lang="it-IT" sz="1600" dirty="0" err="1"/>
              <a:t>sector</a:t>
            </a:r>
            <a:r>
              <a:rPr lang="it-IT" sz="1600" dirty="0"/>
              <a:t> , 3x3 mm</a:t>
            </a:r>
            <a:r>
              <a:rPr lang="it-IT" sz="1600" baseline="30000" dirty="0"/>
              <a:t>2</a:t>
            </a:r>
            <a:r>
              <a:rPr lang="it-IT" sz="1600" dirty="0"/>
              <a:t> pixel. </a:t>
            </a:r>
            <a:r>
              <a:rPr lang="it-IT" sz="1600" dirty="0">
                <a:sym typeface="Wingdings"/>
              </a:rPr>
              <a:t> </a:t>
            </a:r>
            <a:r>
              <a:rPr lang="it-IT" sz="1600" dirty="0" err="1">
                <a:sym typeface="Wingdings"/>
              </a:rPr>
              <a:t>SiPM</a:t>
            </a:r>
            <a:r>
              <a:rPr lang="it-IT" sz="1600" dirty="0">
                <a:sym typeface="Wingdings"/>
              </a:rPr>
              <a:t> option</a:t>
            </a:r>
            <a:r>
              <a:rPr lang="it-IT" sz="1600" dirty="0"/>
              <a:t>                                  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264457" y="5649477"/>
            <a:ext cx="2536739" cy="8309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t-IT" sz="1600" dirty="0"/>
              <a:t>Phase Space:</a:t>
            </a:r>
          </a:p>
          <a:p>
            <a:r>
              <a:rPr lang="it-IT" sz="1600" dirty="0"/>
              <a:t>- Polar angle: 5-25 deg</a:t>
            </a:r>
          </a:p>
          <a:p>
            <a:pPr marL="92075" indent="-92075">
              <a:buFontTx/>
              <a:buChar char="-"/>
            </a:pPr>
            <a:r>
              <a:rPr lang="it-IT" sz="1600" dirty="0"/>
              <a:t>Momentum: 3-60 GeV/c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895A285F-F999-5545-93F0-C7FF5D9B6433}"/>
              </a:ext>
            </a:extLst>
          </p:cNvPr>
          <p:cNvSpPr/>
          <p:nvPr/>
        </p:nvSpPr>
        <p:spPr>
          <a:xfrm>
            <a:off x="0" y="0"/>
            <a:ext cx="9144000" cy="42122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F9063C02-57E4-FC4F-AADB-A25A66C12BBB}"/>
              </a:ext>
            </a:extLst>
          </p:cNvPr>
          <p:cNvSpPr/>
          <p:nvPr/>
        </p:nvSpPr>
        <p:spPr>
          <a:xfrm>
            <a:off x="2815809" y="-51651"/>
            <a:ext cx="3366727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dirty="0">
                <a:ln w="1905"/>
                <a:solidFill>
                  <a:schemeClr val="bg1"/>
                </a:solidFill>
                <a:latin typeface="Calibri"/>
              </a:rPr>
              <a:t>Dual Radiator RICH @ EIC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C4F0CFD7-E3EC-1946-85FB-6A4B5F68B4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773" y="3746"/>
            <a:ext cx="794918" cy="4179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DC47C09-689E-A24F-8288-318C37C17259}"/>
              </a:ext>
            </a:extLst>
          </p:cNvPr>
          <p:cNvSpPr txBox="1"/>
          <p:nvPr/>
        </p:nvSpPr>
        <p:spPr>
          <a:xfrm>
            <a:off x="168458" y="623327"/>
            <a:ext cx="52573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1600" b="1" dirty="0">
                <a:solidFill>
                  <a:srgbClr val="C00000"/>
                </a:solidFill>
              </a:rPr>
              <a:t>Two main</a:t>
            </a:r>
            <a:r>
              <a:rPr lang="x-none" sz="1600" b="1" dirty="0"/>
              <a:t>          :   cover w</a:t>
            </a:r>
            <a:r>
              <a:rPr lang="en-GB" sz="1600" b="1" dirty="0" err="1"/>
              <a:t>i</a:t>
            </a:r>
            <a:r>
              <a:rPr lang="x-none" sz="1600" b="1" dirty="0"/>
              <a:t>de momentum range  3 - 60 GeV/c</a:t>
            </a:r>
          </a:p>
          <a:p>
            <a:r>
              <a:rPr lang="x-none" sz="1600" b="1" dirty="0">
                <a:solidFill>
                  <a:srgbClr val="C00000"/>
                </a:solidFill>
              </a:rPr>
              <a:t>challenges</a:t>
            </a:r>
            <a:r>
              <a:rPr lang="x-none" sz="1600" b="1" dirty="0"/>
              <a:t>             work in high (~ 1T) magnetic field</a:t>
            </a:r>
          </a:p>
        </p:txBody>
      </p:sp>
      <p:sp>
        <p:nvSpPr>
          <p:cNvPr id="4" name="Rectangle 3"/>
          <p:cNvSpPr/>
          <p:nvPr/>
        </p:nvSpPr>
        <p:spPr>
          <a:xfrm>
            <a:off x="5762232" y="1298260"/>
            <a:ext cx="905264" cy="335109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Graphical user interface, chart&#10;&#10;Description automatically generated">
            <a:extLst>
              <a:ext uri="{FF2B5EF4-FFF2-40B4-BE49-F238E27FC236}">
                <a16:creationId xmlns:a16="http://schemas.microsoft.com/office/drawing/2014/main" xmlns="" id="{203AA7DF-A556-A447-B0A0-177D2F6CD2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4629" y="3036544"/>
            <a:ext cx="2717800" cy="2540000"/>
          </a:xfrm>
          <a:prstGeom prst="rect">
            <a:avLst/>
          </a:prstGeom>
        </p:spPr>
      </p:pic>
      <p:pic>
        <p:nvPicPr>
          <p:cNvPr id="12" name="Picture 11" descr="Chart&#10;&#10;Description automatically generated">
            <a:extLst>
              <a:ext uri="{FF2B5EF4-FFF2-40B4-BE49-F238E27FC236}">
                <a16:creationId xmlns:a16="http://schemas.microsoft.com/office/drawing/2014/main" xmlns="" id="{E690EC60-5491-C147-B189-9E0822F120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7982" y="484286"/>
            <a:ext cx="2717800" cy="25273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7045B849-AFCD-2445-866E-CF9000EB8724}"/>
              </a:ext>
            </a:extLst>
          </p:cNvPr>
          <p:cNvSpPr/>
          <p:nvPr/>
        </p:nvSpPr>
        <p:spPr>
          <a:xfrm>
            <a:off x="0" y="6655279"/>
            <a:ext cx="9144000" cy="22771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8" name="Slide Number Placeholder 6">
            <a:extLst>
              <a:ext uri="{FF2B5EF4-FFF2-40B4-BE49-F238E27FC236}">
                <a16:creationId xmlns:a16="http://schemas.microsoft.com/office/drawing/2014/main" xmlns="" id="{3A8CB2E7-CDFE-884D-881D-EF377543F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624629"/>
            <a:ext cx="2133600" cy="258330"/>
          </a:xfrm>
        </p:spPr>
        <p:txBody>
          <a:bodyPr/>
          <a:lstStyle/>
          <a:p>
            <a:fld id="{8F85DECE-709F-5547-99FE-06FE97115E35}" type="slidenum">
              <a:rPr lang="en-US" smtClean="0">
                <a:solidFill>
                  <a:schemeClr val="bg1"/>
                </a:solidFill>
              </a:rPr>
              <a:t>2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Date Placeholder 4">
            <a:extLst>
              <a:ext uri="{FF2B5EF4-FFF2-40B4-BE49-F238E27FC236}">
                <a16:creationId xmlns:a16="http://schemas.microsoft.com/office/drawing/2014/main" xmlns="" id="{BDD6E722-736E-044D-A9C1-6B3F875A14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624629"/>
            <a:ext cx="2133600" cy="25833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M. Contalbrigo</a:t>
            </a:r>
          </a:p>
        </p:txBody>
      </p:sp>
      <p:sp>
        <p:nvSpPr>
          <p:cNvPr id="20" name="Fußzeilenplatzhalter 7">
            <a:extLst>
              <a:ext uri="{FF2B5EF4-FFF2-40B4-BE49-F238E27FC236}">
                <a16:creationId xmlns:a16="http://schemas.microsoft.com/office/drawing/2014/main" xmlns="" id="{FDA6DFF5-7EEB-824C-B288-B0D686E1F1EC}"/>
              </a:ext>
            </a:extLst>
          </p:cNvPr>
          <p:cNvSpPr txBox="1">
            <a:spLocks noGrp="1"/>
          </p:cNvSpPr>
          <p:nvPr/>
        </p:nvSpPr>
        <p:spPr>
          <a:xfrm>
            <a:off x="1736556" y="651380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err="1" smtClean="0">
                <a:solidFill>
                  <a:schemeClr val="bg1"/>
                </a:solidFill>
              </a:rPr>
              <a:t>Incontro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 err="1" smtClean="0">
                <a:solidFill>
                  <a:schemeClr val="bg1"/>
                </a:solidFill>
              </a:rPr>
              <a:t>Nazionale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>
                <a:solidFill>
                  <a:schemeClr val="bg1"/>
                </a:solidFill>
              </a:rPr>
              <a:t>EIC_NET -  </a:t>
            </a:r>
            <a:r>
              <a:rPr lang="en-US" sz="1200" dirty="0" smtClean="0">
                <a:solidFill>
                  <a:schemeClr val="bg1"/>
                </a:solidFill>
              </a:rPr>
              <a:t>3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 October </a:t>
            </a:r>
            <a:r>
              <a:rPr lang="en-US" sz="1200" dirty="0">
                <a:solidFill>
                  <a:schemeClr val="bg1"/>
                </a:solidFill>
              </a:rPr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3702836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1328285"/>
            <a:ext cx="9144000" cy="6516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1EED005C-88F0-0048-B58D-3EBF8B30316B}"/>
              </a:ext>
            </a:extLst>
          </p:cNvPr>
          <p:cNvSpPr/>
          <p:nvPr/>
        </p:nvSpPr>
        <p:spPr>
          <a:xfrm>
            <a:off x="0" y="0"/>
            <a:ext cx="9144000" cy="42122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EBBA02D7-4BBA-4F4B-9550-34818F6CA5B3}"/>
              </a:ext>
            </a:extLst>
          </p:cNvPr>
          <p:cNvSpPr/>
          <p:nvPr/>
        </p:nvSpPr>
        <p:spPr>
          <a:xfrm>
            <a:off x="2301853" y="-51651"/>
            <a:ext cx="4394652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dirty="0" smtClean="0">
                <a:ln w="1905"/>
                <a:solidFill>
                  <a:schemeClr val="bg1"/>
                </a:solidFill>
                <a:latin typeface="Calibri"/>
              </a:rPr>
              <a:t>SiPM Irradiation-Annealing Cycles</a:t>
            </a:r>
            <a:endParaRPr lang="en-US" sz="2400" dirty="0">
              <a:ln w="1905"/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19FC53E-1262-EA01-E587-E7E88B7137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773" y="3746"/>
            <a:ext cx="794918" cy="417947"/>
          </a:xfrm>
          <a:prstGeom prst="rect">
            <a:avLst/>
          </a:prstGeom>
        </p:spPr>
      </p:pic>
      <p:pic>
        <p:nvPicPr>
          <p:cNvPr id="2" name="Picture 1" descr="repea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6671"/>
            <a:ext cx="9144000" cy="450803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49046" y="747381"/>
            <a:ext cx="525356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/>
              <a:t>Realistic study of sensor life with irradiation and annealing cycles </a:t>
            </a:r>
            <a:endParaRPr lang="en-US" sz="1500" dirty="0"/>
          </a:p>
        </p:txBody>
      </p:sp>
      <p:sp>
        <p:nvSpPr>
          <p:cNvPr id="11" name="TextBox 10"/>
          <p:cNvSpPr txBox="1"/>
          <p:nvPr/>
        </p:nvSpPr>
        <p:spPr>
          <a:xfrm>
            <a:off x="7336693" y="1328285"/>
            <a:ext cx="17363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Roberto @ RICH2022</a:t>
            </a:r>
            <a:endParaRPr lang="en-US" sz="14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7045B849-AFCD-2445-866E-CF9000EB8724}"/>
              </a:ext>
            </a:extLst>
          </p:cNvPr>
          <p:cNvSpPr/>
          <p:nvPr/>
        </p:nvSpPr>
        <p:spPr>
          <a:xfrm>
            <a:off x="0" y="6655279"/>
            <a:ext cx="9144000" cy="22771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0" name="Slide Number Placeholder 6">
            <a:extLst>
              <a:ext uri="{FF2B5EF4-FFF2-40B4-BE49-F238E27FC236}">
                <a16:creationId xmlns:a16="http://schemas.microsoft.com/office/drawing/2014/main" xmlns="" id="{3A8CB2E7-CDFE-884D-881D-EF377543F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624629"/>
            <a:ext cx="2133600" cy="258330"/>
          </a:xfrm>
        </p:spPr>
        <p:txBody>
          <a:bodyPr/>
          <a:lstStyle/>
          <a:p>
            <a:fld id="{8F85DECE-709F-5547-99FE-06FE97115E35}" type="slidenum">
              <a:rPr lang="en-US" smtClean="0">
                <a:solidFill>
                  <a:schemeClr val="bg1"/>
                </a:solidFill>
              </a:rPr>
              <a:t>20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Date Placeholder 4">
            <a:extLst>
              <a:ext uri="{FF2B5EF4-FFF2-40B4-BE49-F238E27FC236}">
                <a16:creationId xmlns:a16="http://schemas.microsoft.com/office/drawing/2014/main" xmlns="" id="{BDD6E722-736E-044D-A9C1-6B3F875A14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624629"/>
            <a:ext cx="2133600" cy="25833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M. Contalbrigo</a:t>
            </a:r>
          </a:p>
        </p:txBody>
      </p:sp>
      <p:sp>
        <p:nvSpPr>
          <p:cNvPr id="23" name="Fußzeilenplatzhalter 7">
            <a:extLst>
              <a:ext uri="{FF2B5EF4-FFF2-40B4-BE49-F238E27FC236}">
                <a16:creationId xmlns:a16="http://schemas.microsoft.com/office/drawing/2014/main" xmlns="" id="{FDA6DFF5-7EEB-824C-B288-B0D686E1F1EC}"/>
              </a:ext>
            </a:extLst>
          </p:cNvPr>
          <p:cNvSpPr txBox="1">
            <a:spLocks noGrp="1"/>
          </p:cNvSpPr>
          <p:nvPr/>
        </p:nvSpPr>
        <p:spPr>
          <a:xfrm>
            <a:off x="1736556" y="651380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err="1" smtClean="0">
                <a:solidFill>
                  <a:schemeClr val="bg1"/>
                </a:solidFill>
              </a:rPr>
              <a:t>Incontro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 err="1" smtClean="0">
                <a:solidFill>
                  <a:schemeClr val="bg1"/>
                </a:solidFill>
              </a:rPr>
              <a:t>Nazionale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>
                <a:solidFill>
                  <a:schemeClr val="bg1"/>
                </a:solidFill>
              </a:rPr>
              <a:t>EIC_NET -  </a:t>
            </a:r>
            <a:r>
              <a:rPr lang="en-US" sz="1200" dirty="0" smtClean="0">
                <a:solidFill>
                  <a:schemeClr val="bg1"/>
                </a:solidFill>
              </a:rPr>
              <a:t>3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 October </a:t>
            </a:r>
            <a:r>
              <a:rPr lang="en-US" sz="1200" dirty="0">
                <a:solidFill>
                  <a:schemeClr val="bg1"/>
                </a:solidFill>
              </a:rPr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2857574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57773" y="1468305"/>
            <a:ext cx="4721282" cy="6516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1EED005C-88F0-0048-B58D-3EBF8B30316B}"/>
              </a:ext>
            </a:extLst>
          </p:cNvPr>
          <p:cNvSpPr/>
          <p:nvPr/>
        </p:nvSpPr>
        <p:spPr>
          <a:xfrm>
            <a:off x="0" y="0"/>
            <a:ext cx="9144000" cy="42122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EBBA02D7-4BBA-4F4B-9550-34818F6CA5B3}"/>
              </a:ext>
            </a:extLst>
          </p:cNvPr>
          <p:cNvSpPr/>
          <p:nvPr/>
        </p:nvSpPr>
        <p:spPr>
          <a:xfrm>
            <a:off x="2920413" y="-51651"/>
            <a:ext cx="3157535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dirty="0" smtClean="0">
                <a:ln w="1905"/>
                <a:solidFill>
                  <a:schemeClr val="bg1"/>
                </a:solidFill>
                <a:latin typeface="Calibri"/>
              </a:rPr>
              <a:t>SiPM In-Situ Operations</a:t>
            </a:r>
            <a:endParaRPr lang="en-US" sz="2400" dirty="0">
              <a:ln w="1905"/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19FC53E-1262-EA01-E587-E7E88B7137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773" y="3746"/>
            <a:ext cx="794918" cy="417947"/>
          </a:xfrm>
          <a:prstGeom prst="rect">
            <a:avLst/>
          </a:prstGeom>
        </p:spPr>
      </p:pic>
      <p:pic>
        <p:nvPicPr>
          <p:cNvPr id="4" name="Picture 3" descr="online_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73" y="1766145"/>
            <a:ext cx="4721282" cy="462834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020199" y="699028"/>
            <a:ext cx="3825257" cy="5695461"/>
            <a:chOff x="157773" y="703385"/>
            <a:chExt cx="3825257" cy="5695461"/>
          </a:xfrm>
        </p:grpSpPr>
        <p:sp>
          <p:nvSpPr>
            <p:cNvPr id="6" name="Rectangle 5"/>
            <p:cNvSpPr/>
            <p:nvPr/>
          </p:nvSpPr>
          <p:spPr>
            <a:xfrm>
              <a:off x="157773" y="703385"/>
              <a:ext cx="3825257" cy="56954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 descr="termo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3742143"/>
              <a:ext cx="3077308" cy="2539472"/>
            </a:xfrm>
            <a:prstGeom prst="rect">
              <a:avLst/>
            </a:prstGeom>
          </p:spPr>
        </p:pic>
        <p:pic>
          <p:nvPicPr>
            <p:cNvPr id="5" name="Picture 4" descr="insitu_a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461" y="872546"/>
              <a:ext cx="3748569" cy="2674213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349738" y="655595"/>
            <a:ext cx="3996275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/>
              <a:t>Study solutions for rapid and repeated annealing</a:t>
            </a:r>
          </a:p>
          <a:p>
            <a:endParaRPr lang="en-US" sz="800" dirty="0" smtClean="0"/>
          </a:p>
          <a:p>
            <a:r>
              <a:rPr lang="en-US" sz="1500" dirty="0" smtClean="0"/>
              <a:t>Preparing for beam test (12-19 October 2022)</a:t>
            </a:r>
            <a:endParaRPr lang="en-US" sz="1500" dirty="0"/>
          </a:p>
        </p:txBody>
      </p:sp>
      <p:sp>
        <p:nvSpPr>
          <p:cNvPr id="17" name="TextBox 16"/>
          <p:cNvSpPr txBox="1"/>
          <p:nvPr/>
        </p:nvSpPr>
        <p:spPr>
          <a:xfrm>
            <a:off x="3165229" y="1516982"/>
            <a:ext cx="17363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Roberto @ RICH2022</a:t>
            </a:r>
            <a:endParaRPr lang="en-US" sz="14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7045B849-AFCD-2445-866E-CF9000EB8724}"/>
              </a:ext>
            </a:extLst>
          </p:cNvPr>
          <p:cNvSpPr/>
          <p:nvPr/>
        </p:nvSpPr>
        <p:spPr>
          <a:xfrm>
            <a:off x="0" y="6655279"/>
            <a:ext cx="9144000" cy="22771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3" name="Slide Number Placeholder 6">
            <a:extLst>
              <a:ext uri="{FF2B5EF4-FFF2-40B4-BE49-F238E27FC236}">
                <a16:creationId xmlns:a16="http://schemas.microsoft.com/office/drawing/2014/main" xmlns="" id="{3A8CB2E7-CDFE-884D-881D-EF377543F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624629"/>
            <a:ext cx="2133600" cy="258330"/>
          </a:xfrm>
        </p:spPr>
        <p:txBody>
          <a:bodyPr/>
          <a:lstStyle/>
          <a:p>
            <a:fld id="{8F85DECE-709F-5547-99FE-06FE97115E35}" type="slidenum">
              <a:rPr lang="en-US" smtClean="0">
                <a:solidFill>
                  <a:schemeClr val="bg1"/>
                </a:solidFill>
              </a:rPr>
              <a:t>21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Date Placeholder 4">
            <a:extLst>
              <a:ext uri="{FF2B5EF4-FFF2-40B4-BE49-F238E27FC236}">
                <a16:creationId xmlns:a16="http://schemas.microsoft.com/office/drawing/2014/main" xmlns="" id="{BDD6E722-736E-044D-A9C1-6B3F875A14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624629"/>
            <a:ext cx="2133600" cy="25833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M. Contalbrigo</a:t>
            </a:r>
          </a:p>
        </p:txBody>
      </p:sp>
      <p:sp>
        <p:nvSpPr>
          <p:cNvPr id="25" name="Fußzeilenplatzhalter 7">
            <a:extLst>
              <a:ext uri="{FF2B5EF4-FFF2-40B4-BE49-F238E27FC236}">
                <a16:creationId xmlns:a16="http://schemas.microsoft.com/office/drawing/2014/main" xmlns="" id="{FDA6DFF5-7EEB-824C-B288-B0D686E1F1EC}"/>
              </a:ext>
            </a:extLst>
          </p:cNvPr>
          <p:cNvSpPr txBox="1">
            <a:spLocks noGrp="1"/>
          </p:cNvSpPr>
          <p:nvPr/>
        </p:nvSpPr>
        <p:spPr>
          <a:xfrm>
            <a:off x="1736556" y="651380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err="1" smtClean="0">
                <a:solidFill>
                  <a:schemeClr val="bg1"/>
                </a:solidFill>
              </a:rPr>
              <a:t>Incontro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 err="1" smtClean="0">
                <a:solidFill>
                  <a:schemeClr val="bg1"/>
                </a:solidFill>
              </a:rPr>
              <a:t>Nazionale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>
                <a:solidFill>
                  <a:schemeClr val="bg1"/>
                </a:solidFill>
              </a:rPr>
              <a:t>EIC_NET -  </a:t>
            </a:r>
            <a:r>
              <a:rPr lang="en-US" sz="1200" dirty="0" smtClean="0">
                <a:solidFill>
                  <a:schemeClr val="bg1"/>
                </a:solidFill>
              </a:rPr>
              <a:t>3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 October </a:t>
            </a:r>
            <a:r>
              <a:rPr lang="en-US" sz="1200" dirty="0">
                <a:solidFill>
                  <a:schemeClr val="bg1"/>
                </a:solidFill>
              </a:rPr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1294417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36B8D2AB-C1C4-EA4C-A5BF-B22B8B5AA9A4}"/>
              </a:ext>
            </a:extLst>
          </p:cNvPr>
          <p:cNvSpPr txBox="1"/>
          <p:nvPr/>
        </p:nvSpPr>
        <p:spPr>
          <a:xfrm>
            <a:off x="234560" y="3653564"/>
            <a:ext cx="4315174" cy="2911835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/>
          <a:p>
            <a:endParaRPr lang="x-none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1EED005C-88F0-0048-B58D-3EBF8B30316B}"/>
              </a:ext>
            </a:extLst>
          </p:cNvPr>
          <p:cNvSpPr/>
          <p:nvPr/>
        </p:nvSpPr>
        <p:spPr>
          <a:xfrm>
            <a:off x="0" y="0"/>
            <a:ext cx="9144000" cy="42122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EBBA02D7-4BBA-4F4B-9550-34818F6CA5B3}"/>
              </a:ext>
            </a:extLst>
          </p:cNvPr>
          <p:cNvSpPr/>
          <p:nvPr/>
        </p:nvSpPr>
        <p:spPr>
          <a:xfrm>
            <a:off x="3924081" y="-51651"/>
            <a:ext cx="1150225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dirty="0">
                <a:ln w="1905"/>
                <a:solidFill>
                  <a:schemeClr val="bg1"/>
                </a:solidFill>
                <a:latin typeface="Calibri"/>
              </a:rPr>
              <a:t>LAPDDs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F36D661-791C-3954-328B-359CA0EB0E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773" y="3746"/>
            <a:ext cx="794918" cy="417947"/>
          </a:xfrm>
          <a:prstGeom prst="rect">
            <a:avLst/>
          </a:prstGeom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xmlns="" id="{5AB1472F-4346-9CFE-DE99-6225DD2399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560" y="645078"/>
            <a:ext cx="4315174" cy="289229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DAC33A16-76BF-7850-AB08-CCFA90081665}"/>
              </a:ext>
            </a:extLst>
          </p:cNvPr>
          <p:cNvSpPr txBox="1"/>
          <p:nvPr/>
        </p:nvSpPr>
        <p:spPr>
          <a:xfrm>
            <a:off x="3024127" y="732081"/>
            <a:ext cx="123014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1400" dirty="0"/>
              <a:t>Large-area</a:t>
            </a:r>
          </a:p>
          <a:p>
            <a:r>
              <a:rPr lang="x-none" sz="1400" dirty="0"/>
              <a:t>c</a:t>
            </a:r>
            <a:r>
              <a:rPr lang="en-GB" sz="1400" dirty="0"/>
              <a:t>o</a:t>
            </a:r>
            <a:r>
              <a:rPr lang="x-none" sz="1400" dirty="0"/>
              <a:t>st effective</a:t>
            </a:r>
          </a:p>
          <a:p>
            <a:r>
              <a:rPr lang="en-GB" sz="1400" dirty="0"/>
              <a:t>m</a:t>
            </a:r>
            <a:r>
              <a:rPr lang="x-none" sz="1400" dirty="0"/>
              <a:t>icro-channel</a:t>
            </a:r>
          </a:p>
          <a:p>
            <a:r>
              <a:rPr lang="en-GB" sz="1400" dirty="0"/>
              <a:t>p</a:t>
            </a:r>
            <a:r>
              <a:rPr lang="x-none" sz="1400" dirty="0"/>
              <a:t>late detector</a:t>
            </a:r>
          </a:p>
        </p:txBody>
      </p:sp>
      <p:pic>
        <p:nvPicPr>
          <p:cNvPr id="22" name="Picture 21" descr="A picture containing text, indoor, computer, cluttered&#10;&#10;Description automatically generated">
            <a:extLst>
              <a:ext uri="{FF2B5EF4-FFF2-40B4-BE49-F238E27FC236}">
                <a16:creationId xmlns:a16="http://schemas.microsoft.com/office/drawing/2014/main" xmlns="" id="{535C0BC8-F150-ED0E-1A79-75E9B46236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3350" y="3820043"/>
            <a:ext cx="2570922" cy="2580624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7585AC12-3924-341D-68EB-49A917B5AD58}"/>
              </a:ext>
            </a:extLst>
          </p:cNvPr>
          <p:cNvSpPr/>
          <p:nvPr/>
        </p:nvSpPr>
        <p:spPr>
          <a:xfrm>
            <a:off x="4994034" y="645078"/>
            <a:ext cx="4009919" cy="59203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28" name="Picture 27" descr="Chart, line chart&#10;&#10;Description automatically generated">
            <a:extLst>
              <a:ext uri="{FF2B5EF4-FFF2-40B4-BE49-F238E27FC236}">
                <a16:creationId xmlns:a16="http://schemas.microsoft.com/office/drawing/2014/main" xmlns="" id="{7320E907-CB9C-C8C4-C996-25251AEF46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7265" y="950832"/>
            <a:ext cx="3779098" cy="2993144"/>
          </a:xfrm>
          <a:prstGeom prst="rect">
            <a:avLst/>
          </a:prstGeom>
        </p:spPr>
      </p:pic>
      <p:pic>
        <p:nvPicPr>
          <p:cNvPr id="29" name="Picture 28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xmlns="" id="{77375B70-A278-FEE0-33BA-924E0B7620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27634" y="5007576"/>
            <a:ext cx="1876319" cy="1340981"/>
          </a:xfrm>
          <a:prstGeom prst="rect">
            <a:avLst/>
          </a:prstGeom>
        </p:spPr>
      </p:pic>
      <p:pic>
        <p:nvPicPr>
          <p:cNvPr id="30" name="Picture 29" descr="A picture containing text, indoor&#10;&#10;Description automatically generated">
            <a:extLst>
              <a:ext uri="{FF2B5EF4-FFF2-40B4-BE49-F238E27FC236}">
                <a16:creationId xmlns:a16="http://schemas.microsoft.com/office/drawing/2014/main" xmlns="" id="{8801AC0B-B22E-62E0-7B15-0DD2D6F9A6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57353" y="4368120"/>
            <a:ext cx="2022992" cy="2010781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0186F5BB-E925-0BEC-AB54-A9670460721C}"/>
              </a:ext>
            </a:extLst>
          </p:cNvPr>
          <p:cNvSpPr txBox="1"/>
          <p:nvPr/>
        </p:nvSpPr>
        <p:spPr>
          <a:xfrm>
            <a:off x="4994034" y="650965"/>
            <a:ext cx="3522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1200" dirty="0"/>
              <a:t>Measured dark rate: 140 Hz/m</a:t>
            </a:r>
            <a:r>
              <a:rPr lang="x-none" sz="1200" baseline="30000" dirty="0"/>
              <a:t>2 </a:t>
            </a:r>
            <a:r>
              <a:rPr lang="x-none" sz="1200" dirty="0"/>
              <a:t>at room temperature</a:t>
            </a:r>
            <a:endParaRPr lang="x-none" sz="14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A58B0F88-F301-D18D-677E-925D5457CFB1}"/>
              </a:ext>
            </a:extLst>
          </p:cNvPr>
          <p:cNvSpPr txBox="1"/>
          <p:nvPr/>
        </p:nvSpPr>
        <p:spPr>
          <a:xfrm>
            <a:off x="5066265" y="4054156"/>
            <a:ext cx="33250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1200" dirty="0"/>
              <a:t>Preparing single-photon response characterization</a:t>
            </a:r>
            <a:endParaRPr lang="x-none" sz="14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A58B0F88-F301-D18D-677E-925D5457CFB1}"/>
              </a:ext>
            </a:extLst>
          </p:cNvPr>
          <p:cNvSpPr txBox="1"/>
          <p:nvPr/>
        </p:nvSpPr>
        <p:spPr>
          <a:xfrm>
            <a:off x="343819" y="3878977"/>
            <a:ext cx="915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Test station </a:t>
            </a:r>
          </a:p>
          <a:p>
            <a:r>
              <a:rPr lang="en-US" sz="1200" dirty="0"/>
              <a:t>i</a:t>
            </a:r>
            <a:r>
              <a:rPr lang="en-US" sz="1200" dirty="0" smtClean="0"/>
              <a:t>n Trieste</a:t>
            </a:r>
            <a:endParaRPr lang="x-none" sz="140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7045B849-AFCD-2445-866E-CF9000EB8724}"/>
              </a:ext>
            </a:extLst>
          </p:cNvPr>
          <p:cNvSpPr/>
          <p:nvPr/>
        </p:nvSpPr>
        <p:spPr>
          <a:xfrm>
            <a:off x="0" y="6655279"/>
            <a:ext cx="9144000" cy="22771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7" name="Slide Number Placeholder 6">
            <a:extLst>
              <a:ext uri="{FF2B5EF4-FFF2-40B4-BE49-F238E27FC236}">
                <a16:creationId xmlns:a16="http://schemas.microsoft.com/office/drawing/2014/main" xmlns="" id="{3A8CB2E7-CDFE-884D-881D-EF377543F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624629"/>
            <a:ext cx="2133600" cy="258330"/>
          </a:xfrm>
        </p:spPr>
        <p:txBody>
          <a:bodyPr/>
          <a:lstStyle/>
          <a:p>
            <a:fld id="{8F85DECE-709F-5547-99FE-06FE97115E35}" type="slidenum">
              <a:rPr lang="en-US" smtClean="0">
                <a:solidFill>
                  <a:schemeClr val="bg1"/>
                </a:solidFill>
              </a:rPr>
              <a:t>22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8" name="Date Placeholder 4">
            <a:extLst>
              <a:ext uri="{FF2B5EF4-FFF2-40B4-BE49-F238E27FC236}">
                <a16:creationId xmlns:a16="http://schemas.microsoft.com/office/drawing/2014/main" xmlns="" id="{BDD6E722-736E-044D-A9C1-6B3F875A14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624629"/>
            <a:ext cx="2133600" cy="25833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M. Contalbrigo</a:t>
            </a:r>
          </a:p>
        </p:txBody>
      </p:sp>
      <p:sp>
        <p:nvSpPr>
          <p:cNvPr id="39" name="Fußzeilenplatzhalter 7">
            <a:extLst>
              <a:ext uri="{FF2B5EF4-FFF2-40B4-BE49-F238E27FC236}">
                <a16:creationId xmlns:a16="http://schemas.microsoft.com/office/drawing/2014/main" xmlns="" id="{FDA6DFF5-7EEB-824C-B288-B0D686E1F1EC}"/>
              </a:ext>
            </a:extLst>
          </p:cNvPr>
          <p:cNvSpPr txBox="1">
            <a:spLocks noGrp="1"/>
          </p:cNvSpPr>
          <p:nvPr/>
        </p:nvSpPr>
        <p:spPr>
          <a:xfrm>
            <a:off x="1736556" y="651380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err="1" smtClean="0">
                <a:solidFill>
                  <a:schemeClr val="bg1"/>
                </a:solidFill>
              </a:rPr>
              <a:t>Incontro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 err="1" smtClean="0">
                <a:solidFill>
                  <a:schemeClr val="bg1"/>
                </a:solidFill>
              </a:rPr>
              <a:t>Nazionale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>
                <a:solidFill>
                  <a:schemeClr val="bg1"/>
                </a:solidFill>
              </a:rPr>
              <a:t>EIC_NET -  </a:t>
            </a:r>
            <a:r>
              <a:rPr lang="en-US" sz="1200" dirty="0" smtClean="0">
                <a:solidFill>
                  <a:schemeClr val="bg1"/>
                </a:solidFill>
              </a:rPr>
              <a:t>3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 October </a:t>
            </a:r>
            <a:r>
              <a:rPr lang="en-US" sz="1200" dirty="0">
                <a:solidFill>
                  <a:schemeClr val="bg1"/>
                </a:solidFill>
              </a:rPr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760650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3825" y="644768"/>
            <a:ext cx="3864867" cy="19389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23825" y="644768"/>
            <a:ext cx="63793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/>
              <a:t>Test-beam    5-19 October 2022</a:t>
            </a:r>
          </a:p>
          <a:p>
            <a:r>
              <a:rPr lang="en-US" sz="1500" dirty="0"/>
              <a:t>CERN PS line T10 </a:t>
            </a:r>
            <a:endParaRPr lang="en-US" sz="1500" dirty="0" smtClean="0"/>
          </a:p>
          <a:p>
            <a:endParaRPr lang="en-US" sz="1500" dirty="0" smtClean="0"/>
          </a:p>
          <a:p>
            <a:endParaRPr lang="en-US" sz="1500" dirty="0"/>
          </a:p>
          <a:p>
            <a:endParaRPr lang="en-US" sz="1500" dirty="0" smtClean="0"/>
          </a:p>
          <a:p>
            <a:endParaRPr lang="en-US" sz="1500" dirty="0"/>
          </a:p>
          <a:p>
            <a:endParaRPr lang="en-US" sz="1500" dirty="0" smtClean="0"/>
          </a:p>
          <a:p>
            <a:r>
              <a:rPr lang="en-US" sz="1500" dirty="0" smtClean="0"/>
              <a:t>Goal: Single photon time resolution</a:t>
            </a:r>
            <a:endParaRPr lang="en-US" sz="15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1EED005C-88F0-0048-B58D-3EBF8B30316B}"/>
              </a:ext>
            </a:extLst>
          </p:cNvPr>
          <p:cNvSpPr/>
          <p:nvPr/>
        </p:nvSpPr>
        <p:spPr>
          <a:xfrm>
            <a:off x="0" y="0"/>
            <a:ext cx="9144000" cy="42122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EBBA02D7-4BBA-4F4B-9550-34818F6CA5B3}"/>
              </a:ext>
            </a:extLst>
          </p:cNvPr>
          <p:cNvSpPr/>
          <p:nvPr/>
        </p:nvSpPr>
        <p:spPr>
          <a:xfrm>
            <a:off x="3408767" y="-51651"/>
            <a:ext cx="2180855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dirty="0">
                <a:ln w="1905"/>
                <a:solidFill>
                  <a:schemeClr val="bg1"/>
                </a:solidFill>
                <a:latin typeface="Calibri"/>
              </a:rPr>
              <a:t>LAPDDs @ INFN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F36D661-791C-3954-328B-359CA0EB0E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773" y="3746"/>
            <a:ext cx="794918" cy="417947"/>
          </a:xfrm>
          <a:prstGeom prst="rect">
            <a:avLst/>
          </a:prstGeom>
        </p:spPr>
      </p:pic>
      <p:pic>
        <p:nvPicPr>
          <p:cNvPr id="23" name="Picture 22" descr="A picture containing text, indoor&#10;&#10;Description automatically generated">
            <a:extLst>
              <a:ext uri="{FF2B5EF4-FFF2-40B4-BE49-F238E27FC236}">
                <a16:creationId xmlns:a16="http://schemas.microsoft.com/office/drawing/2014/main" xmlns="" id="{53D5F56D-A0C5-CC1E-2764-8BB5CD82913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830986"/>
            <a:ext cx="3507410" cy="350741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646" y="1294068"/>
            <a:ext cx="4091154" cy="5044328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361474F5-C0FD-410D-A81C-E01CE938B630}"/>
              </a:ext>
            </a:extLst>
          </p:cNvPr>
          <p:cNvSpPr txBox="1"/>
          <p:nvPr/>
        </p:nvSpPr>
        <p:spPr>
          <a:xfrm>
            <a:off x="681858" y="1294068"/>
            <a:ext cx="3518912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LAPPD photodetector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Quartz lens to produce Cherenkov light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500" dirty="0"/>
              <a:t>Fast </a:t>
            </a:r>
            <a:r>
              <a:rPr lang="it-IT" sz="1500" dirty="0" err="1"/>
              <a:t>beam</a:t>
            </a:r>
            <a:r>
              <a:rPr lang="it-IT" sz="1500" dirty="0"/>
              <a:t> monitor MCP and </a:t>
            </a:r>
            <a:r>
              <a:rPr lang="it-IT" sz="1500" dirty="0" smtClean="0"/>
              <a:t>SiPM</a:t>
            </a:r>
            <a:endParaRPr lang="it-IT" sz="1500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7045B849-AFCD-2445-866E-CF9000EB8724}"/>
              </a:ext>
            </a:extLst>
          </p:cNvPr>
          <p:cNvSpPr/>
          <p:nvPr/>
        </p:nvSpPr>
        <p:spPr>
          <a:xfrm>
            <a:off x="0" y="6655279"/>
            <a:ext cx="9144000" cy="22771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3" name="Slide Number Placeholder 6">
            <a:extLst>
              <a:ext uri="{FF2B5EF4-FFF2-40B4-BE49-F238E27FC236}">
                <a16:creationId xmlns:a16="http://schemas.microsoft.com/office/drawing/2014/main" xmlns="" id="{3A8CB2E7-CDFE-884D-881D-EF377543F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624629"/>
            <a:ext cx="2133600" cy="258330"/>
          </a:xfrm>
        </p:spPr>
        <p:txBody>
          <a:bodyPr/>
          <a:lstStyle/>
          <a:p>
            <a:fld id="{8F85DECE-709F-5547-99FE-06FE97115E35}" type="slidenum">
              <a:rPr lang="en-US" smtClean="0">
                <a:solidFill>
                  <a:schemeClr val="bg1"/>
                </a:solidFill>
              </a:rPr>
              <a:t>23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4" name="Date Placeholder 4">
            <a:extLst>
              <a:ext uri="{FF2B5EF4-FFF2-40B4-BE49-F238E27FC236}">
                <a16:creationId xmlns:a16="http://schemas.microsoft.com/office/drawing/2014/main" xmlns="" id="{BDD6E722-736E-044D-A9C1-6B3F875A14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624629"/>
            <a:ext cx="2133600" cy="25833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M. Contalbrigo</a:t>
            </a:r>
          </a:p>
        </p:txBody>
      </p:sp>
      <p:sp>
        <p:nvSpPr>
          <p:cNvPr id="35" name="Fußzeilenplatzhalter 7">
            <a:extLst>
              <a:ext uri="{FF2B5EF4-FFF2-40B4-BE49-F238E27FC236}">
                <a16:creationId xmlns:a16="http://schemas.microsoft.com/office/drawing/2014/main" xmlns="" id="{FDA6DFF5-7EEB-824C-B288-B0D686E1F1EC}"/>
              </a:ext>
            </a:extLst>
          </p:cNvPr>
          <p:cNvSpPr txBox="1">
            <a:spLocks noGrp="1"/>
          </p:cNvSpPr>
          <p:nvPr/>
        </p:nvSpPr>
        <p:spPr>
          <a:xfrm>
            <a:off x="1736556" y="651380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err="1" smtClean="0">
                <a:solidFill>
                  <a:schemeClr val="bg1"/>
                </a:solidFill>
              </a:rPr>
              <a:t>Incontro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 err="1" smtClean="0">
                <a:solidFill>
                  <a:schemeClr val="bg1"/>
                </a:solidFill>
              </a:rPr>
              <a:t>Nazionale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>
                <a:solidFill>
                  <a:schemeClr val="bg1"/>
                </a:solidFill>
              </a:rPr>
              <a:t>EIC_NET -  </a:t>
            </a:r>
            <a:r>
              <a:rPr lang="en-US" sz="1200" dirty="0" smtClean="0">
                <a:solidFill>
                  <a:schemeClr val="bg1"/>
                </a:solidFill>
              </a:rPr>
              <a:t>3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 October </a:t>
            </a:r>
            <a:r>
              <a:rPr lang="en-US" sz="1200" dirty="0">
                <a:solidFill>
                  <a:schemeClr val="bg1"/>
                </a:solidFill>
              </a:rPr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2672490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1EED005C-88F0-0048-B58D-3EBF8B30316B}"/>
              </a:ext>
            </a:extLst>
          </p:cNvPr>
          <p:cNvSpPr/>
          <p:nvPr/>
        </p:nvSpPr>
        <p:spPr>
          <a:xfrm>
            <a:off x="0" y="0"/>
            <a:ext cx="9144000" cy="42122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EBBA02D7-4BBA-4F4B-9550-34818F6CA5B3}"/>
              </a:ext>
            </a:extLst>
          </p:cNvPr>
          <p:cNvSpPr/>
          <p:nvPr/>
        </p:nvSpPr>
        <p:spPr>
          <a:xfrm>
            <a:off x="3663848" y="-51651"/>
            <a:ext cx="1670650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dirty="0">
                <a:ln w="1905"/>
                <a:solidFill>
                  <a:schemeClr val="bg1"/>
                </a:solidFill>
                <a:latin typeface="Calibri"/>
              </a:rPr>
              <a:t>Conclusions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D657402-9743-38F9-716E-C3861B3B20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773" y="3746"/>
            <a:ext cx="794918" cy="41794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3B07302-887E-B7A0-DAEF-D039CCC5B223}"/>
              </a:ext>
            </a:extLst>
          </p:cNvPr>
          <p:cNvSpPr txBox="1"/>
          <p:nvPr/>
        </p:nvSpPr>
        <p:spPr>
          <a:xfrm>
            <a:off x="207192" y="605305"/>
            <a:ext cx="884367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b="1" dirty="0"/>
          </a:p>
          <a:p>
            <a:r>
              <a:rPr lang="en-US" sz="1600" dirty="0" err="1"/>
              <a:t>dRICH</a:t>
            </a:r>
            <a:r>
              <a:rPr lang="en-US" sz="1600" dirty="0"/>
              <a:t> project aims to  address </a:t>
            </a:r>
            <a:r>
              <a:rPr lang="en-US" sz="1600" b="1" dirty="0">
                <a:solidFill>
                  <a:srgbClr val="C00000"/>
                </a:solidFill>
              </a:rPr>
              <a:t>crucial PID aspects at EIC</a:t>
            </a:r>
          </a:p>
          <a:p>
            <a:endParaRPr lang="en-US" sz="1600" dirty="0"/>
          </a:p>
          <a:p>
            <a:r>
              <a:rPr lang="en-US" sz="1600" dirty="0"/>
              <a:t>           cost-effective compact solution for hadron PID in the forward region in a wide kinematic range</a:t>
            </a:r>
          </a:p>
          <a:p>
            <a:r>
              <a:rPr lang="en-US" sz="1600" dirty="0"/>
              <a:t>                   </a:t>
            </a:r>
          </a:p>
          <a:p>
            <a:r>
              <a:rPr lang="en-US" sz="1600" dirty="0"/>
              <a:t>           investigation of novel single-photon detector solution to be operated in high magnetic field</a:t>
            </a:r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The dual-radiator RICH  has been a </a:t>
            </a:r>
            <a:r>
              <a:rPr lang="en-US" sz="1600" b="1" dirty="0">
                <a:solidFill>
                  <a:srgbClr val="C00000"/>
                </a:solidFill>
              </a:rPr>
              <a:t>common reference </a:t>
            </a:r>
            <a:r>
              <a:rPr lang="en-US" sz="1600" dirty="0"/>
              <a:t>in  the forward region since EIC Yellow Report</a:t>
            </a:r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Moving from generic EIC R&amp;D (eRD14) to </a:t>
            </a:r>
            <a:r>
              <a:rPr lang="en-US" sz="1600" b="1" dirty="0">
                <a:solidFill>
                  <a:srgbClr val="C00000"/>
                </a:solidFill>
              </a:rPr>
              <a:t>targeted EIC R&amp;D </a:t>
            </a:r>
            <a:r>
              <a:rPr lang="en-US" sz="1600" dirty="0"/>
              <a:t>(eRD102, eRD110, </a:t>
            </a:r>
            <a:r>
              <a:rPr lang="en-US" sz="1600" dirty="0" smtClean="0"/>
              <a:t>eRD109, </a:t>
            </a:r>
            <a:r>
              <a:rPr lang="mr-IN" sz="1600" dirty="0" smtClean="0"/>
              <a:t>…</a:t>
            </a:r>
            <a:r>
              <a:rPr lang="en-US" sz="1600" dirty="0" smtClean="0"/>
              <a:t>.)</a:t>
            </a:r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b="1" dirty="0">
                <a:solidFill>
                  <a:srgbClr val="C00000"/>
                </a:solidFill>
              </a:rPr>
              <a:t>INFN leading an international effort</a:t>
            </a:r>
          </a:p>
          <a:p>
            <a:endParaRPr lang="en-US" sz="1600" b="1" dirty="0">
              <a:solidFill>
                <a:srgbClr val="C00000"/>
              </a:solidFill>
            </a:endParaRPr>
          </a:p>
          <a:p>
            <a:endParaRPr lang="en-US" sz="1600" dirty="0"/>
          </a:p>
          <a:p>
            <a:r>
              <a:rPr lang="en-US" sz="1600" b="1" dirty="0">
                <a:solidFill>
                  <a:srgbClr val="C00000"/>
                </a:solidFill>
              </a:rPr>
              <a:t>Quite broad program (optics, sensors, electronics, mechanics, cooling, ….)</a:t>
            </a:r>
          </a:p>
          <a:p>
            <a:endParaRPr lang="en-US" sz="1600" b="1" dirty="0">
              <a:solidFill>
                <a:srgbClr val="C00000"/>
              </a:solidFill>
            </a:endParaRPr>
          </a:p>
          <a:p>
            <a:endParaRPr lang="en-US" sz="1600" b="1" dirty="0">
              <a:solidFill>
                <a:srgbClr val="C00000"/>
              </a:solidFill>
            </a:endParaRPr>
          </a:p>
          <a:p>
            <a:r>
              <a:rPr lang="en-US" sz="1600" b="1" dirty="0">
                <a:solidFill>
                  <a:srgbClr val="C00000"/>
                </a:solidFill>
              </a:rPr>
              <a:t>Many opportunities for contributions at the cutting edge of detector technology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7045B849-AFCD-2445-866E-CF9000EB8724}"/>
              </a:ext>
            </a:extLst>
          </p:cNvPr>
          <p:cNvSpPr/>
          <p:nvPr/>
        </p:nvSpPr>
        <p:spPr>
          <a:xfrm>
            <a:off x="0" y="6655279"/>
            <a:ext cx="9144000" cy="22771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" name="Slide Number Placeholder 6">
            <a:extLst>
              <a:ext uri="{FF2B5EF4-FFF2-40B4-BE49-F238E27FC236}">
                <a16:creationId xmlns:a16="http://schemas.microsoft.com/office/drawing/2014/main" xmlns="" id="{3A8CB2E7-CDFE-884D-881D-EF377543F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624629"/>
            <a:ext cx="2133600" cy="258330"/>
          </a:xfrm>
        </p:spPr>
        <p:txBody>
          <a:bodyPr/>
          <a:lstStyle/>
          <a:p>
            <a:fld id="{8F85DECE-709F-5547-99FE-06FE97115E35}" type="slidenum">
              <a:rPr lang="en-US" smtClean="0">
                <a:solidFill>
                  <a:schemeClr val="bg1"/>
                </a:solidFill>
              </a:rPr>
              <a:t>24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Date Placeholder 4">
            <a:extLst>
              <a:ext uri="{FF2B5EF4-FFF2-40B4-BE49-F238E27FC236}">
                <a16:creationId xmlns:a16="http://schemas.microsoft.com/office/drawing/2014/main" xmlns="" id="{BDD6E722-736E-044D-A9C1-6B3F875A14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624629"/>
            <a:ext cx="2133600" cy="25833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M. Contalbrigo</a:t>
            </a:r>
          </a:p>
        </p:txBody>
      </p:sp>
      <p:sp>
        <p:nvSpPr>
          <p:cNvPr id="20" name="Fußzeilenplatzhalter 7">
            <a:extLst>
              <a:ext uri="{FF2B5EF4-FFF2-40B4-BE49-F238E27FC236}">
                <a16:creationId xmlns:a16="http://schemas.microsoft.com/office/drawing/2014/main" xmlns="" id="{FDA6DFF5-7EEB-824C-B288-B0D686E1F1EC}"/>
              </a:ext>
            </a:extLst>
          </p:cNvPr>
          <p:cNvSpPr txBox="1">
            <a:spLocks noGrp="1"/>
          </p:cNvSpPr>
          <p:nvPr/>
        </p:nvSpPr>
        <p:spPr>
          <a:xfrm>
            <a:off x="1736556" y="651380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err="1" smtClean="0">
                <a:solidFill>
                  <a:schemeClr val="bg1"/>
                </a:solidFill>
              </a:rPr>
              <a:t>Incontro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 err="1" smtClean="0">
                <a:solidFill>
                  <a:schemeClr val="bg1"/>
                </a:solidFill>
              </a:rPr>
              <a:t>Nazionale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>
                <a:solidFill>
                  <a:schemeClr val="bg1"/>
                </a:solidFill>
              </a:rPr>
              <a:t>EIC_NET -  </a:t>
            </a:r>
            <a:r>
              <a:rPr lang="en-US" sz="1200" dirty="0" smtClean="0">
                <a:solidFill>
                  <a:schemeClr val="bg1"/>
                </a:solidFill>
              </a:rPr>
              <a:t>3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 October </a:t>
            </a:r>
            <a:r>
              <a:rPr lang="en-US" sz="1200" dirty="0">
                <a:solidFill>
                  <a:schemeClr val="bg1"/>
                </a:solidFill>
              </a:rPr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311140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E6A51189-4B94-6F41-B6FD-609B188DB8A4}"/>
              </a:ext>
            </a:extLst>
          </p:cNvPr>
          <p:cNvSpPr/>
          <p:nvPr/>
        </p:nvSpPr>
        <p:spPr>
          <a:xfrm>
            <a:off x="7033327" y="625230"/>
            <a:ext cx="1565549" cy="68107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C3D46FE-239B-6728-B23A-987FF23608D6}"/>
              </a:ext>
            </a:extLst>
          </p:cNvPr>
          <p:cNvSpPr/>
          <p:nvPr/>
        </p:nvSpPr>
        <p:spPr>
          <a:xfrm>
            <a:off x="129867" y="1507070"/>
            <a:ext cx="8874986" cy="21945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895A285F-F999-5545-93F0-C7FF5D9B6433}"/>
              </a:ext>
            </a:extLst>
          </p:cNvPr>
          <p:cNvSpPr/>
          <p:nvPr/>
        </p:nvSpPr>
        <p:spPr>
          <a:xfrm>
            <a:off x="0" y="0"/>
            <a:ext cx="9144000" cy="42122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F9063C02-57E4-FC4F-AADB-A25A66C12BBB}"/>
              </a:ext>
            </a:extLst>
          </p:cNvPr>
          <p:cNvSpPr/>
          <p:nvPr/>
        </p:nvSpPr>
        <p:spPr>
          <a:xfrm>
            <a:off x="3004945" y="-51651"/>
            <a:ext cx="2988468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dirty="0">
                <a:ln w="1905"/>
                <a:solidFill>
                  <a:schemeClr val="bg1"/>
                </a:solidFill>
                <a:latin typeface="Calibri"/>
              </a:rPr>
              <a:t>Targeted R&amp;D eRD102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CF59A5C-A54C-CF2D-93C1-0FDD959809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8" y="3815874"/>
            <a:ext cx="9076814" cy="274072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8B8BBFDE-CA2E-60A4-E198-5A9EB191D0D1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29867" y="1507070"/>
            <a:ext cx="3814560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C14657A9-4B74-D80F-CB2E-76D0676590F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059818" y="1771247"/>
            <a:ext cx="2414822" cy="1829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4F0BA5DD-ECEB-9BCD-A3F4-BD7A914A5909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 l="2087" r="8801"/>
          <a:stretch>
            <a:fillRect/>
          </a:stretch>
        </p:blipFill>
        <p:spPr>
          <a:xfrm>
            <a:off x="6670814" y="1765946"/>
            <a:ext cx="2137864" cy="183631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46EDD1A-C069-4D40-A62E-A0BF8023122E}"/>
              </a:ext>
            </a:extLst>
          </p:cNvPr>
          <p:cNvSpPr txBox="1"/>
          <p:nvPr/>
        </p:nvSpPr>
        <p:spPr>
          <a:xfrm>
            <a:off x="370621" y="541016"/>
            <a:ext cx="6190949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1500" dirty="0"/>
              <a:t>Prototipe to </a:t>
            </a:r>
            <a:r>
              <a:rPr lang="en-US" sz="1500" dirty="0" smtClean="0"/>
              <a:t>  </a:t>
            </a:r>
            <a:r>
              <a:rPr lang="x-none" sz="1500" dirty="0" smtClean="0"/>
              <a:t>validate </a:t>
            </a:r>
            <a:r>
              <a:rPr lang="x-none" sz="1500" dirty="0"/>
              <a:t>dual-radiator working </a:t>
            </a:r>
            <a:r>
              <a:rPr lang="x-none" sz="1500" dirty="0" smtClean="0"/>
              <a:t>principle</a:t>
            </a:r>
            <a:r>
              <a:rPr lang="en-US" sz="1500" dirty="0" smtClean="0"/>
              <a:t>,</a:t>
            </a:r>
            <a:r>
              <a:rPr lang="en-US" sz="1500" dirty="0" smtClean="0"/>
              <a:t> </a:t>
            </a:r>
          </a:p>
          <a:p>
            <a:r>
              <a:rPr lang="en-US" sz="1500" dirty="0"/>
              <a:t> </a:t>
            </a:r>
            <a:r>
              <a:rPr lang="en-US" sz="1500" dirty="0" smtClean="0"/>
              <a:t>                       study compatibility with B field and streaming readout,</a:t>
            </a:r>
            <a:endParaRPr lang="x-none" sz="1500" dirty="0"/>
          </a:p>
          <a:p>
            <a:r>
              <a:rPr lang="en-US" sz="1500" dirty="0" smtClean="0"/>
              <a:t>                        </a:t>
            </a:r>
            <a:r>
              <a:rPr lang="x-none" sz="1500" dirty="0" smtClean="0"/>
              <a:t>optimize </a:t>
            </a:r>
            <a:r>
              <a:rPr lang="x-none" sz="1500" dirty="0"/>
              <a:t>performance and define specifications for components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FC283596-8AB2-ABBF-6DBC-E84F28E614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773" y="3746"/>
            <a:ext cx="794918" cy="4179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1F0BEE0-D746-4FEC-7CDF-AD9593E9976E}"/>
              </a:ext>
            </a:extLst>
          </p:cNvPr>
          <p:cNvSpPr txBox="1"/>
          <p:nvPr/>
        </p:nvSpPr>
        <p:spPr>
          <a:xfrm>
            <a:off x="4038041" y="1474747"/>
            <a:ext cx="16207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1400" dirty="0"/>
              <a:t>Reference detector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0BEF57C-48C0-9940-C963-03BC732243C0}"/>
              </a:ext>
            </a:extLst>
          </p:cNvPr>
          <p:cNvSpPr txBox="1"/>
          <p:nvPr/>
        </p:nvSpPr>
        <p:spPr>
          <a:xfrm>
            <a:off x="6521447" y="1452047"/>
            <a:ext cx="16210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1400" dirty="0"/>
              <a:t>EIC driven detector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045B849-AFCD-2445-866E-CF9000EB8724}"/>
              </a:ext>
            </a:extLst>
          </p:cNvPr>
          <p:cNvSpPr/>
          <p:nvPr/>
        </p:nvSpPr>
        <p:spPr>
          <a:xfrm>
            <a:off x="0" y="6655279"/>
            <a:ext cx="9144000" cy="22771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" name="Slide Number Placeholder 6">
            <a:extLst>
              <a:ext uri="{FF2B5EF4-FFF2-40B4-BE49-F238E27FC236}">
                <a16:creationId xmlns:a16="http://schemas.microsoft.com/office/drawing/2014/main" xmlns="" id="{3A8CB2E7-CDFE-884D-881D-EF377543F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624629"/>
            <a:ext cx="2133600" cy="258330"/>
          </a:xfrm>
        </p:spPr>
        <p:txBody>
          <a:bodyPr/>
          <a:lstStyle/>
          <a:p>
            <a:fld id="{8F85DECE-709F-5547-99FE-06FE97115E35}" type="slidenum">
              <a:rPr lang="en-US" smtClean="0">
                <a:solidFill>
                  <a:schemeClr val="bg1"/>
                </a:solidFill>
              </a:rPr>
              <a:t>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3" name="Date Placeholder 4">
            <a:extLst>
              <a:ext uri="{FF2B5EF4-FFF2-40B4-BE49-F238E27FC236}">
                <a16:creationId xmlns:a16="http://schemas.microsoft.com/office/drawing/2014/main" xmlns="" id="{BDD6E722-736E-044D-A9C1-6B3F875A14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624629"/>
            <a:ext cx="2133600" cy="25833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M. Contalbrigo</a:t>
            </a:r>
          </a:p>
        </p:txBody>
      </p:sp>
      <p:sp>
        <p:nvSpPr>
          <p:cNvPr id="24" name="Fußzeilenplatzhalter 7">
            <a:extLst>
              <a:ext uri="{FF2B5EF4-FFF2-40B4-BE49-F238E27FC236}">
                <a16:creationId xmlns:a16="http://schemas.microsoft.com/office/drawing/2014/main" xmlns="" id="{FDA6DFF5-7EEB-824C-B288-B0D686E1F1EC}"/>
              </a:ext>
            </a:extLst>
          </p:cNvPr>
          <p:cNvSpPr txBox="1">
            <a:spLocks noGrp="1"/>
          </p:cNvSpPr>
          <p:nvPr/>
        </p:nvSpPr>
        <p:spPr>
          <a:xfrm>
            <a:off x="1736556" y="651380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err="1" smtClean="0">
                <a:solidFill>
                  <a:schemeClr val="bg1"/>
                </a:solidFill>
              </a:rPr>
              <a:t>Incontro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 err="1" smtClean="0">
                <a:solidFill>
                  <a:schemeClr val="bg1"/>
                </a:solidFill>
              </a:rPr>
              <a:t>Nazionale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>
                <a:solidFill>
                  <a:schemeClr val="bg1"/>
                </a:solidFill>
              </a:rPr>
              <a:t>EIC_NET -  </a:t>
            </a:r>
            <a:r>
              <a:rPr lang="en-US" sz="1200" dirty="0" smtClean="0">
                <a:solidFill>
                  <a:schemeClr val="bg1"/>
                </a:solidFill>
              </a:rPr>
              <a:t>3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 October </a:t>
            </a:r>
            <a:r>
              <a:rPr lang="en-US" sz="1200" dirty="0">
                <a:solidFill>
                  <a:schemeClr val="bg1"/>
                </a:solidFill>
              </a:rPr>
              <a:t>2022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51077" y="654538"/>
            <a:ext cx="132417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/>
              <a:t>FY23 proposal</a:t>
            </a:r>
          </a:p>
          <a:p>
            <a:r>
              <a:rPr lang="en-US" sz="1500" dirty="0" smtClean="0"/>
              <a:t>Just submitted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1188978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1EED005C-88F0-0048-B58D-3EBF8B30316B}"/>
              </a:ext>
            </a:extLst>
          </p:cNvPr>
          <p:cNvSpPr/>
          <p:nvPr/>
        </p:nvSpPr>
        <p:spPr>
          <a:xfrm>
            <a:off x="0" y="0"/>
            <a:ext cx="9144000" cy="42122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218B46B2-1334-AC36-7476-B29AE92512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773" y="3746"/>
            <a:ext cx="794918" cy="417947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521067CE-29FF-83EF-0929-38A1A960A37E}"/>
              </a:ext>
            </a:extLst>
          </p:cNvPr>
          <p:cNvSpPr txBox="1"/>
          <p:nvPr/>
        </p:nvSpPr>
        <p:spPr>
          <a:xfrm>
            <a:off x="3913180" y="-42760"/>
            <a:ext cx="14091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RICH2022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7045B849-AFCD-2445-866E-CF9000EB8724}"/>
              </a:ext>
            </a:extLst>
          </p:cNvPr>
          <p:cNvSpPr/>
          <p:nvPr/>
        </p:nvSpPr>
        <p:spPr>
          <a:xfrm>
            <a:off x="0" y="6655279"/>
            <a:ext cx="9144000" cy="22771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xmlns="" id="{3A8CB2E7-CDFE-884D-881D-EF377543F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624629"/>
            <a:ext cx="2133600" cy="258330"/>
          </a:xfrm>
        </p:spPr>
        <p:txBody>
          <a:bodyPr/>
          <a:lstStyle/>
          <a:p>
            <a:fld id="{8F85DECE-709F-5547-99FE-06FE97115E35}" type="slidenum">
              <a:rPr lang="en-US" smtClean="0">
                <a:solidFill>
                  <a:schemeClr val="bg1"/>
                </a:solidFill>
              </a:rPr>
              <a:t>4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xmlns="" id="{BDD6E722-736E-044D-A9C1-6B3F875A14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624629"/>
            <a:ext cx="2133600" cy="25833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M. Contalbrigo</a:t>
            </a:r>
          </a:p>
        </p:txBody>
      </p:sp>
      <p:sp>
        <p:nvSpPr>
          <p:cNvPr id="16" name="Fußzeilenplatzhalter 7">
            <a:extLst>
              <a:ext uri="{FF2B5EF4-FFF2-40B4-BE49-F238E27FC236}">
                <a16:creationId xmlns:a16="http://schemas.microsoft.com/office/drawing/2014/main" xmlns="" id="{FDA6DFF5-7EEB-824C-B288-B0D686E1F1EC}"/>
              </a:ext>
            </a:extLst>
          </p:cNvPr>
          <p:cNvSpPr txBox="1">
            <a:spLocks noGrp="1"/>
          </p:cNvSpPr>
          <p:nvPr/>
        </p:nvSpPr>
        <p:spPr>
          <a:xfrm>
            <a:off x="1736556" y="651380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err="1" smtClean="0">
                <a:solidFill>
                  <a:schemeClr val="bg1"/>
                </a:solidFill>
              </a:rPr>
              <a:t>Incontro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 err="1" smtClean="0">
                <a:solidFill>
                  <a:schemeClr val="bg1"/>
                </a:solidFill>
              </a:rPr>
              <a:t>Nazionale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>
                <a:solidFill>
                  <a:schemeClr val="bg1"/>
                </a:solidFill>
              </a:rPr>
              <a:t>EIC_NET -  </a:t>
            </a:r>
            <a:r>
              <a:rPr lang="en-US" sz="1200" dirty="0" smtClean="0">
                <a:solidFill>
                  <a:schemeClr val="bg1"/>
                </a:solidFill>
              </a:rPr>
              <a:t>3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 October </a:t>
            </a:r>
            <a:r>
              <a:rPr lang="en-US" sz="1200" dirty="0">
                <a:solidFill>
                  <a:schemeClr val="bg1"/>
                </a:solidFill>
              </a:rPr>
              <a:t>2022</a:t>
            </a:r>
          </a:p>
        </p:txBody>
      </p:sp>
      <p:pic>
        <p:nvPicPr>
          <p:cNvPr id="6" name="Picture 5" descr="rich2022_simon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85" y="603977"/>
            <a:ext cx="8450385" cy="581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8000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1EED005C-88F0-0048-B58D-3EBF8B30316B}"/>
              </a:ext>
            </a:extLst>
          </p:cNvPr>
          <p:cNvSpPr/>
          <p:nvPr/>
        </p:nvSpPr>
        <p:spPr>
          <a:xfrm>
            <a:off x="0" y="0"/>
            <a:ext cx="9144000" cy="42122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EBBA02D7-4BBA-4F4B-9550-34818F6CA5B3}"/>
              </a:ext>
            </a:extLst>
          </p:cNvPr>
          <p:cNvSpPr/>
          <p:nvPr/>
        </p:nvSpPr>
        <p:spPr>
          <a:xfrm>
            <a:off x="3365298" y="-51651"/>
            <a:ext cx="2267718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dirty="0" err="1">
                <a:ln w="1905"/>
                <a:solidFill>
                  <a:schemeClr val="bg1"/>
                </a:solidFill>
                <a:latin typeface="Calibri"/>
              </a:rPr>
              <a:t>dRICH</a:t>
            </a:r>
            <a:r>
              <a:rPr lang="en-US" sz="2400" dirty="0">
                <a:ln w="1905"/>
                <a:solidFill>
                  <a:schemeClr val="bg1"/>
                </a:solidFill>
                <a:latin typeface="Calibri"/>
              </a:rPr>
              <a:t> Prototype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33A430AA-A577-DB55-4692-6B82AEDFBE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773" y="3746"/>
            <a:ext cx="794918" cy="417947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7045B849-AFCD-2445-866E-CF9000EB8724}"/>
              </a:ext>
            </a:extLst>
          </p:cNvPr>
          <p:cNvSpPr/>
          <p:nvPr/>
        </p:nvSpPr>
        <p:spPr>
          <a:xfrm>
            <a:off x="0" y="6655279"/>
            <a:ext cx="9144000" cy="22771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3" name="Slide Number Placeholder 6">
            <a:extLst>
              <a:ext uri="{FF2B5EF4-FFF2-40B4-BE49-F238E27FC236}">
                <a16:creationId xmlns:a16="http://schemas.microsoft.com/office/drawing/2014/main" xmlns="" id="{3A8CB2E7-CDFE-884D-881D-EF377543F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624629"/>
            <a:ext cx="2133600" cy="258330"/>
          </a:xfrm>
        </p:spPr>
        <p:txBody>
          <a:bodyPr/>
          <a:lstStyle/>
          <a:p>
            <a:fld id="{8F85DECE-709F-5547-99FE-06FE97115E35}" type="slidenum">
              <a:rPr lang="en-US" smtClean="0">
                <a:solidFill>
                  <a:schemeClr val="bg1"/>
                </a:solidFill>
              </a:rPr>
              <a:t>5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Date Placeholder 4">
            <a:extLst>
              <a:ext uri="{FF2B5EF4-FFF2-40B4-BE49-F238E27FC236}">
                <a16:creationId xmlns:a16="http://schemas.microsoft.com/office/drawing/2014/main" xmlns="" id="{BDD6E722-736E-044D-A9C1-6B3F875A14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624629"/>
            <a:ext cx="2133600" cy="25833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M. Contalbrigo</a:t>
            </a:r>
          </a:p>
        </p:txBody>
      </p:sp>
      <p:sp>
        <p:nvSpPr>
          <p:cNvPr id="25" name="Fußzeilenplatzhalter 7">
            <a:extLst>
              <a:ext uri="{FF2B5EF4-FFF2-40B4-BE49-F238E27FC236}">
                <a16:creationId xmlns:a16="http://schemas.microsoft.com/office/drawing/2014/main" xmlns="" id="{FDA6DFF5-7EEB-824C-B288-B0D686E1F1EC}"/>
              </a:ext>
            </a:extLst>
          </p:cNvPr>
          <p:cNvSpPr txBox="1">
            <a:spLocks noGrp="1"/>
          </p:cNvSpPr>
          <p:nvPr/>
        </p:nvSpPr>
        <p:spPr>
          <a:xfrm>
            <a:off x="1736556" y="651380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err="1" smtClean="0">
                <a:solidFill>
                  <a:schemeClr val="bg1"/>
                </a:solidFill>
              </a:rPr>
              <a:t>Incontro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 err="1" smtClean="0">
                <a:solidFill>
                  <a:schemeClr val="bg1"/>
                </a:solidFill>
              </a:rPr>
              <a:t>Nazionale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>
                <a:solidFill>
                  <a:schemeClr val="bg1"/>
                </a:solidFill>
              </a:rPr>
              <a:t>EIC_NET -  </a:t>
            </a:r>
            <a:r>
              <a:rPr lang="en-US" sz="1200" dirty="0" smtClean="0">
                <a:solidFill>
                  <a:schemeClr val="bg1"/>
                </a:solidFill>
              </a:rPr>
              <a:t>3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 October </a:t>
            </a:r>
            <a:r>
              <a:rPr lang="en-US" sz="1200" dirty="0">
                <a:solidFill>
                  <a:schemeClr val="bg1"/>
                </a:solidFill>
              </a:rPr>
              <a:t>2022</a:t>
            </a:r>
          </a:p>
        </p:txBody>
      </p:sp>
      <p:pic>
        <p:nvPicPr>
          <p:cNvPr id="4" name="Picture 3" descr="IMG_20220908_11151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431" y="841242"/>
            <a:ext cx="3264877" cy="2448658"/>
          </a:xfrm>
          <a:prstGeom prst="rect">
            <a:avLst/>
          </a:prstGeom>
        </p:spPr>
      </p:pic>
      <p:pic>
        <p:nvPicPr>
          <p:cNvPr id="5" name="Picture 4" descr="IMG_20220911_11234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54029" y="1552581"/>
            <a:ext cx="5657473" cy="4243105"/>
          </a:xfrm>
          <a:prstGeom prst="rect">
            <a:avLst/>
          </a:prstGeom>
        </p:spPr>
      </p:pic>
      <p:pic>
        <p:nvPicPr>
          <p:cNvPr id="8" name="Picture 7" descr="input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430" y="3719456"/>
            <a:ext cx="3264877" cy="27943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136661" y="494044"/>
            <a:ext cx="323782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/>
              <a:t>Refined alignment tools and procedure</a:t>
            </a:r>
            <a:endParaRPr lang="en-US" sz="1500" dirty="0"/>
          </a:p>
        </p:txBody>
      </p:sp>
      <p:sp>
        <p:nvSpPr>
          <p:cNvPr id="26" name="TextBox 25"/>
          <p:cNvSpPr txBox="1"/>
          <p:nvPr/>
        </p:nvSpPr>
        <p:spPr>
          <a:xfrm>
            <a:off x="5136661" y="3350969"/>
            <a:ext cx="389079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/>
              <a:t>Beam information: time and Cherenkov tagging </a:t>
            </a:r>
            <a:endParaRPr lang="en-US" sz="1500" dirty="0"/>
          </a:p>
        </p:txBody>
      </p:sp>
      <p:sp>
        <p:nvSpPr>
          <p:cNvPr id="27" name="TextBox 26"/>
          <p:cNvSpPr txBox="1"/>
          <p:nvPr/>
        </p:nvSpPr>
        <p:spPr>
          <a:xfrm>
            <a:off x="353155" y="443687"/>
            <a:ext cx="395363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/>
              <a:t>Test beam @ PPE158 - SPS         September 2022 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3802611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351692" y="576385"/>
            <a:ext cx="8499231" cy="28124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351692" y="3641335"/>
            <a:ext cx="8499231" cy="28124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002597" y="488877"/>
            <a:ext cx="148270" cy="448535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1EED005C-88F0-0048-B58D-3EBF8B30316B}"/>
              </a:ext>
            </a:extLst>
          </p:cNvPr>
          <p:cNvSpPr/>
          <p:nvPr/>
        </p:nvSpPr>
        <p:spPr>
          <a:xfrm>
            <a:off x="0" y="0"/>
            <a:ext cx="9144000" cy="42122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EBBA02D7-4BBA-4F4B-9550-34818F6CA5B3}"/>
              </a:ext>
            </a:extLst>
          </p:cNvPr>
          <p:cNvSpPr/>
          <p:nvPr/>
        </p:nvSpPr>
        <p:spPr>
          <a:xfrm>
            <a:off x="3557963" y="-61420"/>
            <a:ext cx="1882396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dirty="0" smtClean="0">
                <a:ln w="1905"/>
                <a:solidFill>
                  <a:schemeClr val="bg1"/>
                </a:solidFill>
                <a:latin typeface="Calibri"/>
              </a:rPr>
              <a:t>Time Analysis</a:t>
            </a:r>
            <a:endParaRPr lang="en-US" sz="2400" dirty="0">
              <a:ln w="1905"/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33A430AA-A577-DB55-4692-6B82AEDFBE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773" y="3746"/>
            <a:ext cx="794918" cy="417947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7045B849-AFCD-2445-866E-CF9000EB8724}"/>
              </a:ext>
            </a:extLst>
          </p:cNvPr>
          <p:cNvSpPr/>
          <p:nvPr/>
        </p:nvSpPr>
        <p:spPr>
          <a:xfrm>
            <a:off x="0" y="6655279"/>
            <a:ext cx="9144000" cy="22771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7" name="Slide Number Placeholder 6">
            <a:extLst>
              <a:ext uri="{FF2B5EF4-FFF2-40B4-BE49-F238E27FC236}">
                <a16:creationId xmlns:a16="http://schemas.microsoft.com/office/drawing/2014/main" xmlns="" id="{3A8CB2E7-CDFE-884D-881D-EF377543F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624629"/>
            <a:ext cx="2133600" cy="258330"/>
          </a:xfrm>
        </p:spPr>
        <p:txBody>
          <a:bodyPr/>
          <a:lstStyle/>
          <a:p>
            <a:fld id="{8F85DECE-709F-5547-99FE-06FE97115E35}" type="slidenum">
              <a:rPr lang="en-US" smtClean="0">
                <a:solidFill>
                  <a:schemeClr val="bg1"/>
                </a:solidFill>
              </a:rPr>
              <a:t>6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8" name="Date Placeholder 4">
            <a:extLst>
              <a:ext uri="{FF2B5EF4-FFF2-40B4-BE49-F238E27FC236}">
                <a16:creationId xmlns:a16="http://schemas.microsoft.com/office/drawing/2014/main" xmlns="" id="{BDD6E722-736E-044D-A9C1-6B3F875A14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624629"/>
            <a:ext cx="2133600" cy="25833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M. Contalbrigo</a:t>
            </a:r>
          </a:p>
        </p:txBody>
      </p:sp>
      <p:sp>
        <p:nvSpPr>
          <p:cNvPr id="29" name="Fußzeilenplatzhalter 7">
            <a:extLst>
              <a:ext uri="{FF2B5EF4-FFF2-40B4-BE49-F238E27FC236}">
                <a16:creationId xmlns:a16="http://schemas.microsoft.com/office/drawing/2014/main" xmlns="" id="{FDA6DFF5-7EEB-824C-B288-B0D686E1F1EC}"/>
              </a:ext>
            </a:extLst>
          </p:cNvPr>
          <p:cNvSpPr txBox="1">
            <a:spLocks noGrp="1"/>
          </p:cNvSpPr>
          <p:nvPr/>
        </p:nvSpPr>
        <p:spPr>
          <a:xfrm>
            <a:off x="1736556" y="651380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err="1" smtClean="0">
                <a:solidFill>
                  <a:schemeClr val="bg1"/>
                </a:solidFill>
              </a:rPr>
              <a:t>Incontro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 err="1" smtClean="0">
                <a:solidFill>
                  <a:schemeClr val="bg1"/>
                </a:solidFill>
              </a:rPr>
              <a:t>Nazionale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>
                <a:solidFill>
                  <a:schemeClr val="bg1"/>
                </a:solidFill>
              </a:rPr>
              <a:t>EIC_NET -  </a:t>
            </a:r>
            <a:r>
              <a:rPr lang="en-US" sz="1200" dirty="0" smtClean="0">
                <a:solidFill>
                  <a:schemeClr val="bg1"/>
                </a:solidFill>
              </a:rPr>
              <a:t>3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 October </a:t>
            </a:r>
            <a:r>
              <a:rPr lang="en-US" sz="1200" dirty="0">
                <a:solidFill>
                  <a:schemeClr val="bg1"/>
                </a:solidFill>
              </a:rPr>
              <a:t>2022</a:t>
            </a:r>
          </a:p>
        </p:txBody>
      </p:sp>
      <p:pic>
        <p:nvPicPr>
          <p:cNvPr id="14" name="Picture 13" descr="trigg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82" y="3631407"/>
            <a:ext cx="2402947" cy="2685646"/>
          </a:xfrm>
          <a:prstGeom prst="rect">
            <a:avLst/>
          </a:prstGeom>
        </p:spPr>
      </p:pic>
      <p:pic>
        <p:nvPicPr>
          <p:cNvPr id="30" name="Picture 29" descr="offse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57" y="3631407"/>
            <a:ext cx="2377660" cy="2685646"/>
          </a:xfrm>
          <a:prstGeom prst="rect">
            <a:avLst/>
          </a:prstGeom>
        </p:spPr>
      </p:pic>
      <p:pic>
        <p:nvPicPr>
          <p:cNvPr id="31" name="Picture 30" descr="fronti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27" y="664308"/>
            <a:ext cx="2200302" cy="2724561"/>
          </a:xfrm>
          <a:prstGeom prst="rect">
            <a:avLst/>
          </a:prstGeom>
        </p:spPr>
      </p:pic>
      <p:pic>
        <p:nvPicPr>
          <p:cNvPr id="33" name="Picture 32" descr="treso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251" y="3631407"/>
            <a:ext cx="2496287" cy="2711556"/>
          </a:xfrm>
          <a:prstGeom prst="rect">
            <a:avLst/>
          </a:prstGeom>
        </p:spPr>
      </p:pic>
      <p:pic>
        <p:nvPicPr>
          <p:cNvPr id="36" name="Picture 35" descr="corr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686" y="664307"/>
            <a:ext cx="5004690" cy="2724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621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02597" y="488877"/>
            <a:ext cx="148270" cy="448535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1EED005C-88F0-0048-B58D-3EBF8B30316B}"/>
              </a:ext>
            </a:extLst>
          </p:cNvPr>
          <p:cNvSpPr/>
          <p:nvPr/>
        </p:nvSpPr>
        <p:spPr>
          <a:xfrm>
            <a:off x="0" y="0"/>
            <a:ext cx="9144000" cy="42122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EBBA02D7-4BBA-4F4B-9550-34818F6CA5B3}"/>
              </a:ext>
            </a:extLst>
          </p:cNvPr>
          <p:cNvSpPr/>
          <p:nvPr/>
        </p:nvSpPr>
        <p:spPr>
          <a:xfrm>
            <a:off x="3759939" y="-51651"/>
            <a:ext cx="1478440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dirty="0" err="1" smtClean="0">
                <a:ln w="1905"/>
                <a:solidFill>
                  <a:schemeClr val="bg1"/>
                </a:solidFill>
                <a:latin typeface="Calibri"/>
              </a:rPr>
              <a:t>dRICH</a:t>
            </a:r>
            <a:r>
              <a:rPr lang="en-US" sz="2400" dirty="0">
                <a:ln w="1905"/>
                <a:solidFill>
                  <a:schemeClr val="bg1"/>
                </a:solidFill>
                <a:latin typeface="Calibri"/>
              </a:rPr>
              <a:t> </a:t>
            </a:r>
            <a:r>
              <a:rPr lang="en-US" sz="2400" dirty="0" smtClean="0">
                <a:ln w="1905"/>
                <a:solidFill>
                  <a:schemeClr val="bg1"/>
                </a:solidFill>
                <a:latin typeface="Calibri"/>
              </a:rPr>
              <a:t>Gas</a:t>
            </a:r>
            <a:endParaRPr lang="en-US" sz="2400" dirty="0">
              <a:ln w="1905"/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33A430AA-A577-DB55-4692-6B82AEDFBE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773" y="3746"/>
            <a:ext cx="794918" cy="417947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7045B849-AFCD-2445-866E-CF9000EB8724}"/>
              </a:ext>
            </a:extLst>
          </p:cNvPr>
          <p:cNvSpPr/>
          <p:nvPr/>
        </p:nvSpPr>
        <p:spPr>
          <a:xfrm>
            <a:off x="0" y="6655279"/>
            <a:ext cx="9144000" cy="22771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7" name="Slide Number Placeholder 6">
            <a:extLst>
              <a:ext uri="{FF2B5EF4-FFF2-40B4-BE49-F238E27FC236}">
                <a16:creationId xmlns:a16="http://schemas.microsoft.com/office/drawing/2014/main" xmlns="" id="{3A8CB2E7-CDFE-884D-881D-EF377543F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624629"/>
            <a:ext cx="2133600" cy="258330"/>
          </a:xfrm>
        </p:spPr>
        <p:txBody>
          <a:bodyPr/>
          <a:lstStyle/>
          <a:p>
            <a:fld id="{8F85DECE-709F-5547-99FE-06FE97115E35}" type="slidenum">
              <a:rPr lang="en-US" smtClean="0">
                <a:solidFill>
                  <a:schemeClr val="bg1"/>
                </a:solidFill>
              </a:rPr>
              <a:t>7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8" name="Date Placeholder 4">
            <a:extLst>
              <a:ext uri="{FF2B5EF4-FFF2-40B4-BE49-F238E27FC236}">
                <a16:creationId xmlns:a16="http://schemas.microsoft.com/office/drawing/2014/main" xmlns="" id="{BDD6E722-736E-044D-A9C1-6B3F875A14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624629"/>
            <a:ext cx="2133600" cy="25833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M. Contalbrigo</a:t>
            </a:r>
          </a:p>
        </p:txBody>
      </p:sp>
      <p:sp>
        <p:nvSpPr>
          <p:cNvPr id="29" name="Fußzeilenplatzhalter 7">
            <a:extLst>
              <a:ext uri="{FF2B5EF4-FFF2-40B4-BE49-F238E27FC236}">
                <a16:creationId xmlns:a16="http://schemas.microsoft.com/office/drawing/2014/main" xmlns="" id="{FDA6DFF5-7EEB-824C-B288-B0D686E1F1EC}"/>
              </a:ext>
            </a:extLst>
          </p:cNvPr>
          <p:cNvSpPr txBox="1">
            <a:spLocks noGrp="1"/>
          </p:cNvSpPr>
          <p:nvPr/>
        </p:nvSpPr>
        <p:spPr>
          <a:xfrm>
            <a:off x="1736556" y="651380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err="1" smtClean="0">
                <a:solidFill>
                  <a:schemeClr val="bg1"/>
                </a:solidFill>
              </a:rPr>
              <a:t>Incontro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 err="1" smtClean="0">
                <a:solidFill>
                  <a:schemeClr val="bg1"/>
                </a:solidFill>
              </a:rPr>
              <a:t>Nazionale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>
                <a:solidFill>
                  <a:schemeClr val="bg1"/>
                </a:solidFill>
              </a:rPr>
              <a:t>EIC_NET -  </a:t>
            </a:r>
            <a:r>
              <a:rPr lang="en-US" sz="1200" dirty="0" smtClean="0">
                <a:solidFill>
                  <a:schemeClr val="bg1"/>
                </a:solidFill>
              </a:rPr>
              <a:t>3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 October </a:t>
            </a:r>
            <a:r>
              <a:rPr lang="en-US" sz="1200" dirty="0">
                <a:solidFill>
                  <a:schemeClr val="bg1"/>
                </a:solidFill>
              </a:rPr>
              <a:t>2022</a:t>
            </a:r>
          </a:p>
        </p:txBody>
      </p:sp>
      <p:pic>
        <p:nvPicPr>
          <p:cNvPr id="6" name="Picture 5" descr="mirror_po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90236"/>
            <a:ext cx="8352692" cy="462864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50289" y="743243"/>
            <a:ext cx="562438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/>
              <a:t>Scan the mirror position to align the focal plane on the sensor surface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3448186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02597" y="488877"/>
            <a:ext cx="148270" cy="448535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1EED005C-88F0-0048-B58D-3EBF8B30316B}"/>
              </a:ext>
            </a:extLst>
          </p:cNvPr>
          <p:cNvSpPr/>
          <p:nvPr/>
        </p:nvSpPr>
        <p:spPr>
          <a:xfrm>
            <a:off x="0" y="0"/>
            <a:ext cx="9144000" cy="42122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EBBA02D7-4BBA-4F4B-9550-34818F6CA5B3}"/>
              </a:ext>
            </a:extLst>
          </p:cNvPr>
          <p:cNvSpPr/>
          <p:nvPr/>
        </p:nvSpPr>
        <p:spPr>
          <a:xfrm>
            <a:off x="3365300" y="-51651"/>
            <a:ext cx="2267718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dirty="0" err="1" smtClean="0">
                <a:ln w="1905"/>
                <a:solidFill>
                  <a:schemeClr val="bg1"/>
                </a:solidFill>
                <a:latin typeface="Calibri"/>
              </a:rPr>
              <a:t>dRICH</a:t>
            </a:r>
            <a:r>
              <a:rPr lang="en-US" sz="2400" dirty="0">
                <a:ln w="1905"/>
                <a:solidFill>
                  <a:schemeClr val="bg1"/>
                </a:solidFill>
                <a:latin typeface="Calibri"/>
              </a:rPr>
              <a:t> </a:t>
            </a:r>
            <a:r>
              <a:rPr lang="en-US" sz="2400" dirty="0" smtClean="0">
                <a:ln w="1905"/>
                <a:solidFill>
                  <a:schemeClr val="bg1"/>
                </a:solidFill>
                <a:latin typeface="Calibri"/>
              </a:rPr>
              <a:t>Prototype</a:t>
            </a:r>
            <a:endParaRPr lang="en-US" sz="2400" dirty="0">
              <a:ln w="1905"/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33A430AA-A577-DB55-4692-6B82AEDFBE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773" y="3746"/>
            <a:ext cx="794918" cy="417947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7045B849-AFCD-2445-866E-CF9000EB8724}"/>
              </a:ext>
            </a:extLst>
          </p:cNvPr>
          <p:cNvSpPr/>
          <p:nvPr/>
        </p:nvSpPr>
        <p:spPr>
          <a:xfrm>
            <a:off x="0" y="6655279"/>
            <a:ext cx="9144000" cy="22771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7" name="Slide Number Placeholder 6">
            <a:extLst>
              <a:ext uri="{FF2B5EF4-FFF2-40B4-BE49-F238E27FC236}">
                <a16:creationId xmlns:a16="http://schemas.microsoft.com/office/drawing/2014/main" xmlns="" id="{3A8CB2E7-CDFE-884D-881D-EF377543F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624629"/>
            <a:ext cx="2133600" cy="258330"/>
          </a:xfrm>
        </p:spPr>
        <p:txBody>
          <a:bodyPr/>
          <a:lstStyle/>
          <a:p>
            <a:fld id="{8F85DECE-709F-5547-99FE-06FE97115E35}" type="slidenum">
              <a:rPr lang="en-US" smtClean="0">
                <a:solidFill>
                  <a:schemeClr val="bg1"/>
                </a:solidFill>
              </a:rPr>
              <a:t>8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8" name="Date Placeholder 4">
            <a:extLst>
              <a:ext uri="{FF2B5EF4-FFF2-40B4-BE49-F238E27FC236}">
                <a16:creationId xmlns:a16="http://schemas.microsoft.com/office/drawing/2014/main" xmlns="" id="{BDD6E722-736E-044D-A9C1-6B3F875A14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624629"/>
            <a:ext cx="2133600" cy="25833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M. Contalbrigo</a:t>
            </a:r>
          </a:p>
        </p:txBody>
      </p:sp>
      <p:sp>
        <p:nvSpPr>
          <p:cNvPr id="29" name="Fußzeilenplatzhalter 7">
            <a:extLst>
              <a:ext uri="{FF2B5EF4-FFF2-40B4-BE49-F238E27FC236}">
                <a16:creationId xmlns:a16="http://schemas.microsoft.com/office/drawing/2014/main" xmlns="" id="{FDA6DFF5-7EEB-824C-B288-B0D686E1F1EC}"/>
              </a:ext>
            </a:extLst>
          </p:cNvPr>
          <p:cNvSpPr txBox="1">
            <a:spLocks noGrp="1"/>
          </p:cNvSpPr>
          <p:nvPr/>
        </p:nvSpPr>
        <p:spPr>
          <a:xfrm>
            <a:off x="1736556" y="651380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err="1" smtClean="0">
                <a:solidFill>
                  <a:schemeClr val="bg1"/>
                </a:solidFill>
              </a:rPr>
              <a:t>Incontro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 err="1" smtClean="0">
                <a:solidFill>
                  <a:schemeClr val="bg1"/>
                </a:solidFill>
              </a:rPr>
              <a:t>Nazionale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>
                <a:solidFill>
                  <a:schemeClr val="bg1"/>
                </a:solidFill>
              </a:rPr>
              <a:t>EIC_NET -  </a:t>
            </a:r>
            <a:r>
              <a:rPr lang="en-US" sz="1200" dirty="0" smtClean="0">
                <a:solidFill>
                  <a:schemeClr val="bg1"/>
                </a:solidFill>
              </a:rPr>
              <a:t>3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 October </a:t>
            </a:r>
            <a:r>
              <a:rPr lang="en-US" sz="1200" dirty="0">
                <a:solidFill>
                  <a:schemeClr val="bg1"/>
                </a:solidFill>
              </a:rPr>
              <a:t>2022</a:t>
            </a:r>
          </a:p>
        </p:txBody>
      </p:sp>
      <p:pic>
        <p:nvPicPr>
          <p:cNvPr id="2" name="Picture 1" descr="ring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23497"/>
            <a:ext cx="5440920" cy="5490308"/>
          </a:xfrm>
          <a:prstGeom prst="rect">
            <a:avLst/>
          </a:prstGeom>
        </p:spPr>
      </p:pic>
      <p:pic>
        <p:nvPicPr>
          <p:cNvPr id="3" name="Picture 2" descr="reso_vs_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040" y="1006229"/>
            <a:ext cx="2411507" cy="54859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3846" y="557794"/>
            <a:ext cx="494417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/>
              <a:t>Two radiators with 180 hadron beam with reference readout</a:t>
            </a:r>
            <a:endParaRPr lang="en-US" sz="1500" dirty="0"/>
          </a:p>
        </p:txBody>
      </p:sp>
      <p:sp>
        <p:nvSpPr>
          <p:cNvPr id="5" name="TextBox 4"/>
          <p:cNvSpPr txBox="1"/>
          <p:nvPr/>
        </p:nvSpPr>
        <p:spPr>
          <a:xfrm>
            <a:off x="6895376" y="1873962"/>
            <a:ext cx="16082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Expected SPE ~ 1 </a:t>
            </a:r>
            <a:r>
              <a:rPr lang="en-US" sz="1200" dirty="0" err="1" smtClean="0">
                <a:solidFill>
                  <a:srgbClr val="FF0000"/>
                </a:solidFill>
              </a:rPr>
              <a:t>mrad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69622" y="4488208"/>
            <a:ext cx="16082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Expected SPE ~ 3 </a:t>
            </a:r>
            <a:r>
              <a:rPr lang="en-US" sz="1200" dirty="0" err="1" smtClean="0">
                <a:solidFill>
                  <a:srgbClr val="FF0000"/>
                </a:solidFill>
              </a:rPr>
              <a:t>mrad</a:t>
            </a:r>
            <a:endParaRPr lang="en-US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343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02597" y="479108"/>
            <a:ext cx="148270" cy="448535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1EED005C-88F0-0048-B58D-3EBF8B30316B}"/>
              </a:ext>
            </a:extLst>
          </p:cNvPr>
          <p:cNvSpPr/>
          <p:nvPr/>
        </p:nvSpPr>
        <p:spPr>
          <a:xfrm>
            <a:off x="0" y="0"/>
            <a:ext cx="9144000" cy="42122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EBBA02D7-4BBA-4F4B-9550-34818F6CA5B3}"/>
              </a:ext>
            </a:extLst>
          </p:cNvPr>
          <p:cNvSpPr/>
          <p:nvPr/>
        </p:nvSpPr>
        <p:spPr>
          <a:xfrm>
            <a:off x="3365300" y="-51651"/>
            <a:ext cx="2267718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dirty="0" err="1" smtClean="0">
                <a:ln w="1905"/>
                <a:solidFill>
                  <a:schemeClr val="bg1"/>
                </a:solidFill>
                <a:latin typeface="Calibri"/>
              </a:rPr>
              <a:t>dRICH</a:t>
            </a:r>
            <a:r>
              <a:rPr lang="en-US" sz="2400" dirty="0">
                <a:ln w="1905"/>
                <a:solidFill>
                  <a:schemeClr val="bg1"/>
                </a:solidFill>
                <a:latin typeface="Calibri"/>
              </a:rPr>
              <a:t> </a:t>
            </a:r>
            <a:r>
              <a:rPr lang="en-US" sz="2400" dirty="0" smtClean="0">
                <a:ln w="1905"/>
                <a:solidFill>
                  <a:schemeClr val="bg1"/>
                </a:solidFill>
                <a:latin typeface="Calibri"/>
              </a:rPr>
              <a:t>Prototype</a:t>
            </a:r>
            <a:endParaRPr lang="en-US" sz="2400" dirty="0">
              <a:ln w="1905"/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33A430AA-A577-DB55-4692-6B82AEDFBE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773" y="3746"/>
            <a:ext cx="794918" cy="417947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7045B849-AFCD-2445-866E-CF9000EB8724}"/>
              </a:ext>
            </a:extLst>
          </p:cNvPr>
          <p:cNvSpPr/>
          <p:nvPr/>
        </p:nvSpPr>
        <p:spPr>
          <a:xfrm>
            <a:off x="0" y="6655279"/>
            <a:ext cx="9144000" cy="22771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7" name="Slide Number Placeholder 6">
            <a:extLst>
              <a:ext uri="{FF2B5EF4-FFF2-40B4-BE49-F238E27FC236}">
                <a16:creationId xmlns:a16="http://schemas.microsoft.com/office/drawing/2014/main" xmlns="" id="{3A8CB2E7-CDFE-884D-881D-EF377543F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624629"/>
            <a:ext cx="2133600" cy="258330"/>
          </a:xfrm>
        </p:spPr>
        <p:txBody>
          <a:bodyPr/>
          <a:lstStyle/>
          <a:p>
            <a:fld id="{8F85DECE-709F-5547-99FE-06FE97115E35}" type="slidenum">
              <a:rPr lang="en-US" smtClean="0">
                <a:solidFill>
                  <a:schemeClr val="bg1"/>
                </a:solidFill>
              </a:rPr>
              <a:t>9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8" name="Date Placeholder 4">
            <a:extLst>
              <a:ext uri="{FF2B5EF4-FFF2-40B4-BE49-F238E27FC236}">
                <a16:creationId xmlns:a16="http://schemas.microsoft.com/office/drawing/2014/main" xmlns="" id="{BDD6E722-736E-044D-A9C1-6B3F875A14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624629"/>
            <a:ext cx="2133600" cy="25833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M. Contalbrigo</a:t>
            </a:r>
          </a:p>
        </p:txBody>
      </p:sp>
      <p:sp>
        <p:nvSpPr>
          <p:cNvPr id="29" name="Fußzeilenplatzhalter 7">
            <a:extLst>
              <a:ext uri="{FF2B5EF4-FFF2-40B4-BE49-F238E27FC236}">
                <a16:creationId xmlns:a16="http://schemas.microsoft.com/office/drawing/2014/main" xmlns="" id="{FDA6DFF5-7EEB-824C-B288-B0D686E1F1EC}"/>
              </a:ext>
            </a:extLst>
          </p:cNvPr>
          <p:cNvSpPr txBox="1">
            <a:spLocks noGrp="1"/>
          </p:cNvSpPr>
          <p:nvPr/>
        </p:nvSpPr>
        <p:spPr>
          <a:xfrm>
            <a:off x="1736556" y="651380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err="1" smtClean="0">
                <a:solidFill>
                  <a:schemeClr val="bg1"/>
                </a:solidFill>
              </a:rPr>
              <a:t>Incontro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 err="1" smtClean="0">
                <a:solidFill>
                  <a:schemeClr val="bg1"/>
                </a:solidFill>
              </a:rPr>
              <a:t>Nazionale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>
                <a:solidFill>
                  <a:schemeClr val="bg1"/>
                </a:solidFill>
              </a:rPr>
              <a:t>EIC_NET -  </a:t>
            </a:r>
            <a:r>
              <a:rPr lang="en-US" sz="1200" dirty="0" smtClean="0">
                <a:solidFill>
                  <a:schemeClr val="bg1"/>
                </a:solidFill>
              </a:rPr>
              <a:t>3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 October </a:t>
            </a:r>
            <a:r>
              <a:rPr lang="en-US" sz="1200" dirty="0">
                <a:solidFill>
                  <a:schemeClr val="bg1"/>
                </a:solidFill>
              </a:rPr>
              <a:t>2022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71769" y="626179"/>
            <a:ext cx="745650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/>
              <a:t>Test at 50 GeV mixed hadron beam with tagging by beam instrumentation (3x gas Cherenkov)  </a:t>
            </a:r>
            <a:endParaRPr lang="en-US" sz="1500" dirty="0"/>
          </a:p>
        </p:txBody>
      </p:sp>
      <p:pic>
        <p:nvPicPr>
          <p:cNvPr id="6" name="Picture 5" descr="performanc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73" y="1239578"/>
            <a:ext cx="8686800" cy="4772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702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71944</TotalTime>
  <Words>1179</Words>
  <Application>Microsoft Macintosh PowerPoint</Application>
  <PresentationFormat>On-screen Show (4:3)</PresentationFormat>
  <Paragraphs>243</Paragraphs>
  <Slides>24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INFN - Sezione di Ferrara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Marco Contalbrigo</dc:creator>
  <cp:lastModifiedBy>Marco Contalbrigo</cp:lastModifiedBy>
  <cp:revision>1453</cp:revision>
  <dcterms:created xsi:type="dcterms:W3CDTF">2012-03-30T13:12:09Z</dcterms:created>
  <dcterms:modified xsi:type="dcterms:W3CDTF">2022-10-03T11:05:41Z</dcterms:modified>
</cp:coreProperties>
</file>