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48" r:id="rId2"/>
    <p:sldId id="798" r:id="rId3"/>
    <p:sldId id="850" r:id="rId4"/>
    <p:sldId id="852" r:id="rId5"/>
    <p:sldId id="853" r:id="rId6"/>
    <p:sldId id="85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9391" autoAdjust="0"/>
  </p:normalViewPr>
  <p:slideViewPr>
    <p:cSldViewPr snapToGrid="0" snapToObjects="1">
      <p:cViewPr>
        <p:scale>
          <a:sx n="120" d="100"/>
          <a:sy n="120" d="100"/>
        </p:scale>
        <p:origin x="-816" y="-7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E8B9-7048-E245-BE2F-1374BE5408F2}" type="datetimeFigureOut">
              <a:rPr lang="en-US" smtClean="0"/>
              <a:t>26/01/19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CEFC-6E8B-B743-AFE9-4C5BF3F94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26/01/19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7FDB-A31C-46B6-AD0F-692E6D69A27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INFN-LNF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5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A390-F353-A942-B1EC-182107C9CD39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F51A-CE5E-E748-A830-FE93B106B54D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3CC-B590-AC47-B794-68704C5FB3E1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EC6-B19E-384D-B71E-62CC78295F4A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F78-90E5-BE43-819D-C3FB19FF949B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D95-F0E3-E247-BCE0-771CD02EEEE6}" type="datetime1">
              <a:rPr lang="it-IT" smtClean="0"/>
              <a:t>26/01/19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F577-23AC-354A-A7DE-66F64868466C}" type="datetime1">
              <a:rPr lang="it-IT" smtClean="0"/>
              <a:t>26/01/19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2E39-976D-7647-8E52-FDC2C48B6F36}" type="datetime1">
              <a:rPr lang="it-IT" smtClean="0"/>
              <a:t>26/01/19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3CF-3BBA-FF44-99FE-581A4605639B}" type="datetime1">
              <a:rPr lang="it-IT" smtClean="0"/>
              <a:t>26/01/19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B41D-237A-5847-AF91-4703BAB8DA8F}" type="datetime1">
              <a:rPr lang="it-IT" smtClean="0"/>
              <a:t>26/01/19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A13E-44B7-0F48-B289-6CB9735EB302}" type="datetime1">
              <a:rPr lang="it-IT" smtClean="0"/>
              <a:t>26/01/19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D5165-5239-3648-9EB3-6D0B1CB4855A}" type="datetime1">
              <a:rPr lang="it-IT" smtClean="0"/>
              <a:t>26/01/19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0714"/>
            <a:ext cx="9144000" cy="62878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39793" y="2227015"/>
            <a:ext cx="3873499" cy="34199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74145" y="3007154"/>
            <a:ext cx="1959428" cy="190500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>
            <a:off x="3574145" y="3016226"/>
            <a:ext cx="1959428" cy="1905000"/>
          </a:xfrm>
          <a:prstGeom prst="chord">
            <a:avLst>
              <a:gd name="adj1" fmla="val 5425261"/>
              <a:gd name="adj2" fmla="val 1615451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8405" y="556062"/>
            <a:ext cx="6255939" cy="1661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						</a:t>
            </a:r>
            <a:r>
              <a:rPr lang="en-US" sz="1400" b="1" dirty="0"/>
              <a:t> </a:t>
            </a:r>
            <a:r>
              <a:rPr lang="en-US" sz="1400" b="1" dirty="0" smtClean="0"/>
              <a:t> 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                         RM1</a:t>
            </a:r>
            <a:r>
              <a:rPr lang="en-US" sz="1400" dirty="0"/>
              <a:t>, CT, </a:t>
            </a:r>
            <a:r>
              <a:rPr lang="en-US" sz="1400" dirty="0" smtClean="0"/>
              <a:t>BA       	</a:t>
            </a:r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Nucleon 3D</a:t>
            </a:r>
            <a:r>
              <a:rPr lang="en-US" sz="1400" dirty="0" smtClean="0"/>
              <a:t>	</a:t>
            </a:r>
            <a:r>
              <a:rPr lang="en-US" sz="1400" dirty="0"/>
              <a:t> </a:t>
            </a:r>
            <a:r>
              <a:rPr lang="en-US" sz="1400" dirty="0" smtClean="0"/>
              <a:t>        FE</a:t>
            </a:r>
            <a:r>
              <a:rPr lang="en-US" sz="1400" dirty="0"/>
              <a:t>, LNF,GE</a:t>
            </a:r>
            <a:r>
              <a:rPr lang="en-US" sz="1600" dirty="0"/>
              <a:t> </a:t>
            </a:r>
            <a:endParaRPr lang="en-US" sz="1400" dirty="0" smtClean="0"/>
          </a:p>
          <a:p>
            <a:r>
              <a:rPr lang="en-US" sz="1400" dirty="0" smtClean="0"/>
              <a:t>                                        </a:t>
            </a:r>
          </a:p>
          <a:p>
            <a:r>
              <a:rPr lang="en-US" sz="1400" dirty="0" smtClean="0"/>
              <a:t>E07</a:t>
            </a:r>
            <a:r>
              <a:rPr lang="en-US" sz="1400" dirty="0"/>
              <a:t>-109   </a:t>
            </a:r>
            <a:r>
              <a:rPr lang="en-US" sz="1400" dirty="0" smtClean="0"/>
              <a:t>Proton </a:t>
            </a:r>
            <a:r>
              <a:rPr lang="en-US" sz="1400" dirty="0"/>
              <a:t>form factor </a:t>
            </a:r>
            <a:r>
              <a:rPr lang="en-US" sz="1400" dirty="0" smtClean="0"/>
              <a:t>           ‘</a:t>
            </a:r>
            <a:r>
              <a:rPr lang="en-US" sz="1400" dirty="0"/>
              <a:t>22                </a:t>
            </a:r>
            <a:r>
              <a:rPr lang="en-US" sz="1400" dirty="0" smtClean="0"/>
              <a:t>E06</a:t>
            </a:r>
            <a:r>
              <a:rPr lang="en-US" sz="1400" dirty="0"/>
              <a:t>-112    Quark dynamics         </a:t>
            </a:r>
            <a:r>
              <a:rPr lang="en-US" sz="1400" dirty="0" smtClean="0"/>
              <a:t>‘18       </a:t>
            </a:r>
          </a:p>
          <a:p>
            <a:r>
              <a:rPr lang="en-US" sz="1400" dirty="0" smtClean="0"/>
              <a:t>E17-004</a:t>
            </a:r>
            <a:r>
              <a:rPr lang="en-US" sz="1400" dirty="0"/>
              <a:t> </a:t>
            </a:r>
            <a:r>
              <a:rPr lang="en-US" sz="1400" dirty="0" smtClean="0"/>
              <a:t>  Neutron form factor         ‘</a:t>
            </a:r>
            <a:r>
              <a:rPr lang="en-US" sz="1400" dirty="0"/>
              <a:t>22           </a:t>
            </a:r>
            <a:r>
              <a:rPr lang="en-US" sz="1400" dirty="0" smtClean="0"/>
              <a:t>      E12</a:t>
            </a:r>
            <a:r>
              <a:rPr lang="en-US" sz="1400" dirty="0"/>
              <a:t>-008    TMDs                            </a:t>
            </a:r>
            <a:r>
              <a:rPr lang="en-US" sz="1400" dirty="0" smtClean="0"/>
              <a:t>‘18            </a:t>
            </a:r>
            <a:endParaRPr lang="en-US" sz="1400" dirty="0"/>
          </a:p>
          <a:p>
            <a:r>
              <a:rPr lang="en-US" sz="1400" dirty="0" smtClean="0"/>
              <a:t>E09-018    SIDIS off neutron (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He)    </a:t>
            </a:r>
            <a:r>
              <a:rPr lang="mr-IN" sz="1400" dirty="0" smtClean="0"/>
              <a:t>’</a:t>
            </a:r>
            <a:r>
              <a:rPr lang="en-US" sz="1400" dirty="0"/>
              <a:t>23        </a:t>
            </a:r>
            <a:r>
              <a:rPr lang="en-US" sz="1400" dirty="0" smtClean="0"/>
              <a:t>         C11</a:t>
            </a:r>
            <a:r>
              <a:rPr lang="en-US" sz="1400" dirty="0"/>
              <a:t>-111    TMDs                            </a:t>
            </a:r>
            <a:r>
              <a:rPr lang="en-US" sz="1400" dirty="0" smtClean="0"/>
              <a:t>‘21      </a:t>
            </a:r>
          </a:p>
          <a:p>
            <a:r>
              <a:rPr lang="en-US" sz="1400" dirty="0" smtClean="0"/>
              <a:t>							       C12-009    </a:t>
            </a:r>
            <a:r>
              <a:rPr lang="en-US" sz="1400" dirty="0" err="1" smtClean="0"/>
              <a:t>Dihadron</a:t>
            </a:r>
            <a:r>
              <a:rPr lang="en-US" sz="1400" dirty="0" smtClean="0"/>
              <a:t> probes        </a:t>
            </a:r>
            <a:r>
              <a:rPr lang="mr-IN" sz="1400" dirty="0" smtClean="0"/>
              <a:t>’</a:t>
            </a:r>
            <a:r>
              <a:rPr lang="en-US" sz="1400" dirty="0" smtClean="0"/>
              <a:t>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7786" y="2216130"/>
            <a:ext cx="177077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                             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Spectroscopy 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/>
              <a:t>    </a:t>
            </a:r>
          </a:p>
          <a:p>
            <a:r>
              <a:rPr lang="en-US" sz="1400" dirty="0" smtClean="0"/>
              <a:t>GE, RM2, TO, PV                 </a:t>
            </a:r>
          </a:p>
          <a:p>
            <a:endParaRPr lang="en-US" sz="1400" dirty="0" smtClean="0"/>
          </a:p>
          <a:p>
            <a:r>
              <a:rPr lang="en-US" sz="1400" dirty="0"/>
              <a:t>E</a:t>
            </a:r>
            <a:r>
              <a:rPr lang="en-US" sz="1400" dirty="0" smtClean="0"/>
              <a:t>11-005        ‘18</a:t>
            </a:r>
          </a:p>
          <a:p>
            <a:r>
              <a:rPr lang="en-US" sz="1400" dirty="0" smtClean="0"/>
              <a:t>MESONX                                           </a:t>
            </a:r>
          </a:p>
          <a:p>
            <a:endParaRPr lang="en-US" sz="1400" dirty="0" smtClean="0"/>
          </a:p>
          <a:p>
            <a:r>
              <a:rPr lang="en-US" sz="1400" dirty="0" smtClean="0"/>
              <a:t>E12-001A     ‘18</a:t>
            </a:r>
          </a:p>
          <a:p>
            <a:r>
              <a:rPr lang="en-US" sz="1400" dirty="0" smtClean="0"/>
              <a:t>J/psi and </a:t>
            </a:r>
            <a:r>
              <a:rPr lang="en-US" sz="1400" dirty="0" err="1" smtClean="0"/>
              <a:t>penta</a:t>
            </a:r>
            <a:r>
              <a:rPr lang="en-US" sz="1400" dirty="0" smtClean="0"/>
              <a:t>-quark                   </a:t>
            </a:r>
          </a:p>
          <a:p>
            <a:endParaRPr lang="en-US" sz="1400" dirty="0" smtClean="0"/>
          </a:p>
          <a:p>
            <a:r>
              <a:rPr lang="en-US" sz="1400" dirty="0" smtClean="0"/>
              <a:t>E16-010       ‘18</a:t>
            </a:r>
          </a:p>
          <a:p>
            <a:r>
              <a:rPr lang="en-US" sz="1400" dirty="0" smtClean="0"/>
              <a:t>Hybrid Baryons                                 </a:t>
            </a:r>
          </a:p>
          <a:p>
            <a:endParaRPr lang="en-US" sz="1400" dirty="0" smtClean="0"/>
          </a:p>
          <a:p>
            <a:r>
              <a:rPr lang="en-US" sz="1400" dirty="0" smtClean="0"/>
              <a:t>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5175" y="5724963"/>
            <a:ext cx="4816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                                         </a:t>
            </a:r>
            <a:r>
              <a:rPr lang="en-US" b="1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Dark Sector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400" dirty="0" smtClean="0"/>
              <a:t>                                     GE</a:t>
            </a:r>
            <a:r>
              <a:rPr lang="en-US" sz="1400" dirty="0"/>
              <a:t>, CT, PV, </a:t>
            </a:r>
            <a:r>
              <a:rPr lang="en-US" sz="1400" dirty="0" smtClean="0"/>
              <a:t>LNS, </a:t>
            </a:r>
            <a:r>
              <a:rPr lang="en-US" sz="1400" dirty="0"/>
              <a:t> </a:t>
            </a:r>
            <a:r>
              <a:rPr lang="en-US" sz="1400" dirty="0" smtClean="0"/>
              <a:t>RM2</a:t>
            </a:r>
            <a:r>
              <a:rPr lang="en-US" sz="1400" dirty="0"/>
              <a:t>, TO, PD</a:t>
            </a:r>
          </a:p>
          <a:p>
            <a:r>
              <a:rPr lang="en-US" sz="1400" dirty="0"/>
              <a:t>                                              </a:t>
            </a:r>
            <a:endParaRPr lang="en-US" sz="1400" dirty="0" smtClean="0"/>
          </a:p>
          <a:p>
            <a:r>
              <a:rPr lang="en-US" sz="1400" dirty="0" smtClean="0"/>
              <a:t>            E11</a:t>
            </a:r>
            <a:r>
              <a:rPr lang="en-US" sz="1400" dirty="0"/>
              <a:t>-006  HPS </a:t>
            </a:r>
            <a:r>
              <a:rPr lang="en-US" sz="1400" dirty="0" smtClean="0"/>
              <a:t>       ‘17                         E16</a:t>
            </a:r>
            <a:r>
              <a:rPr lang="en-US" sz="1400" dirty="0"/>
              <a:t>-001  BDX        </a:t>
            </a:r>
            <a:r>
              <a:rPr lang="en-US" sz="1400" dirty="0" smtClean="0"/>
              <a:t>  ‘24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4261" y="2571005"/>
            <a:ext cx="22077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Nuclear </a:t>
            </a:r>
            <a:r>
              <a:rPr lang="en-US" b="1" dirty="0">
                <a:solidFill>
                  <a:srgbClr val="FF0000"/>
                </a:solidFill>
              </a:rPr>
              <a:t>Potentials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  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400" dirty="0"/>
              <a:t>RM1      </a:t>
            </a:r>
            <a:endParaRPr lang="en-US" sz="1400" dirty="0" smtClean="0"/>
          </a:p>
          <a:p>
            <a:r>
              <a:rPr lang="en-US" sz="1400" dirty="0" smtClean="0"/>
              <a:t>                             </a:t>
            </a:r>
            <a:endParaRPr lang="en-US" sz="1400" dirty="0"/>
          </a:p>
          <a:p>
            <a:r>
              <a:rPr lang="en-US" sz="1400" dirty="0" smtClean="0"/>
              <a:t>E17</a:t>
            </a:r>
            <a:r>
              <a:rPr lang="en-US" sz="1400" dirty="0"/>
              <a:t>-</a:t>
            </a:r>
            <a:r>
              <a:rPr lang="en-US" sz="1400" dirty="0" smtClean="0"/>
              <a:t>003        ‘18</a:t>
            </a:r>
          </a:p>
          <a:p>
            <a:r>
              <a:rPr lang="en-US" sz="1400" dirty="0" smtClean="0"/>
              <a:t>Lambda</a:t>
            </a:r>
            <a:r>
              <a:rPr lang="en-US" sz="1400" dirty="0"/>
              <a:t>-</a:t>
            </a:r>
            <a:r>
              <a:rPr lang="en-US" sz="1400" dirty="0" err="1"/>
              <a:t>nn</a:t>
            </a:r>
            <a:r>
              <a:rPr lang="en-US" sz="1400" dirty="0"/>
              <a:t> off </a:t>
            </a:r>
            <a:r>
              <a:rPr lang="en-US" sz="1400" dirty="0" err="1"/>
              <a:t>trithium</a:t>
            </a:r>
            <a:r>
              <a:rPr lang="en-US" sz="1400" dirty="0"/>
              <a:t> (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</a:t>
            </a:r>
            <a:r>
              <a:rPr lang="en-US" sz="1400" dirty="0"/>
              <a:t>)</a:t>
            </a:r>
            <a:r>
              <a:rPr lang="en-US" sz="1400" dirty="0" smtClean="0"/>
              <a:t>      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E11</a:t>
            </a:r>
            <a:r>
              <a:rPr lang="en-US" sz="1400" dirty="0"/>
              <a:t>-101  </a:t>
            </a:r>
            <a:r>
              <a:rPr lang="en-US" sz="1400" dirty="0" smtClean="0"/>
              <a:t>      ‘19</a:t>
            </a:r>
          </a:p>
          <a:p>
            <a:r>
              <a:rPr lang="en-US" sz="1400" dirty="0" smtClean="0"/>
              <a:t>PREX</a:t>
            </a:r>
            <a:r>
              <a:rPr lang="en-US" sz="1400" dirty="0"/>
              <a:t>-II: neutron skin  </a:t>
            </a:r>
          </a:p>
          <a:p>
            <a:endParaRPr lang="en-US" sz="1400" dirty="0" smtClean="0"/>
          </a:p>
          <a:p>
            <a:r>
              <a:rPr lang="en-US" sz="1400" dirty="0" smtClean="0"/>
              <a:t>E15</a:t>
            </a:r>
            <a:r>
              <a:rPr lang="en-US" sz="1400" dirty="0"/>
              <a:t>-008 </a:t>
            </a:r>
            <a:r>
              <a:rPr lang="en-US" sz="1400" dirty="0" smtClean="0"/>
              <a:t>       ‘24 </a:t>
            </a:r>
          </a:p>
          <a:p>
            <a:r>
              <a:rPr lang="en-US" sz="1400" dirty="0" smtClean="0"/>
              <a:t>Lambda </a:t>
            </a:r>
            <a:r>
              <a:rPr lang="en-US" sz="1400" dirty="0" err="1"/>
              <a:t>hypernuclei</a:t>
            </a:r>
            <a:r>
              <a:rPr lang="en-US" sz="1400" dirty="0"/>
              <a:t> </a:t>
            </a:r>
            <a:r>
              <a:rPr lang="en-US" sz="1400" dirty="0" smtClean="0"/>
              <a:t>  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35797"/>
            <a:ext cx="9144000" cy="569386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0572" y="3611881"/>
            <a:ext cx="795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Forward </a:t>
            </a:r>
          </a:p>
          <a:p>
            <a:r>
              <a:rPr lang="en-US" sz="1400" dirty="0" smtClean="0"/>
              <a:t>Tagger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61279" y="2581210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RICH</a:t>
            </a:r>
          </a:p>
          <a:p>
            <a:r>
              <a:rPr lang="en-US" sz="1400" dirty="0" smtClean="0"/>
              <a:t>HD-ice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82489" y="258121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Tracker</a:t>
            </a:r>
          </a:p>
          <a:p>
            <a:r>
              <a:rPr lang="en-US" sz="1400" dirty="0" smtClean="0"/>
              <a:t>HCAL-J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37221" y="5052424"/>
            <a:ext cx="1540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Cristal </a:t>
            </a:r>
            <a:r>
              <a:rPr lang="en-US" sz="1400" dirty="0" err="1" smtClean="0"/>
              <a:t>Calorimetry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61398" y="3852857"/>
            <a:ext cx="62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Hall-A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25071" y="3833226"/>
            <a:ext cx="61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Hall-B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1227238"/>
            <a:ext cx="9144000" cy="56024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7910287" y="0"/>
            <a:ext cx="1233713" cy="532965"/>
            <a:chOff x="6402853" y="1393701"/>
            <a:chExt cx="1233713" cy="532965"/>
          </a:xfrm>
        </p:grpSpPr>
        <p:sp>
          <p:nvSpPr>
            <p:cNvPr id="57" name="Rectangle 56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231241" y="-76200"/>
            <a:ext cx="25355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INFN </a:t>
            </a: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@ JLab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258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0634" y="4091219"/>
            <a:ext cx="8568437" cy="2186214"/>
          </a:xfrm>
          <a:prstGeom prst="rect">
            <a:avLst/>
          </a:prstGeom>
          <a:solidFill>
            <a:srgbClr val="CCFFCC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0634" y="1905020"/>
            <a:ext cx="8568437" cy="19684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9857" y="1025072"/>
            <a:ext cx="853772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Hall-A: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dirty="0" smtClean="0"/>
              <a:t>Dec 17 - Nov 18:      Experiments with tritium target                                                          *      </a:t>
            </a:r>
            <a:r>
              <a:rPr lang="en-US" sz="1600" dirty="0" smtClean="0">
                <a:solidFill>
                  <a:srgbClr val="0000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600" dirty="0" smtClean="0">
                <a:solidFill>
                  <a:srgbClr val="0000FF"/>
                </a:solidFill>
                <a:latin typeface="+mj-lt"/>
                <a:ea typeface="Zapf Dingbats"/>
                <a:cs typeface="Zapf Dingbats"/>
                <a:sym typeface="Zapf Dingbats"/>
              </a:rPr>
              <a:t>DONE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/>
              <a:t>Spring  19:                APEX (heavy photon search) </a:t>
            </a:r>
          </a:p>
          <a:p>
            <a:r>
              <a:rPr lang="en-US" sz="1600" dirty="0" smtClean="0"/>
              <a:t>Summer  19:            PREX-II (neutron skin </a:t>
            </a:r>
            <a:r>
              <a:rPr lang="en-US" sz="1600" baseline="30000" dirty="0" smtClean="0"/>
              <a:t>208</a:t>
            </a:r>
            <a:r>
              <a:rPr lang="en-US" sz="1600" dirty="0" smtClean="0"/>
              <a:t>Pb)                                                                  * </a:t>
            </a:r>
          </a:p>
          <a:p>
            <a:r>
              <a:rPr lang="en-US" sz="1600" dirty="0" smtClean="0"/>
              <a:t>Summer 19:             mini-BDX                                                                                              </a:t>
            </a:r>
            <a:r>
              <a:rPr lang="en-US" sz="1600" dirty="0" smtClean="0"/>
              <a:t>     *</a:t>
            </a:r>
            <a:endParaRPr lang="en-US" sz="1600" dirty="0" smtClean="0"/>
          </a:p>
          <a:p>
            <a:r>
              <a:rPr lang="en-US" sz="1600" dirty="0" smtClean="0"/>
              <a:t>Fall 19:                      CREX (neutron skin </a:t>
            </a:r>
            <a:r>
              <a:rPr lang="en-US" sz="1600" baseline="30000" dirty="0" smtClean="0"/>
              <a:t>48</a:t>
            </a:r>
            <a:r>
              <a:rPr lang="en-US" sz="1600" dirty="0" smtClean="0"/>
              <a:t>Ca)</a:t>
            </a:r>
          </a:p>
          <a:p>
            <a:r>
              <a:rPr lang="en-US" sz="1600" dirty="0" smtClean="0"/>
              <a:t>2020:                         SBS era                                                                                                      *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Hall-B:</a:t>
            </a:r>
          </a:p>
          <a:p>
            <a:r>
              <a:rPr lang="en-US" sz="1600" dirty="0" smtClean="0"/>
              <a:t>CLAS12 installed and fully operational</a:t>
            </a:r>
          </a:p>
          <a:p>
            <a:r>
              <a:rPr lang="en-US" sz="1600" dirty="0" smtClean="0"/>
              <a:t>Dec 17 </a:t>
            </a:r>
            <a:r>
              <a:rPr lang="mr-IN" sz="1600" dirty="0" smtClean="0"/>
              <a:t>–</a:t>
            </a:r>
            <a:r>
              <a:rPr lang="en-US" sz="1600" dirty="0" smtClean="0"/>
              <a:t> Jan 18        Engineering run</a:t>
            </a:r>
          </a:p>
          <a:p>
            <a:r>
              <a:rPr lang="en-US" sz="1600" dirty="0" smtClean="0"/>
              <a:t>Feb 18 </a:t>
            </a:r>
            <a:r>
              <a:rPr lang="mr-IN" sz="1600" dirty="0" smtClean="0"/>
              <a:t>–</a:t>
            </a:r>
            <a:r>
              <a:rPr lang="en-US" sz="1600" dirty="0" smtClean="0"/>
              <a:t> Nov 18      RGA:  10.6 GeV beam, </a:t>
            </a:r>
            <a:r>
              <a:rPr lang="en-US" sz="1600" dirty="0" err="1" smtClean="0"/>
              <a:t>unpolarized</a:t>
            </a:r>
            <a:r>
              <a:rPr lang="en-US" sz="1600" dirty="0" smtClean="0"/>
              <a:t> Hydrogen target                        *      </a:t>
            </a:r>
            <a:r>
              <a:rPr lang="en-US" sz="1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</a:t>
            </a:r>
            <a:r>
              <a:rPr lang="en-US" sz="1600" dirty="0" smtClean="0">
                <a:solidFill>
                  <a:srgbClr val="008000"/>
                </a:solidFill>
                <a:ea typeface="Zapf Dingbats"/>
                <a:cs typeface="Zapf Dingbats"/>
                <a:sym typeface="Zapf Dingbats"/>
              </a:rPr>
              <a:t>DONE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Nov 18 </a:t>
            </a:r>
            <a:r>
              <a:rPr lang="mr-IN" sz="1600" dirty="0" smtClean="0"/>
              <a:t>–</a:t>
            </a:r>
            <a:r>
              <a:rPr lang="en-US" sz="1600" dirty="0" smtClean="0"/>
              <a:t> Dec 18      RGK:  6.5 e 7.5 GeV beam</a:t>
            </a:r>
            <a:r>
              <a:rPr lang="en-US" sz="1600" dirty="0"/>
              <a:t>, </a:t>
            </a:r>
            <a:r>
              <a:rPr lang="en-US" sz="1600" dirty="0" err="1"/>
              <a:t>unpolarized</a:t>
            </a:r>
            <a:r>
              <a:rPr lang="en-US" sz="1600" dirty="0"/>
              <a:t> Hydrogen target    </a:t>
            </a:r>
            <a:r>
              <a:rPr lang="en-US" sz="1600" dirty="0" smtClean="0"/>
              <a:t>            *      </a:t>
            </a:r>
            <a:r>
              <a:rPr lang="en-US" sz="1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sz="16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ea typeface="Zapf Dingbats"/>
                <a:cs typeface="Zapf Dingbats"/>
                <a:sym typeface="Zapf Dingbats"/>
              </a:rPr>
              <a:t>DONE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/>
              <a:t>Jan 19 </a:t>
            </a:r>
            <a:r>
              <a:rPr lang="mr-IN" sz="1600" dirty="0" smtClean="0"/>
              <a:t>–</a:t>
            </a:r>
            <a:r>
              <a:rPr lang="en-US" sz="1600" dirty="0" smtClean="0"/>
              <a:t> Mar 19       RGB:  10.6 GeV beam, </a:t>
            </a:r>
            <a:r>
              <a:rPr lang="en-US" sz="1600" dirty="0" err="1" smtClean="0"/>
              <a:t>unplarized</a:t>
            </a:r>
            <a:r>
              <a:rPr lang="en-US" sz="1600" dirty="0" smtClean="0"/>
              <a:t> Deuterium target                        *</a:t>
            </a:r>
          </a:p>
          <a:p>
            <a:r>
              <a:rPr lang="en-US" sz="1600" dirty="0" smtClean="0"/>
              <a:t>Jun19 </a:t>
            </a:r>
            <a:r>
              <a:rPr lang="mr-IN" sz="1600" dirty="0" smtClean="0"/>
              <a:t>–</a:t>
            </a:r>
            <a:r>
              <a:rPr lang="en-US" sz="1600" dirty="0" smtClean="0"/>
              <a:t> Sep 19         HPS:  4.5 GeV beam, heavy photon search                                        *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910287" y="9071"/>
            <a:ext cx="1233713" cy="532965"/>
            <a:chOff x="6402853" y="1393701"/>
            <a:chExt cx="1233713" cy="532965"/>
          </a:xfrm>
        </p:grpSpPr>
        <p:sp>
          <p:nvSpPr>
            <p:cNvPr id="14" name="Rectangle 13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404494" y="1025072"/>
            <a:ext cx="6977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/>
              <a:t>upcoming experiments with </a:t>
            </a:r>
            <a:r>
              <a:rPr lang="en-US" dirty="0" smtClean="0"/>
              <a:t>INFN </a:t>
            </a:r>
            <a:r>
              <a:rPr lang="en-US" dirty="0"/>
              <a:t>co-</a:t>
            </a:r>
            <a:r>
              <a:rPr lang="en-US" dirty="0" smtClean="0"/>
              <a:t>spokesperson ship (*)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83313" y="-76200"/>
            <a:ext cx="503147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INFN Short Term Program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12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071" y="570131"/>
            <a:ext cx="9144000" cy="62878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9521" y="-76200"/>
            <a:ext cx="26589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Funding Plan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10287" y="0"/>
            <a:ext cx="1233713" cy="532965"/>
            <a:chOff x="6402853" y="1393701"/>
            <a:chExt cx="1233713" cy="532965"/>
          </a:xfrm>
        </p:grpSpPr>
        <p:sp>
          <p:nvSpPr>
            <p:cNvPr id="13" name="Rectangle 12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96571" y="10069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64049"/>
              </p:ext>
            </p:extLst>
          </p:nvPr>
        </p:nvGraphicFramePr>
        <p:xfrm>
          <a:off x="252996" y="1389557"/>
          <a:ext cx="8514012" cy="439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53"/>
                <a:gridCol w="1324428"/>
                <a:gridCol w="1224643"/>
                <a:gridCol w="1233714"/>
                <a:gridCol w="1233715"/>
                <a:gridCol w="1188359"/>
              </a:tblGrid>
              <a:tr h="652167">
                <a:tc>
                  <a:txBody>
                    <a:bodyPr/>
                    <a:lstStyle/>
                    <a:p>
                      <a:r>
                        <a:rPr lang="en-US" dirty="0" smtClean="0"/>
                        <a:t>(All but ME)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</a:t>
                      </a:r>
                    </a:p>
                    <a:p>
                      <a:pPr algn="ctr"/>
                      <a:r>
                        <a:rPr lang="en-US" sz="1400" dirty="0" smtClean="0"/>
                        <a:t>Assigned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Assigned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 </a:t>
                      </a:r>
                    </a:p>
                    <a:p>
                      <a:pPr algn="ctr"/>
                      <a:r>
                        <a:rPr lang="en-US" sz="1400" dirty="0" smtClean="0"/>
                        <a:t>Expected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2021 </a:t>
                      </a:r>
                    </a:p>
                    <a:p>
                      <a:pPr algn="ctr"/>
                      <a:r>
                        <a:rPr lang="en-US" sz="1400" dirty="0" smtClean="0"/>
                        <a:t>Expected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2022</a:t>
                      </a:r>
                    </a:p>
                    <a:p>
                      <a:pPr algn="ctr"/>
                      <a:r>
                        <a:rPr lang="en-US" sz="1400" dirty="0" smtClean="0"/>
                        <a:t>Expected </a:t>
                      </a:r>
                    </a:p>
                  </a:txBody>
                  <a:tcPr>
                    <a:noFill/>
                  </a:tcPr>
                </a:tc>
              </a:tr>
              <a:tr h="41681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Tracker 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(Hall-A)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2569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FT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HallB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682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RICH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HallB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195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240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80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9909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HCAL-J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HallA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682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PolTarg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HallB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79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HPS+BDX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HallA+B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70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      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50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30+170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170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795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Calc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rgbClr val="FFFFFF"/>
                          </a:solidFill>
                        </a:rPr>
                        <a:t>HallA+B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682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Hyper + WACS  </a:t>
                      </a:r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(Hall-A)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785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Total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</a:rPr>
                        <a:t>   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</a:rPr>
                        <a:t>HallA+B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410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355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630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490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435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96" y="6053667"/>
            <a:ext cx="3424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RICH2 Installation in summer 2021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BDX aggressive schedule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2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910287" y="0"/>
            <a:ext cx="1233713" cy="532965"/>
            <a:chOff x="6402853" y="1393701"/>
            <a:chExt cx="1233713" cy="532965"/>
          </a:xfrm>
        </p:grpSpPr>
        <p:sp>
          <p:nvSpPr>
            <p:cNvPr id="16" name="Rectangle 15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/>
          <a:stretch>
            <a:fillRect/>
          </a:stretch>
        </p:blipFill>
        <p:spPr>
          <a:xfrm>
            <a:off x="380557" y="1388148"/>
            <a:ext cx="8453030" cy="2667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7" y="4127109"/>
            <a:ext cx="8078086" cy="23186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2357" y="199774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Spring 2018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6659" y="4391697"/>
            <a:ext cx="103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Fall 2018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106" y="2700321"/>
            <a:ext cx="675185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Machine </a:t>
            </a:r>
          </a:p>
          <a:p>
            <a:r>
              <a:rPr lang="en-US" sz="1000" b="1" dirty="0" smtClean="0">
                <a:solidFill>
                  <a:prstClr val="white"/>
                </a:solidFill>
              </a:rPr>
              <a:t>retuning</a:t>
            </a: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9446" y="2776521"/>
            <a:ext cx="1155957" cy="2769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white"/>
                </a:solidFill>
              </a:rPr>
              <a:t>Machine Down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146063" y="2928921"/>
            <a:ext cx="17417" cy="578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04187" y="2679723"/>
            <a:ext cx="1702137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000" b="1" smtClean="0">
                <a:solidFill>
                  <a:prstClr val="black"/>
                </a:solidFill>
              </a:rPr>
              <a:t>Completed detector setting</a:t>
            </a:r>
          </a:p>
          <a:p>
            <a:r>
              <a:rPr lang="en-US" sz="1000" b="1" smtClean="0">
                <a:solidFill>
                  <a:prstClr val="black"/>
                </a:solidFill>
              </a:rPr>
              <a:t>Start 10.6 GeV RGA data taking</a:t>
            </a:r>
            <a:endParaRPr lang="en-US" sz="1000" b="1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52502" y="3348019"/>
            <a:ext cx="380999" cy="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48600" y="1756838"/>
            <a:ext cx="877163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~130mC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33145" y="5045759"/>
            <a:ext cx="774571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/>
                <a:cs typeface="Calibri"/>
              </a:rPr>
              <a:t>~80mC</a:t>
            </a:r>
            <a:endParaRPr lang="en-US" sz="1600" b="0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7368" y="-76200"/>
            <a:ext cx="33633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CEBAF @ 12 GeV 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417" y="1388148"/>
            <a:ext cx="8350250" cy="284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999" y="1362610"/>
            <a:ext cx="277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Hall-B data-taking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7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t="1967"/>
          <a:stretch>
            <a:fillRect/>
          </a:stretch>
        </p:blipFill>
        <p:spPr>
          <a:xfrm>
            <a:off x="5462844" y="3715808"/>
            <a:ext cx="2873799" cy="291277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807803" y="3527268"/>
            <a:ext cx="589010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t="1131" b="43439"/>
          <a:stretch>
            <a:fillRect/>
          </a:stretch>
        </p:blipFill>
        <p:spPr>
          <a:xfrm>
            <a:off x="5227094" y="977021"/>
            <a:ext cx="3169719" cy="27344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5" y="3583967"/>
            <a:ext cx="3424937" cy="2949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rcRect t="14966" r="50413" b="15937"/>
          <a:stretch>
            <a:fillRect/>
          </a:stretch>
        </p:blipFill>
        <p:spPr>
          <a:xfrm>
            <a:off x="482685" y="1067731"/>
            <a:ext cx="3524723" cy="24673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58757" y="2838990"/>
            <a:ext cx="214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Raw beam spin asymmetry </a:t>
            </a:r>
            <a:endParaRPr lang="en-US" sz="1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5475" y="2527649"/>
            <a:ext cx="10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Calibri"/>
                <a:cs typeface="Calibri"/>
              </a:rPr>
              <a:t>p(e,</a:t>
            </a:r>
            <a:r>
              <a:rPr lang="en-US" dirty="0" err="1" smtClean="0">
                <a:solidFill>
                  <a:srgbClr val="008000"/>
                </a:solidFill>
                <a:latin typeface="Calibri"/>
                <a:cs typeface="Calibri"/>
              </a:rPr>
              <a:t>e’pγ</a:t>
            </a:r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6284" y="4778029"/>
            <a:ext cx="214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  <a:latin typeface="Calibri"/>
                <a:cs typeface="Calibri"/>
              </a:rPr>
              <a:t>Raw beam spin asymmetry </a:t>
            </a:r>
            <a:endParaRPr lang="en-US" sz="1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654" y="-57754"/>
            <a:ext cx="69143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</a:rPr>
              <a:t>CLAS12 Outcome @ DNP/JPS Meeting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0" y="613612"/>
            <a:ext cx="240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Semi-inclusive channels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62151" y="568257"/>
            <a:ext cx="297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exclusive / Spectroscopy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26657" y="1347515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p(</a:t>
            </a:r>
            <a:r>
              <a:rPr lang="en-US" dirty="0" err="1" smtClean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e,</a:t>
            </a:r>
            <a:r>
              <a:rPr lang="en-US" dirty="0" err="1" smtClean="0">
                <a:solidFill>
                  <a:srgbClr val="008000"/>
                </a:solidFill>
                <a:latin typeface="Calibri"/>
                <a:ea typeface="+mj-ea"/>
                <a:cs typeface="Calibri"/>
              </a:rPr>
              <a:t>e</a:t>
            </a:r>
            <a:r>
              <a:rPr lang="en-US" dirty="0" smtClean="0">
                <a:solidFill>
                  <a:srgbClr val="008000"/>
                </a:solidFill>
                <a:latin typeface="Calibri"/>
                <a:ea typeface="+mj-ea"/>
                <a:cs typeface="Calibri"/>
              </a:rPr>
              <a:t>’π</a:t>
            </a:r>
            <a:r>
              <a:rPr lang="en-US" dirty="0" smtClean="0">
                <a:solidFill>
                  <a:prstClr val="black"/>
                </a:solidFill>
                <a:latin typeface="Calibri"/>
                <a:ea typeface="+mj-ea"/>
                <a:cs typeface="Calibri"/>
              </a:rPr>
              <a:t>)X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95143" y="4880426"/>
            <a:ext cx="1678222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8979" y="4856521"/>
            <a:ext cx="1618648" cy="253734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6581435" y="5204657"/>
            <a:ext cx="1588" cy="1000200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81435" y="5634170"/>
            <a:ext cx="584994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16260" y="5423067"/>
            <a:ext cx="1215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/>
                <a:cs typeface="Calibri"/>
              </a:rPr>
              <a:t>TCS &amp; J/psi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910287" y="9071"/>
            <a:ext cx="1233713" cy="532965"/>
            <a:chOff x="6402853" y="1393701"/>
            <a:chExt cx="1233713" cy="532965"/>
          </a:xfrm>
        </p:grpSpPr>
        <p:sp>
          <p:nvSpPr>
            <p:cNvPr id="29" name="Rectangle 28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ejlab12_logo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429" y="1899998"/>
            <a:ext cx="810985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MoU</a:t>
            </a:r>
            <a:r>
              <a:rPr lang="en-US" sz="1600" dirty="0"/>
              <a:t>:                               </a:t>
            </a:r>
            <a:r>
              <a:rPr lang="en-US" sz="1600" dirty="0" smtClean="0"/>
              <a:t>  Renovated </a:t>
            </a:r>
            <a:r>
              <a:rPr lang="en-US" sz="1600" dirty="0"/>
              <a:t>in September </a:t>
            </a:r>
            <a:r>
              <a:rPr lang="en-US" sz="1600" dirty="0" smtClean="0"/>
              <a:t>2017</a:t>
            </a:r>
            <a:endParaRPr lang="en-US" sz="1600" dirty="0"/>
          </a:p>
          <a:p>
            <a:r>
              <a:rPr lang="en-US" sz="1600" b="1" dirty="0"/>
              <a:t>INFN visit at JLab:        </a:t>
            </a:r>
            <a:r>
              <a:rPr lang="en-US" sz="1600" b="1" dirty="0" smtClean="0"/>
              <a:t>   </a:t>
            </a:r>
            <a:r>
              <a:rPr lang="en-US" sz="1600" dirty="0" err="1" smtClean="0"/>
              <a:t>A.Masiero</a:t>
            </a:r>
            <a:r>
              <a:rPr lang="en-US" sz="1600" dirty="0"/>
              <a:t>, </a:t>
            </a:r>
            <a:r>
              <a:rPr lang="en-US" sz="1600" dirty="0" err="1"/>
              <a:t>E.Nappi</a:t>
            </a:r>
            <a:r>
              <a:rPr lang="en-US" sz="1600" dirty="0"/>
              <a:t>, </a:t>
            </a:r>
            <a:r>
              <a:rPr lang="en-US" sz="1600" dirty="0" err="1"/>
              <a:t>M.Taiuti</a:t>
            </a:r>
            <a:r>
              <a:rPr lang="en-US" sz="1600" dirty="0"/>
              <a:t>,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</a:t>
            </a:r>
            <a:r>
              <a:rPr lang="en-US" sz="1600" dirty="0" err="1" smtClean="0"/>
              <a:t>P.Campana</a:t>
            </a:r>
            <a:r>
              <a:rPr lang="en-US" sz="1600" dirty="0" smtClean="0"/>
              <a:t>  </a:t>
            </a:r>
            <a:r>
              <a:rPr lang="en-US" sz="1600" dirty="0"/>
              <a:t>May 23-24 2018</a:t>
            </a:r>
          </a:p>
          <a:p>
            <a:endParaRPr lang="en-US" sz="1600" b="1" dirty="0"/>
          </a:p>
          <a:p>
            <a:r>
              <a:rPr lang="en-US" sz="1600" b="1" dirty="0" smtClean="0"/>
              <a:t>Alessandro </a:t>
            </a:r>
            <a:r>
              <a:rPr lang="en-US" sz="1600" b="1" dirty="0" err="1" smtClean="0"/>
              <a:t>Bacchetta</a:t>
            </a:r>
            <a:r>
              <a:rPr lang="en-US" sz="1600" b="1" dirty="0" smtClean="0"/>
              <a:t>:   </a:t>
            </a:r>
            <a:r>
              <a:rPr lang="en-US" sz="1600" dirty="0" smtClean="0"/>
              <a:t>PAC member</a:t>
            </a:r>
          </a:p>
          <a:p>
            <a:r>
              <a:rPr lang="en-US" sz="1600" b="1" dirty="0" smtClean="0"/>
              <a:t>Anna Martin</a:t>
            </a:r>
            <a:r>
              <a:rPr lang="en-US" sz="1600" dirty="0" smtClean="0"/>
              <a:t>:                    PAC member</a:t>
            </a:r>
          </a:p>
          <a:p>
            <a:endParaRPr lang="en-US" sz="1600" dirty="0"/>
          </a:p>
          <a:p>
            <a:r>
              <a:rPr lang="en-US" sz="1600" b="1" dirty="0"/>
              <a:t>INFN </a:t>
            </a:r>
            <a:r>
              <a:rPr lang="en-US" sz="1600" b="1" dirty="0" err="1"/>
              <a:t>Spokespersonship</a:t>
            </a:r>
            <a:r>
              <a:rPr lang="en-US" sz="1600" b="1" dirty="0"/>
              <a:t>   </a:t>
            </a:r>
            <a:r>
              <a:rPr lang="en-US" sz="1600" dirty="0"/>
              <a:t>&gt; 20% of approved 12 GeV experiments</a:t>
            </a:r>
            <a:endParaRPr lang="en-US" sz="1600" b="1" dirty="0"/>
          </a:p>
          <a:p>
            <a:endParaRPr lang="en-US" sz="1600" dirty="0" smtClean="0"/>
          </a:p>
          <a:p>
            <a:r>
              <a:rPr lang="en-US" sz="1600" b="1" dirty="0" err="1"/>
              <a:t>Raffaella</a:t>
            </a:r>
            <a:r>
              <a:rPr lang="en-US" sz="1600" b="1" dirty="0"/>
              <a:t> De </a:t>
            </a:r>
            <a:r>
              <a:rPr lang="en-US" sz="1600" b="1" dirty="0" smtClean="0"/>
              <a:t>Vita: </a:t>
            </a:r>
            <a:r>
              <a:rPr lang="en-US" sz="1600" dirty="0" smtClean="0"/>
              <a:t>           Spokesperson of CLAS collaboration</a:t>
            </a:r>
            <a:endParaRPr lang="en-US" sz="1600" dirty="0"/>
          </a:p>
          <a:p>
            <a:r>
              <a:rPr lang="en-US" sz="1600" dirty="0" smtClean="0"/>
              <a:t>                                 </a:t>
            </a:r>
            <a:r>
              <a:rPr lang="en-US" sz="1600" dirty="0"/>
              <a:t> </a:t>
            </a:r>
            <a:r>
              <a:rPr lang="en-US" sz="1600" dirty="0" smtClean="0"/>
              <a:t>          Hall-B Software Responsible (interim)</a:t>
            </a:r>
          </a:p>
          <a:p>
            <a:r>
              <a:rPr lang="en-US" sz="1600" b="1" dirty="0" smtClean="0"/>
              <a:t>Marco </a:t>
            </a:r>
            <a:r>
              <a:rPr lang="en-US" sz="1600" b="1" dirty="0" err="1" smtClean="0"/>
              <a:t>Battaglieri</a:t>
            </a:r>
            <a:r>
              <a:rPr lang="en-US" sz="1600" dirty="0" smtClean="0"/>
              <a:t>:           Chair of CLAS Hadron Spectroscopy working group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                  Program Deputy for the Laboratory</a:t>
            </a:r>
            <a:endParaRPr lang="en-US" sz="1600" dirty="0"/>
          </a:p>
          <a:p>
            <a:r>
              <a:rPr lang="en-US" sz="1600" b="1" dirty="0"/>
              <a:t>Marco </a:t>
            </a:r>
            <a:r>
              <a:rPr lang="en-US" sz="1600" b="1" dirty="0" smtClean="0"/>
              <a:t>Contalbrigo:        </a:t>
            </a:r>
            <a:r>
              <a:rPr lang="en-US" sz="1600" dirty="0" smtClean="0"/>
              <a:t>Chair of CLAS Deep Processes working group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 err="1"/>
              <a:t>Marzio</a:t>
            </a:r>
            <a:r>
              <a:rPr lang="en-US" sz="1600" b="1" dirty="0"/>
              <a:t> De </a:t>
            </a:r>
            <a:r>
              <a:rPr lang="en-US" sz="1600" b="1" dirty="0" smtClean="0"/>
              <a:t>Napoli:     </a:t>
            </a:r>
            <a:r>
              <a:rPr lang="en-US" sz="1600" dirty="0" smtClean="0"/>
              <a:t>      Executive </a:t>
            </a:r>
            <a:r>
              <a:rPr lang="en-US" sz="1600" dirty="0"/>
              <a:t>Committee </a:t>
            </a:r>
            <a:r>
              <a:rPr lang="en-US" sz="1600" dirty="0" smtClean="0"/>
              <a:t>member of HPS Collaboration</a:t>
            </a:r>
          </a:p>
          <a:p>
            <a:r>
              <a:rPr lang="en-US" sz="1600" b="1" dirty="0" smtClean="0"/>
              <a:t>Andrea </a:t>
            </a:r>
            <a:r>
              <a:rPr lang="en-US" sz="1600" b="1" dirty="0" err="1" smtClean="0"/>
              <a:t>Celentano</a:t>
            </a:r>
            <a:r>
              <a:rPr lang="en-US" sz="1600" dirty="0" smtClean="0"/>
              <a:t>:          Chair </a:t>
            </a:r>
            <a:r>
              <a:rPr lang="en-US" sz="1600" dirty="0"/>
              <a:t>of </a:t>
            </a:r>
            <a:r>
              <a:rPr lang="en-US" sz="1600" dirty="0" smtClean="0"/>
              <a:t>HPS </a:t>
            </a:r>
            <a:r>
              <a:rPr lang="en-US" sz="1600" dirty="0"/>
              <a:t>Publications and Presentations Committee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910287" y="9071"/>
            <a:ext cx="1233713" cy="532965"/>
            <a:chOff x="6402853" y="1393701"/>
            <a:chExt cx="1233713" cy="532965"/>
          </a:xfrm>
        </p:grpSpPr>
        <p:sp>
          <p:nvSpPr>
            <p:cNvPr id="13" name="Rectangle 12"/>
            <p:cNvSpPr/>
            <p:nvPr/>
          </p:nvSpPr>
          <p:spPr>
            <a:xfrm>
              <a:off x="6402853" y="1439170"/>
              <a:ext cx="1206500" cy="478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ejlab12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110" y="1393701"/>
              <a:ext cx="1211456" cy="53296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231240" y="-76200"/>
            <a:ext cx="25355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 smtClean="0">
                <a:ln w="1905"/>
                <a:solidFill>
                  <a:schemeClr val="bg1"/>
                </a:solidFill>
                <a:latin typeface="Calibri"/>
              </a:rPr>
              <a:t>INFN @ JLab</a:t>
            </a:r>
            <a:endParaRPr lang="en-US" sz="3600" dirty="0">
              <a:ln w="1905"/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7" y="27328"/>
            <a:ext cx="953483" cy="520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634" y="767930"/>
            <a:ext cx="5213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INFN presence since the beginning (1991)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Increasing interest in 12 GeV era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~40 FTEs  including  ~15 students (PhD and post-doc)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6" name="Picture 15" descr="an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11" y="635653"/>
            <a:ext cx="3588297" cy="35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57706</TotalTime>
  <Words>638</Words>
  <Application>Microsoft Macintosh PowerPoint</Application>
  <PresentationFormat>On-screen Show (4:3)</PresentationFormat>
  <Paragraphs>190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1032</cp:revision>
  <dcterms:created xsi:type="dcterms:W3CDTF">2012-03-30T13:12:09Z</dcterms:created>
  <dcterms:modified xsi:type="dcterms:W3CDTF">2019-01-27T20:46:39Z</dcterms:modified>
</cp:coreProperties>
</file>