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1" r:id="rId1"/>
  </p:sldMasterIdLst>
  <p:notesMasterIdLst>
    <p:notesMasterId r:id="rId56"/>
  </p:notesMasterIdLst>
  <p:handoutMasterIdLst>
    <p:handoutMasterId r:id="rId57"/>
  </p:handoutMasterIdLst>
  <p:sldIdLst>
    <p:sldId id="572" r:id="rId2"/>
    <p:sldId id="573" r:id="rId3"/>
    <p:sldId id="575" r:id="rId4"/>
    <p:sldId id="589" r:id="rId5"/>
    <p:sldId id="590" r:id="rId6"/>
    <p:sldId id="591" r:id="rId7"/>
    <p:sldId id="592" r:id="rId8"/>
    <p:sldId id="593" r:id="rId9"/>
    <p:sldId id="594" r:id="rId10"/>
    <p:sldId id="595" r:id="rId11"/>
    <p:sldId id="596" r:id="rId12"/>
    <p:sldId id="597" r:id="rId13"/>
    <p:sldId id="605" r:id="rId14"/>
    <p:sldId id="598" r:id="rId15"/>
    <p:sldId id="599" r:id="rId16"/>
    <p:sldId id="600" r:id="rId17"/>
    <p:sldId id="606" r:id="rId18"/>
    <p:sldId id="601" r:id="rId19"/>
    <p:sldId id="481" r:id="rId20"/>
    <p:sldId id="482" r:id="rId21"/>
    <p:sldId id="483" r:id="rId22"/>
    <p:sldId id="532" r:id="rId23"/>
    <p:sldId id="533" r:id="rId24"/>
    <p:sldId id="535" r:id="rId25"/>
    <p:sldId id="536" r:id="rId26"/>
    <p:sldId id="539" r:id="rId27"/>
    <p:sldId id="540" r:id="rId28"/>
    <p:sldId id="541" r:id="rId29"/>
    <p:sldId id="549" r:id="rId30"/>
    <p:sldId id="550" r:id="rId31"/>
    <p:sldId id="551" r:id="rId32"/>
    <p:sldId id="552" r:id="rId33"/>
    <p:sldId id="553" r:id="rId34"/>
    <p:sldId id="554" r:id="rId35"/>
    <p:sldId id="555" r:id="rId36"/>
    <p:sldId id="556" r:id="rId37"/>
    <p:sldId id="557" r:id="rId38"/>
    <p:sldId id="558" r:id="rId39"/>
    <p:sldId id="559" r:id="rId40"/>
    <p:sldId id="565" r:id="rId41"/>
    <p:sldId id="566" r:id="rId42"/>
    <p:sldId id="564" r:id="rId43"/>
    <p:sldId id="489" r:id="rId44"/>
    <p:sldId id="490" r:id="rId45"/>
    <p:sldId id="491" r:id="rId46"/>
    <p:sldId id="567" r:id="rId47"/>
    <p:sldId id="570" r:id="rId48"/>
    <p:sldId id="571" r:id="rId49"/>
    <p:sldId id="568" r:id="rId50"/>
    <p:sldId id="569" r:id="rId51"/>
    <p:sldId id="494" r:id="rId52"/>
    <p:sldId id="602" r:id="rId53"/>
    <p:sldId id="603" r:id="rId54"/>
    <p:sldId id="604" r:id="rId55"/>
  </p:sldIdLst>
  <p:sldSz cx="10080625" cy="7559675"/>
  <p:notesSz cx="7772400" cy="10058400"/>
  <p:defaultTextStyle>
    <a:defPPr>
      <a:defRPr lang="en-GB"/>
    </a:defPPr>
    <a:lvl1pPr algn="l" defTabSz="456631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1pPr>
    <a:lvl2pPr marL="742026" indent="-285395" algn="l" defTabSz="456631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2pPr>
    <a:lvl3pPr marL="1141577" indent="-228317" algn="l" defTabSz="456631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3pPr>
    <a:lvl4pPr marL="1598210" indent="-228317" algn="l" defTabSz="456631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4pPr>
    <a:lvl5pPr marL="2054842" indent="-228317" algn="l" defTabSz="456631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5pPr>
    <a:lvl6pPr marL="2283159" algn="l" defTabSz="913262" rtl="0" eaLnBrk="1" latinLnBrk="0" hangingPunct="1"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6pPr>
    <a:lvl7pPr marL="2739789" algn="l" defTabSz="913262" rtl="0" eaLnBrk="1" latinLnBrk="0" hangingPunct="1"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7pPr>
    <a:lvl8pPr marL="3196421" algn="l" defTabSz="913262" rtl="0" eaLnBrk="1" latinLnBrk="0" hangingPunct="1"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8pPr>
    <a:lvl9pPr marL="3653053" algn="l" defTabSz="913262" rtl="0" eaLnBrk="1" latinLnBrk="0" hangingPunct="1"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99"/>
    <a:srgbClr val="FF33CC"/>
    <a:srgbClr val="FF99CC"/>
    <a:srgbClr val="FFCCCC"/>
    <a:srgbClr val="FF66FF"/>
    <a:srgbClr val="FF99FF"/>
    <a:srgbClr val="6699FF"/>
    <a:srgbClr val="FFFF99"/>
    <a:srgbClr val="FF9966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Stile medio 4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465" autoAdjust="0"/>
    <p:restoredTop sz="94660"/>
  </p:normalViewPr>
  <p:slideViewPr>
    <p:cSldViewPr snapToGrid="0">
      <p:cViewPr>
        <p:scale>
          <a:sx n="114" d="100"/>
          <a:sy n="114" d="100"/>
        </p:scale>
        <p:origin x="-896" y="-608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Relationship Id="rId2" Type="http://schemas.openxmlformats.org/officeDocument/2006/relationships/image" Target="../media/image5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1" Type="http://schemas.openxmlformats.org/officeDocument/2006/relationships/image" Target="../media/image67.emf"/><Relationship Id="rId2" Type="http://schemas.openxmlformats.org/officeDocument/2006/relationships/image" Target="../media/image6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7EC79C-0E2A-44EB-BFCE-81032F9D9031}" type="datetimeFigureOut">
              <a:rPr lang="it-IT" smtClean="0"/>
              <a:t>05/07/16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P. Lenisa Search for EDM in Storage Rings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6B8801-C6DD-4FD9-8D8E-1F3D6E9B41D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8619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512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noProof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r>
              <a:rPr lang="en-US" smtClean="0"/>
              <a:t>P. Lenisa Search for EDM in Storage Rings</a:t>
            </a: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D936F4BA-C7C0-4ACF-8AD3-7D23ACF84D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6790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6631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026" indent="-285395" algn="l" defTabSz="456631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1577" indent="-228317" algn="l" defTabSz="456631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598210" indent="-228317" algn="l" defTabSz="456631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4842" indent="-228317" algn="l" defTabSz="456631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3159" algn="l" defTabSz="913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789" algn="l" defTabSz="913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421" algn="l" defTabSz="913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053" algn="l" defTabSz="913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21C595-25A1-7F47-BE8D-640B312F2F57}" type="slidenum">
              <a:rPr lang="en-US"/>
              <a:pPr/>
              <a:t>1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55650"/>
            <a:ext cx="5026025" cy="3768725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6893" y="4777234"/>
            <a:ext cx="6218616" cy="45244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Lenisa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xfrm>
            <a:off x="777579" y="4778074"/>
            <a:ext cx="6217245" cy="4526946"/>
          </a:xfrm>
          <a:noFill/>
        </p:spPr>
        <p:txBody>
          <a:bodyPr/>
          <a:lstStyle/>
          <a:p>
            <a:pPr defTabSz="470265"/>
            <a:endParaRPr lang="it-IT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 txBox="1">
            <a:spLocks noGrp="1"/>
          </p:cNvSpPr>
          <p:nvPr/>
        </p:nvSpPr>
        <p:spPr bwMode="auto">
          <a:xfrm>
            <a:off x="4402337" y="9552820"/>
            <a:ext cx="3368378" cy="50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377" tIns="49689" rIns="99377" bIns="49689" anchor="b"/>
          <a:lstStyle>
            <a:lvl1pPr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67067147-2843-44A7-8E83-D9AF84BB6F19}" type="slidenum">
              <a:rPr lang="en-US" sz="1400">
                <a:latin typeface="Calibri" pitchFamily="34" charset="0"/>
              </a:rPr>
              <a:pPr algn="r" eaLnBrk="1" hangingPunct="1"/>
              <a:t>8</a:t>
            </a:fld>
            <a:endParaRPr lang="en-US" sz="14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xfrm>
            <a:off x="777579" y="4778074"/>
            <a:ext cx="6217245" cy="4526946"/>
          </a:xfrm>
          <a:noFill/>
        </p:spPr>
        <p:txBody>
          <a:bodyPr/>
          <a:lstStyle/>
          <a:p>
            <a:pPr defTabSz="470265"/>
            <a:endParaRPr lang="it-IT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 txBox="1">
            <a:spLocks noGrp="1"/>
          </p:cNvSpPr>
          <p:nvPr/>
        </p:nvSpPr>
        <p:spPr bwMode="auto">
          <a:xfrm>
            <a:off x="4402337" y="9552820"/>
            <a:ext cx="3368378" cy="50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377" tIns="49689" rIns="99377" bIns="49689" anchor="b"/>
          <a:lstStyle>
            <a:lvl1pPr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67067147-2843-44A7-8E83-D9AF84BB6F19}" type="slidenum">
              <a:rPr lang="en-US" sz="1400">
                <a:latin typeface="Calibri" pitchFamily="34" charset="0"/>
              </a:rPr>
              <a:pPr algn="r" eaLnBrk="1" hangingPunct="1"/>
              <a:t>9</a:t>
            </a:fld>
            <a:endParaRPr lang="en-US" sz="14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xfrm>
            <a:off x="777579" y="4778074"/>
            <a:ext cx="6217245" cy="4526946"/>
          </a:xfrm>
          <a:noFill/>
        </p:spPr>
        <p:txBody>
          <a:bodyPr/>
          <a:lstStyle/>
          <a:p>
            <a:pPr defTabSz="470265"/>
            <a:endParaRPr lang="it-IT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 txBox="1">
            <a:spLocks noGrp="1"/>
          </p:cNvSpPr>
          <p:nvPr/>
        </p:nvSpPr>
        <p:spPr bwMode="auto">
          <a:xfrm>
            <a:off x="4402337" y="9552820"/>
            <a:ext cx="3368378" cy="50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377" tIns="49689" rIns="99377" bIns="49689" anchor="b"/>
          <a:lstStyle>
            <a:lvl1pPr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67067147-2843-44A7-8E83-D9AF84BB6F19}" type="slidenum">
              <a:rPr lang="en-US" sz="1400">
                <a:latin typeface="Calibri" pitchFamily="34" charset="0"/>
              </a:rPr>
              <a:pPr algn="r" eaLnBrk="1" hangingPunct="1"/>
              <a:t>10</a:t>
            </a:fld>
            <a:endParaRPr lang="en-US" sz="14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xfrm>
            <a:off x="777579" y="4778074"/>
            <a:ext cx="6217245" cy="4526946"/>
          </a:xfrm>
          <a:noFill/>
        </p:spPr>
        <p:txBody>
          <a:bodyPr/>
          <a:lstStyle/>
          <a:p>
            <a:pPr defTabSz="470265"/>
            <a:endParaRPr lang="it-IT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 txBox="1">
            <a:spLocks noGrp="1"/>
          </p:cNvSpPr>
          <p:nvPr/>
        </p:nvSpPr>
        <p:spPr bwMode="auto">
          <a:xfrm>
            <a:off x="4402337" y="9552820"/>
            <a:ext cx="3368378" cy="50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377" tIns="49689" rIns="99377" bIns="49689" anchor="b"/>
          <a:lstStyle>
            <a:lvl1pPr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67067147-2843-44A7-8E83-D9AF84BB6F19}" type="slidenum">
              <a:rPr lang="en-US" sz="1400">
                <a:latin typeface="Calibri" pitchFamily="34" charset="0"/>
              </a:rPr>
              <a:pPr algn="r" eaLnBrk="1" hangingPunct="1"/>
              <a:t>11</a:t>
            </a:fld>
            <a:endParaRPr lang="en-US" sz="14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xfrm>
            <a:off x="777579" y="4778074"/>
            <a:ext cx="6217245" cy="4526946"/>
          </a:xfrm>
          <a:noFill/>
        </p:spPr>
        <p:txBody>
          <a:bodyPr/>
          <a:lstStyle/>
          <a:p>
            <a:pPr defTabSz="470265"/>
            <a:endParaRPr lang="it-IT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 txBox="1">
            <a:spLocks noGrp="1"/>
          </p:cNvSpPr>
          <p:nvPr/>
        </p:nvSpPr>
        <p:spPr bwMode="auto">
          <a:xfrm>
            <a:off x="4402337" y="9552820"/>
            <a:ext cx="3368378" cy="50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377" tIns="49689" rIns="99377" bIns="49689" anchor="b"/>
          <a:lstStyle>
            <a:lvl1pPr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67067147-2843-44A7-8E83-D9AF84BB6F19}" type="slidenum">
              <a:rPr lang="en-US" sz="1400">
                <a:latin typeface="Calibri" pitchFamily="34" charset="0"/>
              </a:rPr>
              <a:pPr algn="r" eaLnBrk="1" hangingPunct="1"/>
              <a:t>14</a:t>
            </a:fld>
            <a:endParaRPr lang="en-US" sz="14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28662" eaLnBrk="0" hangingPunct="0"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40359355" indent="-39872895" defTabSz="1028662" eaLnBrk="0" hangingPunct="0"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8646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7292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45938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94584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537E647-4FD4-49F1-AE17-5CCADE03B667}" type="slidenum">
              <a:rPr lang="en-US" altLang="it-IT" sz="1400">
                <a:solidFill>
                  <a:prstClr val="black"/>
                </a:solidFill>
              </a:rPr>
              <a:pPr eaLnBrk="1" hangingPunct="1"/>
              <a:t>15</a:t>
            </a:fld>
            <a:endParaRPr lang="en-US" altLang="it-IT" sz="14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8693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6631" indent="0" algn="ctr">
              <a:buNone/>
              <a:defRPr/>
            </a:lvl2pPr>
            <a:lvl3pPr marL="913262" indent="0" algn="ctr">
              <a:buNone/>
              <a:defRPr/>
            </a:lvl3pPr>
            <a:lvl4pPr marL="1369893" indent="0" algn="ctr">
              <a:buNone/>
              <a:defRPr/>
            </a:lvl4pPr>
            <a:lvl5pPr marL="1826525" indent="0" algn="ctr">
              <a:buNone/>
              <a:defRPr/>
            </a:lvl5pPr>
            <a:lvl6pPr marL="2283159" indent="0" algn="ctr">
              <a:buNone/>
              <a:defRPr/>
            </a:lvl6pPr>
            <a:lvl7pPr marL="2739789" indent="0" algn="ctr">
              <a:buNone/>
              <a:defRPr/>
            </a:lvl7pPr>
            <a:lvl8pPr marL="3196421" indent="0" algn="ctr">
              <a:buNone/>
              <a:defRPr/>
            </a:lvl8pPr>
            <a:lvl9pPr marL="3653053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74A59-4C7B-4492-A4A8-298C1F534C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62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73BFF-02ED-47D8-B466-4CB089BE18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66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05675" y="301626"/>
            <a:ext cx="2266950" cy="58499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3238" y="301626"/>
            <a:ext cx="6650038" cy="58499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35CC7-4C37-4443-92F9-DC4266CD40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95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8" cy="126047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7B979-4F6F-4AB1-BB4A-ABCCAB3E2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187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756047" y="671971"/>
            <a:ext cx="8568531" cy="604774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1FE0B-DBC0-4CFA-98C5-12AEA25740A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6845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3E9AC-0B20-46AF-A027-C90DCF0153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7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6925" y="4857763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31" indent="0">
              <a:buNone/>
              <a:defRPr sz="1800"/>
            </a:lvl2pPr>
            <a:lvl3pPr marL="913262" indent="0">
              <a:buNone/>
              <a:defRPr sz="1700"/>
            </a:lvl3pPr>
            <a:lvl4pPr marL="1369893" indent="0">
              <a:buNone/>
              <a:defRPr sz="1400"/>
            </a:lvl4pPr>
            <a:lvl5pPr marL="1826525" indent="0">
              <a:buNone/>
              <a:defRPr sz="1400"/>
            </a:lvl5pPr>
            <a:lvl6pPr marL="2283159" indent="0">
              <a:buNone/>
              <a:defRPr sz="1400"/>
            </a:lvl6pPr>
            <a:lvl7pPr marL="2739789" indent="0">
              <a:buNone/>
              <a:defRPr sz="1400"/>
            </a:lvl7pPr>
            <a:lvl8pPr marL="3196421" indent="0">
              <a:buNone/>
              <a:defRPr sz="1400"/>
            </a:lvl8pPr>
            <a:lvl9pPr marL="3653053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BBF31-C6F1-42F7-8DD7-661BB7C85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3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8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85D6A-88BA-4171-B31E-8E50E2F9E3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844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7" y="303226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31" indent="0">
              <a:buNone/>
              <a:defRPr sz="2000" b="1"/>
            </a:lvl2pPr>
            <a:lvl3pPr marL="913262" indent="0">
              <a:buNone/>
              <a:defRPr sz="1800" b="1"/>
            </a:lvl3pPr>
            <a:lvl4pPr marL="1369893" indent="0">
              <a:buNone/>
              <a:defRPr sz="1700" b="1"/>
            </a:lvl4pPr>
            <a:lvl5pPr marL="1826525" indent="0">
              <a:buNone/>
              <a:defRPr sz="1700" b="1"/>
            </a:lvl5pPr>
            <a:lvl6pPr marL="2283159" indent="0">
              <a:buNone/>
              <a:defRPr sz="1700" b="1"/>
            </a:lvl6pPr>
            <a:lvl7pPr marL="2739789" indent="0">
              <a:buNone/>
              <a:defRPr sz="1700" b="1"/>
            </a:lvl7pPr>
            <a:lvl8pPr marL="3196421" indent="0">
              <a:buNone/>
              <a:defRPr sz="1700" b="1"/>
            </a:lvl8pPr>
            <a:lvl9pPr marL="3653053" indent="0">
              <a:buNone/>
              <a:defRPr sz="17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31" indent="0">
              <a:buNone/>
              <a:defRPr sz="2000" b="1"/>
            </a:lvl2pPr>
            <a:lvl3pPr marL="913262" indent="0">
              <a:buNone/>
              <a:defRPr sz="1800" b="1"/>
            </a:lvl3pPr>
            <a:lvl4pPr marL="1369893" indent="0">
              <a:buNone/>
              <a:defRPr sz="1700" b="1"/>
            </a:lvl4pPr>
            <a:lvl5pPr marL="1826525" indent="0">
              <a:buNone/>
              <a:defRPr sz="1700" b="1"/>
            </a:lvl5pPr>
            <a:lvl6pPr marL="2283159" indent="0">
              <a:buNone/>
              <a:defRPr sz="1700" b="1"/>
            </a:lvl6pPr>
            <a:lvl7pPr marL="2739789" indent="0">
              <a:buNone/>
              <a:defRPr sz="1700" b="1"/>
            </a:lvl7pPr>
            <a:lvl8pPr marL="3196421" indent="0">
              <a:buNone/>
              <a:defRPr sz="1700" b="1"/>
            </a:lvl8pPr>
            <a:lvl9pPr marL="3653053" indent="0">
              <a:buNone/>
              <a:defRPr sz="17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5EB7B-216C-4900-A673-F863C5FEA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3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9AE7D-46C6-4B93-9A67-8420FAE4B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692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5C02E-3DC9-4638-BFC0-63F0095C70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247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4825" y="1581163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6631" indent="0">
              <a:buNone/>
              <a:defRPr sz="1200"/>
            </a:lvl2pPr>
            <a:lvl3pPr marL="913262" indent="0">
              <a:buNone/>
              <a:defRPr sz="1000"/>
            </a:lvl3pPr>
            <a:lvl4pPr marL="1369893" indent="0">
              <a:buNone/>
              <a:defRPr sz="900"/>
            </a:lvl4pPr>
            <a:lvl5pPr marL="1826525" indent="0">
              <a:buNone/>
              <a:defRPr sz="900"/>
            </a:lvl5pPr>
            <a:lvl6pPr marL="2283159" indent="0">
              <a:buNone/>
              <a:defRPr sz="900"/>
            </a:lvl6pPr>
            <a:lvl7pPr marL="2739789" indent="0">
              <a:buNone/>
              <a:defRPr sz="900"/>
            </a:lvl7pPr>
            <a:lvl8pPr marL="3196421" indent="0">
              <a:buNone/>
              <a:defRPr sz="900"/>
            </a:lvl8pPr>
            <a:lvl9pPr marL="3653053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08A91-E93B-4E45-A3A8-6AE59D279A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17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6631" indent="0">
              <a:buNone/>
              <a:defRPr sz="2800"/>
            </a:lvl2pPr>
            <a:lvl3pPr marL="913262" indent="0">
              <a:buNone/>
              <a:defRPr sz="2400"/>
            </a:lvl3pPr>
            <a:lvl4pPr marL="1369893" indent="0">
              <a:buNone/>
              <a:defRPr sz="2000"/>
            </a:lvl4pPr>
            <a:lvl5pPr marL="1826525" indent="0">
              <a:buNone/>
              <a:defRPr sz="2000"/>
            </a:lvl5pPr>
            <a:lvl6pPr marL="2283159" indent="0">
              <a:buNone/>
              <a:defRPr sz="2000"/>
            </a:lvl6pPr>
            <a:lvl7pPr marL="2739789" indent="0">
              <a:buNone/>
              <a:defRPr sz="2000"/>
            </a:lvl7pPr>
            <a:lvl8pPr marL="3196421" indent="0">
              <a:buNone/>
              <a:defRPr sz="2000"/>
            </a:lvl8pPr>
            <a:lvl9pPr marL="3653053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6631" indent="0">
              <a:buNone/>
              <a:defRPr sz="1200"/>
            </a:lvl2pPr>
            <a:lvl3pPr marL="913262" indent="0">
              <a:buNone/>
              <a:defRPr sz="1000"/>
            </a:lvl3pPr>
            <a:lvl4pPr marL="1369893" indent="0">
              <a:buNone/>
              <a:defRPr sz="900"/>
            </a:lvl4pPr>
            <a:lvl5pPr marL="1826525" indent="0">
              <a:buNone/>
              <a:defRPr sz="900"/>
            </a:lvl5pPr>
            <a:lvl6pPr marL="2283159" indent="0">
              <a:buNone/>
              <a:defRPr sz="900"/>
            </a:lvl6pPr>
            <a:lvl7pPr marL="2739789" indent="0">
              <a:buNone/>
              <a:defRPr sz="900"/>
            </a:lvl7pPr>
            <a:lvl8pPr marL="3196421" indent="0">
              <a:buNone/>
              <a:defRPr sz="900"/>
            </a:lvl8pPr>
            <a:lvl9pPr marL="3653053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B8A46-17E4-4150-B6E7-555E45022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1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8" cy="43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191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43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001" algn="l"/>
                <a:tab pos="1445996" algn="l"/>
                <a:tab pos="2168998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6463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723001" algn="l"/>
                <a:tab pos="1445996" algn="l"/>
                <a:tab pos="2168998" algn="l"/>
                <a:tab pos="28920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001" algn="l"/>
                <a:tab pos="1445996" algn="l"/>
                <a:tab pos="2168998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DB6F8045-E708-476D-B9A3-6945DF161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4073" r:id="rId12"/>
    <p:sldLayoutId id="2147484074" r:id="rId13"/>
  </p:sldLayoutIdLst>
  <p:hf hdr="0"/>
  <p:txStyles>
    <p:titleStyle>
      <a:lvl1pPr algn="ctr" defTabSz="45663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+mj-lt"/>
          <a:ea typeface="+mj-ea"/>
          <a:cs typeface="+mj-cs"/>
        </a:defRPr>
      </a:lvl1pPr>
      <a:lvl2pPr algn="ctr" defTabSz="45663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2pPr>
      <a:lvl3pPr algn="ctr" defTabSz="45663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3pPr>
      <a:lvl4pPr algn="ctr" defTabSz="45663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4pPr>
      <a:lvl5pPr algn="ctr" defTabSz="45663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5pPr>
      <a:lvl6pPr marL="2511475" indent="-228317" algn="ctr" defTabSz="45663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6pPr>
      <a:lvl7pPr marL="2968105" indent="-228317" algn="ctr" defTabSz="45663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7pPr>
      <a:lvl8pPr marL="3424740" indent="-228317" algn="ctr" defTabSz="45663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8pPr>
      <a:lvl9pPr marL="3881368" indent="-228317" algn="ctr" defTabSz="45663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9pPr>
    </p:titleStyle>
    <p:bodyStyle>
      <a:lvl1pPr marL="342475" indent="-342475" algn="l" defTabSz="456631" rtl="0" eaLnBrk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026" indent="-285395" algn="l" defTabSz="456631" rtl="0" eaLnBrk="0" fontAlgn="base" hangingPunct="0">
        <a:lnSpc>
          <a:spcPct val="93000"/>
        </a:lnSpc>
        <a:spcBef>
          <a:spcPct val="0"/>
        </a:spcBef>
        <a:spcAft>
          <a:spcPts val="1124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1577" indent="-228317" algn="l" defTabSz="456631" rtl="0" eaLnBrk="0" fontAlgn="base" hangingPunct="0">
        <a:lnSpc>
          <a:spcPct val="93000"/>
        </a:lnSpc>
        <a:spcBef>
          <a:spcPct val="0"/>
        </a:spcBef>
        <a:spcAft>
          <a:spcPts val="838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598210" indent="-228317" algn="l" defTabSz="456631" rtl="0" eaLnBrk="0" fontAlgn="base" hangingPunct="0">
        <a:lnSpc>
          <a:spcPct val="93000"/>
        </a:lnSpc>
        <a:spcBef>
          <a:spcPct val="0"/>
        </a:spcBef>
        <a:spcAft>
          <a:spcPts val="563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4842" indent="-228317" algn="l" defTabSz="456631" rtl="0" eaLnBrk="0" fontAlgn="base" hangingPunct="0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1475" indent="-228317" algn="l" defTabSz="456631" rtl="0" fontAlgn="base" hangingPunct="0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68105" indent="-228317" algn="l" defTabSz="456631" rtl="0" fontAlgn="base" hangingPunct="0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4740" indent="-228317" algn="l" defTabSz="456631" rtl="0" fontAlgn="base" hangingPunct="0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1368" indent="-228317" algn="l" defTabSz="456631" rtl="0" fontAlgn="base" hangingPunct="0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3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31" algn="l" defTabSz="913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62" algn="l" defTabSz="913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93" algn="l" defTabSz="913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25" algn="l" defTabSz="913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59" algn="l" defTabSz="913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789" algn="l" defTabSz="913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421" algn="l" defTabSz="913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053" algn="l" defTabSz="913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48.png"/><Relationship Id="rId5" Type="http://schemas.openxmlformats.org/officeDocument/2006/relationships/image" Target="../media/image49.jpeg"/><Relationship Id="rId6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52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5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Relationship Id="rId3" Type="http://schemas.openxmlformats.org/officeDocument/2006/relationships/image" Target="../media/image6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4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.bin"/><Relationship Id="rId12" Type="http://schemas.openxmlformats.org/officeDocument/2006/relationships/image" Target="../media/image7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71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67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68.emf"/><Relationship Id="rId9" Type="http://schemas.openxmlformats.org/officeDocument/2006/relationships/oleObject" Target="../embeddings/oleObject5.bin"/><Relationship Id="rId10" Type="http://schemas.openxmlformats.org/officeDocument/2006/relationships/image" Target="../media/image6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4" Type="http://schemas.openxmlformats.org/officeDocument/2006/relationships/image" Target="../media/image7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jpg"/><Relationship Id="rId3" Type="http://schemas.openxmlformats.org/officeDocument/2006/relationships/image" Target="../media/image7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g"/><Relationship Id="rId3" Type="http://schemas.openxmlformats.org/officeDocument/2006/relationships/image" Target="../media/image8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4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4" Type="http://schemas.openxmlformats.org/officeDocument/2006/relationships/image" Target="../media/image8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jpg"/><Relationship Id="rId3" Type="http://schemas.openxmlformats.org/officeDocument/2006/relationships/image" Target="../media/image90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91.wmf"/><Relationship Id="rId5" Type="http://schemas.openxmlformats.org/officeDocument/2006/relationships/image" Target="../media/image92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g"/><Relationship Id="rId3" Type="http://schemas.openxmlformats.org/officeDocument/2006/relationships/image" Target="../media/image94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g"/><Relationship Id="rId3" Type="http://schemas.openxmlformats.org/officeDocument/2006/relationships/image" Target="../media/image96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3" Type="http://schemas.openxmlformats.org/officeDocument/2006/relationships/image" Target="../media/image10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4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Line 3"/>
          <p:cNvSpPr>
            <a:spLocks noChangeShapeType="1"/>
          </p:cNvSpPr>
          <p:nvPr/>
        </p:nvSpPr>
        <p:spPr bwMode="auto">
          <a:xfrm>
            <a:off x="924057" y="7139693"/>
            <a:ext cx="7980495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lIns="100717" tIns="50361" rIns="100717" bIns="5036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924057" y="7139693"/>
            <a:ext cx="789649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lIns="100717" tIns="50361" rIns="100717" bIns="5036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>
            <a:off x="911807" y="5881720"/>
            <a:ext cx="7980495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lIns="100717" tIns="50361" rIns="100717" bIns="5036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438052" y="2497402"/>
            <a:ext cx="7058475" cy="78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16" tIns="50355" rIns="100716" bIns="50355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F0000"/>
                </a:solidFill>
              </a:rPr>
              <a:t>Attività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Gruppo</a:t>
            </a:r>
            <a:r>
              <a:rPr lang="en-US" sz="4400" dirty="0">
                <a:solidFill>
                  <a:srgbClr val="FF0000"/>
                </a:solidFill>
              </a:rPr>
              <a:t> III</a:t>
            </a:r>
          </a:p>
        </p:txBody>
      </p:sp>
      <p:sp>
        <p:nvSpPr>
          <p:cNvPr id="27" name="Segnaposto data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C587CA-FDE6-407A-B5C4-236C31917C93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3508804" y="4879848"/>
            <a:ext cx="2727002" cy="96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16" tIns="50355" rIns="100716" bIns="50355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/>
              <a:t>Paolo </a:t>
            </a:r>
            <a:r>
              <a:rPr lang="en-US" sz="2000" dirty="0" err="1"/>
              <a:t>Lenisa</a:t>
            </a:r>
            <a:endParaRPr lang="en-US" sz="2000" dirty="0"/>
          </a:p>
          <a:p>
            <a:pPr algn="ctr"/>
            <a:r>
              <a:rPr lang="en-US" sz="2000" dirty="0" err="1"/>
              <a:t>Consiglio</a:t>
            </a:r>
            <a:r>
              <a:rPr lang="en-US" sz="2000" dirty="0"/>
              <a:t> di </a:t>
            </a:r>
            <a:r>
              <a:rPr lang="en-US" sz="2000" dirty="0" err="1"/>
              <a:t>Sezione</a:t>
            </a:r>
            <a:endParaRPr lang="en-US" sz="2000" dirty="0"/>
          </a:p>
          <a:p>
            <a:pPr algn="ctr"/>
            <a:r>
              <a:rPr lang="en-US" sz="2000" dirty="0"/>
              <a:t>Ferrara, 6 </a:t>
            </a:r>
            <a:r>
              <a:rPr lang="en-US" sz="2000" dirty="0" err="1"/>
              <a:t>Luglio</a:t>
            </a:r>
            <a:r>
              <a:rPr lang="en-US" sz="2000"/>
              <a:t> 2016</a:t>
            </a:r>
            <a:endParaRPr lang="en-US" sz="2000" dirty="0"/>
          </a:p>
        </p:txBody>
      </p:sp>
      <p:pic>
        <p:nvPicPr>
          <p:cNvPr id="973826" name="Picture 2" descr="http://www.lnf.infn.it/%7Emodestin/150anni/logo_infn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27" y="293717"/>
            <a:ext cx="1741593" cy="110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02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0"/>
          <p:cNvSpPr txBox="1">
            <a:spLocks noChangeArrowheads="1"/>
          </p:cNvSpPr>
          <p:nvPr/>
        </p:nvSpPr>
        <p:spPr bwMode="auto">
          <a:xfrm>
            <a:off x="177474" y="72502"/>
            <a:ext cx="9903159" cy="47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717" tIns="50361" rIns="100717" bIns="50361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b="1" dirty="0">
                <a:solidFill>
                  <a:srgbClr val="FF0000"/>
                </a:solidFill>
              </a:rPr>
              <a:t>RICH: GEANT4 simulations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  <p:pic>
        <p:nvPicPr>
          <p:cNvPr id="9861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184" y="1044958"/>
            <a:ext cx="4036303" cy="242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61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17" y="5897298"/>
            <a:ext cx="4389272" cy="100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34565" y="891365"/>
            <a:ext cx="5031441" cy="5005933"/>
            <a:chOff x="212763" y="808630"/>
            <a:chExt cx="4563953" cy="4541292"/>
          </a:xfrm>
        </p:grpSpPr>
        <p:pic>
          <p:nvPicPr>
            <p:cNvPr id="98611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763" y="808630"/>
              <a:ext cx="4398781" cy="4431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 bwMode="auto">
            <a:xfrm>
              <a:off x="4326340" y="2238233"/>
              <a:ext cx="450376" cy="3111689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1007212"/>
              <a:endParaRPr lang="it-IT"/>
            </a:p>
          </p:txBody>
        </p:sp>
      </p:grpSp>
      <p:pic>
        <p:nvPicPr>
          <p:cNvPr id="9861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723" y="3777019"/>
            <a:ext cx="3633225" cy="308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0727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220" y="4771198"/>
            <a:ext cx="3490756" cy="237038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690052" y="4746489"/>
            <a:ext cx="3585665" cy="2295501"/>
            <a:chOff x="5120042" y="1023285"/>
            <a:chExt cx="3350003" cy="2248135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0042" y="1023285"/>
              <a:ext cx="3350003" cy="2248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529570" y="1152867"/>
              <a:ext cx="1221456" cy="345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prstClr val="black"/>
                  </a:solidFill>
                </a:rPr>
                <a:t>p=8 </a:t>
              </a:r>
              <a:r>
                <a:rPr lang="en-US" b="1" dirty="0" err="1">
                  <a:solidFill>
                    <a:prstClr val="black"/>
                  </a:solidFill>
                </a:rPr>
                <a:t>GeV</a:t>
              </a:r>
              <a:r>
                <a:rPr lang="en-US" b="1" dirty="0">
                  <a:solidFill>
                    <a:prstClr val="black"/>
                  </a:solidFill>
                </a:rPr>
                <a:t>/c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82891" y="1550645"/>
              <a:ext cx="948621" cy="345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K</a:t>
              </a:r>
              <a:r>
                <a:rPr lang="en-US" sz="1300" dirty="0">
                  <a:solidFill>
                    <a:srgbClr val="FF0000"/>
                  </a:solidFill>
                </a:rPr>
                <a:t> (x40)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86372" y="1062918"/>
              <a:ext cx="195088" cy="345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176452" y="2532926"/>
              <a:ext cx="838952" cy="345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 </a:t>
              </a:r>
              <a:r>
                <a:rPr lang="en-US" sz="1300" dirty="0">
                  <a:solidFill>
                    <a:srgbClr val="FF0000"/>
                  </a:solidFill>
                </a:rPr>
                <a:t>(x40)</a:t>
              </a:r>
            </a:p>
          </p:txBody>
        </p:sp>
      </p:grpSp>
      <p:sp>
        <p:nvSpPr>
          <p:cNvPr id="6147" name="Text Box 10"/>
          <p:cNvSpPr txBox="1">
            <a:spLocks noChangeArrowheads="1"/>
          </p:cNvSpPr>
          <p:nvPr/>
        </p:nvSpPr>
        <p:spPr bwMode="auto">
          <a:xfrm>
            <a:off x="162426" y="72502"/>
            <a:ext cx="9903159" cy="47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739" tIns="50372" rIns="100739" bIns="50372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b="1" dirty="0">
                <a:solidFill>
                  <a:srgbClr val="FF0000"/>
                </a:solidFill>
              </a:rPr>
              <a:t>RICH: Prototype and CERN test-beams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  <p:pic>
        <p:nvPicPr>
          <p:cNvPr id="9891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39" y="489472"/>
            <a:ext cx="6951040" cy="392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089210" y="4393897"/>
            <a:ext cx="7977590" cy="362619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Clear hadron separation up to the  CLAS12 maximum momentum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25285" y="4893124"/>
            <a:ext cx="1326272" cy="362619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p=6 GeV/c</a:t>
            </a:r>
          </a:p>
        </p:txBody>
      </p:sp>
    </p:spTree>
    <p:extLst>
      <p:ext uri="{BB962C8B-B14F-4D97-AF65-F5344CB8AC3E}">
        <p14:creationId xmlns:p14="http://schemas.microsoft.com/office/powerpoint/2010/main" val="1264169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" y="37639"/>
            <a:ext cx="9903159" cy="47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750" tIns="50377" rIns="100750" bIns="50377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dirty="0">
                <a:solidFill>
                  <a:srgbClr val="FF0000"/>
                </a:solidFill>
              </a:rPr>
              <a:t>Front-End Electronics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0537" y="714333"/>
            <a:ext cx="4099353" cy="2720781"/>
            <a:chOff x="4582711" y="3285681"/>
            <a:chExt cx="4673934" cy="3075136"/>
          </a:xfrm>
        </p:grpSpPr>
        <p:pic>
          <p:nvPicPr>
            <p:cNvPr id="7" name="Picture 2" descr="C:\Users\Dario Orecchini\Desktop\5.t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2711" y="3367148"/>
              <a:ext cx="4034387" cy="2993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Connettore 2 42"/>
            <p:cNvCxnSpPr/>
            <p:nvPr/>
          </p:nvCxnSpPr>
          <p:spPr>
            <a:xfrm>
              <a:off x="6965881" y="3580039"/>
              <a:ext cx="0" cy="42728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33"/>
            <p:cNvSpPr txBox="1"/>
            <p:nvPr/>
          </p:nvSpPr>
          <p:spPr>
            <a:xfrm>
              <a:off x="4815011" y="3450278"/>
              <a:ext cx="735890" cy="3172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i="1" dirty="0">
                  <a:solidFill>
                    <a:srgbClr val="0070C0"/>
                  </a:solidFill>
                </a:rPr>
                <a:t>PMTs</a:t>
              </a:r>
              <a:endParaRPr lang="it-IT" sz="1300" i="1" dirty="0">
                <a:solidFill>
                  <a:srgbClr val="0070C0"/>
                </a:solidFill>
              </a:endParaRPr>
            </a:p>
          </p:txBody>
        </p:sp>
        <p:sp>
          <p:nvSpPr>
            <p:cNvPr id="10" name="CasellaDiTesto 33"/>
            <p:cNvSpPr txBox="1"/>
            <p:nvPr/>
          </p:nvSpPr>
          <p:spPr>
            <a:xfrm>
              <a:off x="6677848" y="3285681"/>
              <a:ext cx="1650085" cy="290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>
                  <a:solidFill>
                    <a:srgbClr val="0070C0"/>
                  </a:solidFill>
                </a:rPr>
                <a:t>ADAPTER BOARD</a:t>
              </a:r>
              <a:endParaRPr lang="it-IT" sz="1100" i="1" dirty="0">
                <a:solidFill>
                  <a:srgbClr val="0070C0"/>
                </a:solidFill>
              </a:endParaRPr>
            </a:p>
          </p:txBody>
        </p:sp>
        <p:cxnSp>
          <p:nvCxnSpPr>
            <p:cNvPr id="11" name="Connettore 2 42"/>
            <p:cNvCxnSpPr/>
            <p:nvPr/>
          </p:nvCxnSpPr>
          <p:spPr>
            <a:xfrm>
              <a:off x="7641712" y="3941366"/>
              <a:ext cx="0" cy="42728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33"/>
            <p:cNvSpPr txBox="1"/>
            <p:nvPr/>
          </p:nvSpPr>
          <p:spPr>
            <a:xfrm>
              <a:off x="7353680" y="3670097"/>
              <a:ext cx="1248219" cy="2845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>
                  <a:solidFill>
                    <a:srgbClr val="0070C0"/>
                  </a:solidFill>
                </a:rPr>
                <a:t>ASIC BOARD</a:t>
              </a:r>
              <a:endParaRPr lang="it-IT" sz="1100" i="1" dirty="0">
                <a:solidFill>
                  <a:srgbClr val="0070C0"/>
                </a:solidFill>
              </a:endParaRPr>
            </a:p>
          </p:txBody>
        </p:sp>
        <p:cxnSp>
          <p:nvCxnSpPr>
            <p:cNvPr id="13" name="Connettore 2 42"/>
            <p:cNvCxnSpPr/>
            <p:nvPr/>
          </p:nvCxnSpPr>
          <p:spPr>
            <a:xfrm>
              <a:off x="8232955" y="4358496"/>
              <a:ext cx="0" cy="42728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33"/>
            <p:cNvSpPr txBox="1"/>
            <p:nvPr/>
          </p:nvSpPr>
          <p:spPr>
            <a:xfrm>
              <a:off x="7944922" y="4087228"/>
              <a:ext cx="1311723" cy="290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>
                  <a:solidFill>
                    <a:srgbClr val="0070C0"/>
                  </a:solidFill>
                </a:rPr>
                <a:t>FPGA BOARD</a:t>
              </a:r>
              <a:endParaRPr lang="it-IT" sz="1100" i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234091" y="740040"/>
            <a:ext cx="2221267" cy="362599"/>
          </a:xfrm>
          <a:prstGeom prst="rect">
            <a:avLst/>
          </a:prstGeom>
          <a:noFill/>
        </p:spPr>
        <p:txBody>
          <a:bodyPr wrap="none" lIns="100772" tIns="50387" rIns="100772" bIns="50387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FPGA board (</a:t>
            </a:r>
            <a:r>
              <a:rPr lang="en-US" b="1" dirty="0" err="1">
                <a:solidFill>
                  <a:srgbClr val="FF0000"/>
                </a:solidFill>
              </a:rPr>
              <a:t>Jlab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44167" y="3825912"/>
            <a:ext cx="2215268" cy="319125"/>
          </a:xfrm>
          <a:prstGeom prst="rect">
            <a:avLst/>
          </a:prstGeom>
          <a:noFill/>
        </p:spPr>
        <p:txBody>
          <a:bodyPr wrap="none" lIns="100772" tIns="50387" rIns="100772" bIns="50387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ASICs board (Ferrara)</a:t>
            </a:r>
          </a:p>
        </p:txBody>
      </p:sp>
      <p:pic>
        <p:nvPicPr>
          <p:cNvPr id="17" name="Picture 16" descr="MAROC_boar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011" y="4218330"/>
            <a:ext cx="7268277" cy="2426224"/>
          </a:xfrm>
          <a:prstGeom prst="rect">
            <a:avLst/>
          </a:prstGeom>
        </p:spPr>
      </p:pic>
      <p:pic>
        <p:nvPicPr>
          <p:cNvPr id="18" name="Picture 17" descr="FPG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975" y="1222686"/>
            <a:ext cx="4485599" cy="22844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5487" y="4411004"/>
            <a:ext cx="1569393" cy="15492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3621" y="4436640"/>
            <a:ext cx="1569393" cy="15492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1755" y="4487001"/>
            <a:ext cx="1569393" cy="1549263"/>
          </a:xfrm>
          <a:prstGeom prst="rect">
            <a:avLst/>
          </a:prstGeom>
        </p:spPr>
      </p:pic>
      <p:sp>
        <p:nvSpPr>
          <p:cNvPr id="24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2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2141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IC_R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12" y="3823990"/>
            <a:ext cx="6790972" cy="2889107"/>
          </a:xfrm>
          <a:prstGeom prst="rect">
            <a:avLst/>
          </a:prstGeom>
        </p:spPr>
      </p:pic>
      <p:pic>
        <p:nvPicPr>
          <p:cNvPr id="6" name="Picture 5" descr="IMG_20160421_1904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670" y="968527"/>
            <a:ext cx="1955367" cy="2607156"/>
          </a:xfrm>
          <a:prstGeom prst="rect">
            <a:avLst/>
          </a:prstGeom>
        </p:spPr>
      </p:pic>
      <p:pic>
        <p:nvPicPr>
          <p:cNvPr id="7" name="Picture 6" descr="IMG_20160421_19141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64" y="968527"/>
            <a:ext cx="1955367" cy="2607156"/>
          </a:xfrm>
          <a:prstGeom prst="rect">
            <a:avLst/>
          </a:prstGeom>
        </p:spPr>
      </p:pic>
      <p:pic>
        <p:nvPicPr>
          <p:cNvPr id="8" name="Picture 7" descr="EIC_modu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50" y="987673"/>
            <a:ext cx="2437936" cy="26808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45416" y="4109430"/>
            <a:ext cx="787395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DATA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61012" y="4085459"/>
            <a:ext cx="543651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MC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" y="20002"/>
            <a:ext cx="9903159" cy="47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750" tIns="50377" rIns="100750" bIns="50377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dirty="0" smtClean="0">
                <a:solidFill>
                  <a:srgbClr val="FF0000"/>
                </a:solidFill>
              </a:rPr>
              <a:t>Test @ </a:t>
            </a:r>
            <a:r>
              <a:rPr lang="en-US" sz="2600" dirty="0" err="1" smtClean="0">
                <a:solidFill>
                  <a:srgbClr val="FF0000"/>
                </a:solidFill>
              </a:rPr>
              <a:t>Fermilab</a:t>
            </a:r>
            <a:r>
              <a:rPr lang="en-US" sz="2600" dirty="0" smtClean="0">
                <a:solidFill>
                  <a:srgbClr val="FF0000"/>
                </a:solidFill>
              </a:rPr>
              <a:t> (EIC R&amp;D)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6692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6261559" y="2703933"/>
            <a:ext cx="3743840" cy="307302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39" tIns="50372" rIns="100739" bIns="50372" numCol="1" spcCol="0" rtlCol="0" anchor="t" anchorCtr="0" compatLnSpc="1">
            <a:prstTxWarp prst="textNoShape">
              <a:avLst/>
            </a:prstTxWarp>
          </a:bodyPr>
          <a:lstStyle/>
          <a:p>
            <a:pPr defTabSz="1007421"/>
            <a:endParaRPr lang="it-IT"/>
          </a:p>
        </p:txBody>
      </p:sp>
      <p:sp>
        <p:nvSpPr>
          <p:cNvPr id="6147" name="Text Box 10"/>
          <p:cNvSpPr txBox="1">
            <a:spLocks noChangeArrowheads="1"/>
          </p:cNvSpPr>
          <p:nvPr/>
        </p:nvSpPr>
        <p:spPr bwMode="auto">
          <a:xfrm>
            <a:off x="102242" y="87547"/>
            <a:ext cx="9903159" cy="47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739" tIns="50372" rIns="100739" bIns="50372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dirty="0">
                <a:solidFill>
                  <a:srgbClr val="FF0000"/>
                </a:solidFill>
              </a:rPr>
              <a:t>Activity with SiPM</a:t>
            </a:r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  <p:pic>
        <p:nvPicPr>
          <p:cNvPr id="977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74" y="631144"/>
            <a:ext cx="9379432" cy="626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421280" y="2660804"/>
            <a:ext cx="5265999" cy="315926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39" tIns="50372" rIns="100739" bIns="50372" numCol="1" spcCol="0" rtlCol="0" anchor="t" anchorCtr="0" compatLnSpc="1">
            <a:prstTxWarp prst="textNoShape">
              <a:avLst/>
            </a:prstTxWarp>
          </a:bodyPr>
          <a:lstStyle/>
          <a:p>
            <a:pPr defTabSz="1007421"/>
            <a:endParaRPr lang="it-IT"/>
          </a:p>
        </p:txBody>
      </p:sp>
      <p:sp>
        <p:nvSpPr>
          <p:cNvPr id="3" name="Rectangle 2"/>
          <p:cNvSpPr/>
          <p:nvPr/>
        </p:nvSpPr>
        <p:spPr bwMode="auto">
          <a:xfrm>
            <a:off x="767337" y="6589331"/>
            <a:ext cx="4739399" cy="40062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39" tIns="50372" rIns="100739" bIns="50372" numCol="1" spcCol="0" rtlCol="0" anchor="t" anchorCtr="0" compatLnSpc="1">
            <a:prstTxWarp prst="textNoShape">
              <a:avLst/>
            </a:prstTxWarp>
          </a:bodyPr>
          <a:lstStyle/>
          <a:p>
            <a:pPr defTabSz="1007421"/>
            <a:endParaRPr lang="it-I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833" y="2703926"/>
            <a:ext cx="3806566" cy="2854625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3" t="24846" r="13836" b="4825"/>
          <a:stretch/>
        </p:blipFill>
        <p:spPr bwMode="auto">
          <a:xfrm rot="5400000">
            <a:off x="3059625" y="3125274"/>
            <a:ext cx="2893992" cy="205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2256856" y="5820076"/>
            <a:ext cx="6319198" cy="78633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39" tIns="50372" rIns="100739" bIns="50372" numCol="1" spcCol="0" rtlCol="0" anchor="t" anchorCtr="0" compatLnSpc="1">
            <a:prstTxWarp prst="textNoShape">
              <a:avLst/>
            </a:prstTxWarp>
          </a:bodyPr>
          <a:lstStyle/>
          <a:p>
            <a:pPr defTabSz="1007421"/>
            <a:endParaRPr lang="it-IT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92" t="16494" r="1308" b="3726"/>
          <a:stretch/>
        </p:blipFill>
        <p:spPr bwMode="auto">
          <a:xfrm>
            <a:off x="228189" y="2594581"/>
            <a:ext cx="2666971" cy="3902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10057" y="5908582"/>
            <a:ext cx="6710385" cy="648980"/>
          </a:xfrm>
          <a:prstGeom prst="rect">
            <a:avLst/>
          </a:prstGeom>
          <a:noFill/>
        </p:spPr>
        <p:txBody>
          <a:bodyPr wrap="square" lIns="100739" tIns="50372" rIns="100739" bIns="50372" rtlCol="0">
            <a:spAutoFit/>
          </a:bodyPr>
          <a:lstStyle/>
          <a:p>
            <a:r>
              <a:rPr lang="it-IT" sz="1900" dirty="0">
                <a:solidFill>
                  <a:srgbClr val="FF0000"/>
                </a:solidFill>
              </a:rPr>
              <a:t>SiPM might offer a cheaper and more efficient solution, expecially in a longer time perspective for other sectors</a:t>
            </a:r>
          </a:p>
        </p:txBody>
      </p:sp>
    </p:spTree>
    <p:extLst>
      <p:ext uri="{BB962C8B-B14F-4D97-AF65-F5344CB8AC3E}">
        <p14:creationId xmlns:p14="http://schemas.microsoft.com/office/powerpoint/2010/main" val="2926036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757193" y="222132"/>
            <a:ext cx="8494069" cy="621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72" tIns="50387" rIns="100772" bIns="50387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Ferrara Lab: </a:t>
            </a:r>
          </a:p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o</a:t>
            </a:r>
            <a:r>
              <a:rPr lang="en-US" kern="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ptical characterization of the aerogel radiator</a:t>
            </a:r>
            <a:endParaRPr lang="en-US" kern="0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07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91" y="1584685"/>
            <a:ext cx="2367571" cy="175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394" y="3650326"/>
            <a:ext cx="3810423" cy="275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062" y="1626741"/>
            <a:ext cx="3016585" cy="176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0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177" y="1510341"/>
            <a:ext cx="2804765" cy="189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56710" y="1000891"/>
            <a:ext cx="9605442" cy="378757"/>
          </a:xfrm>
          <a:prstGeom prst="rect">
            <a:avLst/>
          </a:prstGeom>
          <a:noFill/>
        </p:spPr>
        <p:txBody>
          <a:bodyPr wrap="square" lIns="100772" tIns="50387" rIns="100772" bIns="50387" rtlCol="0">
            <a:spAutoFit/>
          </a:bodyPr>
          <a:lstStyle/>
          <a:p>
            <a:pPr marL="314916" indent="-314916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Transmittance, absorption and scattering length measurements with spectrophotometer</a:t>
            </a:r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8" y="3795345"/>
            <a:ext cx="3076487" cy="307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15"/>
          <p:cNvGrpSpPr/>
          <p:nvPr/>
        </p:nvGrpSpPr>
        <p:grpSpPr>
          <a:xfrm>
            <a:off x="3011511" y="3970936"/>
            <a:ext cx="3236032" cy="2992200"/>
            <a:chOff x="4823812" y="2390819"/>
            <a:chExt cx="4232915" cy="4024851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3812" y="2390819"/>
              <a:ext cx="4232915" cy="4024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17"/>
            <p:cNvSpPr/>
            <p:nvPr/>
          </p:nvSpPr>
          <p:spPr>
            <a:xfrm>
              <a:off x="7069702" y="2502890"/>
              <a:ext cx="936104" cy="146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it-IT" sz="2000">
                <a:solidFill>
                  <a:prstClr val="white"/>
                </a:solidFill>
              </a:endParaRPr>
            </a:p>
          </p:txBody>
        </p:sp>
        <p:sp>
          <p:nvSpPr>
            <p:cNvPr id="34" name="Rounded Rectangle 18"/>
            <p:cNvSpPr/>
            <p:nvPr/>
          </p:nvSpPr>
          <p:spPr>
            <a:xfrm>
              <a:off x="4823812" y="2390819"/>
              <a:ext cx="142071" cy="53412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it-IT" sz="2000">
                <a:solidFill>
                  <a:prstClr val="white"/>
                </a:solidFill>
              </a:endParaRPr>
            </a:p>
          </p:txBody>
        </p:sp>
        <p:sp>
          <p:nvSpPr>
            <p:cNvPr id="35" name="Rounded Rectangle 19"/>
            <p:cNvSpPr/>
            <p:nvPr/>
          </p:nvSpPr>
          <p:spPr>
            <a:xfrm>
              <a:off x="8046244" y="6237312"/>
              <a:ext cx="648072" cy="14401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it-IT" sz="2000">
                <a:solidFill>
                  <a:prstClr val="white"/>
                </a:solidFill>
              </a:endParaRPr>
            </a:p>
          </p:txBody>
        </p:sp>
      </p:grpSp>
      <p:sp>
        <p:nvSpPr>
          <p:cNvPr id="36" name="TextBox 22"/>
          <p:cNvSpPr txBox="1"/>
          <p:nvPr/>
        </p:nvSpPr>
        <p:spPr>
          <a:xfrm>
            <a:off x="3405633" y="3585322"/>
            <a:ext cx="2406639" cy="378777"/>
          </a:xfrm>
          <a:prstGeom prst="rect">
            <a:avLst/>
          </a:prstGeom>
          <a:noFill/>
        </p:spPr>
        <p:txBody>
          <a:bodyPr wrap="square" lIns="100772" tIns="50387" rIns="100772" bIns="50387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Refractive index map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TextBox 23"/>
          <p:cNvSpPr txBox="1"/>
          <p:nvPr/>
        </p:nvSpPr>
        <p:spPr>
          <a:xfrm>
            <a:off x="145129" y="3564749"/>
            <a:ext cx="2395600" cy="378777"/>
          </a:xfrm>
          <a:prstGeom prst="rect">
            <a:avLst/>
          </a:prstGeom>
          <a:solidFill>
            <a:schemeClr val="bg1"/>
          </a:solidFill>
        </p:spPr>
        <p:txBody>
          <a:bodyPr wrap="square" lIns="100772" tIns="50387" rIns="100772" bIns="50387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Chromatic dispersion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31161" y="6475114"/>
            <a:ext cx="3912453" cy="576753"/>
          </a:xfrm>
          <a:prstGeom prst="rect">
            <a:avLst/>
          </a:prstGeom>
        </p:spPr>
        <p:txBody>
          <a:bodyPr wrap="square" lIns="100772" tIns="50387" rIns="100772" bIns="50387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prstClr val="black"/>
                </a:solidFill>
                <a:latin typeface="Calibri"/>
              </a:rPr>
              <a:t>Aerogel quality significantly improved in time </a:t>
            </a:r>
            <a:r>
              <a:rPr lang="en-US" sz="1500" dirty="0">
                <a:solidFill>
                  <a:prstClr val="black"/>
                </a:solidFill>
                <a:latin typeface="Calibri"/>
              </a:rPr>
              <a:t>following the requirements of the project! </a:t>
            </a:r>
            <a:endParaRPr lang="it-IT" sz="1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2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2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5588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75301" y="916135"/>
            <a:ext cx="8590424" cy="4999562"/>
          </a:xfrm>
          <a:prstGeom prst="rect">
            <a:avLst/>
          </a:prstGeom>
          <a:noFill/>
        </p:spPr>
        <p:txBody>
          <a:bodyPr wrap="none" lIns="100772" tIns="50387" rIns="100772" bIns="50387" rtlCol="0">
            <a:spAutoFit/>
          </a:bodyPr>
          <a:lstStyle/>
          <a:p>
            <a:pPr marL="818523" lvl="1" indent="-314916">
              <a:buFont typeface="Zapf Dingbats" charset="0"/>
              <a:buChar char=" "/>
            </a:pPr>
            <a:r>
              <a:rPr lang="en-US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   </a:t>
            </a:r>
            <a:r>
              <a:rPr lang="en-US" dirty="0">
                <a:sym typeface="Zapf Dingbats"/>
              </a:rPr>
              <a:t>Project </a:t>
            </a:r>
            <a:r>
              <a:rPr lang="en-US" dirty="0" err="1">
                <a:sym typeface="Zapf Dingbats"/>
              </a:rPr>
              <a:t>Premiale</a:t>
            </a:r>
            <a:r>
              <a:rPr lang="en-US" dirty="0">
                <a:sym typeface="Zapf Dingbats"/>
              </a:rPr>
              <a:t> CLASMED</a:t>
            </a:r>
            <a:endParaRPr lang="en-US" dirty="0">
              <a:latin typeface="Zapf Dingbats"/>
              <a:ea typeface="Zapf Dingbats"/>
              <a:cs typeface="Zapf Dingbats"/>
              <a:sym typeface="Zapf Dingbats"/>
            </a:endParaRPr>
          </a:p>
          <a:p>
            <a:endParaRPr lang="en-US" dirty="0" smtClean="0">
              <a:solidFill>
                <a:srgbClr val="4CDE41"/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r>
              <a:rPr lang="en-US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 ✔   </a:t>
            </a:r>
            <a:r>
              <a:rPr lang="en-US" dirty="0" err="1" smtClean="0">
                <a:solidFill>
                  <a:srgbClr val="000000"/>
                </a:solidFill>
                <a:sym typeface="Zapf Dingbats"/>
              </a:rPr>
              <a:t>Gluex</a:t>
            </a:r>
            <a:r>
              <a:rPr lang="en-US" dirty="0" smtClean="0">
                <a:solidFill>
                  <a:srgbClr val="000000"/>
                </a:solidFill>
                <a:sym typeface="Zapf Dingbats"/>
              </a:rPr>
              <a:t> DIRC (at </a:t>
            </a:r>
            <a:r>
              <a:rPr lang="en-US" dirty="0" err="1" smtClean="0">
                <a:solidFill>
                  <a:srgbClr val="000000"/>
                </a:solidFill>
                <a:sym typeface="Zapf Dingbats"/>
              </a:rPr>
              <a:t>Jlab</a:t>
            </a:r>
            <a:r>
              <a:rPr lang="en-US" dirty="0" smtClean="0">
                <a:solidFill>
                  <a:srgbClr val="000000"/>
                </a:solidFill>
                <a:sym typeface="Zapf Dingbats"/>
              </a:rPr>
              <a:t> Hall-D) using RICH electronics design</a:t>
            </a:r>
            <a:endParaRPr lang="en-US" dirty="0">
              <a:solidFill>
                <a:srgbClr val="4CDE41"/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r>
              <a:rPr lang="en-US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endParaRPr lang="en-US" dirty="0">
              <a:solidFill>
                <a:srgbClr val="4CDE41"/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pPr marL="314916" indent="-314916">
              <a:buFont typeface="Zapf Dingbats" charset="0"/>
              <a:buChar char=" "/>
            </a:pPr>
            <a:r>
              <a:rPr lang="en-US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✔    </a:t>
            </a:r>
            <a:r>
              <a:rPr lang="en-US" dirty="0">
                <a:solidFill>
                  <a:srgbClr val="000000"/>
                </a:solidFill>
                <a:sym typeface="Zapf Dingbats"/>
              </a:rPr>
              <a:t>DOE funded R&amp;D for a future </a:t>
            </a:r>
            <a:r>
              <a:rPr lang="en-US" dirty="0" smtClean="0">
                <a:solidFill>
                  <a:srgbClr val="000000"/>
                </a:solidFill>
                <a:sym typeface="Zapf Dingbats"/>
              </a:rPr>
              <a:t>EIC</a:t>
            </a:r>
          </a:p>
          <a:p>
            <a:pPr marL="314916" indent="-314916">
              <a:buFont typeface="Zapf Dingbats" charset="0"/>
              <a:buChar char=" "/>
            </a:pPr>
            <a:r>
              <a:rPr lang="en-US" dirty="0">
                <a:solidFill>
                  <a:srgbClr val="000000"/>
                </a:solidFill>
                <a:sym typeface="Zapf Dingbats"/>
              </a:rPr>
              <a:t> </a:t>
            </a:r>
            <a:r>
              <a:rPr lang="en-US" dirty="0" smtClean="0">
                <a:solidFill>
                  <a:srgbClr val="000000"/>
                </a:solidFill>
                <a:sym typeface="Zapf Dingbats"/>
              </a:rPr>
              <a:t>                   EIC PID Consortium using RICH electronics for the prototype stage</a:t>
            </a:r>
            <a:endParaRPr lang="en-US" dirty="0">
              <a:solidFill>
                <a:srgbClr val="000000"/>
              </a:solidFill>
              <a:sym typeface="Zapf Dingbats"/>
            </a:endParaRPr>
          </a:p>
          <a:p>
            <a:r>
              <a:rPr lang="en-US" dirty="0" smtClean="0"/>
              <a:t> </a:t>
            </a:r>
            <a:endParaRPr lang="en-US" dirty="0"/>
          </a:p>
          <a:p>
            <a:r>
              <a:rPr lang="en-US" dirty="0">
                <a:solidFill>
                  <a:srgbClr val="000000"/>
                </a:solidFill>
              </a:rPr>
              <a:t>Ferrara in </a:t>
            </a:r>
            <a:r>
              <a:rPr lang="en-US" dirty="0" smtClean="0">
                <a:solidFill>
                  <a:srgbClr val="000000"/>
                </a:solidFill>
              </a:rPr>
              <a:t>2017</a:t>
            </a:r>
            <a:r>
              <a:rPr lang="en-US" dirty="0" smtClean="0"/>
              <a:t>: </a:t>
            </a:r>
            <a:endParaRPr lang="en-US" dirty="0"/>
          </a:p>
          <a:p>
            <a:r>
              <a:rPr lang="en-US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</a:t>
            </a:r>
          </a:p>
          <a:p>
            <a:pPr marL="314916" indent="-314916">
              <a:buFont typeface="Zapf Dingbats" charset="0"/>
              <a:buChar char=" "/>
            </a:pPr>
            <a:r>
              <a:rPr lang="en-US" dirty="0">
                <a:solidFill>
                  <a:srgbClr val="FCBA78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✔    </a:t>
            </a:r>
            <a:r>
              <a:rPr lang="en-US" dirty="0" smtClean="0">
                <a:solidFill>
                  <a:srgbClr val="000000"/>
                </a:solidFill>
                <a:sym typeface="Zapf Dingbats"/>
              </a:rPr>
              <a:t>RICH &amp; CLASMED  </a:t>
            </a:r>
            <a:r>
              <a:rPr lang="en-US" dirty="0">
                <a:solidFill>
                  <a:srgbClr val="000000"/>
                </a:solidFill>
                <a:sym typeface="Zapf Dingbats"/>
              </a:rPr>
              <a:t>Project Coordination</a:t>
            </a:r>
          </a:p>
          <a:p>
            <a:pPr marL="314916" indent="-314916">
              <a:buFont typeface="Zapf Dingbats" charset="0"/>
              <a:buChar char=" "/>
            </a:pPr>
            <a:endParaRPr lang="en-US" dirty="0"/>
          </a:p>
          <a:p>
            <a:r>
              <a:rPr lang="en-US" dirty="0"/>
              <a:t>            </a:t>
            </a:r>
            <a:r>
              <a:rPr lang="en-US" dirty="0">
                <a:solidFill>
                  <a:srgbClr val="FCBA78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</a:t>
            </a:r>
            <a:r>
              <a:rPr lang="en-US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dirty="0" smtClean="0">
                <a:solidFill>
                  <a:srgbClr val="000000"/>
                </a:solidFill>
                <a:sym typeface="Zapf Dingbats"/>
              </a:rPr>
              <a:t>Electronic panel assembling and test </a:t>
            </a:r>
            <a:endParaRPr lang="en-US" dirty="0">
              <a:solidFill>
                <a:srgbClr val="000000"/>
              </a:solidFill>
              <a:sym typeface="Zapf Dingbats"/>
            </a:endParaRPr>
          </a:p>
          <a:p>
            <a:endParaRPr lang="en-US" dirty="0">
              <a:solidFill>
                <a:srgbClr val="000000"/>
              </a:solidFill>
              <a:sym typeface="Zapf Dingbats"/>
            </a:endParaRPr>
          </a:p>
          <a:p>
            <a:pPr marL="314916" indent="-314916">
              <a:buFont typeface="Zapf Dingbats" charset="0"/>
              <a:buChar char=" "/>
            </a:pPr>
            <a:r>
              <a:rPr lang="en-US" dirty="0">
                <a:solidFill>
                  <a:srgbClr val="FCBA78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</a:t>
            </a:r>
            <a:r>
              <a:rPr lang="en-US" dirty="0" smtClean="0">
                <a:solidFill>
                  <a:srgbClr val="FCBA78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</a:t>
            </a:r>
            <a:r>
              <a:rPr lang="en-US" dirty="0" smtClean="0">
                <a:solidFill>
                  <a:srgbClr val="000000"/>
                </a:solidFill>
                <a:sym typeface="Zapf Dingbats"/>
              </a:rPr>
              <a:t>Aerogel </a:t>
            </a:r>
            <a:r>
              <a:rPr lang="en-US" dirty="0">
                <a:solidFill>
                  <a:srgbClr val="000000"/>
                </a:solidFill>
                <a:sym typeface="Zapf Dingbats"/>
              </a:rPr>
              <a:t>characterization and acceptance tests</a:t>
            </a:r>
            <a:r>
              <a:rPr lang="en-US" dirty="0">
                <a:solidFill>
                  <a:srgbClr val="0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 </a:t>
            </a:r>
            <a:endParaRPr lang="en-US" dirty="0" smtClean="0">
              <a:solidFill>
                <a:srgbClr val="000000"/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pPr marL="314916" indent="-314916">
              <a:buFont typeface="Zapf Dingbats" charset="0"/>
              <a:buChar char=" "/>
            </a:pPr>
            <a:endParaRPr lang="en-US" dirty="0">
              <a:solidFill>
                <a:srgbClr val="000000"/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pPr marL="314916" indent="-314916">
              <a:buFont typeface="Zapf Dingbats" charset="0"/>
              <a:buChar char=" "/>
            </a:pPr>
            <a:r>
              <a:rPr lang="en-US" dirty="0" smtClean="0">
                <a:solidFill>
                  <a:srgbClr val="000000"/>
                </a:solidFill>
                <a:sym typeface="Zapf Dingbats"/>
              </a:rPr>
              <a:t>       </a:t>
            </a:r>
            <a:r>
              <a:rPr lang="en-US" dirty="0" smtClean="0">
                <a:solidFill>
                  <a:srgbClr val="FCBA78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    </a:t>
            </a:r>
            <a:r>
              <a:rPr lang="en-US" dirty="0" smtClean="0">
                <a:solidFill>
                  <a:srgbClr val="000000"/>
                </a:solidFill>
                <a:sym typeface="Zapf Dingbats"/>
              </a:rPr>
              <a:t>RICH installation and commissioning</a:t>
            </a:r>
            <a:endParaRPr lang="en-US" dirty="0">
              <a:solidFill>
                <a:srgbClr val="000000"/>
              </a:solidFill>
              <a:sym typeface="Zapf Dingbats"/>
            </a:endParaRPr>
          </a:p>
          <a:p>
            <a:pPr marL="314916" indent="-314916">
              <a:buFont typeface="Zapf Dingbats" charset="0"/>
              <a:buChar char=" "/>
            </a:pPr>
            <a:endParaRPr lang="en-US" dirty="0">
              <a:solidFill>
                <a:srgbClr val="000000"/>
              </a:solidFill>
              <a:sym typeface="Zapf Dingbats"/>
            </a:endParaRPr>
          </a:p>
          <a:p>
            <a:pPr marL="314916" indent="-314916">
              <a:buFont typeface="Zapf Dingbats" charset="0"/>
              <a:buChar char=" "/>
            </a:pPr>
            <a:r>
              <a:rPr lang="en-US" dirty="0">
                <a:sym typeface="Zapf Dingbats"/>
              </a:rPr>
              <a:t>       </a:t>
            </a:r>
            <a:r>
              <a:rPr lang="en-US" dirty="0">
                <a:solidFill>
                  <a:srgbClr val="FCBA78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</a:t>
            </a:r>
            <a:r>
              <a:rPr lang="en-US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dirty="0" smtClean="0">
                <a:solidFill>
                  <a:srgbClr val="000000"/>
                </a:solidFill>
                <a:sym typeface="Zapf Dingbats"/>
              </a:rPr>
              <a:t>SiPM </a:t>
            </a:r>
            <a:r>
              <a:rPr lang="en-US" dirty="0">
                <a:solidFill>
                  <a:srgbClr val="000000"/>
                </a:solidFill>
                <a:sym typeface="Zapf Dingbats"/>
              </a:rPr>
              <a:t>applications for RICH and Medical Imaging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02241" y="87549"/>
            <a:ext cx="9903159" cy="47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750" tIns="50377" rIns="100750" bIns="50377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b="1" dirty="0">
                <a:solidFill>
                  <a:srgbClr val="FF0000"/>
                </a:solidFill>
              </a:rPr>
              <a:t>RICH Landscape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60071" y="6037075"/>
            <a:ext cx="6600320" cy="362599"/>
          </a:xfrm>
          <a:prstGeom prst="rect">
            <a:avLst/>
          </a:prstGeom>
          <a:noFill/>
        </p:spPr>
        <p:txBody>
          <a:bodyPr wrap="none" lIns="100772" tIns="50387" rIns="100772" bIns="50387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GOAL: 1</a:t>
            </a:r>
            <a:r>
              <a:rPr lang="en-US" b="1" baseline="30000" dirty="0">
                <a:solidFill>
                  <a:srgbClr val="FF0000"/>
                </a:solidFill>
              </a:rPr>
              <a:t>st</a:t>
            </a:r>
            <a:r>
              <a:rPr lang="en-US" b="1" dirty="0">
                <a:solidFill>
                  <a:srgbClr val="FF0000"/>
                </a:solidFill>
              </a:rPr>
              <a:t> sector </a:t>
            </a:r>
            <a:r>
              <a:rPr lang="en-US" b="1" dirty="0" smtClean="0">
                <a:solidFill>
                  <a:srgbClr val="FF0000"/>
                </a:solidFill>
              </a:rPr>
              <a:t>ready for the first physics run in fall 2017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0979633"/>
      </p:ext>
    </p:extLst>
  </p:cSld>
  <p:clrMapOvr>
    <a:masterClrMapping/>
  </p:clrMapOvr>
  <p:transition xmlns:p14="http://schemas.microsoft.com/office/powerpoint/2010/main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02241" y="87549"/>
            <a:ext cx="9903159" cy="47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750" tIns="50377" rIns="100750" bIns="50377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b="1" dirty="0" smtClean="0">
                <a:solidFill>
                  <a:srgbClr val="FF0000"/>
                </a:solidFill>
              </a:rPr>
              <a:t>Magnet solutions for the Polarized Target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9913" y="768639"/>
            <a:ext cx="8524815" cy="6107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new low-dilution HD-ice transversely polarized target is being developed at JLab  </a:t>
            </a:r>
          </a:p>
          <a:p>
            <a:r>
              <a:rPr lang="en-US" dirty="0" smtClean="0"/>
              <a:t>It requires a complicated holding filed to be inserted in the CLAS12 solenoid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2313" y="1589421"/>
            <a:ext cx="7112419" cy="1498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Ferrara is testing diamagnetic high-</a:t>
            </a:r>
            <a:r>
              <a:rPr lang="en-US" dirty="0" err="1" smtClean="0"/>
              <a:t>Tc</a:t>
            </a:r>
            <a:r>
              <a:rPr lang="en-US" dirty="0" smtClean="0"/>
              <a:t> magnets (MgB</a:t>
            </a:r>
            <a:r>
              <a:rPr lang="en-US" baseline="-25000" dirty="0" smtClean="0"/>
              <a:t>2 </a:t>
            </a:r>
            <a:r>
              <a:rPr lang="en-US" dirty="0" smtClean="0"/>
              <a:t>bulk material)</a:t>
            </a:r>
          </a:p>
          <a:p>
            <a:endParaRPr lang="en-US" sz="800" dirty="0"/>
          </a:p>
          <a:p>
            <a:r>
              <a:rPr lang="en-US" dirty="0" smtClean="0"/>
              <a:t>       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dirty="0">
                <a:sym typeface="Zapf Dingbats"/>
              </a:rPr>
              <a:t> </a:t>
            </a:r>
            <a:r>
              <a:rPr lang="en-US" dirty="0" smtClean="0">
                <a:sym typeface="Zapf Dingbats"/>
              </a:rPr>
              <a:t> </a:t>
            </a:r>
            <a:r>
              <a:rPr lang="en-US" dirty="0">
                <a:sym typeface="Zapf Dingbats"/>
              </a:rPr>
              <a:t>N</a:t>
            </a:r>
            <a:r>
              <a:rPr lang="en-US" dirty="0" smtClean="0"/>
              <a:t>o current leads  </a:t>
            </a:r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Zapf Dingbats"/>
                <a:ea typeface="Zapf Dingbats"/>
                <a:cs typeface="Zapf Dingbats"/>
                <a:sym typeface="Zapf Dingbats"/>
              </a:rPr>
              <a:t>✔  </a:t>
            </a:r>
            <a:r>
              <a:rPr lang="en-US" dirty="0" smtClean="0"/>
              <a:t>Cu free</a:t>
            </a:r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Zapf Dingbats"/>
                <a:ea typeface="Zapf Dingbats"/>
                <a:cs typeface="Zapf Dingbats"/>
                <a:sym typeface="Zapf Dingbats"/>
              </a:rPr>
              <a:t>✔  </a:t>
            </a:r>
            <a:r>
              <a:rPr lang="en-US" dirty="0" smtClean="0"/>
              <a:t>Self tuning</a:t>
            </a:r>
          </a:p>
          <a:p>
            <a:r>
              <a:rPr lang="en-US" dirty="0"/>
              <a:t> </a:t>
            </a:r>
            <a:r>
              <a:rPr lang="en-US" dirty="0" smtClean="0"/>
              <a:t>        </a:t>
            </a:r>
            <a:endParaRPr lang="en-US" dirty="0"/>
          </a:p>
        </p:txBody>
      </p:sp>
      <p:pic>
        <p:nvPicPr>
          <p:cNvPr id="13" name="Immagine 7" descr="20160516_112508_HD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r="1928"/>
          <a:stretch/>
        </p:blipFill>
        <p:spPr>
          <a:xfrm rot="5400000">
            <a:off x="2807141" y="3957866"/>
            <a:ext cx="3344704" cy="2561239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3423" y="3219372"/>
            <a:ext cx="3510242" cy="3745222"/>
            <a:chOff x="0" y="2350475"/>
            <a:chExt cx="3510242" cy="3745222"/>
          </a:xfrm>
        </p:grpSpPr>
        <p:grpSp>
          <p:nvGrpSpPr>
            <p:cNvPr id="15" name="Group 11"/>
            <p:cNvGrpSpPr>
              <a:grpSpLocks/>
            </p:cNvGrpSpPr>
            <p:nvPr/>
          </p:nvGrpSpPr>
          <p:grpSpPr bwMode="auto">
            <a:xfrm>
              <a:off x="0" y="2350475"/>
              <a:ext cx="3510242" cy="2335580"/>
              <a:chOff x="20843875" y="7459663"/>
              <a:chExt cx="9436100" cy="7077075"/>
            </a:xfrm>
          </p:grpSpPr>
          <p:pic>
            <p:nvPicPr>
              <p:cNvPr id="16" name="Picture 12" descr="cilindro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43875" y="7459663"/>
                <a:ext cx="9436100" cy="7077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Box 13"/>
              <p:cNvSpPr txBox="1">
                <a:spLocks noChangeArrowheads="1"/>
              </p:cNvSpPr>
              <p:nvPr/>
            </p:nvSpPr>
            <p:spPr bwMode="auto">
              <a:xfrm>
                <a:off x="25350786" y="7459663"/>
                <a:ext cx="1752026" cy="13336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b="1" dirty="0" smtClean="0">
                    <a:solidFill>
                      <a:srgbClr val="FF6600"/>
                    </a:solidFill>
                    <a:latin typeface="Calibri" charset="0"/>
                  </a:rPr>
                  <a:t>By</a:t>
                </a:r>
                <a:endParaRPr lang="it-IT" b="1" dirty="0">
                  <a:solidFill>
                    <a:srgbClr val="FF6600"/>
                  </a:solidFill>
                  <a:latin typeface="Calibri" charset="0"/>
                </a:endParaRPr>
              </a:p>
            </p:txBody>
          </p:sp>
          <p:cxnSp>
            <p:nvCxnSpPr>
              <p:cNvPr id="18" name="Straight Arrow Connector 1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4207787" y="8983662"/>
                <a:ext cx="1828800" cy="1588"/>
              </a:xfrm>
              <a:prstGeom prst="straightConnector1">
                <a:avLst/>
              </a:prstGeom>
              <a:noFill/>
              <a:ln w="76200">
                <a:solidFill>
                  <a:srgbClr val="FF66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Straight Arrow Connector 15"/>
              <p:cNvCxnSpPr>
                <a:cxnSpLocks noChangeShapeType="1"/>
              </p:cNvCxnSpPr>
              <p:nvPr/>
            </p:nvCxnSpPr>
            <p:spPr bwMode="auto">
              <a:xfrm flipV="1">
                <a:off x="25655587" y="9517062"/>
                <a:ext cx="1219200" cy="838200"/>
              </a:xfrm>
              <a:prstGeom prst="straightConnector1">
                <a:avLst/>
              </a:prstGeom>
              <a:noFill/>
              <a:ln w="76200">
                <a:solidFill>
                  <a:srgbClr val="0000FF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0" name="TextBox 16"/>
              <p:cNvSpPr txBox="1">
                <a:spLocks noChangeArrowheads="1"/>
              </p:cNvSpPr>
              <p:nvPr/>
            </p:nvSpPr>
            <p:spPr bwMode="auto">
              <a:xfrm>
                <a:off x="26874788" y="8880474"/>
                <a:ext cx="1751835" cy="911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b="1">
                    <a:solidFill>
                      <a:srgbClr val="0000FF"/>
                    </a:solidFill>
                    <a:latin typeface="Calibri" charset="0"/>
                  </a:rPr>
                  <a:t>Bz</a:t>
                </a:r>
              </a:p>
            </p:txBody>
          </p:sp>
        </p:grpSp>
        <p:sp>
          <p:nvSpPr>
            <p:cNvPr id="21" name="TextBox 15"/>
            <p:cNvSpPr txBox="1">
              <a:spLocks noChangeArrowheads="1"/>
            </p:cNvSpPr>
            <p:nvPr/>
          </p:nvSpPr>
          <p:spPr bwMode="auto">
            <a:xfrm>
              <a:off x="268288" y="4999038"/>
              <a:ext cx="2080405" cy="1096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400" dirty="0" err="1">
                  <a:solidFill>
                    <a:srgbClr val="1F497D"/>
                  </a:solidFill>
                </a:rPr>
                <a:t>existing</a:t>
              </a:r>
              <a:r>
                <a:rPr lang="it-IT" sz="1400" dirty="0">
                  <a:solidFill>
                    <a:srgbClr val="1F497D"/>
                  </a:solidFill>
                </a:rPr>
                <a:t> sample </a:t>
              </a:r>
              <a:endParaRPr lang="it-IT" sz="1400" dirty="0" smtClean="0">
                <a:solidFill>
                  <a:srgbClr val="1F497D"/>
                </a:solidFill>
              </a:endParaRPr>
            </a:p>
            <a:p>
              <a:pPr eaLnBrk="1" hangingPunct="1"/>
              <a:r>
                <a:rPr lang="it-IT" sz="1400" dirty="0" err="1" smtClean="0">
                  <a:solidFill>
                    <a:srgbClr val="1F497D"/>
                  </a:solidFill>
                </a:rPr>
                <a:t>diameter</a:t>
              </a:r>
              <a:r>
                <a:rPr lang="it-IT" sz="1400" dirty="0" smtClean="0">
                  <a:solidFill>
                    <a:srgbClr val="1F497D"/>
                  </a:solidFill>
                </a:rPr>
                <a:t> </a:t>
              </a:r>
              <a:r>
                <a:rPr lang="it-IT" sz="1400" dirty="0">
                  <a:solidFill>
                    <a:srgbClr val="1F497D"/>
                  </a:solidFill>
                </a:rPr>
                <a:t>39 mm</a:t>
              </a:r>
            </a:p>
            <a:p>
              <a:pPr eaLnBrk="1" hangingPunct="1"/>
              <a:r>
                <a:rPr lang="it-IT" sz="1400" dirty="0" err="1">
                  <a:solidFill>
                    <a:srgbClr val="1F497D"/>
                  </a:solidFill>
                </a:rPr>
                <a:t>length</a:t>
              </a:r>
              <a:r>
                <a:rPr lang="it-IT" sz="1400" dirty="0">
                  <a:solidFill>
                    <a:srgbClr val="1F497D"/>
                  </a:solidFill>
                </a:rPr>
                <a:t> 90 mm</a:t>
              </a:r>
            </a:p>
            <a:p>
              <a:pPr eaLnBrk="1" hangingPunct="1"/>
              <a:r>
                <a:rPr lang="it-IT" sz="1400" dirty="0" err="1">
                  <a:solidFill>
                    <a:srgbClr val="1F497D"/>
                  </a:solidFill>
                </a:rPr>
                <a:t>thickness</a:t>
              </a:r>
              <a:r>
                <a:rPr lang="it-IT" sz="1400" dirty="0">
                  <a:solidFill>
                    <a:srgbClr val="1F497D"/>
                  </a:solidFill>
                </a:rPr>
                <a:t> ~1 </a:t>
              </a:r>
              <a:r>
                <a:rPr lang="it-IT" sz="1400" dirty="0" smtClean="0">
                  <a:solidFill>
                    <a:srgbClr val="1F497D"/>
                  </a:solidFill>
                </a:rPr>
                <a:t>mm</a:t>
              </a:r>
            </a:p>
            <a:p>
              <a:pPr eaLnBrk="1" hangingPunct="1"/>
              <a:r>
                <a:rPr lang="it-IT" sz="1400" dirty="0">
                  <a:solidFill>
                    <a:srgbClr val="1F497D"/>
                  </a:solidFill>
                </a:rPr>
                <a:t>(</a:t>
              </a:r>
              <a:r>
                <a:rPr lang="it-IT" sz="1400" dirty="0" err="1">
                  <a:solidFill>
                    <a:srgbClr val="1F497D"/>
                  </a:solidFill>
                  <a:cs typeface="Arial" charset="0"/>
                </a:rPr>
                <a:t>courtesy</a:t>
              </a:r>
              <a:r>
                <a:rPr lang="it-IT" sz="1400" dirty="0">
                  <a:solidFill>
                    <a:srgbClr val="1F497D"/>
                  </a:solidFill>
                  <a:cs typeface="Arial" charset="0"/>
                </a:rPr>
                <a:t> of G. </a:t>
              </a:r>
              <a:r>
                <a:rPr lang="it-IT" sz="1400" dirty="0" smtClean="0">
                  <a:solidFill>
                    <a:srgbClr val="1F497D"/>
                  </a:solidFill>
                  <a:cs typeface="Arial" charset="0"/>
                </a:rPr>
                <a:t>Giunchi</a:t>
              </a:r>
              <a:endParaRPr lang="it-IT" sz="1400" dirty="0">
                <a:solidFill>
                  <a:srgbClr val="1F497D"/>
                </a:solidFill>
              </a:endParaRPr>
            </a:p>
          </p:txBody>
        </p:sp>
      </p:grpSp>
      <p:pic>
        <p:nvPicPr>
          <p:cNvPr id="24" name="Immagine 9" descr="20160516-moving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" r="19409"/>
          <a:stretch/>
        </p:blipFill>
        <p:spPr>
          <a:xfrm>
            <a:off x="5759554" y="3688912"/>
            <a:ext cx="4321583" cy="3346960"/>
          </a:xfrm>
          <a:prstGeom prst="rect">
            <a:avLst/>
          </a:prstGeom>
        </p:spPr>
      </p:pic>
      <p:sp>
        <p:nvSpPr>
          <p:cNvPr id="25" name="CasellaDiTesto 8"/>
          <p:cNvSpPr txBox="1"/>
          <p:nvPr/>
        </p:nvSpPr>
        <p:spPr>
          <a:xfrm>
            <a:off x="5759563" y="3419886"/>
            <a:ext cx="323070" cy="35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0000"/>
                </a:solidFill>
                <a:latin typeface="Arial"/>
                <a:cs typeface="Arial"/>
              </a:rPr>
              <a:t>K</a:t>
            </a:r>
          </a:p>
        </p:txBody>
      </p:sp>
      <p:sp>
        <p:nvSpPr>
          <p:cNvPr id="26" name="CasellaDiTesto 10"/>
          <p:cNvSpPr txBox="1"/>
          <p:nvPr/>
        </p:nvSpPr>
        <p:spPr>
          <a:xfrm>
            <a:off x="9588309" y="3423132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2"/>
                </a:solidFill>
                <a:latin typeface="Arial"/>
                <a:cs typeface="Arial"/>
              </a:rPr>
              <a:t>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56404" y="2573269"/>
            <a:ext cx="5239761" cy="6107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When frozen it preserves the magnetic flux</a:t>
            </a:r>
          </a:p>
          <a:p>
            <a:r>
              <a:rPr lang="en-US" dirty="0" smtClean="0"/>
              <a:t>(irrespective of external conditions and geometry)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093780" y="5302494"/>
            <a:ext cx="3595856" cy="2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Dipole field memorized by a MgB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cylinder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93657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57610" y="242302"/>
            <a:ext cx="8139720" cy="608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72" tIns="50387" rIns="100772" bIns="50387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500" dirty="0">
                <a:solidFill>
                  <a:srgbClr val="FF0000"/>
                </a:solidFill>
                <a:latin typeface="Comic Sans MS" pitchFamily="66" charset="0"/>
              </a:rPr>
              <a:t>      Il </a:t>
            </a:r>
            <a:r>
              <a:rPr lang="en-US" sz="3500" dirty="0" err="1">
                <a:solidFill>
                  <a:srgbClr val="FF0000"/>
                </a:solidFill>
                <a:latin typeface="Comic Sans MS" pitchFamily="66" charset="0"/>
              </a:rPr>
              <a:t>gruppo</a:t>
            </a:r>
            <a:r>
              <a:rPr lang="en-US" sz="3500" dirty="0">
                <a:solidFill>
                  <a:srgbClr val="FF0000"/>
                </a:solidFill>
                <a:latin typeface="Comic Sans MS" pitchFamily="66" charset="0"/>
              </a:rPr>
              <a:t> di Ferrara @ JLAB12</a:t>
            </a:r>
            <a:endParaRPr lang="en-US" sz="4000" dirty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315" y="1173443"/>
            <a:ext cx="9885034" cy="4742310"/>
          </a:xfrm>
          <a:prstGeom prst="rect">
            <a:avLst/>
          </a:prstGeom>
          <a:noFill/>
        </p:spPr>
        <p:txBody>
          <a:bodyPr wrap="square" lIns="100772" tIns="50387" rIns="100772" bIns="50387" rtlCol="0">
            <a:spAutoFit/>
          </a:bodyPr>
          <a:lstStyle/>
          <a:p>
            <a:r>
              <a:rPr lang="it-IT" sz="1900" dirty="0" smtClean="0">
                <a:solidFill>
                  <a:srgbClr val="0033CC"/>
                </a:solidFill>
              </a:rPr>
              <a:t>Responsabilita’:</a:t>
            </a: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/>
              <a:t>M. Contalbrigo: responsabile locale di </a:t>
            </a:r>
            <a:r>
              <a:rPr lang="it-IT" sz="1900" dirty="0" smtClean="0"/>
              <a:t>JLab12</a:t>
            </a:r>
            <a:endParaRPr lang="it-IT" sz="1900" dirty="0"/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/>
              <a:t>M. C. responsabile progetto RICH</a:t>
            </a: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/>
              <a:t>M. C. &amp; L.P. Co-spokesperson di diverse proposte di esperimento (PAC34,37,38,39)</a:t>
            </a:r>
          </a:p>
          <a:p>
            <a:endParaRPr lang="it-IT" sz="1900" dirty="0">
              <a:solidFill>
                <a:schemeClr val="tx1"/>
              </a:solidFill>
            </a:endParaRPr>
          </a:p>
          <a:p>
            <a:r>
              <a:rPr lang="it-IT" sz="1900" dirty="0" smtClean="0">
                <a:solidFill>
                  <a:srgbClr val="0033CC"/>
                </a:solidFill>
              </a:rPr>
              <a:t>Contributi principali:</a:t>
            </a: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/>
              <a:t>RICH detector </a:t>
            </a:r>
            <a:r>
              <a:rPr lang="it-IT" sz="1900" dirty="0">
                <a:solidFill>
                  <a:srgbClr val="FF0000"/>
                </a:solidFill>
              </a:rPr>
              <a:t>(M.C., A. Movsysian, L. </a:t>
            </a:r>
            <a:r>
              <a:rPr lang="it-IT" sz="1900" dirty="0" err="1">
                <a:solidFill>
                  <a:srgbClr val="FF0000"/>
                </a:solidFill>
              </a:rPr>
              <a:t>Barion</a:t>
            </a:r>
            <a:r>
              <a:rPr lang="it-IT" sz="1900" dirty="0">
                <a:solidFill>
                  <a:srgbClr val="FF0000"/>
                </a:solidFill>
              </a:rPr>
              <a:t>, M. </a:t>
            </a:r>
            <a:r>
              <a:rPr lang="it-IT" sz="1900" dirty="0" err="1">
                <a:solidFill>
                  <a:srgbClr val="FF0000"/>
                </a:solidFill>
              </a:rPr>
              <a:t>Turisini</a:t>
            </a:r>
            <a:r>
              <a:rPr lang="it-IT" sz="1900" dirty="0">
                <a:solidFill>
                  <a:srgbClr val="FF0000"/>
                </a:solidFill>
              </a:rPr>
              <a:t>, I. </a:t>
            </a:r>
            <a:r>
              <a:rPr lang="it-IT" sz="1900" dirty="0" err="1">
                <a:solidFill>
                  <a:srgbClr val="FF0000"/>
                </a:solidFill>
              </a:rPr>
              <a:t>Balossino</a:t>
            </a:r>
            <a:r>
              <a:rPr lang="it-IT" sz="1900" dirty="0">
                <a:solidFill>
                  <a:srgbClr val="FF0000"/>
                </a:solidFill>
              </a:rPr>
              <a:t>)</a:t>
            </a:r>
          </a:p>
          <a:p>
            <a:endParaRPr lang="it-IT" sz="1900" dirty="0" smtClean="0"/>
          </a:p>
          <a:p>
            <a:r>
              <a:rPr lang="it-IT" sz="1900" dirty="0" smtClean="0"/>
              <a:t>      - </a:t>
            </a:r>
            <a:r>
              <a:rPr lang="it-IT" sz="1900" dirty="0"/>
              <a:t>Caratterizzazione proprieta’ ottiche </a:t>
            </a:r>
            <a:r>
              <a:rPr lang="it-IT" sz="1900" dirty="0" smtClean="0"/>
              <a:t>radiatore </a:t>
            </a:r>
            <a:r>
              <a:rPr lang="it-IT" sz="1900" dirty="0" err="1" smtClean="0"/>
              <a:t>aerogel</a:t>
            </a:r>
            <a:r>
              <a:rPr lang="it-IT" sz="1900" dirty="0" smtClean="0"/>
              <a:t> </a:t>
            </a:r>
            <a:r>
              <a:rPr lang="it-IT" sz="1900" dirty="0"/>
              <a:t>(@ SILAB</a:t>
            </a:r>
            <a:r>
              <a:rPr lang="it-IT" sz="1900" dirty="0" smtClean="0"/>
              <a:t>)</a:t>
            </a:r>
          </a:p>
          <a:p>
            <a:r>
              <a:rPr lang="it-IT" sz="1900" dirty="0" smtClean="0"/>
              <a:t>      </a:t>
            </a:r>
            <a:r>
              <a:rPr lang="it-IT" sz="1900" dirty="0"/>
              <a:t>- T</a:t>
            </a:r>
            <a:r>
              <a:rPr lang="it-IT" sz="1900" dirty="0" smtClean="0"/>
              <a:t>est </a:t>
            </a:r>
            <a:r>
              <a:rPr lang="it-IT" sz="1900" dirty="0"/>
              <a:t>su fascio </a:t>
            </a:r>
            <a:r>
              <a:rPr lang="it-IT" sz="1900" dirty="0" smtClean="0"/>
              <a:t>elettronica di lettura (</a:t>
            </a:r>
            <a:r>
              <a:rPr lang="it-IT" sz="1900" dirty="0" err="1"/>
              <a:t>Fermilab</a:t>
            </a:r>
            <a:r>
              <a:rPr lang="it-IT" sz="1900" dirty="0"/>
              <a:t>) </a:t>
            </a:r>
            <a:endParaRPr lang="it-IT" sz="1900" dirty="0" smtClean="0"/>
          </a:p>
          <a:p>
            <a:r>
              <a:rPr lang="it-IT" sz="1900" dirty="0" smtClean="0"/>
              <a:t>      - Stress test componenti (</a:t>
            </a:r>
            <a:r>
              <a:rPr lang="it-IT" sz="1900" dirty="0" err="1" smtClean="0"/>
              <a:t>stabilita’</a:t>
            </a:r>
            <a:r>
              <a:rPr lang="it-IT" sz="1900" dirty="0" smtClean="0"/>
              <a:t> verso temperatura, </a:t>
            </a:r>
            <a:r>
              <a:rPr lang="it-IT" sz="1900" dirty="0" err="1" smtClean="0"/>
              <a:t>umidita’</a:t>
            </a:r>
            <a:r>
              <a:rPr lang="it-IT" sz="1900" dirty="0" smtClean="0"/>
              <a:t>. radiazione..)</a:t>
            </a:r>
            <a:endParaRPr lang="it-IT" sz="1900" dirty="0"/>
          </a:p>
          <a:p>
            <a:r>
              <a:rPr lang="it-IT" sz="1900" dirty="0"/>
              <a:t>      - SIPM Applications on RICH and </a:t>
            </a:r>
            <a:r>
              <a:rPr lang="it-IT" sz="1900" dirty="0" err="1"/>
              <a:t>Medical</a:t>
            </a:r>
            <a:r>
              <a:rPr lang="it-IT" sz="1900" dirty="0"/>
              <a:t> </a:t>
            </a:r>
            <a:r>
              <a:rPr lang="it-IT" sz="1900" dirty="0" err="1"/>
              <a:t>Imaging</a:t>
            </a:r>
            <a:endParaRPr lang="it-IT" sz="1900" dirty="0"/>
          </a:p>
          <a:p>
            <a:endParaRPr lang="it-IT" sz="1900" dirty="0"/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/>
              <a:t>Configurazione magnetica per HD_Ice target </a:t>
            </a:r>
            <a:r>
              <a:rPr lang="it-IT" sz="1900" dirty="0">
                <a:solidFill>
                  <a:srgbClr val="FF0000"/>
                </a:solidFill>
              </a:rPr>
              <a:t>(M.C., G. Ciullo, M. </a:t>
            </a:r>
            <a:r>
              <a:rPr lang="it-IT" sz="1900" dirty="0" err="1" smtClean="0">
                <a:solidFill>
                  <a:srgbClr val="FF0000"/>
                </a:solidFill>
              </a:rPr>
              <a:t>Statera</a:t>
            </a:r>
            <a:r>
              <a:rPr lang="it-IT" sz="1900" dirty="0" smtClean="0">
                <a:solidFill>
                  <a:srgbClr val="FF0000"/>
                </a:solidFill>
              </a:rPr>
              <a:t>, L. </a:t>
            </a:r>
            <a:r>
              <a:rPr lang="it-IT" sz="1900" dirty="0" err="1" smtClean="0">
                <a:solidFill>
                  <a:srgbClr val="FF0000"/>
                </a:solidFill>
              </a:rPr>
              <a:t>Barion</a:t>
            </a:r>
            <a:r>
              <a:rPr lang="it-IT" sz="1900" dirty="0" smtClean="0">
                <a:solidFill>
                  <a:srgbClr val="FF0000"/>
                </a:solidFill>
              </a:rPr>
              <a:t>)</a:t>
            </a:r>
            <a:endParaRPr lang="it-IT" sz="1900" dirty="0">
              <a:solidFill>
                <a:srgbClr val="FF0000"/>
              </a:solidFill>
            </a:endParaRPr>
          </a:p>
          <a:p>
            <a:pPr marL="377900" indent="-377900">
              <a:buFont typeface="Arial" pitchFamily="34" charset="0"/>
              <a:buChar char="•"/>
            </a:pPr>
            <a:endParaRPr lang="it-IT" sz="1900" dirty="0">
              <a:solidFill>
                <a:srgbClr val="FF0000"/>
              </a:solidFill>
            </a:endParaRP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 smtClean="0"/>
              <a:t>Analisi dati CLAS6  </a:t>
            </a:r>
            <a:r>
              <a:rPr lang="it-IT" sz="1900" dirty="0" smtClean="0">
                <a:solidFill>
                  <a:srgbClr val="FF0000"/>
                </a:solidFill>
              </a:rPr>
              <a:t>(</a:t>
            </a:r>
            <a:r>
              <a:rPr lang="it-IT" sz="1900" dirty="0">
                <a:solidFill>
                  <a:srgbClr val="FF0000"/>
                </a:solidFill>
              </a:rPr>
              <a:t>M.C</a:t>
            </a:r>
            <a:r>
              <a:rPr lang="it-IT" sz="1900" dirty="0" smtClean="0">
                <a:solidFill>
                  <a:srgbClr val="FF0000"/>
                </a:solidFill>
              </a:rPr>
              <a:t>., </a:t>
            </a:r>
            <a:r>
              <a:rPr lang="it-IT" sz="1900" dirty="0">
                <a:solidFill>
                  <a:srgbClr val="FF0000"/>
                </a:solidFill>
              </a:rPr>
              <a:t>A. </a:t>
            </a:r>
            <a:r>
              <a:rPr lang="it-IT" sz="1900" dirty="0" err="1">
                <a:solidFill>
                  <a:srgbClr val="FF0000"/>
                </a:solidFill>
              </a:rPr>
              <a:t>Movsisyan</a:t>
            </a:r>
            <a:r>
              <a:rPr lang="it-IT" sz="1900" dirty="0">
                <a:solidFill>
                  <a:srgbClr val="FF0000"/>
                </a:solidFill>
              </a:rPr>
              <a:t>)</a:t>
            </a:r>
            <a:endParaRPr lang="it-IT" sz="1900" dirty="0"/>
          </a:p>
          <a:p>
            <a:pPr marL="377900" indent="-377900">
              <a:buFont typeface="Arial" pitchFamily="34" charset="0"/>
              <a:buChar char="•"/>
            </a:pP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8767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75" y="6318270"/>
            <a:ext cx="2150919" cy="100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33338" y="1158859"/>
            <a:ext cx="9180513" cy="3497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88" tIns="76656" rIns="89888" bIns="44943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 eaLnBrk="1"/>
            <a:r>
              <a:rPr lang="en-US" sz="4400" dirty="0">
                <a:solidFill>
                  <a:srgbClr val="FF0000"/>
                </a:solidFill>
                <a:latin typeface="Comic Sans MS" pitchFamily="66" charset="0"/>
              </a:rPr>
              <a:t>From PAX </a:t>
            </a:r>
          </a:p>
          <a:p>
            <a:pPr algn="ctr" eaLnBrk="1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P</a:t>
            </a:r>
            <a:r>
              <a:rPr lang="en-US" sz="3200" dirty="0">
                <a:latin typeface="Comic Sans MS" pitchFamily="66" charset="0"/>
              </a:rPr>
              <a:t>olarized </a:t>
            </a: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A</a:t>
            </a:r>
            <a:r>
              <a:rPr lang="en-US" sz="3200" dirty="0">
                <a:latin typeface="Comic Sans MS" pitchFamily="66" charset="0"/>
              </a:rPr>
              <a:t>ntiproton </a:t>
            </a:r>
            <a:r>
              <a:rPr lang="en-US" sz="3200" dirty="0" err="1">
                <a:latin typeface="Comic Sans MS" pitchFamily="66" charset="0"/>
              </a:rPr>
              <a:t>e</a:t>
            </a:r>
            <a:r>
              <a:rPr lang="en-US" sz="3200" dirty="0" err="1">
                <a:solidFill>
                  <a:srgbClr val="FF0000"/>
                </a:solidFill>
                <a:latin typeface="Comic Sans MS" pitchFamily="66" charset="0"/>
              </a:rPr>
              <a:t>X</a:t>
            </a:r>
            <a:r>
              <a:rPr lang="en-US" sz="3200" dirty="0" err="1">
                <a:latin typeface="Comic Sans MS" pitchFamily="66" charset="0"/>
              </a:rPr>
              <a:t>periments</a:t>
            </a:r>
            <a:endParaRPr lang="en-US" sz="3200" dirty="0">
              <a:latin typeface="Comic Sans MS" pitchFamily="66" charset="0"/>
            </a:endParaRPr>
          </a:p>
          <a:p>
            <a:pPr algn="ctr" eaLnBrk="1"/>
            <a:endParaRPr lang="en-US" sz="3600" dirty="0">
              <a:solidFill>
                <a:srgbClr val="FF0000"/>
              </a:solidFill>
              <a:latin typeface="Comic Sans MS" pitchFamily="66" charset="0"/>
            </a:endParaRPr>
          </a:p>
          <a:p>
            <a:pPr algn="ctr" eaLnBrk="1"/>
            <a:r>
              <a:rPr lang="en-US" sz="4400" dirty="0">
                <a:solidFill>
                  <a:srgbClr val="FF0000"/>
                </a:solidFill>
                <a:latin typeface="Comic Sans MS" pitchFamily="66" charset="0"/>
              </a:rPr>
              <a:t>to JEDI</a:t>
            </a:r>
          </a:p>
          <a:p>
            <a:pPr algn="ctr" eaLnBrk="1"/>
            <a:r>
              <a:rPr lang="en-US" sz="3200" i="1" dirty="0" err="1">
                <a:solidFill>
                  <a:srgbClr val="FF0000"/>
                </a:solidFill>
                <a:latin typeface="Comic Sans MS" pitchFamily="66" charset="0"/>
              </a:rPr>
              <a:t>J</a:t>
            </a:r>
            <a:r>
              <a:rPr lang="en-US" sz="3200" i="1" dirty="0" err="1">
                <a:solidFill>
                  <a:srgbClr val="000000"/>
                </a:solidFill>
                <a:latin typeface="Comic Sans MS" pitchFamily="66" charset="0"/>
              </a:rPr>
              <a:t>ülich</a:t>
            </a:r>
            <a:r>
              <a:rPr lang="en-US" sz="3200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Comic Sans MS" pitchFamily="66" charset="0"/>
              </a:rPr>
              <a:t>E</a:t>
            </a:r>
            <a:r>
              <a:rPr lang="en-US" sz="3200" i="1" dirty="0">
                <a:solidFill>
                  <a:srgbClr val="000000"/>
                </a:solidFill>
                <a:latin typeface="Comic Sans MS" pitchFamily="66" charset="0"/>
              </a:rPr>
              <a:t>lectric </a:t>
            </a:r>
            <a:r>
              <a:rPr lang="en-US" sz="3200" i="1" dirty="0">
                <a:solidFill>
                  <a:srgbClr val="FF0000"/>
                </a:solidFill>
                <a:latin typeface="Comic Sans MS" pitchFamily="66" charset="0"/>
              </a:rPr>
              <a:t>D</a:t>
            </a:r>
            <a:r>
              <a:rPr lang="en-US" sz="3200" i="1" dirty="0">
                <a:solidFill>
                  <a:srgbClr val="000000"/>
                </a:solidFill>
                <a:latin typeface="Comic Sans MS" pitchFamily="66" charset="0"/>
              </a:rPr>
              <a:t>ipole moment </a:t>
            </a:r>
            <a:r>
              <a:rPr lang="en-US" sz="3200" i="1" dirty="0">
                <a:solidFill>
                  <a:srgbClr val="FF0000"/>
                </a:solidFill>
                <a:latin typeface="Comic Sans MS" pitchFamily="66" charset="0"/>
              </a:rPr>
              <a:t>I</a:t>
            </a:r>
            <a:r>
              <a:rPr lang="en-US" sz="3200" i="1" dirty="0">
                <a:solidFill>
                  <a:srgbClr val="000000"/>
                </a:solidFill>
                <a:latin typeface="Comic Sans MS" pitchFamily="66" charset="0"/>
              </a:rPr>
              <a:t>nvestigations</a:t>
            </a:r>
            <a:r>
              <a:rPr lang="en-US" sz="3200" i="1" baseline="-250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151158" y="250826"/>
            <a:ext cx="181554" cy="43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9888" tIns="46742" rIns="89888" bIns="46742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it-IT" sz="2200" dirty="0">
                <a:solidFill>
                  <a:srgbClr val="000080"/>
                </a:solidFill>
                <a:latin typeface="Century Schoolbook" pitchFamily="16" charset="0"/>
              </a:rPr>
              <a:t> </a:t>
            </a: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072" y="6087044"/>
            <a:ext cx="233997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8834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8" name="Rectangle 14"/>
          <p:cNvSpPr/>
          <p:nvPr/>
        </p:nvSpPr>
        <p:spPr>
          <a:xfrm>
            <a:off x="752287" y="227032"/>
            <a:ext cx="8561008" cy="608896"/>
          </a:xfrm>
          <a:prstGeom prst="rect">
            <a:avLst/>
          </a:prstGeom>
          <a:noFill/>
        </p:spPr>
        <p:txBody>
          <a:bodyPr wrap="square" lIns="100717" tIns="50361" rIns="100717" bIns="50361">
            <a:spAutoFit/>
          </a:bodyPr>
          <a:lstStyle/>
          <a:p>
            <a:pPr algn="ctr">
              <a:defRPr/>
            </a:pPr>
            <a:r>
              <a:rPr lang="en-US" sz="3500" dirty="0">
                <a:ln w="1905"/>
                <a:solidFill>
                  <a:srgbClr val="FF0000"/>
                </a:solidFill>
              </a:rPr>
              <a:t>La </a:t>
            </a:r>
            <a:r>
              <a:rPr lang="en-US" sz="3500" dirty="0" err="1">
                <a:ln w="1905"/>
                <a:solidFill>
                  <a:srgbClr val="FF0000"/>
                </a:solidFill>
              </a:rPr>
              <a:t>fisica</a:t>
            </a:r>
            <a:r>
              <a:rPr lang="en-US" sz="3500" dirty="0">
                <a:ln w="1905"/>
                <a:solidFill>
                  <a:srgbClr val="FF0000"/>
                </a:solidFill>
              </a:rPr>
              <a:t> del </a:t>
            </a:r>
            <a:r>
              <a:rPr lang="en-US" sz="3500" dirty="0" err="1">
                <a:ln w="1905"/>
                <a:solidFill>
                  <a:srgbClr val="FF0000"/>
                </a:solidFill>
              </a:rPr>
              <a:t>Gruppo</a:t>
            </a:r>
            <a:r>
              <a:rPr lang="en-US" sz="3500" dirty="0">
                <a:ln w="1905"/>
                <a:solidFill>
                  <a:srgbClr val="FF0000"/>
                </a:solidFill>
              </a:rPr>
              <a:t> III a Ferrara</a:t>
            </a: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086A10-CEAF-441E-B39E-8ABA104CA67A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  <p:sp>
        <p:nvSpPr>
          <p:cNvPr id="2" name="TextBox 1"/>
          <p:cNvSpPr txBox="1"/>
          <p:nvPr/>
        </p:nvSpPr>
        <p:spPr>
          <a:xfrm>
            <a:off x="2738321" y="1223556"/>
            <a:ext cx="7116629" cy="4312551"/>
          </a:xfrm>
          <a:prstGeom prst="rect">
            <a:avLst/>
          </a:prstGeom>
          <a:noFill/>
        </p:spPr>
        <p:txBody>
          <a:bodyPr wrap="square" lIns="100717" tIns="50361" rIns="100717" bIns="50361" rtlCol="0">
            <a:spAutoFit/>
          </a:bodyPr>
          <a:lstStyle/>
          <a:p>
            <a:endParaRPr lang="it-IT" sz="1000" dirty="0"/>
          </a:p>
          <a:p>
            <a:pPr marL="377704" indent="-377704">
              <a:buFont typeface="Arial" pitchFamily="34" charset="0"/>
              <a:buChar char="•"/>
            </a:pPr>
            <a:r>
              <a:rPr lang="it-IT" sz="2200" b="1" dirty="0">
                <a:solidFill>
                  <a:srgbClr val="606060"/>
                </a:solidFill>
              </a:rPr>
              <a:t>PANDA</a:t>
            </a:r>
            <a:r>
              <a:rPr lang="it-IT" sz="2200" b="1" dirty="0">
                <a:solidFill>
                  <a:srgbClr val="0033CC"/>
                </a:solidFill>
              </a:rPr>
              <a:t> </a:t>
            </a:r>
            <a:r>
              <a:rPr lang="it-IT" sz="2200" b="1" dirty="0" smtClean="0">
                <a:solidFill>
                  <a:srgbClr val="0033CC"/>
                </a:solidFill>
              </a:rPr>
              <a:t>(?</a:t>
            </a:r>
            <a:r>
              <a:rPr lang="it-IT" sz="2000" b="1" dirty="0" smtClean="0">
                <a:solidFill>
                  <a:schemeClr val="bg2"/>
                </a:solidFill>
              </a:rPr>
              <a:t>) </a:t>
            </a:r>
            <a:endParaRPr lang="it-IT" sz="2000" b="1" dirty="0">
              <a:solidFill>
                <a:schemeClr val="bg2"/>
              </a:solidFill>
            </a:endParaRPr>
          </a:p>
          <a:p>
            <a:r>
              <a:rPr lang="it-IT" dirty="0">
                <a:solidFill>
                  <a:schemeClr val="bg2"/>
                </a:solidFill>
              </a:rPr>
              <a:t>      - charmonium</a:t>
            </a:r>
          </a:p>
          <a:p>
            <a:r>
              <a:rPr lang="it-IT" dirty="0">
                <a:solidFill>
                  <a:schemeClr val="bg2"/>
                </a:solidFill>
              </a:rPr>
              <a:t>      - exotic states (glueballs, hybrids, multiquark states)</a:t>
            </a:r>
          </a:p>
          <a:p>
            <a:r>
              <a:rPr lang="it-IT" dirty="0">
                <a:solidFill>
                  <a:schemeClr val="bg2"/>
                </a:solidFill>
              </a:rPr>
              <a:t>      - Hypernuclei</a:t>
            </a:r>
          </a:p>
          <a:p>
            <a:r>
              <a:rPr lang="it-IT" dirty="0">
                <a:solidFill>
                  <a:schemeClr val="bg2"/>
                </a:solidFill>
              </a:rPr>
              <a:t>      - mass and width modification inside nuclear matter</a:t>
            </a:r>
          </a:p>
          <a:p>
            <a:endParaRPr lang="it-IT" sz="2000" dirty="0"/>
          </a:p>
          <a:p>
            <a:pPr marL="377704" indent="-377704">
              <a:buFont typeface="Arial" pitchFamily="34" charset="0"/>
              <a:buChar char="•"/>
            </a:pPr>
            <a:r>
              <a:rPr lang="it-IT" sz="2200" b="1" dirty="0">
                <a:solidFill>
                  <a:srgbClr val="0033CC"/>
                </a:solidFill>
              </a:rPr>
              <a:t>JLAB12  </a:t>
            </a:r>
            <a:r>
              <a:rPr lang="it-IT" sz="2000" b="1" dirty="0">
                <a:solidFill>
                  <a:srgbClr val="FF0000"/>
                </a:solidFill>
              </a:rPr>
              <a:t>(R.L.: Marco Contalbrigo)</a:t>
            </a:r>
            <a:endParaRPr lang="it-IT" sz="2000" dirty="0">
              <a:solidFill>
                <a:srgbClr val="FF0000"/>
              </a:solidFill>
            </a:endParaRPr>
          </a:p>
          <a:p>
            <a:r>
              <a:rPr lang="it-IT" dirty="0"/>
              <a:t>      -  spin physics</a:t>
            </a:r>
          </a:p>
          <a:p>
            <a:r>
              <a:rPr lang="it-IT" dirty="0"/>
              <a:t>      -  transverse momentum phenomena  (TMDs) &amp; 3D imaging</a:t>
            </a:r>
          </a:p>
          <a:p>
            <a:r>
              <a:rPr lang="it-IT" dirty="0"/>
              <a:t>      -  GPDs, EM Form Factors</a:t>
            </a:r>
          </a:p>
          <a:p>
            <a:endParaRPr lang="it-IT" dirty="0" smtClean="0"/>
          </a:p>
          <a:p>
            <a:endParaRPr lang="it-IT" dirty="0"/>
          </a:p>
          <a:p>
            <a:endParaRPr lang="it-IT" dirty="0"/>
          </a:p>
          <a:p>
            <a:pPr marL="377704" indent="-377704">
              <a:buFont typeface="Arial" pitchFamily="34" charset="0"/>
              <a:buChar char="•"/>
            </a:pPr>
            <a:r>
              <a:rPr lang="it-IT" sz="2200" b="1" dirty="0">
                <a:solidFill>
                  <a:srgbClr val="0033CC"/>
                </a:solidFill>
              </a:rPr>
              <a:t>PAX  </a:t>
            </a:r>
            <a:r>
              <a:rPr lang="it-IT" sz="2000" b="1" dirty="0">
                <a:solidFill>
                  <a:srgbClr val="FF0000"/>
                </a:solidFill>
              </a:rPr>
              <a:t>(R.L. &amp; N. Paolo Lenisa)</a:t>
            </a:r>
          </a:p>
          <a:p>
            <a:r>
              <a:rPr lang="it-IT" dirty="0"/>
              <a:t>      </a:t>
            </a:r>
            <a:r>
              <a:rPr lang="it-IT" dirty="0" smtClean="0">
                <a:solidFill>
                  <a:srgbClr val="0033CC"/>
                </a:solidFill>
              </a:rPr>
              <a:t>-  </a:t>
            </a:r>
            <a:r>
              <a:rPr lang="it-IT" dirty="0"/>
              <a:t>EDM, tests of fundamental symmetries </a:t>
            </a:r>
          </a:p>
        </p:txBody>
      </p:sp>
      <p:pic>
        <p:nvPicPr>
          <p:cNvPr id="968706" name="Picture 2" descr="logo JLab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62" y="3124058"/>
            <a:ext cx="1848139" cy="90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PANDA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553" y="1254231"/>
            <a:ext cx="2302009" cy="759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bann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364" y="4877390"/>
            <a:ext cx="1982374" cy="383436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752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75B7B979-4F6F-4AB1-BB4A-ABCCAB3E2E2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3348148" y="-105821"/>
            <a:ext cx="4148380" cy="76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73" tIns="50339" rIns="100673" bIns="50339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600" b="0" dirty="0">
                <a:solidFill>
                  <a:srgbClr val="FF0000"/>
                </a:solidFill>
                <a:latin typeface="Comic Sans MS" pitchFamily="66" charset="0"/>
              </a:rPr>
              <a:t>PAX (2005-2016)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05835" y="582022"/>
            <a:ext cx="9760688" cy="58202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100673" tIns="50339" rIns="100673" bIns="50339"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r>
              <a:rPr lang="en-GB" sz="1800" dirty="0">
                <a:solidFill>
                  <a:srgbClr val="FF0000"/>
                </a:solidFill>
                <a:latin typeface="Comic Sans MS" pitchFamily="66" charset="0"/>
              </a:rPr>
              <a:t>Polarization technology for hadron-physics experiments.</a:t>
            </a:r>
          </a:p>
          <a:p>
            <a:pPr marL="0" indent="0" eaLnBrk="1" hangingPunct="1">
              <a:spcBef>
                <a:spcPct val="20000"/>
              </a:spcBef>
              <a:buClr>
                <a:srgbClr val="009EE0"/>
              </a:buClr>
            </a:pPr>
            <a:endParaRPr lang="en-GB" sz="1800" dirty="0">
              <a:solidFill>
                <a:srgbClr val="FF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r>
              <a:rPr lang="en-GB" sz="1800" dirty="0">
                <a:latin typeface="Comic Sans MS" pitchFamily="66" charset="0"/>
              </a:rPr>
              <a:t>Goal: production of first ever beam of polarized antiprotons by spin-filtering</a:t>
            </a:r>
            <a:r>
              <a:rPr lang="en-GB" sz="1800" dirty="0">
                <a:solidFill>
                  <a:srgbClr val="FF0000"/>
                </a:solidFill>
                <a:latin typeface="Comic Sans MS" pitchFamily="66" charset="0"/>
              </a:rPr>
              <a:t>.</a:t>
            </a:r>
          </a:p>
          <a:p>
            <a:pPr eaLnBrk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endParaRPr lang="en-GB" sz="1800" dirty="0">
              <a:solidFill>
                <a:srgbClr val="FF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r>
              <a:rPr lang="en-GB" sz="1800" dirty="0">
                <a:solidFill>
                  <a:srgbClr val="000000"/>
                </a:solidFill>
                <a:latin typeface="Comic Sans MS" pitchFamily="66" charset="0"/>
              </a:rPr>
              <a:t>Application to FAIR facility to investigate single and double spin-asymmetries in p-</a:t>
            </a:r>
            <a:r>
              <a:rPr lang="en-GB" sz="1800" dirty="0" err="1">
                <a:solidFill>
                  <a:srgbClr val="000000"/>
                </a:solidFill>
                <a:latin typeface="Comic Sans MS" pitchFamily="66" charset="0"/>
              </a:rPr>
              <a:t>pbar</a:t>
            </a:r>
            <a:r>
              <a:rPr lang="en-GB" sz="1800" dirty="0">
                <a:solidFill>
                  <a:srgbClr val="000000"/>
                </a:solidFill>
                <a:latin typeface="Comic Sans MS" pitchFamily="66" charset="0"/>
              </a:rPr>
              <a:t> scattering.</a:t>
            </a:r>
          </a:p>
          <a:p>
            <a:pPr lvl="1" eaLnBrk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r>
              <a:rPr lang="en-GB" sz="1800" dirty="0">
                <a:solidFill>
                  <a:srgbClr val="000000"/>
                </a:solidFill>
                <a:latin typeface="Comic Sans MS" pitchFamily="66" charset="0"/>
              </a:rPr>
              <a:t>First direct measurement of “</a:t>
            </a:r>
            <a:r>
              <a:rPr lang="en-GB" sz="1800" dirty="0" err="1">
                <a:solidFill>
                  <a:srgbClr val="000000"/>
                </a:solidFill>
                <a:latin typeface="Comic Sans MS" pitchFamily="66" charset="0"/>
              </a:rPr>
              <a:t>transversity</a:t>
            </a:r>
            <a:r>
              <a:rPr lang="en-GB" sz="1800" dirty="0">
                <a:solidFill>
                  <a:srgbClr val="000000"/>
                </a:solidFill>
                <a:latin typeface="Comic Sans MS" pitchFamily="66" charset="0"/>
              </a:rPr>
              <a:t>”.</a:t>
            </a:r>
          </a:p>
          <a:p>
            <a:pPr lvl="1" eaLnBrk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endParaRPr lang="en-GB" sz="1800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r>
              <a:rPr lang="en-GB" sz="1800" dirty="0">
                <a:solidFill>
                  <a:srgbClr val="000000"/>
                </a:solidFill>
                <a:latin typeface="Comic Sans MS" pitchFamily="66" charset="0"/>
              </a:rPr>
              <a:t>Development phase with protons @ COSY – </a:t>
            </a:r>
            <a:r>
              <a:rPr lang="en-GB" sz="1800" dirty="0" err="1">
                <a:solidFill>
                  <a:srgbClr val="000000"/>
                </a:solidFill>
                <a:latin typeface="Comic Sans MS" pitchFamily="66" charset="0"/>
              </a:rPr>
              <a:t>Jülich</a:t>
            </a:r>
            <a:r>
              <a:rPr lang="en-GB" sz="1800" dirty="0">
                <a:solidFill>
                  <a:srgbClr val="000000"/>
                </a:solidFill>
                <a:latin typeface="Comic Sans MS" pitchFamily="66" charset="0"/>
              </a:rPr>
              <a:t>.</a:t>
            </a:r>
          </a:p>
          <a:p>
            <a:pPr lvl="1" eaLnBrk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r>
              <a:rPr lang="en-GB" sz="1800" dirty="0">
                <a:solidFill>
                  <a:srgbClr val="000000"/>
                </a:solidFill>
                <a:latin typeface="Comic Sans MS" pitchFamily="66" charset="0"/>
              </a:rPr>
              <a:t>Achievements: </a:t>
            </a:r>
          </a:p>
          <a:p>
            <a:pPr lvl="2" eaLnBrk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r>
              <a:rPr lang="en-GB" sz="1800" dirty="0">
                <a:solidFill>
                  <a:srgbClr val="000000"/>
                </a:solidFill>
                <a:latin typeface="Comic Sans MS" pitchFamily="66" charset="0"/>
              </a:rPr>
              <a:t>Demonstration of not </a:t>
            </a:r>
            <a:r>
              <a:rPr lang="en-GB" sz="1800" dirty="0" err="1">
                <a:solidFill>
                  <a:srgbClr val="000000"/>
                </a:solidFill>
                <a:latin typeface="Comic Sans MS" pitchFamily="66" charset="0"/>
              </a:rPr>
              <a:t>appicability</a:t>
            </a:r>
            <a:r>
              <a:rPr lang="en-GB" sz="1800" dirty="0">
                <a:solidFill>
                  <a:srgbClr val="000000"/>
                </a:solidFill>
                <a:latin typeface="Comic Sans MS" pitchFamily="66" charset="0"/>
              </a:rPr>
              <a:t> of spin-flip to polarized „in-situ“ a stored beam.</a:t>
            </a:r>
          </a:p>
          <a:p>
            <a:pPr lvl="2" eaLnBrk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r>
              <a:rPr lang="en-GB" sz="1800" dirty="0">
                <a:solidFill>
                  <a:srgbClr val="000000"/>
                </a:solidFill>
                <a:latin typeface="Comic Sans MS" pitchFamily="66" charset="0"/>
              </a:rPr>
              <a:t>Successful test of transverse spin-filtering at COSY. </a:t>
            </a:r>
          </a:p>
          <a:p>
            <a:pPr lvl="2" eaLnBrk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endParaRPr lang="en-GB" sz="1800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r>
              <a:rPr lang="en-GB" sz="1800" dirty="0">
                <a:solidFill>
                  <a:srgbClr val="000000"/>
                </a:solidFill>
                <a:latin typeface="Comic Sans MS" pitchFamily="66" charset="0"/>
              </a:rPr>
              <a:t>No access to CERN AD (a sad story)</a:t>
            </a:r>
          </a:p>
          <a:p>
            <a:pPr eaLnBrk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endParaRPr lang="en-GB" sz="1800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r>
              <a:rPr lang="en-GB" sz="1800" dirty="0">
                <a:solidFill>
                  <a:srgbClr val="000000"/>
                </a:solidFill>
                <a:latin typeface="Comic Sans MS" pitchFamily="66" charset="0"/>
              </a:rPr>
              <a:t>External acknowledgment and financing:</a:t>
            </a:r>
          </a:p>
          <a:p>
            <a:pPr lvl="1" eaLnBrk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r>
              <a:rPr lang="en-GB" sz="1800" dirty="0">
                <a:solidFill>
                  <a:srgbClr val="000000"/>
                </a:solidFill>
                <a:latin typeface="Comic Sans MS" pitchFamily="66" charset="0"/>
              </a:rPr>
              <a:t>ERC-Advanced Grant: </a:t>
            </a:r>
            <a:r>
              <a:rPr lang="en-GB" sz="1800" dirty="0">
                <a:solidFill>
                  <a:srgbClr val="FF0000"/>
                </a:solidFill>
                <a:latin typeface="Comic Sans MS" pitchFamily="66" charset="0"/>
              </a:rPr>
              <a:t>POLPBAR </a:t>
            </a:r>
            <a:r>
              <a:rPr lang="en-GB" sz="1800" dirty="0">
                <a:latin typeface="Comic Sans MS" pitchFamily="66" charset="0"/>
              </a:rPr>
              <a:t>(2010-2016)</a:t>
            </a:r>
          </a:p>
          <a:p>
            <a:pPr lvl="1" eaLnBrk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r>
              <a:rPr lang="en-GB" sz="1800" dirty="0">
                <a:solidFill>
                  <a:srgbClr val="000000"/>
                </a:solidFill>
                <a:latin typeface="Comic Sans MS" pitchFamily="66" charset="0"/>
              </a:rPr>
              <a:t>Joint Research Activity </a:t>
            </a:r>
            <a:r>
              <a:rPr lang="en-GB" sz="1800" dirty="0" err="1">
                <a:solidFill>
                  <a:srgbClr val="FF0000"/>
                </a:solidFill>
                <a:latin typeface="Comic Sans MS" pitchFamily="66" charset="0"/>
              </a:rPr>
              <a:t>PolAnti</a:t>
            </a:r>
            <a:r>
              <a:rPr lang="en-GB" sz="1800" dirty="0">
                <a:solidFill>
                  <a:srgbClr val="000000"/>
                </a:solidFill>
                <a:latin typeface="Comic Sans MS" pitchFamily="66" charset="0"/>
              </a:rPr>
              <a:t> in HP2 and HP3</a:t>
            </a:r>
            <a:endParaRPr lang="de-DE" sz="1800" dirty="0">
              <a:latin typeface="Comic Sans MS" pitchFamily="66" charset="0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35279" y="6461449"/>
            <a:ext cx="9507361" cy="43738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100673" tIns="50339" rIns="100673" bIns="50339"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1800" i="1" dirty="0" err="1">
                <a:solidFill>
                  <a:srgbClr val="FF0000"/>
                </a:solidFill>
                <a:latin typeface="Comic Sans MS" pitchFamily="66" charset="0"/>
              </a:rPr>
              <a:t>Byproduct</a:t>
            </a:r>
            <a:r>
              <a:rPr lang="de-DE" sz="1800" i="1" dirty="0">
                <a:solidFill>
                  <a:srgbClr val="FF0000"/>
                </a:solidFill>
                <a:latin typeface="Comic Sans MS" pitchFamily="66" charset="0"/>
              </a:rPr>
              <a:t>:  COSY </a:t>
            </a:r>
            <a:r>
              <a:rPr lang="de-DE" sz="1800" i="1" dirty="0" err="1">
                <a:solidFill>
                  <a:srgbClr val="FF0000"/>
                </a:solidFill>
                <a:latin typeface="Comic Sans MS" pitchFamily="66" charset="0"/>
              </a:rPr>
              <a:t>has</a:t>
            </a:r>
            <a:r>
              <a:rPr lang="de-DE" sz="1800" i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1800" i="1" dirty="0" err="1">
                <a:solidFill>
                  <a:srgbClr val="FF0000"/>
                </a:solidFill>
                <a:latin typeface="Comic Sans MS" pitchFamily="66" charset="0"/>
              </a:rPr>
              <a:t>become</a:t>
            </a:r>
            <a:r>
              <a:rPr lang="de-DE" sz="1800" i="1" dirty="0">
                <a:solidFill>
                  <a:srgbClr val="FF0000"/>
                </a:solidFill>
                <a:latin typeface="Comic Sans MS" pitchFamily="66" charset="0"/>
              </a:rPr>
              <a:t> a </a:t>
            </a:r>
            <a:r>
              <a:rPr lang="de-DE" sz="1800" i="1" dirty="0" err="1">
                <a:solidFill>
                  <a:srgbClr val="FF0000"/>
                </a:solidFill>
                <a:latin typeface="Comic Sans MS" pitchFamily="66" charset="0"/>
              </a:rPr>
              <a:t>precision</a:t>
            </a:r>
            <a:r>
              <a:rPr lang="de-DE" sz="1800" i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1800" i="1" dirty="0" err="1">
                <a:solidFill>
                  <a:srgbClr val="FF0000"/>
                </a:solidFill>
                <a:latin typeface="Comic Sans MS" pitchFamily="66" charset="0"/>
              </a:rPr>
              <a:t>machine</a:t>
            </a:r>
            <a:r>
              <a:rPr lang="de-DE" sz="1800" i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1800" i="1" dirty="0" err="1">
                <a:solidFill>
                  <a:srgbClr val="FF0000"/>
                </a:solidFill>
                <a:latin typeface="Comic Sans MS" pitchFamily="66" charset="0"/>
              </a:rPr>
              <a:t>ready</a:t>
            </a:r>
            <a:r>
              <a:rPr lang="de-DE" sz="1800" i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1800" i="1" dirty="0" err="1">
                <a:solidFill>
                  <a:srgbClr val="FF0000"/>
                </a:solidFill>
                <a:latin typeface="Comic Sans MS" pitchFamily="66" charset="0"/>
              </a:rPr>
              <a:t>for</a:t>
            </a:r>
            <a:r>
              <a:rPr lang="de-DE" sz="1800" i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1800" i="1" dirty="0" err="1">
                <a:solidFill>
                  <a:srgbClr val="FF0000"/>
                </a:solidFill>
                <a:latin typeface="Comic Sans MS" pitchFamily="66" charset="0"/>
              </a:rPr>
              <a:t>new</a:t>
            </a:r>
            <a:r>
              <a:rPr lang="de-DE" sz="1800" i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1800" i="1" dirty="0" err="1">
                <a:solidFill>
                  <a:srgbClr val="FF0000"/>
                </a:solidFill>
                <a:latin typeface="Comic Sans MS" pitchFamily="66" charset="0"/>
              </a:rPr>
              <a:t>challenges</a:t>
            </a:r>
            <a:r>
              <a:rPr lang="de-DE" sz="1800" i="1" dirty="0">
                <a:solidFill>
                  <a:srgbClr val="FF0000"/>
                </a:solidFill>
                <a:latin typeface="Comic Sans MS" pitchFamily="66" charset="0"/>
              </a:rPr>
              <a:t>!</a:t>
            </a:r>
            <a:endParaRPr lang="de-DE" sz="24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03901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75B7B979-4F6F-4AB1-BB4A-ABCCAB3E2E2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3383426" y="0"/>
            <a:ext cx="4148380" cy="76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73" tIns="50339" rIns="100673" bIns="50339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600" b="0" dirty="0">
                <a:solidFill>
                  <a:srgbClr val="FF0000"/>
                </a:solidFill>
                <a:latin typeface="Comic Sans MS" pitchFamily="66" charset="0"/>
              </a:rPr>
              <a:t>JEDI (2016-2021)</a:t>
            </a:r>
          </a:p>
        </p:txBody>
      </p:sp>
      <p:sp>
        <p:nvSpPr>
          <p:cNvPr id="7" name="Rectangle 6"/>
          <p:cNvSpPr/>
          <p:nvPr/>
        </p:nvSpPr>
        <p:spPr>
          <a:xfrm>
            <a:off x="421922" y="1728383"/>
            <a:ext cx="8767939" cy="2857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30" tIns="45716" rIns="91430" bIns="45716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r>
              <a:rPr lang="en-GB" dirty="0">
                <a:solidFill>
                  <a:srgbClr val="FF0000"/>
                </a:solidFill>
                <a:latin typeface="Comic Sans MS" pitchFamily="66" charset="0"/>
              </a:rPr>
              <a:t>Polarization technology </a:t>
            </a:r>
            <a:r>
              <a:rPr lang="en-GB" dirty="0" smtClean="0">
                <a:solidFill>
                  <a:srgbClr val="FF0000"/>
                </a:solidFill>
                <a:latin typeface="Comic Sans MS" pitchFamily="66" charset="0"/>
              </a:rPr>
              <a:t>for precision experiments.</a:t>
            </a:r>
          </a:p>
          <a:p>
            <a:pPr eaLnBrk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endParaRPr lang="en-GB" dirty="0">
              <a:solidFill>
                <a:srgbClr val="FF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  <a:latin typeface="Comic Sans MS" pitchFamily="66" charset="0"/>
              </a:rPr>
              <a:t>Goals:</a:t>
            </a:r>
          </a:p>
          <a:p>
            <a:pPr lvl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Comic Sans MS" pitchFamily="66" charset="0"/>
              </a:rPr>
              <a:t>F</a:t>
            </a:r>
            <a:r>
              <a:rPr lang="en-GB" dirty="0" smtClean="0">
                <a:solidFill>
                  <a:srgbClr val="000000"/>
                </a:solidFill>
                <a:latin typeface="Comic Sans MS" pitchFamily="66" charset="0"/>
              </a:rPr>
              <a:t>irst measurement of deuteron – EDM at COSY.</a:t>
            </a:r>
          </a:p>
          <a:p>
            <a:pPr lvl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  <a:latin typeface="Comic Sans MS" pitchFamily="66" charset="0"/>
              </a:rPr>
              <a:t>Production of Technical Design Report for a first generation machine.</a:t>
            </a:r>
          </a:p>
          <a:p>
            <a:pPr lvl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endParaRPr lang="en-GB" dirty="0">
              <a:solidFill>
                <a:srgbClr val="000000"/>
              </a:solidFill>
              <a:latin typeface="Comic Sans MS" pitchFamily="66" charset="0"/>
            </a:endParaRPr>
          </a:p>
          <a:p>
            <a:pPr lvl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  <a:latin typeface="Comic Sans MS" pitchFamily="66" charset="0"/>
              </a:rPr>
              <a:t>In addition: </a:t>
            </a:r>
          </a:p>
          <a:p>
            <a:pPr lvl="2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  <a:latin typeface="Comic Sans MS" pitchFamily="66" charset="0"/>
              </a:rPr>
              <a:t>Time Reversal Invariance Test at COSY</a:t>
            </a:r>
          </a:p>
          <a:p>
            <a:pPr lvl="2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  <a:latin typeface="Comic Sans MS" pitchFamily="66" charset="0"/>
              </a:rPr>
              <a:t>Longitudinal spin-filtering test at COSY (</a:t>
            </a:r>
            <a:r>
              <a:rPr lang="en-GB" smtClean="0">
                <a:solidFill>
                  <a:srgbClr val="000000"/>
                </a:solidFill>
                <a:latin typeface="Comic Sans MS" pitchFamily="66" charset="0"/>
              </a:rPr>
              <a:t>?) </a:t>
            </a:r>
            <a:endParaRPr lang="en-GB" dirty="0" smtClean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824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 bwMode="auto">
          <a:xfrm flipH="1">
            <a:off x="231977" y="3633713"/>
            <a:ext cx="9753111" cy="321429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fld id="{C1B7C8C8-98E1-4AA1-9790-A76A83605039}" type="slidenum">
              <a:rPr lang="en-US" sz="1200">
                <a:latin typeface="Comic Sans MS" pitchFamily="66" charset="0"/>
              </a:rPr>
              <a:pPr/>
              <a:t>22</a:t>
            </a:fld>
            <a:endParaRPr lang="en-US" sz="1200">
              <a:latin typeface="Comic Sans MS" pitchFamily="66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238418" y="1305850"/>
            <a:ext cx="9632371" cy="1760865"/>
            <a:chOff x="352718" y="1305850"/>
            <a:chExt cx="9632371" cy="1760865"/>
          </a:xfrm>
        </p:grpSpPr>
        <p:sp>
          <p:nvSpPr>
            <p:cNvPr id="4" name="Rettangolo 3"/>
            <p:cNvSpPr/>
            <p:nvPr/>
          </p:nvSpPr>
          <p:spPr bwMode="auto">
            <a:xfrm>
              <a:off x="357708" y="1305850"/>
              <a:ext cx="9627381" cy="176086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feld 16"/>
                <p:cNvSpPr txBox="1"/>
                <p:nvPr/>
              </p:nvSpPr>
              <p:spPr>
                <a:xfrm>
                  <a:off x="7107131" y="1752661"/>
                  <a:ext cx="1692569" cy="50244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100684" tIns="50344" rIns="100684" bIns="50344" rtlCol="0">
                  <a:spAutoFit/>
                </a:bodyPr>
                <a:lstStyle/>
                <a:p>
                  <a14:m>
                    <m:oMathPara xmlns=""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de-DE" sz="2800" b="1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sz="2800" b="1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𝒑</m:t>
                            </m:r>
                          </m:e>
                        </m:acc>
                        <m:r>
                          <a:rPr lang="de-DE" sz="28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de-DE" sz="28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𝒒</m:t>
                        </m:r>
                        <m:r>
                          <a:rPr lang="de-DE" sz="2800" b="1" i="1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∙</m:t>
                        </m:r>
                        <m:acc>
                          <m:accPr>
                            <m:chr m:val="⃗"/>
                            <m:ctrlPr>
                              <a:rPr lang="de-DE" sz="2800" b="1" i="1">
                                <a:solidFill>
                                  <a:srgbClr val="0070C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de-DE" sz="2800" b="1" i="1">
                                <a:solidFill>
                                  <a:srgbClr val="0070C0"/>
                                </a:solidFill>
                                <a:latin typeface="Cambria Math"/>
                                <a:ea typeface="Cambria Math"/>
                              </a:rPr>
                              <m:t>𝒔</m:t>
                            </m:r>
                          </m:e>
                        </m:acc>
                      </m:oMath>
                    </m:oMathPara>
                  </a14:m>
                  <a:endParaRPr lang="de-DE" sz="2800" b="1" dirty="0">
                    <a:solidFill>
                      <a:srgbClr val="0070C0"/>
                    </a:solidFill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17" name="Textfeld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7129" y="1752661"/>
                  <a:ext cx="1692569" cy="502444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483" name="Rectangle 5"/>
            <p:cNvSpPr txBox="1">
              <a:spLocks noChangeArrowheads="1"/>
            </p:cNvSpPr>
            <p:nvPr/>
          </p:nvSpPr>
          <p:spPr bwMode="auto">
            <a:xfrm>
              <a:off x="2464930" y="2669483"/>
              <a:ext cx="5387242" cy="3972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lIns="100684" tIns="50344" rIns="100684" bIns="50344"/>
            <a:lstStyle>
              <a:lvl1pPr marL="342900" indent="-3429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rgbClr val="009EE0"/>
                </a:buClr>
              </a:pPr>
              <a:r>
                <a:rPr lang="de-DE" sz="1800" dirty="0">
                  <a:latin typeface="Comic Sans MS" pitchFamily="66" charset="0"/>
                </a:rPr>
                <a:t>Charge </a:t>
              </a:r>
              <a:r>
                <a:rPr lang="de-DE" sz="1800" dirty="0" err="1">
                  <a:latin typeface="Comic Sans MS" pitchFamily="66" charset="0"/>
                </a:rPr>
                <a:t>separation</a:t>
              </a:r>
              <a:r>
                <a:rPr lang="de-DE" sz="1800" dirty="0">
                  <a:latin typeface="Comic Sans MS" pitchFamily="66" charset="0"/>
                </a:rPr>
                <a:t> </a:t>
              </a:r>
              <a:r>
                <a:rPr lang="de-DE" sz="1800" dirty="0" err="1">
                  <a:latin typeface="Comic Sans MS" pitchFamily="66" charset="0"/>
                </a:rPr>
                <a:t>creates</a:t>
              </a:r>
              <a:r>
                <a:rPr lang="de-DE" sz="1800" dirty="0">
                  <a:latin typeface="Comic Sans MS" pitchFamily="66" charset="0"/>
                </a:rPr>
                <a:t> an </a:t>
              </a:r>
              <a:r>
                <a:rPr lang="de-DE" sz="1800" dirty="0" err="1">
                  <a:latin typeface="Comic Sans MS" pitchFamily="66" charset="0"/>
                </a:rPr>
                <a:t>electric</a:t>
              </a:r>
              <a:r>
                <a:rPr lang="de-DE" sz="1800" dirty="0">
                  <a:latin typeface="Comic Sans MS" pitchFamily="66" charset="0"/>
                </a:rPr>
                <a:t> </a:t>
              </a:r>
              <a:r>
                <a:rPr lang="de-DE" sz="1800" dirty="0" err="1">
                  <a:latin typeface="Comic Sans MS" pitchFamily="66" charset="0"/>
                </a:rPr>
                <a:t>dipole</a:t>
              </a:r>
              <a:r>
                <a:rPr lang="de-DE" sz="1800" dirty="0">
                  <a:latin typeface="Comic Sans MS" pitchFamily="66" charset="0"/>
                </a:rPr>
                <a:t> </a:t>
              </a:r>
              <a:r>
                <a:rPr lang="de-DE" sz="1800" b="1" dirty="0">
                  <a:latin typeface="Comic Sans MS" pitchFamily="66" charset="0"/>
                </a:rPr>
                <a:t> </a:t>
              </a:r>
            </a:p>
          </p:txBody>
        </p:sp>
        <p:pic>
          <p:nvPicPr>
            <p:cNvPr id="20484" name="Picture 4" descr="Electric Field_52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173" y="1324145"/>
              <a:ext cx="2361798" cy="118077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85" name="Textfeld 28"/>
            <p:cNvSpPr txBox="1">
              <a:spLocks noChangeArrowheads="1"/>
            </p:cNvSpPr>
            <p:nvPr/>
          </p:nvSpPr>
          <p:spPr bwMode="auto">
            <a:xfrm>
              <a:off x="352718" y="1305850"/>
              <a:ext cx="1729393" cy="391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lIns="100684" tIns="50344" rIns="100684" bIns="50344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342830" indent="-342830" eaLnBrk="1" hangingPunct="1">
                <a:buFont typeface="Arial" pitchFamily="34" charset="0"/>
                <a:buChar char="•"/>
              </a:pPr>
              <a:r>
                <a:rPr lang="de-DE" sz="2000" dirty="0">
                  <a:latin typeface="Comic Sans MS" pitchFamily="66" charset="0"/>
                </a:rPr>
                <a:t>Definition</a:t>
              </a:r>
            </a:p>
          </p:txBody>
        </p:sp>
      </p:grpSp>
      <p:sp>
        <p:nvSpPr>
          <p:cNvPr id="2" name="Textfeld 27"/>
          <p:cNvSpPr txBox="1">
            <a:spLocks noChangeArrowheads="1"/>
          </p:cNvSpPr>
          <p:nvPr/>
        </p:nvSpPr>
        <p:spPr bwMode="auto">
          <a:xfrm>
            <a:off x="142587" y="5744457"/>
            <a:ext cx="1661390" cy="110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684" tIns="50344" rIns="100684" bIns="50344">
            <a:spAutoFit/>
          </a:bodyPr>
          <a:lstStyle/>
          <a:p>
            <a:pPr algn="ctr">
              <a:defRPr/>
            </a:pPr>
            <a:r>
              <a:rPr lang="de-DE" sz="1400" dirty="0">
                <a:latin typeface="Comic Sans MS" pitchFamily="66" charset="0"/>
              </a:rPr>
              <a:t>H</a:t>
            </a:r>
            <a:r>
              <a:rPr lang="de-DE" sz="1400" baseline="-25000" dirty="0">
                <a:latin typeface="Comic Sans MS" pitchFamily="66" charset="0"/>
              </a:rPr>
              <a:t>2</a:t>
            </a:r>
            <a:r>
              <a:rPr lang="de-DE" sz="1400" dirty="0">
                <a:latin typeface="Comic Sans MS" pitchFamily="66" charset="0"/>
              </a:rPr>
              <a:t>O </a:t>
            </a:r>
            <a:r>
              <a:rPr lang="de-DE" sz="1400" dirty="0" err="1">
                <a:latin typeface="Comic Sans MS" pitchFamily="66" charset="0"/>
              </a:rPr>
              <a:t>molecule</a:t>
            </a:r>
            <a:r>
              <a:rPr lang="de-DE" sz="1400" dirty="0">
                <a:latin typeface="Comic Sans MS" pitchFamily="66" charset="0"/>
              </a:rPr>
              <a:t>:</a:t>
            </a:r>
          </a:p>
          <a:p>
            <a:pPr algn="ctr">
              <a:defRPr/>
            </a:pPr>
            <a:r>
              <a:rPr lang="de-DE" sz="1400" dirty="0">
                <a:latin typeface="Comic Sans MS" pitchFamily="66" charset="0"/>
                <a:sym typeface="Wingdings" pitchFamily="2" charset="2"/>
              </a:rPr>
              <a:t>permanent EDM</a:t>
            </a:r>
          </a:p>
          <a:p>
            <a:pPr algn="ctr">
              <a:defRPr/>
            </a:pPr>
            <a:r>
              <a:rPr lang="de-DE" sz="1400" dirty="0">
                <a:solidFill>
                  <a:srgbClr val="C00000"/>
                </a:solidFill>
                <a:latin typeface="Comic Sans MS" pitchFamily="66" charset="0"/>
                <a:sym typeface="Wingdings" pitchFamily="2" charset="2"/>
              </a:rPr>
              <a:t>(</a:t>
            </a:r>
            <a:r>
              <a:rPr lang="de-DE" sz="1400" dirty="0" err="1">
                <a:solidFill>
                  <a:srgbClr val="C00000"/>
                </a:solidFill>
                <a:latin typeface="Comic Sans MS" pitchFamily="66" charset="0"/>
                <a:sym typeface="Wingdings" pitchFamily="2" charset="2"/>
              </a:rPr>
              <a:t>degenerate</a:t>
            </a:r>
            <a:r>
              <a:rPr lang="de-DE" sz="1400" dirty="0">
                <a:solidFill>
                  <a:srgbClr val="C00000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de-DE" sz="1400" dirty="0" smtClean="0">
                <a:solidFill>
                  <a:srgbClr val="C00000"/>
                </a:solidFill>
                <a:latin typeface="Comic Sans MS" pitchFamily="66" charset="0"/>
                <a:sym typeface="Wingdings" pitchFamily="2" charset="2"/>
              </a:rPr>
              <a:t>GS </a:t>
            </a:r>
            <a:r>
              <a:rPr lang="de-DE" sz="1400" dirty="0" err="1" smtClean="0">
                <a:solidFill>
                  <a:srgbClr val="C00000"/>
                </a:solidFill>
                <a:latin typeface="Comic Sans MS" pitchFamily="66" charset="0"/>
                <a:sym typeface="Wingdings" pitchFamily="2" charset="2"/>
              </a:rPr>
              <a:t>of</a:t>
            </a:r>
            <a:r>
              <a:rPr lang="de-DE" sz="1400" dirty="0" smtClean="0">
                <a:solidFill>
                  <a:srgbClr val="C00000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de-DE" sz="1400" dirty="0">
                <a:solidFill>
                  <a:srgbClr val="C00000"/>
                </a:solidFill>
                <a:latin typeface="Comic Sans MS" pitchFamily="66" charset="0"/>
                <a:sym typeface="Wingdings" pitchFamily="2" charset="2"/>
              </a:rPr>
              <a:t>different </a:t>
            </a:r>
            <a:r>
              <a:rPr lang="de-DE" sz="1400" dirty="0" err="1">
                <a:solidFill>
                  <a:srgbClr val="C00000"/>
                </a:solidFill>
                <a:latin typeface="Comic Sans MS" pitchFamily="66" charset="0"/>
                <a:sym typeface="Wingdings" pitchFamily="2" charset="2"/>
              </a:rPr>
              <a:t>Parity</a:t>
            </a:r>
            <a:r>
              <a:rPr lang="de-DE" sz="1400" dirty="0">
                <a:solidFill>
                  <a:srgbClr val="C00000"/>
                </a:solidFill>
                <a:latin typeface="Comic Sans MS" pitchFamily="66" charset="0"/>
                <a:sym typeface="Wingdings" pitchFamily="2" charset="2"/>
              </a:rPr>
              <a:t>)</a:t>
            </a:r>
            <a:endParaRPr lang="de-DE" sz="1400" dirty="0">
              <a:solidFill>
                <a:srgbClr val="3A6F8A"/>
              </a:solidFill>
              <a:latin typeface="Comic Sans MS" pitchFamily="66" charset="0"/>
              <a:sym typeface="Wingdings" pitchFamily="2" charset="2"/>
            </a:endParaRPr>
          </a:p>
        </p:txBody>
      </p:sp>
      <p:pic>
        <p:nvPicPr>
          <p:cNvPr id="18444" name="Picture 2" descr="http://www.tutordynamic.com/chemistry/img/hydrogen-atom.jpg"/>
          <p:cNvPicPr>
            <a:picLocks noChangeAspect="1" noChangeArrowheads="1"/>
          </p:cNvPicPr>
          <p:nvPr/>
        </p:nvPicPr>
        <p:blipFill rotWithShape="1">
          <a:blip r:embed="rId5"/>
          <a:srcRect l="-30918" r="-30970" b="14253"/>
          <a:stretch/>
        </p:blipFill>
        <p:spPr bwMode="auto">
          <a:xfrm>
            <a:off x="-242154" y="4380474"/>
            <a:ext cx="2300480" cy="109865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/>
        </p:spPr>
      </p:pic>
      <p:sp>
        <p:nvSpPr>
          <p:cNvPr id="12" name="Titel 1"/>
          <p:cNvSpPr txBox="1">
            <a:spLocks/>
          </p:cNvSpPr>
          <p:nvPr/>
        </p:nvSpPr>
        <p:spPr bwMode="auto">
          <a:xfrm>
            <a:off x="3506898" y="185922"/>
            <a:ext cx="3918032" cy="76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600" b="0" dirty="0" err="1">
                <a:solidFill>
                  <a:srgbClr val="FF0000"/>
                </a:solidFill>
                <a:latin typeface="Comic Sans MS" pitchFamily="66" charset="0"/>
              </a:rPr>
              <a:t>Electric</a:t>
            </a:r>
            <a:r>
              <a:rPr lang="de-DE" sz="3600" b="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3600" b="0" dirty="0" err="1">
                <a:solidFill>
                  <a:srgbClr val="FF0000"/>
                </a:solidFill>
                <a:latin typeface="Comic Sans MS" pitchFamily="66" charset="0"/>
              </a:rPr>
              <a:t>Dipoles</a:t>
            </a:r>
            <a:endParaRPr lang="de-DE" sz="3600" b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13" name="Tabel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776280"/>
              </p:ext>
            </p:extLst>
          </p:nvPr>
        </p:nvGraphicFramePr>
        <p:xfrm>
          <a:off x="1848508" y="4472141"/>
          <a:ext cx="6048582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5695"/>
                <a:gridCol w="1869743"/>
                <a:gridCol w="2083144"/>
              </a:tblGrid>
              <a:tr h="365760">
                <a:tc>
                  <a:txBody>
                    <a:bodyPr/>
                    <a:lstStyle/>
                    <a:p>
                      <a:endParaRPr lang="it-IT" sz="16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 smtClean="0">
                          <a:latin typeface="Comic Sans MS" pitchFamily="66" charset="0"/>
                        </a:rPr>
                        <a:t>Atomic</a:t>
                      </a:r>
                      <a:r>
                        <a:rPr lang="it-IT" sz="160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it-IT" sz="1600" dirty="0" err="1" smtClean="0">
                          <a:latin typeface="Comic Sans MS" pitchFamily="66" charset="0"/>
                        </a:rPr>
                        <a:t>physics</a:t>
                      </a:r>
                      <a:endParaRPr lang="it-IT" sz="16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 smtClean="0">
                          <a:latin typeface="Comic Sans MS" pitchFamily="66" charset="0"/>
                        </a:rPr>
                        <a:t>Hadron</a:t>
                      </a:r>
                      <a:r>
                        <a:rPr lang="it-IT" sz="1600" baseline="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it-IT" sz="1600" baseline="0" dirty="0" err="1" smtClean="0">
                          <a:latin typeface="Comic Sans MS" pitchFamily="66" charset="0"/>
                        </a:rPr>
                        <a:t>physics</a:t>
                      </a:r>
                      <a:endParaRPr lang="it-IT" sz="16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it-IT" sz="1600" dirty="0" err="1" smtClean="0">
                          <a:latin typeface="Comic Sans MS" pitchFamily="66" charset="0"/>
                        </a:rPr>
                        <a:t>Charges</a:t>
                      </a:r>
                      <a:endParaRPr lang="it-IT" sz="16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Comic Sans MS" pitchFamily="66" charset="0"/>
                        </a:rPr>
                        <a:t>e</a:t>
                      </a:r>
                      <a:endParaRPr lang="it-IT" sz="16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Comic Sans MS" pitchFamily="66" charset="0"/>
                        </a:rPr>
                        <a:t>e</a:t>
                      </a:r>
                      <a:endParaRPr lang="it-IT" sz="16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Comic Sans MS" pitchFamily="66" charset="0"/>
                        </a:rPr>
                        <a:t>|r</a:t>
                      </a:r>
                      <a:r>
                        <a:rPr lang="it-IT" sz="1600" baseline="-25000" dirty="0" smtClean="0">
                          <a:latin typeface="Comic Sans MS" pitchFamily="66" charset="0"/>
                        </a:rPr>
                        <a:t>1</a:t>
                      </a:r>
                      <a:r>
                        <a:rPr lang="it-IT" sz="1600" dirty="0" smtClean="0">
                          <a:latin typeface="Comic Sans MS" pitchFamily="66" charset="0"/>
                        </a:rPr>
                        <a:t>-r</a:t>
                      </a:r>
                      <a:r>
                        <a:rPr lang="it-IT" sz="1600" baseline="-25000" dirty="0" smtClean="0">
                          <a:latin typeface="Comic Sans MS" pitchFamily="66" charset="0"/>
                        </a:rPr>
                        <a:t>2</a:t>
                      </a:r>
                      <a:r>
                        <a:rPr lang="it-IT" sz="1600" dirty="0" smtClean="0">
                          <a:latin typeface="Comic Sans MS" pitchFamily="66" charset="0"/>
                        </a:rPr>
                        <a:t>|</a:t>
                      </a:r>
                      <a:endParaRPr lang="it-IT" sz="16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Comic Sans MS" pitchFamily="66" charset="0"/>
                        </a:rPr>
                        <a:t>1 </a:t>
                      </a:r>
                      <a:r>
                        <a:rPr lang="it-IT" sz="1600" dirty="0" err="1" smtClean="0">
                          <a:latin typeface="Comic Sans MS" pitchFamily="66" charset="0"/>
                        </a:rPr>
                        <a:t>Å</a:t>
                      </a:r>
                      <a:r>
                        <a:rPr lang="it-IT" sz="1600" dirty="0" smtClean="0">
                          <a:latin typeface="Comic Sans MS" pitchFamily="66" charset="0"/>
                        </a:rPr>
                        <a:t> = 10</a:t>
                      </a:r>
                      <a:r>
                        <a:rPr lang="it-IT" sz="1600" baseline="30000" dirty="0" smtClean="0">
                          <a:latin typeface="Comic Sans MS" pitchFamily="66" charset="0"/>
                        </a:rPr>
                        <a:t>-8</a:t>
                      </a:r>
                      <a:r>
                        <a:rPr lang="it-IT" sz="1600" dirty="0" smtClean="0">
                          <a:latin typeface="Comic Sans MS" pitchFamily="66" charset="0"/>
                        </a:rPr>
                        <a:t> cm</a:t>
                      </a:r>
                      <a:endParaRPr lang="it-IT" sz="16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Comic Sans MS" pitchFamily="66" charset="0"/>
                        </a:rPr>
                        <a:t>1 fm = 10</a:t>
                      </a:r>
                      <a:r>
                        <a:rPr lang="it-IT" sz="1600" baseline="30000" dirty="0" smtClean="0">
                          <a:latin typeface="Comic Sans MS" pitchFamily="66" charset="0"/>
                        </a:rPr>
                        <a:t>-13</a:t>
                      </a:r>
                      <a:r>
                        <a:rPr lang="it-IT" sz="1600" dirty="0" smtClean="0">
                          <a:latin typeface="Comic Sans MS" pitchFamily="66" charset="0"/>
                        </a:rPr>
                        <a:t> cm</a:t>
                      </a:r>
                      <a:endParaRPr lang="it-IT" sz="16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it-IT" sz="1600" dirty="0" err="1" smtClean="0">
                          <a:latin typeface="Comic Sans MS" pitchFamily="66" charset="0"/>
                        </a:rPr>
                        <a:t>naive</a:t>
                      </a:r>
                      <a:r>
                        <a:rPr lang="it-IT" sz="160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it-IT" sz="1600" dirty="0" err="1" smtClean="0">
                          <a:latin typeface="Comic Sans MS" pitchFamily="66" charset="0"/>
                        </a:rPr>
                        <a:t>expectation</a:t>
                      </a:r>
                      <a:endParaRPr lang="it-IT" sz="16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Comic Sans MS" pitchFamily="66" charset="0"/>
                        </a:rPr>
                        <a:t>10</a:t>
                      </a:r>
                      <a:r>
                        <a:rPr lang="it-IT" sz="1600" baseline="30000" dirty="0" smtClean="0">
                          <a:latin typeface="Comic Sans MS" pitchFamily="66" charset="0"/>
                        </a:rPr>
                        <a:t>-8</a:t>
                      </a:r>
                      <a:r>
                        <a:rPr lang="it-IT" sz="1600" dirty="0" smtClean="0">
                          <a:latin typeface="Comic Sans MS" pitchFamily="66" charset="0"/>
                        </a:rPr>
                        <a:t> e cm</a:t>
                      </a:r>
                      <a:endParaRPr lang="it-IT" sz="16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Comic Sans MS" pitchFamily="66" charset="0"/>
                        </a:rPr>
                        <a:t>10</a:t>
                      </a:r>
                      <a:r>
                        <a:rPr lang="it-IT" sz="1600" baseline="30000" dirty="0" smtClean="0">
                          <a:latin typeface="Comic Sans MS" pitchFamily="66" charset="0"/>
                        </a:rPr>
                        <a:t>-13</a:t>
                      </a:r>
                      <a:r>
                        <a:rPr lang="it-IT" sz="1600" dirty="0" smtClean="0">
                          <a:latin typeface="Comic Sans MS" pitchFamily="66" charset="0"/>
                        </a:rPr>
                        <a:t> e cm</a:t>
                      </a:r>
                      <a:endParaRPr lang="it-IT" sz="16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it-IT" sz="1600" dirty="0" err="1" smtClean="0">
                          <a:latin typeface="Comic Sans MS" pitchFamily="66" charset="0"/>
                        </a:rPr>
                        <a:t>observed</a:t>
                      </a:r>
                      <a:endParaRPr lang="it-IT" sz="16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0" dirty="0" smtClean="0">
                          <a:latin typeface="Comic Sans MS" pitchFamily="66" charset="0"/>
                        </a:rPr>
                        <a:t>water </a:t>
                      </a:r>
                      <a:r>
                        <a:rPr lang="it-IT" sz="1600" baseline="0" dirty="0" err="1" smtClean="0">
                          <a:latin typeface="Comic Sans MS" pitchFamily="66" charset="0"/>
                        </a:rPr>
                        <a:t>molecule</a:t>
                      </a:r>
                      <a:r>
                        <a:rPr lang="it-IT" sz="1600" baseline="0" dirty="0" smtClean="0">
                          <a:latin typeface="Comic Sans MS" pitchFamily="66" charset="0"/>
                        </a:rPr>
                        <a:t> 2∙10</a:t>
                      </a:r>
                      <a:r>
                        <a:rPr lang="it-IT" sz="1600" baseline="30000" dirty="0" smtClean="0">
                          <a:latin typeface="Comic Sans MS" pitchFamily="66" charset="0"/>
                        </a:rPr>
                        <a:t>-8</a:t>
                      </a:r>
                      <a:r>
                        <a:rPr lang="it-IT" sz="1600" baseline="0" dirty="0" smtClean="0">
                          <a:latin typeface="Comic Sans MS" pitchFamily="66" charset="0"/>
                        </a:rPr>
                        <a:t> e cm</a:t>
                      </a:r>
                      <a:endParaRPr lang="it-IT" sz="16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 smtClean="0">
                          <a:latin typeface="Comic Sans MS" pitchFamily="66" charset="0"/>
                        </a:rPr>
                        <a:t>neutron</a:t>
                      </a:r>
                      <a:endParaRPr lang="it-IT" sz="1600" dirty="0" smtClean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it-IT" sz="1600" dirty="0" smtClean="0">
                          <a:latin typeface="Comic Sans MS" pitchFamily="66" charset="0"/>
                        </a:rPr>
                        <a:t> &lt; 3∙10</a:t>
                      </a:r>
                      <a:r>
                        <a:rPr lang="it-IT" sz="1600" baseline="30000" dirty="0" smtClean="0">
                          <a:latin typeface="Comic Sans MS" pitchFamily="66" charset="0"/>
                        </a:rPr>
                        <a:t>-26</a:t>
                      </a:r>
                      <a:r>
                        <a:rPr lang="it-IT" sz="1600" baseline="0" dirty="0" smtClean="0">
                          <a:latin typeface="Comic Sans MS" pitchFamily="66" charset="0"/>
                        </a:rPr>
                        <a:t> e cm</a:t>
                      </a:r>
                      <a:endParaRPr lang="it-IT" sz="16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12" y="4312234"/>
            <a:ext cx="1669936" cy="1382167"/>
          </a:xfrm>
          <a:prstGeom prst="rect">
            <a:avLst/>
          </a:prstGeom>
        </p:spPr>
      </p:pic>
      <p:sp>
        <p:nvSpPr>
          <p:cNvPr id="14" name="Textfeld 28"/>
          <p:cNvSpPr txBox="1">
            <a:spLocks noChangeArrowheads="1"/>
          </p:cNvSpPr>
          <p:nvPr/>
        </p:nvSpPr>
        <p:spPr bwMode="auto">
          <a:xfrm>
            <a:off x="231978" y="3633713"/>
            <a:ext cx="3037444" cy="39149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100684" tIns="50344" rIns="100684" bIns="50344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830" indent="-342830" eaLnBrk="1" hangingPunct="1">
              <a:buFont typeface="Arial" pitchFamily="34" charset="0"/>
              <a:buChar char="•"/>
            </a:pPr>
            <a:r>
              <a:rPr lang="de-DE" sz="2000" dirty="0">
                <a:latin typeface="Comic Sans MS" pitchFamily="66" charset="0"/>
              </a:rPr>
              <a:t>Orders </a:t>
            </a:r>
            <a:r>
              <a:rPr lang="de-DE" sz="2000" dirty="0" err="1">
                <a:latin typeface="Comic Sans MS" pitchFamily="66" charset="0"/>
              </a:rPr>
              <a:t>of</a:t>
            </a:r>
            <a:r>
              <a:rPr lang="de-DE" sz="2000" dirty="0">
                <a:latin typeface="Comic Sans MS" pitchFamily="66" charset="0"/>
              </a:rPr>
              <a:t> </a:t>
            </a:r>
            <a:r>
              <a:rPr lang="de-DE" sz="2000" dirty="0" err="1">
                <a:latin typeface="Comic Sans MS" pitchFamily="66" charset="0"/>
              </a:rPr>
              <a:t>magnitude</a:t>
            </a:r>
            <a:endParaRPr lang="de-DE" sz="2000" dirty="0">
              <a:latin typeface="Comic Sans MS" pitchFamily="66" charset="0"/>
            </a:endParaRPr>
          </a:p>
        </p:txBody>
      </p:sp>
      <p:sp>
        <p:nvSpPr>
          <p:cNvPr id="15" name="Textfeld 27"/>
          <p:cNvSpPr txBox="1">
            <a:spLocks noChangeArrowheads="1"/>
          </p:cNvSpPr>
          <p:nvPr/>
        </p:nvSpPr>
        <p:spPr bwMode="auto">
          <a:xfrm>
            <a:off x="7865342" y="5826345"/>
            <a:ext cx="2215284" cy="90563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00684" tIns="50344" rIns="100684" bIns="50344">
            <a:spAutoFit/>
          </a:bodyPr>
          <a:lstStyle/>
          <a:p>
            <a:pPr algn="ctr">
              <a:defRPr/>
            </a:pPr>
            <a:r>
              <a:rPr lang="it-IT" sz="1400" dirty="0" smtClean="0">
                <a:latin typeface="Comic Sans MS" pitchFamily="66" charset="0"/>
              </a:rPr>
              <a:t>EDM = </a:t>
            </a:r>
            <a:r>
              <a:rPr lang="it-IT" sz="1400" dirty="0">
                <a:latin typeface="Comic Sans MS" pitchFamily="66" charset="0"/>
              </a:rPr>
              <a:t>3∙10</a:t>
            </a:r>
            <a:r>
              <a:rPr lang="it-IT" sz="1400" baseline="30000" dirty="0">
                <a:latin typeface="Comic Sans MS" pitchFamily="66" charset="0"/>
              </a:rPr>
              <a:t>-26</a:t>
            </a:r>
            <a:r>
              <a:rPr lang="it-IT" sz="1400" dirty="0">
                <a:latin typeface="Comic Sans MS" pitchFamily="66" charset="0"/>
              </a:rPr>
              <a:t> e cm </a:t>
            </a:r>
            <a:r>
              <a:rPr lang="it-IT" sz="1400" dirty="0">
                <a:latin typeface="Comic Sans MS" pitchFamily="66" charset="0"/>
                <a:sym typeface="Symbol"/>
              </a:rPr>
              <a:t> </a:t>
            </a:r>
            <a:r>
              <a:rPr lang="it-IT" sz="1400" dirty="0" err="1" smtClean="0">
                <a:latin typeface="Comic Sans MS" pitchFamily="66" charset="0"/>
              </a:rPr>
              <a:t>separation</a:t>
            </a:r>
            <a:r>
              <a:rPr lang="it-IT" sz="1400" dirty="0" smtClean="0">
                <a:latin typeface="Comic Sans MS" pitchFamily="66" charset="0"/>
              </a:rPr>
              <a:t> </a:t>
            </a:r>
          </a:p>
          <a:p>
            <a:pPr algn="ctr">
              <a:defRPr/>
            </a:pPr>
            <a:r>
              <a:rPr lang="it-IT" sz="1400" dirty="0" err="1">
                <a:latin typeface="Comic Sans MS" pitchFamily="66" charset="0"/>
              </a:rPr>
              <a:t>b</a:t>
            </a:r>
            <a:r>
              <a:rPr lang="it-IT" sz="1400" dirty="0" err="1" smtClean="0">
                <a:latin typeface="Comic Sans MS" pitchFamily="66" charset="0"/>
              </a:rPr>
              <a:t>etween</a:t>
            </a:r>
            <a:r>
              <a:rPr lang="it-IT" sz="1400" dirty="0" smtClean="0">
                <a:latin typeface="Comic Sans MS" pitchFamily="66" charset="0"/>
              </a:rPr>
              <a:t> u and d </a:t>
            </a:r>
            <a:r>
              <a:rPr lang="it-IT" sz="1400" dirty="0" err="1" smtClean="0">
                <a:latin typeface="Comic Sans MS" pitchFamily="66" charset="0"/>
              </a:rPr>
              <a:t>quarks</a:t>
            </a:r>
            <a:endParaRPr lang="it-IT" sz="1400" dirty="0" smtClean="0">
              <a:latin typeface="Comic Sans MS" pitchFamily="66" charset="0"/>
            </a:endParaRPr>
          </a:p>
          <a:p>
            <a:pPr algn="ctr">
              <a:defRPr/>
            </a:pPr>
            <a:r>
              <a:rPr lang="it-IT" sz="1400" dirty="0" smtClean="0">
                <a:latin typeface="Comic Sans MS" pitchFamily="66" charset="0"/>
              </a:rPr>
              <a:t>&lt; </a:t>
            </a:r>
            <a:r>
              <a:rPr lang="it-IT" sz="1400" dirty="0">
                <a:latin typeface="Comic Sans MS" pitchFamily="66" charset="0"/>
              </a:rPr>
              <a:t>5∙10</a:t>
            </a:r>
            <a:r>
              <a:rPr lang="it-IT" sz="1400" baseline="30000" dirty="0">
                <a:latin typeface="Comic Sans MS" pitchFamily="66" charset="0"/>
              </a:rPr>
              <a:t>-26</a:t>
            </a:r>
            <a:r>
              <a:rPr lang="it-IT" sz="1400" dirty="0">
                <a:latin typeface="Comic Sans MS" pitchFamily="66" charset="0"/>
              </a:rPr>
              <a:t> </a:t>
            </a:r>
            <a:r>
              <a:rPr lang="it-IT" sz="1400" dirty="0" smtClean="0">
                <a:latin typeface="Comic Sans MS" pitchFamily="66" charset="0"/>
              </a:rPr>
              <a:t>cm</a:t>
            </a:r>
            <a:endParaRPr lang="de-DE" sz="1400" dirty="0">
              <a:solidFill>
                <a:srgbClr val="3A6F8A"/>
              </a:solidFill>
              <a:latin typeface="Comic Sans MS" pitchFamily="66" charset="0"/>
              <a:sym typeface="Wingdings" pitchFamily="2" charset="2"/>
            </a:endParaRPr>
          </a:p>
        </p:txBody>
      </p:sp>
      <p:sp>
        <p:nvSpPr>
          <p:cNvPr id="8" name="Rettangolo 7"/>
          <p:cNvSpPr/>
          <p:nvPr/>
        </p:nvSpPr>
        <p:spPr bwMode="auto">
          <a:xfrm>
            <a:off x="5827831" y="4380473"/>
            <a:ext cx="4122908" cy="23680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9" name="Segnaposto piè di pagina 8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5305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4" grpId="0" animBg="1"/>
      <p:bldP spid="15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9" name="Rectangle 5"/>
          <p:cNvSpPr txBox="1">
            <a:spLocks noChangeArrowheads="1"/>
          </p:cNvSpPr>
          <p:nvPr/>
        </p:nvSpPr>
        <p:spPr bwMode="auto">
          <a:xfrm>
            <a:off x="116959" y="1329071"/>
            <a:ext cx="9760688" cy="43738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100684" tIns="50344" rIns="100684" bIns="50344"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1800" dirty="0" err="1">
                <a:solidFill>
                  <a:srgbClr val="FF0000"/>
                </a:solidFill>
                <a:latin typeface="Comic Sans MS" pitchFamily="66" charset="0"/>
              </a:rPr>
              <a:t>Molecules</a:t>
            </a:r>
            <a:r>
              <a:rPr lang="de-DE" sz="18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1800" dirty="0" err="1">
                <a:latin typeface="Comic Sans MS" pitchFamily="66" charset="0"/>
              </a:rPr>
              <a:t>have</a:t>
            </a:r>
            <a:r>
              <a:rPr lang="de-DE" sz="1800" dirty="0">
                <a:latin typeface="Comic Sans MS" pitchFamily="66" charset="0"/>
              </a:rPr>
              <a:t> large EDM </a:t>
            </a:r>
            <a:r>
              <a:rPr lang="de-DE" sz="1800" dirty="0" err="1">
                <a:latin typeface="Comic Sans MS" pitchFamily="66" charset="0"/>
              </a:rPr>
              <a:t>because</a:t>
            </a:r>
            <a:r>
              <a:rPr lang="de-DE" sz="1800" dirty="0">
                <a:latin typeface="Comic Sans MS" pitchFamily="66" charset="0"/>
              </a:rPr>
              <a:t> </a:t>
            </a:r>
            <a:r>
              <a:rPr lang="de-DE" sz="1800" dirty="0" err="1">
                <a:latin typeface="Comic Sans MS" pitchFamily="66" charset="0"/>
              </a:rPr>
              <a:t>of</a:t>
            </a:r>
            <a:r>
              <a:rPr lang="de-DE" sz="1800" dirty="0">
                <a:latin typeface="Comic Sans MS" pitchFamily="66" charset="0"/>
              </a:rPr>
              <a:t> </a:t>
            </a:r>
            <a:r>
              <a:rPr lang="de-DE" sz="1800" dirty="0" err="1">
                <a:latin typeface="Comic Sans MS" pitchFamily="66" charset="0"/>
              </a:rPr>
              <a:t>degenerated</a:t>
            </a:r>
            <a:r>
              <a:rPr lang="de-DE" sz="1800" dirty="0">
                <a:latin typeface="Comic Sans MS" pitchFamily="66" charset="0"/>
              </a:rPr>
              <a:t> </a:t>
            </a:r>
            <a:r>
              <a:rPr lang="de-DE" sz="1800" dirty="0" err="1">
                <a:latin typeface="Comic Sans MS" pitchFamily="66" charset="0"/>
              </a:rPr>
              <a:t>ground</a:t>
            </a:r>
            <a:r>
              <a:rPr lang="de-DE" sz="1800" dirty="0">
                <a:latin typeface="Comic Sans MS" pitchFamily="66" charset="0"/>
              </a:rPr>
              <a:t> </a:t>
            </a:r>
            <a:r>
              <a:rPr lang="de-DE" sz="1800" dirty="0" err="1">
                <a:latin typeface="Comic Sans MS" pitchFamily="66" charset="0"/>
              </a:rPr>
              <a:t>states</a:t>
            </a:r>
            <a:r>
              <a:rPr lang="de-DE" sz="1800" dirty="0">
                <a:latin typeface="Comic Sans MS" pitchFamily="66" charset="0"/>
              </a:rPr>
              <a:t> </a:t>
            </a:r>
            <a:r>
              <a:rPr lang="de-DE" sz="1800" dirty="0" err="1">
                <a:latin typeface="Comic Sans MS" pitchFamily="66" charset="0"/>
              </a:rPr>
              <a:t>with</a:t>
            </a:r>
            <a:r>
              <a:rPr lang="de-DE" sz="1800" dirty="0">
                <a:latin typeface="Comic Sans MS" pitchFamily="66" charset="0"/>
              </a:rPr>
              <a:t> different </a:t>
            </a:r>
            <a:r>
              <a:rPr lang="de-DE" sz="1800" dirty="0" err="1">
                <a:latin typeface="Comic Sans MS" pitchFamily="66" charset="0"/>
              </a:rPr>
              <a:t>parity</a:t>
            </a:r>
            <a:endParaRPr lang="de-DE" sz="2400" b="1" dirty="0">
              <a:latin typeface="Comic Sans MS" pitchFamily="66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fld id="{C1B7C8C8-98E1-4AA1-9790-A76A83605039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7" name="Titel 1"/>
          <p:cNvSpPr txBox="1">
            <a:spLocks/>
          </p:cNvSpPr>
          <p:nvPr/>
        </p:nvSpPr>
        <p:spPr bwMode="auto">
          <a:xfrm>
            <a:off x="1556361" y="207253"/>
            <a:ext cx="6709817" cy="76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600" b="0" dirty="0">
                <a:solidFill>
                  <a:srgbClr val="FF0000"/>
                </a:solidFill>
                <a:latin typeface="Comic Sans MS" pitchFamily="66" charset="0"/>
              </a:rPr>
              <a:t>EDM </a:t>
            </a:r>
            <a:r>
              <a:rPr lang="de-DE" sz="3600" b="0" dirty="0" err="1">
                <a:solidFill>
                  <a:srgbClr val="FF0000"/>
                </a:solidFill>
                <a:latin typeface="Comic Sans MS" pitchFamily="66" charset="0"/>
              </a:rPr>
              <a:t>of</a:t>
            </a:r>
            <a:r>
              <a:rPr lang="de-DE" sz="3600" b="0" dirty="0">
                <a:solidFill>
                  <a:srgbClr val="FF0000"/>
                </a:solidFill>
                <a:latin typeface="Comic Sans MS" pitchFamily="66" charset="0"/>
              </a:rPr>
              <a:t> fundamental </a:t>
            </a:r>
            <a:r>
              <a:rPr lang="de-DE" sz="3600" b="0" dirty="0" err="1">
                <a:solidFill>
                  <a:srgbClr val="FF0000"/>
                </a:solidFill>
                <a:latin typeface="Comic Sans MS" pitchFamily="66" charset="0"/>
              </a:rPr>
              <a:t>particles</a:t>
            </a:r>
            <a:endParaRPr lang="de-DE" sz="3600" b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1524460" y="6377875"/>
            <a:ext cx="6601416" cy="83278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100684" tIns="50344" rIns="100684" bIns="50344"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Permanent EDMs violate P and T</a:t>
            </a:r>
          </a:p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Assuming CPT to hold, CP </a:t>
            </a: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is violated 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also</a:t>
            </a: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 bwMode="auto">
          <a:xfrm>
            <a:off x="170860" y="1960725"/>
            <a:ext cx="9629555" cy="35304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100684" tIns="50344" rIns="100684" bIns="50344"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1800" dirty="0" err="1">
                <a:solidFill>
                  <a:srgbClr val="FF0000"/>
                </a:solidFill>
                <a:latin typeface="Comic Sans MS" pitchFamily="66" charset="0"/>
              </a:rPr>
              <a:t>Elementary</a:t>
            </a:r>
            <a:r>
              <a:rPr lang="de-DE" sz="18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1800" dirty="0" err="1">
                <a:solidFill>
                  <a:srgbClr val="FF0000"/>
                </a:solidFill>
                <a:latin typeface="Comic Sans MS" pitchFamily="66" charset="0"/>
              </a:rPr>
              <a:t>particles</a:t>
            </a:r>
            <a:r>
              <a:rPr lang="de-DE" sz="18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1800" dirty="0">
                <a:latin typeface="Comic Sans MS" pitchFamily="66" charset="0"/>
              </a:rPr>
              <a:t>(</a:t>
            </a:r>
            <a:r>
              <a:rPr lang="de-DE" sz="1800" dirty="0" err="1">
                <a:latin typeface="Comic Sans MS" pitchFamily="66" charset="0"/>
              </a:rPr>
              <a:t>including</a:t>
            </a:r>
            <a:r>
              <a:rPr lang="de-DE" sz="1800" dirty="0">
                <a:latin typeface="Comic Sans MS" pitchFamily="66" charset="0"/>
              </a:rPr>
              <a:t> </a:t>
            </a:r>
            <a:r>
              <a:rPr lang="de-DE" sz="1800" dirty="0" err="1">
                <a:latin typeface="Comic Sans MS" pitchFamily="66" charset="0"/>
              </a:rPr>
              <a:t>hadrons</a:t>
            </a:r>
            <a:r>
              <a:rPr lang="de-DE" sz="1800" dirty="0">
                <a:latin typeface="Comic Sans MS" pitchFamily="66" charset="0"/>
              </a:rPr>
              <a:t>) </a:t>
            </a:r>
            <a:r>
              <a:rPr lang="de-DE" sz="1800" dirty="0" err="1">
                <a:latin typeface="Comic Sans MS" pitchFamily="66" charset="0"/>
              </a:rPr>
              <a:t>have</a:t>
            </a:r>
            <a:r>
              <a:rPr lang="de-DE" sz="1800" dirty="0">
                <a:latin typeface="Comic Sans MS" pitchFamily="66" charset="0"/>
              </a:rPr>
              <a:t> a definite </a:t>
            </a:r>
            <a:r>
              <a:rPr lang="de-DE" sz="1800" dirty="0" err="1">
                <a:latin typeface="Comic Sans MS" pitchFamily="66" charset="0"/>
              </a:rPr>
              <a:t>partiy</a:t>
            </a:r>
            <a:r>
              <a:rPr lang="de-DE" sz="1800" dirty="0">
                <a:latin typeface="Comic Sans MS" pitchFamily="66" charset="0"/>
              </a:rPr>
              <a:t> </a:t>
            </a:r>
            <a:r>
              <a:rPr lang="de-DE" sz="1800" dirty="0" err="1">
                <a:latin typeface="Comic Sans MS" pitchFamily="66" charset="0"/>
              </a:rPr>
              <a:t>and</a:t>
            </a:r>
            <a:r>
              <a:rPr lang="de-DE" sz="1800" dirty="0">
                <a:latin typeface="Comic Sans MS" pitchFamily="66" charset="0"/>
              </a:rPr>
              <a:t> </a:t>
            </a:r>
            <a:r>
              <a:rPr lang="de-DE" sz="1800" dirty="0" err="1">
                <a:latin typeface="Comic Sans MS" pitchFamily="66" charset="0"/>
              </a:rPr>
              <a:t>cannot</a:t>
            </a:r>
            <a:r>
              <a:rPr lang="de-DE" sz="1800" dirty="0">
                <a:latin typeface="Comic Sans MS" pitchFamily="66" charset="0"/>
              </a:rPr>
              <a:t> </a:t>
            </a:r>
            <a:r>
              <a:rPr lang="de-DE" sz="1800" dirty="0" err="1">
                <a:latin typeface="Comic Sans MS" pitchFamily="66" charset="0"/>
              </a:rPr>
              <a:t>have</a:t>
            </a:r>
            <a:r>
              <a:rPr lang="de-DE" sz="1800" dirty="0">
                <a:latin typeface="Comic Sans MS" pitchFamily="66" charset="0"/>
              </a:rPr>
              <a:t> EDM</a:t>
            </a:r>
            <a:endParaRPr lang="de-DE" sz="2400" b="1" dirty="0">
              <a:latin typeface="Comic Sans MS" pitchFamily="66" charset="0"/>
            </a:endParaRPr>
          </a:p>
        </p:txBody>
      </p:sp>
      <p:sp>
        <p:nvSpPr>
          <p:cNvPr id="6" name="Segnaposto data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55059" y="2554574"/>
            <a:ext cx="9491861" cy="3573784"/>
            <a:chOff x="155059" y="2554574"/>
            <a:chExt cx="9491861" cy="3573784"/>
          </a:xfrm>
        </p:grpSpPr>
        <p:grpSp>
          <p:nvGrpSpPr>
            <p:cNvPr id="3" name="Gruppo 2"/>
            <p:cNvGrpSpPr/>
            <p:nvPr/>
          </p:nvGrpSpPr>
          <p:grpSpPr>
            <a:xfrm>
              <a:off x="155059" y="2554574"/>
              <a:ext cx="9491861" cy="3573784"/>
              <a:chOff x="155059" y="2554574"/>
              <a:chExt cx="9491861" cy="3573784"/>
            </a:xfrm>
          </p:grpSpPr>
          <p:sp>
            <p:nvSpPr>
              <p:cNvPr id="2" name="Rettangolo 1"/>
              <p:cNvSpPr/>
              <p:nvPr/>
            </p:nvSpPr>
            <p:spPr bwMode="auto">
              <a:xfrm>
                <a:off x="170860" y="2554574"/>
                <a:ext cx="9476060" cy="357378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it-IT" sz="18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pic>
            <p:nvPicPr>
              <p:cNvPr id="9" name="Picture 1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-1065" t="-377" r="397" b="112"/>
              <a:stretch>
                <a:fillRect/>
              </a:stretch>
            </p:blipFill>
            <p:spPr bwMode="auto">
              <a:xfrm>
                <a:off x="1182021" y="3071079"/>
                <a:ext cx="2486214" cy="289725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4" name="Rectangle 5"/>
              <p:cNvSpPr txBox="1">
                <a:spLocks noChangeArrowheads="1"/>
              </p:cNvSpPr>
              <p:nvPr/>
            </p:nvSpPr>
            <p:spPr bwMode="auto">
              <a:xfrm>
                <a:off x="155059" y="2554574"/>
                <a:ext cx="4344205" cy="438009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lIns="100684" tIns="50344" rIns="100684" bIns="50344"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rgbClr val="009EE0"/>
                  </a:buClr>
                </a:pPr>
                <a:r>
                  <a:rPr lang="de-DE" sz="1800" dirty="0" err="1">
                    <a:latin typeface="Comic Sans MS" pitchFamily="66" charset="0"/>
                  </a:rPr>
                  <a:t>Unless</a:t>
                </a:r>
                <a:r>
                  <a:rPr lang="de-DE" sz="1800" dirty="0">
                    <a:latin typeface="Comic Sans MS" pitchFamily="66" charset="0"/>
                  </a:rPr>
                  <a:t> </a:t>
                </a:r>
                <a:r>
                  <a:rPr lang="de-DE" sz="1800" dirty="0">
                    <a:solidFill>
                      <a:srgbClr val="FF0000"/>
                    </a:solidFill>
                    <a:latin typeface="Comic Sans MS" pitchFamily="66" charset="0"/>
                  </a:rPr>
                  <a:t> P </a:t>
                </a:r>
                <a:r>
                  <a:rPr lang="de-DE" sz="1800" dirty="0" err="1">
                    <a:solidFill>
                      <a:srgbClr val="FF0000"/>
                    </a:solidFill>
                    <a:latin typeface="Comic Sans MS" pitchFamily="66" charset="0"/>
                  </a:rPr>
                  <a:t>and</a:t>
                </a:r>
                <a:r>
                  <a:rPr lang="de-DE" sz="1800" dirty="0">
                    <a:solidFill>
                      <a:srgbClr val="FF0000"/>
                    </a:solidFill>
                    <a:latin typeface="Comic Sans MS" pitchFamily="66" charset="0"/>
                  </a:rPr>
                  <a:t> T </a:t>
                </a:r>
                <a:r>
                  <a:rPr lang="de-DE" sz="1800" dirty="0" err="1">
                    <a:solidFill>
                      <a:srgbClr val="FF0000"/>
                    </a:solidFill>
                    <a:latin typeface="Comic Sans MS" pitchFamily="66" charset="0"/>
                  </a:rPr>
                  <a:t>reversal</a:t>
                </a:r>
                <a:r>
                  <a:rPr lang="de-DE" sz="1800" dirty="0">
                    <a:solidFill>
                      <a:srgbClr val="FF0000"/>
                    </a:solidFill>
                    <a:latin typeface="Comic Sans MS" pitchFamily="66" charset="0"/>
                  </a:rPr>
                  <a:t> </a:t>
                </a:r>
                <a:r>
                  <a:rPr lang="de-DE" sz="1800" dirty="0" err="1">
                    <a:solidFill>
                      <a:srgbClr val="FF0000"/>
                    </a:solidFill>
                    <a:latin typeface="Comic Sans MS" pitchFamily="66" charset="0"/>
                  </a:rPr>
                  <a:t>are</a:t>
                </a:r>
                <a:r>
                  <a:rPr lang="de-DE" sz="1800" dirty="0">
                    <a:solidFill>
                      <a:srgbClr val="FF0000"/>
                    </a:solidFill>
                    <a:latin typeface="Comic Sans MS" pitchFamily="66" charset="0"/>
                  </a:rPr>
                  <a:t> </a:t>
                </a:r>
                <a:r>
                  <a:rPr lang="de-DE" sz="1800" dirty="0" err="1">
                    <a:solidFill>
                      <a:srgbClr val="FF0000"/>
                    </a:solidFill>
                    <a:latin typeface="Comic Sans MS" pitchFamily="66" charset="0"/>
                  </a:rPr>
                  <a:t>violated</a:t>
                </a:r>
                <a:endParaRPr lang="de-DE" sz="2400" b="1" dirty="0">
                  <a:latin typeface="Comic Sans MS" pitchFamily="66" charset="0"/>
                </a:endParaRPr>
              </a:p>
            </p:txBody>
          </p:sp>
        </p:grpSp>
        <p:sp>
          <p:nvSpPr>
            <p:cNvPr id="16" name="Rectangle 5"/>
            <p:cNvSpPr txBox="1">
              <a:spLocks noChangeArrowheads="1"/>
            </p:cNvSpPr>
            <p:nvPr/>
          </p:nvSpPr>
          <p:spPr bwMode="auto">
            <a:xfrm>
              <a:off x="4319505" y="4150004"/>
              <a:ext cx="4344205" cy="43800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100684" tIns="50344" rIns="100684" bIns="50344" anchor="ctr"/>
            <a:lstStyle>
              <a:lvl1pPr marL="342900" indent="-3429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009EE0"/>
                </a:buClr>
              </a:pPr>
              <a:r>
                <a:rPr lang="de-DE" sz="1800" dirty="0" smtClean="0">
                  <a:solidFill>
                    <a:srgbClr val="3366FF"/>
                  </a:solidFill>
                  <a:latin typeface="Symbol" charset="2"/>
                  <a:cs typeface="Symbol" charset="2"/>
                </a:rPr>
                <a:t>m</a:t>
              </a:r>
              <a:r>
                <a:rPr lang="de-DE" sz="1800" dirty="0" smtClean="0">
                  <a:solidFill>
                    <a:srgbClr val="3366FF"/>
                  </a:solidFill>
                  <a:latin typeface="Comic Sans MS" pitchFamily="66" charset="0"/>
                </a:rPr>
                <a:t>: </a:t>
              </a:r>
              <a:r>
                <a:rPr lang="de-DE" sz="1800" dirty="0" err="1" smtClean="0">
                  <a:solidFill>
                    <a:srgbClr val="3366FF"/>
                  </a:solidFill>
                  <a:latin typeface="Comic Sans MS" pitchFamily="66" charset="0"/>
                </a:rPr>
                <a:t>magnetic</a:t>
              </a:r>
              <a:r>
                <a:rPr lang="de-DE" sz="1800" dirty="0" smtClean="0">
                  <a:solidFill>
                    <a:srgbClr val="3366FF"/>
                  </a:solidFill>
                  <a:latin typeface="Comic Sans MS" pitchFamily="66" charset="0"/>
                </a:rPr>
                <a:t> </a:t>
              </a:r>
              <a:r>
                <a:rPr lang="de-DE" sz="1800" dirty="0" err="1" smtClean="0">
                  <a:solidFill>
                    <a:srgbClr val="3366FF"/>
                  </a:solidFill>
                  <a:latin typeface="Comic Sans MS" pitchFamily="66" charset="0"/>
                </a:rPr>
                <a:t>dipole</a:t>
              </a:r>
              <a:r>
                <a:rPr lang="de-DE" sz="1800" dirty="0" smtClean="0">
                  <a:solidFill>
                    <a:srgbClr val="3366FF"/>
                  </a:solidFill>
                  <a:latin typeface="Comic Sans MS" pitchFamily="66" charset="0"/>
                </a:rPr>
                <a:t> </a:t>
              </a:r>
              <a:r>
                <a:rPr lang="de-DE" sz="1800" dirty="0" err="1" smtClean="0">
                  <a:solidFill>
                    <a:srgbClr val="3366FF"/>
                  </a:solidFill>
                  <a:latin typeface="Comic Sans MS" pitchFamily="66" charset="0"/>
                </a:rPr>
                <a:t>moment</a:t>
              </a:r>
              <a:endParaRPr lang="de-DE" sz="1800" dirty="0" smtClean="0">
                <a:solidFill>
                  <a:srgbClr val="3366FF"/>
                </a:solidFill>
                <a:latin typeface="Comic Sans MS" pitchFamily="66" charset="0"/>
              </a:endParaRPr>
            </a:p>
            <a:p>
              <a:pPr eaLnBrk="1" hangingPunct="1">
                <a:spcBef>
                  <a:spcPct val="20000"/>
                </a:spcBef>
                <a:buClr>
                  <a:srgbClr val="009EE0"/>
                </a:buClr>
              </a:pPr>
              <a:r>
                <a:rPr lang="de-DE" sz="1800" dirty="0" smtClean="0">
                  <a:solidFill>
                    <a:srgbClr val="FF0000"/>
                  </a:solidFill>
                  <a:latin typeface="Comic Sans MS" pitchFamily="66" charset="0"/>
                </a:rPr>
                <a:t>d: </a:t>
              </a:r>
              <a:r>
                <a:rPr lang="de-DE" sz="1800" dirty="0" err="1" smtClean="0">
                  <a:solidFill>
                    <a:srgbClr val="FF0000"/>
                  </a:solidFill>
                  <a:latin typeface="Comic Sans MS" pitchFamily="66" charset="0"/>
                </a:rPr>
                <a:t>electric</a:t>
              </a:r>
              <a:r>
                <a:rPr lang="de-DE" sz="1800" dirty="0" smtClean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de-DE" sz="1800" dirty="0" err="1" smtClean="0">
                  <a:solidFill>
                    <a:srgbClr val="FF0000"/>
                  </a:solidFill>
                  <a:latin typeface="Comic Sans MS" pitchFamily="66" charset="0"/>
                </a:rPr>
                <a:t>dipole</a:t>
              </a:r>
              <a:r>
                <a:rPr lang="de-DE" sz="1800" dirty="0" smtClean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de-DE" sz="1800" dirty="0" err="1" smtClean="0">
                  <a:solidFill>
                    <a:srgbClr val="FF0000"/>
                  </a:solidFill>
                  <a:latin typeface="Comic Sans MS" pitchFamily="66" charset="0"/>
                </a:rPr>
                <a:t>moment</a:t>
              </a:r>
              <a:endParaRPr lang="de-DE" sz="2400" b="1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861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0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1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3334" t="8668" r="3323" b="21991"/>
          <a:stretch>
            <a:fillRect/>
          </a:stretch>
        </p:blipFill>
        <p:spPr bwMode="auto">
          <a:xfrm>
            <a:off x="1938598" y="920977"/>
            <a:ext cx="6599612" cy="6127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1DEDD980-379E-4912-A0E1-6B5F1932B69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1991590" y="0"/>
            <a:ext cx="6465455" cy="76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200" b="0" dirty="0" smtClean="0">
                <a:solidFill>
                  <a:srgbClr val="FF0000"/>
                </a:solidFill>
                <a:latin typeface="Comic Sans MS" pitchFamily="66" charset="0"/>
              </a:rPr>
              <a:t>Matter-Antimatter </a:t>
            </a:r>
            <a:r>
              <a:rPr lang="de-DE" sz="3200" b="0" dirty="0" err="1" smtClean="0">
                <a:solidFill>
                  <a:srgbClr val="FF0000"/>
                </a:solidFill>
                <a:latin typeface="Comic Sans MS" pitchFamily="66" charset="0"/>
              </a:rPr>
              <a:t>asymmetry</a:t>
            </a:r>
            <a:endParaRPr lang="de-DE" sz="3200" b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523005" y="5103926"/>
            <a:ext cx="9201219" cy="74315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100684" tIns="50344" rIns="100684" bIns="50344"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692" indent="-285692" eaLnBrk="1" hangingPunct="1">
              <a:spcBef>
                <a:spcPct val="20000"/>
              </a:spcBef>
              <a:buClr>
                <a:srgbClr val="009EE0"/>
              </a:buClr>
              <a:buFont typeface="Arial" pitchFamily="34" charset="0"/>
              <a:buChar char="•"/>
            </a:pPr>
            <a:r>
              <a:rPr lang="de-DE" sz="2000" dirty="0">
                <a:latin typeface="Comic Sans MS" pitchFamily="66" charset="0"/>
              </a:rPr>
              <a:t>New </a:t>
            </a:r>
            <a:r>
              <a:rPr lang="de-DE" sz="2000" dirty="0" err="1">
                <a:latin typeface="Comic Sans MS" pitchFamily="66" charset="0"/>
              </a:rPr>
              <a:t>sources</a:t>
            </a:r>
            <a:r>
              <a:rPr lang="de-DE" sz="2000" dirty="0">
                <a:latin typeface="Comic Sans MS" pitchFamily="66" charset="0"/>
              </a:rPr>
              <a:t> </a:t>
            </a:r>
            <a:r>
              <a:rPr lang="de-DE" sz="2000" dirty="0" err="1">
                <a:latin typeface="Comic Sans MS" pitchFamily="66" charset="0"/>
              </a:rPr>
              <a:t>of</a:t>
            </a:r>
            <a:r>
              <a:rPr lang="de-DE" sz="2000" dirty="0">
                <a:latin typeface="Comic Sans MS" pitchFamily="66" charset="0"/>
              </a:rPr>
              <a:t> CP </a:t>
            </a:r>
            <a:r>
              <a:rPr lang="de-DE" sz="2000" dirty="0" err="1">
                <a:latin typeface="Comic Sans MS" pitchFamily="66" charset="0"/>
              </a:rPr>
              <a:t>violation</a:t>
            </a:r>
            <a:r>
              <a:rPr lang="de-DE" sz="2000" dirty="0">
                <a:latin typeface="Comic Sans MS" pitchFamily="66" charset="0"/>
              </a:rPr>
              <a:t> </a:t>
            </a:r>
            <a:r>
              <a:rPr lang="de-DE" sz="2000" dirty="0" err="1">
                <a:latin typeface="Comic Sans MS" pitchFamily="66" charset="0"/>
              </a:rPr>
              <a:t>beyond</a:t>
            </a:r>
            <a:r>
              <a:rPr lang="de-DE" sz="2000" dirty="0">
                <a:latin typeface="Comic Sans MS" pitchFamily="66" charset="0"/>
              </a:rPr>
              <a:t> SM </a:t>
            </a:r>
            <a:r>
              <a:rPr lang="de-DE" sz="2000" dirty="0" err="1" smtClean="0">
                <a:latin typeface="Comic Sans MS" pitchFamily="66" charset="0"/>
              </a:rPr>
              <a:t>to</a:t>
            </a:r>
            <a:r>
              <a:rPr lang="de-DE" sz="2000" dirty="0" smtClean="0">
                <a:latin typeface="Comic Sans MS" pitchFamily="66" charset="0"/>
              </a:rPr>
              <a:t> </a:t>
            </a:r>
            <a:r>
              <a:rPr lang="de-DE" sz="2000" dirty="0" err="1" smtClean="0">
                <a:latin typeface="Comic Sans MS" pitchFamily="66" charset="0"/>
              </a:rPr>
              <a:t>explain</a:t>
            </a:r>
            <a:r>
              <a:rPr lang="de-DE" sz="2000" dirty="0" smtClean="0">
                <a:latin typeface="Comic Sans MS" pitchFamily="66" charset="0"/>
              </a:rPr>
              <a:t> </a:t>
            </a:r>
            <a:r>
              <a:rPr lang="de-DE" sz="2000" dirty="0" err="1" smtClean="0">
                <a:latin typeface="Comic Sans MS" pitchFamily="66" charset="0"/>
              </a:rPr>
              <a:t>this</a:t>
            </a:r>
            <a:r>
              <a:rPr lang="de-DE" sz="2000" dirty="0" smtClean="0">
                <a:latin typeface="Comic Sans MS" pitchFamily="66" charset="0"/>
              </a:rPr>
              <a:t> </a:t>
            </a:r>
            <a:r>
              <a:rPr lang="de-DE" sz="2000" dirty="0" err="1" smtClean="0">
                <a:latin typeface="Comic Sans MS" pitchFamily="66" charset="0"/>
              </a:rPr>
              <a:t>discrepancy</a:t>
            </a:r>
            <a:endParaRPr lang="de-DE" sz="2000" dirty="0">
              <a:latin typeface="Comic Sans MS" pitchFamily="66" charset="0"/>
            </a:endParaRPr>
          </a:p>
          <a:p>
            <a:pPr marL="285692" indent="-285692" eaLnBrk="1" hangingPunct="1">
              <a:spcBef>
                <a:spcPct val="20000"/>
              </a:spcBef>
              <a:buClr>
                <a:srgbClr val="009EE0"/>
              </a:buClr>
              <a:buFont typeface="Arial" pitchFamily="34" charset="0"/>
              <a:buChar char="•"/>
            </a:pPr>
            <a:r>
              <a:rPr lang="de-DE" sz="2000" dirty="0" err="1" smtClean="0">
                <a:latin typeface="Comic Sans MS" pitchFamily="66" charset="0"/>
              </a:rPr>
              <a:t>They</a:t>
            </a:r>
            <a:r>
              <a:rPr lang="de-DE" sz="2000" dirty="0" smtClean="0">
                <a:latin typeface="Comic Sans MS" pitchFamily="66" charset="0"/>
              </a:rPr>
              <a:t> </a:t>
            </a:r>
            <a:r>
              <a:rPr lang="de-DE" sz="2000" dirty="0" err="1">
                <a:latin typeface="Comic Sans MS" pitchFamily="66" charset="0"/>
              </a:rPr>
              <a:t>c</a:t>
            </a:r>
            <a:r>
              <a:rPr lang="de-DE" sz="2000" dirty="0" err="1" smtClean="0">
                <a:latin typeface="Comic Sans MS" pitchFamily="66" charset="0"/>
              </a:rPr>
              <a:t>ould</a:t>
            </a:r>
            <a:r>
              <a:rPr lang="de-DE" sz="2000" dirty="0" smtClean="0">
                <a:latin typeface="Comic Sans MS" pitchFamily="66" charset="0"/>
              </a:rPr>
              <a:t> </a:t>
            </a:r>
            <a:r>
              <a:rPr lang="de-DE" sz="2000" dirty="0">
                <a:latin typeface="Comic Sans MS" pitchFamily="66" charset="0"/>
              </a:rPr>
              <a:t>manifest in EDM </a:t>
            </a:r>
            <a:r>
              <a:rPr lang="de-DE" sz="2000" dirty="0" err="1">
                <a:latin typeface="Comic Sans MS" pitchFamily="66" charset="0"/>
              </a:rPr>
              <a:t>of</a:t>
            </a:r>
            <a:r>
              <a:rPr lang="de-DE" sz="2000" dirty="0">
                <a:latin typeface="Comic Sans MS" pitchFamily="66" charset="0"/>
              </a:rPr>
              <a:t> </a:t>
            </a:r>
            <a:r>
              <a:rPr lang="de-DE" sz="2000" dirty="0" err="1">
                <a:latin typeface="Comic Sans MS" pitchFamily="66" charset="0"/>
              </a:rPr>
              <a:t>elementary</a:t>
            </a:r>
            <a:r>
              <a:rPr lang="de-DE" sz="2000" dirty="0">
                <a:latin typeface="Comic Sans MS" pitchFamily="66" charset="0"/>
              </a:rPr>
              <a:t> </a:t>
            </a:r>
            <a:r>
              <a:rPr lang="de-DE" sz="2000" dirty="0" err="1">
                <a:latin typeface="Comic Sans MS" pitchFamily="66" charset="0"/>
              </a:rPr>
              <a:t>particles</a:t>
            </a:r>
            <a:endParaRPr lang="de-DE" sz="2000" dirty="0">
              <a:latin typeface="Comic Sans MS" pitchFamily="66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38219" y="3229987"/>
            <a:ext cx="9313062" cy="1289053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1" rIns="91420" bIns="45711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009EE0"/>
              </a:buClr>
              <a:buFont typeface="Arial" pitchFamily="34" charset="0"/>
              <a:buChar char="•"/>
            </a:pPr>
            <a:r>
              <a:rPr lang="de-DE" dirty="0">
                <a:latin typeface="Comic Sans MS" pitchFamily="66" charset="0"/>
              </a:rPr>
              <a:t>1967: 3 </a:t>
            </a:r>
            <a:r>
              <a:rPr lang="de-DE" dirty="0" err="1">
                <a:latin typeface="Comic Sans MS" pitchFamily="66" charset="0"/>
              </a:rPr>
              <a:t>Sacharov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conditions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for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baryogenesis</a:t>
            </a:r>
            <a:endParaRPr lang="de-DE" dirty="0" smtClean="0">
              <a:latin typeface="Comic Sans MS" pitchFamily="66" charset="0"/>
            </a:endParaRPr>
          </a:p>
          <a:p>
            <a:pPr lvl="1" hangingPunct="1">
              <a:spcBef>
                <a:spcPct val="20000"/>
              </a:spcBef>
              <a:buClr>
                <a:srgbClr val="009EE0"/>
              </a:buClr>
              <a:buFont typeface="Arial" pitchFamily="34" charset="0"/>
              <a:buChar char="•"/>
            </a:pPr>
            <a:r>
              <a:rPr lang="de-DE" dirty="0" smtClean="0">
                <a:latin typeface="Comic Sans MS" pitchFamily="66" charset="0"/>
              </a:rPr>
              <a:t>Baryon </a:t>
            </a:r>
            <a:r>
              <a:rPr lang="de-DE" dirty="0" err="1" smtClean="0">
                <a:latin typeface="Comic Sans MS" pitchFamily="66" charset="0"/>
              </a:rPr>
              <a:t>number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violation</a:t>
            </a:r>
            <a:endParaRPr lang="de-DE" dirty="0">
              <a:latin typeface="Comic Sans MS" pitchFamily="66" charset="0"/>
            </a:endParaRPr>
          </a:p>
          <a:p>
            <a:pPr lvl="1" eaLnBrk="1" hangingPunct="1">
              <a:spcBef>
                <a:spcPct val="20000"/>
              </a:spcBef>
              <a:buClr>
                <a:srgbClr val="009EE0"/>
              </a:buClr>
              <a:buFont typeface="Arial" pitchFamily="34" charset="0"/>
              <a:buChar char="•"/>
            </a:pPr>
            <a:r>
              <a:rPr lang="de-DE" dirty="0" smtClean="0">
                <a:solidFill>
                  <a:srgbClr val="FF0000"/>
                </a:solidFill>
                <a:latin typeface="Comic Sans MS" pitchFamily="66" charset="0"/>
              </a:rPr>
              <a:t>C </a:t>
            </a:r>
            <a:r>
              <a:rPr lang="de-DE" dirty="0" err="1" smtClean="0">
                <a:solidFill>
                  <a:srgbClr val="FF0000"/>
                </a:solidFill>
                <a:latin typeface="Comic Sans MS" pitchFamily="66" charset="0"/>
              </a:rPr>
              <a:t>and</a:t>
            </a:r>
            <a:r>
              <a:rPr lang="de-DE" dirty="0" smtClean="0">
                <a:solidFill>
                  <a:srgbClr val="FF0000"/>
                </a:solidFill>
                <a:latin typeface="Comic Sans MS" pitchFamily="66" charset="0"/>
              </a:rPr>
              <a:t> CP </a:t>
            </a:r>
            <a:r>
              <a:rPr lang="de-DE" dirty="0" err="1" smtClean="0">
                <a:solidFill>
                  <a:srgbClr val="FF0000"/>
                </a:solidFill>
                <a:latin typeface="Comic Sans MS" pitchFamily="66" charset="0"/>
              </a:rPr>
              <a:t>violation</a:t>
            </a:r>
            <a:endParaRPr lang="de-DE" dirty="0">
              <a:solidFill>
                <a:srgbClr val="FF0000"/>
              </a:solidFill>
              <a:latin typeface="Comic Sans MS" pitchFamily="66" charset="0"/>
            </a:endParaRPr>
          </a:p>
          <a:p>
            <a:pPr lvl="1" eaLnBrk="1" hangingPunct="1">
              <a:spcBef>
                <a:spcPct val="20000"/>
              </a:spcBef>
              <a:buClr>
                <a:srgbClr val="009EE0"/>
              </a:buClr>
              <a:buFont typeface="Arial" pitchFamily="34" charset="0"/>
              <a:buChar char="•"/>
            </a:pPr>
            <a:r>
              <a:rPr lang="de-DE" dirty="0" smtClean="0">
                <a:latin typeface="Comic Sans MS" pitchFamily="66" charset="0"/>
              </a:rPr>
              <a:t>Thermal non-equilibrium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898862" y="6991703"/>
            <a:ext cx="5580000" cy="292691"/>
          </a:xfrm>
          <a:prstGeom prst="rect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txBody>
          <a:bodyPr wrap="square" lIns="91420" tIns="45711" rIns="91420" bIns="45711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400" dirty="0">
                <a:latin typeface="Comic Sans MS" pitchFamily="66" charset="0"/>
              </a:rPr>
              <a:t>Carina </a:t>
            </a:r>
            <a:r>
              <a:rPr lang="en-US" sz="1400" dirty="0" smtClean="0">
                <a:latin typeface="Comic Sans MS" pitchFamily="66" charset="0"/>
              </a:rPr>
              <a:t>Nebula (Largest-seen </a:t>
            </a:r>
            <a:r>
              <a:rPr lang="en-US" sz="1400" dirty="0">
                <a:latin typeface="Comic Sans MS" pitchFamily="66" charset="0"/>
              </a:rPr>
              <a:t>star-birth regions in the </a:t>
            </a:r>
            <a:r>
              <a:rPr lang="en-US" sz="1400" dirty="0" smtClean="0">
                <a:latin typeface="Comic Sans MS" pitchFamily="66" charset="0"/>
              </a:rPr>
              <a:t>galaxy)</a:t>
            </a:r>
            <a:endParaRPr lang="de-DE" sz="1400" dirty="0">
              <a:latin typeface="Comic Sans MS" pitchFamily="66" charset="0"/>
            </a:endParaRPr>
          </a:p>
        </p:txBody>
      </p:sp>
      <p:sp>
        <p:nvSpPr>
          <p:cNvPr id="8" name="Segnaposto data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12" name="Rettangolo 11"/>
          <p:cNvSpPr/>
          <p:nvPr/>
        </p:nvSpPr>
        <p:spPr>
          <a:xfrm>
            <a:off x="821806" y="953465"/>
            <a:ext cx="9258819" cy="666164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1" rIns="91420" bIns="45711">
            <a:spAutoFit/>
          </a:bodyPr>
          <a:lstStyle/>
          <a:p>
            <a:pPr hangingPunct="1">
              <a:spcBef>
                <a:spcPct val="20000"/>
              </a:spcBef>
              <a:buClr>
                <a:srgbClr val="009EE0"/>
              </a:buClr>
              <a:buFont typeface="Arial" pitchFamily="34" charset="0"/>
              <a:buChar char="•"/>
            </a:pP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E</a:t>
            </a:r>
            <a:r>
              <a:rPr lang="de-DE" dirty="0" err="1" smtClean="0">
                <a:latin typeface="Comic Sans MS" pitchFamily="66" charset="0"/>
              </a:rPr>
              <a:t>qual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emounts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of</a:t>
            </a:r>
            <a:r>
              <a:rPr lang="de-DE" dirty="0">
                <a:latin typeface="Comic Sans MS" pitchFamily="66" charset="0"/>
              </a:rPr>
              <a:t> matter </a:t>
            </a:r>
            <a:r>
              <a:rPr lang="de-DE" dirty="0" err="1">
                <a:latin typeface="Comic Sans MS" pitchFamily="66" charset="0"/>
              </a:rPr>
              <a:t>and</a:t>
            </a:r>
            <a:r>
              <a:rPr lang="de-DE" dirty="0">
                <a:latin typeface="Comic Sans MS" pitchFamily="66" charset="0"/>
              </a:rPr>
              <a:t> antimatter </a:t>
            </a:r>
            <a:r>
              <a:rPr lang="de-DE" dirty="0" err="1">
                <a:latin typeface="Comic Sans MS" pitchFamily="66" charset="0"/>
              </a:rPr>
              <a:t>at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the</a:t>
            </a:r>
            <a:r>
              <a:rPr lang="de-DE" dirty="0">
                <a:latin typeface="Comic Sans MS" pitchFamily="66" charset="0"/>
              </a:rPr>
              <a:t> Big </a:t>
            </a:r>
            <a:r>
              <a:rPr lang="de-DE" dirty="0" smtClean="0">
                <a:latin typeface="Comic Sans MS" pitchFamily="66" charset="0"/>
              </a:rPr>
              <a:t>Bang. </a:t>
            </a:r>
          </a:p>
          <a:p>
            <a:pPr hangingPunct="1">
              <a:spcBef>
                <a:spcPct val="20000"/>
              </a:spcBef>
              <a:buClr>
                <a:srgbClr val="009EE0"/>
              </a:buClr>
              <a:buFont typeface="Arial" pitchFamily="34" charset="0"/>
              <a:buChar char="•"/>
            </a:pPr>
            <a:r>
              <a:rPr lang="de-DE" dirty="0" err="1" smtClean="0">
                <a:latin typeface="Comic Sans MS" pitchFamily="66" charset="0"/>
              </a:rPr>
              <a:t>Universe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dominated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by</a:t>
            </a:r>
            <a:r>
              <a:rPr lang="de-DE" dirty="0" smtClean="0">
                <a:latin typeface="Comic Sans MS" pitchFamily="66" charset="0"/>
              </a:rPr>
              <a:t> matter.</a:t>
            </a:r>
            <a:endParaRPr lang="de-DE" dirty="0">
              <a:latin typeface="Comic Sans MS" pitchFamily="66" charset="0"/>
            </a:endParaRPr>
          </a:p>
        </p:txBody>
      </p:sp>
      <p:graphicFrame>
        <p:nvGraphicFramePr>
          <p:cNvPr id="13" name="Tabel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619163"/>
              </p:ext>
            </p:extLst>
          </p:nvPr>
        </p:nvGraphicFramePr>
        <p:xfrm>
          <a:off x="2425782" y="1903544"/>
          <a:ext cx="5302047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7038"/>
                <a:gridCol w="1638973"/>
                <a:gridCol w="1826036"/>
              </a:tblGrid>
              <a:tr h="365760">
                <a:tc>
                  <a:txBody>
                    <a:bodyPr/>
                    <a:lstStyle/>
                    <a:p>
                      <a:endParaRPr lang="it-IT" sz="1600" b="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 err="1" smtClean="0">
                          <a:latin typeface="Comic Sans MS" pitchFamily="66" charset="0"/>
                        </a:rPr>
                        <a:t>Observed</a:t>
                      </a:r>
                      <a:endParaRPr lang="it-IT" sz="1600" b="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 smtClean="0">
                          <a:latin typeface="Comic Sans MS" pitchFamily="66" charset="0"/>
                        </a:rPr>
                        <a:t>SM </a:t>
                      </a:r>
                      <a:r>
                        <a:rPr lang="it-IT" sz="1600" b="0" dirty="0" err="1" smtClean="0">
                          <a:latin typeface="Comic Sans MS" pitchFamily="66" charset="0"/>
                        </a:rPr>
                        <a:t>prediction</a:t>
                      </a:r>
                      <a:endParaRPr lang="it-IT" sz="1600" b="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endParaRPr lang="it-IT" sz="1600" b="0" dirty="0" smtClean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 smtClean="0">
                          <a:latin typeface="Comic Sans MS"/>
                          <a:cs typeface="Comic Sans MS"/>
                        </a:rPr>
                        <a:t>6x10</a:t>
                      </a:r>
                      <a:r>
                        <a:rPr lang="it-IT" sz="1600" b="0" baseline="30000" dirty="0" smtClean="0">
                          <a:latin typeface="Comic Sans MS"/>
                          <a:cs typeface="Comic Sans MS"/>
                        </a:rPr>
                        <a:t>-10</a:t>
                      </a:r>
                      <a:endParaRPr lang="it-IT" sz="1600" b="0" baseline="30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 smtClean="0">
                          <a:latin typeface="Comic Sans MS"/>
                          <a:cs typeface="Comic Sans MS"/>
                        </a:rPr>
                        <a:t>10</a:t>
                      </a:r>
                      <a:r>
                        <a:rPr lang="it-IT" sz="1600" b="0" baseline="30000" dirty="0" smtClean="0">
                          <a:latin typeface="Comic Sans MS"/>
                          <a:cs typeface="Comic Sans MS"/>
                        </a:rPr>
                        <a:t>-18</a:t>
                      </a:r>
                      <a:endParaRPr lang="it-IT" sz="1600" b="0" baseline="30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7972180"/>
              </p:ext>
            </p:extLst>
          </p:nvPr>
        </p:nvGraphicFramePr>
        <p:xfrm>
          <a:off x="4405891" y="2701596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05891" y="2701596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0479252"/>
              </p:ext>
            </p:extLst>
          </p:nvPr>
        </p:nvGraphicFramePr>
        <p:xfrm>
          <a:off x="2975409" y="2209221"/>
          <a:ext cx="7239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" name="Equation" r:id="rId6" imgW="723900" imgH="457200" progId="Equation.3">
                  <p:embed/>
                </p:oleObj>
              </mc:Choice>
              <mc:Fallback>
                <p:oleObj name="Equation" r:id="rId6" imgW="7239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75409" y="2209221"/>
                        <a:ext cx="7239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2878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0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7" name="Picture 6" descr="neutron_ED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137" y="720755"/>
            <a:ext cx="3867726" cy="280925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3853295" y="0"/>
            <a:ext cx="3579092" cy="76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2800" b="0" dirty="0" smtClean="0">
                <a:solidFill>
                  <a:srgbClr val="FF0000"/>
                </a:solidFill>
                <a:latin typeface="Comic Sans MS" pitchFamily="66" charset="0"/>
              </a:rPr>
              <a:t>EDM: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itchFamily="66" charset="0"/>
              </a:rPr>
              <a:t>upper</a:t>
            </a:r>
            <a:r>
              <a:rPr lang="de-DE" sz="2800" b="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itchFamily="66" charset="0"/>
              </a:rPr>
              <a:t>limits</a:t>
            </a:r>
            <a:endParaRPr lang="de-DE" sz="2800" b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Rettangolo 11"/>
          <p:cNvSpPr/>
          <p:nvPr/>
        </p:nvSpPr>
        <p:spPr>
          <a:xfrm>
            <a:off x="1038283" y="1891435"/>
            <a:ext cx="3132512" cy="353155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1" rIns="91420" bIns="45711">
            <a:spAutoFit/>
          </a:bodyPr>
          <a:lstStyle/>
          <a:p>
            <a:pPr hangingPunct="1">
              <a:spcBef>
                <a:spcPct val="20000"/>
              </a:spcBef>
              <a:buClr>
                <a:srgbClr val="009EE0"/>
              </a:buClr>
            </a:pPr>
            <a:r>
              <a:rPr lang="de-DE" dirty="0" err="1" smtClean="0">
                <a:solidFill>
                  <a:srgbClr val="FF0000"/>
                </a:solidFill>
                <a:latin typeface="Comic Sans MS" pitchFamily="66" charset="0"/>
              </a:rPr>
              <a:t>History</a:t>
            </a:r>
            <a:r>
              <a:rPr lang="de-DE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Comic Sans MS" pitchFamily="66" charset="0"/>
              </a:rPr>
              <a:t>of</a:t>
            </a:r>
            <a:r>
              <a:rPr lang="de-DE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Comic Sans MS" pitchFamily="66" charset="0"/>
              </a:rPr>
              <a:t>neutron</a:t>
            </a:r>
            <a:r>
              <a:rPr lang="de-DE" dirty="0" smtClean="0">
                <a:solidFill>
                  <a:srgbClr val="FF0000"/>
                </a:solidFill>
                <a:latin typeface="Comic Sans MS" pitchFamily="66" charset="0"/>
              </a:rPr>
              <a:t> EDM</a:t>
            </a:r>
            <a:endParaRPr lang="de-DE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0" name="Picture 9" descr="limits_ED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80" y="3573779"/>
            <a:ext cx="4081549" cy="3025833"/>
          </a:xfrm>
          <a:prstGeom prst="rect">
            <a:avLst/>
          </a:prstGeom>
        </p:spPr>
      </p:pic>
      <p:pic>
        <p:nvPicPr>
          <p:cNvPr id="11" name="Picture 10" descr="limits_JEDI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24" y="3583273"/>
            <a:ext cx="5041900" cy="2997200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5808865" y="5103060"/>
            <a:ext cx="3132512" cy="353155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1" rIns="91420" bIns="45711">
            <a:spAutoFit/>
          </a:bodyPr>
          <a:lstStyle/>
          <a:p>
            <a:pPr hangingPunct="1">
              <a:spcBef>
                <a:spcPct val="20000"/>
              </a:spcBef>
              <a:buClr>
                <a:srgbClr val="009EE0"/>
              </a:buClr>
            </a:pPr>
            <a:r>
              <a:rPr lang="de-DE" dirty="0" smtClean="0">
                <a:solidFill>
                  <a:srgbClr val="FF0000"/>
                </a:solidFill>
                <a:latin typeface="Comic Sans MS" pitchFamily="66" charset="0"/>
              </a:rPr>
              <a:t>EDM </a:t>
            </a:r>
            <a:r>
              <a:rPr lang="de-DE" dirty="0" err="1" smtClean="0">
                <a:solidFill>
                  <a:srgbClr val="FF0000"/>
                </a:solidFill>
                <a:latin typeface="Comic Sans MS" pitchFamily="66" charset="0"/>
              </a:rPr>
              <a:t>limits</a:t>
            </a:r>
            <a:endParaRPr lang="de-DE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044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731818" y="0"/>
            <a:ext cx="7461250" cy="75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3200" b="0" kern="0" dirty="0" smtClean="0">
                <a:solidFill>
                  <a:srgbClr val="FF0000"/>
                </a:solidFill>
                <a:latin typeface="Comic Sans MS" pitchFamily="66" charset="0"/>
              </a:rPr>
              <a:t>Why charged  particles EDMs?</a:t>
            </a:r>
            <a:endParaRPr lang="en-US" sz="3200" b="0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8" name="Gruppo 10"/>
          <p:cNvGrpSpPr/>
          <p:nvPr/>
        </p:nvGrpSpPr>
        <p:grpSpPr>
          <a:xfrm>
            <a:off x="521622" y="836964"/>
            <a:ext cx="8848163" cy="1940696"/>
            <a:chOff x="896879" y="4267084"/>
            <a:chExt cx="8848163" cy="1940696"/>
          </a:xfrm>
        </p:grpSpPr>
        <p:sp>
          <p:nvSpPr>
            <p:cNvPr id="9" name="Rettangolo 3"/>
            <p:cNvSpPr/>
            <p:nvPr/>
          </p:nvSpPr>
          <p:spPr bwMode="auto">
            <a:xfrm>
              <a:off x="896879" y="4267084"/>
              <a:ext cx="8848163" cy="193366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1117166" y="4308953"/>
              <a:ext cx="8109087" cy="189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it-IT" dirty="0" smtClean="0">
                  <a:latin typeface="Comic Sans MS" pitchFamily="66" charset="0"/>
                </a:rPr>
                <a:t>No </a:t>
              </a:r>
              <a:r>
                <a:rPr lang="it-IT" dirty="0" err="1" smtClean="0">
                  <a:latin typeface="Comic Sans MS" pitchFamily="66" charset="0"/>
                </a:rPr>
                <a:t>direct</a:t>
              </a:r>
              <a:r>
                <a:rPr lang="it-IT" dirty="0" smtClean="0">
                  <a:latin typeface="Comic Sans MS" pitchFamily="66" charset="0"/>
                </a:rPr>
                <a:t> </a:t>
              </a:r>
              <a:r>
                <a:rPr lang="it-IT" dirty="0" err="1" smtClean="0">
                  <a:latin typeface="Comic Sans MS" pitchFamily="66" charset="0"/>
                </a:rPr>
                <a:t>measurements</a:t>
              </a:r>
              <a:r>
                <a:rPr lang="it-IT" dirty="0" smtClean="0">
                  <a:latin typeface="Comic Sans MS" pitchFamily="66" charset="0"/>
                </a:rPr>
                <a:t> for </a:t>
              </a:r>
              <a:r>
                <a:rPr lang="it-IT" dirty="0" err="1" smtClean="0">
                  <a:latin typeface="Comic Sans MS" pitchFamily="66" charset="0"/>
                </a:rPr>
                <a:t>charged</a:t>
              </a:r>
              <a:r>
                <a:rPr lang="it-IT" dirty="0" smtClean="0">
                  <a:latin typeface="Comic Sans MS" pitchFamily="66" charset="0"/>
                </a:rPr>
                <a:t> </a:t>
              </a:r>
              <a:r>
                <a:rPr lang="it-IT" dirty="0" err="1" smtClean="0">
                  <a:latin typeface="Comic Sans MS" pitchFamily="66" charset="0"/>
                </a:rPr>
                <a:t>particles</a:t>
              </a:r>
              <a:r>
                <a:rPr lang="it-IT" dirty="0" smtClean="0">
                  <a:latin typeface="Comic Sans MS" pitchFamily="66" charset="0"/>
                </a:rPr>
                <a:t> </a:t>
              </a:r>
              <a:r>
                <a:rPr lang="it-IT" dirty="0" err="1" smtClean="0">
                  <a:latin typeface="Comic Sans MS" pitchFamily="66" charset="0"/>
                </a:rPr>
                <a:t>exist</a:t>
              </a:r>
              <a:r>
                <a:rPr lang="it-IT" dirty="0">
                  <a:latin typeface="Comic Sans MS" pitchFamily="66" charset="0"/>
                </a:rPr>
                <a:t>;</a:t>
              </a:r>
              <a:endParaRPr lang="it-IT" dirty="0" smtClean="0">
                <a:latin typeface="Comic Sans MS" pitchFamily="66" charset="0"/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it-IT" dirty="0" err="1" smtClean="0">
                  <a:latin typeface="Comic Sans MS" pitchFamily="66" charset="0"/>
                </a:rPr>
                <a:t>Partially</a:t>
              </a:r>
              <a:r>
                <a:rPr lang="it-IT" dirty="0" smtClean="0">
                  <a:latin typeface="Comic Sans MS" pitchFamily="66" charset="0"/>
                </a:rPr>
                <a:t> </a:t>
              </a:r>
              <a:r>
                <a:rPr lang="it-IT" dirty="0" err="1" smtClean="0">
                  <a:latin typeface="Comic Sans MS" pitchFamily="66" charset="0"/>
                </a:rPr>
                <a:t>higher</a:t>
              </a:r>
              <a:r>
                <a:rPr lang="it-IT" dirty="0" smtClean="0">
                  <a:latin typeface="Comic Sans MS" pitchFamily="66" charset="0"/>
                </a:rPr>
                <a:t> </a:t>
              </a:r>
              <a:r>
                <a:rPr lang="it-IT" dirty="0" err="1" smtClean="0">
                  <a:latin typeface="Comic Sans MS" pitchFamily="66" charset="0"/>
                </a:rPr>
                <a:t>sensitivity</a:t>
              </a:r>
              <a:r>
                <a:rPr lang="it-IT" dirty="0" smtClean="0">
                  <a:latin typeface="Comic Sans MS" pitchFamily="66" charset="0"/>
                </a:rPr>
                <a:t> (</a:t>
              </a:r>
              <a:r>
                <a:rPr lang="it-IT" dirty="0" err="1" smtClean="0">
                  <a:latin typeface="Comic Sans MS" pitchFamily="66" charset="0"/>
                </a:rPr>
                <a:t>compared</a:t>
              </a:r>
              <a:r>
                <a:rPr lang="it-IT" dirty="0" smtClean="0">
                  <a:latin typeface="Comic Sans MS" pitchFamily="66" charset="0"/>
                </a:rPr>
                <a:t> to </a:t>
              </a:r>
              <a:r>
                <a:rPr lang="it-IT" dirty="0" err="1" smtClean="0">
                  <a:latin typeface="Comic Sans MS" pitchFamily="66" charset="0"/>
                </a:rPr>
                <a:t>neutrons</a:t>
              </a:r>
              <a:r>
                <a:rPr lang="it-IT" dirty="0" smtClean="0">
                  <a:latin typeface="Comic Sans MS" pitchFamily="66" charset="0"/>
                </a:rPr>
                <a:t>):</a:t>
              </a:r>
            </a:p>
            <a:p>
              <a:pPr marL="1027853" lvl="1" indent="-285750">
                <a:buFont typeface="Arial" pitchFamily="34" charset="0"/>
                <a:buChar char="•"/>
              </a:pPr>
              <a:r>
                <a:rPr lang="it-IT" dirty="0" err="1" smtClean="0">
                  <a:latin typeface="Comic Sans MS" pitchFamily="66" charset="0"/>
                </a:rPr>
                <a:t>Longer</a:t>
              </a:r>
              <a:r>
                <a:rPr lang="it-IT" dirty="0" smtClean="0">
                  <a:latin typeface="Comic Sans MS" pitchFamily="66" charset="0"/>
                </a:rPr>
                <a:t> life-time;</a:t>
              </a:r>
            </a:p>
            <a:p>
              <a:pPr marL="1027853" lvl="1" indent="-285750">
                <a:buFont typeface="Arial" pitchFamily="34" charset="0"/>
                <a:buChar char="•"/>
              </a:pPr>
              <a:r>
                <a:rPr lang="it-IT" dirty="0" smtClean="0">
                  <a:latin typeface="Comic Sans MS" pitchFamily="66" charset="0"/>
                </a:rPr>
                <a:t>More </a:t>
              </a:r>
              <a:r>
                <a:rPr lang="it-IT" dirty="0" err="1" smtClean="0">
                  <a:latin typeface="Comic Sans MS" pitchFamily="66" charset="0"/>
                </a:rPr>
                <a:t>stored</a:t>
              </a:r>
              <a:r>
                <a:rPr lang="it-IT" dirty="0" smtClean="0">
                  <a:latin typeface="Comic Sans MS" pitchFamily="66" charset="0"/>
                </a:rPr>
                <a:t> </a:t>
              </a:r>
              <a:r>
                <a:rPr lang="it-IT" dirty="0" err="1" smtClean="0">
                  <a:latin typeface="Comic Sans MS" pitchFamily="66" charset="0"/>
                </a:rPr>
                <a:t>protons</a:t>
              </a:r>
              <a:r>
                <a:rPr lang="it-IT" dirty="0" smtClean="0">
                  <a:latin typeface="Comic Sans MS" pitchFamily="66" charset="0"/>
                </a:rPr>
                <a:t>/</a:t>
              </a:r>
              <a:r>
                <a:rPr lang="it-IT" dirty="0" err="1" smtClean="0">
                  <a:latin typeface="Comic Sans MS" pitchFamily="66" charset="0"/>
                </a:rPr>
                <a:t>deuterons</a:t>
              </a:r>
              <a:r>
                <a:rPr lang="it-IT" dirty="0" smtClean="0">
                  <a:latin typeface="Comic Sans MS" pitchFamily="66" charset="0"/>
                </a:rPr>
                <a:t>;</a:t>
              </a:r>
              <a:endParaRPr lang="it-IT" dirty="0">
                <a:latin typeface="Comic Sans MS" pitchFamily="66" charset="0"/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it-IT" dirty="0" err="1" smtClean="0">
                  <a:latin typeface="Comic Sans MS" pitchFamily="66" charset="0"/>
                </a:rPr>
                <a:t>Complementary</a:t>
              </a:r>
              <a:r>
                <a:rPr lang="it-IT" dirty="0" smtClean="0">
                  <a:latin typeface="Comic Sans MS" pitchFamily="66" charset="0"/>
                </a:rPr>
                <a:t> to </a:t>
              </a:r>
              <a:r>
                <a:rPr lang="it-IT" dirty="0" err="1" smtClean="0">
                  <a:latin typeface="Comic Sans MS" pitchFamily="66" charset="0"/>
                </a:rPr>
                <a:t>neutron</a:t>
              </a:r>
              <a:r>
                <a:rPr lang="it-IT" dirty="0" smtClean="0">
                  <a:latin typeface="Comic Sans MS" pitchFamily="66" charset="0"/>
                </a:rPr>
                <a:t> EDM:</a:t>
              </a:r>
            </a:p>
            <a:p>
              <a:pPr marL="1027853" lvl="1" indent="-285750">
                <a:buFont typeface="Arial" pitchFamily="34" charset="0"/>
                <a:buChar char="•"/>
              </a:pPr>
              <a:r>
                <a:rPr lang="it-IT" dirty="0" err="1">
                  <a:latin typeface="Comic Sans MS" pitchFamily="66" charset="0"/>
                </a:rPr>
                <a:t>d</a:t>
              </a:r>
              <a:r>
                <a:rPr lang="it-IT" baseline="-25000" dirty="0" err="1" smtClean="0">
                  <a:latin typeface="Comic Sans MS" pitchFamily="66" charset="0"/>
                </a:rPr>
                <a:t>d</a:t>
              </a:r>
              <a:r>
                <a:rPr lang="it-IT" dirty="0" smtClean="0">
                  <a:latin typeface="Comic Sans MS" pitchFamily="66" charset="0"/>
                </a:rPr>
                <a:t>=</a:t>
              </a:r>
              <a:r>
                <a:rPr lang="it-IT" dirty="0" err="1" smtClean="0">
                  <a:latin typeface="Comic Sans MS" pitchFamily="66" charset="0"/>
                </a:rPr>
                <a:t>d</a:t>
              </a:r>
              <a:r>
                <a:rPr lang="it-IT" baseline="-25000" dirty="0" err="1" smtClean="0">
                  <a:latin typeface="Comic Sans MS" pitchFamily="66" charset="0"/>
                </a:rPr>
                <a:t>p</a:t>
              </a:r>
              <a:r>
                <a:rPr lang="it-IT" dirty="0" err="1" smtClean="0">
                  <a:latin typeface="Comic Sans MS" pitchFamily="66" charset="0"/>
                </a:rPr>
                <a:t>+d</a:t>
              </a:r>
              <a:r>
                <a:rPr lang="it-IT" baseline="-25000" dirty="0" err="1" smtClean="0">
                  <a:latin typeface="Comic Sans MS" pitchFamily="66" charset="0"/>
                </a:rPr>
                <a:t>n</a:t>
              </a:r>
              <a:r>
                <a:rPr lang="it-IT" baseline="-25000" dirty="0" smtClean="0">
                  <a:latin typeface="Comic Sans MS" pitchFamily="66" charset="0"/>
                </a:rPr>
                <a:t> </a:t>
              </a:r>
              <a:r>
                <a:rPr lang="it-IT" dirty="0" smtClean="0">
                  <a:latin typeface="Comic Sans MS" pitchFamily="66" charset="0"/>
                </a:rPr>
                <a:t>-&gt; </a:t>
              </a:r>
              <a:r>
                <a:rPr lang="it-IT" dirty="0" err="1" smtClean="0">
                  <a:latin typeface="Comic Sans MS" pitchFamily="66" charset="0"/>
                </a:rPr>
                <a:t>access</a:t>
              </a:r>
              <a:r>
                <a:rPr lang="it-IT" dirty="0" smtClean="0">
                  <a:latin typeface="Comic Sans MS" pitchFamily="66" charset="0"/>
                </a:rPr>
                <a:t> to </a:t>
              </a:r>
              <a:r>
                <a:rPr lang="it-IT" dirty="0" err="1" smtClean="0">
                  <a:latin typeface="Symbol" charset="2"/>
                  <a:cs typeface="Symbol" charset="2"/>
                </a:rPr>
                <a:t>q</a:t>
              </a:r>
              <a:r>
                <a:rPr lang="it-IT" baseline="-25000" dirty="0" err="1" smtClean="0">
                  <a:latin typeface="Comic Sans MS"/>
                  <a:cs typeface="Comic Sans MS"/>
                </a:rPr>
                <a:t>QCD</a:t>
              </a:r>
              <a:endParaRPr lang="it-IT" dirty="0">
                <a:latin typeface="Comic Sans MS"/>
                <a:cs typeface="Comic Sans MS"/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it-IT" dirty="0" smtClean="0">
                  <a:latin typeface="Comic Sans MS"/>
                  <a:cs typeface="Comic Sans MS"/>
                </a:rPr>
                <a:t>EDM of </a:t>
              </a:r>
              <a:r>
                <a:rPr lang="it-IT" dirty="0" err="1" smtClean="0">
                  <a:latin typeface="Comic Sans MS"/>
                  <a:cs typeface="Comic Sans MS"/>
                </a:rPr>
                <a:t>one</a:t>
              </a:r>
              <a:r>
                <a:rPr lang="it-IT" dirty="0" smtClean="0">
                  <a:latin typeface="Comic Sans MS"/>
                  <a:cs typeface="Comic Sans MS"/>
                </a:rPr>
                <a:t> </a:t>
              </a:r>
              <a:r>
                <a:rPr lang="it-IT" dirty="0" err="1" smtClean="0">
                  <a:latin typeface="Comic Sans MS"/>
                  <a:cs typeface="Comic Sans MS"/>
                </a:rPr>
                <a:t>particle</a:t>
              </a:r>
              <a:r>
                <a:rPr lang="it-IT" dirty="0" smtClean="0">
                  <a:latin typeface="Comic Sans MS"/>
                  <a:cs typeface="Comic Sans MS"/>
                </a:rPr>
                <a:t> alone </a:t>
              </a:r>
              <a:r>
                <a:rPr lang="it-IT" dirty="0" err="1" smtClean="0">
                  <a:latin typeface="Comic Sans MS"/>
                  <a:cs typeface="Comic Sans MS"/>
                </a:rPr>
                <a:t>not</a:t>
              </a:r>
              <a:r>
                <a:rPr lang="it-IT" dirty="0" smtClean="0">
                  <a:latin typeface="Comic Sans MS"/>
                  <a:cs typeface="Comic Sans MS"/>
                </a:rPr>
                <a:t> </a:t>
              </a:r>
              <a:r>
                <a:rPr lang="it-IT" dirty="0" err="1" smtClean="0">
                  <a:latin typeface="Comic Sans MS"/>
                  <a:cs typeface="Comic Sans MS"/>
                </a:rPr>
                <a:t>sufficient</a:t>
              </a:r>
              <a:r>
                <a:rPr lang="it-IT" dirty="0" smtClean="0">
                  <a:latin typeface="Comic Sans MS"/>
                  <a:cs typeface="Comic Sans MS"/>
                </a:rPr>
                <a:t> to </a:t>
              </a:r>
              <a:r>
                <a:rPr lang="it-IT" dirty="0" err="1" smtClean="0">
                  <a:latin typeface="Comic Sans MS"/>
                  <a:cs typeface="Comic Sans MS"/>
                </a:rPr>
                <a:t>identify</a:t>
              </a:r>
              <a:r>
                <a:rPr lang="it-IT" dirty="0" smtClean="0">
                  <a:latin typeface="Comic Sans MS"/>
                  <a:cs typeface="Comic Sans MS"/>
                </a:rPr>
                <a:t> CP-</a:t>
              </a:r>
              <a:r>
                <a:rPr lang="it-IT" dirty="0" err="1" smtClean="0">
                  <a:latin typeface="Comic Sans MS"/>
                  <a:cs typeface="Comic Sans MS"/>
                </a:rPr>
                <a:t>violating</a:t>
              </a:r>
              <a:r>
                <a:rPr lang="it-IT" dirty="0" smtClean="0">
                  <a:latin typeface="Comic Sans MS"/>
                  <a:cs typeface="Comic Sans MS"/>
                </a:rPr>
                <a:t> source</a:t>
              </a:r>
            </a:p>
          </p:txBody>
        </p:sp>
      </p:grpSp>
      <p:pic>
        <p:nvPicPr>
          <p:cNvPr id="11" name="Picture 10" descr="sorces_CP_viol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250" y="2871632"/>
            <a:ext cx="6202810" cy="387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23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5"/>
          <p:cNvSpPr txBox="1">
            <a:spLocks noChangeArrowheads="1"/>
          </p:cNvSpPr>
          <p:nvPr/>
        </p:nvSpPr>
        <p:spPr bwMode="auto">
          <a:xfrm>
            <a:off x="387458" y="1281787"/>
            <a:ext cx="2055255" cy="4165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00684" tIns="50344" rIns="100684" bIns="50344">
            <a:spAutoFit/>
          </a:bodyPr>
          <a:lstStyle/>
          <a:p>
            <a:r>
              <a:rPr lang="de-DE" sz="2200" dirty="0">
                <a:solidFill>
                  <a:srgbClr val="FF0000"/>
                </a:solidFill>
                <a:latin typeface="Comic Sans MS" pitchFamily="66" charset="0"/>
              </a:rPr>
              <a:t>PROCEDURE</a:t>
            </a: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344" y="3538392"/>
            <a:ext cx="3228950" cy="2950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 2"/>
          <p:cNvSpPr txBox="1">
            <a:spLocks noChangeArrowheads="1"/>
          </p:cNvSpPr>
          <p:nvPr/>
        </p:nvSpPr>
        <p:spPr bwMode="auto">
          <a:xfrm>
            <a:off x="387458" y="234091"/>
            <a:ext cx="9562454" cy="526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EDM </a:t>
            </a:r>
            <a:r>
              <a:rPr lang="de-DE" sz="3200" b="0" dirty="0" err="1">
                <a:solidFill>
                  <a:srgbClr val="FF0000"/>
                </a:solidFill>
                <a:latin typeface="Comic Sans MS" pitchFamily="66" charset="0"/>
              </a:rPr>
              <a:t>of</a:t>
            </a:r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3200" b="0" dirty="0" err="1">
                <a:solidFill>
                  <a:srgbClr val="FF0000"/>
                </a:solidFill>
                <a:latin typeface="Comic Sans MS" pitchFamily="66" charset="0"/>
              </a:rPr>
              <a:t>charged</a:t>
            </a:r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3200" b="0" dirty="0" err="1">
                <a:solidFill>
                  <a:srgbClr val="FF0000"/>
                </a:solidFill>
                <a:latin typeface="Comic Sans MS" pitchFamily="66" charset="0"/>
              </a:rPr>
              <a:t>particles</a:t>
            </a:r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: </a:t>
            </a:r>
            <a:r>
              <a:rPr lang="de-DE" sz="3200" b="0" dirty="0" err="1">
                <a:solidFill>
                  <a:srgbClr val="FF0000"/>
                </a:solidFill>
                <a:latin typeface="Comic Sans MS" pitchFamily="66" charset="0"/>
              </a:rPr>
              <a:t>use</a:t>
            </a:r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3200" b="0" dirty="0" err="1">
                <a:solidFill>
                  <a:srgbClr val="FF0000"/>
                </a:solidFill>
                <a:latin typeface="Comic Sans MS" pitchFamily="66" charset="0"/>
              </a:rPr>
              <a:t>of</a:t>
            </a:r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3200" b="0" dirty="0" err="1">
                <a:solidFill>
                  <a:srgbClr val="FF0000"/>
                </a:solidFill>
                <a:latin typeface="Comic Sans MS" pitchFamily="66" charset="0"/>
              </a:rPr>
              <a:t>storage</a:t>
            </a:r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 rings</a:t>
            </a:r>
            <a:endParaRPr lang="en-US" sz="3200" b="0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4044902" y="3928344"/>
            <a:ext cx="5773599" cy="2142900"/>
            <a:chOff x="4044902" y="3928344"/>
            <a:chExt cx="5773599" cy="2142900"/>
          </a:xfrm>
        </p:grpSpPr>
        <p:pic>
          <p:nvPicPr>
            <p:cNvPr id="26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44902" y="3928344"/>
              <a:ext cx="5773599" cy="21429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feld 2"/>
                <p:cNvSpPr txBox="1"/>
                <p:nvPr/>
              </p:nvSpPr>
              <p:spPr>
                <a:xfrm>
                  <a:off x="6995400" y="4595214"/>
                  <a:ext cx="1934707" cy="848651"/>
                </a:xfrm>
                <a:prstGeom prst="rect">
                  <a:avLst/>
                </a:prstGeom>
                <a:noFill/>
              </p:spPr>
              <p:txBody>
                <a:bodyPr wrap="none" lIns="100684" tIns="50344" rIns="100684" bIns="50344" rtlCol="0">
                  <a:spAutoFit/>
                </a:bodyPr>
                <a:lstStyle/>
                <a:p>
                  <a14:m>
                    <m:oMathPara xmlns=""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de-DE" sz="26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de-DE" sz="2600" i="1">
                                <a:latin typeface="Cambria Math"/>
                              </a:rPr>
                              <m:t>𝑑</m:t>
                            </m:r>
                            <m:acc>
                              <m:accPr>
                                <m:chr m:val="⃗"/>
                                <m:ctrlPr>
                                  <a:rPr lang="de-DE" sz="2600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de-DE" sz="2600" i="1">
                                    <a:latin typeface="Cambria Math"/>
                                  </a:rPr>
                                  <m:t>𝑠</m:t>
                                </m:r>
                              </m:e>
                            </m:acc>
                          </m:num>
                          <m:den>
                            <m:r>
                              <a:rPr lang="de-DE" sz="2600" i="1">
                                <a:latin typeface="Cambria Math"/>
                              </a:rPr>
                              <m:t>𝑑𝑡</m:t>
                            </m:r>
                          </m:den>
                        </m:f>
                        <m:r>
                          <a:rPr lang="de-DE" sz="2600" i="1">
                            <a:latin typeface="Cambria Math"/>
                          </a:rPr>
                          <m:t>=</m:t>
                        </m:r>
                        <m:acc>
                          <m:accPr>
                            <m:chr m:val="⃗"/>
                            <m:ctrlPr>
                              <a:rPr lang="de-DE" sz="26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sz="2600" i="1">
                                <a:latin typeface="Cambria Math"/>
                              </a:rPr>
                              <m:t>𝑑</m:t>
                            </m:r>
                          </m:e>
                        </m:acc>
                        <m:r>
                          <a:rPr lang="de-DE" sz="2600" i="1">
                            <a:latin typeface="Cambria Math"/>
                            <a:ea typeface="Cambria Math"/>
                          </a:rPr>
                          <m:t>×</m:t>
                        </m:r>
                        <m:acc>
                          <m:accPr>
                            <m:chr m:val="⃗"/>
                            <m:ctrlPr>
                              <a:rPr lang="de-DE" sz="2600" i="1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de-DE" sz="2600" i="1"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e>
                        </m:acc>
                      </m:oMath>
                    </m:oMathPara>
                  </a14:m>
                  <a:endParaRPr lang="de-DE" sz="2600" dirty="0"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30" name="Textfeld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5398" y="4595212"/>
                  <a:ext cx="1934707" cy="848651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Rettangolo 1"/>
          <p:cNvSpPr/>
          <p:nvPr/>
        </p:nvSpPr>
        <p:spPr>
          <a:xfrm>
            <a:off x="387460" y="2868437"/>
            <a:ext cx="8472632" cy="407163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1" rIns="91420" bIns="45711">
            <a:spAutoFit/>
          </a:bodyPr>
          <a:lstStyle/>
          <a:p>
            <a:pPr marL="377587" indent="-377587">
              <a:buFont typeface="Arial" pitchFamily="34" charset="0"/>
              <a:buChar char="•"/>
            </a:pPr>
            <a:r>
              <a:rPr lang="de-DE" sz="2200" dirty="0">
                <a:latin typeface="Comic Sans MS" pitchFamily="66" charset="0"/>
              </a:rPr>
              <a:t>Search </a:t>
            </a:r>
            <a:r>
              <a:rPr lang="de-DE" sz="2200" dirty="0" err="1">
                <a:latin typeface="Comic Sans MS" pitchFamily="66" charset="0"/>
              </a:rPr>
              <a:t>for</a:t>
            </a:r>
            <a:r>
              <a:rPr lang="de-DE" sz="2200" dirty="0">
                <a:latin typeface="Comic Sans MS" pitchFamily="66" charset="0"/>
              </a:rPr>
              <a:t> time </a:t>
            </a:r>
            <a:r>
              <a:rPr lang="de-DE" sz="2200" dirty="0" err="1">
                <a:latin typeface="Comic Sans MS" pitchFamily="66" charset="0"/>
              </a:rPr>
              <a:t>development</a:t>
            </a:r>
            <a:r>
              <a:rPr lang="de-DE" sz="2200" dirty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of</a:t>
            </a:r>
            <a:r>
              <a:rPr lang="de-DE" sz="2200" dirty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vertical</a:t>
            </a:r>
            <a:r>
              <a:rPr lang="de-DE" sz="2200" dirty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polarization</a:t>
            </a:r>
            <a:r>
              <a:rPr lang="de-DE" sz="2200" dirty="0">
                <a:latin typeface="Comic Sans MS" pitchFamily="66" charset="0"/>
              </a:rPr>
              <a:t> </a:t>
            </a:r>
          </a:p>
        </p:txBody>
      </p:sp>
      <p:sp>
        <p:nvSpPr>
          <p:cNvPr id="3" name="Rettangolo 2"/>
          <p:cNvSpPr/>
          <p:nvPr/>
        </p:nvSpPr>
        <p:spPr>
          <a:xfrm>
            <a:off x="388261" y="2364760"/>
            <a:ext cx="9059106" cy="407163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1" rIns="91420" bIns="45711">
            <a:spAutoFit/>
          </a:bodyPr>
          <a:lstStyle/>
          <a:p>
            <a:pPr marL="377587" indent="-377587">
              <a:buFont typeface="Arial" pitchFamily="34" charset="0"/>
              <a:buChar char="•"/>
            </a:pPr>
            <a:r>
              <a:rPr lang="de-DE" sz="2200" dirty="0" err="1">
                <a:latin typeface="Comic Sans MS" pitchFamily="66" charset="0"/>
              </a:rPr>
              <a:t>Align</a:t>
            </a:r>
            <a:r>
              <a:rPr lang="de-DE" sz="2200" dirty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spin</a:t>
            </a:r>
            <a:r>
              <a:rPr lang="de-DE" sz="2200" dirty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along</a:t>
            </a:r>
            <a:r>
              <a:rPr lang="de-DE" sz="2200" dirty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momentum</a:t>
            </a:r>
            <a:r>
              <a:rPr lang="de-DE" sz="2200" dirty="0">
                <a:latin typeface="Comic Sans MS" pitchFamily="66" charset="0"/>
              </a:rPr>
              <a:t> (</a:t>
            </a:r>
            <a:r>
              <a:rPr lang="de-DE" sz="2200" dirty="0">
                <a:latin typeface="Comic Sans MS" pitchFamily="66" charset="0"/>
                <a:sym typeface="Symbol"/>
              </a:rPr>
              <a:t> </a:t>
            </a:r>
            <a:r>
              <a:rPr lang="de-DE" sz="2200" dirty="0" err="1">
                <a:latin typeface="Comic Sans MS" pitchFamily="66" charset="0"/>
              </a:rPr>
              <a:t>freeze</a:t>
            </a:r>
            <a:r>
              <a:rPr lang="de-DE" sz="2200" dirty="0">
                <a:latin typeface="Comic Sans MS" pitchFamily="66" charset="0"/>
              </a:rPr>
              <a:t> horizontal </a:t>
            </a:r>
            <a:r>
              <a:rPr lang="de-DE" sz="2200" dirty="0" err="1">
                <a:latin typeface="Comic Sans MS" pitchFamily="66" charset="0"/>
              </a:rPr>
              <a:t>spin</a:t>
            </a:r>
            <a:r>
              <a:rPr lang="de-DE" sz="2200" dirty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precession</a:t>
            </a:r>
            <a:r>
              <a:rPr lang="de-DE" sz="2200" dirty="0">
                <a:latin typeface="Comic Sans MS" pitchFamily="66" charset="0"/>
              </a:rPr>
              <a:t>)</a:t>
            </a:r>
          </a:p>
        </p:txBody>
      </p:sp>
      <p:sp>
        <p:nvSpPr>
          <p:cNvPr id="4" name="Rettangolo 3"/>
          <p:cNvSpPr/>
          <p:nvPr/>
        </p:nvSpPr>
        <p:spPr>
          <a:xfrm>
            <a:off x="387458" y="1848792"/>
            <a:ext cx="4698722" cy="407163"/>
          </a:xfrm>
          <a:prstGeom prst="rect">
            <a:avLst/>
          </a:prstGeom>
          <a:solidFill>
            <a:schemeClr val="bg1"/>
          </a:solidFill>
        </p:spPr>
        <p:txBody>
          <a:bodyPr wrap="none" lIns="91420" tIns="45711" rIns="91420" bIns="45711">
            <a:spAutoFit/>
          </a:bodyPr>
          <a:lstStyle/>
          <a:p>
            <a:pPr marL="377587" indent="-377587">
              <a:buFont typeface="Arial" pitchFamily="34" charset="0"/>
              <a:buChar char="•"/>
            </a:pPr>
            <a:r>
              <a:rPr lang="de-DE" sz="2200" dirty="0">
                <a:latin typeface="Comic Sans MS" pitchFamily="66" charset="0"/>
              </a:rPr>
              <a:t>Place </a:t>
            </a:r>
            <a:r>
              <a:rPr lang="de-DE" sz="2200" dirty="0" err="1">
                <a:latin typeface="Comic Sans MS" pitchFamily="66" charset="0"/>
              </a:rPr>
              <a:t>particles</a:t>
            </a:r>
            <a:r>
              <a:rPr lang="de-DE" sz="2200" dirty="0">
                <a:latin typeface="Comic Sans MS" pitchFamily="66" charset="0"/>
              </a:rPr>
              <a:t> in a </a:t>
            </a:r>
            <a:r>
              <a:rPr lang="de-DE" sz="2200" dirty="0" err="1">
                <a:latin typeface="Comic Sans MS" pitchFamily="66" charset="0"/>
              </a:rPr>
              <a:t>storage</a:t>
            </a:r>
            <a:r>
              <a:rPr lang="de-DE" sz="2200" dirty="0">
                <a:latin typeface="Comic Sans MS" pitchFamily="66" charset="0"/>
              </a:rPr>
              <a:t> ring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8" name="Segnaposto data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0069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 bwMode="auto">
          <a:xfrm>
            <a:off x="-1627929" y="4414840"/>
            <a:ext cx="1008063" cy="3617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101" tIns="51534" rIns="99101" bIns="51534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24" name="Segnaposto numero diapositiva 1"/>
          <p:cNvSpPr>
            <a:spLocks noGrp="1"/>
          </p:cNvSpPr>
          <p:nvPr>
            <p:ph type="sldNum" idx="12"/>
          </p:nvPr>
        </p:nvSpPr>
        <p:spPr>
          <a:xfrm>
            <a:off x="9072563" y="7139696"/>
            <a:ext cx="840052" cy="269488"/>
          </a:xfrm>
        </p:spPr>
        <p:txBody>
          <a:bodyPr/>
          <a:lstStyle/>
          <a:p>
            <a:pPr>
              <a:defRPr/>
            </a:pPr>
            <a:fld id="{D872383C-EE71-4F68-AD35-AFB274C368A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3614785" y="220826"/>
            <a:ext cx="2999798" cy="75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200" b="0" dirty="0" err="1">
                <a:solidFill>
                  <a:srgbClr val="FF0000"/>
                </a:solidFill>
                <a:latin typeface="Comic Sans MS" pitchFamily="66" charset="0"/>
              </a:rPr>
              <a:t>R</a:t>
            </a:r>
            <a:r>
              <a:rPr lang="de-DE" sz="3200" b="0" dirty="0" err="1" smtClean="0">
                <a:solidFill>
                  <a:srgbClr val="FF0000"/>
                </a:solidFill>
                <a:latin typeface="Comic Sans MS" pitchFamily="66" charset="0"/>
              </a:rPr>
              <a:t>equirements</a:t>
            </a:r>
            <a:endParaRPr lang="en-US" sz="3200" b="0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6" name="Textfeld 7"/>
          <p:cNvSpPr txBox="1"/>
          <p:nvPr/>
        </p:nvSpPr>
        <p:spPr>
          <a:xfrm>
            <a:off x="657602" y="1514931"/>
            <a:ext cx="8552665" cy="1361013"/>
          </a:xfrm>
          <a:prstGeom prst="rect">
            <a:avLst/>
          </a:prstGeom>
          <a:solidFill>
            <a:schemeClr val="bg1"/>
          </a:solidFill>
        </p:spPr>
        <p:txBody>
          <a:bodyPr wrap="square" lIns="100684" tIns="50344" rIns="100684" bIns="50344" rtlCol="0">
            <a:spAutoFit/>
          </a:bodyPr>
          <a:lstStyle/>
          <a:p>
            <a:pPr marL="342830" indent="-342830">
              <a:buFont typeface="Arial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  <a:latin typeface="Comic Sans MS" pitchFamily="66" charset="0"/>
              </a:rPr>
              <a:t>POLARIMETER</a:t>
            </a:r>
          </a:p>
          <a:p>
            <a:pPr marL="1084932" lvl="1" indent="-342830">
              <a:buFont typeface="Arial" pitchFamily="34" charset="0"/>
              <a:buChar char="•"/>
            </a:pPr>
            <a:r>
              <a:rPr lang="en-US" sz="2200" dirty="0">
                <a:latin typeface="Comic Sans MS" pitchFamily="66" charset="0"/>
              </a:rPr>
              <a:t>The sensitivity to polarization must by large (0.5).</a:t>
            </a:r>
          </a:p>
          <a:p>
            <a:pPr marL="1084932" lvl="1" indent="-342830">
              <a:buFont typeface="Arial" pitchFamily="34" charset="0"/>
              <a:buChar char="•"/>
            </a:pPr>
            <a:r>
              <a:rPr lang="en-US" sz="2200" dirty="0">
                <a:latin typeface="Comic Sans MS" pitchFamily="66" charset="0"/>
              </a:rPr>
              <a:t>The efficiency of using the beam must be high (&gt; 1%).</a:t>
            </a:r>
          </a:p>
          <a:p>
            <a:pPr marL="1084932" lvl="1" indent="-342830">
              <a:buFont typeface="Arial" pitchFamily="34" charset="0"/>
              <a:buChar char="•"/>
            </a:pPr>
            <a:r>
              <a:rPr lang="en-US" sz="2200" dirty="0">
                <a:latin typeface="Comic Sans MS" pitchFamily="66" charset="0"/>
              </a:rPr>
              <a:t>Systematic errors must be managed (&lt; 10</a:t>
            </a:r>
            <a:r>
              <a:rPr lang="en-US" sz="2200" baseline="30000" dirty="0">
                <a:latin typeface="Comic Sans MS" pitchFamily="66" charset="0"/>
              </a:rPr>
              <a:t>‒6</a:t>
            </a:r>
            <a:r>
              <a:rPr lang="en-US" sz="2200" dirty="0">
                <a:latin typeface="Comic Sans MS" pitchFamily="66" charset="0"/>
              </a:rPr>
              <a:t>).</a:t>
            </a:r>
          </a:p>
        </p:txBody>
      </p:sp>
      <p:sp>
        <p:nvSpPr>
          <p:cNvPr id="2" name="Rettangolo 1"/>
          <p:cNvSpPr/>
          <p:nvPr/>
        </p:nvSpPr>
        <p:spPr>
          <a:xfrm>
            <a:off x="702310" y="5468500"/>
            <a:ext cx="4666285" cy="439367"/>
          </a:xfrm>
          <a:prstGeom prst="rect">
            <a:avLst/>
          </a:prstGeom>
          <a:solidFill>
            <a:schemeClr val="bg1"/>
          </a:solidFill>
        </p:spPr>
        <p:txBody>
          <a:bodyPr wrap="none" lIns="91420" tIns="45711" rIns="91420" bIns="45711">
            <a:spAutoFit/>
          </a:bodyPr>
          <a:lstStyle/>
          <a:p>
            <a:pPr marL="342830" indent="-342830">
              <a:buFont typeface="Arial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SYSTEMATIC ERROR PLAN</a:t>
            </a:r>
          </a:p>
        </p:txBody>
      </p:sp>
      <p:sp>
        <p:nvSpPr>
          <p:cNvPr id="4" name="Rettangolo 3"/>
          <p:cNvSpPr/>
          <p:nvPr/>
        </p:nvSpPr>
        <p:spPr>
          <a:xfrm>
            <a:off x="709556" y="4687551"/>
            <a:ext cx="7987634" cy="440102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1" rIns="91420" bIns="45711">
            <a:spAutoFit/>
          </a:bodyPr>
          <a:lstStyle/>
          <a:p>
            <a:pPr marL="342830" indent="-34283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LARGE ELECTRIC FIELDS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smtClean="0">
                <a:latin typeface="Comic Sans MS" pitchFamily="66" charset="0"/>
              </a:rPr>
              <a:t>(E=10 MV/m)</a:t>
            </a:r>
            <a:r>
              <a:rPr lang="en-US" sz="2400" dirty="0">
                <a:latin typeface="Comic Sans MS" pitchFamily="66" charset="0"/>
              </a:rPr>
              <a:t>.</a:t>
            </a:r>
          </a:p>
        </p:txBody>
      </p:sp>
      <p:sp>
        <p:nvSpPr>
          <p:cNvPr id="5" name="Rettangolo 4"/>
          <p:cNvSpPr/>
          <p:nvPr/>
        </p:nvSpPr>
        <p:spPr>
          <a:xfrm>
            <a:off x="657681" y="3381672"/>
            <a:ext cx="7028295" cy="1036804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1" rIns="91420" bIns="45711">
            <a:spAutoFit/>
          </a:bodyPr>
          <a:lstStyle/>
          <a:p>
            <a:pPr marL="342830" indent="-342830">
              <a:buFont typeface="Arial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  <a:latin typeface="Comic Sans MS" pitchFamily="66" charset="0"/>
              </a:rPr>
              <a:t>POLARIZED BEAM</a:t>
            </a:r>
          </a:p>
          <a:p>
            <a:pPr marL="1084932" lvl="1" indent="-342830">
              <a:buFont typeface="Arial" pitchFamily="34" charset="0"/>
              <a:buChar char="•"/>
            </a:pPr>
            <a:r>
              <a:rPr lang="en-US" sz="2200" dirty="0">
                <a:latin typeface="Comic Sans MS" pitchFamily="66" charset="0"/>
              </a:rPr>
              <a:t>Polarization must last a long time (&gt; 1000 s).</a:t>
            </a:r>
          </a:p>
          <a:p>
            <a:pPr marL="1084932" lvl="1" indent="-342830">
              <a:buFont typeface="Arial" pitchFamily="34" charset="0"/>
              <a:buChar char="•"/>
            </a:pPr>
            <a:r>
              <a:rPr lang="en-US" sz="2200" dirty="0">
                <a:latin typeface="Comic Sans MS" pitchFamily="66" charset="0"/>
              </a:rPr>
              <a:t>Polarization must remain parallel to velocity.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317279" y="2846447"/>
            <a:ext cx="4682138" cy="349949"/>
          </a:xfrm>
          <a:prstGeom prst="rect">
            <a:avLst/>
          </a:prstGeom>
          <a:solidFill>
            <a:srgbClr val="FFCCCC"/>
          </a:solidFill>
        </p:spPr>
        <p:txBody>
          <a:bodyPr wrap="square" lIns="91420" tIns="45711" rIns="91420" bIns="45711" rtlCol="0">
            <a:spAutoFit/>
          </a:bodyPr>
          <a:lstStyle/>
          <a:p>
            <a:r>
              <a:rPr lang="it-IT" dirty="0" smtClean="0"/>
              <a:t>N.P.M. </a:t>
            </a:r>
            <a:r>
              <a:rPr lang="it-IT" dirty="0" err="1" smtClean="0"/>
              <a:t>Brantjes</a:t>
            </a:r>
            <a:r>
              <a:rPr lang="it-IT" dirty="0" smtClean="0"/>
              <a:t> et al. NIMA 664, 49 (2012)</a:t>
            </a:r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8" name="Segnaposto data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7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 animBg="1"/>
      <p:bldP spid="4" grpId="0" animBg="1"/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66908" y="220759"/>
            <a:ext cx="9300882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44948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8000"/>
              </a:lnSpc>
            </a:pPr>
            <a:r>
              <a:rPr lang="en-US" sz="3200" dirty="0" err="1">
                <a:solidFill>
                  <a:srgbClr val="FF0000"/>
                </a:solidFill>
                <a:latin typeface="Comic Sans MS" pitchFamily="66" charset="0"/>
              </a:rPr>
              <a:t>COoler</a:t>
            </a: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Comic Sans MS" pitchFamily="66" charset="0"/>
              </a:rPr>
              <a:t>SYnchrotron</a:t>
            </a: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  (FZ-</a:t>
            </a:r>
            <a:r>
              <a:rPr lang="en-US" sz="3200" dirty="0" err="1">
                <a:solidFill>
                  <a:srgbClr val="FF0000"/>
                </a:solidFill>
                <a:latin typeface="Comic Sans MS" pitchFamily="66" charset="0"/>
              </a:rPr>
              <a:t>J</a:t>
            </a:r>
            <a:r>
              <a:rPr lang="en-US" sz="3200" dirty="0" err="1">
                <a:solidFill>
                  <a:srgbClr val="FF0000"/>
                </a:solidFill>
                <a:latin typeface="Comic Sans MS" pitchFamily="66" charset="0"/>
                <a:ea typeface="Century Schoolbook L" pitchFamily="16" charset="0"/>
                <a:cs typeface="Century Schoolbook L" pitchFamily="16" charset="0"/>
              </a:rPr>
              <a:t>ü</a:t>
            </a:r>
            <a:r>
              <a:rPr lang="en-US" sz="3200" dirty="0" err="1">
                <a:solidFill>
                  <a:srgbClr val="FF0000"/>
                </a:solidFill>
                <a:latin typeface="Comic Sans MS" pitchFamily="66" charset="0"/>
              </a:rPr>
              <a:t>lich</a:t>
            </a: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, GERMANY) </a:t>
            </a:r>
          </a:p>
        </p:txBody>
      </p:sp>
      <p:pic>
        <p:nvPicPr>
          <p:cNvPr id="9" name="Picture 8" descr="COS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63" y="1082570"/>
            <a:ext cx="5331639" cy="46820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4159" y="5839607"/>
            <a:ext cx="8956298" cy="9546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Comic Sans MS"/>
                <a:cs typeface="Comic Sans MS"/>
              </a:rPr>
              <a:t>COSY provides polarized protons and deuterons with p = 0.3–3.7 </a:t>
            </a:r>
            <a:r>
              <a:rPr lang="en-US" sz="2000" dirty="0" err="1" smtClean="0">
                <a:latin typeface="Comic Sans MS"/>
                <a:cs typeface="Comic Sans MS"/>
              </a:rPr>
              <a:t>GeV</a:t>
            </a:r>
            <a:r>
              <a:rPr lang="en-US" sz="2000" dirty="0" smtClean="0">
                <a:latin typeface="Comic Sans MS"/>
                <a:cs typeface="Comic Sans MS"/>
              </a:rPr>
              <a:t>/c</a:t>
            </a:r>
          </a:p>
          <a:p>
            <a:endParaRPr lang="en-US" sz="2000" dirty="0" smtClean="0">
              <a:latin typeface="Comic Sans MS"/>
              <a:cs typeface="Comic Sans MS"/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          Ideal starting point for charged particles EDM search</a:t>
            </a:r>
            <a:endParaRPr lang="en-US" sz="2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01581315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4297" y="2526354"/>
            <a:ext cx="8568531" cy="1620430"/>
          </a:xfrm>
          <a:noFill/>
        </p:spPr>
        <p:txBody>
          <a:bodyPr/>
          <a:lstStyle/>
          <a:p>
            <a:pPr eaLnBrk="1" hangingPunct="1"/>
            <a:r>
              <a:rPr lang="it-IT" dirty="0" smtClean="0">
                <a:solidFill>
                  <a:srgbClr val="0033CC"/>
                </a:solidFill>
              </a:rPr>
              <a:t>PANDA: la situazione</a:t>
            </a:r>
            <a:br>
              <a:rPr lang="it-IT" dirty="0" smtClean="0">
                <a:solidFill>
                  <a:srgbClr val="0033CC"/>
                </a:solidFill>
              </a:rPr>
            </a:br>
            <a:r>
              <a:rPr lang="it-IT" dirty="0">
                <a:solidFill>
                  <a:srgbClr val="0033CC"/>
                </a:solidFill>
              </a:rPr>
              <a:t/>
            </a:r>
            <a:br>
              <a:rPr lang="it-IT" dirty="0">
                <a:solidFill>
                  <a:srgbClr val="0033CC"/>
                </a:solidFill>
              </a:rPr>
            </a:br>
            <a:r>
              <a:rPr lang="it-IT" dirty="0" smtClean="0">
                <a:solidFill>
                  <a:srgbClr val="0033CC"/>
                </a:solidFill>
              </a:rPr>
              <a:t>(?)</a:t>
            </a:r>
          </a:p>
        </p:txBody>
      </p:sp>
      <p:pic>
        <p:nvPicPr>
          <p:cNvPr id="11270" name="Picture 6" descr="PandaLogo2_we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62950" y="6478222"/>
            <a:ext cx="2100130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 descr="Fai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1815" y="6240240"/>
            <a:ext cx="953809" cy="773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727CC4-5186-4B99-980C-FF94B46D6D20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pic>
        <p:nvPicPr>
          <p:cNvPr id="9359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867" y="614546"/>
            <a:ext cx="6478902" cy="49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341312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36" y="1368435"/>
            <a:ext cx="4481610" cy="581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5441950" y="1368437"/>
            <a:ext cx="4435475" cy="27760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89898" tIns="60806" rIns="89898" bIns="44948"/>
          <a:lstStyle>
            <a:lvl1pPr marL="215900" indent="-2159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buSzPct val="45000"/>
              <a:buFont typeface="Wingdings" charset="2"/>
              <a:buChar char=""/>
            </a:pP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Momentum: &lt;3.7 </a:t>
            </a:r>
            <a:r>
              <a:rPr lang="en-US" dirty="0" err="1">
                <a:solidFill>
                  <a:srgbClr val="000000"/>
                </a:solidFill>
                <a:latin typeface="Comic Sans MS" pitchFamily="66" charset="0"/>
              </a:rPr>
              <a:t>GeV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/c</a:t>
            </a:r>
          </a:p>
          <a:p>
            <a:pPr eaLnBrk="1">
              <a:buSzPct val="45000"/>
              <a:buFont typeface="Wingdings" charset="2"/>
              <a:buNone/>
            </a:pP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1">
              <a:buSzPct val="45000"/>
              <a:buFont typeface="Wingdings" charset="2"/>
              <a:buChar char=""/>
            </a:pP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Circumference: 183 m </a:t>
            </a:r>
          </a:p>
          <a:p>
            <a:pPr eaLnBrk="1">
              <a:buSzPct val="45000"/>
              <a:buFont typeface="Wingdings" charset="2"/>
              <a:buNone/>
            </a:pP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1">
              <a:buSzPct val="45000"/>
              <a:buFont typeface="Wingdings" charset="2"/>
              <a:buChar char=""/>
            </a:pPr>
            <a:r>
              <a:rPr lang="en-US" b="1" dirty="0">
                <a:solidFill>
                  <a:srgbClr val="000000"/>
                </a:solidFill>
                <a:latin typeface="Comic Sans MS" pitchFamily="66" charset="0"/>
              </a:rPr>
              <a:t>Polarized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 proton and </a:t>
            </a:r>
            <a:r>
              <a:rPr lang="en-US" b="1" dirty="0">
                <a:solidFill>
                  <a:srgbClr val="000000"/>
                </a:solidFill>
                <a:latin typeface="Comic Sans MS" pitchFamily="66" charset="0"/>
              </a:rPr>
              <a:t>deuteron </a:t>
            </a:r>
          </a:p>
          <a:p>
            <a:pPr eaLnBrk="1">
              <a:buSzPct val="45000"/>
              <a:buFont typeface="Wingdings" charset="2"/>
              <a:buNone/>
            </a:pP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1">
              <a:buSzPct val="45000"/>
              <a:buFont typeface="Wingdings" charset="2"/>
              <a:buChar char=""/>
            </a:pPr>
            <a:r>
              <a:rPr lang="en-US" b="1" dirty="0" smtClean="0">
                <a:solidFill>
                  <a:srgbClr val="000000"/>
                </a:solidFill>
                <a:latin typeface="Comic Sans MS" pitchFamily="66" charset="0"/>
              </a:rPr>
              <a:t>Beam </a:t>
            </a:r>
            <a:r>
              <a:rPr lang="en-US" b="1" dirty="0" err="1" smtClean="0">
                <a:solidFill>
                  <a:srgbClr val="000000"/>
                </a:solidFill>
                <a:latin typeface="Comic Sans MS" pitchFamily="66" charset="0"/>
              </a:rPr>
              <a:t>polarimeter</a:t>
            </a:r>
            <a:r>
              <a:rPr lang="en-US" b="1" dirty="0">
                <a:solidFill>
                  <a:srgbClr val="000000"/>
                </a:solidFill>
                <a:latin typeface="Comic Sans MS" pitchFamily="66" charset="0"/>
              </a:rPr>
              <a:t> (EDDA detector </a:t>
            </a:r>
            <a:r>
              <a:rPr lang="en-US" b="1" dirty="0" smtClean="0">
                <a:solidFill>
                  <a:srgbClr val="000000"/>
                </a:solidFill>
                <a:latin typeface="Comic Sans MS" pitchFamily="66" charset="0"/>
              </a:rPr>
              <a:t>)</a:t>
            </a:r>
            <a:endParaRPr lang="en-US" b="1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1">
              <a:buSzPct val="45000"/>
              <a:buFont typeface="Wingdings" charset="2"/>
              <a:buNone/>
            </a:pPr>
            <a:endParaRPr lang="en-US" b="1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1">
              <a:buSzPct val="45000"/>
              <a:buFont typeface="Wingdings" charset="2"/>
              <a:buChar char=""/>
            </a:pP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Instrumentation available for </a:t>
            </a:r>
            <a:r>
              <a:rPr lang="en-US" b="1" dirty="0">
                <a:solidFill>
                  <a:srgbClr val="000000"/>
                </a:solidFill>
                <a:latin typeface="Comic Sans MS" pitchFamily="66" charset="0"/>
              </a:rPr>
              <a:t>manipulation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of</a:t>
            </a:r>
          </a:p>
          <a:p>
            <a:pPr marL="0" indent="0" eaLnBrk="1">
              <a:buSzPct val="45000"/>
            </a:pP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1170432" y="295467"/>
            <a:ext cx="8101584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44948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8000"/>
              </a:lnSpc>
            </a:pPr>
            <a:r>
              <a:rPr lang="en-US" sz="3200" dirty="0" err="1">
                <a:solidFill>
                  <a:srgbClr val="FF0000"/>
                </a:solidFill>
                <a:latin typeface="Comic Sans MS" pitchFamily="66" charset="0"/>
              </a:rPr>
              <a:t>COoler</a:t>
            </a: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Comic Sans MS" pitchFamily="66" charset="0"/>
              </a:rPr>
              <a:t>SYnchrotron</a:t>
            </a: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  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(FZ-</a:t>
            </a:r>
            <a:r>
              <a:rPr lang="en-US" sz="2400" dirty="0" err="1">
                <a:solidFill>
                  <a:srgbClr val="FF0000"/>
                </a:solidFill>
                <a:latin typeface="Comic Sans MS" pitchFamily="66" charset="0"/>
              </a:rPr>
              <a:t>J</a:t>
            </a:r>
            <a:r>
              <a:rPr lang="en-US" sz="2400" dirty="0" err="1">
                <a:solidFill>
                  <a:srgbClr val="FF0000"/>
                </a:solidFill>
                <a:latin typeface="Comic Sans MS" pitchFamily="66" charset="0"/>
                <a:ea typeface="Century Schoolbook L" pitchFamily="16" charset="0"/>
                <a:cs typeface="Century Schoolbook L" pitchFamily="16" charset="0"/>
              </a:rPr>
              <a:t>ü</a:t>
            </a:r>
            <a:r>
              <a:rPr lang="en-US" sz="2400" dirty="0" err="1">
                <a:solidFill>
                  <a:srgbClr val="FF0000"/>
                </a:solidFill>
                <a:latin typeface="Comic Sans MS" pitchFamily="66" charset="0"/>
              </a:rPr>
              <a:t>lich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, GERMANY) </a:t>
            </a:r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850" y="5705363"/>
            <a:ext cx="2857500" cy="1485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2" name="Text Box 5"/>
          <p:cNvSpPr txBox="1">
            <a:spLocks noChangeArrowheads="1"/>
          </p:cNvSpPr>
          <p:nvPr/>
        </p:nvSpPr>
        <p:spPr bwMode="auto">
          <a:xfrm>
            <a:off x="6206176" y="4164371"/>
            <a:ext cx="3657600" cy="14926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89898" tIns="60806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/>
            <a:r>
              <a:rPr lang="en-US" b="1" dirty="0" smtClean="0">
                <a:solidFill>
                  <a:srgbClr val="000000"/>
                </a:solidFill>
                <a:latin typeface="Comic Sans MS" pitchFamily="66" charset="0"/>
              </a:rPr>
              <a:t>- beam </a:t>
            </a:r>
            <a:r>
              <a:rPr lang="en-US" b="1" dirty="0">
                <a:solidFill>
                  <a:srgbClr val="000000"/>
                </a:solidFill>
                <a:latin typeface="Comic Sans MS" pitchFamily="66" charset="0"/>
              </a:rPr>
              <a:t>size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(electron/stochastic cooling, white noise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  <a:p>
            <a:pPr eaLnBrk="1"/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1"/>
            <a:r>
              <a:rPr lang="en-US" b="1" dirty="0">
                <a:solidFill>
                  <a:srgbClr val="000000"/>
                </a:solidFill>
                <a:latin typeface="Comic Sans MS" pitchFamily="66" charset="0"/>
              </a:rPr>
              <a:t>- polarization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(RF solenoid)</a:t>
            </a:r>
          </a:p>
        </p:txBody>
      </p:sp>
      <p:sp>
        <p:nvSpPr>
          <p:cNvPr id="14343" name="Line 6"/>
          <p:cNvSpPr>
            <a:spLocks noChangeShapeType="1"/>
          </p:cNvSpPr>
          <p:nvPr/>
        </p:nvSpPr>
        <p:spPr bwMode="auto">
          <a:xfrm flipH="1" flipV="1">
            <a:off x="1295400" y="3251200"/>
            <a:ext cx="4924426" cy="2419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334" tIns="45668" rIns="91334" bIns="45668"/>
          <a:lstStyle/>
          <a:p>
            <a:endParaRPr lang="it-IT">
              <a:latin typeface="Comic Sans MS" pitchFamily="66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idx="12"/>
          </p:nvPr>
        </p:nvSpPr>
        <p:spPr>
          <a:xfrm>
            <a:off x="6831018" y="6501088"/>
            <a:ext cx="2346325" cy="519113"/>
          </a:xfrm>
        </p:spPr>
        <p:txBody>
          <a:bodyPr/>
          <a:lstStyle/>
          <a:p>
            <a:pPr>
              <a:defRPr/>
            </a:pPr>
            <a:fld id="{1DEDD980-379E-4912-A0E1-6B5F1932B692}" type="slidenum">
              <a:rPr lang="en-US" smtClean="0">
                <a:latin typeface="Comic Sans MS" pitchFamily="66" charset="0"/>
              </a:rPr>
              <a:pPr>
                <a:defRPr/>
              </a:pPr>
              <a:t>30</a:t>
            </a:fld>
            <a:endParaRPr lang="en-US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50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xmlns:p14="http://schemas.microsoft.com/office/powerpoint/2010/main" spd="slow">
        <p:zo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animBg="1"/>
      <p:bldP spid="1434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191880" y="122304"/>
            <a:ext cx="5904366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44948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8000"/>
              </a:lnSpc>
            </a:pP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Experimental tests at COSY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8" name="Picture 7" descr="SR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278" y="3632100"/>
            <a:ext cx="3882044" cy="2177935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603085" y="1065402"/>
            <a:ext cx="6881221" cy="4786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89898" tIns="60806" rIns="89898" bIns="44948"/>
          <a:lstStyle>
            <a:lvl1pPr marL="215900" indent="-2159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buSzPct val="45000"/>
              <a:buFont typeface="Wingdings" charset="2"/>
              <a:buChar char=""/>
            </a:pP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Inject and accelerate polarized deuterons to 1 </a:t>
            </a:r>
            <a:r>
              <a:rPr lang="en-US" sz="2000" dirty="0" err="1" smtClean="0">
                <a:solidFill>
                  <a:srgbClr val="000000"/>
                </a:solidFill>
                <a:latin typeface="Comic Sans MS" pitchFamily="66" charset="0"/>
              </a:rPr>
              <a:t>GeV</a:t>
            </a: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/c</a:t>
            </a:r>
            <a:endParaRPr lang="en-US" sz="2000" dirty="0">
              <a:solidFill>
                <a:srgbClr val="000000"/>
              </a:solidFill>
              <a:latin typeface="Comic Sans MS" pitchFamily="66" charset="0"/>
            </a:endParaRPr>
          </a:p>
          <a:p>
            <a:pPr marL="0" indent="0" eaLnBrk="1">
              <a:buSzPct val="45000"/>
            </a:pPr>
            <a:endParaRPr lang="en-US" sz="2000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66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xmlns:p14="http://schemas.microsoft.com/office/powerpoint/2010/main" spd="slow">
        <p:zoom dir="in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8" name="Picture 7" descr="SR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278" y="3632100"/>
            <a:ext cx="3882044" cy="2177935"/>
          </a:xfrm>
          <a:prstGeom prst="rect">
            <a:avLst/>
          </a:prstGeom>
        </p:spPr>
      </p:pic>
      <p:pic>
        <p:nvPicPr>
          <p:cNvPr id="9" name="Picture 8" descr="SR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441" y="3720999"/>
            <a:ext cx="3898669" cy="2011680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603086" y="1036540"/>
            <a:ext cx="7330209" cy="709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89898" tIns="60806" rIns="89898" bIns="44948"/>
          <a:lstStyle>
            <a:lvl1pPr marL="215900" indent="-2159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0000"/>
              </a:lnSpc>
              <a:buSzPct val="45000"/>
              <a:buFont typeface="Wingdings" charset="2"/>
              <a:buChar char=""/>
            </a:pPr>
            <a:r>
              <a:rPr lang="en-US" sz="2000" dirty="0" smtClean="0">
                <a:solidFill>
                  <a:schemeClr val="bg2"/>
                </a:solidFill>
                <a:latin typeface="Comic Sans MS" pitchFamily="66" charset="0"/>
              </a:rPr>
              <a:t>Inject and accelerate polarized deuterons to 1 </a:t>
            </a:r>
            <a:r>
              <a:rPr lang="en-US" sz="2000" dirty="0" err="1" smtClean="0">
                <a:solidFill>
                  <a:schemeClr val="bg2"/>
                </a:solidFill>
                <a:latin typeface="Comic Sans MS" pitchFamily="66" charset="0"/>
              </a:rPr>
              <a:t>GeV</a:t>
            </a:r>
            <a:r>
              <a:rPr lang="en-US" sz="2000" dirty="0" smtClean="0">
                <a:solidFill>
                  <a:schemeClr val="bg2"/>
                </a:solidFill>
                <a:latin typeface="Comic Sans MS" pitchFamily="66" charset="0"/>
              </a:rPr>
              <a:t>/c</a:t>
            </a:r>
          </a:p>
          <a:p>
            <a:pPr eaLnBrk="1">
              <a:lnSpc>
                <a:spcPct val="100000"/>
              </a:lnSpc>
              <a:buSzPct val="45000"/>
              <a:buFont typeface="Wingdings" charset="2"/>
              <a:buChar char=""/>
            </a:pP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Flip spin in the horizontal plane with help of solenoid</a:t>
            </a:r>
            <a:endParaRPr lang="en-US" sz="2000" dirty="0">
              <a:solidFill>
                <a:srgbClr val="000000"/>
              </a:solidFill>
              <a:latin typeface="Comic Sans MS" pitchFamily="66" charset="0"/>
            </a:endParaRPr>
          </a:p>
          <a:p>
            <a:pPr marL="0" indent="0" eaLnBrk="1">
              <a:lnSpc>
                <a:spcPct val="100000"/>
              </a:lnSpc>
              <a:buSzPct val="45000"/>
            </a:pPr>
            <a:endParaRPr lang="en-US" sz="20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191880" y="122304"/>
            <a:ext cx="5904366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44948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8000"/>
              </a:lnSpc>
            </a:pP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Experimental tests at COSY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11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8" name="Picture 7" descr="SR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278" y="3632100"/>
            <a:ext cx="3882044" cy="2177935"/>
          </a:xfrm>
          <a:prstGeom prst="rect">
            <a:avLst/>
          </a:prstGeom>
        </p:spPr>
      </p:pic>
      <p:pic>
        <p:nvPicPr>
          <p:cNvPr id="9" name="Picture 8" descr="SR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441" y="3720999"/>
            <a:ext cx="3898669" cy="2011680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603086" y="1036541"/>
            <a:ext cx="7330209" cy="13444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89898" tIns="60806" rIns="89898" bIns="44948"/>
          <a:lstStyle>
            <a:lvl1pPr marL="215900" indent="-2159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0000"/>
              </a:lnSpc>
              <a:buSzPct val="45000"/>
              <a:buFont typeface="Wingdings" charset="2"/>
              <a:buChar char=""/>
            </a:pPr>
            <a:r>
              <a:rPr lang="en-US" sz="2000" dirty="0" smtClean="0">
                <a:solidFill>
                  <a:srgbClr val="808080"/>
                </a:solidFill>
                <a:latin typeface="Comic Sans MS" pitchFamily="66" charset="0"/>
              </a:rPr>
              <a:t>Inject and accelerate polarized deuterons to 1 </a:t>
            </a:r>
            <a:r>
              <a:rPr lang="en-US" sz="2000" dirty="0" err="1" smtClean="0">
                <a:solidFill>
                  <a:srgbClr val="808080"/>
                </a:solidFill>
                <a:latin typeface="Comic Sans MS" pitchFamily="66" charset="0"/>
              </a:rPr>
              <a:t>GeV</a:t>
            </a:r>
            <a:r>
              <a:rPr lang="en-US" sz="2000" dirty="0" smtClean="0">
                <a:solidFill>
                  <a:srgbClr val="808080"/>
                </a:solidFill>
                <a:latin typeface="Comic Sans MS" pitchFamily="66" charset="0"/>
              </a:rPr>
              <a:t>/c</a:t>
            </a:r>
          </a:p>
          <a:p>
            <a:pPr eaLnBrk="1">
              <a:lnSpc>
                <a:spcPct val="100000"/>
              </a:lnSpc>
              <a:buSzPct val="45000"/>
              <a:buFont typeface="Wingdings" charset="2"/>
              <a:buChar char=""/>
            </a:pPr>
            <a:r>
              <a:rPr lang="en-US" sz="2000" dirty="0" smtClean="0">
                <a:solidFill>
                  <a:srgbClr val="808080"/>
                </a:solidFill>
                <a:latin typeface="Comic Sans MS" pitchFamily="66" charset="0"/>
              </a:rPr>
              <a:t>Flip spin in the horizontal plane with help of solenoid</a:t>
            </a:r>
          </a:p>
          <a:p>
            <a:pPr eaLnBrk="1">
              <a:lnSpc>
                <a:spcPct val="100000"/>
              </a:lnSpc>
              <a:buSzPct val="45000"/>
              <a:buFont typeface="Wingdings" charset="2"/>
              <a:buChar char=""/>
            </a:pP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Extract slowly (100 s) beam on target</a:t>
            </a:r>
          </a:p>
          <a:p>
            <a:pPr eaLnBrk="1">
              <a:lnSpc>
                <a:spcPct val="100000"/>
              </a:lnSpc>
              <a:buSzPct val="45000"/>
              <a:buFont typeface="Wingdings" charset="2"/>
              <a:buChar char=""/>
            </a:pP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Measure asymmetry and determine spin precession</a:t>
            </a:r>
            <a:endParaRPr lang="en-US" sz="2000" dirty="0">
              <a:solidFill>
                <a:srgbClr val="000000"/>
              </a:solidFill>
              <a:latin typeface="Comic Sans MS" pitchFamily="66" charset="0"/>
            </a:endParaRPr>
          </a:p>
          <a:p>
            <a:pPr marL="0" indent="0" eaLnBrk="1">
              <a:lnSpc>
                <a:spcPct val="100000"/>
              </a:lnSpc>
              <a:buSzPct val="45000"/>
            </a:pPr>
            <a:endParaRPr lang="en-US" sz="20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2" name="Picture 1" descr="SR_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413" y="3920152"/>
            <a:ext cx="3624349" cy="1762298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191880" y="122304"/>
            <a:ext cx="5904366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44948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8000"/>
              </a:lnSpc>
            </a:pP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Experimental tests at COSY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734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154032" y="6039566"/>
            <a:ext cx="9790113" cy="9890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89898" tIns="44948" rIns="89898" bIns="44948"/>
          <a:lstStyle>
            <a:lvl1pPr marL="215900" indent="-2159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buSzPct val="45000"/>
              <a:buFont typeface="Wingdings" charset="2"/>
              <a:buChar char=""/>
            </a:pPr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Beam moves toward thick target                </a:t>
            </a:r>
            <a:r>
              <a:rPr lang="en-US" sz="2400" b="1" dirty="0">
                <a:solidFill>
                  <a:srgbClr val="000000"/>
                </a:solidFill>
                <a:latin typeface="Comic Sans MS" pitchFamily="66" charset="0"/>
              </a:rPr>
              <a:t>continuous extraction               </a:t>
            </a:r>
            <a:endParaRPr lang="en-US" sz="2400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1">
              <a:lnSpc>
                <a:spcPct val="150000"/>
              </a:lnSpc>
              <a:buSzPct val="45000"/>
              <a:buFont typeface="Wingdings" charset="2"/>
              <a:buChar char=""/>
            </a:pPr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Elastic scattering (large cross section for d-C)                  </a:t>
            </a:r>
          </a:p>
        </p:txBody>
      </p:sp>
      <p:sp>
        <p:nvSpPr>
          <p:cNvPr id="15364" name="Line 3"/>
          <p:cNvSpPr>
            <a:spLocks noChangeShapeType="1"/>
          </p:cNvSpPr>
          <p:nvPr/>
        </p:nvSpPr>
        <p:spPr bwMode="auto">
          <a:xfrm>
            <a:off x="5593211" y="6244811"/>
            <a:ext cx="8239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334" tIns="45668" rIns="91334" bIns="45668"/>
          <a:lstStyle/>
          <a:p>
            <a:endParaRPr lang="it-IT">
              <a:latin typeface="Comic Sans MS" pitchFamily="66" charset="0"/>
            </a:endParaRPr>
          </a:p>
        </p:txBody>
      </p:sp>
      <p:sp>
        <p:nvSpPr>
          <p:cNvPr id="15373" name="Text Box 12"/>
          <p:cNvSpPr txBox="1">
            <a:spLocks noChangeArrowheads="1"/>
          </p:cNvSpPr>
          <p:nvPr/>
        </p:nvSpPr>
        <p:spPr bwMode="auto">
          <a:xfrm>
            <a:off x="2394018" y="295468"/>
            <a:ext cx="5831106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44948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8000"/>
              </a:lnSpc>
            </a:pP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EDDA beam </a:t>
            </a:r>
            <a:r>
              <a:rPr lang="en-US" sz="3600" dirty="0" err="1">
                <a:solidFill>
                  <a:srgbClr val="FF0000"/>
                </a:solidFill>
                <a:latin typeface="Comic Sans MS" pitchFamily="66" charset="0"/>
              </a:rPr>
              <a:t>polarimeter</a:t>
            </a: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2"/>
          </p:nvPr>
        </p:nvSpPr>
        <p:spPr>
          <a:xfrm>
            <a:off x="6831018" y="6114702"/>
            <a:ext cx="2346325" cy="519113"/>
          </a:xfrm>
        </p:spPr>
        <p:txBody>
          <a:bodyPr/>
          <a:lstStyle/>
          <a:p>
            <a:pPr>
              <a:defRPr/>
            </a:pPr>
            <a:fld id="{1DEDD980-379E-4912-A0E1-6B5F1932B692}" type="slidenum">
              <a:rPr lang="en-US" smtClean="0">
                <a:latin typeface="Comic Sans MS" pitchFamily="66" charset="0"/>
              </a:rPr>
              <a:pPr>
                <a:defRPr/>
              </a:pPr>
              <a:t>34</a:t>
            </a:fld>
            <a:endParaRPr lang="en-US" dirty="0">
              <a:latin typeface="Comic Sans MS" pitchFamily="66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00" y="1259557"/>
            <a:ext cx="6190477" cy="4295238"/>
          </a:xfrm>
          <a:prstGeom prst="rect">
            <a:avLst/>
          </a:prstGeom>
        </p:spPr>
      </p:pic>
      <p:sp>
        <p:nvSpPr>
          <p:cNvPr id="5" name="Freccia a destra 4"/>
          <p:cNvSpPr/>
          <p:nvPr/>
        </p:nvSpPr>
        <p:spPr bwMode="auto">
          <a:xfrm>
            <a:off x="143771" y="2915753"/>
            <a:ext cx="1257349" cy="45719"/>
          </a:xfrm>
          <a:prstGeom prst="rightArrow">
            <a:avLst/>
          </a:pr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34" tIns="45668" rIns="91334" bIns="45668" numCol="1" rtlCol="0" anchor="t" anchorCtr="0" compatLnSpc="1">
            <a:prstTxWarp prst="textNoShape">
              <a:avLst/>
            </a:prstTxWarp>
          </a:bodyPr>
          <a:lstStyle/>
          <a:p>
            <a:endParaRPr lang="it-IT">
              <a:latin typeface="Comic Sans MS" pitchFamily="66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15779" y="2987756"/>
            <a:ext cx="936104" cy="349863"/>
          </a:xfrm>
          <a:prstGeom prst="rect">
            <a:avLst/>
          </a:prstGeom>
          <a:noFill/>
        </p:spPr>
        <p:txBody>
          <a:bodyPr wrap="square" lIns="91334" tIns="45668" rIns="91334" bIns="45668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  <a:latin typeface="Comic Sans MS" pitchFamily="66" charset="0"/>
              </a:rPr>
              <a:t>beam</a:t>
            </a:r>
            <a:endParaRPr lang="it-IT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0447178"/>
              </p:ext>
            </p:extLst>
          </p:nvPr>
        </p:nvGraphicFramePr>
        <p:xfrm>
          <a:off x="4983163" y="3726148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8" name="Equation" r:id="rId5" imgW="114300" imgH="165100" progId="Equation.3">
                  <p:embed/>
                </p:oleObj>
              </mc:Choice>
              <mc:Fallback>
                <p:oleObj name="Equation" r:id="rId5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83163" y="3726148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3362459"/>
              </p:ext>
            </p:extLst>
          </p:nvPr>
        </p:nvGraphicFramePr>
        <p:xfrm>
          <a:off x="4868863" y="3709988"/>
          <a:ext cx="3429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9" name="Equation" r:id="rId7" imgW="342900" imgH="139700" progId="Equation.3">
                  <p:embed/>
                </p:oleObj>
              </mc:Choice>
              <mc:Fallback>
                <p:oleObj name="Equation" r:id="rId7" imgW="3429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68863" y="3709988"/>
                        <a:ext cx="342900" cy="13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6910418" y="1259557"/>
            <a:ext cx="3170207" cy="4295238"/>
            <a:chOff x="6910418" y="1259557"/>
            <a:chExt cx="3170207" cy="4295238"/>
          </a:xfrm>
        </p:grpSpPr>
        <p:grpSp>
          <p:nvGrpSpPr>
            <p:cNvPr id="9" name="Gruppo 8"/>
            <p:cNvGrpSpPr/>
            <p:nvPr/>
          </p:nvGrpSpPr>
          <p:grpSpPr>
            <a:xfrm>
              <a:off x="6910418" y="1259557"/>
              <a:ext cx="3170207" cy="4295238"/>
              <a:chOff x="6910418" y="1259557"/>
              <a:chExt cx="3170207" cy="4295238"/>
            </a:xfrm>
          </p:grpSpPr>
          <p:sp>
            <p:nvSpPr>
              <p:cNvPr id="4" name="Rettangolo 3"/>
              <p:cNvSpPr/>
              <p:nvPr/>
            </p:nvSpPr>
            <p:spPr>
              <a:xfrm>
                <a:off x="6910418" y="1259557"/>
                <a:ext cx="3105990" cy="42952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367" name="Text Box 6"/>
              <p:cNvSpPr txBox="1">
                <a:spLocks noChangeArrowheads="1"/>
              </p:cNvSpPr>
              <p:nvPr/>
            </p:nvSpPr>
            <p:spPr bwMode="auto">
              <a:xfrm>
                <a:off x="8540033" y="2932123"/>
                <a:ext cx="1476375" cy="7318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89916" tIns="60819" rIns="89916" bIns="44958"/>
              <a:lstStyle>
                <a:lvl1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1pPr>
                <a:lvl2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2pPr>
                <a:lvl3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3pPr>
                <a:lvl4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4pPr>
                <a:lvl5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5pPr>
                <a:lvl6pPr marL="25146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6pPr>
                <a:lvl7pPr marL="29718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7pPr>
                <a:lvl8pPr marL="34290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8pPr>
                <a:lvl9pPr marL="38862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9pPr>
              </a:lstStyle>
              <a:p>
                <a:pPr algn="ctr" eaLnBrk="1"/>
                <a:r>
                  <a:rPr lang="en-US" sz="1700" b="1" dirty="0">
                    <a:latin typeface="Comic Sans MS" pitchFamily="66" charset="0"/>
                  </a:rPr>
                  <a:t>Analyzing power</a:t>
                </a:r>
              </a:p>
            </p:txBody>
          </p:sp>
          <p:sp>
            <p:nvSpPr>
              <p:cNvPr id="15368" name="Text Box 7"/>
              <p:cNvSpPr txBox="1">
                <a:spLocks noChangeArrowheads="1"/>
              </p:cNvSpPr>
              <p:nvPr/>
            </p:nvSpPr>
            <p:spPr bwMode="auto">
              <a:xfrm>
                <a:off x="7199582" y="1552575"/>
                <a:ext cx="2160588" cy="3730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89916" tIns="62582" rIns="89916" bIns="44958"/>
              <a:lstStyle>
                <a:lvl1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1pPr>
                <a:lvl2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2pPr>
                <a:lvl3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3pPr>
                <a:lvl4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4pPr>
                <a:lvl5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5pPr>
                <a:lvl6pPr marL="25146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6pPr>
                <a:lvl7pPr marL="29718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7pPr>
                <a:lvl8pPr marL="34290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8pPr>
                <a:lvl9pPr marL="38862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9pPr>
              </a:lstStyle>
              <a:p>
                <a:pPr eaLnBrk="1"/>
                <a:r>
                  <a:rPr lang="en-US" b="1" dirty="0">
                    <a:solidFill>
                      <a:srgbClr val="FF0000"/>
                    </a:solidFill>
                    <a:latin typeface="Comic Sans MS" pitchFamily="66" charset="0"/>
                  </a:rPr>
                  <a:t>ASYMMETRIES</a:t>
                </a:r>
              </a:p>
            </p:txBody>
          </p:sp>
          <p:sp>
            <p:nvSpPr>
              <p:cNvPr id="15369" name="Line 8"/>
              <p:cNvSpPr>
                <a:spLocks noChangeShapeType="1"/>
              </p:cNvSpPr>
              <p:nvPr/>
            </p:nvSpPr>
            <p:spPr bwMode="auto">
              <a:xfrm flipH="1" flipV="1">
                <a:off x="9077613" y="2611885"/>
                <a:ext cx="258743" cy="371554"/>
              </a:xfrm>
              <a:prstGeom prst="line">
                <a:avLst/>
              </a:prstGeom>
              <a:noFill/>
              <a:ln w="9000">
                <a:solidFill>
                  <a:srgbClr val="80808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1354" tIns="45677" rIns="91354" bIns="45677"/>
              <a:lstStyle/>
              <a:p>
                <a:endParaRPr lang="it-IT">
                  <a:latin typeface="Comic Sans MS" pitchFamily="66" charset="0"/>
                </a:endParaRPr>
              </a:p>
            </p:txBody>
          </p:sp>
          <p:sp>
            <p:nvSpPr>
              <p:cNvPr id="15371" name="Text Box 10"/>
              <p:cNvSpPr txBox="1">
                <a:spLocks noChangeArrowheads="1"/>
              </p:cNvSpPr>
              <p:nvPr/>
            </p:nvSpPr>
            <p:spPr bwMode="auto">
              <a:xfrm>
                <a:off x="7137669" y="2933700"/>
                <a:ext cx="1728788" cy="7318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89916" tIns="60819" rIns="89916" bIns="44958"/>
              <a:lstStyle>
                <a:lvl1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1pPr>
                <a:lvl2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2pPr>
                <a:lvl3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3pPr>
                <a:lvl4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4pPr>
                <a:lvl5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5pPr>
                <a:lvl6pPr marL="25146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6pPr>
                <a:lvl7pPr marL="29718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7pPr>
                <a:lvl8pPr marL="34290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8pPr>
                <a:lvl9pPr marL="38862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9pPr>
              </a:lstStyle>
              <a:p>
                <a:pPr algn="ctr" eaLnBrk="1"/>
                <a:r>
                  <a:rPr lang="en-US" b="1" dirty="0">
                    <a:solidFill>
                      <a:srgbClr val="FF0000"/>
                    </a:solidFill>
                    <a:latin typeface="Comic Sans MS" pitchFamily="66" charset="0"/>
                  </a:rPr>
                  <a:t>VERTICAL polarization</a:t>
                </a:r>
              </a:p>
            </p:txBody>
          </p:sp>
          <p:sp>
            <p:nvSpPr>
              <p:cNvPr id="15372" name="Line 11"/>
              <p:cNvSpPr>
                <a:spLocks noChangeShapeType="1"/>
              </p:cNvSpPr>
              <p:nvPr/>
            </p:nvSpPr>
            <p:spPr bwMode="auto">
              <a:xfrm flipV="1">
                <a:off x="8298294" y="2597454"/>
                <a:ext cx="404091" cy="404048"/>
              </a:xfrm>
              <a:prstGeom prst="line">
                <a:avLst/>
              </a:prstGeom>
              <a:noFill/>
              <a:ln w="9000">
                <a:solidFill>
                  <a:srgbClr val="80808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1354" tIns="45677" rIns="91354" bIns="45677"/>
              <a:lstStyle/>
              <a:p>
                <a:endParaRPr lang="it-IT">
                  <a:latin typeface="Comic Sans MS" pitchFamily="66" charset="0"/>
                </a:endParaRPr>
              </a:p>
            </p:txBody>
          </p:sp>
          <p:sp>
            <p:nvSpPr>
              <p:cNvPr id="15375" name="Text Box 14"/>
              <p:cNvSpPr txBox="1">
                <a:spLocks noChangeArrowheads="1"/>
              </p:cNvSpPr>
              <p:nvPr/>
            </p:nvSpPr>
            <p:spPr bwMode="auto">
              <a:xfrm>
                <a:off x="8604250" y="4637818"/>
                <a:ext cx="1476375" cy="7318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89916" tIns="60819" rIns="89916" bIns="44958"/>
              <a:lstStyle>
                <a:lvl1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1pPr>
                <a:lvl2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2pPr>
                <a:lvl3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3pPr>
                <a:lvl4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4pPr>
                <a:lvl5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5pPr>
                <a:lvl6pPr marL="25146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6pPr>
                <a:lvl7pPr marL="29718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7pPr>
                <a:lvl8pPr marL="34290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8pPr>
                <a:lvl9pPr marL="38862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9pPr>
              </a:lstStyle>
              <a:p>
                <a:pPr algn="ctr" eaLnBrk="1"/>
                <a:r>
                  <a:rPr lang="en-US" sz="1700" b="1" dirty="0">
                    <a:latin typeface="Comic Sans MS" pitchFamily="66" charset="0"/>
                  </a:rPr>
                  <a:t>Analyzing power</a:t>
                </a:r>
              </a:p>
            </p:txBody>
          </p:sp>
          <p:sp>
            <p:nvSpPr>
              <p:cNvPr id="15376" name="Line 15"/>
              <p:cNvSpPr>
                <a:spLocks noChangeShapeType="1"/>
              </p:cNvSpPr>
              <p:nvPr/>
            </p:nvSpPr>
            <p:spPr bwMode="auto">
              <a:xfrm flipH="1" flipV="1">
                <a:off x="9250794" y="4213648"/>
                <a:ext cx="174462" cy="512340"/>
              </a:xfrm>
              <a:prstGeom prst="line">
                <a:avLst/>
              </a:prstGeom>
              <a:noFill/>
              <a:ln w="9000">
                <a:solidFill>
                  <a:srgbClr val="80808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1354" tIns="45677" rIns="91354" bIns="45677"/>
              <a:lstStyle/>
              <a:p>
                <a:endParaRPr lang="it-IT">
                  <a:latin typeface="Comic Sans MS" pitchFamily="66" charset="0"/>
                </a:endParaRPr>
              </a:p>
            </p:txBody>
          </p:sp>
          <p:sp>
            <p:nvSpPr>
              <p:cNvPr id="15377" name="Text Box 16"/>
              <p:cNvSpPr txBox="1">
                <a:spLocks noChangeArrowheads="1"/>
              </p:cNvSpPr>
              <p:nvPr/>
            </p:nvSpPr>
            <p:spPr bwMode="auto">
              <a:xfrm>
                <a:off x="6924851" y="4634797"/>
                <a:ext cx="1978263" cy="7318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89916" tIns="60819" rIns="89916" bIns="44958"/>
              <a:lstStyle>
                <a:lvl1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1pPr>
                <a:lvl2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2pPr>
                <a:lvl3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3pPr>
                <a:lvl4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4pPr>
                <a:lvl5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5pPr>
                <a:lvl6pPr marL="25146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6pPr>
                <a:lvl7pPr marL="29718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7pPr>
                <a:lvl8pPr marL="34290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8pPr>
                <a:lvl9pPr marL="38862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9pPr>
              </a:lstStyle>
              <a:p>
                <a:pPr algn="ctr" eaLnBrk="1"/>
                <a:r>
                  <a:rPr lang="en-US" b="1" dirty="0">
                    <a:solidFill>
                      <a:srgbClr val="FF0000"/>
                    </a:solidFill>
                    <a:latin typeface="Comic Sans MS" pitchFamily="66" charset="0"/>
                  </a:rPr>
                  <a:t>HORIZONTAL polarization</a:t>
                </a:r>
              </a:p>
            </p:txBody>
          </p:sp>
          <p:sp>
            <p:nvSpPr>
              <p:cNvPr id="15378" name="Line 17"/>
              <p:cNvSpPr>
                <a:spLocks noChangeShapeType="1"/>
              </p:cNvSpPr>
              <p:nvPr/>
            </p:nvSpPr>
            <p:spPr bwMode="auto">
              <a:xfrm flipV="1">
                <a:off x="8234632" y="4170357"/>
                <a:ext cx="626504" cy="538171"/>
              </a:xfrm>
              <a:prstGeom prst="line">
                <a:avLst/>
              </a:prstGeom>
              <a:noFill/>
              <a:ln w="9000">
                <a:solidFill>
                  <a:srgbClr val="80808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1354" tIns="45677" rIns="91354" bIns="45677"/>
              <a:lstStyle/>
              <a:p>
                <a:endParaRPr lang="it-IT">
                  <a:latin typeface="Comic Sans MS" pitchFamily="66" charset="0"/>
                </a:endParaRPr>
              </a:p>
            </p:txBody>
          </p:sp>
        </p:grpSp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85425434"/>
                </p:ext>
              </p:extLst>
            </p:nvPr>
          </p:nvGraphicFramePr>
          <p:xfrm>
            <a:off x="7284147" y="2096668"/>
            <a:ext cx="1995079" cy="7028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20" name="Equation" r:id="rId9" imgW="1117600" imgH="393700" progId="Equation.3">
                    <p:embed/>
                  </p:oleObj>
                </mc:Choice>
                <mc:Fallback>
                  <p:oleObj name="Equation" r:id="rId9" imgW="1117600" imgH="3937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7284147" y="2096668"/>
                          <a:ext cx="1995079" cy="7028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66032643"/>
                </p:ext>
              </p:extLst>
            </p:nvPr>
          </p:nvGraphicFramePr>
          <p:xfrm>
            <a:off x="7422717" y="3650867"/>
            <a:ext cx="2016444" cy="6721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21" name="Equation" r:id="rId11" imgW="1181100" imgH="393700" progId="Equation.3">
                    <p:embed/>
                  </p:oleObj>
                </mc:Choice>
                <mc:Fallback>
                  <p:oleObj name="Equation" r:id="rId11" imgW="1181100" imgH="3937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7422717" y="3650867"/>
                          <a:ext cx="2016444" cy="67214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38442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xmlns:p14="http://schemas.microsoft.com/office/powerpoint/2010/main" spd="slow">
        <p:zo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4989AE7D-46C6-4B93-9A67-8420FAE4B8D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293056" y="333949"/>
            <a:ext cx="6120694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44948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8000"/>
              </a:lnSpc>
            </a:pP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Spin-precession measurement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7" name="Picture 6" descr="FLIP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1816100"/>
            <a:ext cx="5785658" cy="3915295"/>
          </a:xfrm>
          <a:prstGeom prst="rect">
            <a:avLst/>
          </a:prstGeom>
        </p:spPr>
      </p:pic>
      <p:pic>
        <p:nvPicPr>
          <p:cNvPr id="8" name="Picture 7" descr="FLIP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955" y="2053351"/>
            <a:ext cx="5120640" cy="3574473"/>
          </a:xfrm>
          <a:prstGeom prst="rect">
            <a:avLst/>
          </a:prstGeom>
        </p:spPr>
      </p:pic>
      <p:pic>
        <p:nvPicPr>
          <p:cNvPr id="9" name="Picture 8" descr="FLIP_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23" y="1994008"/>
            <a:ext cx="5286895" cy="368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9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xmlns:p14="http://schemas.microsoft.com/office/powerpoint/2010/main" spd="slow">
        <p:zo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4989AE7D-46C6-4B93-9A67-8420FAE4B8D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483727" y="194455"/>
            <a:ext cx="5814568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44948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8000"/>
              </a:lnSpc>
            </a:pP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Results: spin coherence time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0102" y="1145648"/>
            <a:ext cx="10011000" cy="2571997"/>
            <a:chOff x="100102" y="1145648"/>
            <a:chExt cx="10011000" cy="2571997"/>
          </a:xfrm>
        </p:grpSpPr>
        <p:pic>
          <p:nvPicPr>
            <p:cNvPr id="2" name="Picture 1" descr="SCT_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76" y="1498147"/>
              <a:ext cx="5220393" cy="2219498"/>
            </a:xfrm>
            <a:prstGeom prst="rect">
              <a:avLst/>
            </a:prstGeom>
          </p:spPr>
        </p:pic>
        <p:sp>
          <p:nvSpPr>
            <p:cNvPr id="11" name="Text Box 2"/>
            <p:cNvSpPr txBox="1">
              <a:spLocks noChangeArrowheads="1"/>
            </p:cNvSpPr>
            <p:nvPr/>
          </p:nvSpPr>
          <p:spPr bwMode="auto">
            <a:xfrm>
              <a:off x="5356975" y="1970238"/>
              <a:ext cx="4754127" cy="14310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89898" tIns="60806" rIns="89898" bIns="44948"/>
            <a:lstStyle>
              <a:lvl1pPr marL="215900" indent="-215900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eaLnBrk="1">
                <a:lnSpc>
                  <a:spcPct val="100000"/>
                </a:lnSpc>
                <a:buSzPct val="45000"/>
                <a:buFont typeface="Wingdings" charset="2"/>
                <a:buChar char=""/>
              </a:pPr>
              <a:r>
                <a:rPr lang="en-US" sz="1600" dirty="0" err="1" smtClean="0">
                  <a:latin typeface="Comic Sans MS" pitchFamily="66" charset="0"/>
                </a:rPr>
                <a:t>Unbunched</a:t>
              </a:r>
              <a:r>
                <a:rPr lang="en-US" sz="1600" dirty="0" smtClean="0">
                  <a:latin typeface="Comic Sans MS" pitchFamily="66" charset="0"/>
                </a:rPr>
                <a:t> beam: </a:t>
              </a:r>
            </a:p>
            <a:p>
              <a:pPr lvl="1" eaLnBrk="1">
                <a:lnSpc>
                  <a:spcPct val="100000"/>
                </a:lnSpc>
                <a:buSzPct val="45000"/>
                <a:buFont typeface="Wingdings" charset="2"/>
                <a:buChar char=""/>
              </a:pPr>
              <a:r>
                <a:rPr lang="en-US" sz="1600" dirty="0" err="1" smtClean="0">
                  <a:latin typeface="Symbol" charset="2"/>
                  <a:cs typeface="Symbol" charset="2"/>
                </a:rPr>
                <a:t>D</a:t>
              </a:r>
              <a:r>
                <a:rPr lang="en-US" sz="1600" dirty="0" err="1" smtClean="0">
                  <a:latin typeface="Comic Sans MS" pitchFamily="66" charset="0"/>
                </a:rPr>
                <a:t>p</a:t>
              </a:r>
              <a:r>
                <a:rPr lang="en-US" sz="1600" dirty="0" smtClean="0">
                  <a:latin typeface="Comic Sans MS" pitchFamily="66" charset="0"/>
                </a:rPr>
                <a:t>/p=10</a:t>
              </a:r>
              <a:r>
                <a:rPr lang="en-US" sz="1600" baseline="30000" dirty="0" smtClean="0">
                  <a:latin typeface="Comic Sans MS" pitchFamily="66" charset="0"/>
                </a:rPr>
                <a:t>-5</a:t>
              </a:r>
              <a:r>
                <a:rPr lang="en-US" sz="1600" dirty="0" smtClean="0">
                  <a:latin typeface="Comic Sans MS" pitchFamily="66" charset="0"/>
                </a:rPr>
                <a:t>-&gt;</a:t>
              </a:r>
              <a:r>
                <a:rPr lang="en-US" sz="1600" dirty="0" smtClean="0">
                  <a:latin typeface="Symbol" charset="2"/>
                  <a:cs typeface="Symbol" charset="2"/>
                </a:rPr>
                <a:t>Dg</a:t>
              </a:r>
              <a:r>
                <a:rPr lang="en-US" sz="1600" dirty="0" smtClean="0">
                  <a:latin typeface="Comic Sans MS" pitchFamily="66" charset="0"/>
                </a:rPr>
                <a:t>/</a:t>
              </a:r>
              <a:r>
                <a:rPr lang="en-US" sz="1600" dirty="0" smtClean="0">
                  <a:latin typeface="Symbol" charset="2"/>
                  <a:cs typeface="Symbol" charset="2"/>
                </a:rPr>
                <a:t>g</a:t>
              </a:r>
              <a:r>
                <a:rPr lang="en-US" sz="1600" dirty="0" smtClean="0">
                  <a:latin typeface="Comic Sans MS" pitchFamily="66" charset="0"/>
                </a:rPr>
                <a:t>=2x10</a:t>
              </a:r>
              <a:r>
                <a:rPr lang="en-US" sz="1600" baseline="30000" dirty="0" smtClean="0">
                  <a:latin typeface="Comic Sans MS" pitchFamily="66" charset="0"/>
                </a:rPr>
                <a:t>-6</a:t>
              </a:r>
              <a:r>
                <a:rPr lang="en-US" sz="1600" dirty="0" smtClean="0">
                  <a:latin typeface="Comic Sans MS" pitchFamily="66" charset="0"/>
                </a:rPr>
                <a:t>, </a:t>
              </a:r>
              <a:r>
                <a:rPr lang="en-US" sz="1600" dirty="0" err="1" smtClean="0">
                  <a:latin typeface="Comic Sans MS" pitchFamily="66" charset="0"/>
                </a:rPr>
                <a:t>T</a:t>
              </a:r>
              <a:r>
                <a:rPr lang="en-US" sz="1600" baseline="-25000" dirty="0" err="1" smtClean="0">
                  <a:latin typeface="Comic Sans MS" pitchFamily="66" charset="0"/>
                </a:rPr>
                <a:t>rev</a:t>
              </a:r>
              <a:r>
                <a:rPr lang="en-US" sz="1600" dirty="0" smtClean="0">
                  <a:latin typeface="Comic Sans MS" pitchFamily="66" charset="0"/>
                </a:rPr>
                <a:t>=10</a:t>
              </a:r>
              <a:r>
                <a:rPr lang="en-US" sz="1600" baseline="30000" dirty="0" smtClean="0">
                  <a:latin typeface="Comic Sans MS" pitchFamily="66" charset="0"/>
                </a:rPr>
                <a:t>-6</a:t>
              </a:r>
              <a:r>
                <a:rPr lang="en-US" sz="1600" dirty="0" smtClean="0">
                  <a:latin typeface="Comic Sans MS" pitchFamily="66" charset="0"/>
                </a:rPr>
                <a:t>s</a:t>
              </a:r>
            </a:p>
            <a:p>
              <a:pPr lvl="1" eaLnBrk="1">
                <a:lnSpc>
                  <a:spcPct val="100000"/>
                </a:lnSpc>
                <a:buSzPct val="45000"/>
                <a:buFont typeface="Wingdings" charset="2"/>
                <a:buChar char=""/>
              </a:pPr>
              <a:r>
                <a:rPr lang="en-US" sz="1600" dirty="0" err="1" smtClean="0">
                  <a:latin typeface="Comic Sans MS" pitchFamily="66" charset="0"/>
                </a:rPr>
                <a:t>Decoherence</a:t>
              </a:r>
              <a:r>
                <a:rPr lang="en-US" sz="1600" dirty="0" smtClean="0">
                  <a:latin typeface="Comic Sans MS" pitchFamily="66" charset="0"/>
                </a:rPr>
                <a:t> after &lt; 1s</a:t>
              </a:r>
            </a:p>
            <a:p>
              <a:pPr eaLnBrk="1">
                <a:lnSpc>
                  <a:spcPct val="100000"/>
                </a:lnSpc>
                <a:buSzPct val="45000"/>
                <a:buFont typeface="Wingdings" charset="2"/>
                <a:buChar char=""/>
              </a:pPr>
              <a:r>
                <a:rPr lang="en-US" sz="1600" dirty="0" smtClean="0">
                  <a:latin typeface="Comic Sans MS" pitchFamily="66" charset="0"/>
                </a:rPr>
                <a:t>Bunching eliminates 1</a:t>
              </a:r>
              <a:r>
                <a:rPr lang="en-US" sz="1600" baseline="30000" dirty="0" smtClean="0">
                  <a:latin typeface="Comic Sans MS" pitchFamily="66" charset="0"/>
                </a:rPr>
                <a:t>st</a:t>
              </a:r>
              <a:r>
                <a:rPr lang="en-US" sz="1600" dirty="0" smtClean="0">
                  <a:latin typeface="Comic Sans MS" pitchFamily="66" charset="0"/>
                </a:rPr>
                <a:t> order effect in </a:t>
              </a:r>
              <a:r>
                <a:rPr lang="en-US" sz="1600" dirty="0" err="1" smtClean="0">
                  <a:latin typeface="Symbol" charset="2"/>
                  <a:cs typeface="Symbol" charset="2"/>
                </a:rPr>
                <a:t>D</a:t>
              </a:r>
              <a:r>
                <a:rPr lang="en-US" sz="1600" dirty="0" err="1" smtClean="0">
                  <a:latin typeface="Comic Sans MS" pitchFamily="66" charset="0"/>
                </a:rPr>
                <a:t>p</a:t>
              </a:r>
              <a:r>
                <a:rPr lang="en-US" sz="1600" dirty="0" smtClean="0">
                  <a:latin typeface="Comic Sans MS" pitchFamily="66" charset="0"/>
                </a:rPr>
                <a:t>/p:</a:t>
              </a:r>
            </a:p>
            <a:p>
              <a:pPr lvl="1" eaLnBrk="1">
                <a:lnSpc>
                  <a:spcPct val="100000"/>
                </a:lnSpc>
                <a:buSzPct val="45000"/>
                <a:buFont typeface="Wingdings" charset="2"/>
                <a:buChar char=""/>
              </a:pPr>
              <a:r>
                <a:rPr lang="en-US" sz="1600" dirty="0" smtClean="0">
                  <a:latin typeface="Comic Sans MS" pitchFamily="66" charset="0"/>
                </a:rPr>
                <a:t>SCT </a:t>
              </a:r>
              <a:r>
                <a:rPr lang="en-US" sz="1600" dirty="0" smtClean="0">
                  <a:latin typeface="Symbol" charset="2"/>
                  <a:cs typeface="Symbol" charset="2"/>
                </a:rPr>
                <a:t>t</a:t>
              </a:r>
              <a:r>
                <a:rPr lang="en-US" sz="1600" dirty="0" smtClean="0">
                  <a:latin typeface="Comic Sans MS" pitchFamily="66" charset="0"/>
                </a:rPr>
                <a:t> = 20 s</a:t>
              </a:r>
              <a:endParaRPr lang="en-US" sz="1600" dirty="0">
                <a:latin typeface="Comic Sans MS" pitchFamily="66" charset="0"/>
              </a:endParaRPr>
            </a:p>
            <a:p>
              <a:pPr marL="0" indent="0" eaLnBrk="1">
                <a:lnSpc>
                  <a:spcPct val="100000"/>
                </a:lnSpc>
                <a:buSzPct val="45000"/>
              </a:pPr>
              <a:endParaRPr lang="en-US" sz="1600" dirty="0">
                <a:latin typeface="Comic Sans MS" pitchFamily="66" charset="0"/>
              </a:endParaRPr>
            </a:p>
          </p:txBody>
        </p:sp>
        <p:sp>
          <p:nvSpPr>
            <p:cNvPr id="13" name="Text Box 2"/>
            <p:cNvSpPr txBox="1">
              <a:spLocks noChangeArrowheads="1"/>
            </p:cNvSpPr>
            <p:nvPr/>
          </p:nvSpPr>
          <p:spPr bwMode="auto">
            <a:xfrm>
              <a:off x="100102" y="1145648"/>
              <a:ext cx="5223404" cy="3695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89898" tIns="60806" rIns="89898" bIns="44948"/>
            <a:lstStyle>
              <a:lvl1pPr marL="215900" indent="-215900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eaLnBrk="1">
                <a:lnSpc>
                  <a:spcPct val="100000"/>
                </a:lnSpc>
                <a:buSzPct val="45000"/>
                <a:buFont typeface="Wingdings" charset="2"/>
                <a:buChar char=""/>
              </a:pPr>
              <a:r>
                <a:rPr lang="en-US" sz="1600" b="1" dirty="0" smtClean="0">
                  <a:latin typeface="Comic Sans MS" pitchFamily="66" charset="0"/>
                </a:rPr>
                <a:t>Short</a:t>
              </a:r>
              <a:r>
                <a:rPr lang="en-US" sz="1600" dirty="0" smtClean="0">
                  <a:latin typeface="Comic Sans MS" pitchFamily="66" charset="0"/>
                </a:rPr>
                <a:t> Spin coherence time:</a:t>
              </a:r>
              <a:endParaRPr lang="en-US" sz="1600" dirty="0">
                <a:latin typeface="Comic Sans MS" pitchFamily="66" charset="0"/>
              </a:endParaRPr>
            </a:p>
            <a:p>
              <a:pPr marL="0" indent="0" eaLnBrk="1">
                <a:lnSpc>
                  <a:spcPct val="100000"/>
                </a:lnSpc>
                <a:buSzPct val="45000"/>
              </a:pPr>
              <a:endParaRPr lang="en-US" sz="1600" dirty="0">
                <a:latin typeface="Comic Sans MS" pitchFamily="66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3912" y="3977813"/>
            <a:ext cx="9781883" cy="2512755"/>
            <a:chOff x="103912" y="3967654"/>
            <a:chExt cx="9781883" cy="2512755"/>
          </a:xfrm>
        </p:grpSpPr>
        <p:pic>
          <p:nvPicPr>
            <p:cNvPr id="10" name="Picture 9" descr="SCT_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35" y="4335725"/>
              <a:ext cx="5270269" cy="2144684"/>
            </a:xfrm>
            <a:prstGeom prst="rect">
              <a:avLst/>
            </a:prstGeom>
          </p:spPr>
        </p:pic>
        <p:sp>
          <p:nvSpPr>
            <p:cNvPr id="12" name="Text Box 2"/>
            <p:cNvSpPr txBox="1">
              <a:spLocks noChangeArrowheads="1"/>
            </p:cNvSpPr>
            <p:nvPr/>
          </p:nvSpPr>
          <p:spPr bwMode="auto">
            <a:xfrm>
              <a:off x="5435602" y="4767655"/>
              <a:ext cx="4450193" cy="1148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89898" tIns="60806" rIns="89898" bIns="44948"/>
            <a:lstStyle>
              <a:lvl1pPr marL="215900" indent="-215900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eaLnBrk="1">
                <a:lnSpc>
                  <a:spcPct val="100000"/>
                </a:lnSpc>
                <a:buSzPct val="45000"/>
                <a:buFont typeface="Wingdings" charset="2"/>
                <a:buChar char=""/>
              </a:pPr>
              <a:r>
                <a:rPr lang="en-US" sz="1600" dirty="0" err="1" smtClean="0">
                  <a:latin typeface="Comic Sans MS" pitchFamily="66" charset="0"/>
                </a:rPr>
                <a:t>Betatron</a:t>
              </a:r>
              <a:r>
                <a:rPr lang="en-US" sz="1600" dirty="0" smtClean="0">
                  <a:latin typeface="Comic Sans MS" pitchFamily="66" charset="0"/>
                </a:rPr>
                <a:t> oscillations cause variation of orbit length</a:t>
              </a:r>
            </a:p>
            <a:p>
              <a:pPr lvl="1" eaLnBrk="1">
                <a:lnSpc>
                  <a:spcPct val="100000"/>
                </a:lnSpc>
                <a:buSzPct val="45000"/>
                <a:buFont typeface="Wingdings" charset="2"/>
                <a:buChar char=""/>
              </a:pPr>
              <a:r>
                <a:rPr lang="en-US" sz="1600" dirty="0" smtClean="0">
                  <a:latin typeface="Comic Sans MS" pitchFamily="66" charset="0"/>
                </a:rPr>
                <a:t>Correction wit </a:t>
              </a:r>
              <a:r>
                <a:rPr lang="en-US" sz="1600" dirty="0" err="1" smtClean="0">
                  <a:latin typeface="Comic Sans MS" pitchFamily="66" charset="0"/>
                </a:rPr>
                <a:t>sextupoles</a:t>
              </a:r>
              <a:endParaRPr lang="en-US" sz="1600" dirty="0" smtClean="0">
                <a:latin typeface="Comic Sans MS" pitchFamily="66" charset="0"/>
              </a:endParaRPr>
            </a:p>
            <a:p>
              <a:pPr eaLnBrk="1">
                <a:lnSpc>
                  <a:spcPct val="100000"/>
                </a:lnSpc>
                <a:buSzPct val="45000"/>
                <a:buFont typeface="Wingdings" charset="2"/>
                <a:buChar char=""/>
              </a:pPr>
              <a:r>
                <a:rPr lang="en-US" sz="1600" dirty="0" smtClean="0">
                  <a:latin typeface="Comic Sans MS" pitchFamily="66" charset="0"/>
                </a:rPr>
                <a:t>SCT </a:t>
              </a:r>
              <a:r>
                <a:rPr lang="en-US" sz="1600" dirty="0" smtClean="0">
                  <a:latin typeface="Symbol" charset="2"/>
                  <a:cs typeface="Symbol" charset="2"/>
                </a:rPr>
                <a:t>t</a:t>
              </a:r>
              <a:r>
                <a:rPr lang="en-US" sz="1600" dirty="0" smtClean="0">
                  <a:latin typeface="Comic Sans MS" pitchFamily="66" charset="0"/>
                </a:rPr>
                <a:t> = 400 s</a:t>
              </a:r>
              <a:endParaRPr lang="en-US" sz="1600" dirty="0">
                <a:latin typeface="Comic Sans MS" pitchFamily="66" charset="0"/>
              </a:endParaRPr>
            </a:p>
            <a:p>
              <a:pPr marL="0" indent="0" eaLnBrk="1">
                <a:lnSpc>
                  <a:spcPct val="100000"/>
                </a:lnSpc>
                <a:buSzPct val="45000"/>
              </a:pPr>
              <a:endParaRPr lang="en-US" sz="1600" dirty="0">
                <a:latin typeface="Comic Sans MS" pitchFamily="66" charset="0"/>
              </a:endParaRPr>
            </a:p>
          </p:txBody>
        </p:sp>
        <p:sp>
          <p:nvSpPr>
            <p:cNvPr id="14" name="Text Box 2"/>
            <p:cNvSpPr txBox="1">
              <a:spLocks noChangeArrowheads="1"/>
            </p:cNvSpPr>
            <p:nvPr/>
          </p:nvSpPr>
          <p:spPr bwMode="auto">
            <a:xfrm>
              <a:off x="103912" y="3967654"/>
              <a:ext cx="5260230" cy="3695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89898" tIns="60806" rIns="89898" bIns="44948"/>
            <a:lstStyle>
              <a:lvl1pPr marL="215900" indent="-215900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eaLnBrk="1">
                <a:lnSpc>
                  <a:spcPct val="100000"/>
                </a:lnSpc>
                <a:buSzPct val="45000"/>
                <a:buFont typeface="Wingdings" charset="2"/>
                <a:buChar char=""/>
              </a:pPr>
              <a:r>
                <a:rPr lang="en-US" sz="1600" b="1" dirty="0" smtClean="0">
                  <a:latin typeface="Comic Sans MS" pitchFamily="66" charset="0"/>
                </a:rPr>
                <a:t>Long</a:t>
              </a:r>
              <a:r>
                <a:rPr lang="en-US" sz="1600" dirty="0" smtClean="0">
                  <a:latin typeface="Comic Sans MS" pitchFamily="66" charset="0"/>
                </a:rPr>
                <a:t> Spin coherence time:</a:t>
              </a:r>
              <a:endParaRPr lang="en-US" sz="1600" dirty="0">
                <a:latin typeface="Comic Sans MS" pitchFamily="66" charset="0"/>
              </a:endParaRPr>
            </a:p>
            <a:p>
              <a:pPr marL="0" indent="0" eaLnBrk="1">
                <a:lnSpc>
                  <a:spcPct val="100000"/>
                </a:lnSpc>
                <a:buSzPct val="45000"/>
              </a:pPr>
              <a:endParaRPr lang="en-US" sz="1600" dirty="0"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0256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4989AE7D-46C6-4B93-9A67-8420FAE4B8D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159422" y="194455"/>
            <a:ext cx="2402245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44948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8000"/>
              </a:lnSpc>
            </a:pP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Spin-tune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7" name="Picture 6" descr="SPIN_TU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4" y="1822408"/>
            <a:ext cx="4845755" cy="3734145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603086" y="1036541"/>
            <a:ext cx="7780803" cy="4449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89898" tIns="60806" rIns="89898" bIns="44948"/>
          <a:lstStyle>
            <a:lvl1pPr marL="215900" indent="-2159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0000"/>
              </a:lnSpc>
              <a:buSzPct val="45000"/>
              <a:buFont typeface="Wingdings" charset="2"/>
              <a:buChar char=""/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Spin tune 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000000"/>
                </a:solidFill>
                <a:latin typeface="Comic Sans MS" pitchFamily="66" charset="0"/>
              </a:rPr>
              <a:t>s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= </a:t>
            </a:r>
            <a:r>
              <a:rPr lang="en-US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solidFill>
                  <a:srgbClr val="000000"/>
                </a:solidFill>
                <a:latin typeface="Comic Sans MS" pitchFamily="66" charset="0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= </a:t>
            </a:r>
            <a:r>
              <a:rPr lang="en-US" dirty="0" err="1" smtClean="0">
                <a:solidFill>
                  <a:srgbClr val="000000"/>
                </a:solidFill>
                <a:latin typeface="Comic Sans MS" pitchFamily="66" charset="0"/>
              </a:rPr>
              <a:t>nb.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of spin rotations/</a:t>
            </a:r>
            <a:r>
              <a:rPr lang="en-US" dirty="0" err="1" smtClean="0">
                <a:solidFill>
                  <a:srgbClr val="000000"/>
                </a:solidFill>
                <a:latin typeface="Comic Sans MS" pitchFamily="66" charset="0"/>
              </a:rPr>
              <a:t>nb.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of particle revolutions</a:t>
            </a: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08958" y="6074401"/>
            <a:ext cx="8475070" cy="4449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89898" tIns="60806" rIns="89898" bIns="44948"/>
          <a:lstStyle>
            <a:lvl1pPr marL="215900" indent="-2159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0000"/>
              </a:lnSpc>
              <a:buSzPct val="45000"/>
              <a:buFont typeface="Wingdings" charset="2"/>
              <a:buChar char=""/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Deuterons: </a:t>
            </a:r>
            <a:r>
              <a:rPr lang="en-US" dirty="0" err="1" smtClean="0">
                <a:solidFill>
                  <a:srgbClr val="000000"/>
                </a:solidFill>
                <a:latin typeface="Comic Sans MS" pitchFamily="66" charset="0"/>
              </a:rPr>
              <a:t>p</a:t>
            </a:r>
            <a:r>
              <a:rPr lang="en-US" baseline="-25000" dirty="0" err="1" smtClean="0">
                <a:solidFill>
                  <a:srgbClr val="000000"/>
                </a:solidFill>
                <a:latin typeface="Comic Sans MS" pitchFamily="66" charset="0"/>
              </a:rPr>
              <a:t>d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= 1 </a:t>
            </a:r>
            <a:r>
              <a:rPr lang="en-US" dirty="0" err="1" smtClean="0">
                <a:solidFill>
                  <a:srgbClr val="000000"/>
                </a:solidFill>
                <a:latin typeface="Comic Sans MS" pitchFamily="66" charset="0"/>
              </a:rPr>
              <a:t>GeV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/c (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=1.13), G = - 0.14256177 (72) -&gt; 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000000"/>
                </a:solidFill>
                <a:latin typeface="Comic Sans MS" pitchFamily="66" charset="0"/>
              </a:rPr>
              <a:t>s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= </a:t>
            </a:r>
            <a:r>
              <a:rPr lang="en-US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solidFill>
                  <a:srgbClr val="000000"/>
                </a:solidFill>
                <a:latin typeface="Comic Sans MS" pitchFamily="66" charset="0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 ≈ - 0.161</a:t>
            </a: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913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4989AE7D-46C6-4B93-9A67-8420FAE4B8D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742893" y="194455"/>
            <a:ext cx="6759051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44948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8000"/>
              </a:lnSpc>
            </a:pP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Results: Spin-tune</a:t>
            </a: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measurement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8" name="Picture 7" descr="SPIN_TUNE_RESUL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128" y="896148"/>
            <a:ext cx="5419898" cy="3990109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80169" y="5057785"/>
            <a:ext cx="9800456" cy="4802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89898" tIns="60806" rIns="89898" bIns="44948"/>
          <a:lstStyle>
            <a:lvl1pPr marL="215900" indent="-2159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just" eaLnBrk="1">
              <a:lnSpc>
                <a:spcPct val="100000"/>
              </a:lnSpc>
              <a:buSzPct val="45000"/>
              <a:buFont typeface="Wingdings" charset="2"/>
              <a:buChar char=""/>
            </a:pP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Precision: 10</a:t>
            </a:r>
            <a:r>
              <a:rPr lang="en-US" sz="2000" baseline="30000" dirty="0" smtClean="0">
                <a:solidFill>
                  <a:srgbClr val="000000"/>
                </a:solidFill>
                <a:latin typeface="Comic Sans MS" pitchFamily="66" charset="0"/>
              </a:rPr>
              <a:t>-10</a:t>
            </a: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 in one cycle of 100 s (angle precision: 2</a:t>
            </a:r>
            <a:r>
              <a:rPr lang="en-US" sz="2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10</a:t>
            </a:r>
            <a:r>
              <a:rPr lang="en-US" sz="2000" baseline="30000" dirty="0" smtClean="0">
                <a:solidFill>
                  <a:srgbClr val="000000"/>
                </a:solidFill>
                <a:latin typeface="Comic Sans MS" pitchFamily="66" charset="0"/>
              </a:rPr>
              <a:t>-10 </a:t>
            </a: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= 0.6 </a:t>
            </a:r>
            <a:r>
              <a:rPr lang="en-US" sz="2000" dirty="0" err="1" smtClean="0">
                <a:solidFill>
                  <a:srgbClr val="000000"/>
                </a:solidFill>
                <a:latin typeface="Comic Sans MS" pitchFamily="66" charset="0"/>
              </a:rPr>
              <a:t>nrad</a:t>
            </a: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263170" y="5689326"/>
            <a:ext cx="9491136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eaLnBrk="1">
              <a:lnSpc>
                <a:spcPct val="100000"/>
              </a:lnSpc>
              <a:buSzPct val="45000"/>
              <a:buFont typeface="Wingdings" charset="2"/>
              <a:buChar char=""/>
            </a:pP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 It can </a:t>
            </a:r>
            <a:r>
              <a:rPr lang="en-US" sz="2000" dirty="0">
                <a:solidFill>
                  <a:srgbClr val="000000"/>
                </a:solidFill>
                <a:latin typeface="Comic Sans MS" pitchFamily="66" charset="0"/>
              </a:rPr>
              <a:t>be used as a tool to investigate systematic errors</a:t>
            </a:r>
          </a:p>
          <a:p>
            <a:pPr algn="just" eaLnBrk="1">
              <a:lnSpc>
                <a:spcPct val="100000"/>
              </a:lnSpc>
              <a:buSzPct val="45000"/>
              <a:buFont typeface="Wingdings" charset="2"/>
              <a:buChar char=""/>
            </a:pP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Feedback </a:t>
            </a:r>
            <a:r>
              <a:rPr lang="en-US" sz="2000" dirty="0">
                <a:solidFill>
                  <a:srgbClr val="000000"/>
                </a:solidFill>
                <a:latin typeface="Comic Sans MS" pitchFamily="66" charset="0"/>
              </a:rPr>
              <a:t>system to keep polarization aligned with </a:t>
            </a: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momentum in a </a:t>
            </a:r>
            <a:r>
              <a:rPr lang="en-US" sz="2000" dirty="0">
                <a:solidFill>
                  <a:srgbClr val="000000"/>
                </a:solidFill>
                <a:latin typeface="Comic Sans MS" pitchFamily="66" charset="0"/>
              </a:rPr>
              <a:t>dedicated ring or at </a:t>
            </a: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with </a:t>
            </a:r>
            <a:r>
              <a:rPr lang="en-US" sz="2000" dirty="0">
                <a:solidFill>
                  <a:srgbClr val="000000"/>
                </a:solidFill>
                <a:latin typeface="Comic Sans MS" pitchFamily="66" charset="0"/>
              </a:rPr>
              <a:t>respect to RF Wien </a:t>
            </a: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filter (-&gt; next slides)</a:t>
            </a:r>
            <a:endParaRPr lang="en-US" sz="2000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322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4989AE7D-46C6-4B93-9A67-8420FAE4B8D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199444" y="229729"/>
            <a:ext cx="8096251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44948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8000"/>
              </a:lnSpc>
            </a:pP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Application: Spin feedback system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7" name="Picture 6" descr="SPIN_FEEDB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889" y="923171"/>
            <a:ext cx="4639028" cy="3311819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6697" y="4440489"/>
            <a:ext cx="9800456" cy="20323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89898" tIns="60806" rIns="89898" bIns="44948"/>
          <a:lstStyle>
            <a:lvl1pPr marL="215900" indent="-2159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just" eaLnBrk="1">
              <a:lnSpc>
                <a:spcPct val="100000"/>
              </a:lnSpc>
              <a:buSzPct val="45000"/>
              <a:buFont typeface="Wingdings" charset="2"/>
              <a:buChar char=""/>
            </a:pPr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</a:rPr>
              <a:t>Simulation of an EDM experiment using </a:t>
            </a:r>
            <a:r>
              <a:rPr lang="en-US" sz="2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2000" dirty="0">
                <a:solidFill>
                  <a:srgbClr val="FF0000"/>
                </a:solidFill>
                <a:latin typeface="Comic Sans MS" pitchFamily="66" charset="0"/>
              </a:rPr>
              <a:t>:</a:t>
            </a:r>
            <a:endParaRPr lang="en-US" sz="20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lvl="1" algn="just" eaLnBrk="1">
              <a:lnSpc>
                <a:spcPct val="100000"/>
              </a:lnSpc>
              <a:buSzPct val="45000"/>
              <a:buFont typeface="Wingdings" charset="2"/>
              <a:buChar char=""/>
            </a:pP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Polarization rotation in horizontal plane </a:t>
            </a:r>
            <a:r>
              <a:rPr lang="en-US" sz="2000" dirty="0">
                <a:solidFill>
                  <a:srgbClr val="000000"/>
                </a:solidFill>
                <a:latin typeface="Comic Sans MS" pitchFamily="66" charset="0"/>
              </a:rPr>
              <a:t>(</a:t>
            </a: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t = 85 s)</a:t>
            </a:r>
          </a:p>
          <a:p>
            <a:pPr lvl="1" algn="just" eaLnBrk="1">
              <a:lnSpc>
                <a:spcPct val="100000"/>
              </a:lnSpc>
              <a:buSzPct val="45000"/>
              <a:buFont typeface="Wingdings" charset="2"/>
              <a:buChar char=""/>
            </a:pPr>
            <a:r>
              <a:rPr lang="en-US" sz="2000" dirty="0">
                <a:solidFill>
                  <a:srgbClr val="000000"/>
                </a:solidFill>
                <a:latin typeface="Comic Sans MS" pitchFamily="66" charset="0"/>
              </a:rPr>
              <a:t>RF solenoid (low amplitude) switched on (t = 115 s</a:t>
            </a: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  <a:p>
            <a:pPr lvl="1" algn="just" eaLnBrk="1">
              <a:lnSpc>
                <a:spcPct val="100000"/>
              </a:lnSpc>
              <a:buSzPct val="45000"/>
              <a:buFont typeface="Wingdings" charset="2"/>
              <a:buChar char=""/>
            </a:pP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COSY-RF controlled in steps of 3.7 </a:t>
            </a:r>
            <a:r>
              <a:rPr lang="en-US" sz="2000" dirty="0" err="1" smtClean="0">
                <a:solidFill>
                  <a:srgbClr val="000000"/>
                </a:solidFill>
                <a:latin typeface="Comic Sans MS" pitchFamily="66" charset="0"/>
              </a:rPr>
              <a:t>mHz</a:t>
            </a: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  <a:latin typeface="Comic Sans MS" pitchFamily="66" charset="0"/>
              </a:rPr>
              <a:t>f</a:t>
            </a:r>
            <a:r>
              <a:rPr lang="en-US" sz="2000" baseline="-25000" dirty="0" err="1" smtClean="0">
                <a:solidFill>
                  <a:srgbClr val="000000"/>
                </a:solidFill>
                <a:latin typeface="Comic Sans MS" pitchFamily="66" charset="0"/>
              </a:rPr>
              <a:t>rev</a:t>
            </a: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=750603 Hz) to keep spin phase </a:t>
            </a:r>
            <a:r>
              <a:rPr lang="en-US" sz="2000" dirty="0" err="1" smtClean="0">
                <a:solidFill>
                  <a:srgbClr val="000000"/>
                </a:solidFill>
                <a:latin typeface="Comic Sans MS" pitchFamily="66" charset="0"/>
              </a:rPr>
              <a:t>atRF</a:t>
            </a: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-solenoid constant</a:t>
            </a:r>
          </a:p>
          <a:p>
            <a:pPr lvl="1" algn="just" eaLnBrk="1">
              <a:lnSpc>
                <a:spcPct val="100000"/>
              </a:lnSpc>
              <a:buSzPct val="45000"/>
              <a:buFont typeface="Wingdings" charset="2"/>
              <a:buChar char=""/>
            </a:pP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Polarization “rotates” back to vertical direction</a:t>
            </a:r>
            <a:endParaRPr lang="en-US" sz="2000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97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xmlns:p14="http://schemas.microsoft.com/office/powerpoint/2010/main" spd="slow">
        <p:zo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358942" y="3728631"/>
            <a:ext cx="4904913" cy="865272"/>
          </a:xfrm>
          <a:prstGeom prst="rect">
            <a:avLst/>
          </a:prstGeom>
        </p:spPr>
        <p:txBody>
          <a:bodyPr lIns="100717" tIns="50361" rIns="100717" bIns="50361"/>
          <a:lstStyle/>
          <a:p>
            <a:pPr marL="377704" indent="-377704" algn="ctr" defTabSz="1007212">
              <a:lnSpc>
                <a:spcPct val="100000"/>
              </a:lnSpc>
              <a:defRPr/>
            </a:pPr>
            <a:r>
              <a:rPr lang="en-GB" sz="2200" kern="0" dirty="0" err="1">
                <a:solidFill>
                  <a:srgbClr val="000066"/>
                </a:solidFill>
                <a:latin typeface="+mn-lt"/>
              </a:rPr>
              <a:t>Responsabile</a:t>
            </a:r>
            <a:r>
              <a:rPr lang="en-GB" sz="2200" kern="0" dirty="0">
                <a:solidFill>
                  <a:srgbClr val="000066"/>
                </a:solidFill>
                <a:latin typeface="+mn-lt"/>
              </a:rPr>
              <a:t> Locale</a:t>
            </a:r>
          </a:p>
          <a:p>
            <a:pPr marL="377704" indent="-377704" algn="ctr" defTabSz="1007212">
              <a:lnSpc>
                <a:spcPct val="100000"/>
              </a:lnSpc>
              <a:defRPr/>
            </a:pPr>
            <a:r>
              <a:rPr lang="en-GB" sz="2200" kern="0" dirty="0">
                <a:solidFill>
                  <a:srgbClr val="000066"/>
                </a:solidFill>
                <a:latin typeface="+mn-lt"/>
              </a:rPr>
              <a:t>M. </a:t>
            </a:r>
            <a:r>
              <a:rPr lang="en-GB" sz="2200" kern="0" dirty="0" err="1">
                <a:solidFill>
                  <a:srgbClr val="000066"/>
                </a:solidFill>
                <a:latin typeface="+mn-lt"/>
              </a:rPr>
              <a:t>Contalbrigo</a:t>
            </a:r>
            <a:endParaRPr lang="it-IT" sz="2200" kern="0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12" name="Picture 2" descr="logo JLab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7" y="6092273"/>
            <a:ext cx="2110446" cy="88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893733" y="1445049"/>
            <a:ext cx="6542871" cy="1620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17" tIns="50361" rIns="100717" bIns="50361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100000"/>
              </a:lnSpc>
              <a:buNone/>
            </a:pPr>
            <a:r>
              <a:rPr lang="it-IT" sz="3500" kern="0" dirty="0">
                <a:solidFill>
                  <a:srgbClr val="FF0000"/>
                </a:solidFill>
              </a:rPr>
              <a:t>L’Esperimento CLAS12 a JLab</a:t>
            </a:r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055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575517" y="0"/>
            <a:ext cx="8568531" cy="762429"/>
          </a:xfrm>
        </p:spPr>
        <p:txBody>
          <a:bodyPr/>
          <a:lstStyle/>
          <a:p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FE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contribution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</a:t>
            </a:r>
            <a:b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development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of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a high-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efficieny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polarimeter</a:t>
            </a:r>
            <a:endParaRPr lang="de-DE" sz="2800" b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 descr="polar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08" y="1140999"/>
            <a:ext cx="5312775" cy="2707613"/>
          </a:xfrm>
          <a:prstGeom prst="rect">
            <a:avLst/>
          </a:prstGeom>
        </p:spPr>
      </p:pic>
      <p:pic>
        <p:nvPicPr>
          <p:cNvPr id="9" name="Picture 8" descr="polar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715" y="4085837"/>
            <a:ext cx="3943703" cy="239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01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7" name="Picture 6" descr="JEDI_polarime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4" y="1127950"/>
            <a:ext cx="5092970" cy="4127885"/>
          </a:xfrm>
          <a:prstGeom prst="rect">
            <a:avLst/>
          </a:prstGeom>
        </p:spPr>
      </p:pic>
      <p:pic>
        <p:nvPicPr>
          <p:cNvPr id="8" name="Picture 7" descr="LYSO_modu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482" y="1777131"/>
            <a:ext cx="3565879" cy="2330457"/>
          </a:xfrm>
          <a:prstGeom prst="rect">
            <a:avLst/>
          </a:prstGeom>
        </p:spPr>
      </p:pic>
      <p:pic>
        <p:nvPicPr>
          <p:cNvPr id="9" name="Picture 8" descr="Si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1" y="5290047"/>
            <a:ext cx="1172095" cy="914400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593156" y="0"/>
            <a:ext cx="8568531" cy="762429"/>
          </a:xfrm>
        </p:spPr>
        <p:txBody>
          <a:bodyPr/>
          <a:lstStyle/>
          <a:p>
            <a:r>
              <a:rPr lang="de-DE" sz="24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Development </a:t>
            </a:r>
            <a:r>
              <a:rPr lang="de-DE" sz="24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of</a:t>
            </a:r>
            <a:r>
              <a:rPr lang="de-DE" sz="24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4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SiPM</a:t>
            </a:r>
            <a:r>
              <a:rPr lang="de-DE" sz="24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4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based</a:t>
            </a:r>
            <a:r>
              <a:rPr lang="de-DE" sz="24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4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readout</a:t>
            </a:r>
            <a:r>
              <a:rPr lang="de-DE" sz="24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4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system</a:t>
            </a:r>
            <a:r>
              <a:rPr lang="de-DE" sz="24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de-DE" sz="24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de-DE" sz="24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(L. </a:t>
            </a:r>
            <a:r>
              <a:rPr lang="de-DE" sz="24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Barion</a:t>
            </a:r>
            <a:r>
              <a:rPr lang="de-DE" sz="24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, S. Basile, R. </a:t>
            </a:r>
            <a:r>
              <a:rPr lang="de-DE" sz="24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Malaguti</a:t>
            </a:r>
            <a:r>
              <a:rPr lang="de-DE" sz="2400" b="0" smtClean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de-DE" sz="24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P.L.)</a:t>
            </a:r>
            <a:endParaRPr lang="de-DE" sz="2400" b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CasellaDiTesto 5"/>
          <p:cNvSpPr txBox="1"/>
          <p:nvPr/>
        </p:nvSpPr>
        <p:spPr>
          <a:xfrm>
            <a:off x="5575235" y="1162061"/>
            <a:ext cx="1515598" cy="362619"/>
          </a:xfrm>
          <a:prstGeom prst="rect">
            <a:avLst/>
          </a:prstGeom>
          <a:solidFill>
            <a:schemeClr val="bg1"/>
          </a:solidFill>
        </p:spPr>
        <p:txBody>
          <a:bodyPr wrap="square" lIns="100794" tIns="50397" rIns="100794" bIns="50397" rtlCol="0">
            <a:spAutoFit/>
          </a:bodyPr>
          <a:lstStyle/>
          <a:p>
            <a:r>
              <a:rPr lang="it-IT" dirty="0" err="1" smtClean="0">
                <a:latin typeface="Comic Sans MS"/>
                <a:cs typeface="Comic Sans MS"/>
              </a:rPr>
              <a:t>Polarimeter</a:t>
            </a:r>
            <a:endParaRPr lang="it-IT" dirty="0">
              <a:latin typeface="Comic Sans MS"/>
              <a:cs typeface="Comic Sans MS"/>
            </a:endParaRPr>
          </a:p>
        </p:txBody>
      </p:sp>
      <p:sp>
        <p:nvSpPr>
          <p:cNvPr id="12" name="CasellaDiTesto 5"/>
          <p:cNvSpPr txBox="1"/>
          <p:nvPr/>
        </p:nvSpPr>
        <p:spPr>
          <a:xfrm>
            <a:off x="7667913" y="4206936"/>
            <a:ext cx="2051115" cy="362619"/>
          </a:xfrm>
          <a:prstGeom prst="rect">
            <a:avLst/>
          </a:prstGeom>
          <a:solidFill>
            <a:schemeClr val="bg1"/>
          </a:solidFill>
        </p:spPr>
        <p:txBody>
          <a:bodyPr wrap="square" lIns="100794" tIns="50397" rIns="100794" bIns="50397" rtlCol="0">
            <a:spAutoFit/>
          </a:bodyPr>
          <a:lstStyle/>
          <a:p>
            <a:r>
              <a:rPr lang="it-IT" dirty="0" smtClean="0">
                <a:latin typeface="Comic Sans MS"/>
                <a:cs typeface="Comic Sans MS"/>
              </a:rPr>
              <a:t>LYSO </a:t>
            </a:r>
            <a:r>
              <a:rPr lang="it-IT" dirty="0" err="1" smtClean="0">
                <a:latin typeface="Comic Sans MS"/>
                <a:cs typeface="Comic Sans MS"/>
              </a:rPr>
              <a:t>crystal</a:t>
            </a:r>
            <a:endParaRPr lang="it-IT" dirty="0">
              <a:latin typeface="Comic Sans MS"/>
              <a:cs typeface="Comic Sans MS"/>
            </a:endParaRPr>
          </a:p>
        </p:txBody>
      </p:sp>
      <p:sp>
        <p:nvSpPr>
          <p:cNvPr id="13" name="CasellaDiTesto 5"/>
          <p:cNvSpPr txBox="1"/>
          <p:nvPr/>
        </p:nvSpPr>
        <p:spPr>
          <a:xfrm>
            <a:off x="7614996" y="5706084"/>
            <a:ext cx="1515598" cy="362619"/>
          </a:xfrm>
          <a:prstGeom prst="rect">
            <a:avLst/>
          </a:prstGeom>
          <a:solidFill>
            <a:schemeClr val="bg1"/>
          </a:solidFill>
        </p:spPr>
        <p:txBody>
          <a:bodyPr wrap="square" lIns="100794" tIns="50397" rIns="100794" bIns="50397" rtlCol="0">
            <a:spAutoFit/>
          </a:bodyPr>
          <a:lstStyle/>
          <a:p>
            <a:r>
              <a:rPr lang="it-IT" dirty="0" err="1" smtClean="0">
                <a:latin typeface="Comic Sans MS"/>
                <a:cs typeface="Comic Sans MS"/>
              </a:rPr>
              <a:t>SiPM</a:t>
            </a:r>
            <a:endParaRPr lang="it-IT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216919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575517" y="0"/>
            <a:ext cx="8568531" cy="762429"/>
          </a:xfrm>
        </p:spPr>
        <p:txBody>
          <a:bodyPr/>
          <a:lstStyle/>
          <a:p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JEDI: Summary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and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Outlook</a:t>
            </a:r>
            <a:endParaRPr lang="de-DE" sz="2800" b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5833" y="1124726"/>
            <a:ext cx="9877779" cy="42016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89898" tIns="60806" rIns="89898" bIns="44948"/>
          <a:lstStyle>
            <a:lvl1pPr marL="215900" indent="-2159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just" eaLnBrk="1">
              <a:lnSpc>
                <a:spcPct val="100000"/>
              </a:lnSpc>
              <a:buSzPct val="45000"/>
              <a:buFont typeface="Wingdings" charset="2"/>
              <a:buChar char=""/>
            </a:pP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EDMs high sensitive probes of CP violation.</a:t>
            </a:r>
          </a:p>
          <a:p>
            <a:pPr algn="just" eaLnBrk="1">
              <a:lnSpc>
                <a:spcPct val="100000"/>
              </a:lnSpc>
              <a:buSzPct val="45000"/>
              <a:buFont typeface="Wingdings" charset="2"/>
              <a:buChar char=""/>
            </a:pPr>
            <a:endParaRPr lang="en-US" sz="20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algn="just" eaLnBrk="1">
              <a:lnSpc>
                <a:spcPct val="100000"/>
              </a:lnSpc>
              <a:buSzPct val="45000"/>
              <a:buFont typeface="Wingdings" charset="2"/>
              <a:buChar char=""/>
            </a:pP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Storage ring and polarization technology pave the way to charged particle EDM.</a:t>
            </a:r>
          </a:p>
          <a:p>
            <a:pPr algn="just" eaLnBrk="1">
              <a:lnSpc>
                <a:spcPct val="100000"/>
              </a:lnSpc>
              <a:buSzPct val="45000"/>
              <a:buFont typeface="Wingdings" charset="2"/>
              <a:buChar char=""/>
            </a:pPr>
            <a:endParaRPr lang="en-US" sz="20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algn="just" eaLnBrk="1">
              <a:lnSpc>
                <a:spcPct val="100000"/>
              </a:lnSpc>
              <a:buSzPct val="45000"/>
              <a:buFont typeface="Wingdings" charset="2"/>
              <a:buChar char=""/>
            </a:pP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High technical challenge.</a:t>
            </a:r>
          </a:p>
          <a:p>
            <a:pPr algn="just" eaLnBrk="1">
              <a:lnSpc>
                <a:spcPct val="100000"/>
              </a:lnSpc>
              <a:buSzPct val="45000"/>
              <a:buFont typeface="Wingdings" charset="2"/>
              <a:buChar char=""/>
            </a:pPr>
            <a:endParaRPr lang="en-US" sz="20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algn="just" eaLnBrk="1">
              <a:lnSpc>
                <a:spcPct val="100000"/>
              </a:lnSpc>
              <a:buSzPct val="45000"/>
              <a:buFont typeface="Wingdings" charset="2"/>
              <a:buChar char=""/>
            </a:pP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First promising results at COSY:</a:t>
            </a:r>
          </a:p>
          <a:p>
            <a:pPr lvl="1" algn="just" eaLnBrk="1">
              <a:lnSpc>
                <a:spcPct val="100000"/>
              </a:lnSpc>
              <a:buSzPct val="45000"/>
              <a:buFont typeface="Wingdings" charset="2"/>
              <a:buChar char=""/>
            </a:pP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Spin coherence time:				few hundred seconds.</a:t>
            </a:r>
          </a:p>
          <a:p>
            <a:pPr lvl="1" algn="just" eaLnBrk="1">
              <a:lnSpc>
                <a:spcPct val="100000"/>
              </a:lnSpc>
              <a:buSzPct val="45000"/>
              <a:buFont typeface="Wingdings" charset="2"/>
              <a:buChar char=""/>
            </a:pP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Spin tune measurement:				10</a:t>
            </a:r>
            <a:r>
              <a:rPr lang="en-US" sz="2000" baseline="30000" dirty="0" smtClean="0">
                <a:solidFill>
                  <a:srgbClr val="000000"/>
                </a:solidFill>
                <a:latin typeface="Comic Sans MS" pitchFamily="66" charset="0"/>
              </a:rPr>
              <a:t>-10 </a:t>
            </a: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in 100 s.</a:t>
            </a:r>
          </a:p>
          <a:p>
            <a:pPr lvl="1" algn="just" eaLnBrk="1">
              <a:lnSpc>
                <a:spcPct val="100000"/>
              </a:lnSpc>
              <a:buSzPct val="45000"/>
              <a:buFont typeface="Wingdings" charset="2"/>
              <a:buChar char=""/>
            </a:pP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Spin feedback system:				allows to control spin.</a:t>
            </a:r>
          </a:p>
          <a:p>
            <a:pPr lvl="1" algn="just" eaLnBrk="1">
              <a:lnSpc>
                <a:spcPct val="100000"/>
              </a:lnSpc>
              <a:buSzPct val="45000"/>
              <a:buFont typeface="Wingdings" charset="2"/>
              <a:buChar char=""/>
            </a:pP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Simulations:					to understand systematics.	</a:t>
            </a:r>
          </a:p>
          <a:p>
            <a:pPr lvl="1" algn="just" eaLnBrk="1">
              <a:lnSpc>
                <a:spcPct val="100000"/>
              </a:lnSpc>
              <a:buSzPct val="45000"/>
              <a:buFont typeface="Wingdings" charset="2"/>
              <a:buChar char=""/>
            </a:pPr>
            <a:endParaRPr lang="en-US" sz="2000" dirty="0">
              <a:solidFill>
                <a:srgbClr val="000000"/>
              </a:solidFill>
              <a:latin typeface="Comic Sans MS" pitchFamily="66" charset="0"/>
            </a:endParaRPr>
          </a:p>
          <a:p>
            <a:pPr algn="just" eaLnBrk="1">
              <a:lnSpc>
                <a:spcPct val="100000"/>
              </a:lnSpc>
              <a:buSzPct val="45000"/>
              <a:buFont typeface="Wingdings" charset="2"/>
              <a:buChar char=""/>
            </a:pP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Goal: first direct measurement of deuteron EDM in 2018-19</a:t>
            </a:r>
          </a:p>
          <a:p>
            <a:pPr marL="0" indent="0" algn="just" eaLnBrk="1">
              <a:lnSpc>
                <a:spcPct val="100000"/>
              </a:lnSpc>
              <a:buSzPct val="45000"/>
            </a:pPr>
            <a:endParaRPr lang="en-US" sz="20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lvl="1" algn="just" eaLnBrk="1">
              <a:lnSpc>
                <a:spcPct val="100000"/>
              </a:lnSpc>
              <a:buSzPct val="45000"/>
              <a:buFont typeface="Wingdings" charset="2"/>
              <a:buChar char=""/>
            </a:pPr>
            <a:endParaRPr lang="en-US" sz="2000" baseline="-250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algn="just" eaLnBrk="1">
              <a:lnSpc>
                <a:spcPct val="100000"/>
              </a:lnSpc>
              <a:buSzPct val="45000"/>
              <a:buFont typeface="Wingdings" charset="2"/>
              <a:buChar char=""/>
            </a:pPr>
            <a:endParaRPr lang="en-US" sz="2000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753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 bwMode="auto">
          <a:xfrm>
            <a:off x="65338" y="94496"/>
            <a:ext cx="9753937" cy="96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 eaLnBrk="0" hangingPunct="0">
              <a:defRPr/>
            </a:pPr>
            <a:r>
              <a:rPr lang="en-GB" sz="3100" kern="0" smtClean="0">
                <a:solidFill>
                  <a:srgbClr val="FF0000"/>
                </a:solidFill>
                <a:latin typeface="Comic Sans MS" pitchFamily="66" charset="0"/>
                <a:ea typeface="ＭＳ Ｐゴシック" pitchFamily="-65" charset="-128"/>
                <a:cs typeface="ＭＳ Ｐゴシック" pitchFamily="-65" charset="-128"/>
              </a:rPr>
              <a:t>Test </a:t>
            </a:r>
            <a:r>
              <a:rPr lang="en-GB" sz="3100" kern="0" dirty="0">
                <a:solidFill>
                  <a:srgbClr val="FF0000"/>
                </a:solidFill>
                <a:latin typeface="Comic Sans MS" pitchFamily="66" charset="0"/>
                <a:ea typeface="ＭＳ Ｐゴシック" pitchFamily="-65" charset="-128"/>
                <a:cs typeface="ＭＳ Ｐゴシック" pitchFamily="-65" charset="-128"/>
              </a:rPr>
              <a:t>of Time Reversal Invariance at COSY</a:t>
            </a:r>
            <a:endParaRPr lang="it-IT" sz="3100" kern="0" dirty="0">
              <a:solidFill>
                <a:srgbClr val="FF0000"/>
              </a:solidFill>
              <a:latin typeface="Comic Sans MS" pitchFamily="66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30" y="3156336"/>
            <a:ext cx="6090123" cy="3064774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 bwMode="auto">
          <a:xfrm>
            <a:off x="546031" y="5845754"/>
            <a:ext cx="6006118" cy="375355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94" tIns="50397" rIns="100794" bIns="50397" numCol="1" rtlCol="0" anchor="t" anchorCtr="0" compatLnSpc="1">
            <a:prstTxWarp prst="textNoShape">
              <a:avLst/>
            </a:prstTxWarp>
          </a:bodyPr>
          <a:lstStyle/>
          <a:p>
            <a:pPr defTabSz="1007943" hangingPunct="1">
              <a:lnSpc>
                <a:spcPct val="90000"/>
              </a:lnSpc>
              <a:spcBef>
                <a:spcPct val="20000"/>
              </a:spcBef>
              <a:buClrTx/>
              <a:buSzTx/>
            </a:pPr>
            <a:endParaRPr lang="it-IT" sz="2600">
              <a:solidFill>
                <a:srgbClr val="009900"/>
              </a:solidFill>
              <a:latin typeface="Comic Sans MS" pitchFamily="66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17353" y="1330385"/>
            <a:ext cx="9613929" cy="877837"/>
          </a:xfrm>
          <a:prstGeom prst="rect">
            <a:avLst/>
          </a:prstGeom>
          <a:solidFill>
            <a:schemeClr val="bg1"/>
          </a:solidFill>
        </p:spPr>
        <p:txBody>
          <a:bodyPr wrap="square" lIns="100794" tIns="50397" rIns="100794" bIns="50397" rtlCol="0">
            <a:spAutoFit/>
          </a:bodyPr>
          <a:lstStyle/>
          <a:p>
            <a:r>
              <a:rPr lang="it-IT" dirty="0" err="1">
                <a:latin typeface="Comic Sans MS"/>
                <a:cs typeface="Comic Sans MS"/>
              </a:rPr>
              <a:t>Experiments</a:t>
            </a:r>
            <a:r>
              <a:rPr lang="it-IT" dirty="0">
                <a:latin typeface="Comic Sans MS"/>
                <a:cs typeface="Comic Sans MS"/>
              </a:rPr>
              <a:t>:</a:t>
            </a:r>
          </a:p>
          <a:p>
            <a:pPr marL="314982" indent="-314982">
              <a:buFont typeface="Arial" pitchFamily="34" charset="0"/>
              <a:buChar char="•"/>
            </a:pPr>
            <a:r>
              <a:rPr lang="it-IT" dirty="0" err="1">
                <a:latin typeface="Comic Sans MS"/>
                <a:cs typeface="Comic Sans MS"/>
              </a:rPr>
              <a:t>Measurements</a:t>
            </a:r>
            <a:r>
              <a:rPr lang="it-IT" dirty="0">
                <a:latin typeface="Comic Sans MS"/>
                <a:cs typeface="Comic Sans MS"/>
              </a:rPr>
              <a:t> of EDM test T and P </a:t>
            </a:r>
            <a:r>
              <a:rPr lang="it-IT" dirty="0" err="1">
                <a:latin typeface="Comic Sans MS"/>
                <a:cs typeface="Comic Sans MS"/>
              </a:rPr>
              <a:t>symmetries</a:t>
            </a:r>
            <a:r>
              <a:rPr lang="it-IT" dirty="0">
                <a:latin typeface="Comic Sans MS"/>
                <a:cs typeface="Comic Sans MS"/>
              </a:rPr>
              <a:t> (T-</a:t>
            </a:r>
            <a:r>
              <a:rPr lang="it-IT" dirty="0" err="1">
                <a:latin typeface="Comic Sans MS"/>
                <a:cs typeface="Comic Sans MS"/>
              </a:rPr>
              <a:t>odd</a:t>
            </a:r>
            <a:r>
              <a:rPr lang="it-IT" dirty="0">
                <a:latin typeface="Comic Sans MS"/>
                <a:cs typeface="Comic Sans MS"/>
              </a:rPr>
              <a:t> and P-</a:t>
            </a:r>
            <a:r>
              <a:rPr lang="it-IT" dirty="0" err="1">
                <a:latin typeface="Comic Sans MS"/>
                <a:cs typeface="Comic Sans MS"/>
              </a:rPr>
              <a:t>odd</a:t>
            </a:r>
            <a:r>
              <a:rPr lang="it-IT" dirty="0">
                <a:latin typeface="Comic Sans MS"/>
                <a:cs typeface="Comic Sans MS"/>
              </a:rPr>
              <a:t>)</a:t>
            </a:r>
          </a:p>
          <a:p>
            <a:pPr marL="314982" indent="-314982">
              <a:buFont typeface="Arial" pitchFamily="34" charset="0"/>
              <a:buChar char="•"/>
            </a:pPr>
            <a:r>
              <a:rPr lang="it-IT" dirty="0" err="1">
                <a:latin typeface="Comic Sans MS"/>
                <a:cs typeface="Comic Sans MS"/>
              </a:rPr>
              <a:t>Proposed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measurement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is</a:t>
            </a:r>
            <a:r>
              <a:rPr lang="it-IT" dirty="0">
                <a:latin typeface="Comic Sans MS"/>
                <a:cs typeface="Comic Sans MS"/>
              </a:rPr>
              <a:t> a </a:t>
            </a:r>
            <a:r>
              <a:rPr lang="it-IT" dirty="0" err="1">
                <a:latin typeface="Comic Sans MS"/>
                <a:cs typeface="Comic Sans MS"/>
              </a:rPr>
              <a:t>direct</a:t>
            </a:r>
            <a:r>
              <a:rPr lang="it-IT" dirty="0">
                <a:latin typeface="Comic Sans MS"/>
                <a:cs typeface="Comic Sans MS"/>
              </a:rPr>
              <a:t> test of T-</a:t>
            </a:r>
            <a:r>
              <a:rPr lang="it-IT" dirty="0" err="1">
                <a:latin typeface="Comic Sans MS"/>
                <a:cs typeface="Comic Sans MS"/>
              </a:rPr>
              <a:t>symmetry</a:t>
            </a:r>
            <a:r>
              <a:rPr lang="it-IT" dirty="0">
                <a:latin typeface="Comic Sans MS"/>
                <a:cs typeface="Comic Sans MS"/>
              </a:rPr>
              <a:t> (T-</a:t>
            </a:r>
            <a:r>
              <a:rPr lang="it-IT" dirty="0" err="1">
                <a:latin typeface="Comic Sans MS"/>
                <a:cs typeface="Comic Sans MS"/>
              </a:rPr>
              <a:t>odd</a:t>
            </a:r>
            <a:r>
              <a:rPr lang="it-IT" dirty="0">
                <a:latin typeface="Comic Sans MS"/>
                <a:cs typeface="Comic Sans MS"/>
              </a:rPr>
              <a:t> P-</a:t>
            </a:r>
            <a:r>
              <a:rPr lang="it-IT" dirty="0" err="1">
                <a:latin typeface="Comic Sans MS"/>
                <a:cs typeface="Comic Sans MS"/>
              </a:rPr>
              <a:t>even</a:t>
            </a:r>
            <a:r>
              <a:rPr lang="it-IT" dirty="0">
                <a:latin typeface="Comic Sans MS"/>
                <a:cs typeface="Comic Sans MS"/>
              </a:rPr>
              <a:t>)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672039" y="2611243"/>
            <a:ext cx="3014855" cy="358607"/>
          </a:xfrm>
          <a:prstGeom prst="rect">
            <a:avLst/>
          </a:prstGeom>
          <a:solidFill>
            <a:schemeClr val="bg1"/>
          </a:solidFill>
        </p:spPr>
        <p:txBody>
          <a:bodyPr lIns="100794" tIns="50397" rIns="100794" bIns="50397"/>
          <a:lstStyle/>
          <a:p>
            <a:pPr eaLnBrk="0" hangingPunct="0">
              <a:defRPr/>
            </a:pPr>
            <a:r>
              <a:rPr lang="en-GB" kern="0" dirty="0">
                <a:latin typeface="Comic Sans MS"/>
                <a:ea typeface="ＭＳ Ｐゴシック" pitchFamily="-65" charset="-128"/>
                <a:cs typeface="Comic Sans MS"/>
              </a:rPr>
              <a:t>- Experimental situation</a:t>
            </a:r>
            <a:endParaRPr lang="it-IT" kern="0" dirty="0">
              <a:latin typeface="Comic Sans MS"/>
              <a:ea typeface="ＭＳ Ｐゴシック" pitchFamily="-65" charset="-128"/>
              <a:cs typeface="Comic Sans MS"/>
            </a:endParaRP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6594153" y="5862502"/>
            <a:ext cx="3014855" cy="358607"/>
          </a:xfrm>
          <a:prstGeom prst="rect">
            <a:avLst/>
          </a:prstGeom>
        </p:spPr>
        <p:txBody>
          <a:bodyPr lIns="100794" tIns="50397" rIns="100794" bIns="50397"/>
          <a:lstStyle/>
          <a:p>
            <a:pPr eaLnBrk="0" hangingPunct="0">
              <a:defRPr/>
            </a:pPr>
            <a:r>
              <a:rPr lang="en-GB" kern="0" dirty="0">
                <a:solidFill>
                  <a:srgbClr val="FF0000"/>
                </a:solidFill>
                <a:latin typeface="Comic Sans MS"/>
                <a:ea typeface="ＭＳ Ｐゴシック" pitchFamily="-65" charset="-128"/>
                <a:cs typeface="Comic Sans MS"/>
                <a:sym typeface="Symbol"/>
              </a:rPr>
              <a:t></a:t>
            </a:r>
            <a:r>
              <a:rPr lang="en-GB" kern="0" dirty="0">
                <a:solidFill>
                  <a:srgbClr val="FF0000"/>
                </a:solidFill>
                <a:latin typeface="Comic Sans MS"/>
                <a:ea typeface="ＭＳ Ｐゴシック" pitchFamily="-65" charset="-128"/>
                <a:cs typeface="Comic Sans MS"/>
              </a:rPr>
              <a:t> Proposed measurement</a:t>
            </a:r>
            <a:endParaRPr lang="it-IT" kern="0" dirty="0">
              <a:solidFill>
                <a:srgbClr val="FF0000"/>
              </a:solidFill>
              <a:latin typeface="Comic Sans MS"/>
              <a:ea typeface="ＭＳ Ｐゴシック" pitchFamily="-65" charset="-128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82563782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35" y="755967"/>
            <a:ext cx="3907853" cy="253137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60" y="3389977"/>
            <a:ext cx="5040308" cy="301228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818" y="3768636"/>
            <a:ext cx="3253292" cy="1072099"/>
          </a:xfrm>
          <a:prstGeom prst="rect">
            <a:avLst/>
          </a:prstGeom>
        </p:spPr>
      </p:pic>
      <p:sp>
        <p:nvSpPr>
          <p:cNvPr id="7" name="Titolo 1"/>
          <p:cNvSpPr txBox="1">
            <a:spLocks/>
          </p:cNvSpPr>
          <p:nvPr/>
        </p:nvSpPr>
        <p:spPr bwMode="auto">
          <a:xfrm>
            <a:off x="1540096" y="94496"/>
            <a:ext cx="7812484" cy="66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 eaLnBrk="0" hangingPunct="0">
              <a:defRPr/>
            </a:pPr>
            <a:r>
              <a:rPr lang="en-GB" sz="2800" kern="0" dirty="0" smtClean="0">
                <a:solidFill>
                  <a:srgbClr val="FF0000"/>
                </a:solidFill>
                <a:latin typeface="Comic Sans MS"/>
                <a:ea typeface="ＭＳ Ｐゴシック" pitchFamily="-65" charset="-128"/>
                <a:cs typeface="Comic Sans MS"/>
              </a:rPr>
              <a:t>Concept of the experiment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5441668" y="5137467"/>
            <a:ext cx="4554952" cy="748494"/>
          </a:xfrm>
          <a:prstGeom prst="rect">
            <a:avLst/>
          </a:prstGeom>
          <a:solidFill>
            <a:schemeClr val="bg1"/>
          </a:solidFill>
        </p:spPr>
        <p:txBody>
          <a:bodyPr wrap="square" lIns="100794" tIns="50397" rIns="100794" bIns="50397" rtlCol="0">
            <a:spAutoFit/>
          </a:bodyPr>
          <a:lstStyle/>
          <a:p>
            <a:r>
              <a:rPr lang="it-IT" sz="1500" dirty="0">
                <a:latin typeface="Comic Sans MS"/>
                <a:cs typeface="Comic Sans MS"/>
              </a:rPr>
              <a:t>Time </a:t>
            </a:r>
            <a:r>
              <a:rPr lang="it-IT" sz="1500" dirty="0" err="1">
                <a:latin typeface="Comic Sans MS"/>
                <a:cs typeface="Comic Sans MS"/>
              </a:rPr>
              <a:t>reversal</a:t>
            </a:r>
            <a:r>
              <a:rPr lang="it-IT" sz="1500" dirty="0">
                <a:latin typeface="Comic Sans MS"/>
                <a:cs typeface="Comic Sans MS"/>
              </a:rPr>
              <a:t> </a:t>
            </a:r>
            <a:r>
              <a:rPr lang="it-IT" sz="1500" dirty="0">
                <a:solidFill>
                  <a:schemeClr val="accent2"/>
                </a:solidFill>
                <a:latin typeface="Comic Sans MS"/>
                <a:cs typeface="Comic Sans MS"/>
              </a:rPr>
              <a:t>b) </a:t>
            </a:r>
            <a:r>
              <a:rPr lang="it-IT" sz="1500" dirty="0" err="1">
                <a:latin typeface="Comic Sans MS"/>
                <a:cs typeface="Comic Sans MS"/>
              </a:rPr>
              <a:t>equivalent</a:t>
            </a:r>
            <a:r>
              <a:rPr lang="it-IT" sz="1500" dirty="0">
                <a:latin typeface="Comic Sans MS"/>
                <a:cs typeface="Comic Sans MS"/>
              </a:rPr>
              <a:t> to:</a:t>
            </a:r>
          </a:p>
          <a:p>
            <a:r>
              <a:rPr lang="it-IT" sz="1500" dirty="0">
                <a:latin typeface="Comic Sans MS"/>
                <a:cs typeface="Comic Sans MS"/>
              </a:rPr>
              <a:t>- </a:t>
            </a:r>
            <a:r>
              <a:rPr lang="it-IT" sz="1500" dirty="0" err="1">
                <a:latin typeface="Comic Sans MS"/>
                <a:cs typeface="Comic Sans MS"/>
              </a:rPr>
              <a:t>inversion</a:t>
            </a:r>
            <a:r>
              <a:rPr lang="it-IT" sz="1500" dirty="0">
                <a:latin typeface="Comic Sans MS"/>
                <a:cs typeface="Comic Sans MS"/>
              </a:rPr>
              <a:t> of </a:t>
            </a:r>
            <a:r>
              <a:rPr lang="it-IT" sz="1500" dirty="0" err="1">
                <a:latin typeface="Comic Sans MS"/>
                <a:cs typeface="Comic Sans MS"/>
              </a:rPr>
              <a:t>proton</a:t>
            </a:r>
            <a:r>
              <a:rPr lang="it-IT" sz="1500" dirty="0">
                <a:latin typeface="Comic Sans MS"/>
                <a:cs typeface="Comic Sans MS"/>
              </a:rPr>
              <a:t> </a:t>
            </a:r>
            <a:r>
              <a:rPr lang="it-IT" sz="1500" dirty="0" err="1">
                <a:latin typeface="Comic Sans MS"/>
                <a:cs typeface="Comic Sans MS"/>
              </a:rPr>
              <a:t>beam</a:t>
            </a:r>
            <a:r>
              <a:rPr lang="it-IT" sz="1500" dirty="0">
                <a:latin typeface="Comic Sans MS"/>
                <a:cs typeface="Comic Sans MS"/>
              </a:rPr>
              <a:t> </a:t>
            </a:r>
            <a:r>
              <a:rPr lang="it-IT" sz="1500" dirty="0" err="1">
                <a:latin typeface="Comic Sans MS"/>
                <a:cs typeface="Comic Sans MS"/>
              </a:rPr>
              <a:t>polarization</a:t>
            </a:r>
            <a:r>
              <a:rPr lang="it-IT" sz="1500" dirty="0">
                <a:latin typeface="Comic Sans MS"/>
                <a:cs typeface="Comic Sans MS"/>
              </a:rPr>
              <a:t> </a:t>
            </a:r>
            <a:r>
              <a:rPr lang="it-IT" sz="1500" dirty="0">
                <a:solidFill>
                  <a:schemeClr val="accent2"/>
                </a:solidFill>
                <a:latin typeface="Comic Sans MS"/>
                <a:cs typeface="Comic Sans MS"/>
              </a:rPr>
              <a:t>c)</a:t>
            </a:r>
            <a:r>
              <a:rPr lang="it-IT" sz="1500" dirty="0">
                <a:latin typeface="Comic Sans MS"/>
                <a:cs typeface="Comic Sans MS"/>
              </a:rPr>
              <a:t> </a:t>
            </a:r>
          </a:p>
          <a:p>
            <a:r>
              <a:rPr lang="it-IT" sz="1500" dirty="0">
                <a:latin typeface="Comic Sans MS"/>
                <a:cs typeface="Comic Sans MS"/>
              </a:rPr>
              <a:t>- </a:t>
            </a:r>
            <a:r>
              <a:rPr lang="it-IT" sz="1500" dirty="0" err="1">
                <a:latin typeface="Comic Sans MS"/>
                <a:cs typeface="Comic Sans MS"/>
              </a:rPr>
              <a:t>inversion</a:t>
            </a:r>
            <a:r>
              <a:rPr lang="it-IT" sz="1500" dirty="0">
                <a:latin typeface="Comic Sans MS"/>
                <a:cs typeface="Comic Sans MS"/>
              </a:rPr>
              <a:t> of </a:t>
            </a:r>
            <a:r>
              <a:rPr lang="it-IT" sz="1500" dirty="0" err="1">
                <a:latin typeface="Comic Sans MS"/>
                <a:cs typeface="Comic Sans MS"/>
              </a:rPr>
              <a:t>deuteron</a:t>
            </a:r>
            <a:r>
              <a:rPr lang="it-IT" sz="1500" dirty="0">
                <a:latin typeface="Comic Sans MS"/>
                <a:cs typeface="Comic Sans MS"/>
              </a:rPr>
              <a:t> target </a:t>
            </a:r>
            <a:r>
              <a:rPr lang="it-IT" sz="1500" dirty="0" err="1">
                <a:latin typeface="Comic Sans MS"/>
                <a:cs typeface="Comic Sans MS"/>
              </a:rPr>
              <a:t>polarization</a:t>
            </a:r>
            <a:r>
              <a:rPr lang="it-IT" sz="1500" dirty="0">
                <a:latin typeface="Comic Sans MS"/>
                <a:cs typeface="Comic Sans MS"/>
              </a:rPr>
              <a:t> </a:t>
            </a:r>
            <a:r>
              <a:rPr lang="it-IT" sz="1500" dirty="0">
                <a:solidFill>
                  <a:schemeClr val="accent2"/>
                </a:solidFill>
                <a:latin typeface="Comic Sans MS"/>
                <a:cs typeface="Comic Sans MS"/>
              </a:rPr>
              <a:t>d)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133650" y="1377050"/>
            <a:ext cx="4293600" cy="877837"/>
          </a:xfrm>
          <a:prstGeom prst="rect">
            <a:avLst/>
          </a:prstGeom>
          <a:solidFill>
            <a:schemeClr val="bg1"/>
          </a:solidFill>
        </p:spPr>
        <p:txBody>
          <a:bodyPr wrap="square" lIns="100794" tIns="50397" rIns="100794" bIns="50397" rtlCol="0">
            <a:spAutoFit/>
          </a:bodyPr>
          <a:lstStyle/>
          <a:p>
            <a:r>
              <a:rPr lang="it-IT" dirty="0" err="1">
                <a:latin typeface="Comic Sans MS"/>
                <a:cs typeface="Comic Sans MS"/>
              </a:rPr>
              <a:t>Vector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polarized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proton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beam</a:t>
            </a:r>
            <a:r>
              <a:rPr lang="it-IT" dirty="0">
                <a:latin typeface="Comic Sans MS"/>
                <a:cs typeface="Comic Sans MS"/>
              </a:rPr>
              <a:t> vs</a:t>
            </a:r>
          </a:p>
          <a:p>
            <a:r>
              <a:rPr lang="it-IT" dirty="0" err="1">
                <a:latin typeface="Comic Sans MS"/>
                <a:cs typeface="Comic Sans MS"/>
              </a:rPr>
              <a:t>Tensor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polarized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deuteron</a:t>
            </a:r>
            <a:r>
              <a:rPr lang="it-IT" dirty="0">
                <a:latin typeface="Comic Sans MS"/>
                <a:cs typeface="Comic Sans MS"/>
              </a:rPr>
              <a:t> target</a:t>
            </a:r>
          </a:p>
          <a:p>
            <a:r>
              <a:rPr lang="it-IT" dirty="0">
                <a:solidFill>
                  <a:srgbClr val="FF0000"/>
                </a:solidFill>
                <a:latin typeface="Comic Sans MS"/>
                <a:cs typeface="Comic Sans MS"/>
                <a:sym typeface="Symbol"/>
              </a:rPr>
              <a:t></a:t>
            </a:r>
            <a:r>
              <a:rPr lang="it-IT" dirty="0" err="1">
                <a:solidFill>
                  <a:srgbClr val="FF0000"/>
                </a:solidFill>
                <a:latin typeface="Comic Sans MS"/>
                <a:cs typeface="Comic Sans MS"/>
                <a:sym typeface="Symbol"/>
              </a:rPr>
              <a:t>sensible</a:t>
            </a:r>
            <a:r>
              <a:rPr lang="it-IT" dirty="0">
                <a:solidFill>
                  <a:srgbClr val="FF0000"/>
                </a:solidFill>
                <a:latin typeface="Comic Sans MS"/>
                <a:cs typeface="Comic Sans MS"/>
                <a:sym typeface="Symbol"/>
              </a:rPr>
              <a:t> to </a:t>
            </a:r>
            <a:r>
              <a:rPr lang="it-IT" dirty="0" err="1">
                <a:solidFill>
                  <a:srgbClr val="FF0000"/>
                </a:solidFill>
                <a:latin typeface="Comic Sans MS"/>
                <a:cs typeface="Comic Sans MS"/>
                <a:sym typeface="Symbol"/>
              </a:rPr>
              <a:t>A</a:t>
            </a:r>
            <a:r>
              <a:rPr lang="it-IT" baseline="-25000" dirty="0" err="1">
                <a:solidFill>
                  <a:srgbClr val="FF0000"/>
                </a:solidFill>
                <a:latin typeface="Comic Sans MS"/>
                <a:cs typeface="Comic Sans MS"/>
                <a:sym typeface="Symbol"/>
              </a:rPr>
              <a:t>y,xz</a:t>
            </a:r>
            <a:endParaRPr lang="it-IT" baseline="-25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891135" y="6602738"/>
            <a:ext cx="8358773" cy="391601"/>
          </a:xfrm>
          <a:prstGeom prst="rect">
            <a:avLst/>
          </a:prstGeom>
          <a:solidFill>
            <a:schemeClr val="bg1"/>
          </a:solidFill>
        </p:spPr>
        <p:txBody>
          <a:bodyPr wrap="square" lIns="100794" tIns="50397" rIns="100794" bIns="50397" rtlCol="0">
            <a:spAutoFit/>
          </a:bodyPr>
          <a:lstStyle/>
          <a:p>
            <a:r>
              <a:rPr lang="it-IT" sz="2000" dirty="0" err="1">
                <a:latin typeface="Comic Sans MS"/>
                <a:cs typeface="Comic Sans MS"/>
              </a:rPr>
              <a:t>Different</a:t>
            </a:r>
            <a:r>
              <a:rPr lang="it-IT" sz="2000" dirty="0">
                <a:latin typeface="Comic Sans MS"/>
                <a:cs typeface="Comic Sans MS"/>
              </a:rPr>
              <a:t> cross </a:t>
            </a:r>
            <a:r>
              <a:rPr lang="it-IT" sz="2000" dirty="0" err="1">
                <a:latin typeface="Comic Sans MS"/>
                <a:cs typeface="Comic Sans MS"/>
              </a:rPr>
              <a:t>sections</a:t>
            </a:r>
            <a:r>
              <a:rPr lang="it-IT" sz="2000" dirty="0">
                <a:latin typeface="Comic Sans MS"/>
                <a:cs typeface="Comic Sans MS"/>
              </a:rPr>
              <a:t> for </a:t>
            </a:r>
            <a:r>
              <a:rPr lang="it-IT" sz="2000" dirty="0">
                <a:solidFill>
                  <a:schemeClr val="accent2"/>
                </a:solidFill>
                <a:latin typeface="Comic Sans MS"/>
                <a:cs typeface="Comic Sans MS"/>
              </a:rPr>
              <a:t>a)</a:t>
            </a:r>
            <a:r>
              <a:rPr lang="it-IT" sz="2000" dirty="0">
                <a:latin typeface="Comic Sans MS"/>
                <a:cs typeface="Comic Sans MS"/>
              </a:rPr>
              <a:t> vs </a:t>
            </a:r>
            <a:r>
              <a:rPr lang="it-IT" sz="2000" dirty="0">
                <a:solidFill>
                  <a:schemeClr val="accent2"/>
                </a:solidFill>
                <a:latin typeface="Comic Sans MS"/>
                <a:cs typeface="Comic Sans MS"/>
              </a:rPr>
              <a:t>c)</a:t>
            </a:r>
            <a:r>
              <a:rPr lang="it-IT" sz="2000" dirty="0">
                <a:latin typeface="Comic Sans MS"/>
                <a:cs typeface="Comic Sans MS"/>
              </a:rPr>
              <a:t> or </a:t>
            </a:r>
            <a:r>
              <a:rPr lang="it-IT" sz="2000" dirty="0">
                <a:solidFill>
                  <a:schemeClr val="accent2"/>
                </a:solidFill>
                <a:latin typeface="Comic Sans MS"/>
                <a:cs typeface="Comic Sans MS"/>
              </a:rPr>
              <a:t>d)</a:t>
            </a:r>
            <a:r>
              <a:rPr lang="it-IT" sz="2000" dirty="0">
                <a:latin typeface="Comic Sans MS"/>
                <a:cs typeface="Comic Sans MS"/>
              </a:rPr>
              <a:t> </a:t>
            </a:r>
            <a:r>
              <a:rPr lang="it-IT" sz="2000" dirty="0">
                <a:latin typeface="Comic Sans MS"/>
                <a:ea typeface="Cambria Math"/>
                <a:cs typeface="Comic Sans MS"/>
              </a:rPr>
              <a:t>↦ time </a:t>
            </a:r>
            <a:r>
              <a:rPr lang="it-IT" sz="2000" dirty="0" err="1">
                <a:latin typeface="Comic Sans MS"/>
                <a:ea typeface="Cambria Math"/>
                <a:cs typeface="Comic Sans MS"/>
              </a:rPr>
              <a:t>reversal</a:t>
            </a:r>
            <a:r>
              <a:rPr lang="it-IT" sz="2000" dirty="0">
                <a:latin typeface="Comic Sans MS"/>
                <a:ea typeface="Cambria Math"/>
                <a:cs typeface="Comic Sans MS"/>
              </a:rPr>
              <a:t> </a:t>
            </a:r>
            <a:r>
              <a:rPr lang="it-IT" sz="2000" dirty="0" err="1">
                <a:latin typeface="Comic Sans MS"/>
                <a:ea typeface="Cambria Math"/>
                <a:cs typeface="Comic Sans MS"/>
              </a:rPr>
              <a:t>violation</a:t>
            </a:r>
            <a:r>
              <a:rPr lang="it-IT" sz="2000" dirty="0">
                <a:latin typeface="Comic Sans MS"/>
                <a:cs typeface="Comic Sans M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4574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98" y="718931"/>
            <a:ext cx="5484023" cy="304491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99" y="3856199"/>
            <a:ext cx="5195595" cy="3081810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 bwMode="auto">
          <a:xfrm>
            <a:off x="1363707" y="0"/>
            <a:ext cx="7812484" cy="66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 eaLnBrk="0" hangingPunct="0">
              <a:defRPr/>
            </a:pPr>
            <a:r>
              <a:rPr lang="en-GB" sz="2800" kern="0" dirty="0">
                <a:solidFill>
                  <a:srgbClr val="FF0000"/>
                </a:solidFill>
                <a:latin typeface="Comic Sans MS"/>
                <a:ea typeface="ＭＳ Ｐゴシック" pitchFamily="-65" charset="-128"/>
                <a:cs typeface="Comic Sans MS"/>
              </a:rPr>
              <a:t>Measurement at </a:t>
            </a:r>
            <a:r>
              <a:rPr lang="en-GB" sz="2800" kern="0" dirty="0" smtClean="0">
                <a:solidFill>
                  <a:srgbClr val="FF0000"/>
                </a:solidFill>
                <a:latin typeface="Comic Sans MS"/>
                <a:ea typeface="ＭＳ Ｐゴシック" pitchFamily="-65" charset="-128"/>
                <a:cs typeface="Comic Sans MS"/>
              </a:rPr>
              <a:t>COSY</a:t>
            </a:r>
            <a:endParaRPr lang="en-GB" sz="2800" kern="0" dirty="0">
              <a:solidFill>
                <a:srgbClr val="FF0000"/>
              </a:solidFill>
              <a:latin typeface="Comic Sans MS"/>
              <a:ea typeface="ＭＳ Ｐゴシック" pitchFamily="-65" charset="-128"/>
              <a:cs typeface="Comic Sans M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945652" y="1550075"/>
            <a:ext cx="3957628" cy="1135446"/>
          </a:xfrm>
          <a:prstGeom prst="rect">
            <a:avLst/>
          </a:prstGeom>
          <a:solidFill>
            <a:schemeClr val="bg1"/>
          </a:solidFill>
        </p:spPr>
        <p:txBody>
          <a:bodyPr wrap="square" lIns="100794" tIns="50397" rIns="100794" bIns="50397" rtlCol="0">
            <a:spAutoFit/>
          </a:bodyPr>
          <a:lstStyle/>
          <a:p>
            <a:r>
              <a:rPr lang="it-IT" dirty="0">
                <a:latin typeface="Comic Sans MS"/>
                <a:cs typeface="Comic Sans MS"/>
              </a:rPr>
              <a:t>PAX </a:t>
            </a:r>
            <a:r>
              <a:rPr lang="it-IT" dirty="0" err="1">
                <a:latin typeface="Comic Sans MS"/>
                <a:cs typeface="Comic Sans MS"/>
              </a:rPr>
              <a:t>installation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at</a:t>
            </a:r>
            <a:r>
              <a:rPr lang="it-IT" dirty="0">
                <a:latin typeface="Comic Sans MS"/>
                <a:cs typeface="Comic Sans MS"/>
              </a:rPr>
              <a:t> COSY:</a:t>
            </a:r>
          </a:p>
          <a:p>
            <a:pPr marL="314982" indent="-314982">
              <a:buFontTx/>
              <a:buChar char="-"/>
            </a:pPr>
            <a:r>
              <a:rPr lang="it-IT" dirty="0" err="1">
                <a:latin typeface="Comic Sans MS"/>
                <a:cs typeface="Comic Sans MS"/>
              </a:rPr>
              <a:t>Atomic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beam</a:t>
            </a:r>
            <a:r>
              <a:rPr lang="it-IT" dirty="0">
                <a:latin typeface="Comic Sans MS"/>
                <a:cs typeface="Comic Sans MS"/>
              </a:rPr>
              <a:t> source (d</a:t>
            </a:r>
            <a:r>
              <a:rPr lang="it-IT" dirty="0">
                <a:latin typeface="Comic Sans MS"/>
                <a:ea typeface="Cambria Math"/>
                <a:cs typeface="Comic Sans MS"/>
              </a:rPr>
              <a:t>↑ target)</a:t>
            </a:r>
            <a:endParaRPr lang="it-IT" dirty="0">
              <a:latin typeface="Comic Sans MS"/>
              <a:cs typeface="Comic Sans MS"/>
            </a:endParaRPr>
          </a:p>
          <a:p>
            <a:pPr marL="314982" indent="-314982">
              <a:buFontTx/>
              <a:buChar char="-"/>
            </a:pPr>
            <a:r>
              <a:rPr lang="it-IT" dirty="0" err="1">
                <a:latin typeface="Comic Sans MS"/>
                <a:cs typeface="Comic Sans MS"/>
              </a:rPr>
              <a:t>Openable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storage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cell</a:t>
            </a:r>
            <a:endParaRPr lang="it-IT" dirty="0">
              <a:latin typeface="Comic Sans MS"/>
              <a:cs typeface="Comic Sans MS"/>
            </a:endParaRPr>
          </a:p>
          <a:p>
            <a:pPr marL="314982" indent="-314982">
              <a:buFontTx/>
              <a:buChar char="-"/>
            </a:pPr>
            <a:r>
              <a:rPr lang="it-IT" dirty="0">
                <a:latin typeface="Comic Sans MS"/>
                <a:cs typeface="Comic Sans MS"/>
              </a:rPr>
              <a:t>Si-detector (</a:t>
            </a:r>
            <a:r>
              <a:rPr lang="it-IT" dirty="0" err="1">
                <a:latin typeface="Comic Sans MS"/>
                <a:cs typeface="Comic Sans MS"/>
              </a:rPr>
              <a:t>beam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polarimetry</a:t>
            </a:r>
            <a:r>
              <a:rPr lang="it-IT" dirty="0">
                <a:latin typeface="Comic Sans MS"/>
                <a:cs typeface="Comic Sans MS"/>
              </a:rPr>
              <a:t>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398186" y="5005576"/>
            <a:ext cx="4682440" cy="877837"/>
          </a:xfrm>
          <a:prstGeom prst="rect">
            <a:avLst/>
          </a:prstGeom>
          <a:solidFill>
            <a:schemeClr val="bg1"/>
          </a:solidFill>
        </p:spPr>
        <p:txBody>
          <a:bodyPr wrap="square" lIns="100794" tIns="50397" rIns="100794" bIns="50397" rtlCol="0">
            <a:spAutoFit/>
          </a:bodyPr>
          <a:lstStyle/>
          <a:p>
            <a:r>
              <a:rPr lang="it-IT" dirty="0">
                <a:latin typeface="Comic Sans MS"/>
                <a:cs typeface="Comic Sans MS"/>
              </a:rPr>
              <a:t>Sensitive </a:t>
            </a:r>
            <a:r>
              <a:rPr lang="it-IT" dirty="0" err="1">
                <a:latin typeface="Comic Sans MS"/>
                <a:cs typeface="Comic Sans MS"/>
              </a:rPr>
              <a:t>beam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current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smtClean="0">
                <a:latin typeface="Comic Sans MS"/>
                <a:cs typeface="Comic Sans MS"/>
              </a:rPr>
              <a:t>monitor </a:t>
            </a:r>
            <a:r>
              <a:rPr lang="it-IT" dirty="0" err="1" smtClean="0">
                <a:latin typeface="Comic Sans MS"/>
                <a:cs typeface="Comic Sans MS"/>
              </a:rPr>
              <a:t>installed</a:t>
            </a:r>
            <a:r>
              <a:rPr lang="it-IT" dirty="0" smtClean="0">
                <a:latin typeface="Comic Sans MS"/>
                <a:cs typeface="Comic Sans MS"/>
              </a:rPr>
              <a:t>:</a:t>
            </a:r>
            <a:endParaRPr lang="it-IT" dirty="0">
              <a:latin typeface="Comic Sans MS"/>
              <a:cs typeface="Comic Sans MS"/>
            </a:endParaRPr>
          </a:p>
          <a:p>
            <a:pPr marL="314982" indent="-314982">
              <a:buFontTx/>
              <a:buChar char="-"/>
            </a:pPr>
            <a:r>
              <a:rPr lang="it-IT" dirty="0" err="1">
                <a:latin typeface="Comic Sans MS"/>
                <a:cs typeface="Comic Sans MS"/>
              </a:rPr>
              <a:t>Difference</a:t>
            </a:r>
            <a:r>
              <a:rPr lang="it-IT" dirty="0">
                <a:latin typeface="Comic Sans MS"/>
                <a:cs typeface="Comic Sans MS"/>
              </a:rPr>
              <a:t> in cross-</a:t>
            </a:r>
            <a:r>
              <a:rPr lang="it-IT" dirty="0" err="1">
                <a:latin typeface="Comic Sans MS"/>
                <a:cs typeface="Comic Sans MS"/>
              </a:rPr>
              <a:t>section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origins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different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beam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lifetimes</a:t>
            </a:r>
            <a:endParaRPr lang="it-IT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255167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38551" y="125109"/>
            <a:ext cx="9023665" cy="1018860"/>
          </a:xfrm>
        </p:spPr>
        <p:txBody>
          <a:bodyPr/>
          <a:lstStyle/>
          <a:p>
            <a:r>
              <a:rPr lang="de-DE" sz="2600" b="0" dirty="0">
                <a:solidFill>
                  <a:srgbClr val="FF0000"/>
                </a:solidFill>
                <a:latin typeface="Comic Sans MS"/>
                <a:cs typeface="Comic Sans MS"/>
              </a:rPr>
              <a:t>Ferrara </a:t>
            </a:r>
            <a:r>
              <a:rPr lang="de-DE" sz="2600" b="0" dirty="0" err="1">
                <a:solidFill>
                  <a:srgbClr val="FF0000"/>
                </a:solidFill>
                <a:latin typeface="Comic Sans MS"/>
                <a:cs typeface="Comic Sans MS"/>
              </a:rPr>
              <a:t>responsibility</a:t>
            </a:r>
            <a:r>
              <a:rPr lang="de-DE" sz="2600" b="0" dirty="0">
                <a:solidFill>
                  <a:srgbClr val="FF0000"/>
                </a:solidFill>
                <a:latin typeface="Comic Sans MS"/>
                <a:cs typeface="Comic Sans MS"/>
              </a:rPr>
              <a:t> (V. </a:t>
            </a:r>
            <a:r>
              <a:rPr lang="de-DE" sz="2600" b="0" dirty="0" err="1">
                <a:solidFill>
                  <a:srgbClr val="FF0000"/>
                </a:solidFill>
                <a:latin typeface="Comic Sans MS"/>
                <a:cs typeface="Comic Sans MS"/>
              </a:rPr>
              <a:t>Carassiti</a:t>
            </a:r>
            <a:r>
              <a:rPr lang="de-DE" sz="26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, S. </a:t>
            </a:r>
            <a:r>
              <a:rPr lang="de-DE" sz="26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Sguerzanti</a:t>
            </a:r>
            <a:r>
              <a:rPr lang="de-DE" sz="26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, </a:t>
            </a:r>
            <a:r>
              <a:rPr lang="de-DE" sz="2600" b="0" dirty="0">
                <a:solidFill>
                  <a:srgbClr val="FF0000"/>
                </a:solidFill>
                <a:latin typeface="Comic Sans MS"/>
                <a:cs typeface="Comic Sans MS"/>
              </a:rPr>
              <a:t>P.L.): </a:t>
            </a:r>
            <a:r>
              <a:rPr lang="de-DE" sz="26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de-DE" sz="26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polarimeter</a:t>
            </a:r>
            <a:r>
              <a:rPr lang="de-DE" sz="26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 (Si-</a:t>
            </a:r>
            <a:r>
              <a:rPr lang="de-DE" sz="26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detector</a:t>
            </a:r>
            <a:r>
              <a:rPr lang="de-DE" sz="2600" b="0" smtClean="0">
                <a:solidFill>
                  <a:srgbClr val="FF0000"/>
                </a:solidFill>
                <a:latin typeface="Comic Sans MS"/>
                <a:cs typeface="Comic Sans MS"/>
              </a:rPr>
              <a:t>) </a:t>
            </a:r>
            <a:r>
              <a:rPr lang="de-DE" sz="2600" b="0" dirty="0">
                <a:solidFill>
                  <a:srgbClr val="FF0000"/>
                </a:solidFill>
                <a:latin typeface="Comic Sans MS"/>
                <a:cs typeface="Comic Sans MS"/>
              </a:rPr>
              <a:t>design </a:t>
            </a:r>
            <a:r>
              <a:rPr lang="de-DE" sz="2600" b="0" dirty="0" err="1">
                <a:solidFill>
                  <a:srgbClr val="FF0000"/>
                </a:solidFill>
                <a:latin typeface="Comic Sans MS"/>
                <a:cs typeface="Comic Sans MS"/>
              </a:rPr>
              <a:t>and</a:t>
            </a:r>
            <a:r>
              <a:rPr lang="de-DE" sz="2600" b="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de-DE" sz="2600" b="0" dirty="0" err="1">
                <a:solidFill>
                  <a:srgbClr val="FF0000"/>
                </a:solidFill>
                <a:latin typeface="Comic Sans MS"/>
                <a:cs typeface="Comic Sans MS"/>
              </a:rPr>
              <a:t>construction</a:t>
            </a:r>
            <a:endParaRPr lang="de-DE" sz="2600" b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086A10-CEAF-441E-B39E-8ABA104CA67A}" type="slidenum">
              <a:rPr lang="it-IT" smtClean="0"/>
              <a:pPr>
                <a:defRPr/>
              </a:pPr>
              <a:t>46</a:t>
            </a:fld>
            <a:endParaRPr lang="it-IT"/>
          </a:p>
        </p:txBody>
      </p:sp>
      <p:graphicFrame>
        <p:nvGraphicFramePr>
          <p:cNvPr id="23" name="Oggetto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5907596"/>
              </p:ext>
            </p:extLst>
          </p:nvPr>
        </p:nvGraphicFramePr>
        <p:xfrm>
          <a:off x="4977309" y="4051997"/>
          <a:ext cx="126008" cy="237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8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7309" y="4051997"/>
                        <a:ext cx="126008" cy="2379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23" descr="scketch1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92908"/>
            <a:ext cx="10080625" cy="5795751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1512097" y="5430938"/>
            <a:ext cx="1176073" cy="1750"/>
          </a:xfrm>
          <a:prstGeom prst="line">
            <a:avLst/>
          </a:prstGeom>
          <a:ln>
            <a:solidFill>
              <a:schemeClr val="bg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04031" y="5262945"/>
            <a:ext cx="1021849" cy="305340"/>
          </a:xfrm>
          <a:prstGeom prst="rect">
            <a:avLst/>
          </a:prstGeom>
          <a:noFill/>
        </p:spPr>
        <p:txBody>
          <a:bodyPr wrap="none" lIns="100717" tIns="50361" rIns="100717" bIns="50361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300" dirty="0">
                <a:solidFill>
                  <a:prstClr val="black"/>
                </a:solidFill>
                <a:latin typeface="Book Antiqua"/>
              </a:rPr>
              <a:t>COOLING</a:t>
            </a:r>
          </a:p>
        </p:txBody>
      </p:sp>
      <p:cxnSp>
        <p:nvCxnSpPr>
          <p:cNvPr id="27" name="Straight Connector 26"/>
          <p:cNvCxnSpPr>
            <a:stCxn id="28" idx="0"/>
          </p:cNvCxnSpPr>
          <p:nvPr/>
        </p:nvCxnSpPr>
        <p:spPr>
          <a:xfrm rot="16200000" flipV="1">
            <a:off x="7747344" y="4908088"/>
            <a:ext cx="671971" cy="1213707"/>
          </a:xfrm>
          <a:prstGeom prst="line">
            <a:avLst/>
          </a:prstGeom>
          <a:ln>
            <a:solidFill>
              <a:schemeClr val="bg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896494" y="5850920"/>
            <a:ext cx="1587381" cy="305340"/>
          </a:xfrm>
          <a:prstGeom prst="rect">
            <a:avLst/>
          </a:prstGeom>
          <a:noFill/>
        </p:spPr>
        <p:txBody>
          <a:bodyPr wrap="none" lIns="100717" tIns="50361" rIns="100717" bIns="50361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300" dirty="0">
                <a:solidFill>
                  <a:prstClr val="black"/>
                </a:solidFill>
                <a:latin typeface="Book Antiqua"/>
              </a:rPr>
              <a:t>FEED-THROUGH</a:t>
            </a:r>
          </a:p>
        </p:txBody>
      </p:sp>
      <p:cxnSp>
        <p:nvCxnSpPr>
          <p:cNvPr id="29" name="Straight Connector 28"/>
          <p:cNvCxnSpPr>
            <a:stCxn id="30" idx="1"/>
          </p:cNvCxnSpPr>
          <p:nvPr/>
        </p:nvCxnSpPr>
        <p:spPr>
          <a:xfrm rot="10800000" flipV="1">
            <a:off x="6216385" y="1971763"/>
            <a:ext cx="1512094" cy="1023279"/>
          </a:xfrm>
          <a:prstGeom prst="line">
            <a:avLst/>
          </a:prstGeom>
          <a:ln>
            <a:solidFill>
              <a:schemeClr val="bg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728479" y="1819093"/>
            <a:ext cx="1222399" cy="305340"/>
          </a:xfrm>
          <a:prstGeom prst="rect">
            <a:avLst/>
          </a:prstGeom>
          <a:noFill/>
        </p:spPr>
        <p:txBody>
          <a:bodyPr wrap="none" lIns="100717" tIns="50361" rIns="100717" bIns="50361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300" dirty="0">
                <a:solidFill>
                  <a:prstClr val="black"/>
                </a:solidFill>
                <a:latin typeface="Book Antiqua"/>
              </a:rPr>
              <a:t>QUADRANT</a:t>
            </a:r>
          </a:p>
        </p:txBody>
      </p:sp>
      <p:cxnSp>
        <p:nvCxnSpPr>
          <p:cNvPr id="31" name="Straight Connector 30"/>
          <p:cNvCxnSpPr/>
          <p:nvPr/>
        </p:nvCxnSpPr>
        <p:spPr>
          <a:xfrm rot="10800000">
            <a:off x="5544344" y="4674970"/>
            <a:ext cx="2940182" cy="1750"/>
          </a:xfrm>
          <a:prstGeom prst="line">
            <a:avLst/>
          </a:prstGeom>
          <a:ln>
            <a:solidFill>
              <a:schemeClr val="bg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8484526" y="4506980"/>
            <a:ext cx="973887" cy="305340"/>
          </a:xfrm>
          <a:prstGeom prst="rect">
            <a:avLst/>
          </a:prstGeom>
          <a:noFill/>
        </p:spPr>
        <p:txBody>
          <a:bodyPr wrap="none" lIns="100717" tIns="50361" rIns="100717" bIns="50361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300" dirty="0">
                <a:solidFill>
                  <a:prstClr val="black"/>
                </a:solidFill>
                <a:latin typeface="Book Antiqua"/>
              </a:rPr>
              <a:t>SUPPORT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1512095" y="4506977"/>
            <a:ext cx="1764109" cy="251989"/>
          </a:xfrm>
          <a:prstGeom prst="line">
            <a:avLst/>
          </a:prstGeom>
          <a:ln>
            <a:solidFill>
              <a:schemeClr val="bg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68011" y="4338992"/>
            <a:ext cx="1366377" cy="305329"/>
          </a:xfrm>
          <a:prstGeom prst="rect">
            <a:avLst/>
          </a:prstGeom>
          <a:noFill/>
        </p:spPr>
        <p:txBody>
          <a:bodyPr wrap="none" lIns="100717" tIns="50361" rIns="100717" bIns="50361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300" dirty="0">
                <a:solidFill>
                  <a:prstClr val="black"/>
                </a:solidFill>
                <a:latin typeface="Book Antiqua"/>
              </a:rPr>
              <a:t>TARGET CELL</a:t>
            </a:r>
          </a:p>
        </p:txBody>
      </p:sp>
      <p:sp>
        <p:nvSpPr>
          <p:cNvPr id="35" name="CasellaDiTesto 12"/>
          <p:cNvSpPr txBox="1"/>
          <p:nvPr/>
        </p:nvSpPr>
        <p:spPr>
          <a:xfrm>
            <a:off x="73985" y="1353646"/>
            <a:ext cx="2614183" cy="1536457"/>
          </a:xfrm>
          <a:prstGeom prst="rect">
            <a:avLst/>
          </a:prstGeom>
          <a:solidFill>
            <a:schemeClr val="accent1"/>
          </a:solidFill>
        </p:spPr>
        <p:txBody>
          <a:bodyPr wrap="square" lIns="100717" tIns="50361" rIns="100717" bIns="50361" rtlCol="0">
            <a:spAutoFit/>
          </a:bodyPr>
          <a:lstStyle/>
          <a:p>
            <a:pPr>
              <a:buFontTx/>
              <a:buChar char="-"/>
            </a:pPr>
            <a:r>
              <a:rPr lang="en-GB" sz="2000" dirty="0"/>
              <a:t> </a:t>
            </a:r>
            <a:r>
              <a:rPr lang="en-GB" sz="2000" dirty="0" err="1"/>
              <a:t>openable</a:t>
            </a:r>
            <a:r>
              <a:rPr lang="en-GB" sz="2000" dirty="0"/>
              <a:t> cell</a:t>
            </a:r>
          </a:p>
          <a:p>
            <a:pPr>
              <a:buFontTx/>
              <a:buChar char="-"/>
            </a:pPr>
            <a:r>
              <a:rPr lang="en-GB" sz="2000" dirty="0"/>
              <a:t> </a:t>
            </a:r>
            <a:r>
              <a:rPr lang="en-GB" sz="2000" dirty="0" err="1"/>
              <a:t>mechan</a:t>
            </a:r>
            <a:r>
              <a:rPr lang="en-GB" sz="2000" dirty="0"/>
              <a:t>. support</a:t>
            </a:r>
          </a:p>
          <a:p>
            <a:r>
              <a:rPr lang="en-GB" sz="2000" dirty="0"/>
              <a:t>- 3 layers of Si det.</a:t>
            </a:r>
          </a:p>
          <a:p>
            <a:r>
              <a:rPr lang="en-GB" sz="2000" dirty="0"/>
              <a:t>- front-end </a:t>
            </a:r>
            <a:r>
              <a:rPr lang="en-GB" sz="2000" dirty="0" err="1"/>
              <a:t>electr</a:t>
            </a:r>
            <a:r>
              <a:rPr lang="en-GB" sz="2000" dirty="0"/>
              <a:t>.</a:t>
            </a:r>
          </a:p>
          <a:p>
            <a:r>
              <a:rPr lang="en-GB" sz="2000" dirty="0"/>
              <a:t>- cooling</a:t>
            </a:r>
            <a:endParaRPr lang="it-IT" sz="2000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3470374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11" name="Picture 10" descr="thumb_IMG_1314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05" y="758393"/>
            <a:ext cx="4388687" cy="3291514"/>
          </a:xfrm>
          <a:prstGeom prst="rect">
            <a:avLst/>
          </a:prstGeom>
        </p:spPr>
      </p:pic>
      <p:pic>
        <p:nvPicPr>
          <p:cNvPr id="10" name="Picture 9" descr="thumb_IMG_1324_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250" y="1287504"/>
            <a:ext cx="6569808" cy="492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93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7" name="Picture 6" descr="thumb_IMG_1318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032" y="1270019"/>
            <a:ext cx="3835941" cy="5114588"/>
          </a:xfrm>
          <a:prstGeom prst="rect">
            <a:avLst/>
          </a:prstGeom>
        </p:spPr>
      </p:pic>
      <p:pic>
        <p:nvPicPr>
          <p:cNvPr id="8" name="Picture 7" descr="thumb_IMG_1035_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2" y="1269866"/>
            <a:ext cx="3817867" cy="5090489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638551" y="125109"/>
            <a:ext cx="9023665" cy="1018860"/>
          </a:xfrm>
        </p:spPr>
        <p:txBody>
          <a:bodyPr/>
          <a:lstStyle/>
          <a:p>
            <a:r>
              <a:rPr lang="de-DE" sz="26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Detector</a:t>
            </a:r>
            <a:r>
              <a:rPr lang="de-DE" sz="26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de-DE" sz="26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tests</a:t>
            </a:r>
            <a:r>
              <a:rPr lang="de-DE" sz="26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de-DE" sz="26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and</a:t>
            </a:r>
            <a:r>
              <a:rPr lang="de-DE" sz="26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 electronic </a:t>
            </a:r>
            <a:r>
              <a:rPr lang="de-DE" sz="26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readout</a:t>
            </a:r>
            <a:r>
              <a:rPr lang="de-DE" sz="26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br>
              <a:rPr lang="de-DE" sz="2600" b="0" dirty="0" smtClean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de-DE" sz="26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(A. </a:t>
            </a:r>
            <a:r>
              <a:rPr lang="de-DE" sz="26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Kononov</a:t>
            </a:r>
            <a:r>
              <a:rPr lang="de-DE" sz="26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, A. Cotta)</a:t>
            </a:r>
            <a:endParaRPr lang="de-DE" sz="2600" b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256578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771093" y="160467"/>
            <a:ext cx="9023665" cy="772266"/>
          </a:xfrm>
        </p:spPr>
        <p:txBody>
          <a:bodyPr/>
          <a:lstStyle/>
          <a:p>
            <a:r>
              <a:rPr lang="de-DE" sz="2600" b="0" dirty="0">
                <a:solidFill>
                  <a:srgbClr val="FF0000"/>
                </a:solidFill>
                <a:latin typeface="Comic Sans MS"/>
                <a:cs typeface="Comic Sans MS"/>
              </a:rPr>
              <a:t>FE </a:t>
            </a:r>
            <a:r>
              <a:rPr lang="de-DE" sz="2600" b="0" dirty="0" err="1">
                <a:solidFill>
                  <a:srgbClr val="FF0000"/>
                </a:solidFill>
                <a:latin typeface="Comic Sans MS"/>
                <a:cs typeface="Comic Sans MS"/>
              </a:rPr>
              <a:t>responsibility</a:t>
            </a:r>
            <a:r>
              <a:rPr lang="de-DE" sz="2600" b="0" dirty="0">
                <a:solidFill>
                  <a:srgbClr val="FF0000"/>
                </a:solidFill>
                <a:latin typeface="Comic Sans MS"/>
                <a:cs typeface="Comic Sans MS"/>
              </a:rPr>
              <a:t> (V. </a:t>
            </a:r>
            <a:r>
              <a:rPr lang="de-DE" sz="2600" b="0" dirty="0" err="1">
                <a:solidFill>
                  <a:srgbClr val="FF0000"/>
                </a:solidFill>
                <a:latin typeface="Comic Sans MS"/>
                <a:cs typeface="Comic Sans MS"/>
              </a:rPr>
              <a:t>Carassiti</a:t>
            </a:r>
            <a:r>
              <a:rPr lang="de-DE" sz="2600" b="0" dirty="0">
                <a:solidFill>
                  <a:srgbClr val="FF0000"/>
                </a:solidFill>
                <a:latin typeface="Comic Sans MS"/>
                <a:cs typeface="Comic Sans MS"/>
              </a:rPr>
              <a:t>. S. </a:t>
            </a:r>
            <a:r>
              <a:rPr lang="de-DE" sz="2600" b="0" dirty="0" err="1">
                <a:solidFill>
                  <a:srgbClr val="FF0000"/>
                </a:solidFill>
                <a:latin typeface="Comic Sans MS"/>
                <a:cs typeface="Comic Sans MS"/>
              </a:rPr>
              <a:t>Sguerzanti</a:t>
            </a:r>
            <a:r>
              <a:rPr lang="de-DE" sz="2600" b="0" dirty="0">
                <a:solidFill>
                  <a:srgbClr val="FF0000"/>
                </a:solidFill>
                <a:latin typeface="Comic Sans MS"/>
                <a:cs typeface="Comic Sans MS"/>
              </a:rPr>
              <a:t>, P.L.): </a:t>
            </a:r>
            <a:br>
              <a:rPr lang="de-DE" sz="2600" b="0" dirty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de-DE" sz="2600" b="0" dirty="0">
                <a:solidFill>
                  <a:srgbClr val="FF0000"/>
                </a:solidFill>
                <a:latin typeface="Comic Sans MS"/>
                <a:cs typeface="Comic Sans MS"/>
              </a:rPr>
              <a:t>design </a:t>
            </a:r>
            <a:r>
              <a:rPr lang="de-DE" sz="2600" b="0" dirty="0" err="1">
                <a:solidFill>
                  <a:srgbClr val="FF0000"/>
                </a:solidFill>
                <a:latin typeface="Comic Sans MS"/>
                <a:cs typeface="Comic Sans MS"/>
              </a:rPr>
              <a:t>and</a:t>
            </a:r>
            <a:r>
              <a:rPr lang="de-DE" sz="2600" b="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de-DE" sz="2600" b="0" dirty="0" err="1">
                <a:solidFill>
                  <a:srgbClr val="FF0000"/>
                </a:solidFill>
                <a:latin typeface="Comic Sans MS"/>
                <a:cs typeface="Comic Sans MS"/>
              </a:rPr>
              <a:t>realization</a:t>
            </a:r>
            <a:r>
              <a:rPr lang="de-DE" sz="2600" b="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de-DE" sz="2600" b="0" dirty="0" err="1">
                <a:solidFill>
                  <a:srgbClr val="FF0000"/>
                </a:solidFill>
                <a:latin typeface="Comic Sans MS"/>
                <a:cs typeface="Comic Sans MS"/>
              </a:rPr>
              <a:t>of</a:t>
            </a:r>
            <a:r>
              <a:rPr lang="de-DE" sz="2600" b="0" dirty="0">
                <a:solidFill>
                  <a:srgbClr val="FF0000"/>
                </a:solidFill>
                <a:latin typeface="Comic Sans MS"/>
                <a:cs typeface="Comic Sans MS"/>
              </a:rPr>
              <a:t> an </a:t>
            </a:r>
            <a:r>
              <a:rPr lang="de-DE" sz="2600" b="0" dirty="0" err="1">
                <a:solidFill>
                  <a:srgbClr val="FF0000"/>
                </a:solidFill>
                <a:latin typeface="Comic Sans MS"/>
                <a:cs typeface="Comic Sans MS"/>
              </a:rPr>
              <a:t>openable</a:t>
            </a:r>
            <a:r>
              <a:rPr lang="de-DE" sz="2600" b="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de-DE" sz="2600" b="0" dirty="0" err="1">
                <a:solidFill>
                  <a:srgbClr val="FF0000"/>
                </a:solidFill>
                <a:latin typeface="Comic Sans MS"/>
                <a:cs typeface="Comic Sans MS"/>
              </a:rPr>
              <a:t>storage</a:t>
            </a:r>
            <a:r>
              <a:rPr lang="de-DE" sz="2600" b="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de-DE" sz="2600" b="0" dirty="0" err="1">
                <a:solidFill>
                  <a:srgbClr val="FF0000"/>
                </a:solidFill>
                <a:latin typeface="Comic Sans MS"/>
                <a:cs typeface="Comic Sans MS"/>
              </a:rPr>
              <a:t>cell</a:t>
            </a:r>
            <a:endParaRPr lang="de-DE" sz="2600" b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9" name="Immagine 8" descr="det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4779" y="1228403"/>
            <a:ext cx="6394427" cy="3306138"/>
          </a:xfrm>
          <a:prstGeom prst="rect">
            <a:avLst/>
          </a:prstGeom>
        </p:spPr>
      </p:pic>
      <p:pic>
        <p:nvPicPr>
          <p:cNvPr id="10" name="Immagine 9" descr="det3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5061" y="1233178"/>
            <a:ext cx="6213861" cy="3321926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959849" y="5072920"/>
            <a:ext cx="7693486" cy="1050274"/>
          </a:xfrm>
          <a:prstGeom prst="rect">
            <a:avLst/>
          </a:prstGeom>
          <a:solidFill>
            <a:schemeClr val="accent1"/>
          </a:solidFill>
        </p:spPr>
        <p:txBody>
          <a:bodyPr wrap="square" lIns="100772" tIns="50387" rIns="100772" bIns="50387" rtlCol="0">
            <a:spAutoFit/>
          </a:bodyPr>
          <a:lstStyle/>
          <a:p>
            <a:pPr>
              <a:buFontTx/>
              <a:buChar char="-"/>
            </a:pPr>
            <a:r>
              <a:rPr lang="en-GB" sz="2200" dirty="0">
                <a:solidFill>
                  <a:srgbClr val="000000"/>
                </a:solidFill>
              </a:rPr>
              <a:t> 1</a:t>
            </a:r>
            <a:r>
              <a:rPr lang="en-GB" sz="2200" baseline="30000" dirty="0">
                <a:solidFill>
                  <a:srgbClr val="000000"/>
                </a:solidFill>
              </a:rPr>
              <a:t>st</a:t>
            </a:r>
            <a:r>
              <a:rPr lang="en-GB" sz="2200" dirty="0">
                <a:solidFill>
                  <a:srgbClr val="000000"/>
                </a:solidFill>
              </a:rPr>
              <a:t> prototype realized and tested at COSY</a:t>
            </a:r>
          </a:p>
          <a:p>
            <a:pPr>
              <a:buFontTx/>
              <a:buChar char="-"/>
            </a:pPr>
            <a:r>
              <a:rPr lang="en-GB" sz="2200" dirty="0">
                <a:solidFill>
                  <a:srgbClr val="000000"/>
                </a:solidFill>
              </a:rPr>
              <a:t> new design and realization in </a:t>
            </a:r>
            <a:r>
              <a:rPr lang="en-GB" sz="2200" dirty="0" smtClean="0">
                <a:solidFill>
                  <a:srgbClr val="000000"/>
                </a:solidFill>
              </a:rPr>
              <a:t>16</a:t>
            </a:r>
            <a:endParaRPr lang="en-GB" sz="2200" dirty="0">
              <a:solidFill>
                <a:srgbClr val="000000"/>
              </a:solidFill>
            </a:endParaRPr>
          </a:p>
          <a:p>
            <a:pPr lvl="1">
              <a:buFontTx/>
              <a:buChar char="-"/>
            </a:pPr>
            <a:r>
              <a:rPr lang="en-GB" sz="2200" dirty="0">
                <a:solidFill>
                  <a:srgbClr val="000000"/>
                </a:solidFill>
              </a:rPr>
              <a:t>Compatibility with silicon detector</a:t>
            </a:r>
            <a:endParaRPr lang="it-IT" sz="2200" dirty="0">
              <a:solidFill>
                <a:srgbClr val="000000"/>
              </a:solidFill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086A10-CEAF-441E-B39E-8ABA104CA67A}" type="slidenum">
              <a:rPr lang="it-IT" smtClean="0"/>
              <a:pPr>
                <a:defRPr/>
              </a:pPr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5612025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19984" y="1527622"/>
            <a:ext cx="1020314" cy="238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it-IT" sz="200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485" y="698964"/>
            <a:ext cx="6527937" cy="530339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91739" y="95924"/>
            <a:ext cx="8136281" cy="644606"/>
          </a:xfrm>
          <a:prstGeom prst="rect">
            <a:avLst/>
          </a:prstGeom>
        </p:spPr>
        <p:txBody>
          <a:bodyPr wrap="square" lIns="100717" tIns="50361" rIns="100717" bIns="50361"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3500" dirty="0">
                <a:solidFill>
                  <a:srgbClr val="0000FF"/>
                </a:solidFill>
              </a:rPr>
              <a:t>Towards the 12 GeV era</a:t>
            </a:r>
            <a:endParaRPr lang="it-IT" sz="3500" b="1" dirty="0">
              <a:solidFill>
                <a:srgbClr val="0000FF"/>
              </a:solidFill>
            </a:endParaRP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343512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90" y="1259956"/>
            <a:ext cx="4102254" cy="5262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5B82">
                <a:alpha val="40000"/>
              </a:srgbClr>
            </a:outerShdw>
          </a:effec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67783" y="1271962"/>
            <a:ext cx="4646571" cy="357755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631" name="AutoShape 12"/>
          <p:cNvSpPr>
            <a:spLocks noChangeArrowheads="1"/>
          </p:cNvSpPr>
          <p:nvPr/>
        </p:nvSpPr>
        <p:spPr bwMode="auto">
          <a:xfrm>
            <a:off x="3858990" y="1706179"/>
            <a:ext cx="931058" cy="319437"/>
          </a:xfrm>
          <a:prstGeom prst="wedgeRectCallout">
            <a:avLst>
              <a:gd name="adj1" fmla="val 135935"/>
              <a:gd name="adj2" fmla="val 153514"/>
            </a:avLst>
          </a:prstGeom>
          <a:solidFill>
            <a:srgbClr val="DCDCDC">
              <a:alpha val="69803"/>
            </a:srgbClr>
          </a:solidFill>
          <a:ln w="15875">
            <a:solidFill>
              <a:srgbClr val="005B8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0739" tIns="50372" rIns="100739" bIns="50372">
            <a:spAutoFit/>
          </a:bodyPr>
          <a:lstStyle/>
          <a:p>
            <a:pPr algn="ctr">
              <a:defRPr/>
            </a:pPr>
            <a:r>
              <a:rPr lang="en-US" sz="1500" b="1" dirty="0">
                <a:solidFill>
                  <a:srgbClr val="000000"/>
                </a:solidFill>
                <a:latin typeface="Rockwell" pitchFamily="18" charset="0"/>
              </a:rPr>
              <a:t>ABS</a:t>
            </a:r>
          </a:p>
        </p:txBody>
      </p:sp>
      <p:sp>
        <p:nvSpPr>
          <p:cNvPr id="26633" name="AutoShape 12"/>
          <p:cNvSpPr>
            <a:spLocks noChangeArrowheads="1"/>
          </p:cNvSpPr>
          <p:nvPr/>
        </p:nvSpPr>
        <p:spPr bwMode="auto">
          <a:xfrm>
            <a:off x="8111756" y="4016078"/>
            <a:ext cx="1575130" cy="533769"/>
          </a:xfrm>
          <a:prstGeom prst="wedgeRectCallout">
            <a:avLst>
              <a:gd name="adj1" fmla="val -85116"/>
              <a:gd name="adj2" fmla="val -79556"/>
            </a:avLst>
          </a:prstGeom>
          <a:solidFill>
            <a:srgbClr val="DCDCDC">
              <a:alpha val="69803"/>
            </a:srgbClr>
          </a:solidFill>
          <a:ln w="15875">
            <a:solidFill>
              <a:srgbClr val="005B8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0739" tIns="50372" rIns="100739" bIns="50372">
            <a:spAutoFit/>
          </a:bodyPr>
          <a:lstStyle/>
          <a:p>
            <a:pPr algn="ctr">
              <a:defRPr/>
            </a:pPr>
            <a:r>
              <a:rPr lang="en-US" sz="1500" b="1" dirty="0" err="1">
                <a:solidFill>
                  <a:srgbClr val="000000"/>
                </a:solidFill>
                <a:latin typeface="Rockwell" pitchFamily="18" charset="0"/>
              </a:rPr>
              <a:t>Breit</a:t>
            </a:r>
            <a:r>
              <a:rPr lang="en-US" sz="1500" b="1" dirty="0">
                <a:solidFill>
                  <a:srgbClr val="000000"/>
                </a:solidFill>
                <a:latin typeface="Rockwell" pitchFamily="18" charset="0"/>
              </a:rPr>
              <a:t>-Rabi</a:t>
            </a:r>
          </a:p>
          <a:p>
            <a:pPr algn="ctr">
              <a:defRPr/>
            </a:pPr>
            <a:r>
              <a:rPr lang="en-US" sz="1500" b="1" dirty="0" err="1">
                <a:solidFill>
                  <a:srgbClr val="000000"/>
                </a:solidFill>
                <a:latin typeface="Rockwell" pitchFamily="18" charset="0"/>
              </a:rPr>
              <a:t>polarimeter</a:t>
            </a:r>
            <a:endParaRPr lang="en-US" sz="1500" b="1" dirty="0">
              <a:solidFill>
                <a:srgbClr val="000000"/>
              </a:solidFill>
              <a:latin typeface="Rockwell" pitchFamily="18" charset="0"/>
            </a:endParaRPr>
          </a:p>
        </p:txBody>
      </p:sp>
      <p:sp>
        <p:nvSpPr>
          <p:cNvPr id="27658" name="Textfeld 14"/>
          <p:cNvSpPr txBox="1">
            <a:spLocks noChangeArrowheads="1"/>
          </p:cNvSpPr>
          <p:nvPr/>
        </p:nvSpPr>
        <p:spPr bwMode="auto">
          <a:xfrm>
            <a:off x="5512845" y="6142239"/>
            <a:ext cx="203446" cy="36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39" tIns="50372" rIns="100739" bIns="50372">
            <a:spAutoFit/>
          </a:bodyPr>
          <a:lstStyle/>
          <a:p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4804050" y="5251021"/>
            <a:ext cx="4980090" cy="533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3A6F8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0739" tIns="50372" rIns="100739" bIns="50372">
            <a:spAutoFit/>
          </a:bodyPr>
          <a:lstStyle/>
          <a:p>
            <a:pPr>
              <a:buClr>
                <a:srgbClr val="005B82"/>
              </a:buClr>
              <a:buFont typeface="Wingdings" pitchFamily="2" charset="2"/>
              <a:buChar char="§"/>
              <a:tabLst>
                <a:tab pos="1003923" algn="l"/>
                <a:tab pos="2011343" algn="l"/>
                <a:tab pos="3018764" algn="l"/>
                <a:tab pos="4026185" algn="l"/>
                <a:tab pos="5033607" algn="l"/>
                <a:tab pos="6041027" algn="l"/>
                <a:tab pos="7048448" algn="l"/>
                <a:tab pos="8055869" algn="l"/>
                <a:tab pos="9063289" algn="l"/>
                <a:tab pos="10070706" algn="l"/>
                <a:tab pos="11078130" algn="l"/>
              </a:tabLst>
              <a:defRPr/>
            </a:pPr>
            <a:r>
              <a:rPr lang="en-GB" sz="1500" dirty="0">
                <a:solidFill>
                  <a:srgbClr val="000000"/>
                </a:solidFill>
                <a:latin typeface="Comic Sans MS"/>
              </a:rPr>
              <a:t> New perspective:</a:t>
            </a:r>
          </a:p>
          <a:p>
            <a:pPr lvl="1">
              <a:buClr>
                <a:srgbClr val="005B82"/>
              </a:buClr>
              <a:buFont typeface="Wingdings" pitchFamily="2" charset="2"/>
              <a:buChar char="§"/>
              <a:tabLst>
                <a:tab pos="1003923" algn="l"/>
                <a:tab pos="2011343" algn="l"/>
                <a:tab pos="3018764" algn="l"/>
                <a:tab pos="4026185" algn="l"/>
                <a:tab pos="5033607" algn="l"/>
                <a:tab pos="6041027" algn="l"/>
                <a:tab pos="7048448" algn="l"/>
                <a:tab pos="8055869" algn="l"/>
                <a:tab pos="9063289" algn="l"/>
                <a:tab pos="10070706" algn="l"/>
                <a:tab pos="11078130" algn="l"/>
              </a:tabLst>
              <a:defRPr/>
            </a:pPr>
            <a:r>
              <a:rPr lang="en-GB" sz="1500" dirty="0">
                <a:solidFill>
                  <a:srgbClr val="000000"/>
                </a:solidFill>
                <a:latin typeface="Comic Sans MS"/>
              </a:rPr>
              <a:t>Target compatible for H and D running</a:t>
            </a:r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PAX Status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086A10-CEAF-441E-B39E-8ABA104CA67A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50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741001" y="295867"/>
            <a:ext cx="9023665" cy="772266"/>
          </a:xfrm>
        </p:spPr>
        <p:txBody>
          <a:bodyPr/>
          <a:lstStyle/>
          <a:p>
            <a:r>
              <a:rPr lang="de-DE" sz="2600" b="0" dirty="0">
                <a:solidFill>
                  <a:srgbClr val="FF0000"/>
                </a:solidFill>
                <a:latin typeface="Comic Sans MS"/>
                <a:cs typeface="Comic Sans MS"/>
              </a:rPr>
              <a:t>Ferrara </a:t>
            </a:r>
            <a:r>
              <a:rPr lang="de-DE" sz="2600" b="0" dirty="0" err="1">
                <a:solidFill>
                  <a:srgbClr val="FF0000"/>
                </a:solidFill>
                <a:latin typeface="Comic Sans MS"/>
                <a:cs typeface="Comic Sans MS"/>
              </a:rPr>
              <a:t>responsibility</a:t>
            </a:r>
            <a:r>
              <a:rPr lang="de-DE" sz="2600" b="0" dirty="0">
                <a:solidFill>
                  <a:srgbClr val="FF0000"/>
                </a:solidFill>
                <a:latin typeface="Comic Sans MS"/>
                <a:cs typeface="Comic Sans MS"/>
              </a:rPr>
              <a:t> (G. </a:t>
            </a:r>
            <a:r>
              <a:rPr lang="de-DE" sz="2600" b="0" dirty="0" err="1">
                <a:solidFill>
                  <a:srgbClr val="FF0000"/>
                </a:solidFill>
                <a:latin typeface="Comic Sans MS"/>
                <a:cs typeface="Comic Sans MS"/>
              </a:rPr>
              <a:t>Ciullo</a:t>
            </a:r>
            <a:r>
              <a:rPr lang="de-DE" sz="2600" b="0" dirty="0">
                <a:solidFill>
                  <a:srgbClr val="FF0000"/>
                </a:solidFill>
                <a:latin typeface="Comic Sans MS"/>
                <a:cs typeface="Comic Sans MS"/>
              </a:rPr>
              <a:t>, </a:t>
            </a:r>
            <a:r>
              <a:rPr lang="de-DE" sz="26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A</a:t>
            </a:r>
            <a:r>
              <a:rPr lang="de-DE" sz="2600" b="0" dirty="0">
                <a:solidFill>
                  <a:srgbClr val="FF0000"/>
                </a:solidFill>
                <a:latin typeface="Comic Sans MS"/>
                <a:cs typeface="Comic Sans MS"/>
              </a:rPr>
              <a:t>. </a:t>
            </a:r>
            <a:r>
              <a:rPr lang="de-DE" sz="2600" b="0" dirty="0" err="1">
                <a:solidFill>
                  <a:srgbClr val="FF0000"/>
                </a:solidFill>
                <a:latin typeface="Comic Sans MS"/>
                <a:cs typeface="Comic Sans MS"/>
              </a:rPr>
              <a:t>Pesce</a:t>
            </a:r>
            <a:r>
              <a:rPr lang="de-DE" sz="2600" b="0" dirty="0">
                <a:solidFill>
                  <a:srgbClr val="FF0000"/>
                </a:solidFill>
                <a:latin typeface="Comic Sans MS"/>
                <a:cs typeface="Comic Sans MS"/>
              </a:rPr>
              <a:t>): </a:t>
            </a:r>
            <a:br>
              <a:rPr lang="de-DE" sz="2600" b="0" dirty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de-DE" sz="2600" b="0" dirty="0" err="1">
                <a:solidFill>
                  <a:srgbClr val="FF0000"/>
                </a:solidFill>
                <a:latin typeface="Comic Sans MS"/>
                <a:cs typeface="Comic Sans MS"/>
              </a:rPr>
              <a:t>polarized</a:t>
            </a:r>
            <a:r>
              <a:rPr lang="de-DE" sz="2600" b="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de-DE" sz="2600" b="0" dirty="0" err="1">
                <a:solidFill>
                  <a:srgbClr val="FF0000"/>
                </a:solidFill>
                <a:latin typeface="Comic Sans MS"/>
                <a:cs typeface="Comic Sans MS"/>
              </a:rPr>
              <a:t>target</a:t>
            </a:r>
            <a:r>
              <a:rPr lang="de-DE" sz="2600" b="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de-DE" sz="2600" b="0" dirty="0" err="1">
                <a:solidFill>
                  <a:srgbClr val="FF0000"/>
                </a:solidFill>
                <a:latin typeface="Comic Sans MS"/>
                <a:cs typeface="Comic Sans MS"/>
              </a:rPr>
              <a:t>and</a:t>
            </a:r>
            <a:r>
              <a:rPr lang="de-DE" sz="2600" b="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de-DE" sz="2600" b="0" dirty="0" err="1">
                <a:solidFill>
                  <a:srgbClr val="FF0000"/>
                </a:solidFill>
                <a:latin typeface="Comic Sans MS"/>
                <a:cs typeface="Comic Sans MS"/>
              </a:rPr>
              <a:t>polarimeter</a:t>
            </a:r>
            <a:endParaRPr lang="de-DE" sz="2600" b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72350847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P. Lenisa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666205" y="140354"/>
            <a:ext cx="7047401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25" tIns="67874" rIns="89925" bIns="4496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defTabSz="456821"/>
            <a:r>
              <a:rPr lang="en-US" sz="31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Responsibilities and external funding</a:t>
            </a:r>
            <a:endParaRPr lang="en-US" sz="31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67220" y="973582"/>
            <a:ext cx="9018636" cy="868353"/>
          </a:xfrm>
          <a:prstGeom prst="rect">
            <a:avLst/>
          </a:prstGeom>
          <a:solidFill>
            <a:schemeClr val="bg1"/>
          </a:solidFill>
        </p:spPr>
        <p:txBody>
          <a:bodyPr wrap="square" lIns="91401" tIns="45701" rIns="91401" bIns="45701" rtlCol="0">
            <a:spAutoFit/>
          </a:bodyPr>
          <a:lstStyle/>
          <a:p>
            <a:pPr defTabSz="456489"/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EDM</a:t>
            </a:r>
            <a:endParaRPr lang="it-IT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314916" indent="-314916" defTabSz="456489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Comic Sans MS"/>
                <a:cs typeface="Comic Sans MS"/>
              </a:rPr>
              <a:t>SCT data </a:t>
            </a:r>
            <a:r>
              <a:rPr lang="it-IT" dirty="0" err="1">
                <a:solidFill>
                  <a:srgbClr val="000000"/>
                </a:solidFill>
                <a:latin typeface="Comic Sans MS"/>
                <a:cs typeface="Comic Sans MS"/>
              </a:rPr>
              <a:t>analysis</a:t>
            </a:r>
            <a:r>
              <a:rPr lang="it-IT" dirty="0">
                <a:solidFill>
                  <a:srgbClr val="000000"/>
                </a:solidFill>
                <a:latin typeface="Comic Sans MS"/>
                <a:cs typeface="Comic Sans MS"/>
              </a:rPr>
              <a:t>: </a:t>
            </a:r>
            <a:r>
              <a:rPr lang="it-IT" dirty="0" smtClean="0">
                <a:solidFill>
                  <a:srgbClr val="000000"/>
                </a:solidFill>
                <a:latin typeface="Comic Sans MS"/>
                <a:cs typeface="Comic Sans MS"/>
              </a:rPr>
              <a:t>V. Rolando</a:t>
            </a:r>
          </a:p>
          <a:p>
            <a:pPr marL="314916" indent="-314916" defTabSz="456489">
              <a:buFont typeface="Arial" panose="020B0604020202020204" pitchFamily="34" charset="0"/>
              <a:buChar char="•"/>
            </a:pPr>
            <a:r>
              <a:rPr lang="it-IT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Polarimeter</a:t>
            </a:r>
            <a:r>
              <a:rPr lang="it-IT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development</a:t>
            </a:r>
            <a:r>
              <a:rPr lang="it-IT" dirty="0" smtClean="0">
                <a:solidFill>
                  <a:srgbClr val="000000"/>
                </a:solidFill>
                <a:latin typeface="Comic Sans MS"/>
                <a:cs typeface="Comic Sans MS"/>
              </a:rPr>
              <a:t>: S. Basile, L. </a:t>
            </a:r>
            <a:r>
              <a:rPr lang="it-IT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Barion</a:t>
            </a:r>
            <a:r>
              <a:rPr lang="it-IT" dirty="0" smtClean="0">
                <a:solidFill>
                  <a:srgbClr val="000000"/>
                </a:solidFill>
                <a:latin typeface="Comic Sans MS"/>
                <a:cs typeface="Comic Sans MS"/>
              </a:rPr>
              <a:t>, V. </a:t>
            </a:r>
            <a:r>
              <a:rPr lang="it-IT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Carassiti</a:t>
            </a:r>
            <a:r>
              <a:rPr lang="it-IT" dirty="0" smtClean="0">
                <a:solidFill>
                  <a:srgbClr val="000000"/>
                </a:solidFill>
                <a:latin typeface="Comic Sans MS"/>
                <a:cs typeface="Comic Sans MS"/>
              </a:rPr>
              <a:t>, </a:t>
            </a:r>
            <a:r>
              <a:rPr lang="it-IT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R</a:t>
            </a:r>
            <a:r>
              <a:rPr lang="it-IT" dirty="0" smtClean="0">
                <a:solidFill>
                  <a:srgbClr val="000000"/>
                </a:solidFill>
                <a:latin typeface="Comic Sans MS"/>
                <a:cs typeface="Comic Sans MS"/>
              </a:rPr>
              <a:t>. Malaguti, P.L.</a:t>
            </a:r>
          </a:p>
        </p:txBody>
      </p:sp>
      <p:sp>
        <p:nvSpPr>
          <p:cNvPr id="9" name="CasellaDiTesto 7"/>
          <p:cNvSpPr txBox="1"/>
          <p:nvPr/>
        </p:nvSpPr>
        <p:spPr>
          <a:xfrm>
            <a:off x="460870" y="3665715"/>
            <a:ext cx="9018636" cy="3186835"/>
          </a:xfrm>
          <a:prstGeom prst="rect">
            <a:avLst/>
          </a:prstGeom>
          <a:solidFill>
            <a:schemeClr val="bg1"/>
          </a:solidFill>
        </p:spPr>
        <p:txBody>
          <a:bodyPr wrap="square" lIns="91401" tIns="45701" rIns="91401" bIns="45701" rtlCol="0">
            <a:spAutoFit/>
          </a:bodyPr>
          <a:lstStyle/>
          <a:p>
            <a:pPr defTabSz="456489"/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EXTERNAL FINANCES:</a:t>
            </a:r>
          </a:p>
          <a:p>
            <a:pPr defTabSz="456489"/>
            <a:endParaRPr lang="it-IT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285750" indent="-285750" defTabSz="456489">
              <a:buFont typeface="Arial"/>
              <a:buChar char="•"/>
            </a:pPr>
            <a:r>
              <a:rPr lang="it-IT" dirty="0" smtClean="0">
                <a:latin typeface="Comic Sans MS"/>
                <a:cs typeface="Comic Sans MS"/>
              </a:rPr>
              <a:t>The </a:t>
            </a:r>
            <a:r>
              <a:rPr lang="it-IT" dirty="0" err="1" smtClean="0">
                <a:latin typeface="Comic Sans MS"/>
                <a:cs typeface="Comic Sans MS"/>
              </a:rPr>
              <a:t>project</a:t>
            </a:r>
            <a:r>
              <a:rPr lang="it-IT" dirty="0" smtClean="0">
                <a:latin typeface="Comic Sans MS"/>
                <a:cs typeface="Comic Sans MS"/>
              </a:rPr>
              <a:t> </a:t>
            </a:r>
            <a:r>
              <a:rPr lang="it-IT" dirty="0" err="1" smtClean="0">
                <a:latin typeface="Comic Sans MS"/>
                <a:cs typeface="Comic Sans MS"/>
              </a:rPr>
              <a:t>has</a:t>
            </a:r>
            <a:r>
              <a:rPr lang="it-IT" dirty="0" smtClean="0">
                <a:latin typeface="Comic Sans MS"/>
                <a:cs typeface="Comic Sans MS"/>
              </a:rPr>
              <a:t> </a:t>
            </a:r>
            <a:r>
              <a:rPr lang="it-IT" dirty="0" err="1" smtClean="0">
                <a:latin typeface="Comic Sans MS"/>
                <a:cs typeface="Comic Sans MS"/>
              </a:rPr>
              <a:t>been</a:t>
            </a:r>
            <a:r>
              <a:rPr lang="it-IT" dirty="0" smtClean="0">
                <a:latin typeface="Comic Sans MS"/>
                <a:cs typeface="Comic Sans MS"/>
              </a:rPr>
              <a:t> </a:t>
            </a:r>
            <a:r>
              <a:rPr lang="it-IT" dirty="0" err="1" smtClean="0">
                <a:latin typeface="Comic Sans MS"/>
                <a:cs typeface="Comic Sans MS"/>
              </a:rPr>
              <a:t>awarded</a:t>
            </a:r>
            <a:r>
              <a:rPr lang="it-IT" dirty="0" smtClean="0">
                <a:latin typeface="Comic Sans MS"/>
                <a:cs typeface="Comic Sans MS"/>
              </a:rPr>
              <a:t> an ERC-Advanced Grant: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srEDM</a:t>
            </a:r>
            <a:endParaRPr lang="it-IT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1027776" lvl="1" indent="-285750" defTabSz="456489">
              <a:buFont typeface="Arial"/>
              <a:buChar char="•"/>
            </a:pPr>
            <a:r>
              <a:rPr lang="it-IT" dirty="0" smtClean="0">
                <a:latin typeface="Comic Sans MS"/>
                <a:cs typeface="Comic Sans MS"/>
              </a:rPr>
              <a:t>Total sum:	2.4 </a:t>
            </a:r>
            <a:r>
              <a:rPr lang="it-IT" dirty="0" err="1" smtClean="0">
                <a:latin typeface="Comic Sans MS"/>
                <a:cs typeface="Comic Sans MS"/>
              </a:rPr>
              <a:t>Meuro</a:t>
            </a:r>
            <a:endParaRPr lang="it-IT" dirty="0" smtClean="0">
              <a:latin typeface="Comic Sans MS"/>
              <a:cs typeface="Comic Sans MS"/>
            </a:endParaRPr>
          </a:p>
          <a:p>
            <a:pPr marL="1027776" lvl="1" indent="-285750" defTabSz="456489">
              <a:buFont typeface="Arial"/>
              <a:buChar char="•"/>
            </a:pPr>
            <a:r>
              <a:rPr lang="it-IT" dirty="0" err="1" smtClean="0">
                <a:latin typeface="Comic Sans MS"/>
                <a:cs typeface="Comic Sans MS"/>
              </a:rPr>
              <a:t>Duration</a:t>
            </a:r>
            <a:r>
              <a:rPr lang="it-IT" dirty="0" smtClean="0">
                <a:latin typeface="Comic Sans MS"/>
                <a:cs typeface="Comic Sans MS"/>
              </a:rPr>
              <a:t>:	5 </a:t>
            </a:r>
            <a:r>
              <a:rPr lang="it-IT" dirty="0" err="1" smtClean="0">
                <a:latin typeface="Comic Sans MS"/>
                <a:cs typeface="Comic Sans MS"/>
              </a:rPr>
              <a:t>Years</a:t>
            </a:r>
            <a:endParaRPr lang="it-IT" dirty="0" smtClean="0">
              <a:latin typeface="Comic Sans MS"/>
              <a:cs typeface="Comic Sans MS"/>
            </a:endParaRPr>
          </a:p>
          <a:p>
            <a:pPr marL="1027776" lvl="1" indent="-285750" defTabSz="456489">
              <a:buFont typeface="Arial"/>
              <a:buChar char="•"/>
            </a:pPr>
            <a:r>
              <a:rPr lang="it-IT" dirty="0" err="1" smtClean="0">
                <a:latin typeface="Comic Sans MS"/>
                <a:cs typeface="Comic Sans MS"/>
              </a:rPr>
              <a:t>Consortium</a:t>
            </a:r>
            <a:r>
              <a:rPr lang="it-IT" dirty="0" smtClean="0">
                <a:latin typeface="Comic Sans MS"/>
                <a:cs typeface="Comic Sans MS"/>
              </a:rPr>
              <a:t>:</a:t>
            </a:r>
          </a:p>
          <a:p>
            <a:pPr marL="1427327" lvl="2" indent="-285750" defTabSz="456489">
              <a:buFont typeface="Arial"/>
              <a:buChar char="•"/>
            </a:pPr>
            <a:r>
              <a:rPr lang="it-IT" dirty="0" smtClean="0">
                <a:latin typeface="Comic Sans MS"/>
                <a:cs typeface="Comic Sans MS"/>
              </a:rPr>
              <a:t>FZ-</a:t>
            </a:r>
            <a:r>
              <a:rPr lang="it-IT" dirty="0" err="1" smtClean="0">
                <a:latin typeface="Comic Sans MS"/>
                <a:cs typeface="Comic Sans MS"/>
              </a:rPr>
              <a:t>Juelich</a:t>
            </a:r>
            <a:r>
              <a:rPr lang="it-IT" dirty="0" smtClean="0">
                <a:latin typeface="Comic Sans MS"/>
                <a:cs typeface="Comic Sans MS"/>
              </a:rPr>
              <a:t> – prof. H. </a:t>
            </a:r>
            <a:r>
              <a:rPr lang="it-IT" dirty="0" err="1" smtClean="0">
                <a:latin typeface="Comic Sans MS"/>
                <a:cs typeface="Comic Sans MS"/>
              </a:rPr>
              <a:t>Stroeher</a:t>
            </a:r>
            <a:r>
              <a:rPr lang="it-IT" dirty="0" smtClean="0">
                <a:latin typeface="Comic Sans MS"/>
                <a:cs typeface="Comic Sans MS"/>
              </a:rPr>
              <a:t> (PI)</a:t>
            </a:r>
          </a:p>
          <a:p>
            <a:pPr marL="1427327" lvl="2" indent="-285750" defTabSz="456489">
              <a:buFont typeface="Arial"/>
              <a:buChar char="•"/>
            </a:pPr>
            <a:r>
              <a:rPr lang="it-IT" dirty="0" smtClean="0">
                <a:latin typeface="Comic Sans MS"/>
                <a:cs typeface="Comic Sans MS"/>
              </a:rPr>
              <a:t>RWTH Aachen – prof. </a:t>
            </a:r>
            <a:r>
              <a:rPr lang="it-IT" dirty="0" err="1" smtClean="0">
                <a:latin typeface="Comic Sans MS"/>
                <a:cs typeface="Comic Sans MS"/>
              </a:rPr>
              <a:t>J</a:t>
            </a:r>
            <a:r>
              <a:rPr lang="it-IT" dirty="0" smtClean="0">
                <a:latin typeface="Comic Sans MS"/>
                <a:cs typeface="Comic Sans MS"/>
              </a:rPr>
              <a:t>. </a:t>
            </a:r>
            <a:r>
              <a:rPr lang="it-IT" dirty="0" err="1" smtClean="0">
                <a:latin typeface="Comic Sans MS"/>
                <a:cs typeface="Comic Sans MS"/>
              </a:rPr>
              <a:t>Praetz</a:t>
            </a:r>
            <a:endParaRPr lang="it-IT" dirty="0" smtClean="0">
              <a:latin typeface="Comic Sans MS"/>
              <a:cs typeface="Comic Sans MS"/>
            </a:endParaRPr>
          </a:p>
          <a:p>
            <a:pPr marL="1427327" lvl="2" indent="-285750" defTabSz="456489">
              <a:buFont typeface="Arial"/>
              <a:buChar char="•"/>
            </a:pPr>
            <a:r>
              <a:rPr lang="it-IT" dirty="0" err="1" smtClean="0">
                <a:latin typeface="Comic Sans MS"/>
                <a:cs typeface="Comic Sans MS"/>
              </a:rPr>
              <a:t>University</a:t>
            </a:r>
            <a:r>
              <a:rPr lang="it-IT" dirty="0" smtClean="0">
                <a:latin typeface="Comic Sans MS"/>
                <a:cs typeface="Comic Sans MS"/>
              </a:rPr>
              <a:t> of Ferrara – prof. P. Lenisa</a:t>
            </a:r>
          </a:p>
          <a:p>
            <a:pPr marL="1427327" lvl="2" indent="-285750" defTabSz="456489">
              <a:buFont typeface="Arial"/>
              <a:buChar char="•"/>
            </a:pPr>
            <a:endParaRPr lang="it-IT" dirty="0">
              <a:latin typeface="Comic Sans MS"/>
              <a:cs typeface="Comic Sans MS"/>
            </a:endParaRPr>
          </a:p>
          <a:p>
            <a:pPr marL="285750" indent="-285750" defTabSz="456489">
              <a:buFont typeface="Arial"/>
              <a:buChar char="•"/>
            </a:pPr>
            <a:r>
              <a:rPr lang="it-IT" dirty="0" smtClean="0">
                <a:latin typeface="Comic Sans MS"/>
                <a:cs typeface="Comic Sans MS"/>
              </a:rPr>
              <a:t>JRA –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sredm</a:t>
            </a:r>
            <a:r>
              <a:rPr lang="it-IT" dirty="0" smtClean="0">
                <a:latin typeface="Comic Sans MS"/>
                <a:cs typeface="Comic Sans MS"/>
              </a:rPr>
              <a:t> in </a:t>
            </a:r>
            <a:r>
              <a:rPr lang="it-IT" dirty="0" err="1" smtClean="0">
                <a:latin typeface="Comic Sans MS"/>
                <a:cs typeface="Comic Sans MS"/>
              </a:rPr>
              <a:t>Hadron</a:t>
            </a:r>
            <a:r>
              <a:rPr lang="it-IT" dirty="0" smtClean="0">
                <a:latin typeface="Comic Sans MS"/>
                <a:cs typeface="Comic Sans MS"/>
              </a:rPr>
              <a:t> </a:t>
            </a:r>
            <a:r>
              <a:rPr lang="it-IT" dirty="0" err="1" smtClean="0">
                <a:latin typeface="Comic Sans MS"/>
                <a:cs typeface="Comic Sans MS"/>
              </a:rPr>
              <a:t>Physics</a:t>
            </a:r>
            <a:r>
              <a:rPr lang="it-IT" dirty="0" smtClean="0">
                <a:latin typeface="Comic Sans MS"/>
                <a:cs typeface="Comic Sans MS"/>
              </a:rPr>
              <a:t> </a:t>
            </a:r>
            <a:r>
              <a:rPr lang="it-IT" dirty="0" err="1" smtClean="0">
                <a:latin typeface="Comic Sans MS"/>
                <a:cs typeface="Comic Sans MS"/>
              </a:rPr>
              <a:t>Horizon</a:t>
            </a:r>
            <a:endParaRPr lang="it-IT" dirty="0" smtClean="0">
              <a:latin typeface="Comic Sans MS"/>
              <a:cs typeface="Comic Sans MS"/>
            </a:endParaRPr>
          </a:p>
          <a:p>
            <a:pPr marL="1027776" lvl="1" indent="-285750" defTabSz="456489">
              <a:buFont typeface="Arial"/>
              <a:buChar char="•"/>
            </a:pPr>
            <a:r>
              <a:rPr lang="it-IT" dirty="0" err="1" smtClean="0">
                <a:latin typeface="Comic Sans MS"/>
                <a:cs typeface="Comic Sans MS"/>
              </a:rPr>
              <a:t>Spokespersons</a:t>
            </a:r>
            <a:r>
              <a:rPr lang="it-IT" dirty="0" smtClean="0">
                <a:latin typeface="Comic Sans MS"/>
                <a:cs typeface="Comic Sans MS"/>
              </a:rPr>
              <a:t>: P. Lenisa, </a:t>
            </a:r>
            <a:r>
              <a:rPr lang="it-IT" dirty="0" err="1" smtClean="0">
                <a:latin typeface="Comic Sans MS"/>
                <a:cs typeface="Comic Sans MS"/>
              </a:rPr>
              <a:t>J</a:t>
            </a:r>
            <a:r>
              <a:rPr lang="it-IT" dirty="0" smtClean="0">
                <a:latin typeface="Comic Sans MS"/>
                <a:cs typeface="Comic Sans MS"/>
              </a:rPr>
              <a:t>. </a:t>
            </a:r>
            <a:r>
              <a:rPr lang="it-IT" dirty="0" err="1" smtClean="0">
                <a:latin typeface="Comic Sans MS"/>
                <a:cs typeface="Comic Sans MS"/>
              </a:rPr>
              <a:t>Praetz</a:t>
            </a:r>
            <a:r>
              <a:rPr lang="it-IT" dirty="0" smtClean="0">
                <a:latin typeface="Comic Sans MS"/>
                <a:cs typeface="Comic Sans MS"/>
              </a:rPr>
              <a:t> </a:t>
            </a:r>
          </a:p>
        </p:txBody>
      </p:sp>
      <p:sp>
        <p:nvSpPr>
          <p:cNvPr id="10" name="CasellaDiTesto 7"/>
          <p:cNvSpPr txBox="1"/>
          <p:nvPr/>
        </p:nvSpPr>
        <p:spPr>
          <a:xfrm>
            <a:off x="513786" y="2307663"/>
            <a:ext cx="9018636" cy="868353"/>
          </a:xfrm>
          <a:prstGeom prst="rect">
            <a:avLst/>
          </a:prstGeom>
          <a:solidFill>
            <a:schemeClr val="bg1"/>
          </a:solidFill>
        </p:spPr>
        <p:txBody>
          <a:bodyPr wrap="square" lIns="91401" tIns="45701" rIns="91401" bIns="45701" rtlCol="0">
            <a:spAutoFit/>
          </a:bodyPr>
          <a:lstStyle/>
          <a:p>
            <a:pPr defTabSz="456489"/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TRIC</a:t>
            </a:r>
            <a:endParaRPr lang="it-IT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314916" indent="-314916" defTabSz="456489">
              <a:buFont typeface="Arial" panose="020B0604020202020204" pitchFamily="34" charset="0"/>
              <a:buChar char="•"/>
            </a:pPr>
            <a:r>
              <a:rPr lang="it-IT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Polarized</a:t>
            </a:r>
            <a:r>
              <a:rPr lang="it-IT" dirty="0" smtClean="0">
                <a:solidFill>
                  <a:srgbClr val="000000"/>
                </a:solidFill>
                <a:latin typeface="Comic Sans MS"/>
                <a:cs typeface="Comic Sans MS"/>
              </a:rPr>
              <a:t> Target: G. Ciullo, A. Pesce</a:t>
            </a:r>
          </a:p>
          <a:p>
            <a:pPr marL="314916" indent="-314916" defTabSz="456489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0000"/>
                </a:solidFill>
                <a:latin typeface="Comic Sans MS"/>
                <a:cs typeface="Comic Sans MS"/>
              </a:rPr>
              <a:t>Detector </a:t>
            </a:r>
            <a:r>
              <a:rPr lang="it-IT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coordination</a:t>
            </a:r>
            <a:r>
              <a:rPr lang="it-IT" dirty="0" smtClean="0">
                <a:solidFill>
                  <a:srgbClr val="000000"/>
                </a:solidFill>
                <a:latin typeface="Comic Sans MS"/>
                <a:cs typeface="Comic Sans MS"/>
              </a:rPr>
              <a:t>: V. </a:t>
            </a:r>
            <a:r>
              <a:rPr lang="it-IT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Carassiti</a:t>
            </a:r>
            <a:r>
              <a:rPr lang="it-IT" dirty="0" smtClean="0">
                <a:solidFill>
                  <a:srgbClr val="000000"/>
                </a:solidFill>
                <a:latin typeface="Comic Sans MS"/>
                <a:cs typeface="Comic Sans MS"/>
              </a:rPr>
              <a:t>, S. </a:t>
            </a:r>
            <a:r>
              <a:rPr lang="it-IT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Sguerzanti</a:t>
            </a:r>
            <a:r>
              <a:rPr lang="it-IT" dirty="0" smtClean="0">
                <a:solidFill>
                  <a:srgbClr val="000000"/>
                </a:solidFill>
                <a:latin typeface="Comic Sans MS"/>
                <a:cs typeface="Comic Sans MS"/>
              </a:rPr>
              <a:t>, P.L. </a:t>
            </a:r>
          </a:p>
        </p:txBody>
      </p:sp>
    </p:spTree>
    <p:extLst>
      <p:ext uri="{BB962C8B-B14F-4D97-AF65-F5344CB8AC3E}">
        <p14:creationId xmlns:p14="http://schemas.microsoft.com/office/powerpoint/2010/main" val="3400244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26FED73-F402-4C0D-AA2A-DD2EE5CA3463}" type="slidenum">
              <a:rPr lang="it-IT" smtClean="0"/>
              <a:pPr/>
              <a:t>52</a:t>
            </a:fld>
            <a:endParaRPr lang="it-IT" smtClean="0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5775367" y="85363"/>
            <a:ext cx="4151584" cy="1331806"/>
          </a:xfrm>
          <a:noFill/>
        </p:spPr>
        <p:txBody>
          <a:bodyPr/>
          <a:lstStyle/>
          <a:p>
            <a:pPr eaLnBrk="1" hangingPunct="1"/>
            <a:r>
              <a:rPr lang="it-IT" dirty="0" smtClean="0">
                <a:solidFill>
                  <a:srgbClr val="FF0000"/>
                </a:solidFill>
              </a:rPr>
              <a:t>Composizione 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del Gruppo</a:t>
            </a:r>
          </a:p>
        </p:txBody>
      </p:sp>
      <p:graphicFrame>
        <p:nvGraphicFramePr>
          <p:cNvPr id="20070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068193"/>
              </p:ext>
            </p:extLst>
          </p:nvPr>
        </p:nvGraphicFramePr>
        <p:xfrm>
          <a:off x="305641" y="136417"/>
          <a:ext cx="5306404" cy="7085813"/>
        </p:xfrm>
        <a:graphic>
          <a:graphicData uri="http://schemas.openxmlformats.org/drawingml/2006/table">
            <a:tbl>
              <a:tblPr/>
              <a:tblGrid>
                <a:gridCol w="2039731"/>
                <a:gridCol w="1355868"/>
                <a:gridCol w="932834"/>
                <a:gridCol w="977971"/>
              </a:tblGrid>
              <a:tr h="3359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PAX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JLAB12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946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I.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Balossino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Dottoranda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946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L. Barion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Assegnista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30 %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70%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03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S. Basile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Dottorando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 &amp;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03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S. Bertelli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Assegnista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100 %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946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G. Ciullo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R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80 %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20%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946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G.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Cibinetto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RTD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30%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946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A. Drago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Prof. Associato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20%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946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M. Contalbrigo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R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20 %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80%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137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A.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Kononov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Borsista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100 %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137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cs typeface="Arial" charset="0"/>
                        </a:rPr>
                        <a:t>P. Lenisa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Prof. Associato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cs typeface="Arial" charset="0"/>
                        </a:rPr>
                        <a:t>80 %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cs typeface="Arial" charset="0"/>
                        </a:rPr>
                        <a:t>20%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256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cs typeface="Arial" charset="0"/>
                        </a:rPr>
                        <a:t>A.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cs typeface="Arial" charset="0"/>
                        </a:rPr>
                        <a:t>Movsisyan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cs typeface="Arial" charset="0"/>
                        </a:rPr>
                        <a:t>Assegnista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086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cs typeface="Arial" charset="0"/>
                        </a:rPr>
                        <a:t>L. Pappalardo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cs typeface="Arial" charset="0"/>
                        </a:rPr>
                        <a:t>RTD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cs typeface="Arial" charset="0"/>
                        </a:rPr>
                        <a:t>20 %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086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cs typeface="Arial" charset="0"/>
                        </a:rPr>
                        <a:t>A. Pesce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cs typeface="Arial" charset="0"/>
                        </a:rPr>
                        <a:t>Assegnista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086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cs typeface="Arial" charset="0"/>
                        </a:rPr>
                        <a:t>V. Rolando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cs typeface="Arial" charset="0"/>
                        </a:rPr>
                        <a:t>Assegnista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100 %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086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cs typeface="Arial" charset="0"/>
                        </a:rPr>
                        <a:t>F. Spizzo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cs typeface="Arial" charset="0"/>
                        </a:rPr>
                        <a:t>R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cs typeface="Arial" charset="0"/>
                        </a:rPr>
                        <a:t>30%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cs typeface="Arial" charset="0"/>
                        </a:rPr>
                        <a:t>70%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086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cs typeface="Arial" charset="0"/>
                        </a:rPr>
                        <a:t>M.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cs typeface="Arial" charset="0"/>
                        </a:rPr>
                        <a:t>Turisini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cs typeface="Arial" charset="0"/>
                        </a:rPr>
                        <a:t>Dottorando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086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V. Carassiti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DT (Mecc)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30%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086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A. Cotta Ramusino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DT (Elettr.)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10%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086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 Malaguti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20%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086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Landi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20%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086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Squerzanti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30% 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359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 FTE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7.0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6.0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Group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120905"/>
              </p:ext>
            </p:extLst>
          </p:nvPr>
        </p:nvGraphicFramePr>
        <p:xfrm>
          <a:off x="5962368" y="4935770"/>
          <a:ext cx="3892660" cy="1568592"/>
        </p:xfrm>
        <a:graphic>
          <a:graphicData uri="http://schemas.openxmlformats.org/drawingml/2006/table">
            <a:tbl>
              <a:tblPr/>
              <a:tblGrid>
                <a:gridCol w="1876536"/>
                <a:gridCol w="2016124"/>
              </a:tblGrid>
              <a:tr h="4432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Missioni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60 k€ 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751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Trasp.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5 k€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751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Consumi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45 k€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751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TOTALE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110 k€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260118" y="4558840"/>
            <a:ext cx="3212974" cy="391551"/>
          </a:xfrm>
          <a:prstGeom prst="rect">
            <a:avLst/>
          </a:prstGeom>
          <a:noFill/>
        </p:spPr>
        <p:txBody>
          <a:bodyPr wrap="square" lIns="100739" tIns="50372" rIns="100739" bIns="50372" rtlCol="0">
            <a:spAutoFit/>
          </a:bodyPr>
          <a:lstStyle/>
          <a:p>
            <a:r>
              <a:rPr lang="it-IT" sz="2000" dirty="0"/>
              <a:t>Richieste finanziarie PAX</a:t>
            </a:r>
          </a:p>
        </p:txBody>
      </p:sp>
      <p:graphicFrame>
        <p:nvGraphicFramePr>
          <p:cNvPr id="11" name="Group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574804"/>
              </p:ext>
            </p:extLst>
          </p:nvPr>
        </p:nvGraphicFramePr>
        <p:xfrm>
          <a:off x="5934781" y="1824086"/>
          <a:ext cx="3892660" cy="2318824"/>
        </p:xfrm>
        <a:graphic>
          <a:graphicData uri="http://schemas.openxmlformats.org/drawingml/2006/table">
            <a:tbl>
              <a:tblPr/>
              <a:tblGrid>
                <a:gridCol w="1876536"/>
                <a:gridCol w="2016124"/>
              </a:tblGrid>
              <a:tr h="4432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Missioni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80 k€ 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751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Trasp.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5 k€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751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Inv.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10 k€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751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Consumi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15 k€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751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Apparati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 k€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751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TOTALE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210 k€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067028" y="1432111"/>
            <a:ext cx="3652501" cy="391551"/>
          </a:xfrm>
          <a:prstGeom prst="rect">
            <a:avLst/>
          </a:prstGeom>
          <a:noFill/>
        </p:spPr>
        <p:txBody>
          <a:bodyPr wrap="square" lIns="100739" tIns="50372" rIns="100739" bIns="50372" rtlCol="0">
            <a:spAutoFit/>
          </a:bodyPr>
          <a:lstStyle/>
          <a:p>
            <a:r>
              <a:rPr lang="it-IT" sz="2000" dirty="0"/>
              <a:t>Richieste finanziarie JLab12</a:t>
            </a:r>
          </a:p>
        </p:txBody>
      </p:sp>
    </p:spTree>
    <p:extLst>
      <p:ext uri="{BB962C8B-B14F-4D97-AF65-F5344CB8AC3E}">
        <p14:creationId xmlns:p14="http://schemas.microsoft.com/office/powerpoint/2010/main" val="4177720795"/>
      </p:ext>
    </p:extLst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4989AE7D-46C6-4B93-9A67-8420FAE4B8D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8734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 bwMode="auto">
          <a:xfrm>
            <a:off x="-1627929" y="4414840"/>
            <a:ext cx="1008063" cy="3617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101" tIns="51534" rIns="99101" bIns="51534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24" name="Segnaposto numero diapositiva 1"/>
          <p:cNvSpPr>
            <a:spLocks noGrp="1"/>
          </p:cNvSpPr>
          <p:nvPr>
            <p:ph type="sldNum" idx="12"/>
          </p:nvPr>
        </p:nvSpPr>
        <p:spPr>
          <a:xfrm>
            <a:off x="9072563" y="7139696"/>
            <a:ext cx="840052" cy="269488"/>
          </a:xfrm>
        </p:spPr>
        <p:txBody>
          <a:bodyPr/>
          <a:lstStyle/>
          <a:p>
            <a:pPr>
              <a:defRPr/>
            </a:pPr>
            <a:fld id="{D872383C-EE71-4F68-AD35-AFB274C368AF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3546580" y="203657"/>
            <a:ext cx="2774707" cy="75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200" b="0" dirty="0" err="1" smtClean="0">
                <a:solidFill>
                  <a:srgbClr val="FF0000"/>
                </a:solidFill>
                <a:latin typeface="Comic Sans MS" pitchFamily="66" charset="0"/>
              </a:rPr>
              <a:t>Systematics</a:t>
            </a:r>
            <a:endParaRPr lang="en-US" sz="3200" b="0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282374" y="946140"/>
            <a:ext cx="8887230" cy="2545993"/>
            <a:chOff x="657602" y="1514931"/>
            <a:chExt cx="8887230" cy="2545993"/>
          </a:xfrm>
        </p:grpSpPr>
        <p:sp>
          <p:nvSpPr>
            <p:cNvPr id="9" name="Rettangolo 8"/>
            <p:cNvSpPr/>
            <p:nvPr/>
          </p:nvSpPr>
          <p:spPr bwMode="auto">
            <a:xfrm>
              <a:off x="755417" y="1514931"/>
              <a:ext cx="8789415" cy="254599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6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6" name="Textfeld 7"/>
            <p:cNvSpPr txBox="1"/>
            <p:nvPr/>
          </p:nvSpPr>
          <p:spPr>
            <a:xfrm>
              <a:off x="657602" y="1514931"/>
              <a:ext cx="8552665" cy="2395120"/>
            </a:xfrm>
            <a:prstGeom prst="rect">
              <a:avLst/>
            </a:prstGeom>
            <a:noFill/>
          </p:spPr>
          <p:txBody>
            <a:bodyPr wrap="square" lIns="100684" tIns="50344" rIns="100684" bIns="50344" rtlCol="0">
              <a:spAutoFit/>
            </a:bodyPr>
            <a:lstStyle/>
            <a:p>
              <a:pPr marL="342830" indent="-342830">
                <a:buFont typeface="Arial" pitchFamily="34" charset="0"/>
                <a:buChar char="•"/>
              </a:pPr>
              <a:r>
                <a:rPr lang="en-US" sz="2000" dirty="0" smtClean="0">
                  <a:solidFill>
                    <a:srgbClr val="FF0000"/>
                  </a:solidFill>
                  <a:latin typeface="Comic Sans MS" pitchFamily="66" charset="0"/>
                </a:rPr>
                <a:t>One major source:</a:t>
              </a:r>
              <a:endParaRPr lang="en-US" sz="2000" dirty="0">
                <a:solidFill>
                  <a:srgbClr val="FF0000"/>
                </a:solidFill>
                <a:latin typeface="Comic Sans MS" pitchFamily="66" charset="0"/>
              </a:endParaRPr>
            </a:p>
            <a:p>
              <a:pPr marL="1084932" lvl="1" indent="-342830">
                <a:buFont typeface="Arial" pitchFamily="34" charset="0"/>
                <a:buChar char="•"/>
              </a:pPr>
              <a:r>
                <a:rPr lang="en-US" sz="2000" dirty="0" smtClean="0">
                  <a:latin typeface="Comic Sans MS" pitchFamily="66" charset="0"/>
                </a:rPr>
                <a:t>Radial B</a:t>
              </a:r>
              <a:r>
                <a:rPr lang="en-US" sz="2000" baseline="-25000" dirty="0" smtClean="0">
                  <a:latin typeface="Comic Sans MS" pitchFamily="66" charset="0"/>
                </a:rPr>
                <a:t>r</a:t>
              </a:r>
              <a:r>
                <a:rPr lang="en-US" sz="2000" dirty="0" smtClean="0">
                  <a:latin typeface="Comic Sans MS" pitchFamily="66" charset="0"/>
                </a:rPr>
                <a:t> field mimics EDM effect</a:t>
              </a:r>
              <a:endParaRPr lang="en-US" sz="2000" dirty="0">
                <a:latin typeface="Comic Sans MS" pitchFamily="66" charset="0"/>
              </a:endParaRPr>
            </a:p>
            <a:p>
              <a:pPr marL="1084932" lvl="1" indent="-342830">
                <a:buFont typeface="Arial" pitchFamily="34" charset="0"/>
                <a:buChar char="•"/>
              </a:pPr>
              <a:r>
                <a:rPr lang="en-US" sz="2000" dirty="0" smtClean="0">
                  <a:latin typeface="Comic Sans MS" pitchFamily="66" charset="0"/>
                </a:rPr>
                <a:t>Example: d = 10</a:t>
              </a:r>
              <a:r>
                <a:rPr lang="en-US" sz="2000" baseline="30000" dirty="0" smtClean="0">
                  <a:latin typeface="Comic Sans MS" pitchFamily="66" charset="0"/>
                </a:rPr>
                <a:t>-29</a:t>
              </a:r>
              <a:r>
                <a:rPr lang="en-US" sz="2000" dirty="0" smtClean="0">
                  <a:latin typeface="Comic Sans MS" pitchFamily="66" charset="0"/>
                </a:rPr>
                <a:t> e cm with E = 10 MV/m </a:t>
              </a:r>
            </a:p>
            <a:p>
              <a:pPr marL="1084932" lvl="1" indent="-342830">
                <a:buFont typeface="Arial" pitchFamily="34" charset="0"/>
                <a:buChar char="•"/>
              </a:pPr>
              <a:r>
                <a:rPr lang="en-US" sz="2000" dirty="0" smtClean="0">
                  <a:latin typeface="Comic Sans MS" pitchFamily="66" charset="0"/>
                </a:rPr>
                <a:t>If </a:t>
              </a:r>
              <a:r>
                <a:rPr lang="en-US" sz="2000" dirty="0" err="1">
                  <a:latin typeface="Symbol" pitchFamily="18" charset="2"/>
                </a:rPr>
                <a:t>m</a:t>
              </a:r>
              <a:r>
                <a:rPr lang="en-US" sz="2000" dirty="0" err="1">
                  <a:latin typeface="Comic Sans MS" pitchFamily="66" charset="0"/>
                </a:rPr>
                <a:t>B</a:t>
              </a:r>
              <a:r>
                <a:rPr lang="en-US" sz="2000" baseline="-25000" dirty="0" err="1">
                  <a:latin typeface="Comic Sans MS" pitchFamily="66" charset="0"/>
                </a:rPr>
                <a:t>r</a:t>
              </a:r>
              <a:r>
                <a:rPr lang="en-US" sz="2000" dirty="0" err="1">
                  <a:latin typeface="Comic Sans MS" pitchFamily="66" charset="0"/>
                </a:rPr>
                <a:t>≈dE</a:t>
              </a:r>
              <a:r>
                <a:rPr lang="en-US" sz="2000" baseline="-25000" dirty="0" err="1">
                  <a:latin typeface="Comic Sans MS" pitchFamily="66" charset="0"/>
                </a:rPr>
                <a:t>r</a:t>
              </a:r>
              <a:r>
                <a:rPr lang="en-US" sz="2000" baseline="-25000" dirty="0">
                  <a:latin typeface="Comic Sans MS" pitchFamily="66" charset="0"/>
                </a:rPr>
                <a:t> </a:t>
              </a:r>
              <a:r>
                <a:rPr lang="en-US" sz="2000" dirty="0">
                  <a:latin typeface="Comic Sans MS" pitchFamily="66" charset="0"/>
                </a:rPr>
                <a:t>t</a:t>
              </a:r>
              <a:r>
                <a:rPr lang="en-US" sz="2000" dirty="0" smtClean="0">
                  <a:latin typeface="Comic Sans MS" pitchFamily="66" charset="0"/>
                </a:rPr>
                <a:t>his corresponds to a magnetic field:</a:t>
              </a:r>
            </a:p>
            <a:p>
              <a:pPr marL="1084932" lvl="1" indent="-342830">
                <a:buFont typeface="Arial" pitchFamily="34" charset="0"/>
                <a:buChar char="•"/>
              </a:pPr>
              <a:endParaRPr lang="en-US" sz="2000" dirty="0" smtClean="0">
                <a:latin typeface="Comic Sans MS" pitchFamily="66" charset="0"/>
              </a:endParaRPr>
            </a:p>
            <a:p>
              <a:pPr marL="1084932" lvl="1" indent="-342830">
                <a:buFont typeface="Arial" pitchFamily="34" charset="0"/>
                <a:buChar char="•"/>
              </a:pPr>
              <a:endParaRPr lang="en-US" sz="2000" dirty="0">
                <a:latin typeface="Comic Sans MS" pitchFamily="66" charset="0"/>
              </a:endParaRPr>
            </a:p>
            <a:p>
              <a:pPr marL="742102" lvl="1" indent="0"/>
              <a:endParaRPr lang="en-US" sz="2000" dirty="0">
                <a:latin typeface="Comic Sans MS" pitchFamily="66" charset="0"/>
              </a:endParaRPr>
            </a:p>
            <a:p>
              <a:pPr marL="1084932" lvl="1" indent="-342830">
                <a:buFont typeface="Arial" pitchFamily="34" charset="0"/>
                <a:buChar char="•"/>
              </a:pPr>
              <a:r>
                <a:rPr lang="en-US" sz="2000" dirty="0" smtClean="0">
                  <a:solidFill>
                    <a:schemeClr val="bg1">
                      <a:lumMod val="50000"/>
                    </a:schemeClr>
                  </a:solidFill>
                  <a:latin typeface="Comic Sans MS" pitchFamily="66" charset="0"/>
                </a:rPr>
                <a:t>(Earth magnetic field = 5 ∙ 10 </a:t>
              </a:r>
              <a:r>
                <a:rPr lang="en-US" sz="2000" baseline="30000" dirty="0" smtClean="0">
                  <a:solidFill>
                    <a:schemeClr val="bg1">
                      <a:lumMod val="50000"/>
                    </a:schemeClr>
                  </a:solidFill>
                  <a:latin typeface="Comic Sans MS" pitchFamily="66" charset="0"/>
                </a:rPr>
                <a:t>-5</a:t>
              </a:r>
              <a:r>
                <a:rPr lang="en-US" sz="2000" dirty="0" smtClean="0">
                  <a:solidFill>
                    <a:schemeClr val="bg1">
                      <a:lumMod val="50000"/>
                    </a:schemeClr>
                  </a:solidFill>
                  <a:latin typeface="Comic Sans MS" pitchFamily="66" charset="0"/>
                </a:rPr>
                <a:t> T)</a:t>
              </a:r>
            </a:p>
          </p:txBody>
        </p:sp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8651" y="2718905"/>
              <a:ext cx="3640975" cy="841219"/>
            </a:xfrm>
            <a:prstGeom prst="rect">
              <a:avLst/>
            </a:prstGeom>
          </p:spPr>
        </p:pic>
      </p:grpSp>
      <p:grpSp>
        <p:nvGrpSpPr>
          <p:cNvPr id="12" name="Gruppo 11"/>
          <p:cNvGrpSpPr/>
          <p:nvPr/>
        </p:nvGrpSpPr>
        <p:grpSpPr>
          <a:xfrm>
            <a:off x="448537" y="3675234"/>
            <a:ext cx="8789415" cy="1036822"/>
            <a:chOff x="893203" y="4901810"/>
            <a:chExt cx="8789415" cy="1036822"/>
          </a:xfrm>
        </p:grpSpPr>
        <p:sp>
          <p:nvSpPr>
            <p:cNvPr id="11" name="Rettangolo 10"/>
            <p:cNvSpPr/>
            <p:nvPr/>
          </p:nvSpPr>
          <p:spPr bwMode="auto">
            <a:xfrm>
              <a:off x="893203" y="4901810"/>
              <a:ext cx="8476265" cy="10368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6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8" name="Rettangolo 7"/>
            <p:cNvSpPr/>
            <p:nvPr/>
          </p:nvSpPr>
          <p:spPr>
            <a:xfrm>
              <a:off x="893203" y="4901810"/>
              <a:ext cx="8789415" cy="9546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omic Sans MS" pitchFamily="66" charset="0"/>
                </a:rPr>
                <a:t>Solution</a:t>
              </a:r>
            </a:p>
            <a:p>
              <a:pPr marL="1084932" lvl="1" indent="-342830">
                <a:buFont typeface="Arial" pitchFamily="34" charset="0"/>
                <a:buChar char="•"/>
              </a:pPr>
              <a:r>
                <a:rPr lang="en-US" sz="2000" dirty="0">
                  <a:latin typeface="Comic Sans MS" pitchFamily="66" charset="0"/>
                </a:rPr>
                <a:t>Use two beam running clockwise and </a:t>
              </a:r>
              <a:r>
                <a:rPr lang="en-US" sz="2000" dirty="0" smtClean="0">
                  <a:latin typeface="Comic Sans MS" pitchFamily="66" charset="0"/>
                </a:rPr>
                <a:t>counterclockwise</a:t>
              </a:r>
              <a:r>
                <a:rPr lang="en-US" sz="2000" dirty="0">
                  <a:latin typeface="Comic Sans MS" pitchFamily="66" charset="0"/>
                </a:rPr>
                <a:t>.</a:t>
              </a:r>
            </a:p>
            <a:p>
              <a:pPr marL="1084932" lvl="1" indent="-342830">
                <a:buFont typeface="Arial" pitchFamily="34" charset="0"/>
                <a:buChar char="•"/>
              </a:pPr>
              <a:r>
                <a:rPr lang="en-US" sz="2000" dirty="0">
                  <a:latin typeface="Comic Sans MS" pitchFamily="66" charset="0"/>
                </a:rPr>
                <a:t>Separation of two beams sensitive to B</a:t>
              </a:r>
            </a:p>
          </p:txBody>
        </p:sp>
      </p:grpSp>
      <p:sp>
        <p:nvSpPr>
          <p:cNvPr id="2" name="Segnaposto piè di pagina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pic>
        <p:nvPicPr>
          <p:cNvPr id="4" name="Picture 3" descr="counter_beam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659" y="4753652"/>
            <a:ext cx="2912340" cy="20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4598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19984" y="1527622"/>
            <a:ext cx="1020314" cy="238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it-IT" sz="200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025" y="698964"/>
            <a:ext cx="6527937" cy="5303392"/>
          </a:xfrm>
          <a:prstGeom prst="rect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81420" y="1145013"/>
            <a:ext cx="2674261" cy="44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17" tIns="50361" rIns="100717" bIns="50361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</a:pPr>
            <a:r>
              <a:rPr lang="en-US" sz="2200" b="1" dirty="0">
                <a:solidFill>
                  <a:srgbClr val="FF0000"/>
                </a:solidFill>
                <a:latin typeface="Comic Sans MS" pitchFamily="66" charset="0"/>
              </a:rPr>
              <a:t>CLAS12 detector</a:t>
            </a:r>
            <a:endParaRPr lang="en-US" sz="2200" b="1" dirty="0">
              <a:solidFill>
                <a:srgbClr val="FF0000"/>
              </a:solidFill>
              <a:sym typeface="Symbol" pitchFamily="18" charset="2"/>
            </a:endParaRPr>
          </a:p>
        </p:txBody>
      </p:sp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31" y="3382961"/>
            <a:ext cx="4045543" cy="368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H="1">
            <a:off x="3919161" y="4573592"/>
            <a:ext cx="1592828" cy="489686"/>
          </a:xfrm>
          <a:prstGeom prst="straightConnector1">
            <a:avLst/>
          </a:prstGeom>
          <a:ln w="444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0788" y="1595512"/>
            <a:ext cx="3532020" cy="1563644"/>
          </a:xfrm>
          <a:prstGeom prst="rect">
            <a:avLst/>
          </a:prstGeom>
          <a:noFill/>
        </p:spPr>
        <p:txBody>
          <a:bodyPr wrap="square" lIns="100717" tIns="50361" rIns="100717" bIns="50361" rtlCol="0">
            <a:spAutoFit/>
          </a:bodyPr>
          <a:lstStyle/>
          <a:p>
            <a:pPr marL="314752" indent="-31475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it-IT" sz="1900" b="1" dirty="0">
                <a:solidFill>
                  <a:prstClr val="black"/>
                </a:solidFill>
                <a:latin typeface="Calibri"/>
              </a:rPr>
              <a:t>Lumi up to </a:t>
            </a:r>
          </a:p>
          <a:p>
            <a:pPr marL="314752" indent="-31475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it-IT" sz="1900" dirty="0">
                <a:solidFill>
                  <a:prstClr val="black"/>
                </a:solidFill>
                <a:latin typeface="Calibri"/>
              </a:rPr>
              <a:t>High polarized electron beams</a:t>
            </a:r>
          </a:p>
          <a:p>
            <a:pPr marL="314752" indent="-31475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it-IT" sz="1900" b="1" dirty="0">
                <a:solidFill>
                  <a:prstClr val="black"/>
                </a:solidFill>
                <a:latin typeface="Calibri"/>
              </a:rPr>
              <a:t>H and D polarized target</a:t>
            </a:r>
          </a:p>
          <a:p>
            <a:pPr marL="314752" indent="-31475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it-IT" sz="1900" b="1" dirty="0">
                <a:solidFill>
                  <a:prstClr val="black"/>
                </a:solidFill>
                <a:latin typeface="Calibri"/>
              </a:rPr>
              <a:t>Broad kinematic range</a:t>
            </a:r>
          </a:p>
          <a:p>
            <a:pPr marL="314752" indent="-31475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it-IT" sz="1900" b="1" dirty="0">
                <a:solidFill>
                  <a:prstClr val="black"/>
                </a:solidFill>
                <a:latin typeface="Calibri"/>
              </a:rPr>
              <a:t>Very good PID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91739" y="95924"/>
            <a:ext cx="8136281" cy="644606"/>
          </a:xfrm>
          <a:prstGeom prst="rect">
            <a:avLst/>
          </a:prstGeom>
        </p:spPr>
        <p:txBody>
          <a:bodyPr wrap="square" lIns="100717" tIns="50361" rIns="100717" bIns="50361"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3500" dirty="0">
                <a:solidFill>
                  <a:srgbClr val="FF0000"/>
                </a:solidFill>
              </a:rPr>
              <a:t>Towards the 12 GeV era</a:t>
            </a:r>
            <a:endParaRPr lang="it-IT" sz="35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55218" y="5948840"/>
            <a:ext cx="4326536" cy="1192620"/>
          </a:xfrm>
          <a:prstGeom prst="rect">
            <a:avLst/>
          </a:prstGeom>
          <a:noFill/>
        </p:spPr>
        <p:txBody>
          <a:bodyPr wrap="square" lIns="100717" tIns="50361" rIns="100717" bIns="50361" rtlCol="0">
            <a:spAutoFit/>
          </a:bodyPr>
          <a:lstStyle/>
          <a:p>
            <a:r>
              <a:rPr lang="it-IT" sz="2200" b="1" dirty="0">
                <a:solidFill>
                  <a:srgbClr val="0033CC"/>
                </a:solidFill>
              </a:rPr>
              <a:t>Physics program</a:t>
            </a:r>
            <a:r>
              <a:rPr lang="it-IT" sz="2000" dirty="0"/>
              <a:t>:</a:t>
            </a:r>
          </a:p>
          <a:p>
            <a:pPr marL="314752" indent="-314752">
              <a:buFontTx/>
              <a:buChar char="-"/>
            </a:pPr>
            <a:r>
              <a:rPr lang="it-IT" dirty="0"/>
              <a:t>Hadron spectroscopy</a:t>
            </a:r>
          </a:p>
          <a:p>
            <a:pPr marL="314752" indent="-314752">
              <a:buFontTx/>
              <a:buChar char="-"/>
            </a:pPr>
            <a:r>
              <a:rPr lang="it-IT" dirty="0"/>
              <a:t>Nuclear effects in hadronization</a:t>
            </a:r>
          </a:p>
          <a:p>
            <a:pPr marL="314752" indent="-314752">
              <a:buFontTx/>
              <a:buChar char="-"/>
            </a:pPr>
            <a:r>
              <a:rPr lang="it-IT" b="1" dirty="0"/>
              <a:t>Nucleon structure</a:t>
            </a:r>
            <a:r>
              <a:rPr lang="it-IT" dirty="0"/>
              <a:t> (TMDs, GPDs)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5359" y="1626390"/>
            <a:ext cx="1476523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10</a:t>
            </a:r>
            <a:r>
              <a:rPr lang="en-US" b="1" baseline="30000" dirty="0" smtClean="0"/>
              <a:t>35</a:t>
            </a:r>
            <a:r>
              <a:rPr lang="en-US" b="1" dirty="0" smtClean="0"/>
              <a:t> cm</a:t>
            </a:r>
            <a:r>
              <a:rPr lang="en-US" b="1" baseline="30000" dirty="0" smtClean="0"/>
              <a:t>-2</a:t>
            </a:r>
            <a:r>
              <a:rPr lang="en-US" b="1" dirty="0" smtClean="0"/>
              <a:t> s</a:t>
            </a:r>
            <a:r>
              <a:rPr lang="en-US" b="1" baseline="30000" dirty="0" smtClean="0"/>
              <a:t>-1</a:t>
            </a:r>
            <a:endParaRPr lang="en-US" b="1" baseline="30000" dirty="0"/>
          </a:p>
        </p:txBody>
      </p:sp>
      <p:sp>
        <p:nvSpPr>
          <p:cNvPr id="16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179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19984" y="1527622"/>
            <a:ext cx="1020314" cy="238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it-IT" sz="20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91739" y="198339"/>
            <a:ext cx="8136281" cy="644606"/>
          </a:xfrm>
          <a:prstGeom prst="rect">
            <a:avLst/>
          </a:prstGeom>
        </p:spPr>
        <p:txBody>
          <a:bodyPr wrap="square" lIns="100717" tIns="50361" rIns="100717" bIns="50361"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3500" dirty="0">
                <a:solidFill>
                  <a:srgbClr val="FF0000"/>
                </a:solidFill>
              </a:rPr>
              <a:t>Towards the 12 GeV era</a:t>
            </a:r>
            <a:endParaRPr lang="it-IT" sz="3500" b="1" dirty="0">
              <a:solidFill>
                <a:srgbClr val="FF0000"/>
              </a:solidFill>
            </a:endParaRPr>
          </a:p>
        </p:txBody>
      </p:sp>
      <p:pic>
        <p:nvPicPr>
          <p:cNvPr id="233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35" y="1081071"/>
            <a:ext cx="7658638" cy="555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034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77474" y="72502"/>
            <a:ext cx="9903159" cy="47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717" tIns="50361" rIns="100717" bIns="50361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b="1" dirty="0">
                <a:solidFill>
                  <a:srgbClr val="FF0000"/>
                </a:solidFill>
              </a:rPr>
              <a:t>The CLAS12 RICH </a:t>
            </a:r>
          </a:p>
        </p:txBody>
      </p:sp>
      <p:pic>
        <p:nvPicPr>
          <p:cNvPr id="9840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6" b="7161"/>
          <a:stretch/>
        </p:blipFill>
        <p:spPr bwMode="auto">
          <a:xfrm>
            <a:off x="90284" y="2995440"/>
            <a:ext cx="9869985" cy="412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40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9" y="780382"/>
            <a:ext cx="4047992" cy="192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40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605" y="855598"/>
            <a:ext cx="1483803" cy="39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40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30" y="1401493"/>
            <a:ext cx="4798798" cy="68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18609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0"/>
          <p:cNvSpPr txBox="1">
            <a:spLocks noChangeArrowheads="1"/>
          </p:cNvSpPr>
          <p:nvPr/>
        </p:nvSpPr>
        <p:spPr bwMode="auto">
          <a:xfrm>
            <a:off x="177474" y="72502"/>
            <a:ext cx="9903159" cy="47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717" tIns="50361" rIns="100717" bIns="50361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b="1" dirty="0">
                <a:solidFill>
                  <a:srgbClr val="FF0000"/>
                </a:solidFill>
              </a:rPr>
              <a:t>The CLAS12 RICH 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  <p:pic>
        <p:nvPicPr>
          <p:cNvPr id="9850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68" y="1083185"/>
            <a:ext cx="9838267" cy="590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0" r="6963"/>
          <a:stretch/>
        </p:blipFill>
        <p:spPr bwMode="auto">
          <a:xfrm>
            <a:off x="166689" y="1101783"/>
            <a:ext cx="5177894" cy="592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87054" y="3874831"/>
            <a:ext cx="773244" cy="2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RICH 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9792" y="3699747"/>
            <a:ext cx="773244" cy="2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RICH 2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75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3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12153</TotalTime>
  <Words>2838</Words>
  <Application>Microsoft Macintosh PowerPoint</Application>
  <PresentationFormat>Custom</PresentationFormat>
  <Paragraphs>628</Paragraphs>
  <Slides>54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6" baseType="lpstr">
      <vt:lpstr>3_Tema di Office</vt:lpstr>
      <vt:lpstr>Equation</vt:lpstr>
      <vt:lpstr>PowerPoint Presentation</vt:lpstr>
      <vt:lpstr>PowerPoint Presentation</vt:lpstr>
      <vt:lpstr>PANDA: la situazione  (?)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 contribution:  development of a high-efficieny polarimeter</vt:lpstr>
      <vt:lpstr>Development of SiPM based readout system (L. Barion, S. Basile, R. Malaguti, P.L.)</vt:lpstr>
      <vt:lpstr>JEDI: Summary and Outlook</vt:lpstr>
      <vt:lpstr>PowerPoint Presentation</vt:lpstr>
      <vt:lpstr>PowerPoint Presentation</vt:lpstr>
      <vt:lpstr>PowerPoint Presentation</vt:lpstr>
      <vt:lpstr>Ferrara responsibility (V. Carassiti, S. Sguerzanti, P.L.):  polarimeter (Si-detector) design and construction</vt:lpstr>
      <vt:lpstr>PowerPoint Presentation</vt:lpstr>
      <vt:lpstr>Detector tests and electronic readout  (A. Kononov, A. Cotta)</vt:lpstr>
      <vt:lpstr>FE responsibility (V. Carassiti. S. Sguerzanti, P.L.):  design and realization of an openable storage cell</vt:lpstr>
      <vt:lpstr>Ferrara responsibility (G. Ciullo, A. Pesce):  polarized target and polarimeter</vt:lpstr>
      <vt:lpstr>PowerPoint Presentation</vt:lpstr>
      <vt:lpstr>Composizione  del Gruppo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Greta</dc:creator>
  <cp:lastModifiedBy>Marco Contalbrigo</cp:lastModifiedBy>
  <cp:revision>1191</cp:revision>
  <cp:lastPrinted>1601-01-01T00:00:00Z</cp:lastPrinted>
  <dcterms:created xsi:type="dcterms:W3CDTF">2012-11-22T17:01:27Z</dcterms:created>
  <dcterms:modified xsi:type="dcterms:W3CDTF">2016-07-05T12:46:56Z</dcterms:modified>
</cp:coreProperties>
</file>