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5"/>
  </p:notesMasterIdLst>
  <p:handoutMasterIdLst>
    <p:handoutMasterId r:id="rId56"/>
  </p:handoutMasterIdLst>
  <p:sldIdLst>
    <p:sldId id="572" r:id="rId2"/>
    <p:sldId id="573" r:id="rId3"/>
    <p:sldId id="658" r:id="rId4"/>
    <p:sldId id="590" r:id="rId5"/>
    <p:sldId id="591" r:id="rId6"/>
    <p:sldId id="592" r:id="rId7"/>
    <p:sldId id="593" r:id="rId8"/>
    <p:sldId id="594" r:id="rId9"/>
    <p:sldId id="659" r:id="rId10"/>
    <p:sldId id="596" r:id="rId11"/>
    <p:sldId id="660" r:id="rId12"/>
    <p:sldId id="597" r:id="rId13"/>
    <p:sldId id="625" r:id="rId14"/>
    <p:sldId id="626" r:id="rId15"/>
    <p:sldId id="627" r:id="rId16"/>
    <p:sldId id="608" r:id="rId17"/>
    <p:sldId id="609" r:id="rId18"/>
    <p:sldId id="610" r:id="rId19"/>
    <p:sldId id="611" r:id="rId20"/>
    <p:sldId id="614" r:id="rId21"/>
    <p:sldId id="628" r:id="rId22"/>
    <p:sldId id="481" r:id="rId23"/>
    <p:sldId id="642" r:id="rId24"/>
    <p:sldId id="533" r:id="rId25"/>
    <p:sldId id="536" r:id="rId26"/>
    <p:sldId id="540" r:id="rId27"/>
    <p:sldId id="621" r:id="rId28"/>
    <p:sldId id="549" r:id="rId29"/>
    <p:sldId id="551" r:id="rId30"/>
    <p:sldId id="552" r:id="rId31"/>
    <p:sldId id="553" r:id="rId32"/>
    <p:sldId id="554" r:id="rId33"/>
    <p:sldId id="555" r:id="rId34"/>
    <p:sldId id="556" r:id="rId35"/>
    <p:sldId id="622" r:id="rId36"/>
    <p:sldId id="623" r:id="rId37"/>
    <p:sldId id="645" r:id="rId38"/>
    <p:sldId id="643" r:id="rId39"/>
    <p:sldId id="644" r:id="rId40"/>
    <p:sldId id="634" r:id="rId41"/>
    <p:sldId id="635" r:id="rId42"/>
    <p:sldId id="636" r:id="rId43"/>
    <p:sldId id="637" r:id="rId44"/>
    <p:sldId id="653" r:id="rId45"/>
    <p:sldId id="655" r:id="rId46"/>
    <p:sldId id="649" r:id="rId47"/>
    <p:sldId id="652" r:id="rId48"/>
    <p:sldId id="639" r:id="rId49"/>
    <p:sldId id="640" r:id="rId50"/>
    <p:sldId id="646" r:id="rId51"/>
    <p:sldId id="647" r:id="rId52"/>
    <p:sldId id="648" r:id="rId53"/>
    <p:sldId id="654" r:id="rId54"/>
  </p:sldIdLst>
  <p:sldSz cx="10080625" cy="7559675"/>
  <p:notesSz cx="7772400" cy="10058400"/>
  <p:defaultTextStyle>
    <a:defPPr>
      <a:defRPr lang="en-GB"/>
    </a:defPPr>
    <a:lvl1pPr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1pPr>
    <a:lvl2pPr marL="742026" indent="-285395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2pPr>
    <a:lvl3pPr marL="1141577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3pPr>
    <a:lvl4pPr marL="1598210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4pPr>
    <a:lvl5pPr marL="2054842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5pPr>
    <a:lvl6pPr marL="228315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6pPr>
    <a:lvl7pPr marL="273978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7pPr>
    <a:lvl8pPr marL="3196421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8pPr>
    <a:lvl9pPr marL="3653053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FF33CC"/>
    <a:srgbClr val="FF99CC"/>
    <a:srgbClr val="FFCCCC"/>
    <a:srgbClr val="FF66FF"/>
    <a:srgbClr val="FF99FF"/>
    <a:srgbClr val="6699FF"/>
    <a:srgbClr val="FFFF99"/>
    <a:srgbClr val="FF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65" autoAdjust="0"/>
    <p:restoredTop sz="94660"/>
  </p:normalViewPr>
  <p:slideViewPr>
    <p:cSldViewPr snapToGrid="0">
      <p:cViewPr>
        <p:scale>
          <a:sx n="125" d="100"/>
          <a:sy n="125" d="100"/>
        </p:scale>
        <p:origin x="-736" y="-8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EC79C-0E2A-44EB-BFCE-81032F9D9031}" type="datetimeFigureOut">
              <a:rPr lang="it-IT" smtClean="0"/>
              <a:t>04/07/18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Lenisa Search for EDM in Storage Rings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8801-C6DD-4FD9-8D8E-1F3D6E9B41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6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P. Lenisa Search for EDM in Storage Rings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936F4BA-C7C0-4ACF-8AD3-7D23ACF84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7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026" indent="-285395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577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8210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4842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315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8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21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53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1C595-25A1-7F47-BE8D-640B312F2F57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5650"/>
            <a:ext cx="5026025" cy="376872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893" y="4777234"/>
            <a:ext cx="6218616" cy="45244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Lenisa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7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8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9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10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11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14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69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6631" indent="0" algn="ctr">
              <a:buNone/>
              <a:defRPr/>
            </a:lvl2pPr>
            <a:lvl3pPr marL="913262" indent="0" algn="ctr">
              <a:buNone/>
              <a:defRPr/>
            </a:lvl3pPr>
            <a:lvl4pPr marL="1369893" indent="0" algn="ctr">
              <a:buNone/>
              <a:defRPr/>
            </a:lvl4pPr>
            <a:lvl5pPr marL="1826525" indent="0" algn="ctr">
              <a:buNone/>
              <a:defRPr/>
            </a:lvl5pPr>
            <a:lvl6pPr marL="2283159" indent="0" algn="ctr">
              <a:buNone/>
              <a:defRPr/>
            </a:lvl6pPr>
            <a:lvl7pPr marL="2739789" indent="0" algn="ctr">
              <a:buNone/>
              <a:defRPr/>
            </a:lvl7pPr>
            <a:lvl8pPr marL="3196421" indent="0" algn="ctr">
              <a:buNone/>
              <a:defRPr/>
            </a:lvl8pPr>
            <a:lvl9pPr marL="3653053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4A59-4C7B-4492-A4A8-298C1F534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3BFF-02ED-47D8-B466-4CB089BE1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5CC7-4C37-4443-92F9-DC4266CD4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9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7B979-4F6F-4AB1-BB4A-ABCCAB3E2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56047" y="671971"/>
            <a:ext cx="8568531" cy="60477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FE0B-DBC0-4CFA-98C5-12AEA25740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4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9AC-0B20-46AF-A027-C90DCF01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6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2" indent="0">
              <a:buNone/>
              <a:defRPr sz="1700"/>
            </a:lvl3pPr>
            <a:lvl4pPr marL="1369893" indent="0">
              <a:buNone/>
              <a:defRPr sz="1400"/>
            </a:lvl4pPr>
            <a:lvl5pPr marL="1826525" indent="0">
              <a:buNone/>
              <a:defRPr sz="1400"/>
            </a:lvl5pPr>
            <a:lvl6pPr marL="2283159" indent="0">
              <a:buNone/>
              <a:defRPr sz="1400"/>
            </a:lvl6pPr>
            <a:lvl7pPr marL="2739789" indent="0">
              <a:buNone/>
              <a:defRPr sz="1400"/>
            </a:lvl7pPr>
            <a:lvl8pPr marL="3196421" indent="0">
              <a:buNone/>
              <a:defRPr sz="1400"/>
            </a:lvl8pPr>
            <a:lvl9pPr marL="3653053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BF31-C6F1-42F7-8DD7-661BB7C8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5D6A-88BA-4171-B31E-8E50E2F9E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7" y="30322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EB7B-216C-4900-A673-F863C5FEA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9AE7D-46C6-4B93-9A67-8420FAE4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5C02E-3DC9-4638-BFC0-63F0095C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6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8A91-E93B-4E45-A3A8-6AE59D279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2" indent="0">
              <a:buNone/>
              <a:defRPr sz="2400"/>
            </a:lvl3pPr>
            <a:lvl4pPr marL="1369893" indent="0">
              <a:buNone/>
              <a:defRPr sz="2000"/>
            </a:lvl4pPr>
            <a:lvl5pPr marL="1826525" indent="0">
              <a:buNone/>
              <a:defRPr sz="2000"/>
            </a:lvl5pPr>
            <a:lvl6pPr marL="2283159" indent="0">
              <a:buNone/>
              <a:defRPr sz="2000"/>
            </a:lvl6pPr>
            <a:lvl7pPr marL="2739789" indent="0">
              <a:buNone/>
              <a:defRPr sz="2000"/>
            </a:lvl7pPr>
            <a:lvl8pPr marL="3196421" indent="0">
              <a:buNone/>
              <a:defRPr sz="2000"/>
            </a:lvl8pPr>
            <a:lvl9pPr marL="365305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8A46-17E4-4150-B6E7-555E4502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19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001" algn="l"/>
                <a:tab pos="1445996" algn="l"/>
                <a:tab pos="2168998" algn="l"/>
                <a:tab pos="2892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B6F8045-E708-476D-B9A3-6945DF161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4073" r:id="rId12"/>
    <p:sldLayoutId id="2147484074" r:id="rId13"/>
  </p:sldLayoutIdLst>
  <p:hf hdr="0"/>
  <p:txStyles>
    <p:titleStyle>
      <a:lvl1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+mj-lt"/>
          <a:ea typeface="+mj-ea"/>
          <a:cs typeface="+mj-cs"/>
        </a:defRPr>
      </a:lvl1pPr>
      <a:lvl2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2pPr>
      <a:lvl3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3pPr>
      <a:lvl4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4pPr>
      <a:lvl5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5pPr>
      <a:lvl6pPr marL="251147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6pPr>
      <a:lvl7pPr marL="296810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7pPr>
      <a:lvl8pPr marL="3424740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8pPr>
      <a:lvl9pPr marL="3881368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9pPr>
    </p:titleStyle>
    <p:bodyStyle>
      <a:lvl1pPr marL="342475" indent="-342475" algn="l" defTabSz="456631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026" indent="-285395" algn="l" defTabSz="456631" rtl="0" eaLnBrk="0" fontAlgn="base" hangingPunct="0">
        <a:lnSpc>
          <a:spcPct val="93000"/>
        </a:lnSpc>
        <a:spcBef>
          <a:spcPct val="0"/>
        </a:spcBef>
        <a:spcAft>
          <a:spcPts val="1124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1577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8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598210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4842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147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6810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4740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1368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2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6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6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8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924057" y="7139693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924057" y="7139693"/>
            <a:ext cx="789649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911807" y="5881720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438052" y="2497402"/>
            <a:ext cx="7058475" cy="7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16" tIns="50355" rIns="100716" bIns="50355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</a:rPr>
              <a:t>Attività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Gruppo</a:t>
            </a:r>
            <a:r>
              <a:rPr lang="en-US" sz="4400" dirty="0">
                <a:solidFill>
                  <a:srgbClr val="FF0000"/>
                </a:solidFill>
              </a:rPr>
              <a:t> III</a:t>
            </a:r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587CA-FDE6-407A-B5C4-236C31917C93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508804" y="4879848"/>
            <a:ext cx="2727002" cy="96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16" tIns="50355" rIns="100716" bIns="5035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Paolo </a:t>
            </a:r>
            <a:r>
              <a:rPr lang="en-US" sz="2000" dirty="0" err="1"/>
              <a:t>Lenisa</a:t>
            </a:r>
            <a:endParaRPr lang="en-US" sz="2000" dirty="0"/>
          </a:p>
          <a:p>
            <a:pPr algn="ctr"/>
            <a:r>
              <a:rPr lang="en-US" sz="2000" dirty="0" err="1"/>
              <a:t>Consiglio</a:t>
            </a:r>
            <a:r>
              <a:rPr lang="en-US" sz="2000" dirty="0"/>
              <a:t> di </a:t>
            </a:r>
            <a:r>
              <a:rPr lang="en-US" sz="2000" dirty="0" err="1"/>
              <a:t>Sezione</a:t>
            </a:r>
            <a:endParaRPr lang="en-US" sz="2000" dirty="0"/>
          </a:p>
          <a:p>
            <a:pPr algn="ctr"/>
            <a:r>
              <a:rPr lang="en-US" sz="2000" dirty="0"/>
              <a:t>Ferrara, </a:t>
            </a:r>
            <a:r>
              <a:rPr lang="en-US" sz="2000" dirty="0" smtClean="0"/>
              <a:t>5 </a:t>
            </a:r>
            <a:r>
              <a:rPr lang="en-US" sz="2000" dirty="0" err="1"/>
              <a:t>Luglio</a:t>
            </a:r>
            <a:r>
              <a:rPr lang="en-US" sz="2000" dirty="0"/>
              <a:t> </a:t>
            </a:r>
            <a:r>
              <a:rPr lang="en-US" sz="2000" dirty="0" smtClean="0"/>
              <a:t>2018</a:t>
            </a:r>
            <a:endParaRPr lang="en-US" sz="2000" dirty="0"/>
          </a:p>
        </p:txBody>
      </p:sp>
      <p:pic>
        <p:nvPicPr>
          <p:cNvPr id="973826" name="Picture 2" descr="http://www.lnf.infn.it/%7Emodestin/150anni/logo_inf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7" y="293717"/>
            <a:ext cx="1741593" cy="11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</a:t>
            </a:r>
            <a:r>
              <a:rPr lang="en-US" sz="2600" b="1" dirty="0" smtClean="0">
                <a:solidFill>
                  <a:srgbClr val="FF0000"/>
                </a:solidFill>
              </a:rPr>
              <a:t>Online </a:t>
            </a:r>
            <a:r>
              <a:rPr lang="en-US" sz="2600" b="1" dirty="0" err="1" smtClean="0">
                <a:solidFill>
                  <a:srgbClr val="FF0000"/>
                </a:solidFill>
              </a:rPr>
              <a:t>Peformance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pic>
        <p:nvPicPr>
          <p:cNvPr id="25" name="Picture 24" descr="displa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58" y="975276"/>
            <a:ext cx="4085074" cy="31643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15735" y="-609549"/>
            <a:ext cx="4346562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at the limit of sensitivity (1 DAC)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46" y="3785438"/>
            <a:ext cx="4713382" cy="23691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9135" y="4060496"/>
            <a:ext cx="957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--  before</a:t>
            </a:r>
          </a:p>
          <a:p>
            <a:r>
              <a:rPr lang="en-US" sz="1600" dirty="0" smtClean="0"/>
              <a:t>--  after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96302" y="2109167"/>
            <a:ext cx="3283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t</a:t>
            </a:r>
            <a:r>
              <a:rPr lang="en-US" sz="1600" dirty="0" smtClean="0"/>
              <a:t> = meas. time </a:t>
            </a:r>
            <a:r>
              <a:rPr lang="mr-IN" sz="1600" dirty="0" smtClean="0"/>
              <a:t>–</a:t>
            </a:r>
            <a:r>
              <a:rPr lang="en-US" sz="1600" dirty="0" smtClean="0"/>
              <a:t> reconstructed time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721292" y="2584223"/>
            <a:ext cx="2445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Reconstructed time: </a:t>
            </a:r>
          </a:p>
          <a:p>
            <a:r>
              <a:rPr lang="en-US" sz="1400" dirty="0" smtClean="0"/>
              <a:t>Event start time + particle path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49650" y="1643662"/>
            <a:ext cx="3421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</a:t>
            </a:r>
            <a:r>
              <a:rPr lang="en-US" sz="1600" dirty="0"/>
              <a:t>line with 1 ns resolution </a:t>
            </a:r>
            <a:r>
              <a:rPr lang="en-US" sz="1600" dirty="0" smtClean="0"/>
              <a:t>expectation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60950" y="1213219"/>
            <a:ext cx="128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RICH timing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8690" y="3385244"/>
            <a:ext cx="3651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 hits (photons) time walk </a:t>
            </a:r>
            <a:r>
              <a:rPr lang="en-US" sz="1600" dirty="0" smtClean="0"/>
              <a:t>correction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354583" y="522411"/>
            <a:ext cx="158273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RICH stability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627" y="4059741"/>
            <a:ext cx="4114800" cy="316987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075347" y="4019105"/>
            <a:ext cx="3474720" cy="27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20274" y="4042181"/>
            <a:ext cx="2802169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~ 2 months stability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5404839" y="879940"/>
            <a:ext cx="3474720" cy="27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465183" y="896510"/>
            <a:ext cx="4004321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at limit of sensitivity (1 DAC)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16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</a:t>
            </a:r>
            <a:r>
              <a:rPr lang="en-US" sz="2600" b="1" dirty="0" smtClean="0">
                <a:solidFill>
                  <a:srgbClr val="FF0000"/>
                </a:solidFill>
              </a:rPr>
              <a:t>Event Reconstruction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984211"/>
            <a:ext cx="8088951" cy="61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 Pappalardo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" y="20002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Front-End Electronics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5738" y="1393864"/>
            <a:ext cx="4099353" cy="2720781"/>
            <a:chOff x="4582711" y="3285681"/>
            <a:chExt cx="4673934" cy="3075136"/>
          </a:xfrm>
        </p:grpSpPr>
        <p:pic>
          <p:nvPicPr>
            <p:cNvPr id="7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33"/>
            <p:cNvSpPr txBox="1"/>
            <p:nvPr/>
          </p:nvSpPr>
          <p:spPr>
            <a:xfrm>
              <a:off x="4815011" y="3450278"/>
              <a:ext cx="735890" cy="317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>
                  <a:solidFill>
                    <a:srgbClr val="0070C0"/>
                  </a:solidFill>
                </a:rPr>
                <a:t>PMTs</a:t>
              </a:r>
              <a:endParaRPr lang="it-IT" sz="1300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CasellaDiTesto 33"/>
            <p:cNvSpPr txBox="1"/>
            <p:nvPr/>
          </p:nvSpPr>
          <p:spPr>
            <a:xfrm>
              <a:off x="6677848" y="3285681"/>
              <a:ext cx="1650085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ADAPTER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33"/>
            <p:cNvSpPr txBox="1"/>
            <p:nvPr/>
          </p:nvSpPr>
          <p:spPr>
            <a:xfrm>
              <a:off x="7353680" y="3670097"/>
              <a:ext cx="1248219" cy="284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ASIC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3"/>
            <p:cNvSpPr txBox="1"/>
            <p:nvPr/>
          </p:nvSpPr>
          <p:spPr>
            <a:xfrm>
              <a:off x="7944922" y="4087228"/>
              <a:ext cx="1311723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FPGA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34091" y="1408845"/>
            <a:ext cx="2221267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FPGA board (</a:t>
            </a:r>
            <a:r>
              <a:rPr lang="en-US" b="1" dirty="0" err="1">
                <a:solidFill>
                  <a:srgbClr val="FF0000"/>
                </a:solidFill>
              </a:rPr>
              <a:t>Jlab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4167" y="4019919"/>
            <a:ext cx="2215268" cy="319125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ASICs board (Ferrara)</a:t>
            </a:r>
          </a:p>
        </p:txBody>
      </p:sp>
      <p:pic>
        <p:nvPicPr>
          <p:cNvPr id="17" name="Picture 16" descr="MAROC_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4" y="4508168"/>
            <a:ext cx="6668822" cy="2226120"/>
          </a:xfrm>
          <a:prstGeom prst="rect">
            <a:avLst/>
          </a:prstGeom>
        </p:spPr>
      </p:pic>
      <p:pic>
        <p:nvPicPr>
          <p:cNvPr id="18" name="Picture 17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24" y="1937274"/>
            <a:ext cx="3877069" cy="19745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677" y="4724241"/>
            <a:ext cx="1389064" cy="1371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081" y="4714095"/>
            <a:ext cx="1389064" cy="137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166" y="4693789"/>
            <a:ext cx="1389064" cy="13712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50" y="568913"/>
            <a:ext cx="9678326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Compact and modular electronics to readout multi-anode PMTs</a:t>
            </a:r>
          </a:p>
          <a:p>
            <a:r>
              <a:rPr lang="en-US" dirty="0" smtClean="0"/>
              <a:t>Several groups (JLab DG) and experiments (</a:t>
            </a:r>
            <a:r>
              <a:rPr lang="en-US" dirty="0" err="1" smtClean="0"/>
              <a:t>Gluex</a:t>
            </a:r>
            <a:r>
              <a:rPr lang="en-US" dirty="0" smtClean="0"/>
              <a:t>, EIC, SOLID) manifest interest for using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4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61012" y="4085459"/>
            <a:ext cx="543651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" y="20002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 smtClean="0">
                <a:solidFill>
                  <a:srgbClr val="FF0000"/>
                </a:solidFill>
              </a:rPr>
              <a:t>mRICH2 Test (EIC R&amp;D)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2" name="Picture 1" descr="mRICH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13" y="702791"/>
            <a:ext cx="3819920" cy="3138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48" y="640026"/>
            <a:ext cx="4198986" cy="1240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of a modular RICH using </a:t>
            </a:r>
            <a:r>
              <a:rPr lang="en-US" sz="1600" dirty="0" err="1" smtClean="0"/>
              <a:t>fresnel</a:t>
            </a:r>
            <a:r>
              <a:rPr lang="en-US" sz="1600" dirty="0" smtClean="0"/>
              <a:t> lens to </a:t>
            </a:r>
          </a:p>
          <a:p>
            <a:endParaRPr lang="en-US" sz="1600" dirty="0"/>
          </a:p>
          <a:p>
            <a:r>
              <a:rPr lang="en-US" sz="1600" dirty="0" smtClean="0"/>
              <a:t>      -  focalize the ring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-  reducing gap size to ~ 20 cm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-  center the ring</a:t>
            </a:r>
            <a:endParaRPr lang="en-US" sz="1600" dirty="0"/>
          </a:p>
        </p:txBody>
      </p:sp>
      <p:pic>
        <p:nvPicPr>
          <p:cNvPr id="15" name="Picture 14" descr="mRICH2_o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47" y="3847793"/>
            <a:ext cx="3815586" cy="3183605"/>
          </a:xfrm>
          <a:prstGeom prst="rect">
            <a:avLst/>
          </a:prstGeom>
        </p:spPr>
      </p:pic>
      <p:sp>
        <p:nvSpPr>
          <p:cNvPr id="16" name="Line Callout 1 15"/>
          <p:cNvSpPr/>
          <p:nvPr/>
        </p:nvSpPr>
        <p:spPr bwMode="auto">
          <a:xfrm>
            <a:off x="8259560" y="203183"/>
            <a:ext cx="954979" cy="416525"/>
          </a:xfrm>
          <a:prstGeom prst="borderCallout1">
            <a:avLst>
              <a:gd name="adj1" fmla="val 96799"/>
              <a:gd name="adj2" fmla="val 45922"/>
              <a:gd name="adj3" fmla="val 392987"/>
              <a:gd name="adj4" fmla="val -24503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0675" y="243819"/>
            <a:ext cx="76208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8544022" y="640026"/>
            <a:ext cx="162550" cy="423636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23" descr="IMG_20180629_1841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7" y="2000012"/>
            <a:ext cx="4459959" cy="33449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42" y="5455462"/>
            <a:ext cx="4511396" cy="15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261559" y="2703933"/>
            <a:ext cx="3743840" cy="307302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02242" y="87547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Activity with SiPM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pic>
        <p:nvPicPr>
          <p:cNvPr id="977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4" y="631144"/>
            <a:ext cx="9379432" cy="626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21280" y="2660804"/>
            <a:ext cx="9311387" cy="31592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3" name="Rectangle 2"/>
          <p:cNvSpPr/>
          <p:nvPr/>
        </p:nvSpPr>
        <p:spPr bwMode="auto">
          <a:xfrm>
            <a:off x="706380" y="6477580"/>
            <a:ext cx="4739399" cy="40062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9" name="Rectangle 8"/>
          <p:cNvSpPr/>
          <p:nvPr/>
        </p:nvSpPr>
        <p:spPr bwMode="auto">
          <a:xfrm>
            <a:off x="2256856" y="5820076"/>
            <a:ext cx="6319198" cy="7863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39" tIns="50372" rIns="100739" bIns="50372" numCol="1" spcCol="0" rtlCol="0" anchor="t" anchorCtr="0" compatLnSpc="1">
            <a:prstTxWarp prst="textNoShape">
              <a:avLst/>
            </a:prstTxWarp>
          </a:bodyPr>
          <a:lstStyle/>
          <a:p>
            <a:pPr defTabSz="1007421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48305" y="5878104"/>
            <a:ext cx="5355878" cy="562572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SiPM might offer a cheaper and more efficient solution, expecially in a longer time perspective for other sectors</a:t>
            </a:r>
          </a:p>
        </p:txBody>
      </p:sp>
      <p:pic>
        <p:nvPicPr>
          <p:cNvPr id="4" name="Picture 3" descr="IMG_20180701_1606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242" y="2718136"/>
            <a:ext cx="5272708" cy="2960828"/>
          </a:xfrm>
          <a:prstGeom prst="rect">
            <a:avLst/>
          </a:prstGeom>
        </p:spPr>
      </p:pic>
      <p:pic>
        <p:nvPicPr>
          <p:cNvPr id="7" name="Picture 6" descr="IMG_20180701_1556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107" y="3433795"/>
            <a:ext cx="4334740" cy="2434123"/>
          </a:xfrm>
          <a:prstGeom prst="rect">
            <a:avLst/>
          </a:prstGeom>
        </p:spPr>
      </p:pic>
      <p:sp>
        <p:nvSpPr>
          <p:cNvPr id="12" name="Line Callout 1 11"/>
          <p:cNvSpPr/>
          <p:nvPr/>
        </p:nvSpPr>
        <p:spPr bwMode="auto">
          <a:xfrm>
            <a:off x="965139" y="2478832"/>
            <a:ext cx="1849004" cy="609549"/>
          </a:xfrm>
          <a:prstGeom prst="borderCallout1">
            <a:avLst>
              <a:gd name="adj1" fmla="val 103750"/>
              <a:gd name="adj2" fmla="val 51008"/>
              <a:gd name="adj3" fmla="val 207500"/>
              <a:gd name="adj4" fmla="val 9353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5299" y="2539786"/>
            <a:ext cx="1833718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Cooling plate </a:t>
            </a:r>
          </a:p>
          <a:p>
            <a:r>
              <a:rPr lang="en-US" sz="1400" dirty="0" smtClean="0"/>
              <a:t>Machined @ Ferrara</a:t>
            </a:r>
            <a:endParaRPr lang="en-US" sz="1400" dirty="0"/>
          </a:p>
        </p:txBody>
      </p:sp>
      <p:sp>
        <p:nvSpPr>
          <p:cNvPr id="18" name="Line Callout 1 17"/>
          <p:cNvSpPr/>
          <p:nvPr/>
        </p:nvSpPr>
        <p:spPr bwMode="auto">
          <a:xfrm>
            <a:off x="3901204" y="2489004"/>
            <a:ext cx="1849004" cy="609549"/>
          </a:xfrm>
          <a:prstGeom prst="borderCallout1">
            <a:avLst>
              <a:gd name="adj1" fmla="val 103750"/>
              <a:gd name="adj2" fmla="val 51008"/>
              <a:gd name="adj3" fmla="val 210833"/>
              <a:gd name="adj4" fmla="val 5624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1364" y="2549958"/>
            <a:ext cx="1871063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Front-end electronics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esigned @ Ferrara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796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5301" y="916135"/>
            <a:ext cx="8590424" cy="4999562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pPr marL="818523" lvl="1" indent="-314916">
              <a:buFont typeface="Zapf Dingbats" charset="0"/>
              <a:buChar char=" "/>
            </a:pP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dirty="0">
                <a:sym typeface="Zapf Dingbats"/>
              </a:rPr>
              <a:t>Project </a:t>
            </a:r>
            <a:r>
              <a:rPr lang="en-US" dirty="0" err="1">
                <a:sym typeface="Zapf Dingbats"/>
              </a:rPr>
              <a:t>Premiale</a:t>
            </a:r>
            <a:r>
              <a:rPr lang="en-US" dirty="0">
                <a:sym typeface="Zapf Dingbats"/>
              </a:rPr>
              <a:t> CLASMED</a:t>
            </a:r>
            <a:endParaRPr lang="en-US" dirty="0">
              <a:latin typeface="Zapf Dingbats"/>
              <a:ea typeface="Zapf Dingbats"/>
              <a:cs typeface="Zapf Dingbats"/>
              <a:sym typeface="Zapf Dingbats"/>
            </a:endParaRPr>
          </a:p>
          <a:p>
            <a:endParaRPr lang="en-US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✔   </a:t>
            </a:r>
            <a:r>
              <a:rPr lang="en-US" dirty="0" err="1" smtClean="0">
                <a:solidFill>
                  <a:srgbClr val="000000"/>
                </a:solidFill>
                <a:sym typeface="Zapf Dingbats"/>
              </a:rPr>
              <a:t>Gluex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 DIRC (at </a:t>
            </a:r>
            <a:r>
              <a:rPr lang="en-US" dirty="0" err="1" smtClean="0">
                <a:solidFill>
                  <a:srgbClr val="000000"/>
                </a:solidFill>
                <a:sym typeface="Zapf Dingbats"/>
              </a:rPr>
              <a:t>Jlab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 Hall-D) using RICH electronics design</a:t>
            </a:r>
            <a:endParaRPr lang="en-US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✔   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DOE funded R&amp;D for a future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EIC</a:t>
            </a: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000000"/>
                </a:solidFill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                   EIC PID Consortium using RICH electronics for the prototype stage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Ferrara in </a:t>
            </a:r>
            <a:r>
              <a:rPr lang="en-US" dirty="0" smtClean="0">
                <a:solidFill>
                  <a:srgbClr val="000000"/>
                </a:solidFill>
              </a:rPr>
              <a:t>2017</a:t>
            </a:r>
            <a:r>
              <a:rPr lang="en-US" dirty="0" smtClean="0"/>
              <a:t>: </a:t>
            </a:r>
            <a:endParaRPr lang="en-US" dirty="0"/>
          </a:p>
          <a:p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✔   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RICH &amp; CLASMED: M. Contalbrigo Project Coordinator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endParaRPr lang="en-US" dirty="0"/>
          </a:p>
          <a:p>
            <a:r>
              <a:rPr lang="en-US" dirty="0"/>
              <a:t>            </a:t>
            </a: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P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article ID studies at CLAS12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Start construction of the second RICH sector</a:t>
            </a:r>
            <a:endParaRPr lang="en-US" dirty="0" smtClean="0">
              <a:solidFill>
                <a:srgbClr val="0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endParaRPr lang="en-US" dirty="0">
              <a:solidFill>
                <a:srgbClr val="0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 smtClean="0">
                <a:solidFill>
                  <a:srgbClr val="000000"/>
                </a:solidFill>
                <a:sym typeface="Zapf Dingbats"/>
              </a:rPr>
              <a:t>       </a:t>
            </a: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Evaluate the SiPM option for Cherenkov applications</a:t>
            </a:r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endParaRPr lang="en-US" dirty="0">
              <a:solidFill>
                <a:srgbClr val="000000"/>
              </a:solidFill>
              <a:sym typeface="Zapf Dingbats"/>
            </a:endParaRPr>
          </a:p>
          <a:p>
            <a:pPr marL="314916" indent="-314916">
              <a:buFont typeface="Zapf Dingbats" charset="0"/>
              <a:buChar char=" "/>
            </a:pPr>
            <a:r>
              <a:rPr lang="en-US" dirty="0">
                <a:sym typeface="Zapf Dingbats"/>
              </a:rPr>
              <a:t>       </a:t>
            </a: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Zapf Dingbats"/>
              </a:rPr>
              <a:t>SiPM </a:t>
            </a:r>
            <a:r>
              <a:rPr lang="en-US" dirty="0">
                <a:solidFill>
                  <a:srgbClr val="000000"/>
                </a:solidFill>
                <a:sym typeface="Zapf Dingbats"/>
              </a:rPr>
              <a:t>applications for RICH and Medical Imaging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2241" y="87549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 Landscape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071" y="6037075"/>
            <a:ext cx="7357063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GOAL: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sector </a:t>
            </a:r>
            <a:r>
              <a:rPr lang="en-US" b="1" dirty="0" smtClean="0">
                <a:solidFill>
                  <a:srgbClr val="FF0000"/>
                </a:solidFill>
              </a:rPr>
              <a:t>ready for the polarized physics runs in fall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165464"/>
      </p:ext>
    </p:extLst>
  </p:cSld>
  <p:clrMapOvr>
    <a:masterClrMapping/>
  </p:clrMapOvr>
  <p:transition xmlns:p14="http://schemas.microsoft.com/office/powerpoint/2010/main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>
            <a:grpSpLocks/>
          </p:cNvGrpSpPr>
          <p:nvPr/>
        </p:nvGrpSpPr>
        <p:grpSpPr bwMode="auto">
          <a:xfrm flipH="1">
            <a:off x="3063849" y="1609931"/>
            <a:ext cx="6909428" cy="5716881"/>
            <a:chOff x="133350" y="1028700"/>
            <a:chExt cx="6275388" cy="5192713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33350" y="1028700"/>
              <a:ext cx="6275388" cy="5192713"/>
              <a:chOff x="133350" y="1028700"/>
              <a:chExt cx="6275388" cy="5192713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5876420" cy="5192713"/>
                <a:chOff x="3456310" y="940039"/>
                <a:chExt cx="5876191" cy="5191611"/>
              </a:xfrm>
            </p:grpSpPr>
            <p:pic>
              <p:nvPicPr>
                <p:cNvPr id="13" name="Picture 7" descr="clas12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TextBox 14"/>
                <p:cNvSpPr txBox="1"/>
                <p:nvPr/>
              </p:nvSpPr>
              <p:spPr>
                <a:xfrm>
                  <a:off x="4780320" y="5572383"/>
                  <a:ext cx="1745215" cy="554664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6652691" y="5434129"/>
                  <a:ext cx="1746805" cy="554664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solenoid</a:t>
                  </a:r>
                </a:p>
              </p:txBody>
            </p:sp>
            <p:sp>
              <p:nvSpPr>
                <p:cNvPr id="16" name="10-Point Star 16"/>
                <p:cNvSpPr/>
                <p:nvPr/>
              </p:nvSpPr>
              <p:spPr>
                <a:xfrm>
                  <a:off x="8399495" y="4342388"/>
                  <a:ext cx="93300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5475288" y="5422900"/>
                <a:ext cx="933450" cy="476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0"/>
            <a:ext cx="9069388" cy="1260475"/>
          </a:xfrm>
        </p:spPr>
        <p:txBody>
          <a:bodyPr>
            <a:normAutofit/>
          </a:bodyPr>
          <a:lstStyle/>
          <a:p>
            <a:r>
              <a:rPr lang="it-IT" sz="3200" b="0" dirty="0" smtClean="0">
                <a:solidFill>
                  <a:srgbClr val="FF0000"/>
                </a:solidFill>
              </a:rPr>
              <a:t>HD-ICE TRANSVERSE TARGET</a:t>
            </a:r>
            <a:br>
              <a:rPr lang="it-IT" sz="3200" b="0" dirty="0" smtClean="0">
                <a:solidFill>
                  <a:srgbClr val="FF0000"/>
                </a:solidFill>
              </a:rPr>
            </a:br>
            <a:r>
              <a:rPr lang="it-IT" sz="2000" b="0" dirty="0" smtClean="0">
                <a:solidFill>
                  <a:schemeClr val="tx1"/>
                </a:solidFill>
              </a:rPr>
              <a:t>(L. </a:t>
            </a:r>
            <a:r>
              <a:rPr lang="it-IT" sz="2000" b="0" dirty="0" err="1" smtClean="0">
                <a:solidFill>
                  <a:schemeClr val="tx1"/>
                </a:solidFill>
              </a:rPr>
              <a:t>Barion</a:t>
            </a:r>
            <a:r>
              <a:rPr lang="it-IT" sz="2000" b="0" dirty="0" smtClean="0">
                <a:solidFill>
                  <a:schemeClr val="tx1"/>
                </a:solidFill>
              </a:rPr>
              <a:t>, G. Ciullo, M. </a:t>
            </a:r>
            <a:r>
              <a:rPr lang="it-IT" sz="2000" b="0" dirty="0" err="1" smtClean="0">
                <a:solidFill>
                  <a:schemeClr val="tx1"/>
                </a:solidFill>
              </a:rPr>
              <a:t>Contalbrigo</a:t>
            </a:r>
            <a:r>
              <a:rPr lang="it-IT" sz="2000" b="0" dirty="0" smtClean="0">
                <a:solidFill>
                  <a:schemeClr val="tx1"/>
                </a:solidFill>
              </a:rPr>
              <a:t>, P.L., M. </a:t>
            </a:r>
            <a:r>
              <a:rPr lang="it-IT" sz="2000" b="0" dirty="0" err="1" smtClean="0">
                <a:solidFill>
                  <a:schemeClr val="tx1"/>
                </a:solidFill>
              </a:rPr>
              <a:t>Statera</a:t>
            </a:r>
            <a:r>
              <a:rPr lang="it-IT" sz="2000" b="0" dirty="0" smtClean="0">
                <a:solidFill>
                  <a:schemeClr val="tx1"/>
                </a:solidFill>
              </a:rPr>
              <a:t>, </a:t>
            </a:r>
            <a:r>
              <a:rPr lang="it-IT" sz="2000" b="0" dirty="0" err="1" smtClean="0">
                <a:solidFill>
                  <a:schemeClr val="tx1"/>
                </a:solidFill>
              </a:rPr>
              <a:t>F</a:t>
            </a:r>
            <a:r>
              <a:rPr lang="it-IT" sz="2000" b="0" dirty="0" smtClean="0">
                <a:solidFill>
                  <a:schemeClr val="tx1"/>
                </a:solidFill>
              </a:rPr>
              <a:t>. Spizzo) </a:t>
            </a:r>
            <a:endParaRPr lang="it-IT" sz="3200" b="0" dirty="0">
              <a:solidFill>
                <a:schemeClr val="tx1"/>
              </a:solidFill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73262" y="3082298"/>
            <a:ext cx="3767983" cy="165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it-IT" dirty="0" err="1">
                <a:solidFill>
                  <a:srgbClr val="1F497D"/>
                </a:solidFill>
                <a:latin typeface="Calibri" charset="0"/>
              </a:rPr>
              <a:t>tracking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solenoid</a:t>
            </a:r>
            <a:endParaRPr lang="it-IT" dirty="0">
              <a:solidFill>
                <a:srgbClr val="1F497D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1F497D"/>
                </a:solidFill>
                <a:latin typeface="Calibri" charset="0"/>
              </a:rPr>
              <a:t> design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field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5 T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longitudinal</a:t>
            </a:r>
            <a:endParaRPr lang="it-IT" dirty="0">
              <a:solidFill>
                <a:srgbClr val="1F497D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1F497D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HDice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target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working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field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2 T</a:t>
            </a: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1F497D"/>
                </a:solidFill>
                <a:latin typeface="Calibri" charset="0"/>
              </a:rPr>
              <a:t> 4K L-He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cryostat</a:t>
            </a:r>
            <a:endParaRPr lang="it-IT" dirty="0">
              <a:solidFill>
                <a:srgbClr val="1F497D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1F497D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diameter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440 to 942 mm</a:t>
            </a:r>
          </a:p>
          <a:p>
            <a:pPr>
              <a:buFont typeface="Arial" charset="0"/>
              <a:buChar char="•"/>
            </a:pPr>
            <a:r>
              <a:rPr lang="it-IT" dirty="0">
                <a:solidFill>
                  <a:srgbClr val="1F497D"/>
                </a:solidFill>
                <a:latin typeface="Calibri" charset="0"/>
              </a:rPr>
              <a:t> </a:t>
            </a:r>
            <a:r>
              <a:rPr lang="it-IT" dirty="0" err="1">
                <a:solidFill>
                  <a:srgbClr val="1F497D"/>
                </a:solidFill>
                <a:latin typeface="Calibri" charset="0"/>
              </a:rPr>
              <a:t>length</a:t>
            </a:r>
            <a:r>
              <a:rPr lang="it-IT" dirty="0">
                <a:solidFill>
                  <a:srgbClr val="1F497D"/>
                </a:solidFill>
                <a:latin typeface="Calibri" charset="0"/>
              </a:rPr>
              <a:t> 1500 mm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173262" y="5015966"/>
            <a:ext cx="3454714" cy="125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chemeClr val="accent2"/>
                </a:solidFill>
                <a:latin typeface="Calibri" charset="0"/>
              </a:rPr>
              <a:t>HDice</a:t>
            </a:r>
            <a:r>
              <a:rPr lang="en-US" sz="2000" dirty="0">
                <a:solidFill>
                  <a:schemeClr val="accent2"/>
                </a:solidFill>
                <a:latin typeface="Calibri" charset="0"/>
              </a:rPr>
              <a:t> Transverse Target: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Calibri" charset="0"/>
              </a:rPr>
              <a:t> high polarization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Calibri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Symbol" charset="0"/>
                <a:cs typeface="Symbol" charset="0"/>
              </a:rPr>
              <a:t>f</a:t>
            </a:r>
            <a:r>
              <a:rPr lang="en-US" sz="2000" dirty="0">
                <a:solidFill>
                  <a:schemeClr val="accent2"/>
                </a:solidFill>
                <a:latin typeface="Calibri" charset="0"/>
              </a:rPr>
              <a:t> 25 mm – Length 25 mm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Calibri" charset="0"/>
              </a:rPr>
              <a:t> transverse field 0.5-1.25 T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82667" y="1598470"/>
            <a:ext cx="1857856" cy="1222752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it-IT" sz="2600" dirty="0">
                <a:solidFill>
                  <a:schemeClr val="tx2"/>
                </a:solidFill>
                <a:latin typeface="Arial"/>
                <a:cs typeface="Arial"/>
              </a:rPr>
              <a:t>CLAS12</a:t>
            </a:r>
          </a:p>
          <a:p>
            <a:pPr marL="314982" indent="-314982">
              <a:buFont typeface="Arial"/>
              <a:buChar char="•"/>
            </a:pPr>
            <a:r>
              <a:rPr lang="it-IT" sz="2600" dirty="0">
                <a:solidFill>
                  <a:schemeClr val="tx2"/>
                </a:solidFill>
                <a:latin typeface="Arial"/>
                <a:cs typeface="Arial"/>
              </a:rPr>
              <a:t>HD-</a:t>
            </a:r>
            <a:r>
              <a:rPr lang="it-IT" sz="2600" dirty="0" err="1">
                <a:solidFill>
                  <a:schemeClr val="tx2"/>
                </a:solidFill>
                <a:latin typeface="Arial"/>
                <a:cs typeface="Arial"/>
              </a:rPr>
              <a:t>ice</a:t>
            </a:r>
            <a:r>
              <a:rPr lang="it-IT" sz="26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marL="314982" indent="-314982">
              <a:buFont typeface="Arial"/>
              <a:buChar char="•"/>
            </a:pPr>
            <a:r>
              <a:rPr lang="it-IT" sz="2600" dirty="0" err="1">
                <a:solidFill>
                  <a:schemeClr val="tx2"/>
                </a:solidFill>
                <a:latin typeface="Arial"/>
                <a:cs typeface="Arial"/>
              </a:rPr>
              <a:t>polarized</a:t>
            </a:r>
            <a:endParaRPr lang="it-IT" sz="26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67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70" y="0"/>
            <a:ext cx="9072563" cy="895961"/>
          </a:xfrm>
        </p:spPr>
        <p:txBody>
          <a:bodyPr>
            <a:normAutofit/>
          </a:bodyPr>
          <a:lstStyle/>
          <a:p>
            <a:r>
              <a:rPr lang="it-IT" sz="3200" b="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BULK </a:t>
            </a:r>
            <a:r>
              <a:rPr lang="it-IT" sz="32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TRANSVERSE </a:t>
            </a:r>
            <a:r>
              <a:rPr lang="it-IT" sz="3200" b="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MAGNET</a:t>
            </a:r>
            <a:endParaRPr lang="it-IT" sz="3200" b="0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812140" indent="-41308169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0397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00794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51191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0158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342660-7756-4648-A0E7-6253C044EBE5}" type="slidenum">
              <a:rPr lang="it-IT" sz="13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it-IT" sz="13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6871" name="Rectangle 9"/>
          <p:cNvSpPr>
            <a:spLocks noRot="1" noChangeArrowheads="1"/>
          </p:cNvSpPr>
          <p:nvPr/>
        </p:nvSpPr>
        <p:spPr bwMode="auto">
          <a:xfrm>
            <a:off x="5022812" y="1664179"/>
            <a:ext cx="4956307" cy="220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8" tIns="50384" rIns="100768" bIns="50384"/>
          <a:lstStyle/>
          <a:p>
            <a:pPr defTabSz="4603991">
              <a:spcBef>
                <a:spcPct val="20000"/>
              </a:spcBef>
            </a:pPr>
            <a:r>
              <a:rPr lang="it-IT" sz="2600" b="1" dirty="0">
                <a:solidFill>
                  <a:srgbClr val="1F497D"/>
                </a:solidFill>
                <a:cs typeface="Arial" charset="0"/>
              </a:rPr>
              <a:t>           </a:t>
            </a:r>
            <a:r>
              <a:rPr lang="it-IT" sz="2600" b="1" dirty="0">
                <a:solidFill>
                  <a:srgbClr val="FF0000"/>
                </a:solidFill>
                <a:cs typeface="Arial" charset="0"/>
              </a:rPr>
              <a:t>bulk </a:t>
            </a:r>
            <a:r>
              <a:rPr lang="it-IT" sz="2600" b="1" dirty="0" err="1">
                <a:solidFill>
                  <a:srgbClr val="FF0000"/>
                </a:solidFill>
                <a:cs typeface="Arial" charset="0"/>
              </a:rPr>
              <a:t>cylinder</a:t>
            </a:r>
            <a:endParaRPr lang="it-IT" sz="2600" b="1" dirty="0">
              <a:solidFill>
                <a:srgbClr val="FF0000"/>
              </a:solidFill>
              <a:cs typeface="Arial" charset="0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b="1" dirty="0">
                <a:solidFill>
                  <a:srgbClr val="1F497D"/>
                </a:solidFill>
                <a:cs typeface="Arial" charset="0"/>
              </a:rPr>
              <a:t> MgB</a:t>
            </a:r>
            <a:r>
              <a:rPr lang="it-IT" sz="2600" b="1" baseline="-25000" dirty="0">
                <a:solidFill>
                  <a:srgbClr val="1F497D"/>
                </a:solidFill>
                <a:cs typeface="Arial" charset="0"/>
              </a:rPr>
              <a:t>2</a:t>
            </a:r>
            <a:r>
              <a:rPr lang="it-IT" sz="2600" b="1" dirty="0">
                <a:solidFill>
                  <a:srgbClr val="1F497D"/>
                </a:solidFill>
                <a:cs typeface="Arial" charset="0"/>
              </a:rPr>
              <a:t>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b="1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2600" b="1" dirty="0" err="1">
                <a:solidFill>
                  <a:srgbClr val="3366FF"/>
                </a:solidFill>
                <a:cs typeface="Arial" charset="0"/>
              </a:rPr>
              <a:t>longitudinal</a:t>
            </a:r>
            <a:r>
              <a:rPr lang="it-IT" sz="2600" b="1" dirty="0">
                <a:solidFill>
                  <a:srgbClr val="3366FF"/>
                </a:solidFill>
                <a:cs typeface="Arial" charset="0"/>
              </a:rPr>
              <a:t> </a:t>
            </a:r>
            <a:r>
              <a:rPr lang="it-IT" sz="2600" b="1" dirty="0" err="1">
                <a:solidFill>
                  <a:srgbClr val="3366FF"/>
                </a:solidFill>
                <a:cs typeface="Arial" charset="0"/>
              </a:rPr>
              <a:t>shield</a:t>
            </a:r>
            <a:endParaRPr lang="it-IT" sz="2600" b="1" dirty="0">
              <a:solidFill>
                <a:srgbClr val="3366FF"/>
              </a:solidFill>
              <a:cs typeface="Arial" charset="0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b="1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2600" b="1" dirty="0" err="1">
                <a:solidFill>
                  <a:srgbClr val="E46C0A"/>
                </a:solidFill>
                <a:cs typeface="Arial" charset="0"/>
              </a:rPr>
              <a:t>transverse</a:t>
            </a:r>
            <a:r>
              <a:rPr lang="it-IT" sz="2600" b="1" dirty="0">
                <a:solidFill>
                  <a:srgbClr val="E46C0A"/>
                </a:solidFill>
                <a:cs typeface="Arial" charset="0"/>
              </a:rPr>
              <a:t> </a:t>
            </a:r>
            <a:r>
              <a:rPr lang="it-IT" sz="2600" b="1" dirty="0" err="1">
                <a:solidFill>
                  <a:srgbClr val="E46C0A"/>
                </a:solidFill>
                <a:cs typeface="Arial" charset="0"/>
              </a:rPr>
              <a:t>magnetization</a:t>
            </a:r>
            <a:endParaRPr lang="it-IT" sz="2600" b="1" dirty="0">
              <a:solidFill>
                <a:srgbClr val="1F497D"/>
              </a:solidFill>
              <a:cs typeface="Arial" charset="0"/>
            </a:endParaRPr>
          </a:p>
          <a:p>
            <a:pPr defTabSz="4603991">
              <a:spcBef>
                <a:spcPct val="20000"/>
              </a:spcBef>
            </a:pPr>
            <a:endParaRPr lang="it-IT" sz="350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6872" name="Group 11"/>
          <p:cNvGrpSpPr>
            <a:grpSpLocks/>
          </p:cNvGrpSpPr>
          <p:nvPr/>
        </p:nvGrpSpPr>
        <p:grpSpPr bwMode="auto">
          <a:xfrm>
            <a:off x="-246765" y="1322943"/>
            <a:ext cx="5269577" cy="3953081"/>
            <a:chOff x="20843875" y="7459663"/>
            <a:chExt cx="9436100" cy="7077075"/>
          </a:xfrm>
        </p:grpSpPr>
        <p:pic>
          <p:nvPicPr>
            <p:cNvPr id="36875" name="Picture 12" descr="cilindr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75" y="7459663"/>
              <a:ext cx="9436100" cy="70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Box 13"/>
            <p:cNvSpPr txBox="1">
              <a:spLocks noChangeArrowheads="1"/>
            </p:cNvSpPr>
            <p:nvPr/>
          </p:nvSpPr>
          <p:spPr bwMode="auto">
            <a:xfrm>
              <a:off x="25350787" y="7459663"/>
              <a:ext cx="1295403" cy="78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FF6600"/>
                  </a:solidFill>
                  <a:latin typeface="Calibri" charset="0"/>
                </a:rPr>
                <a:t>By</a:t>
              </a:r>
            </a:p>
          </p:txBody>
        </p:sp>
        <p:cxnSp>
          <p:nvCxnSpPr>
            <p:cNvPr id="36877" name="Straight Arrow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24207787" y="8983662"/>
              <a:ext cx="1828800" cy="1588"/>
            </a:xfrm>
            <a:prstGeom prst="straightConnector1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8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5655587" y="9517062"/>
              <a:ext cx="1219200" cy="838200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9" name="TextBox 16"/>
            <p:cNvSpPr txBox="1">
              <a:spLocks noChangeArrowheads="1"/>
            </p:cNvSpPr>
            <p:nvPr/>
          </p:nvSpPr>
          <p:spPr bwMode="auto">
            <a:xfrm>
              <a:off x="26874788" y="8880474"/>
              <a:ext cx="1751835" cy="78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00FF"/>
                  </a:solidFill>
                  <a:latin typeface="Calibri" charset="0"/>
                </a:rPr>
                <a:t>Bz</a:t>
              </a:r>
            </a:p>
          </p:txBody>
        </p:sp>
      </p:grpSp>
      <p:sp>
        <p:nvSpPr>
          <p:cNvPr id="36873" name="TextBox 18"/>
          <p:cNvSpPr txBox="1">
            <a:spLocks noChangeArrowheads="1"/>
          </p:cNvSpPr>
          <p:nvPr/>
        </p:nvSpPr>
        <p:spPr bwMode="auto">
          <a:xfrm>
            <a:off x="5262081" y="3812845"/>
            <a:ext cx="4717038" cy="32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100" dirty="0">
                <a:solidFill>
                  <a:srgbClr val="1F497D"/>
                </a:solidFill>
                <a:cs typeface="Arial" charset="0"/>
              </a:rPr>
              <a:t>		</a:t>
            </a:r>
            <a:r>
              <a:rPr lang="it-IT" sz="3100" b="1" dirty="0" err="1">
                <a:solidFill>
                  <a:srgbClr val="1F497D"/>
                </a:solidFill>
                <a:cs typeface="Arial" charset="0"/>
              </a:rPr>
              <a:t>features</a:t>
            </a:r>
            <a:r>
              <a:rPr lang="it-IT" sz="3100" b="1" dirty="0">
                <a:solidFill>
                  <a:srgbClr val="1F497D"/>
                </a:solidFill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it-IT" sz="3100" dirty="0">
                <a:solidFill>
                  <a:srgbClr val="1F497D"/>
                </a:solidFill>
                <a:cs typeface="Arial" charset="0"/>
              </a:rPr>
              <a:t> no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current</a:t>
            </a:r>
            <a:r>
              <a:rPr lang="it-IT" sz="31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leads</a:t>
            </a:r>
            <a:endParaRPr lang="it-IT" sz="3100" dirty="0">
              <a:solidFill>
                <a:srgbClr val="1F497D"/>
              </a:solidFill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100" dirty="0">
                <a:solidFill>
                  <a:srgbClr val="1F497D"/>
                </a:solidFill>
                <a:cs typeface="Arial" charset="0"/>
              </a:rPr>
              <a:t> Cu free</a:t>
            </a:r>
          </a:p>
          <a:p>
            <a:pPr eaLnBrk="1" hangingPunct="1">
              <a:buFont typeface="Arial" charset="0"/>
              <a:buChar char="•"/>
            </a:pPr>
            <a:r>
              <a:rPr lang="it-IT" sz="3100" dirty="0">
                <a:solidFill>
                  <a:srgbClr val="1F497D"/>
                </a:solidFill>
                <a:cs typeface="Arial" charset="0"/>
              </a:rPr>
              <a:t> self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tuning</a:t>
            </a:r>
            <a:endParaRPr lang="it-IT" sz="3100" dirty="0">
              <a:solidFill>
                <a:srgbClr val="1F497D"/>
              </a:solidFill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1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few</a:t>
            </a:r>
            <a:r>
              <a:rPr lang="it-IT" sz="3100" dirty="0">
                <a:solidFill>
                  <a:srgbClr val="1F497D"/>
                </a:solidFill>
                <a:cs typeface="Arial" charset="0"/>
              </a:rPr>
              <a:t> mm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thickness</a:t>
            </a:r>
            <a:endParaRPr lang="it-IT" sz="3100" dirty="0">
              <a:solidFill>
                <a:srgbClr val="1F497D"/>
              </a:solidFill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31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external</a:t>
            </a:r>
            <a:r>
              <a:rPr lang="it-IT" sz="3100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magnet</a:t>
            </a:r>
            <a:endParaRPr lang="it-IT" sz="3100" dirty="0">
              <a:solidFill>
                <a:srgbClr val="1F497D"/>
              </a:solidFill>
              <a:cs typeface="Arial" charset="0"/>
            </a:endParaRPr>
          </a:p>
          <a:p>
            <a:pPr eaLnBrk="1" hangingPunct="1"/>
            <a:r>
              <a:rPr lang="it-IT" sz="3100" dirty="0">
                <a:solidFill>
                  <a:srgbClr val="1F497D"/>
                </a:solidFill>
                <a:cs typeface="Arial" charset="0"/>
              </a:rPr>
              <a:t>  for </a:t>
            </a:r>
            <a:r>
              <a:rPr lang="it-IT" sz="3100" dirty="0" err="1">
                <a:solidFill>
                  <a:srgbClr val="1F497D"/>
                </a:solidFill>
                <a:cs typeface="Arial" charset="0"/>
              </a:rPr>
              <a:t>magnetization</a:t>
            </a:r>
            <a:endParaRPr lang="it-IT" sz="31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36874" name="TextBox 15"/>
          <p:cNvSpPr txBox="1">
            <a:spLocks noChangeArrowheads="1"/>
          </p:cNvSpPr>
          <p:nvPr/>
        </p:nvSpPr>
        <p:spPr bwMode="auto">
          <a:xfrm>
            <a:off x="295769" y="5510513"/>
            <a:ext cx="4441439" cy="148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1F497D"/>
                </a:solidFill>
              </a:rPr>
              <a:t>existing sample </a:t>
            </a:r>
            <a:r>
              <a:rPr lang="it-IT" sz="1500">
                <a:solidFill>
                  <a:srgbClr val="1F497D"/>
                </a:solidFill>
              </a:rPr>
              <a:t>(</a:t>
            </a:r>
            <a:r>
              <a:rPr lang="it-IT" sz="1500">
                <a:solidFill>
                  <a:srgbClr val="1F497D"/>
                </a:solidFill>
                <a:cs typeface="Arial" charset="0"/>
              </a:rPr>
              <a:t>courtesy of G. Giunchi)</a:t>
            </a:r>
            <a:endParaRPr lang="it-IT">
              <a:solidFill>
                <a:srgbClr val="1F497D"/>
              </a:solidFill>
            </a:endParaRP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diameter 39 mm</a:t>
            </a: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length 90 mm</a:t>
            </a:r>
          </a:p>
          <a:p>
            <a:pPr eaLnBrk="1" hangingPunct="1"/>
            <a:r>
              <a:rPr lang="it-IT">
                <a:solidFill>
                  <a:srgbClr val="1F497D"/>
                </a:solidFill>
              </a:rPr>
              <a:t>thickness ~1 mm</a:t>
            </a:r>
          </a:p>
        </p:txBody>
      </p:sp>
    </p:spTree>
    <p:extLst>
      <p:ext uri="{BB962C8B-B14F-4D97-AF65-F5344CB8AC3E}">
        <p14:creationId xmlns:p14="http://schemas.microsoft.com/office/powerpoint/2010/main" val="292691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04031" y="139168"/>
            <a:ext cx="9072563" cy="895961"/>
          </a:xfrm>
        </p:spPr>
        <p:txBody>
          <a:bodyPr/>
          <a:lstStyle/>
          <a:p>
            <a:r>
              <a:rPr lang="it-IT" sz="3200" b="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FERRARA SETUP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812140" indent="-41308169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03972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00794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51191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0158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62F0D1-B2B0-BB48-AC45-7842546272A1}" type="slidenum">
              <a:rPr lang="it-IT" sz="13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it-IT" sz="13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0" y="1209199"/>
            <a:ext cx="5504092" cy="5249774"/>
            <a:chOff x="1596474" y="19346863"/>
            <a:chExt cx="10073445" cy="10693400"/>
          </a:xfrm>
        </p:grpSpPr>
        <p:pic>
          <p:nvPicPr>
            <p:cNvPr id="39950" name="Picture 7" descr="magnete-trasparente-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0" r="29341"/>
            <a:stretch>
              <a:fillRect/>
            </a:stretch>
          </p:blipFill>
          <p:spPr bwMode="auto">
            <a:xfrm>
              <a:off x="2696201" y="19346863"/>
              <a:ext cx="8405187" cy="106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8"/>
            <p:cNvSpPr>
              <a:spLocks noRot="1" noChangeArrowheads="1"/>
            </p:cNvSpPr>
            <p:nvPr/>
          </p:nvSpPr>
          <p:spPr bwMode="auto">
            <a:xfrm>
              <a:off x="2518658" y="20155254"/>
              <a:ext cx="2401074" cy="53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coldhead</a:t>
              </a:r>
            </a:p>
          </p:txBody>
        </p:sp>
        <p:cxnSp>
          <p:nvCxnSpPr>
            <p:cNvPr id="39952" name="Straight Arrow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3101167" y="26850097"/>
              <a:ext cx="2198108" cy="1439023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3" name="Straight Arrow Connector 11"/>
            <p:cNvCxnSpPr>
              <a:cxnSpLocks noChangeShapeType="1"/>
            </p:cNvCxnSpPr>
            <p:nvPr/>
          </p:nvCxnSpPr>
          <p:spPr bwMode="auto">
            <a:xfrm>
              <a:off x="2997353" y="25671461"/>
              <a:ext cx="3172250" cy="15240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4" name="Rectangle 13"/>
            <p:cNvSpPr>
              <a:spLocks noRot="1" noChangeArrowheads="1"/>
            </p:cNvSpPr>
            <p:nvPr/>
          </p:nvSpPr>
          <p:spPr bwMode="auto">
            <a:xfrm>
              <a:off x="2650895" y="21023264"/>
              <a:ext cx="1649689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turbo</a:t>
              </a:r>
            </a:p>
          </p:txBody>
        </p:sp>
        <p:sp>
          <p:nvSpPr>
            <p:cNvPr id="39955" name="Rectangle 14"/>
            <p:cNvSpPr>
              <a:spLocks noRot="1" noChangeArrowheads="1"/>
            </p:cNvSpPr>
            <p:nvPr/>
          </p:nvSpPr>
          <p:spPr bwMode="auto">
            <a:xfrm>
              <a:off x="7506898" y="20660983"/>
              <a:ext cx="3645732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support (316L)</a:t>
              </a:r>
            </a:p>
          </p:txBody>
        </p:sp>
        <p:sp>
          <p:nvSpPr>
            <p:cNvPr id="39956" name="Rectangle 15"/>
            <p:cNvSpPr>
              <a:spLocks noRot="1" noChangeArrowheads="1"/>
            </p:cNvSpPr>
            <p:nvPr/>
          </p:nvSpPr>
          <p:spPr bwMode="auto">
            <a:xfrm>
              <a:off x="8621919" y="21328062"/>
              <a:ext cx="3048000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Al chamber</a:t>
              </a:r>
            </a:p>
          </p:txBody>
        </p:sp>
        <p:sp>
          <p:nvSpPr>
            <p:cNvPr id="39957" name="Rectangle 16"/>
            <p:cNvSpPr>
              <a:spLocks noRot="1" noChangeArrowheads="1"/>
            </p:cNvSpPr>
            <p:nvPr/>
          </p:nvSpPr>
          <p:spPr bwMode="auto">
            <a:xfrm>
              <a:off x="1721392" y="23385463"/>
              <a:ext cx="427739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support (nylon)</a:t>
              </a:r>
            </a:p>
          </p:txBody>
        </p:sp>
        <p:sp>
          <p:nvSpPr>
            <p:cNvPr id="39958" name="Rectangle 17"/>
            <p:cNvSpPr>
              <a:spLocks noRot="1" noChangeArrowheads="1"/>
            </p:cNvSpPr>
            <p:nvPr/>
          </p:nvSpPr>
          <p:spPr bwMode="auto">
            <a:xfrm>
              <a:off x="1899412" y="28668661"/>
              <a:ext cx="327659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resistive coil</a:t>
              </a:r>
            </a:p>
          </p:txBody>
        </p:sp>
        <p:sp>
          <p:nvSpPr>
            <p:cNvPr id="39959" name="Rectangle 18"/>
            <p:cNvSpPr>
              <a:spLocks noRot="1" noChangeArrowheads="1"/>
            </p:cNvSpPr>
            <p:nvPr/>
          </p:nvSpPr>
          <p:spPr bwMode="auto">
            <a:xfrm>
              <a:off x="1596474" y="25195714"/>
              <a:ext cx="2357709" cy="125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pole</a:t>
              </a:r>
            </a:p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(ARMCO)</a:t>
              </a:r>
            </a:p>
          </p:txBody>
        </p:sp>
        <p:cxnSp>
          <p:nvCxnSpPr>
            <p:cNvPr id="39960" name="Straight Arrow Connector 19"/>
            <p:cNvCxnSpPr>
              <a:cxnSpLocks noChangeShapeType="1"/>
            </p:cNvCxnSpPr>
            <p:nvPr/>
          </p:nvCxnSpPr>
          <p:spPr bwMode="auto">
            <a:xfrm>
              <a:off x="4300584" y="21480463"/>
              <a:ext cx="1007763" cy="304799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1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7489954" y="21796296"/>
              <a:ext cx="1447799" cy="816133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2" name="Straight Arrow Connector 21"/>
            <p:cNvCxnSpPr>
              <a:cxnSpLocks noChangeShapeType="1"/>
            </p:cNvCxnSpPr>
            <p:nvPr/>
          </p:nvCxnSpPr>
          <p:spPr bwMode="auto">
            <a:xfrm>
              <a:off x="4548188" y="24299862"/>
              <a:ext cx="2209799" cy="914401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3" name="Straight Arrow Connector 22"/>
            <p:cNvCxnSpPr>
              <a:cxnSpLocks noChangeShapeType="1"/>
            </p:cNvCxnSpPr>
            <p:nvPr/>
          </p:nvCxnSpPr>
          <p:spPr bwMode="auto">
            <a:xfrm rot="10800000" flipV="1">
              <a:off x="6948104" y="22146210"/>
              <a:ext cx="2698752" cy="222985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64" name="Rectangle 23"/>
            <p:cNvSpPr>
              <a:spLocks noRot="1" noChangeArrowheads="1"/>
            </p:cNvSpPr>
            <p:nvPr/>
          </p:nvSpPr>
          <p:spPr bwMode="auto">
            <a:xfrm>
              <a:off x="4940456" y="29125862"/>
              <a:ext cx="286532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iron yoke</a:t>
              </a:r>
            </a:p>
          </p:txBody>
        </p:sp>
        <p:sp>
          <p:nvSpPr>
            <p:cNvPr id="39965" name="Rectangle 24"/>
            <p:cNvSpPr>
              <a:spLocks noRot="1" noChangeArrowheads="1"/>
            </p:cNvSpPr>
            <p:nvPr/>
          </p:nvSpPr>
          <p:spPr bwMode="auto">
            <a:xfrm>
              <a:off x="1925037" y="22060663"/>
              <a:ext cx="4099378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chamber (316L)</a:t>
              </a:r>
            </a:p>
          </p:txBody>
        </p:sp>
        <p:cxnSp>
          <p:nvCxnSpPr>
            <p:cNvPr id="39966" name="Straight Arrow Connector 25"/>
            <p:cNvCxnSpPr>
              <a:cxnSpLocks noChangeShapeType="1"/>
            </p:cNvCxnSpPr>
            <p:nvPr/>
          </p:nvCxnSpPr>
          <p:spPr bwMode="auto">
            <a:xfrm>
              <a:off x="4581065" y="20566062"/>
              <a:ext cx="1719723" cy="380998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9943" name="Straight Arrow Connector 36"/>
          <p:cNvCxnSpPr>
            <a:cxnSpLocks noChangeShapeType="1"/>
          </p:cNvCxnSpPr>
          <p:nvPr/>
        </p:nvCxnSpPr>
        <p:spPr bwMode="auto">
          <a:xfrm rot="5400000" flipH="1" flipV="1">
            <a:off x="2448441" y="5396736"/>
            <a:ext cx="738468" cy="630039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9"/>
          <p:cNvSpPr>
            <a:spLocks noRot="1" noChangeArrowheads="1"/>
          </p:cNvSpPr>
          <p:nvPr/>
        </p:nvSpPr>
        <p:spPr bwMode="auto">
          <a:xfrm>
            <a:off x="5406086" y="1774424"/>
            <a:ext cx="4674539" cy="417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68" tIns="50384" rIns="100768" bIns="50384"/>
          <a:lstStyle/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rgbClr val="1F497D"/>
                </a:solidFill>
                <a:cs typeface="Arial" charset="0"/>
              </a:rPr>
              <a:t> 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resistive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magnet</a:t>
            </a:r>
            <a:endParaRPr lang="it-IT" sz="2200" b="1" dirty="0">
              <a:solidFill>
                <a:schemeClr val="tx2"/>
              </a:solidFill>
              <a:cs typeface="Arial" charset="0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transverse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field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custom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poles</a:t>
            </a:r>
            <a:endParaRPr lang="it-IT" sz="2200" b="1" dirty="0">
              <a:solidFill>
                <a:schemeClr val="tx2"/>
              </a:solidFill>
              <a:cs typeface="Arial" charset="0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max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field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about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1 T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vacuum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chamber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(316L and Al)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liquid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free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cryostat</a:t>
            </a:r>
            <a:endParaRPr lang="it-IT" sz="2200" b="1" dirty="0">
              <a:solidFill>
                <a:schemeClr val="tx2"/>
              </a:solidFill>
              <a:cs typeface="Arial" charset="0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controlled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cylinder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temperature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minimum temperature &lt;20 K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it-IT" sz="2200" b="1" i="1" dirty="0">
                <a:solidFill>
                  <a:srgbClr val="1F497D"/>
                </a:solidFill>
                <a:latin typeface="Symbol" charset="0"/>
                <a:ea typeface="Arial" charset="0"/>
              </a:rPr>
              <a:t>D</a:t>
            </a:r>
            <a:r>
              <a:rPr lang="it-IT" sz="2200" b="1" i="1" dirty="0">
                <a:solidFill>
                  <a:srgbClr val="1F497D"/>
                </a:solidFill>
                <a:cs typeface="Arial" charset="0"/>
              </a:rPr>
              <a:t>B/B</a:t>
            </a:r>
            <a:r>
              <a:rPr lang="it-IT" sz="2200" b="1" dirty="0">
                <a:solidFill>
                  <a:srgbClr val="1F497D"/>
                </a:solidFill>
                <a:cs typeface="Arial" charset="0"/>
              </a:rPr>
              <a:t> 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&lt; 2 10</a:t>
            </a:r>
            <a:r>
              <a:rPr lang="it-IT" sz="2200" b="1" baseline="30000" dirty="0">
                <a:solidFill>
                  <a:schemeClr val="tx2"/>
                </a:solidFill>
                <a:cs typeface="Arial" charset="0"/>
              </a:rPr>
              <a:t>-3 </a:t>
            </a:r>
          </a:p>
          <a:p>
            <a:pPr defTabSz="4603991">
              <a:spcBef>
                <a:spcPct val="20000"/>
              </a:spcBef>
            </a:pP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 (on </a:t>
            </a:r>
            <a:r>
              <a:rPr lang="it-IT" sz="2200" b="1" dirty="0" err="1">
                <a:solidFill>
                  <a:schemeClr val="tx2"/>
                </a:solidFill>
                <a:cs typeface="Arial" charset="0"/>
              </a:rPr>
              <a:t>cylinder</a:t>
            </a:r>
            <a:r>
              <a:rPr lang="it-IT" sz="2200" b="1" dirty="0">
                <a:solidFill>
                  <a:schemeClr val="tx2"/>
                </a:solidFill>
                <a:cs typeface="Arial" charset="0"/>
              </a:rPr>
              <a:t> volume)</a:t>
            </a:r>
          </a:p>
          <a:p>
            <a:pPr defTabSz="4603991">
              <a:spcBef>
                <a:spcPct val="20000"/>
              </a:spcBef>
            </a:pPr>
            <a:endParaRPr lang="it-IT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cxnSp>
        <p:nvCxnSpPr>
          <p:cNvPr id="39945" name="Straight Arrow Connector 48"/>
          <p:cNvCxnSpPr>
            <a:cxnSpLocks noChangeShapeType="1"/>
          </p:cNvCxnSpPr>
          <p:nvPr/>
        </p:nvCxnSpPr>
        <p:spPr bwMode="auto">
          <a:xfrm rot="10800000">
            <a:off x="2819425" y="4299566"/>
            <a:ext cx="1657352" cy="1268695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6" name="TextBox 50"/>
          <p:cNvSpPr txBox="1">
            <a:spLocks noChangeArrowheads="1"/>
          </p:cNvSpPr>
          <p:nvPr/>
        </p:nvSpPr>
        <p:spPr bwMode="auto">
          <a:xfrm>
            <a:off x="4448776" y="5377520"/>
            <a:ext cx="1088414" cy="39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1F497D"/>
                </a:solidFill>
                <a:cs typeface="Arial" charset="0"/>
              </a:rPr>
              <a:t>cylinder</a:t>
            </a:r>
          </a:p>
        </p:txBody>
      </p:sp>
      <p:cxnSp>
        <p:nvCxnSpPr>
          <p:cNvPr id="39947" name="Straight Arrow Connector 51"/>
          <p:cNvCxnSpPr>
            <a:cxnSpLocks noChangeShapeType="1"/>
          </p:cNvCxnSpPr>
          <p:nvPr/>
        </p:nvCxnSpPr>
        <p:spPr bwMode="auto">
          <a:xfrm>
            <a:off x="2045878" y="2808630"/>
            <a:ext cx="773548" cy="159243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0481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20160516_112133_HD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5486"/>
          <a:stretch/>
        </p:blipFill>
        <p:spPr>
          <a:xfrm rot="5400000">
            <a:off x="1389903" y="-397"/>
            <a:ext cx="7559675" cy="7560469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Statera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7ACBE-BBDE-814C-977F-D6A7A203FF1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62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Rectangle 14"/>
          <p:cNvSpPr/>
          <p:nvPr/>
        </p:nvSpPr>
        <p:spPr>
          <a:xfrm>
            <a:off x="752287" y="227032"/>
            <a:ext cx="8561008" cy="608896"/>
          </a:xfrm>
          <a:prstGeom prst="rect">
            <a:avLst/>
          </a:prstGeom>
          <a:noFill/>
        </p:spPr>
        <p:txBody>
          <a:bodyPr wrap="square" lIns="100717" tIns="50361" rIns="100717" bIns="50361">
            <a:spAutoFit/>
          </a:bodyPr>
          <a:lstStyle/>
          <a:p>
            <a:pPr algn="ctr">
              <a:defRPr/>
            </a:pPr>
            <a:r>
              <a:rPr lang="en-US" sz="3500" dirty="0">
                <a:ln w="1905"/>
                <a:solidFill>
                  <a:srgbClr val="FF0000"/>
                </a:solidFill>
              </a:rPr>
              <a:t>La </a:t>
            </a:r>
            <a:r>
              <a:rPr lang="en-US" sz="3500" dirty="0" err="1">
                <a:ln w="1905"/>
                <a:solidFill>
                  <a:srgbClr val="FF0000"/>
                </a:solidFill>
              </a:rPr>
              <a:t>fisica</a:t>
            </a:r>
            <a:r>
              <a:rPr lang="en-US" sz="3500" dirty="0">
                <a:ln w="1905"/>
                <a:solidFill>
                  <a:srgbClr val="FF0000"/>
                </a:solidFill>
              </a:rPr>
              <a:t> del </a:t>
            </a:r>
            <a:r>
              <a:rPr lang="en-US" sz="3500" dirty="0" err="1">
                <a:ln w="1905"/>
                <a:solidFill>
                  <a:srgbClr val="FF0000"/>
                </a:solidFill>
              </a:rPr>
              <a:t>Gruppo</a:t>
            </a:r>
            <a:r>
              <a:rPr lang="en-US" sz="3500" dirty="0">
                <a:ln w="1905"/>
                <a:solidFill>
                  <a:srgbClr val="FF0000"/>
                </a:solidFill>
              </a:rPr>
              <a:t> III a Ferrara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632488" y="2211231"/>
            <a:ext cx="7116629" cy="3453854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endParaRPr lang="it-IT" sz="1000" dirty="0"/>
          </a:p>
          <a:p>
            <a:pPr marL="342900" indent="-342900">
              <a:buFont typeface="Arial"/>
              <a:buChar char="•"/>
            </a:pPr>
            <a:r>
              <a:rPr lang="it-IT" sz="2200" b="1" dirty="0" smtClean="0">
                <a:solidFill>
                  <a:srgbClr val="0033CC"/>
                </a:solidFill>
              </a:rPr>
              <a:t>JLAB12  </a:t>
            </a:r>
            <a:r>
              <a:rPr lang="it-IT" sz="2000" b="1" dirty="0">
                <a:solidFill>
                  <a:srgbClr val="FF0000"/>
                </a:solidFill>
              </a:rPr>
              <a:t>(R.L</a:t>
            </a:r>
            <a:r>
              <a:rPr lang="it-IT" sz="2000" b="1" dirty="0" smtClean="0">
                <a:solidFill>
                  <a:srgbClr val="FF0000"/>
                </a:solidFill>
              </a:rPr>
              <a:t>. &amp; R.N: </a:t>
            </a:r>
            <a:r>
              <a:rPr lang="it-IT" sz="2000" b="1" dirty="0">
                <a:solidFill>
                  <a:srgbClr val="FF0000"/>
                </a:solidFill>
              </a:rPr>
              <a:t>Marco Contalbrigo)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dirty="0"/>
              <a:t>      -  spin physics</a:t>
            </a:r>
          </a:p>
          <a:p>
            <a:r>
              <a:rPr lang="it-IT" dirty="0"/>
              <a:t>      -  transverse momentum phenomena  (TMDs) &amp; 3D imaging</a:t>
            </a:r>
          </a:p>
          <a:p>
            <a:r>
              <a:rPr lang="it-IT" dirty="0"/>
              <a:t>      -  GPDs, EM Form Factors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pPr marL="377704" indent="-377704"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0033CC"/>
                </a:solidFill>
              </a:rPr>
              <a:t>JEDI  </a:t>
            </a:r>
            <a:r>
              <a:rPr lang="it-IT" sz="2000" b="1" dirty="0">
                <a:solidFill>
                  <a:srgbClr val="FF0000"/>
                </a:solidFill>
              </a:rPr>
              <a:t>(R.L. &amp; </a:t>
            </a:r>
            <a:r>
              <a:rPr lang="it-IT" sz="2000" b="1" dirty="0" smtClean="0">
                <a:solidFill>
                  <a:srgbClr val="FF0000"/>
                </a:solidFill>
              </a:rPr>
              <a:t>R.N</a:t>
            </a:r>
            <a:r>
              <a:rPr lang="it-IT" sz="2000" b="1" dirty="0">
                <a:solidFill>
                  <a:srgbClr val="FF0000"/>
                </a:solidFill>
              </a:rPr>
              <a:t>. Paolo Lenisa)</a:t>
            </a:r>
          </a:p>
          <a:p>
            <a:r>
              <a:rPr lang="it-IT" dirty="0"/>
              <a:t>      </a:t>
            </a:r>
            <a:r>
              <a:rPr lang="it-IT" dirty="0" smtClean="0">
                <a:solidFill>
                  <a:srgbClr val="0033CC"/>
                </a:solidFill>
              </a:rPr>
              <a:t>-  </a:t>
            </a:r>
            <a:r>
              <a:rPr lang="it-IT" dirty="0"/>
              <a:t>EDM, tests of fundamental symmetries </a:t>
            </a:r>
          </a:p>
        </p:txBody>
      </p:sp>
      <p:pic>
        <p:nvPicPr>
          <p:cNvPr id="968706" name="Picture 2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0" y="2489125"/>
            <a:ext cx="1848139" cy="9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edi_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4" y="4737649"/>
            <a:ext cx="1870428" cy="10126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075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16138" y="285123"/>
            <a:ext cx="7140443" cy="578773"/>
          </a:xfrm>
        </p:spPr>
        <p:txBody>
          <a:bodyPr/>
          <a:lstStyle/>
          <a:p>
            <a:r>
              <a:rPr lang="it-IT" sz="3200" b="0" dirty="0" smtClean="0">
                <a:solidFill>
                  <a:srgbClr val="FF0000"/>
                </a:solidFill>
              </a:rPr>
              <a:t>MAGNETIZATION and SHIELDING</a:t>
            </a:r>
            <a:endParaRPr lang="it-IT" sz="3200" b="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40443" y="1658499"/>
            <a:ext cx="2807973" cy="620228"/>
          </a:xfrm>
          <a:prstGeom prst="rect">
            <a:avLst/>
          </a:prstGeom>
          <a:noFill/>
          <a:ln w="38100">
            <a:solidFill>
              <a:srgbClr val="EE32EC"/>
            </a:solidFill>
          </a:ln>
        </p:spPr>
        <p:txBody>
          <a:bodyPr wrap="none" lIns="100794" tIns="50397" rIns="100794" bIns="50397" rtlCol="0">
            <a:spAutoFit/>
          </a:bodyPr>
          <a:lstStyle/>
          <a:p>
            <a:r>
              <a:rPr lang="it-IT" dirty="0" smtClean="0"/>
              <a:t>Caratterizzazione Campo</a:t>
            </a:r>
          </a:p>
          <a:p>
            <a:r>
              <a:rPr lang="it-IT" dirty="0"/>
              <a:t>v</a:t>
            </a:r>
            <a:r>
              <a:rPr lang="it-IT" dirty="0" smtClean="0"/>
              <a:t>erso temperatura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149239" y="2654680"/>
            <a:ext cx="2859595" cy="87783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none" lIns="100794" tIns="50397" rIns="100794" bIns="50397" rtlCol="0">
            <a:spAutoFit/>
          </a:bodyPr>
          <a:lstStyle/>
          <a:p>
            <a:r>
              <a:rPr lang="it-IT" dirty="0" smtClean="0"/>
              <a:t>Utile per definire modello</a:t>
            </a:r>
          </a:p>
          <a:p>
            <a:r>
              <a:rPr lang="it-IT" dirty="0"/>
              <a:t>e</a:t>
            </a:r>
            <a:r>
              <a:rPr lang="it-IT" dirty="0" smtClean="0"/>
              <a:t>d estrapolare a </a:t>
            </a:r>
          </a:p>
          <a:p>
            <a:r>
              <a:rPr lang="it-IT" dirty="0"/>
              <a:t>c</a:t>
            </a:r>
            <a:r>
              <a:rPr lang="it-IT" dirty="0" smtClean="0"/>
              <a:t>ondizioni di esperimento</a:t>
            </a:r>
          </a:p>
        </p:txBody>
      </p:sp>
      <p:pic>
        <p:nvPicPr>
          <p:cNvPr id="8" name="Picture 7" descr="Mg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1" y="1110216"/>
            <a:ext cx="6556379" cy="5604980"/>
          </a:xfrm>
          <a:prstGeom prst="rect">
            <a:avLst/>
          </a:prstGeom>
        </p:spPr>
      </p:pic>
      <p:pic>
        <p:nvPicPr>
          <p:cNvPr id="9" name="Picture 8" descr="P_20160401_1448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76" y="3967004"/>
            <a:ext cx="2584984" cy="14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7610" y="242302"/>
            <a:ext cx="8139720" cy="6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72" tIns="50387" rIns="100772" bIns="50387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     Il </a:t>
            </a:r>
            <a:r>
              <a:rPr lang="en-US" sz="3500" dirty="0" err="1">
                <a:solidFill>
                  <a:srgbClr val="FF0000"/>
                </a:solidFill>
                <a:latin typeface="Comic Sans MS" pitchFamily="66" charset="0"/>
              </a:rPr>
              <a:t>gruppo</a:t>
            </a: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di Ferrara @ JLAB12</a:t>
            </a:r>
            <a:endParaRPr lang="en-US" sz="4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15" y="1173443"/>
            <a:ext cx="9885034" cy="4742310"/>
          </a:xfrm>
          <a:prstGeom prst="rect">
            <a:avLst/>
          </a:prstGeom>
          <a:noFill/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smtClean="0">
                <a:solidFill>
                  <a:srgbClr val="0033CC"/>
                </a:solidFill>
              </a:rPr>
              <a:t>Responsabilita’: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M. </a:t>
            </a:r>
            <a:r>
              <a:rPr lang="it-IT" sz="1900" dirty="0" smtClean="0"/>
              <a:t>C.: </a:t>
            </a:r>
            <a:r>
              <a:rPr lang="it-IT" sz="1900" dirty="0"/>
              <a:t>responsabile locale </a:t>
            </a:r>
            <a:r>
              <a:rPr lang="it-IT" sz="1900" dirty="0" smtClean="0"/>
              <a:t>e nazionale di JLab12</a:t>
            </a:r>
            <a:endParaRPr lang="it-IT" sz="1900" dirty="0"/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M. C. &amp; L.P. Co-spokesperson di diverse proposte di esperimento (PAC34,37,38,39)</a:t>
            </a:r>
          </a:p>
          <a:p>
            <a:endParaRPr lang="it-IT" sz="1900" dirty="0">
              <a:solidFill>
                <a:schemeClr val="tx1"/>
              </a:solidFill>
            </a:endParaRPr>
          </a:p>
          <a:p>
            <a:r>
              <a:rPr lang="it-IT" sz="1900" dirty="0" smtClean="0">
                <a:solidFill>
                  <a:srgbClr val="0033CC"/>
                </a:solidFill>
              </a:rPr>
              <a:t>Contributi principali: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RICH detector </a:t>
            </a:r>
            <a:r>
              <a:rPr lang="it-IT" sz="1900" dirty="0">
                <a:solidFill>
                  <a:srgbClr val="FF0000"/>
                </a:solidFill>
              </a:rPr>
              <a:t>(M.C., A. Movsysian, L. </a:t>
            </a:r>
            <a:r>
              <a:rPr lang="it-IT" sz="1900" dirty="0" err="1">
                <a:solidFill>
                  <a:srgbClr val="FF0000"/>
                </a:solidFill>
              </a:rPr>
              <a:t>Barion</a:t>
            </a:r>
            <a:r>
              <a:rPr lang="it-IT" sz="1900" dirty="0">
                <a:solidFill>
                  <a:srgbClr val="FF0000"/>
                </a:solidFill>
              </a:rPr>
              <a:t>, </a:t>
            </a:r>
            <a:r>
              <a:rPr lang="it-IT" sz="1900" dirty="0" smtClean="0">
                <a:solidFill>
                  <a:srgbClr val="FF0000"/>
                </a:solidFill>
              </a:rPr>
              <a:t>A. </a:t>
            </a:r>
            <a:r>
              <a:rPr lang="it-IT" sz="1900" dirty="0" err="1" smtClean="0">
                <a:solidFill>
                  <a:srgbClr val="FF0000"/>
                </a:solidFill>
              </a:rPr>
              <a:t>Scarabotto</a:t>
            </a:r>
            <a:r>
              <a:rPr lang="it-IT" sz="1900" dirty="0" smtClean="0">
                <a:solidFill>
                  <a:srgbClr val="FF0000"/>
                </a:solidFill>
              </a:rPr>
              <a:t>)</a:t>
            </a:r>
            <a:endParaRPr lang="it-IT" sz="1900" dirty="0">
              <a:solidFill>
                <a:srgbClr val="FF0000"/>
              </a:solidFill>
            </a:endParaRPr>
          </a:p>
          <a:p>
            <a:endParaRPr lang="it-IT" sz="1900" dirty="0" smtClean="0"/>
          </a:p>
          <a:p>
            <a:r>
              <a:rPr lang="it-IT" sz="1900" dirty="0" smtClean="0"/>
              <a:t>      - </a:t>
            </a:r>
            <a:r>
              <a:rPr lang="it-IT" sz="1900" dirty="0"/>
              <a:t>Caratterizzazione proprieta’ ottiche </a:t>
            </a:r>
            <a:r>
              <a:rPr lang="it-IT" sz="1900" dirty="0" smtClean="0"/>
              <a:t>radiatore </a:t>
            </a:r>
            <a:r>
              <a:rPr lang="it-IT" sz="1900" dirty="0" err="1" smtClean="0"/>
              <a:t>aerogel</a:t>
            </a:r>
            <a:r>
              <a:rPr lang="it-IT" sz="1900" dirty="0" smtClean="0"/>
              <a:t> </a:t>
            </a:r>
            <a:r>
              <a:rPr lang="it-IT" sz="1900" dirty="0"/>
              <a:t>(@ SILAB</a:t>
            </a:r>
            <a:r>
              <a:rPr lang="it-IT" sz="1900" dirty="0" smtClean="0"/>
              <a:t>)</a:t>
            </a:r>
          </a:p>
          <a:p>
            <a:r>
              <a:rPr lang="it-IT" sz="1900" dirty="0" smtClean="0"/>
              <a:t>      </a:t>
            </a:r>
            <a:r>
              <a:rPr lang="it-IT" sz="1900" dirty="0"/>
              <a:t>- T</a:t>
            </a:r>
            <a:r>
              <a:rPr lang="it-IT" sz="1900" dirty="0" smtClean="0"/>
              <a:t>est </a:t>
            </a:r>
            <a:r>
              <a:rPr lang="it-IT" sz="1900" dirty="0"/>
              <a:t>su fascio </a:t>
            </a:r>
            <a:r>
              <a:rPr lang="it-IT" sz="1900" dirty="0" smtClean="0"/>
              <a:t>elettronica di lettura (</a:t>
            </a:r>
            <a:r>
              <a:rPr lang="it-IT" sz="1900" dirty="0" err="1"/>
              <a:t>Fermilab</a:t>
            </a:r>
            <a:r>
              <a:rPr lang="it-IT" sz="1900" dirty="0"/>
              <a:t>) </a:t>
            </a:r>
            <a:endParaRPr lang="it-IT" sz="1900" dirty="0" smtClean="0"/>
          </a:p>
          <a:p>
            <a:r>
              <a:rPr lang="it-IT" sz="1900" dirty="0" smtClean="0"/>
              <a:t>      - Stress test componenti (</a:t>
            </a:r>
            <a:r>
              <a:rPr lang="it-IT" sz="1900" dirty="0" err="1" smtClean="0"/>
              <a:t>stabilita’</a:t>
            </a:r>
            <a:r>
              <a:rPr lang="it-IT" sz="1900" dirty="0" smtClean="0"/>
              <a:t> verso temperatura, </a:t>
            </a:r>
            <a:r>
              <a:rPr lang="it-IT" sz="1900" dirty="0" err="1" smtClean="0"/>
              <a:t>umidita’</a:t>
            </a:r>
            <a:r>
              <a:rPr lang="it-IT" sz="1900" dirty="0" smtClean="0"/>
              <a:t>. radiazione..)</a:t>
            </a:r>
            <a:endParaRPr lang="it-IT" sz="1900" dirty="0"/>
          </a:p>
          <a:p>
            <a:r>
              <a:rPr lang="it-IT" sz="1900" dirty="0"/>
              <a:t>      - SIPM Applications on RICH and </a:t>
            </a:r>
            <a:r>
              <a:rPr lang="it-IT" sz="1900" dirty="0" err="1"/>
              <a:t>Medical</a:t>
            </a:r>
            <a:r>
              <a:rPr lang="it-IT" sz="1900" dirty="0"/>
              <a:t> </a:t>
            </a:r>
            <a:r>
              <a:rPr lang="it-IT" sz="1900" dirty="0" err="1"/>
              <a:t>Imaging</a:t>
            </a:r>
            <a:endParaRPr lang="it-IT" sz="1900" dirty="0"/>
          </a:p>
          <a:p>
            <a:endParaRPr lang="it-IT" sz="1900" dirty="0"/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/>
              <a:t>Configurazione magnetica per HD_Ice target </a:t>
            </a:r>
            <a:r>
              <a:rPr lang="it-IT" sz="1900" dirty="0">
                <a:solidFill>
                  <a:srgbClr val="FF0000"/>
                </a:solidFill>
              </a:rPr>
              <a:t>(M.C., G. Ciullo</a:t>
            </a:r>
            <a:r>
              <a:rPr lang="it-IT" sz="1900" dirty="0" smtClean="0">
                <a:solidFill>
                  <a:srgbClr val="FF0000"/>
                </a:solidFill>
              </a:rPr>
              <a:t>, L. </a:t>
            </a:r>
            <a:r>
              <a:rPr lang="it-IT" sz="1900" dirty="0" err="1" smtClean="0">
                <a:solidFill>
                  <a:srgbClr val="FF0000"/>
                </a:solidFill>
              </a:rPr>
              <a:t>Barion</a:t>
            </a:r>
            <a:r>
              <a:rPr lang="it-IT" sz="1900" dirty="0" smtClean="0">
                <a:solidFill>
                  <a:srgbClr val="FF0000"/>
                </a:solidFill>
              </a:rPr>
              <a:t>, M. </a:t>
            </a:r>
            <a:r>
              <a:rPr lang="it-IT" sz="1900" dirty="0" err="1" smtClean="0">
                <a:solidFill>
                  <a:srgbClr val="FF0000"/>
                </a:solidFill>
              </a:rPr>
              <a:t>Statera</a:t>
            </a:r>
            <a:r>
              <a:rPr lang="it-IT" sz="1900" dirty="0" smtClean="0">
                <a:solidFill>
                  <a:srgbClr val="FF0000"/>
                </a:solidFill>
              </a:rPr>
              <a:t>)</a:t>
            </a:r>
            <a:endParaRPr lang="it-IT" sz="1900" dirty="0">
              <a:solidFill>
                <a:srgbClr val="FF0000"/>
              </a:solidFill>
            </a:endParaRPr>
          </a:p>
          <a:p>
            <a:pPr marL="377900" indent="-377900">
              <a:buFont typeface="Arial" pitchFamily="34" charset="0"/>
              <a:buChar char="•"/>
            </a:pPr>
            <a:endParaRPr lang="it-IT" sz="1900" dirty="0">
              <a:solidFill>
                <a:srgbClr val="FF0000"/>
              </a:solidFill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/>
              <a:t>Analisi dati  </a:t>
            </a:r>
            <a:r>
              <a:rPr lang="it-IT" sz="1900" dirty="0" smtClean="0">
                <a:solidFill>
                  <a:srgbClr val="FF0000"/>
                </a:solidFill>
              </a:rPr>
              <a:t>(</a:t>
            </a:r>
            <a:r>
              <a:rPr lang="it-IT" sz="1900" dirty="0">
                <a:solidFill>
                  <a:srgbClr val="FF0000"/>
                </a:solidFill>
              </a:rPr>
              <a:t>M.C</a:t>
            </a:r>
            <a:r>
              <a:rPr lang="it-IT" sz="1900" dirty="0" smtClean="0">
                <a:solidFill>
                  <a:srgbClr val="FF0000"/>
                </a:solidFill>
              </a:rPr>
              <a:t>., </a:t>
            </a:r>
            <a:r>
              <a:rPr lang="it-IT" sz="1900" dirty="0">
                <a:solidFill>
                  <a:srgbClr val="FF0000"/>
                </a:solidFill>
              </a:rPr>
              <a:t>A. </a:t>
            </a:r>
            <a:r>
              <a:rPr lang="it-IT" sz="1900" dirty="0" err="1">
                <a:solidFill>
                  <a:srgbClr val="FF0000"/>
                </a:solidFill>
              </a:rPr>
              <a:t>Movsisyan</a:t>
            </a:r>
            <a:r>
              <a:rPr lang="it-IT" sz="1900" dirty="0">
                <a:solidFill>
                  <a:srgbClr val="FF0000"/>
                </a:solidFill>
              </a:rPr>
              <a:t>)</a:t>
            </a:r>
            <a:endParaRPr lang="it-IT" sz="1900" dirty="0"/>
          </a:p>
          <a:p>
            <a:pPr marL="377900" indent="-377900">
              <a:buFont typeface="Arial" pitchFamily="34" charset="0"/>
              <a:buChar char="•"/>
            </a:pP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84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5" y="6318270"/>
            <a:ext cx="2150919" cy="100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3338" y="1529237"/>
            <a:ext cx="9180513" cy="224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88" tIns="76656" rIns="89888" bIns="44943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/>
            <a:r>
              <a:rPr lang="en-US" sz="4400" dirty="0" smtClean="0">
                <a:solidFill>
                  <a:srgbClr val="FF0000"/>
                </a:solidFill>
                <a:latin typeface="Comic Sans MS" pitchFamily="66" charset="0"/>
              </a:rPr>
              <a:t>JEDI</a:t>
            </a:r>
            <a:endParaRPr lang="en-US" sz="44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/>
            <a:r>
              <a:rPr lang="en-US" sz="3200" i="1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3200" i="1" dirty="0" err="1">
                <a:solidFill>
                  <a:srgbClr val="000000"/>
                </a:solidFill>
                <a:latin typeface="Comic Sans MS" pitchFamily="66" charset="0"/>
              </a:rPr>
              <a:t>ülich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lectric </a:t>
            </a:r>
            <a:r>
              <a:rPr lang="en-US" sz="3200" i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ipole moment </a:t>
            </a:r>
            <a:r>
              <a:rPr lang="en-US" sz="3200" i="1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US" sz="3200" i="1" dirty="0">
                <a:solidFill>
                  <a:srgbClr val="000000"/>
                </a:solidFill>
                <a:latin typeface="Comic Sans MS" pitchFamily="66" charset="0"/>
              </a:rPr>
              <a:t>nvestigations</a:t>
            </a:r>
            <a:r>
              <a:rPr lang="en-US" sz="3200" i="1" baseline="-25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51158" y="250826"/>
            <a:ext cx="181554" cy="43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888" tIns="46742" rIns="89888" bIns="46742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it-IT" sz="2200" dirty="0">
                <a:solidFill>
                  <a:srgbClr val="000080"/>
                </a:solidFill>
                <a:latin typeface="Century Schoolbook" pitchFamily="16" charset="0"/>
              </a:rPr>
              <a:t>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72" y="6087044"/>
            <a:ext cx="23399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83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5B7B979-4F6F-4AB1-BB4A-ABCCAB3E2E2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383426" y="0"/>
            <a:ext cx="4712824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JEDI (</a:t>
            </a:r>
            <a:r>
              <a:rPr lang="de-DE" sz="3600" b="0" dirty="0" smtClean="0">
                <a:solidFill>
                  <a:srgbClr val="FF0000"/>
                </a:solidFill>
                <a:latin typeface="Comic Sans MS" pitchFamily="66" charset="0"/>
              </a:rPr>
              <a:t>2018-2022)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922" y="1728383"/>
            <a:ext cx="8767939" cy="317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  <a:latin typeface="Comic Sans MS" pitchFamily="66" charset="0"/>
              </a:rPr>
              <a:t>Polarization technology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for precision experiments.</a:t>
            </a: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Search for electric dipole-moments in storage rings: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F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irst measurement of deuteron – EDM at COSY.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Production of Technical Design Report for a first generation machine.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In addition: 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Time Reversal Invariance Test at COSY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Longitudinal spin-filtering test at COSY (?) </a:t>
            </a: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/>
              <a:buChar char="•"/>
            </a:pPr>
            <a:r>
              <a:rPr lang="en-GB" dirty="0" smtClean="0">
                <a:solidFill>
                  <a:schemeClr val="bg2"/>
                </a:solidFill>
                <a:latin typeface="Comic Sans MS" pitchFamily="66" charset="0"/>
              </a:rPr>
              <a:t>Internal target at </a:t>
            </a:r>
            <a:r>
              <a:rPr lang="en-GB" dirty="0" err="1" smtClean="0">
                <a:solidFill>
                  <a:schemeClr val="bg2"/>
                </a:solidFill>
                <a:latin typeface="Comic Sans MS" pitchFamily="66" charset="0"/>
              </a:rPr>
              <a:t>LHCb</a:t>
            </a:r>
            <a:r>
              <a:rPr lang="en-GB" dirty="0" smtClean="0">
                <a:solidFill>
                  <a:schemeClr val="bg2"/>
                </a:solidFill>
                <a:latin typeface="Comic Sans MS" pitchFamily="66" charset="0"/>
              </a:rPr>
              <a:t> (-&gt; CSN1) ?</a:t>
            </a:r>
            <a:endParaRPr lang="en-GB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1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1556361" y="207253"/>
            <a:ext cx="670981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fundamental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542099" y="5831127"/>
            <a:ext cx="6601416" cy="832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Permanent EDMs violate P and T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Assuming CPT to hold, CP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is violated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also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206138" y="1167058"/>
            <a:ext cx="9629555" cy="3530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Elementary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>
                <a:latin typeface="Comic Sans MS" pitchFamily="66" charset="0"/>
              </a:rPr>
              <a:t>(</a:t>
            </a:r>
            <a:r>
              <a:rPr lang="de-DE" sz="1800" dirty="0" err="1">
                <a:latin typeface="Comic Sans MS" pitchFamily="66" charset="0"/>
              </a:rPr>
              <a:t>including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hadrons</a:t>
            </a:r>
            <a:r>
              <a:rPr lang="de-DE" sz="1800" dirty="0">
                <a:latin typeface="Comic Sans MS" pitchFamily="66" charset="0"/>
              </a:rPr>
              <a:t>)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a definite </a:t>
            </a:r>
            <a:r>
              <a:rPr lang="de-DE" sz="1800" dirty="0" err="1">
                <a:latin typeface="Comic Sans MS" pitchFamily="66" charset="0"/>
              </a:rPr>
              <a:t>partiy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and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cannot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EDM</a:t>
            </a:r>
            <a:endParaRPr lang="de-DE" sz="2400" b="1" dirty="0">
              <a:latin typeface="Comic Sans MS" pitchFamily="66" charset="0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5059" y="1866730"/>
            <a:ext cx="9491861" cy="3573784"/>
            <a:chOff x="155059" y="2554574"/>
            <a:chExt cx="9491861" cy="3573784"/>
          </a:xfrm>
        </p:grpSpPr>
        <p:grpSp>
          <p:nvGrpSpPr>
            <p:cNvPr id="3" name="Gruppo 2"/>
            <p:cNvGrpSpPr/>
            <p:nvPr/>
          </p:nvGrpSpPr>
          <p:grpSpPr>
            <a:xfrm>
              <a:off x="155059" y="2554574"/>
              <a:ext cx="9491861" cy="3573784"/>
              <a:chOff x="155059" y="2554574"/>
              <a:chExt cx="9491861" cy="3573784"/>
            </a:xfrm>
          </p:grpSpPr>
          <p:sp>
            <p:nvSpPr>
              <p:cNvPr id="2" name="Rettangolo 1"/>
              <p:cNvSpPr/>
              <p:nvPr/>
            </p:nvSpPr>
            <p:spPr bwMode="auto">
              <a:xfrm>
                <a:off x="170860" y="2554574"/>
                <a:ext cx="9476060" cy="35737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dirty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pic>
            <p:nvPicPr>
              <p:cNvPr id="9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1065" t="-377" r="397" b="112"/>
              <a:stretch>
                <a:fillRect/>
              </a:stretch>
            </p:blipFill>
            <p:spPr bwMode="auto">
              <a:xfrm>
                <a:off x="1182021" y="3071079"/>
                <a:ext cx="2486214" cy="28972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Rectangle 5"/>
              <p:cNvSpPr txBox="1">
                <a:spLocks noChangeArrowheads="1"/>
              </p:cNvSpPr>
              <p:nvPr/>
            </p:nvSpPr>
            <p:spPr bwMode="auto">
              <a:xfrm>
                <a:off x="155059" y="2554574"/>
                <a:ext cx="4344205" cy="43800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100684" tIns="50344" rIns="100684" bIns="50344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</a:pPr>
                <a:r>
                  <a:rPr lang="de-DE" sz="1800" dirty="0" err="1">
                    <a:latin typeface="Comic Sans MS" pitchFamily="66" charset="0"/>
                  </a:rPr>
                  <a:t>Unless</a:t>
                </a:r>
                <a:r>
                  <a:rPr lang="de-DE" sz="1800" dirty="0">
                    <a:latin typeface="Comic Sans MS" pitchFamily="66" charset="0"/>
                  </a:rPr>
                  <a:t> 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P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and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T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reversal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are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itchFamily="66" charset="0"/>
                  </a:rPr>
                  <a:t>violated</a:t>
                </a:r>
                <a:endParaRPr lang="de-DE" sz="2400" b="1" dirty="0">
                  <a:latin typeface="Comic Sans MS" pitchFamily="66" charset="0"/>
                </a:endParaRPr>
              </a:p>
            </p:txBody>
          </p:sp>
        </p:grpSp>
        <p:sp>
          <p:nvSpPr>
            <p:cNvPr id="16" name="Rectangle 5"/>
            <p:cNvSpPr txBox="1">
              <a:spLocks noChangeArrowheads="1"/>
            </p:cNvSpPr>
            <p:nvPr/>
          </p:nvSpPr>
          <p:spPr bwMode="auto">
            <a:xfrm>
              <a:off x="4319504" y="3703778"/>
              <a:ext cx="4447023" cy="12522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684" tIns="50344" rIns="100684" bIns="50344"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>
                  <a:latin typeface="Comic Sans MS"/>
                  <a:cs typeface="Comic Sans MS"/>
                </a:rPr>
                <a:t>s</a:t>
              </a:r>
              <a:r>
                <a:rPr lang="de-DE" sz="1800" dirty="0" smtClean="0">
                  <a:latin typeface="Comic Sans MS"/>
                  <a:cs typeface="Comic Sans MS"/>
                </a:rPr>
                <a:t>: </a:t>
              </a:r>
              <a:r>
                <a:rPr lang="de-DE" sz="1800" dirty="0" err="1" smtClean="0">
                  <a:latin typeface="Comic Sans MS"/>
                  <a:cs typeface="Comic Sans MS"/>
                </a:rPr>
                <a:t>spin</a:t>
              </a:r>
              <a:endParaRPr lang="de-DE" sz="1800" dirty="0" smtClean="0">
                <a:latin typeface="Comic Sans MS"/>
                <a:cs typeface="Comic Sans MS"/>
              </a:endParaRPr>
            </a:p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smtClean="0">
                  <a:latin typeface="Symbol" charset="2"/>
                  <a:cs typeface="Symbol" charset="2"/>
                </a:rPr>
                <a:t>m</a:t>
              </a:r>
              <a:r>
                <a:rPr lang="de-DE" sz="1800" dirty="0" smtClean="0">
                  <a:latin typeface="Comic Sans MS" pitchFamily="66" charset="0"/>
                </a:rPr>
                <a:t>: </a:t>
              </a:r>
              <a:r>
                <a:rPr lang="de-DE" sz="1800" dirty="0" err="1" smtClean="0">
                  <a:latin typeface="Comic Sans MS" pitchFamily="66" charset="0"/>
                </a:rPr>
                <a:t>magnetic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dipole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moment</a:t>
              </a:r>
              <a:endParaRPr lang="de-DE" sz="1800" dirty="0" smtClean="0">
                <a:latin typeface="Comic Sans MS" pitchFamily="66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smtClean="0">
                  <a:latin typeface="Comic Sans MS" pitchFamily="66" charset="0"/>
                </a:rPr>
                <a:t>d: </a:t>
              </a:r>
              <a:r>
                <a:rPr lang="de-DE" sz="1800" dirty="0" err="1" smtClean="0">
                  <a:latin typeface="Comic Sans MS" pitchFamily="66" charset="0"/>
                </a:rPr>
                <a:t>electric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dipole</a:t>
              </a:r>
              <a:r>
                <a:rPr lang="de-DE" sz="1800" dirty="0" smtClean="0">
                  <a:latin typeface="Comic Sans MS" pitchFamily="66" charset="0"/>
                </a:rPr>
                <a:t> </a:t>
              </a:r>
              <a:r>
                <a:rPr lang="de-DE" sz="1800" dirty="0" err="1" smtClean="0">
                  <a:latin typeface="Comic Sans MS" pitchFamily="66" charset="0"/>
                </a:rPr>
                <a:t>moment</a:t>
              </a:r>
              <a:endParaRPr lang="de-DE" sz="2400" b="1" dirty="0">
                <a:latin typeface="Comic Sans MS" pitchFamily="66" charset="0"/>
              </a:endParaRPr>
            </a:p>
          </p:txBody>
        </p:sp>
      </p:grpSp>
      <p:pic>
        <p:nvPicPr>
          <p:cNvPr id="7" name="Picture 6" descr="C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2" y="2482151"/>
            <a:ext cx="2772398" cy="2791323"/>
          </a:xfrm>
          <a:prstGeom prst="rect">
            <a:avLst/>
          </a:prstGeom>
        </p:spPr>
      </p:pic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6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853295" y="0"/>
            <a:ext cx="3579092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800" b="0" dirty="0" smtClean="0">
                <a:solidFill>
                  <a:srgbClr val="FF0000"/>
                </a:solidFill>
                <a:latin typeface="Comic Sans MS" pitchFamily="66" charset="0"/>
              </a:rPr>
              <a:t>EDM: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itchFamily="66" charset="0"/>
              </a:rPr>
              <a:t>upper</a:t>
            </a:r>
            <a:r>
              <a:rPr lang="de-DE" sz="2800" b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itchFamily="66" charset="0"/>
              </a:rPr>
              <a:t>limits</a:t>
            </a:r>
            <a:endParaRPr lang="de-DE" sz="28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 descr="limits_ED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0" y="1206874"/>
            <a:ext cx="6679505" cy="4951813"/>
          </a:xfrm>
          <a:prstGeom prst="rect">
            <a:avLst/>
          </a:prstGeom>
        </p:spPr>
      </p:pic>
      <p:pic>
        <p:nvPicPr>
          <p:cNvPr id="11" name="Picture 10" descr="limits_JED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3" y="1234595"/>
            <a:ext cx="8251131" cy="4904954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04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387458" y="1281787"/>
            <a:ext cx="2055255" cy="416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Comic Sans MS" pitchFamily="66" charset="0"/>
              </a:rPr>
              <a:t>PROCEDURE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44" y="3538392"/>
            <a:ext cx="3228950" cy="295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87458" y="234091"/>
            <a:ext cx="9562454" cy="5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charged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use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storage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rings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044902" y="3928344"/>
            <a:ext cx="5773599" cy="2142900"/>
            <a:chOff x="4044902" y="3928344"/>
            <a:chExt cx="5773599" cy="2142900"/>
          </a:xfrm>
        </p:grpSpPr>
        <p:pic>
          <p:nvPicPr>
            <p:cNvPr id="26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4902" y="3928344"/>
              <a:ext cx="5773599" cy="2142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"/>
                <p:cNvSpPr txBox="1"/>
                <p:nvPr/>
              </p:nvSpPr>
              <p:spPr>
                <a:xfrm>
                  <a:off x="6995400" y="4595214"/>
                  <a:ext cx="1934707" cy="848651"/>
                </a:xfrm>
                <a:prstGeom prst="rect">
                  <a:avLst/>
                </a:prstGeom>
                <a:noFill/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de-DE" sz="2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2600" i="1">
                                    <a:latin typeface="Cambria Math"/>
                                  </a:rPr>
                                  <m:t>𝑠</m:t>
                                </m:r>
                              </m:e>
                            </m:acc>
                          </m:num>
                          <m:den>
                            <m:r>
                              <a:rPr lang="de-DE" sz="26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de-DE" sz="2600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de-DE" sz="2600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de-DE" sz="26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0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5398" y="4595212"/>
                  <a:ext cx="1934707" cy="8486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ttangolo 1"/>
          <p:cNvSpPr/>
          <p:nvPr/>
        </p:nvSpPr>
        <p:spPr>
          <a:xfrm>
            <a:off x="387460" y="2868437"/>
            <a:ext cx="8472632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Search </a:t>
            </a:r>
            <a:r>
              <a:rPr lang="de-DE" sz="2200" dirty="0" err="1">
                <a:latin typeface="Comic Sans MS" pitchFamily="66" charset="0"/>
              </a:rPr>
              <a:t>for</a:t>
            </a:r>
            <a:r>
              <a:rPr lang="de-DE" sz="2200" dirty="0">
                <a:latin typeface="Comic Sans MS" pitchFamily="66" charset="0"/>
              </a:rPr>
              <a:t> time </a:t>
            </a:r>
            <a:r>
              <a:rPr lang="de-DE" sz="2200" dirty="0" err="1">
                <a:latin typeface="Comic Sans MS" pitchFamily="66" charset="0"/>
              </a:rPr>
              <a:t>development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of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vertical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polarization</a:t>
            </a:r>
            <a:r>
              <a:rPr lang="de-DE" sz="2200" dirty="0">
                <a:latin typeface="Comic Sans MS" pitchFamily="66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88261" y="2364760"/>
            <a:ext cx="9059106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 err="1">
                <a:latin typeface="Comic Sans MS" pitchFamily="66" charset="0"/>
              </a:rPr>
              <a:t>Align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along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momentum</a:t>
            </a:r>
            <a:r>
              <a:rPr lang="de-DE" sz="2200" dirty="0">
                <a:latin typeface="Comic Sans MS" pitchFamily="66" charset="0"/>
              </a:rPr>
              <a:t> (</a:t>
            </a:r>
            <a:r>
              <a:rPr lang="de-DE" sz="2200" dirty="0">
                <a:latin typeface="Comic Sans MS" pitchFamily="66" charset="0"/>
                <a:sym typeface="Symbol"/>
              </a:rPr>
              <a:t> </a:t>
            </a:r>
            <a:r>
              <a:rPr lang="de-DE" sz="2200" dirty="0" err="1">
                <a:latin typeface="Comic Sans MS" pitchFamily="66" charset="0"/>
              </a:rPr>
              <a:t>freeze</a:t>
            </a:r>
            <a:r>
              <a:rPr lang="de-DE" sz="2200" dirty="0">
                <a:latin typeface="Comic Sans MS" pitchFamily="66" charset="0"/>
              </a:rPr>
              <a:t> horizontal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precession</a:t>
            </a:r>
            <a:r>
              <a:rPr lang="de-DE" sz="2200" dirty="0">
                <a:latin typeface="Comic Sans MS" pitchFamily="66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87458" y="1848792"/>
            <a:ext cx="4698722" cy="407163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Place </a:t>
            </a:r>
            <a:r>
              <a:rPr lang="de-DE" sz="2200" dirty="0" err="1">
                <a:latin typeface="Comic Sans MS" pitchFamily="66" charset="0"/>
              </a:rPr>
              <a:t>particles</a:t>
            </a:r>
            <a:r>
              <a:rPr lang="de-DE" sz="2200" dirty="0">
                <a:latin typeface="Comic Sans MS" pitchFamily="66" charset="0"/>
              </a:rPr>
              <a:t> in a </a:t>
            </a:r>
            <a:r>
              <a:rPr lang="de-DE" sz="2200" dirty="0" err="1">
                <a:latin typeface="Comic Sans MS" pitchFamily="66" charset="0"/>
              </a:rPr>
              <a:t>storage</a:t>
            </a:r>
            <a:r>
              <a:rPr lang="de-DE" sz="2200" dirty="0">
                <a:latin typeface="Comic Sans MS" pitchFamily="66" charset="0"/>
              </a:rPr>
              <a:t> ring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6006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614785" y="220826"/>
            <a:ext cx="299979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equirements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feld 7"/>
          <p:cNvSpPr txBox="1"/>
          <p:nvPr/>
        </p:nvSpPr>
        <p:spPr>
          <a:xfrm>
            <a:off x="657602" y="1514931"/>
            <a:ext cx="8552665" cy="1361013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POLARIMETER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The sensitivity to polarization must by large (0.5).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The efficiency of using the beam must be high (&gt; 1%).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Systematic errors must be managed (&lt; 10</a:t>
            </a:r>
            <a:r>
              <a:rPr lang="en-US" sz="2200" baseline="30000" dirty="0">
                <a:latin typeface="Comic Sans MS" pitchFamily="66" charset="0"/>
              </a:rPr>
              <a:t>‒6</a:t>
            </a:r>
            <a:r>
              <a:rPr lang="en-US" sz="2200" dirty="0">
                <a:latin typeface="Comic Sans MS" pitchFamily="66" charset="0"/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702310" y="5468500"/>
            <a:ext cx="4666285" cy="439367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9556" y="4687551"/>
            <a:ext cx="7987634" cy="440102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LARGE ELECTRIC FIELDS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(E=10 MV/m)</a:t>
            </a:r>
            <a:r>
              <a:rPr lang="en-US" sz="2400" dirty="0">
                <a:latin typeface="Comic Sans MS" pitchFamily="66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7681" y="3381672"/>
            <a:ext cx="7028295" cy="103680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POLARIZED BEAM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Polarization must last a long time (&gt; 1000 s).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latin typeface="Comic Sans MS" pitchFamily="66" charset="0"/>
              </a:rPr>
              <a:t>Polarization must remain parallel to velocity.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2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6908" y="220759"/>
            <a:ext cx="9300882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COoler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SYnchrotron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(FZ-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  <a:ea typeface="Century Schoolbook L" pitchFamily="16" charset="0"/>
                <a:cs typeface="Century Schoolbook L" pitchFamily="16" charset="0"/>
              </a:rPr>
              <a:t>ü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lich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, GERMANY) </a:t>
            </a:r>
          </a:p>
        </p:txBody>
      </p:sp>
      <p:pic>
        <p:nvPicPr>
          <p:cNvPr id="9" name="Picture 8" descr="CO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63" y="1082570"/>
            <a:ext cx="5331639" cy="4682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4159" y="5839607"/>
            <a:ext cx="8956298" cy="9546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COSY provides polarized protons and deuterons with p = 0.3–3.7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r>
              <a:rPr lang="en-US" sz="2000" dirty="0" smtClean="0">
                <a:latin typeface="Comic Sans MS"/>
                <a:cs typeface="Comic Sans MS"/>
              </a:rPr>
              <a:t>/c</a:t>
            </a:r>
          </a:p>
          <a:p>
            <a:endParaRPr lang="en-US" sz="20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   Ideal starting point for charged particles EDM search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8131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Picture 7" descr="S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8" y="3632100"/>
            <a:ext cx="3882044" cy="2177935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5" y="1065402"/>
            <a:ext cx="6881221" cy="47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Inject and accelerate polarized deuterons to 1 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/c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6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xmlns:p14="http://schemas.microsoft.com/office/powerpoint/2010/main" spd="slow">
        <p:zoom dir="in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1FE0B-DBC0-4CFA-98C5-12AEA25740A5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0054" y="994890"/>
            <a:ext cx="4904913" cy="865272"/>
          </a:xfrm>
          <a:prstGeom prst="rect">
            <a:avLst/>
          </a:prstGeom>
        </p:spPr>
        <p:txBody>
          <a:bodyPr lIns="100717" tIns="50361" rIns="100717" bIns="50361"/>
          <a:lstStyle/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 err="1">
                <a:solidFill>
                  <a:srgbClr val="000066"/>
                </a:solidFill>
                <a:latin typeface="+mn-lt"/>
              </a:rPr>
              <a:t>Responsabile</a:t>
            </a:r>
            <a:r>
              <a:rPr lang="en-GB" sz="2200" kern="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GB" sz="2200" kern="0" dirty="0" smtClean="0">
                <a:solidFill>
                  <a:srgbClr val="000066"/>
                </a:solidFill>
                <a:latin typeface="+mn-lt"/>
              </a:rPr>
              <a:t>Locale e </a:t>
            </a:r>
            <a:r>
              <a:rPr lang="en-GB" sz="2200" kern="0" dirty="0" err="1" smtClean="0">
                <a:solidFill>
                  <a:srgbClr val="000066"/>
                </a:solidFill>
                <a:latin typeface="+mn-lt"/>
              </a:rPr>
              <a:t>Nazionale</a:t>
            </a:r>
            <a:endParaRPr lang="en-GB" sz="2200" kern="0" dirty="0">
              <a:solidFill>
                <a:srgbClr val="000066"/>
              </a:solidFill>
              <a:latin typeface="+mn-lt"/>
            </a:endParaRPr>
          </a:p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>
                <a:solidFill>
                  <a:srgbClr val="000066"/>
                </a:solidFill>
                <a:latin typeface="+mn-lt"/>
              </a:rPr>
              <a:t>M. </a:t>
            </a:r>
            <a:r>
              <a:rPr lang="en-GB" sz="2200" kern="0" dirty="0" err="1">
                <a:solidFill>
                  <a:srgbClr val="000066"/>
                </a:solidFill>
                <a:latin typeface="+mn-lt"/>
              </a:rPr>
              <a:t>Contalbrigo</a:t>
            </a:r>
            <a:endParaRPr lang="it-IT" sz="2200" kern="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12" name="Picture 2" descr="logo JL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57" y="105822"/>
            <a:ext cx="2110446" cy="8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41370" y="281005"/>
            <a:ext cx="6008492" cy="79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it-IT" sz="3500" kern="0" dirty="0" smtClean="0">
                <a:solidFill>
                  <a:srgbClr val="FF0000"/>
                </a:solidFill>
              </a:rPr>
              <a:t>Collaborazione JLab12</a:t>
            </a:r>
            <a:endParaRPr lang="it-IT" sz="3500" kern="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" y="1863326"/>
            <a:ext cx="9798403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 descr="S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8" y="3632100"/>
            <a:ext cx="3882044" cy="2177935"/>
          </a:xfrm>
          <a:prstGeom prst="rect">
            <a:avLst/>
          </a:prstGeom>
        </p:spPr>
      </p:pic>
      <p:pic>
        <p:nvPicPr>
          <p:cNvPr id="9" name="Picture 8" descr="S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41" y="3720999"/>
            <a:ext cx="3898669" cy="201168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6" y="1036540"/>
            <a:ext cx="7330209" cy="709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chemeClr val="bg2"/>
                </a:solidFill>
                <a:latin typeface="Comic Sans MS" pitchFamily="66" charset="0"/>
              </a:rPr>
              <a:t>Inject and accelerate polarized deuterons to 1 </a:t>
            </a:r>
            <a:r>
              <a:rPr lang="en-US" sz="2000" dirty="0" err="1" smtClean="0">
                <a:solidFill>
                  <a:schemeClr val="bg2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solidFill>
                  <a:schemeClr val="bg2"/>
                </a:solidFill>
                <a:latin typeface="Comic Sans MS" pitchFamily="66" charset="0"/>
              </a:rPr>
              <a:t>/c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Flip spin in the horizontal plane with help of solenoid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lnSpc>
                <a:spcPct val="100000"/>
              </a:lnSpc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 descr="S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8" y="3632100"/>
            <a:ext cx="3882044" cy="2177935"/>
          </a:xfrm>
          <a:prstGeom prst="rect">
            <a:avLst/>
          </a:prstGeom>
        </p:spPr>
      </p:pic>
      <p:pic>
        <p:nvPicPr>
          <p:cNvPr id="9" name="Picture 8" descr="S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41" y="3720999"/>
            <a:ext cx="3898669" cy="201168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3086" y="1036541"/>
            <a:ext cx="7330209" cy="1344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808080"/>
                </a:solidFill>
                <a:latin typeface="Comic Sans MS" pitchFamily="66" charset="0"/>
              </a:rPr>
              <a:t>Inject and accelerate polarized deuterons to 1 </a:t>
            </a:r>
            <a:r>
              <a:rPr lang="en-US" sz="2000" dirty="0" err="1" smtClean="0">
                <a:solidFill>
                  <a:srgbClr val="808080"/>
                </a:solidFill>
                <a:latin typeface="Comic Sans MS" pitchFamily="66" charset="0"/>
              </a:rPr>
              <a:t>GeV</a:t>
            </a:r>
            <a:r>
              <a:rPr lang="en-US" sz="2000" dirty="0" smtClean="0">
                <a:solidFill>
                  <a:srgbClr val="808080"/>
                </a:solidFill>
                <a:latin typeface="Comic Sans MS" pitchFamily="66" charset="0"/>
              </a:rPr>
              <a:t>/c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808080"/>
                </a:solidFill>
                <a:latin typeface="Comic Sans MS" pitchFamily="66" charset="0"/>
              </a:rPr>
              <a:t>Flip spin in the horizontal plane with help of solenoid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Extract slowly (100 s) beam on target</a:t>
            </a:r>
          </a:p>
          <a:p>
            <a:pPr eaLnBrk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</a:rPr>
              <a:t>Measure asymmetry and determine spin precession</a:t>
            </a: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1">
              <a:lnSpc>
                <a:spcPct val="100000"/>
              </a:lnSpc>
              <a:buSzPct val="45000"/>
            </a:pPr>
            <a:endParaRPr lang="en-US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" name="Picture 1" descr="SR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13" y="3920152"/>
            <a:ext cx="3624349" cy="1762298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91880" y="122304"/>
            <a:ext cx="5904366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Experimental tests at COSY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73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4032" y="6039566"/>
            <a:ext cx="9790113" cy="989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44948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Beam moves toward thick target                </a:t>
            </a: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continuous extraction               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lnSpc>
                <a:spcPct val="150000"/>
              </a:lnSpc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Elastic scattering (large cross section for d-C)                  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5593211" y="6244811"/>
            <a:ext cx="8239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2394018" y="295468"/>
            <a:ext cx="5831106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EDDA beam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polarimeter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6831018" y="6114702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32</a:t>
            </a:fld>
            <a:endParaRPr lang="en-US" dirty="0"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0" y="1259557"/>
            <a:ext cx="6190477" cy="4295238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 bwMode="auto">
          <a:xfrm>
            <a:off x="143771" y="2915753"/>
            <a:ext cx="1257349" cy="45719"/>
          </a:xfrm>
          <a:prstGeom prst="rightArrow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4" tIns="45668" rIns="91334" bIns="45668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779" y="2987756"/>
            <a:ext cx="936104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beam</a:t>
            </a: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47178"/>
              </p:ext>
            </p:extLst>
          </p:nvPr>
        </p:nvGraphicFramePr>
        <p:xfrm>
          <a:off x="4983163" y="372614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3163" y="372614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362459"/>
              </p:ext>
            </p:extLst>
          </p:nvPr>
        </p:nvGraphicFramePr>
        <p:xfrm>
          <a:off x="4868863" y="3709988"/>
          <a:ext cx="3429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" name="Equation" r:id="rId7" imgW="342900" imgH="139700" progId="Equation.3">
                  <p:embed/>
                </p:oleObj>
              </mc:Choice>
              <mc:Fallback>
                <p:oleObj name="Equation" r:id="rId7" imgW="3429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8863" y="3709988"/>
                        <a:ext cx="3429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910418" y="1259557"/>
            <a:ext cx="3170207" cy="4295238"/>
            <a:chOff x="6910418" y="1259557"/>
            <a:chExt cx="3170207" cy="4295238"/>
          </a:xfrm>
        </p:grpSpPr>
        <p:grpSp>
          <p:nvGrpSpPr>
            <p:cNvPr id="9" name="Gruppo 8"/>
            <p:cNvGrpSpPr/>
            <p:nvPr/>
          </p:nvGrpSpPr>
          <p:grpSpPr>
            <a:xfrm>
              <a:off x="6910418" y="1259557"/>
              <a:ext cx="3170207" cy="4295238"/>
              <a:chOff x="6910418" y="1259557"/>
              <a:chExt cx="3170207" cy="4295238"/>
            </a:xfrm>
          </p:grpSpPr>
          <p:sp>
            <p:nvSpPr>
              <p:cNvPr id="4" name="Rettangolo 3"/>
              <p:cNvSpPr/>
              <p:nvPr/>
            </p:nvSpPr>
            <p:spPr>
              <a:xfrm>
                <a:off x="6910418" y="1259557"/>
                <a:ext cx="3105990" cy="4295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67" name="Text Box 6"/>
              <p:cNvSpPr txBox="1">
                <a:spLocks noChangeArrowheads="1"/>
              </p:cNvSpPr>
              <p:nvPr/>
            </p:nvSpPr>
            <p:spPr bwMode="auto">
              <a:xfrm>
                <a:off x="8540033" y="2932123"/>
                <a:ext cx="1476375" cy="731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sz="1700" b="1" dirty="0">
                    <a:latin typeface="Comic Sans MS" pitchFamily="66" charset="0"/>
                  </a:rPr>
                  <a:t>Analyzing power</a:t>
                </a:r>
              </a:p>
            </p:txBody>
          </p:sp>
          <p:sp>
            <p:nvSpPr>
              <p:cNvPr id="15368" name="Text Box 7"/>
              <p:cNvSpPr txBox="1">
                <a:spLocks noChangeArrowheads="1"/>
              </p:cNvSpPr>
              <p:nvPr/>
            </p:nvSpPr>
            <p:spPr bwMode="auto">
              <a:xfrm>
                <a:off x="7199582" y="1552575"/>
                <a:ext cx="2160588" cy="373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2582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ASYMMETRIES</a:t>
                </a:r>
              </a:p>
            </p:txBody>
          </p:sp>
          <p:sp>
            <p:nvSpPr>
              <p:cNvPr id="15369" name="Line 8"/>
              <p:cNvSpPr>
                <a:spLocks noChangeShapeType="1"/>
              </p:cNvSpPr>
              <p:nvPr/>
            </p:nvSpPr>
            <p:spPr bwMode="auto">
              <a:xfrm flipH="1" flipV="1">
                <a:off x="9077613" y="2611885"/>
                <a:ext cx="258743" cy="371554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1" name="Text Box 10"/>
              <p:cNvSpPr txBox="1">
                <a:spLocks noChangeArrowheads="1"/>
              </p:cNvSpPr>
              <p:nvPr/>
            </p:nvSpPr>
            <p:spPr bwMode="auto">
              <a:xfrm>
                <a:off x="7137669" y="2933700"/>
                <a:ext cx="1728788" cy="731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VERTICAL polarization</a:t>
                </a:r>
              </a:p>
            </p:txBody>
          </p:sp>
          <p:sp>
            <p:nvSpPr>
              <p:cNvPr id="15372" name="Line 11"/>
              <p:cNvSpPr>
                <a:spLocks noChangeShapeType="1"/>
              </p:cNvSpPr>
              <p:nvPr/>
            </p:nvSpPr>
            <p:spPr bwMode="auto">
              <a:xfrm flipV="1">
                <a:off x="8298294" y="2597454"/>
                <a:ext cx="404091" cy="404048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5" name="Text Box 14"/>
              <p:cNvSpPr txBox="1">
                <a:spLocks noChangeArrowheads="1"/>
              </p:cNvSpPr>
              <p:nvPr/>
            </p:nvSpPr>
            <p:spPr bwMode="auto">
              <a:xfrm>
                <a:off x="8604250" y="4637818"/>
                <a:ext cx="1476375" cy="7318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sz="1700" b="1" dirty="0">
                    <a:latin typeface="Comic Sans MS" pitchFamily="66" charset="0"/>
                  </a:rPr>
                  <a:t>Analyzing power</a:t>
                </a:r>
              </a:p>
            </p:txBody>
          </p:sp>
          <p:sp>
            <p:nvSpPr>
              <p:cNvPr id="15376" name="Line 15"/>
              <p:cNvSpPr>
                <a:spLocks noChangeShapeType="1"/>
              </p:cNvSpPr>
              <p:nvPr/>
            </p:nvSpPr>
            <p:spPr bwMode="auto">
              <a:xfrm flipH="1" flipV="1">
                <a:off x="9250794" y="4213648"/>
                <a:ext cx="174462" cy="512340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5377" name="Text Box 16"/>
              <p:cNvSpPr txBox="1">
                <a:spLocks noChangeArrowheads="1"/>
              </p:cNvSpPr>
              <p:nvPr/>
            </p:nvSpPr>
            <p:spPr bwMode="auto">
              <a:xfrm>
                <a:off x="6924851" y="4634797"/>
                <a:ext cx="1978263" cy="731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9916" tIns="60819" rIns="89916" bIns="44958"/>
              <a:lstStyle>
                <a:lvl1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1pPr>
                <a:lvl2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2pPr>
                <a:lvl3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3pPr>
                <a:lvl4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4pPr>
                <a:lvl5pPr eaLnBrk="0"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WenQuanYi Micro Hei" charset="0"/>
                    <a:cs typeface="WenQuanYi Micro Hei" charset="0"/>
                  </a:defRPr>
                </a:lvl9pPr>
              </a:lstStyle>
              <a:p>
                <a:pPr algn="ctr" eaLnBrk="1"/>
                <a:r>
                  <a:rPr lang="en-US" b="1" dirty="0">
                    <a:solidFill>
                      <a:srgbClr val="FF0000"/>
                    </a:solidFill>
                    <a:latin typeface="Comic Sans MS" pitchFamily="66" charset="0"/>
                  </a:rPr>
                  <a:t>HORIZONTAL polarization</a:t>
                </a:r>
              </a:p>
            </p:txBody>
          </p:sp>
          <p:sp>
            <p:nvSpPr>
              <p:cNvPr id="15378" name="Line 17"/>
              <p:cNvSpPr>
                <a:spLocks noChangeShapeType="1"/>
              </p:cNvSpPr>
              <p:nvPr/>
            </p:nvSpPr>
            <p:spPr bwMode="auto">
              <a:xfrm flipV="1">
                <a:off x="8234632" y="4170357"/>
                <a:ext cx="626504" cy="538171"/>
              </a:xfrm>
              <a:prstGeom prst="line">
                <a:avLst/>
              </a:prstGeom>
              <a:noFill/>
              <a:ln w="90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1354" tIns="45677" rIns="91354" bIns="45677"/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5425434"/>
                </p:ext>
              </p:extLst>
            </p:nvPr>
          </p:nvGraphicFramePr>
          <p:xfrm>
            <a:off x="7284147" y="2096668"/>
            <a:ext cx="1995079" cy="702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4" name="Equation" r:id="rId9" imgW="1117600" imgH="393700" progId="Equation.3">
                    <p:embed/>
                  </p:oleObj>
                </mc:Choice>
                <mc:Fallback>
                  <p:oleObj name="Equation" r:id="rId9" imgW="11176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284147" y="2096668"/>
                          <a:ext cx="1995079" cy="702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6032643"/>
                </p:ext>
              </p:extLst>
            </p:nvPr>
          </p:nvGraphicFramePr>
          <p:xfrm>
            <a:off x="7422717" y="3650867"/>
            <a:ext cx="2016444" cy="672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5" name="Equation" r:id="rId11" imgW="1181100" imgH="393700" progId="Equation.3">
                    <p:embed/>
                  </p:oleObj>
                </mc:Choice>
                <mc:Fallback>
                  <p:oleObj name="Equation" r:id="rId11" imgW="11811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422717" y="3650867"/>
                          <a:ext cx="2016444" cy="6721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4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3056" y="333949"/>
            <a:ext cx="612069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Spin-precession measurement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 descr="FLIP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816100"/>
            <a:ext cx="5785658" cy="3915295"/>
          </a:xfrm>
          <a:prstGeom prst="rect">
            <a:avLst/>
          </a:prstGeom>
        </p:spPr>
      </p:pic>
      <p:pic>
        <p:nvPicPr>
          <p:cNvPr id="8" name="Picture 7" descr="FLIP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5" y="2053351"/>
            <a:ext cx="5120640" cy="3574473"/>
          </a:xfrm>
          <a:prstGeom prst="rect">
            <a:avLst/>
          </a:prstGeom>
        </p:spPr>
      </p:pic>
      <p:pic>
        <p:nvPicPr>
          <p:cNvPr id="9" name="Picture 8" descr="FLIP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23" y="1994008"/>
            <a:ext cx="5286895" cy="3682538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2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83727" y="194455"/>
            <a:ext cx="5814568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Results: spin coherence time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102" y="1145648"/>
            <a:ext cx="10011000" cy="2571997"/>
            <a:chOff x="100102" y="1145648"/>
            <a:chExt cx="10011000" cy="2571997"/>
          </a:xfrm>
        </p:grpSpPr>
        <p:pic>
          <p:nvPicPr>
            <p:cNvPr id="2" name="Picture 1" descr="SCT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6" y="1498147"/>
              <a:ext cx="5220393" cy="2219498"/>
            </a:xfrm>
            <a:prstGeom prst="rect">
              <a:avLst/>
            </a:prstGeom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5356975" y="1970238"/>
              <a:ext cx="4754127" cy="143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Unbunched</a:t>
              </a:r>
              <a:r>
                <a:rPr lang="en-US" sz="1600" dirty="0" smtClean="0">
                  <a:latin typeface="Comic Sans MS" pitchFamily="66" charset="0"/>
                </a:rPr>
                <a:t> beam: 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dirty="0" err="1" smtClean="0">
                  <a:latin typeface="Comic Sans MS" pitchFamily="66" charset="0"/>
                </a:rPr>
                <a:t>p</a:t>
              </a:r>
              <a:r>
                <a:rPr lang="en-US" sz="1600" dirty="0" smtClean="0">
                  <a:latin typeface="Comic Sans MS" pitchFamily="66" charset="0"/>
                </a:rPr>
                <a:t>/p=10</a:t>
              </a:r>
              <a:r>
                <a:rPr lang="en-US" sz="1600" baseline="30000" dirty="0" smtClean="0">
                  <a:latin typeface="Comic Sans MS" pitchFamily="66" charset="0"/>
                </a:rPr>
                <a:t>-5</a:t>
              </a:r>
              <a:r>
                <a:rPr lang="en-US" sz="1600" dirty="0" smtClean="0">
                  <a:latin typeface="Comic Sans MS" pitchFamily="66" charset="0"/>
                </a:rPr>
                <a:t>-&gt;</a:t>
              </a:r>
              <a:r>
                <a:rPr lang="en-US" sz="1600" dirty="0" smtClean="0">
                  <a:latin typeface="Symbol" charset="2"/>
                  <a:cs typeface="Symbol" charset="2"/>
                </a:rPr>
                <a:t>Dg</a:t>
              </a:r>
              <a:r>
                <a:rPr lang="en-US" sz="1600" dirty="0" smtClean="0">
                  <a:latin typeface="Comic Sans MS" pitchFamily="66" charset="0"/>
                </a:rPr>
                <a:t>/</a:t>
              </a:r>
              <a:r>
                <a:rPr lang="en-US" sz="1600" dirty="0" smtClean="0"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latin typeface="Comic Sans MS" pitchFamily="66" charset="0"/>
                </a:rPr>
                <a:t>=2x10</a:t>
              </a:r>
              <a:r>
                <a:rPr lang="en-US" sz="1600" baseline="30000" dirty="0" smtClean="0">
                  <a:latin typeface="Comic Sans MS" pitchFamily="66" charset="0"/>
                </a:rPr>
                <a:t>-6</a:t>
              </a:r>
              <a:r>
                <a:rPr lang="en-US" sz="1600" dirty="0" smtClean="0">
                  <a:latin typeface="Comic Sans MS" pitchFamily="66" charset="0"/>
                </a:rPr>
                <a:t>, </a:t>
              </a:r>
              <a:r>
                <a:rPr lang="en-US" sz="1600" dirty="0" err="1" smtClean="0">
                  <a:latin typeface="Comic Sans MS" pitchFamily="66" charset="0"/>
                </a:rPr>
                <a:t>T</a:t>
              </a:r>
              <a:r>
                <a:rPr lang="en-US" sz="1600" baseline="-25000" dirty="0" err="1" smtClean="0">
                  <a:latin typeface="Comic Sans MS" pitchFamily="66" charset="0"/>
                </a:rPr>
                <a:t>rev</a:t>
              </a:r>
              <a:r>
                <a:rPr lang="en-US" sz="1600" dirty="0" smtClean="0">
                  <a:latin typeface="Comic Sans MS" pitchFamily="66" charset="0"/>
                </a:rPr>
                <a:t>=10</a:t>
              </a:r>
              <a:r>
                <a:rPr lang="en-US" sz="1600" baseline="30000" dirty="0" smtClean="0">
                  <a:latin typeface="Comic Sans MS" pitchFamily="66" charset="0"/>
                </a:rPr>
                <a:t>-6</a:t>
              </a:r>
              <a:r>
                <a:rPr lang="en-US" sz="1600" dirty="0" smtClean="0">
                  <a:latin typeface="Comic Sans MS" pitchFamily="66" charset="0"/>
                </a:rPr>
                <a:t>s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Decoherence</a:t>
              </a:r>
              <a:r>
                <a:rPr lang="en-US" sz="1600" dirty="0" smtClean="0">
                  <a:latin typeface="Comic Sans MS" pitchFamily="66" charset="0"/>
                </a:rPr>
                <a:t> after &lt; 1s</a:t>
              </a:r>
            </a:p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Bunching eliminates 1</a:t>
              </a:r>
              <a:r>
                <a:rPr lang="en-US" sz="1600" baseline="30000" dirty="0" smtClean="0">
                  <a:latin typeface="Comic Sans MS" pitchFamily="66" charset="0"/>
                </a:rPr>
                <a:t>st</a:t>
              </a:r>
              <a:r>
                <a:rPr lang="en-US" sz="1600" dirty="0" smtClean="0">
                  <a:latin typeface="Comic Sans MS" pitchFamily="66" charset="0"/>
                </a:rPr>
                <a:t> order effect in </a:t>
              </a:r>
              <a:r>
                <a:rPr lang="en-US" sz="16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600" dirty="0" err="1" smtClean="0">
                  <a:latin typeface="Comic Sans MS" pitchFamily="66" charset="0"/>
                </a:rPr>
                <a:t>p</a:t>
              </a:r>
              <a:r>
                <a:rPr lang="en-US" sz="1600" dirty="0" smtClean="0">
                  <a:latin typeface="Comic Sans MS" pitchFamily="66" charset="0"/>
                </a:rPr>
                <a:t>/p: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SCT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t</a:t>
              </a:r>
              <a:r>
                <a:rPr lang="en-US" sz="1600" dirty="0" smtClean="0">
                  <a:latin typeface="Comic Sans MS" pitchFamily="66" charset="0"/>
                </a:rPr>
                <a:t> = 20 s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100102" y="1145648"/>
              <a:ext cx="5223404" cy="36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b="1" dirty="0" smtClean="0">
                  <a:latin typeface="Comic Sans MS" pitchFamily="66" charset="0"/>
                </a:rPr>
                <a:t>Short</a:t>
              </a:r>
              <a:r>
                <a:rPr lang="en-US" sz="1600" dirty="0" smtClean="0">
                  <a:latin typeface="Comic Sans MS" pitchFamily="66" charset="0"/>
                </a:rPr>
                <a:t> Spin coherence time: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912" y="3977813"/>
            <a:ext cx="9781883" cy="2512755"/>
            <a:chOff x="103912" y="3967654"/>
            <a:chExt cx="9781883" cy="2512755"/>
          </a:xfrm>
        </p:grpSpPr>
        <p:pic>
          <p:nvPicPr>
            <p:cNvPr id="10" name="Picture 9" descr="SCT_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35" y="4335725"/>
              <a:ext cx="5270269" cy="2144684"/>
            </a:xfrm>
            <a:prstGeom prst="rect">
              <a:avLst/>
            </a:prstGeom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5435602" y="4767655"/>
              <a:ext cx="4450193" cy="1148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err="1" smtClean="0">
                  <a:latin typeface="Comic Sans MS" pitchFamily="66" charset="0"/>
                </a:rPr>
                <a:t>Betatron</a:t>
              </a:r>
              <a:r>
                <a:rPr lang="en-US" sz="1600" dirty="0" smtClean="0">
                  <a:latin typeface="Comic Sans MS" pitchFamily="66" charset="0"/>
                </a:rPr>
                <a:t> oscillations cause variation of orbit length</a:t>
              </a:r>
            </a:p>
            <a:p>
              <a:pPr lvl="1"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Correction wit </a:t>
              </a:r>
              <a:r>
                <a:rPr lang="en-US" sz="1600" dirty="0" err="1" smtClean="0">
                  <a:latin typeface="Comic Sans MS" pitchFamily="66" charset="0"/>
                </a:rPr>
                <a:t>sextupoles</a:t>
              </a:r>
              <a:endParaRPr lang="en-US" sz="1600" dirty="0" smtClean="0">
                <a:latin typeface="Comic Sans MS" pitchFamily="66" charset="0"/>
              </a:endParaRPr>
            </a:p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dirty="0" smtClean="0">
                  <a:latin typeface="Comic Sans MS" pitchFamily="66" charset="0"/>
                </a:rPr>
                <a:t>SCT </a:t>
              </a:r>
              <a:r>
                <a:rPr lang="en-US" sz="1600" dirty="0" smtClean="0">
                  <a:latin typeface="Symbol" charset="2"/>
                  <a:cs typeface="Symbol" charset="2"/>
                </a:rPr>
                <a:t>t</a:t>
              </a:r>
              <a:r>
                <a:rPr lang="en-US" sz="1600" dirty="0">
                  <a:latin typeface="Comic Sans MS" pitchFamily="66" charset="0"/>
                </a:rPr>
                <a:t> </a:t>
              </a:r>
              <a:r>
                <a:rPr lang="en-US" sz="1600" dirty="0" smtClean="0">
                  <a:latin typeface="Comic Sans MS" pitchFamily="66" charset="0"/>
                </a:rPr>
                <a:t>&gt; 1000 s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103912" y="3967654"/>
              <a:ext cx="5260230" cy="36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>
                <a:lnSpc>
                  <a:spcPct val="100000"/>
                </a:lnSpc>
                <a:buSzPct val="45000"/>
                <a:buFont typeface="Wingdings" charset="2"/>
                <a:buChar char=""/>
              </a:pPr>
              <a:r>
                <a:rPr lang="en-US" sz="1600" b="1" dirty="0" smtClean="0">
                  <a:latin typeface="Comic Sans MS" pitchFamily="66" charset="0"/>
                </a:rPr>
                <a:t>Long</a:t>
              </a:r>
              <a:r>
                <a:rPr lang="en-US" sz="1600" dirty="0" smtClean="0">
                  <a:latin typeface="Comic Sans MS" pitchFamily="66" charset="0"/>
                </a:rPr>
                <a:t> Spin coherence time:</a:t>
              </a:r>
              <a:endParaRPr lang="en-US" sz="1600" dirty="0">
                <a:latin typeface="Comic Sans MS" pitchFamily="66" charset="0"/>
              </a:endParaRPr>
            </a:p>
            <a:p>
              <a:pPr marL="0" indent="0" eaLnBrk="1">
                <a:lnSpc>
                  <a:spcPct val="100000"/>
                </a:lnSpc>
                <a:buSzPct val="45000"/>
              </a:pPr>
              <a:endParaRPr lang="en-US" sz="1600" dirty="0">
                <a:latin typeface="Comic Sans MS" pitchFamily="66" charset="0"/>
              </a:endParaRPr>
            </a:p>
          </p:txBody>
        </p:sp>
      </p:grp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5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35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2778" y="-1"/>
            <a:ext cx="9048749" cy="111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goal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de-DE" sz="28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irst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direct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measuerement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deuteron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EDM</a:t>
            </a:r>
          </a:p>
          <a:p>
            <a:pPr algn="ctr"/>
            <a:r>
              <a:rPr lang="de-DE" sz="2800" b="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de-DE" sz="2800" b="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RF-</a:t>
            </a:r>
            <a:r>
              <a:rPr lang="de-DE" sz="2800" b="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technique</a:t>
            </a:r>
            <a:endParaRPr lang="en-US" sz="2800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58042" y="1224120"/>
            <a:ext cx="8564732" cy="855403"/>
            <a:chOff x="358042" y="1224120"/>
            <a:chExt cx="8564732" cy="855403"/>
          </a:xfrm>
        </p:grpSpPr>
        <p:sp>
          <p:nvSpPr>
            <p:cNvPr id="14" name="Rettangolo 13"/>
            <p:cNvSpPr/>
            <p:nvPr/>
          </p:nvSpPr>
          <p:spPr bwMode="auto">
            <a:xfrm>
              <a:off x="358042" y="1224120"/>
              <a:ext cx="8564732" cy="8554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" name="Textfeld 8"/>
            <p:cNvSpPr txBox="1"/>
            <p:nvPr/>
          </p:nvSpPr>
          <p:spPr>
            <a:xfrm>
              <a:off x="3483432" y="1510562"/>
              <a:ext cx="4810306" cy="38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Pure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ring (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existing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machines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)</a:t>
              </a:r>
              <a:endParaRPr lang="de-DE" sz="20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74" y="1433104"/>
              <a:ext cx="240030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po 16"/>
          <p:cNvGrpSpPr/>
          <p:nvPr/>
        </p:nvGrpSpPr>
        <p:grpSpPr>
          <a:xfrm>
            <a:off x="358042" y="2212941"/>
            <a:ext cx="9213661" cy="2993240"/>
            <a:chOff x="358042" y="2212941"/>
            <a:chExt cx="9213661" cy="299324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2" y="2212941"/>
              <a:ext cx="2584569" cy="2993240"/>
            </a:xfrm>
            <a:prstGeom prst="rect">
              <a:avLst/>
            </a:prstGeom>
          </p:spPr>
        </p:pic>
        <p:sp>
          <p:nvSpPr>
            <p:cNvPr id="10" name="Textfeld 8"/>
            <p:cNvSpPr txBox="1"/>
            <p:nvPr/>
          </p:nvSpPr>
          <p:spPr>
            <a:xfrm>
              <a:off x="3259353" y="2868655"/>
              <a:ext cx="6312350" cy="170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Problem: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recession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caused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by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moment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: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</a:t>
              </a:r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longitudinal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polarization</a:t>
              </a:r>
              <a:r>
                <a:rPr lang="de-DE" sz="1600" dirty="0" smtClean="0">
                  <a:latin typeface="Comic Sans MS" panose="030F0702030302020204" pitchFamily="66" charset="0"/>
                </a:rPr>
                <a:t>  ||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to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momentum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is</a:t>
              </a:r>
              <a:r>
                <a:rPr lang="de-DE" sz="1600" dirty="0" smtClean="0">
                  <a:latin typeface="Comic Sans MS" panose="030F0702030302020204" pitchFamily="66" charset="0"/>
                </a:rPr>
                <a:t> anti-||</a:t>
              </a:r>
            </a:p>
            <a:p>
              <a:endParaRPr lang="de-DE" sz="1600" dirty="0">
                <a:latin typeface="Comic Sans MS" panose="030F0702030302020204" pitchFamily="66" charset="0"/>
              </a:endParaRPr>
            </a:p>
            <a:p>
              <a:r>
                <a:rPr lang="de-DE" sz="1600" dirty="0">
                  <a:latin typeface="Comic Sans MS" panose="030F0702030302020204" pitchFamily="66" charset="0"/>
                </a:rPr>
                <a:t>E* in </a:t>
              </a:r>
              <a:r>
                <a:rPr lang="de-DE" sz="1600" dirty="0" err="1">
                  <a:latin typeface="Comic Sans MS" panose="030F0702030302020204" pitchFamily="66" charset="0"/>
                </a:rPr>
                <a:t>particle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rest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frame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tilts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spin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(due </a:t>
              </a:r>
              <a:r>
                <a:rPr lang="de-DE" sz="1600" dirty="0" err="1">
                  <a:latin typeface="Comic Sans MS" panose="030F0702030302020204" pitchFamily="66" charset="0"/>
                </a:rPr>
                <a:t>to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EDM) </a:t>
              </a:r>
              <a:r>
                <a:rPr lang="de-DE" sz="1600" dirty="0" err="1">
                  <a:latin typeface="Comic Sans MS" panose="030F0702030302020204" pitchFamily="66" charset="0"/>
                </a:rPr>
                <a:t>up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and</a:t>
              </a:r>
              <a:r>
                <a:rPr lang="de-DE" sz="1600" dirty="0">
                  <a:latin typeface="Comic Sans MS" panose="030F0702030302020204" pitchFamily="66" charset="0"/>
                </a:rPr>
                <a:t> down</a:t>
              </a:r>
            </a:p>
            <a:p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endParaRPr>
            </a:p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No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net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EDM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effect</a:t>
              </a:r>
              <a:endParaRPr lang="de-DE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274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36</a:t>
            </a:fld>
            <a:endParaRPr lang="en-US"/>
          </a:p>
        </p:txBody>
      </p:sp>
      <p:grpSp>
        <p:nvGrpSpPr>
          <p:cNvPr id="15" name="Gruppo 14"/>
          <p:cNvGrpSpPr/>
          <p:nvPr/>
        </p:nvGrpSpPr>
        <p:grpSpPr>
          <a:xfrm>
            <a:off x="358042" y="1224120"/>
            <a:ext cx="8564732" cy="855403"/>
            <a:chOff x="358042" y="1224120"/>
            <a:chExt cx="8564732" cy="855403"/>
          </a:xfrm>
        </p:grpSpPr>
        <p:sp>
          <p:nvSpPr>
            <p:cNvPr id="14" name="Rettangolo 13"/>
            <p:cNvSpPr/>
            <p:nvPr/>
          </p:nvSpPr>
          <p:spPr bwMode="auto">
            <a:xfrm>
              <a:off x="358042" y="1224120"/>
              <a:ext cx="8564732" cy="8554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" name="Textfeld 8"/>
            <p:cNvSpPr txBox="1"/>
            <p:nvPr/>
          </p:nvSpPr>
          <p:spPr>
            <a:xfrm>
              <a:off x="3483432" y="1510562"/>
              <a:ext cx="4810306" cy="38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Pure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ring (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existing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machines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)</a:t>
              </a:r>
              <a:endParaRPr lang="de-DE" sz="20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74" y="1433104"/>
              <a:ext cx="240030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po 15"/>
          <p:cNvGrpSpPr/>
          <p:nvPr/>
        </p:nvGrpSpPr>
        <p:grpSpPr>
          <a:xfrm>
            <a:off x="358042" y="2212941"/>
            <a:ext cx="9213661" cy="2993240"/>
            <a:chOff x="358042" y="2212941"/>
            <a:chExt cx="9213661" cy="299324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2" y="2212941"/>
              <a:ext cx="2584569" cy="2993240"/>
            </a:xfrm>
            <a:prstGeom prst="rect">
              <a:avLst/>
            </a:prstGeom>
          </p:spPr>
        </p:pic>
        <p:sp>
          <p:nvSpPr>
            <p:cNvPr id="19" name="Textfeld 8"/>
            <p:cNvSpPr txBox="1"/>
            <p:nvPr/>
          </p:nvSpPr>
          <p:spPr>
            <a:xfrm>
              <a:off x="3259353" y="2868655"/>
              <a:ext cx="6312350" cy="170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Problem: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recession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caused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by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moment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: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</a:t>
              </a:r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longitudinal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polarization</a:t>
              </a:r>
              <a:r>
                <a:rPr lang="de-DE" sz="1600" dirty="0" smtClean="0">
                  <a:latin typeface="Comic Sans MS" panose="030F0702030302020204" pitchFamily="66" charset="0"/>
                </a:rPr>
                <a:t>  ||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to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momentum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is</a:t>
              </a:r>
              <a:r>
                <a:rPr lang="de-DE" sz="1600" dirty="0" smtClean="0">
                  <a:latin typeface="Comic Sans MS" panose="030F0702030302020204" pitchFamily="66" charset="0"/>
                </a:rPr>
                <a:t> anti-||</a:t>
              </a:r>
            </a:p>
            <a:p>
              <a:endParaRPr lang="de-DE" sz="1600" dirty="0">
                <a:latin typeface="Comic Sans MS" panose="030F0702030302020204" pitchFamily="66" charset="0"/>
              </a:endParaRPr>
            </a:p>
            <a:p>
              <a:r>
                <a:rPr lang="de-DE" sz="1600" dirty="0">
                  <a:latin typeface="Comic Sans MS" panose="030F0702030302020204" pitchFamily="66" charset="0"/>
                </a:rPr>
                <a:t>E* in </a:t>
              </a:r>
              <a:r>
                <a:rPr lang="de-DE" sz="1600" dirty="0" err="1">
                  <a:latin typeface="Comic Sans MS" panose="030F0702030302020204" pitchFamily="66" charset="0"/>
                </a:rPr>
                <a:t>particle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rest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frame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tilts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spin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(due </a:t>
              </a:r>
              <a:r>
                <a:rPr lang="de-DE" sz="1600" dirty="0" err="1">
                  <a:latin typeface="Comic Sans MS" panose="030F0702030302020204" pitchFamily="66" charset="0"/>
                </a:rPr>
                <a:t>to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EDM) </a:t>
              </a:r>
              <a:r>
                <a:rPr lang="de-DE" sz="1600" dirty="0" err="1">
                  <a:latin typeface="Comic Sans MS" panose="030F0702030302020204" pitchFamily="66" charset="0"/>
                </a:rPr>
                <a:t>up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and</a:t>
              </a:r>
              <a:r>
                <a:rPr lang="de-DE" sz="1600" dirty="0">
                  <a:latin typeface="Comic Sans MS" panose="030F0702030302020204" pitchFamily="66" charset="0"/>
                </a:rPr>
                <a:t> down</a:t>
              </a:r>
            </a:p>
            <a:p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endParaRPr>
            </a:p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No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net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EDM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effect</a:t>
              </a:r>
              <a:endParaRPr lang="de-DE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43293" y="2223541"/>
            <a:ext cx="9331649" cy="2993240"/>
            <a:chOff x="343293" y="2212941"/>
            <a:chExt cx="9331649" cy="299324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2" y="2212941"/>
              <a:ext cx="2584569" cy="2993240"/>
            </a:xfrm>
            <a:prstGeom prst="rect">
              <a:avLst/>
            </a:prstGeom>
          </p:spPr>
        </p:pic>
        <p:sp>
          <p:nvSpPr>
            <p:cNvPr id="20" name="Textfeld 8"/>
            <p:cNvSpPr txBox="1"/>
            <p:nvPr/>
          </p:nvSpPr>
          <p:spPr>
            <a:xfrm>
              <a:off x="3259353" y="2868655"/>
              <a:ext cx="6415589" cy="1475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Solution;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use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resonant „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magic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“ Wien-filter in ring (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E+vxB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=0)</a:t>
              </a:r>
            </a:p>
            <a:p>
              <a:endParaRPr lang="de-DE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E*=0 	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particle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trajectory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not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affected</a:t>
              </a:r>
              <a:endParaRPr lang="de-DE" sz="1600" dirty="0" smtClean="0">
                <a:latin typeface="Comic Sans MS" panose="030F0702030302020204" pitchFamily="66" charset="0"/>
                <a:sym typeface="Symbol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B*0	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magnetic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moment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is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influenced</a:t>
              </a:r>
              <a:endParaRPr lang="de-DE" sz="1600" dirty="0" smtClean="0">
                <a:latin typeface="Comic Sans MS" panose="030F0702030302020204" pitchFamily="66" charset="0"/>
                <a:sym typeface="Symbol"/>
              </a:endParaRPr>
            </a:p>
            <a:p>
              <a:endParaRPr lang="de-DE" sz="1600" dirty="0" smtClean="0"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net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EDM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effect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can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be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observed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!</a:t>
              </a:r>
              <a:endParaRPr lang="de-DE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93" y="2223541"/>
              <a:ext cx="2691611" cy="2953143"/>
            </a:xfrm>
            <a:prstGeom prst="rect">
              <a:avLst/>
            </a:prstGeom>
          </p:spPr>
        </p:pic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52778" y="-1"/>
            <a:ext cx="9048749" cy="111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goal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de-DE" sz="28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irst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direct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measuerement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deuteron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EDM</a:t>
            </a:r>
          </a:p>
          <a:p>
            <a:pPr algn="ctr"/>
            <a:r>
              <a:rPr lang="de-DE" sz="2800" b="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de-DE" sz="2800" b="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RF-</a:t>
            </a:r>
            <a:r>
              <a:rPr lang="de-DE" sz="2800" b="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technique</a:t>
            </a:r>
            <a:endParaRPr lang="en-US" sz="2800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1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F_Wi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30" y="1883175"/>
            <a:ext cx="6059978" cy="290945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994687" y="0"/>
            <a:ext cx="3784063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Magic RF 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Wien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filter</a:t>
            </a:r>
            <a:endParaRPr lang="de-DE" sz="26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39205" y="4846606"/>
            <a:ext cx="5642546" cy="617048"/>
          </a:xfrm>
          <a:prstGeom prst="rect">
            <a:avLst/>
          </a:prstGeom>
          <a:solidFill>
            <a:schemeClr val="bg1"/>
          </a:solidFill>
        </p:spPr>
        <p:txBody>
          <a:bodyPr wrap="none" lIns="100794" tIns="50397" rIns="100794" bIns="50397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omic Sans MS" panose="030F0702030302020204" pitchFamily="66" charset="0"/>
              </a:rPr>
              <a:t>Avoids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coherent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betatron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oscillations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of</a:t>
            </a:r>
            <a:r>
              <a:rPr lang="de-DE" dirty="0">
                <a:latin typeface="Comic Sans MS" panose="030F0702030302020204" pitchFamily="66" charset="0"/>
              </a:rPr>
              <a:t> beam. 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de-DE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omic Sans MS" panose="030F0702030302020204" pitchFamily="66" charset="0"/>
              </a:rPr>
              <a:t>F</a:t>
            </a:r>
            <a:r>
              <a:rPr lang="de-DE" dirty="0" smtClean="0">
                <a:latin typeface="Comic Sans MS" panose="030F0702030302020204" pitchFamily="66" charset="0"/>
              </a:rPr>
              <a:t>irst </a:t>
            </a:r>
            <a:r>
              <a:rPr lang="de-DE" dirty="0" err="1">
                <a:latin typeface="Comic Sans MS" panose="030F0702030302020204" pitchFamily="66" charset="0"/>
              </a:rPr>
              <a:t>direct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measurement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at</a:t>
            </a:r>
            <a:r>
              <a:rPr lang="de-DE" dirty="0">
                <a:latin typeface="Comic Sans MS" panose="030F0702030302020204" pitchFamily="66" charset="0"/>
              </a:rPr>
              <a:t> COSY</a:t>
            </a:r>
            <a:r>
              <a:rPr lang="de-DE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16342" y="5540542"/>
            <a:ext cx="8890988" cy="362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  <a:latin typeface="Comic Sans MS" panose="030F0702030302020204" pitchFamily="66" charset="0"/>
                <a:sym typeface="Symbol"/>
              </a:rPr>
              <a:t> </a:t>
            </a:r>
            <a:r>
              <a:rPr lang="en-US" dirty="0" smtClean="0">
                <a:latin typeface="Comic Sans MS"/>
                <a:cs typeface="Comic Sans MS"/>
              </a:rPr>
              <a:t>E</a:t>
            </a:r>
            <a:r>
              <a:rPr lang="en-US" baseline="-25000" dirty="0" smtClean="0">
                <a:latin typeface="Comic Sans MS"/>
                <a:cs typeface="Comic Sans MS"/>
              </a:rPr>
              <a:t>R</a:t>
            </a:r>
            <a:r>
              <a:rPr lang="en-US" dirty="0">
                <a:latin typeface="Comic Sans MS"/>
                <a:cs typeface="Comic Sans MS"/>
              </a:rPr>
              <a:t>= -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Comic Sans MS"/>
                <a:cs typeface="Comic Sans MS"/>
              </a:rPr>
              <a:t> x B</a:t>
            </a:r>
            <a:r>
              <a:rPr lang="en-US" baseline="-25000" dirty="0" smtClean="0">
                <a:latin typeface="Comic Sans MS"/>
                <a:cs typeface="Comic Sans MS"/>
              </a:rPr>
              <a:t>y</a:t>
            </a:r>
            <a:r>
              <a:rPr lang="de-DE" dirty="0" smtClean="0">
                <a:solidFill>
                  <a:srgbClr val="006666"/>
                </a:solidFill>
                <a:latin typeface="Comic Sans MS" panose="030F0702030302020204" pitchFamily="66" charset="0"/>
              </a:rPr>
              <a:t> „</a:t>
            </a:r>
            <a:r>
              <a:rPr lang="de-DE" dirty="0" smtClean="0">
                <a:latin typeface="Comic Sans MS" panose="030F0702030302020204" pitchFamily="66" charset="0"/>
              </a:rPr>
              <a:t>Magic RF Wien Filter“     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no Lorentz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force</a:t>
            </a:r>
            <a:endParaRPr lang="de-DE" dirty="0" smtClean="0">
              <a:solidFill>
                <a:srgbClr val="FF0000"/>
              </a:solidFill>
              <a:latin typeface="Comic Sans MS" panose="030F0702030302020204" pitchFamily="66" charset="0"/>
              <a:sym typeface="Symbol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b="7588"/>
          <a:stretch/>
        </p:blipFill>
        <p:spPr bwMode="auto">
          <a:xfrm>
            <a:off x="268952" y="652571"/>
            <a:ext cx="4822794" cy="219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20"/>
          <p:cNvSpPr txBox="1"/>
          <p:nvPr/>
        </p:nvSpPr>
        <p:spPr>
          <a:xfrm>
            <a:off x="497578" y="5969043"/>
            <a:ext cx="8539172" cy="620228"/>
          </a:xfrm>
          <a:prstGeom prst="rect">
            <a:avLst/>
          </a:prstGeom>
          <a:solidFill>
            <a:schemeClr val="bg1"/>
          </a:solidFill>
        </p:spPr>
        <p:txBody>
          <a:bodyPr wrap="none" lIns="100794" tIns="50397" rIns="100794" bIns="50397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>
                <a:latin typeface="Comic Sans MS" panose="030F0702030302020204" pitchFamily="66" charset="0"/>
              </a:rPr>
              <a:t>First prototype </a:t>
            </a:r>
            <a:r>
              <a:rPr lang="de-DE" dirty="0" err="1" smtClean="0">
                <a:latin typeface="Comic Sans MS" panose="030F0702030302020204" pitchFamily="66" charset="0"/>
              </a:rPr>
              <a:t>successful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commissioning</a:t>
            </a:r>
            <a:r>
              <a:rPr lang="de-DE" dirty="0" smtClean="0">
                <a:latin typeface="Comic Sans MS" panose="030F0702030302020204" pitchFamily="66" charset="0"/>
              </a:rPr>
              <a:t>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omic Sans MS" panose="030F0702030302020204" pitchFamily="66" charset="0"/>
              </a:rPr>
              <a:t>New „</a:t>
            </a:r>
            <a:r>
              <a:rPr lang="de-DE" dirty="0" err="1" smtClean="0">
                <a:latin typeface="Comic Sans MS" panose="030F0702030302020204" pitchFamily="66" charset="0"/>
              </a:rPr>
              <a:t>wave-guide</a:t>
            </a:r>
            <a:r>
              <a:rPr lang="de-DE" dirty="0" smtClean="0">
                <a:latin typeface="Comic Sans MS" panose="030F0702030302020204" pitchFamily="66" charset="0"/>
              </a:rPr>
              <a:t>“ </a:t>
            </a:r>
            <a:r>
              <a:rPr lang="de-DE" dirty="0" err="1" smtClean="0">
                <a:latin typeface="Comic Sans MS" panose="030F0702030302020204" pitchFamily="66" charset="0"/>
              </a:rPr>
              <a:t>device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designed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and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construced</a:t>
            </a:r>
            <a:r>
              <a:rPr lang="de-DE" dirty="0" smtClean="0">
                <a:latin typeface="Comic Sans MS" panose="030F0702030302020204" pitchFamily="66" charset="0"/>
              </a:rPr>
              <a:t>: </a:t>
            </a:r>
            <a:r>
              <a:rPr lang="de-DE" dirty="0" err="1" smtClean="0">
                <a:latin typeface="Comic Sans MS" panose="030F0702030302020204" pitchFamily="66" charset="0"/>
              </a:rPr>
              <a:t>test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started</a:t>
            </a:r>
            <a:r>
              <a:rPr lang="de-DE" dirty="0" smtClean="0">
                <a:latin typeface="Comic Sans MS" panose="030F0702030302020204" pitchFamily="66" charset="0"/>
              </a:rPr>
              <a:t> June 2017</a:t>
            </a:r>
            <a:endParaRPr lang="de-DE" dirty="0">
              <a:latin typeface="Comic Sans MS" panose="030F0702030302020204" pitchFamily="66" charset="0"/>
            </a:endParaRPr>
          </a:p>
        </p:txBody>
      </p:sp>
      <p:sp>
        <p:nvSpPr>
          <p:cNvPr id="9" name="Textfeld 20"/>
          <p:cNvSpPr txBox="1"/>
          <p:nvPr/>
        </p:nvSpPr>
        <p:spPr>
          <a:xfrm>
            <a:off x="508866" y="6833625"/>
            <a:ext cx="9013661" cy="449566"/>
          </a:xfrm>
          <a:prstGeom prst="rect">
            <a:avLst/>
          </a:prstGeom>
          <a:solidFill>
            <a:schemeClr val="bg1"/>
          </a:solidFill>
        </p:spPr>
        <p:txBody>
          <a:bodyPr wrap="none" lIns="100794" tIns="50397" rIns="100794" bIns="50397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GOAL: 1</a:t>
            </a:r>
            <a:r>
              <a:rPr lang="de-DE" sz="24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ever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measurement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deuteron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EDM </a:t>
            </a:r>
            <a:r>
              <a:rPr lang="de-DE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before</a:t>
            </a:r>
            <a:r>
              <a:rPr lang="de-DE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2021</a:t>
            </a:r>
            <a:endParaRPr lang="de-DE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 descr="JEDI_polarim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2" y="1058222"/>
            <a:ext cx="6800021" cy="551146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75517" y="0"/>
            <a:ext cx="8568531" cy="762429"/>
          </a:xfrm>
        </p:spPr>
        <p:txBody>
          <a:bodyPr/>
          <a:lstStyle/>
          <a:p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INFN </a:t>
            </a:r>
            <a:r>
              <a:rPr lang="de-DE" sz="2800" b="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contribution</a:t>
            </a:r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new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high-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efficieny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polarimeter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8206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146" y="934763"/>
            <a:ext cx="5864007" cy="345649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19" y="2151719"/>
            <a:ext cx="6353146" cy="2601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419" y="4448772"/>
            <a:ext cx="3686526" cy="2073946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93156" y="0"/>
            <a:ext cx="8568531" cy="762429"/>
          </a:xfrm>
        </p:spPr>
        <p:txBody>
          <a:bodyPr/>
          <a:lstStyle/>
          <a:p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SiPM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based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readout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4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system</a:t>
            </a:r>
            <a: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de-DE" sz="24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de-DE" sz="24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(L. </a:t>
            </a:r>
            <a:r>
              <a:rPr lang="de-DE" sz="24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Barion</a:t>
            </a:r>
            <a:r>
              <a:rPr lang="de-DE" sz="24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S. Basile, R. </a:t>
            </a:r>
            <a:r>
              <a:rPr lang="de-DE" sz="24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Malaguti</a:t>
            </a:r>
            <a:r>
              <a:rPr lang="de-DE" sz="24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 P.L.)</a:t>
            </a:r>
            <a:endParaRPr lang="de-DE" sz="24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7" y="4814911"/>
            <a:ext cx="3595722" cy="20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2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5" y="698964"/>
            <a:ext cx="6527937" cy="53033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91739" y="95924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0000FF"/>
                </a:solidFill>
              </a:rPr>
              <a:t>Towards the 12 GeV era</a:t>
            </a:r>
            <a:endParaRPr lang="it-IT" sz="3500" b="1" dirty="0">
              <a:solidFill>
                <a:srgbClr val="0000FF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Attivita gruppo III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351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 bwMode="auto">
          <a:xfrm>
            <a:off x="65338" y="94496"/>
            <a:ext cx="9753937" cy="96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Complementary measurement:</a:t>
            </a:r>
          </a:p>
          <a:p>
            <a:pPr algn="ctr" eaLnBrk="0" hangingPunct="0">
              <a:defRPr/>
            </a:pP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Test </a:t>
            </a:r>
            <a:r>
              <a:rPr lang="en-GB" sz="3100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of Time Reversal </a:t>
            </a: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Invariance at COSY</a:t>
            </a:r>
            <a:endParaRPr lang="it-IT" sz="3100" kern="0" dirty="0">
              <a:solidFill>
                <a:srgbClr val="FF0000"/>
              </a:solidFill>
              <a:latin typeface="Comic Sans MS" pitchFamily="66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0" y="3156336"/>
            <a:ext cx="6090123" cy="306477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auto">
          <a:xfrm>
            <a:off x="617361" y="5845754"/>
            <a:ext cx="5934788" cy="344845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1007943" hangingPunct="1">
              <a:lnSpc>
                <a:spcPct val="90000"/>
              </a:lnSpc>
              <a:spcBef>
                <a:spcPct val="20000"/>
              </a:spcBef>
              <a:buClrTx/>
              <a:buSzTx/>
            </a:pPr>
            <a:endParaRPr lang="it-IT" sz="2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7353" y="1330385"/>
            <a:ext cx="7902369" cy="62022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pPr marL="314982" indent="-314982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EDM</a:t>
            </a:r>
            <a:r>
              <a:rPr lang="it-IT" dirty="0" smtClean="0">
                <a:latin typeface="Comic Sans MS"/>
                <a:cs typeface="Comic Sans MS"/>
              </a:rPr>
              <a:t>: </a:t>
            </a:r>
            <a:r>
              <a:rPr lang="it-IT" dirty="0">
                <a:latin typeface="Comic Sans MS"/>
                <a:cs typeface="Comic Sans MS"/>
              </a:rPr>
              <a:t>test T and P </a:t>
            </a:r>
            <a:r>
              <a:rPr lang="it-IT" dirty="0" err="1">
                <a:latin typeface="Comic Sans MS"/>
                <a:cs typeface="Comic Sans MS"/>
              </a:rPr>
              <a:t>symmetries</a:t>
            </a:r>
            <a:r>
              <a:rPr lang="it-IT" dirty="0">
                <a:latin typeface="Comic Sans MS"/>
                <a:cs typeface="Comic Sans MS"/>
              </a:rPr>
              <a:t> (T-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 and </a:t>
            </a:r>
            <a:r>
              <a:rPr lang="it-IT" dirty="0" err="1">
                <a:latin typeface="Comic Sans MS"/>
                <a:cs typeface="Comic Sans MS"/>
              </a:rPr>
              <a:t>P-odd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  <a:p>
            <a:pPr marL="314982" indent="-314982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TRIC</a:t>
            </a:r>
            <a:r>
              <a:rPr lang="it-IT" dirty="0" smtClean="0">
                <a:latin typeface="Comic Sans MS"/>
                <a:cs typeface="Comic Sans MS"/>
              </a:rPr>
              <a:t>: </a:t>
            </a:r>
            <a:r>
              <a:rPr lang="it-IT" dirty="0" err="1" smtClean="0">
                <a:latin typeface="Comic Sans MS"/>
                <a:cs typeface="Comic Sans MS"/>
              </a:rPr>
              <a:t>fdirect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test of T-</a:t>
            </a:r>
            <a:r>
              <a:rPr lang="it-IT" dirty="0" err="1">
                <a:latin typeface="Comic Sans MS"/>
                <a:cs typeface="Comic Sans MS"/>
              </a:rPr>
              <a:t>symmetry</a:t>
            </a:r>
            <a:r>
              <a:rPr lang="it-IT" dirty="0">
                <a:latin typeface="Comic Sans MS"/>
                <a:cs typeface="Comic Sans MS"/>
              </a:rPr>
              <a:t> (T-</a:t>
            </a:r>
            <a:r>
              <a:rPr lang="it-IT" dirty="0" err="1">
                <a:latin typeface="Comic Sans MS"/>
                <a:cs typeface="Comic Sans MS"/>
              </a:rPr>
              <a:t>odd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P-even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672039" y="2611243"/>
            <a:ext cx="7512405" cy="369416"/>
          </a:xfrm>
          <a:prstGeom prst="rect">
            <a:avLst/>
          </a:prstGeom>
          <a:solidFill>
            <a:schemeClr val="bg1"/>
          </a:solidFill>
        </p:spPr>
        <p:txBody>
          <a:bodyPr lIns="100794" tIns="50397" rIns="100794" bIns="50397"/>
          <a:lstStyle/>
          <a:p>
            <a:pPr eaLnBrk="0" hangingPunct="0">
              <a:defRPr/>
            </a:pPr>
            <a:r>
              <a:rPr lang="en-GB" kern="0" dirty="0">
                <a:latin typeface="Comic Sans MS"/>
                <a:ea typeface="ＭＳ Ｐゴシック" pitchFamily="-65" charset="-128"/>
                <a:cs typeface="Comic Sans MS"/>
              </a:rPr>
              <a:t>- </a:t>
            </a:r>
            <a:r>
              <a:rPr lang="en-GB" kern="0" smtClean="0">
                <a:latin typeface="Comic Sans MS"/>
                <a:ea typeface="ＭＳ Ｐゴシック" pitchFamily="-65" charset="-128"/>
                <a:cs typeface="Comic Sans MS"/>
              </a:rPr>
              <a:t>Direct tests </a:t>
            </a:r>
            <a:r>
              <a:rPr lang="en-GB" kern="0" dirty="0" smtClean="0">
                <a:latin typeface="Comic Sans MS"/>
                <a:ea typeface="ＭＳ Ｐゴシック" pitchFamily="-65" charset="-128"/>
                <a:cs typeface="Comic Sans MS"/>
              </a:rPr>
              <a:t>of Time Reversal </a:t>
            </a:r>
            <a:r>
              <a:rPr lang="en-GB" kern="0" smtClean="0">
                <a:latin typeface="Comic Sans MS"/>
                <a:ea typeface="ＭＳ Ｐゴシック" pitchFamily="-65" charset="-128"/>
                <a:cs typeface="Comic Sans MS"/>
              </a:rPr>
              <a:t>Invariance: </a:t>
            </a:r>
            <a:r>
              <a:rPr lang="en-GB" kern="0">
                <a:latin typeface="Comic Sans MS"/>
                <a:ea typeface="ＭＳ Ｐゴシック" pitchFamily="-65" charset="-128"/>
                <a:cs typeface="Comic Sans MS"/>
              </a:rPr>
              <a:t>e</a:t>
            </a:r>
            <a:r>
              <a:rPr lang="en-GB" kern="0" smtClean="0">
                <a:latin typeface="Comic Sans MS"/>
                <a:ea typeface="ＭＳ Ｐゴシック" pitchFamily="-65" charset="-128"/>
                <a:cs typeface="Comic Sans MS"/>
              </a:rPr>
              <a:t>xperimental </a:t>
            </a:r>
            <a:r>
              <a:rPr lang="en-GB" kern="0" dirty="0">
                <a:latin typeface="Comic Sans MS"/>
                <a:ea typeface="ＭＳ Ｐゴシック" pitchFamily="-65" charset="-128"/>
                <a:cs typeface="Comic Sans MS"/>
              </a:rPr>
              <a:t>situation</a:t>
            </a:r>
            <a:endParaRPr lang="it-IT" kern="0" dirty="0"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6594153" y="5862502"/>
            <a:ext cx="3014855" cy="358607"/>
          </a:xfrm>
          <a:prstGeom prst="rect">
            <a:avLst/>
          </a:prstGeom>
        </p:spPr>
        <p:txBody>
          <a:bodyPr lIns="100794" tIns="50397" rIns="100794" bIns="50397"/>
          <a:lstStyle/>
          <a:p>
            <a:pPr eaLnBrk="0" hangingPunct="0">
              <a:defRPr/>
            </a:pPr>
            <a:r>
              <a:rPr lang="en-GB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  <a:sym typeface="Symbol"/>
              </a:rPr>
              <a:t></a:t>
            </a:r>
            <a:r>
              <a:rPr lang="en-GB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 Proposed measurement</a:t>
            </a:r>
            <a:endParaRPr lang="it-IT" kern="0" dirty="0">
              <a:solidFill>
                <a:srgbClr val="FF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2091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 bwMode="auto">
          <a:xfrm>
            <a:off x="1540096" y="94496"/>
            <a:ext cx="7812484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2800" kern="0" dirty="0" smtClean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Concept of the experiment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684424" y="3603046"/>
            <a:ext cx="4334466" cy="748494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sz="1500" dirty="0">
                <a:latin typeface="Comic Sans MS"/>
                <a:cs typeface="Comic Sans MS"/>
              </a:rPr>
              <a:t>Time </a:t>
            </a:r>
            <a:r>
              <a:rPr lang="it-IT" sz="1500" dirty="0" err="1">
                <a:latin typeface="Comic Sans MS"/>
                <a:cs typeface="Comic Sans MS"/>
              </a:rPr>
              <a:t>reversal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b) </a:t>
            </a:r>
            <a:r>
              <a:rPr lang="it-IT" sz="1500" dirty="0" err="1">
                <a:latin typeface="Comic Sans MS"/>
                <a:cs typeface="Comic Sans MS"/>
              </a:rPr>
              <a:t>equivalent</a:t>
            </a:r>
            <a:r>
              <a:rPr lang="it-IT" sz="1500" dirty="0">
                <a:latin typeface="Comic Sans MS"/>
                <a:cs typeface="Comic Sans MS"/>
              </a:rPr>
              <a:t> to:</a:t>
            </a:r>
          </a:p>
          <a:p>
            <a:r>
              <a:rPr lang="it-IT" sz="1500" dirty="0">
                <a:latin typeface="Comic Sans MS"/>
                <a:cs typeface="Comic Sans MS"/>
              </a:rPr>
              <a:t>- </a:t>
            </a:r>
            <a:r>
              <a:rPr lang="it-IT" sz="1500" dirty="0" err="1">
                <a:latin typeface="Comic Sans MS"/>
                <a:cs typeface="Comic Sans MS"/>
              </a:rPr>
              <a:t>inversion</a:t>
            </a:r>
            <a:r>
              <a:rPr lang="it-IT" sz="1500" dirty="0">
                <a:latin typeface="Comic Sans MS"/>
                <a:cs typeface="Comic Sans MS"/>
              </a:rPr>
              <a:t> of </a:t>
            </a:r>
            <a:r>
              <a:rPr lang="it-IT" sz="1500" dirty="0" err="1">
                <a:latin typeface="Comic Sans MS"/>
                <a:cs typeface="Comic Sans MS"/>
              </a:rPr>
              <a:t>proton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 err="1">
                <a:latin typeface="Comic Sans MS"/>
                <a:cs typeface="Comic Sans MS"/>
              </a:rPr>
              <a:t>beam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 err="1">
                <a:latin typeface="Comic Sans MS"/>
                <a:cs typeface="Comic Sans MS"/>
              </a:rPr>
              <a:t>polarization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c)</a:t>
            </a:r>
            <a:r>
              <a:rPr lang="it-IT" sz="1500" dirty="0">
                <a:latin typeface="Comic Sans MS"/>
                <a:cs typeface="Comic Sans MS"/>
              </a:rPr>
              <a:t> </a:t>
            </a:r>
          </a:p>
          <a:p>
            <a:r>
              <a:rPr lang="it-IT" sz="1500" dirty="0">
                <a:latin typeface="Comic Sans MS"/>
                <a:cs typeface="Comic Sans MS"/>
              </a:rPr>
              <a:t>- </a:t>
            </a:r>
            <a:r>
              <a:rPr lang="it-IT" sz="1500" dirty="0" err="1">
                <a:latin typeface="Comic Sans MS"/>
                <a:cs typeface="Comic Sans MS"/>
              </a:rPr>
              <a:t>inversion</a:t>
            </a:r>
            <a:r>
              <a:rPr lang="it-IT" sz="1500" dirty="0">
                <a:latin typeface="Comic Sans MS"/>
                <a:cs typeface="Comic Sans MS"/>
              </a:rPr>
              <a:t> of </a:t>
            </a:r>
            <a:r>
              <a:rPr lang="it-IT" sz="1500" dirty="0" err="1">
                <a:latin typeface="Comic Sans MS"/>
                <a:cs typeface="Comic Sans MS"/>
              </a:rPr>
              <a:t>deuteron</a:t>
            </a:r>
            <a:r>
              <a:rPr lang="it-IT" sz="1500" dirty="0">
                <a:latin typeface="Comic Sans MS"/>
                <a:cs typeface="Comic Sans MS"/>
              </a:rPr>
              <a:t> target </a:t>
            </a:r>
            <a:r>
              <a:rPr lang="it-IT" sz="1500" dirty="0" err="1">
                <a:latin typeface="Comic Sans MS"/>
                <a:cs typeface="Comic Sans MS"/>
              </a:rPr>
              <a:t>polarization</a:t>
            </a:r>
            <a:r>
              <a:rPr lang="it-IT" sz="1500" dirty="0">
                <a:latin typeface="Comic Sans MS"/>
                <a:cs typeface="Comic Sans MS"/>
              </a:rPr>
              <a:t> </a:t>
            </a:r>
            <a:r>
              <a:rPr lang="it-IT" sz="1500" dirty="0">
                <a:solidFill>
                  <a:schemeClr val="accent2"/>
                </a:solidFill>
                <a:latin typeface="Comic Sans MS"/>
                <a:cs typeface="Comic Sans MS"/>
              </a:rPr>
              <a:t>d)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626804" y="2258903"/>
            <a:ext cx="4286251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>
                <a:latin typeface="Comic Sans MS"/>
                <a:cs typeface="Comic Sans MS"/>
              </a:rPr>
              <a:t>Vector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polarized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proton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vs</a:t>
            </a:r>
          </a:p>
          <a:p>
            <a:r>
              <a:rPr lang="it-IT" dirty="0" err="1">
                <a:latin typeface="Comic Sans MS"/>
                <a:cs typeface="Comic Sans MS"/>
              </a:rPr>
              <a:t>Tensor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polarized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deuteron</a:t>
            </a:r>
            <a:r>
              <a:rPr lang="it-IT" dirty="0">
                <a:latin typeface="Comic Sans MS"/>
                <a:cs typeface="Comic Sans MS"/>
              </a:rPr>
              <a:t> target</a:t>
            </a:r>
          </a:p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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sensible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 to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A</a:t>
            </a:r>
            <a:r>
              <a:rPr lang="it-IT" baseline="-25000" dirty="0" err="1">
                <a:solidFill>
                  <a:srgbClr val="FF0000"/>
                </a:solidFill>
                <a:latin typeface="Comic Sans MS"/>
                <a:cs typeface="Comic Sans MS"/>
                <a:sym typeface="Symbol"/>
              </a:rPr>
              <a:t>y,xz</a:t>
            </a:r>
            <a:endParaRPr lang="it-IT" baseline="-25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20579" y="5597428"/>
            <a:ext cx="8358773" cy="391601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sz="2000" dirty="0" err="1">
                <a:latin typeface="Comic Sans MS"/>
                <a:cs typeface="Comic Sans MS"/>
              </a:rPr>
              <a:t>Different</a:t>
            </a:r>
            <a:r>
              <a:rPr lang="it-IT" sz="2000" dirty="0">
                <a:latin typeface="Comic Sans MS"/>
                <a:cs typeface="Comic Sans MS"/>
              </a:rPr>
              <a:t> cross </a:t>
            </a:r>
            <a:r>
              <a:rPr lang="it-IT" sz="2000" dirty="0" err="1">
                <a:latin typeface="Comic Sans MS"/>
                <a:cs typeface="Comic Sans MS"/>
              </a:rPr>
              <a:t>sections</a:t>
            </a:r>
            <a:r>
              <a:rPr lang="it-IT" sz="2000" dirty="0">
                <a:latin typeface="Comic Sans MS"/>
                <a:cs typeface="Comic Sans MS"/>
              </a:rPr>
              <a:t> for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a)</a:t>
            </a:r>
            <a:r>
              <a:rPr lang="it-IT" sz="2000" dirty="0">
                <a:latin typeface="Comic Sans MS"/>
                <a:cs typeface="Comic Sans MS"/>
              </a:rPr>
              <a:t> vs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c)</a:t>
            </a:r>
            <a:r>
              <a:rPr lang="it-IT" sz="2000" dirty="0">
                <a:latin typeface="Comic Sans MS"/>
                <a:cs typeface="Comic Sans MS"/>
              </a:rPr>
              <a:t> or </a:t>
            </a:r>
            <a:r>
              <a:rPr lang="it-IT" sz="2000" dirty="0">
                <a:solidFill>
                  <a:schemeClr val="accent2"/>
                </a:solidFill>
                <a:latin typeface="Comic Sans MS"/>
                <a:cs typeface="Comic Sans MS"/>
              </a:rPr>
              <a:t>d)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r>
              <a:rPr lang="it-IT" sz="2000" dirty="0">
                <a:latin typeface="Comic Sans MS"/>
                <a:ea typeface="Cambria Math"/>
                <a:cs typeface="Comic Sans MS"/>
              </a:rPr>
              <a:t>↦ time </a:t>
            </a:r>
            <a:r>
              <a:rPr lang="it-IT" sz="2000" dirty="0" err="1">
                <a:latin typeface="Comic Sans MS"/>
                <a:ea typeface="Cambria Math"/>
                <a:cs typeface="Comic Sans MS"/>
              </a:rPr>
              <a:t>reversal</a:t>
            </a:r>
            <a:r>
              <a:rPr lang="it-IT" sz="2000" dirty="0">
                <a:latin typeface="Comic Sans MS"/>
                <a:ea typeface="Cambria Math"/>
                <a:cs typeface="Comic Sans MS"/>
              </a:rPr>
              <a:t> </a:t>
            </a:r>
            <a:r>
              <a:rPr lang="it-IT" sz="2000" dirty="0" err="1">
                <a:latin typeface="Comic Sans MS"/>
                <a:ea typeface="Cambria Math"/>
                <a:cs typeface="Comic Sans MS"/>
              </a:rPr>
              <a:t>violation</a:t>
            </a:r>
            <a:r>
              <a:rPr lang="it-IT" sz="2000" dirty="0"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2" name="Picture 1" descr="TIVOLI_CONCE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" y="1657881"/>
            <a:ext cx="5380055" cy="32275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06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2" y="619071"/>
            <a:ext cx="4921250" cy="273244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1363707" y="-70548"/>
            <a:ext cx="7812484" cy="6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2800" kern="0" dirty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Measurement at </a:t>
            </a:r>
            <a:r>
              <a:rPr lang="en-GB" sz="2800" kern="0" dirty="0" smtClean="0">
                <a:solidFill>
                  <a:srgbClr val="FF0000"/>
                </a:solidFill>
                <a:latin typeface="Comic Sans MS"/>
                <a:ea typeface="ＭＳ Ｐゴシック" pitchFamily="-65" charset="-128"/>
                <a:cs typeface="Comic Sans MS"/>
              </a:rPr>
              <a:t>COSY</a:t>
            </a:r>
            <a:endParaRPr lang="en-GB" sz="2800" kern="0" dirty="0">
              <a:solidFill>
                <a:srgbClr val="FF0000"/>
              </a:solidFill>
              <a:latin typeface="Comic Sans MS"/>
              <a:ea typeface="ＭＳ Ｐゴシック" pitchFamily="-65" charset="-128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733986" y="1408979"/>
            <a:ext cx="3957628" cy="1135446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PAX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installation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at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COSY:</a:t>
            </a: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Atomic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source (d</a:t>
            </a:r>
            <a:r>
              <a:rPr lang="it-IT" dirty="0">
                <a:latin typeface="Comic Sans MS"/>
                <a:ea typeface="Cambria Math"/>
                <a:cs typeface="Comic Sans MS"/>
              </a:rPr>
              <a:t>↑ target)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>
                <a:latin typeface="Comic Sans MS"/>
                <a:cs typeface="Comic Sans MS"/>
              </a:rPr>
              <a:t>Openable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storage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cell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Si-detector (</a:t>
            </a:r>
            <a:r>
              <a:rPr lang="it-IT" dirty="0" err="1">
                <a:latin typeface="Comic Sans MS"/>
                <a:cs typeface="Comic Sans MS"/>
              </a:rPr>
              <a:t>beam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polarimetry</a:t>
            </a:r>
            <a:r>
              <a:rPr lang="it-IT" dirty="0">
                <a:latin typeface="Comic Sans MS"/>
                <a:cs typeface="Comic Sans MS"/>
              </a:rPr>
              <a:t>)</a:t>
            </a:r>
          </a:p>
        </p:txBody>
      </p:sp>
      <p:pic>
        <p:nvPicPr>
          <p:cNvPr id="2" name="Picture 1" descr="COSY_R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5" y="3844874"/>
            <a:ext cx="4907048" cy="30179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asellaDiTesto 5"/>
          <p:cNvSpPr txBox="1"/>
          <p:nvPr/>
        </p:nvSpPr>
        <p:spPr>
          <a:xfrm>
            <a:off x="5727636" y="4312756"/>
            <a:ext cx="3957628" cy="620228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In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addition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it-IT" dirty="0" smtClean="0">
                <a:latin typeface="Comic Sans MS"/>
                <a:cs typeface="Comic Sans MS"/>
              </a:rPr>
              <a:t>- Sensitive </a:t>
            </a:r>
            <a:r>
              <a:rPr lang="it-IT" dirty="0" err="1" smtClean="0">
                <a:latin typeface="Comic Sans MS"/>
                <a:cs typeface="Comic Sans MS"/>
              </a:rPr>
              <a:t>beam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current</a:t>
            </a:r>
            <a:r>
              <a:rPr lang="it-IT" dirty="0" smtClean="0">
                <a:latin typeface="Comic Sans MS"/>
                <a:cs typeface="Comic Sans MS"/>
              </a:rPr>
              <a:t> monitor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8" name="CasellaDiTesto 5"/>
          <p:cNvSpPr txBox="1"/>
          <p:nvPr/>
        </p:nvSpPr>
        <p:spPr>
          <a:xfrm>
            <a:off x="5709997" y="5229882"/>
            <a:ext cx="3957628" cy="877837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 smtClean="0">
                <a:latin typeface="Comic Sans MS"/>
                <a:cs typeface="Comic Sans MS"/>
              </a:rPr>
              <a:t>Comparison</a:t>
            </a:r>
            <a:r>
              <a:rPr lang="it-IT" dirty="0" smtClean="0">
                <a:latin typeface="Comic Sans MS"/>
                <a:cs typeface="Comic Sans MS"/>
              </a:rPr>
              <a:t> of </a:t>
            </a:r>
            <a:r>
              <a:rPr lang="it-IT" dirty="0" err="1" smtClean="0">
                <a:latin typeface="Comic Sans MS"/>
                <a:cs typeface="Comic Sans MS"/>
              </a:rPr>
              <a:t>beam-lifetimes</a:t>
            </a:r>
            <a:endParaRPr lang="it-IT" dirty="0">
              <a:latin typeface="Comic Sans MS"/>
              <a:cs typeface="Comic Sans MS"/>
            </a:endParaRPr>
          </a:p>
          <a:p>
            <a:pPr marL="314982" indent="-314982">
              <a:buFontTx/>
              <a:buChar char="-"/>
            </a:pPr>
            <a:r>
              <a:rPr lang="it-IT" dirty="0" err="1" smtClean="0">
                <a:latin typeface="Comic Sans MS"/>
                <a:cs typeface="Comic Sans MS"/>
              </a:rPr>
              <a:t>Different</a:t>
            </a:r>
            <a:r>
              <a:rPr lang="it-IT" dirty="0" smtClean="0">
                <a:latin typeface="Comic Sans MS"/>
                <a:cs typeface="Comic Sans MS"/>
              </a:rPr>
              <a:t> spin </a:t>
            </a:r>
            <a:r>
              <a:rPr lang="it-IT" dirty="0" err="1" smtClean="0">
                <a:latin typeface="Comic Sans MS"/>
                <a:cs typeface="Comic Sans MS"/>
              </a:rPr>
              <a:t>configurations</a:t>
            </a:r>
            <a:endParaRPr lang="it-IT" dirty="0" smtClean="0">
              <a:latin typeface="Comic Sans MS"/>
              <a:cs typeface="Comic Sans MS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5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_desi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78" y="4922834"/>
            <a:ext cx="4904229" cy="2500894"/>
          </a:xfrm>
          <a:prstGeom prst="rect">
            <a:avLst/>
          </a:prstGeom>
        </p:spPr>
      </p:pic>
      <p:pic>
        <p:nvPicPr>
          <p:cNvPr id="6" name="Picture 5" descr="DETECTOR_COS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1" y="1253552"/>
            <a:ext cx="6553090" cy="3769815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211667" y="176370"/>
            <a:ext cx="9613194" cy="7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INFN </a:t>
            </a:r>
            <a:r>
              <a:rPr lang="de-DE" sz="2800" b="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contribution</a:t>
            </a:r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design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construction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beam/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target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polarimeter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openable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storage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cell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38551" y="125109"/>
            <a:ext cx="9023665" cy="1018860"/>
          </a:xfrm>
        </p:spPr>
        <p:txBody>
          <a:bodyPr/>
          <a:lstStyle/>
          <a:p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Quadrants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assembly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(A. </a:t>
            </a:r>
            <a:r>
              <a:rPr lang="de-DE" sz="26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Kononov</a:t>
            </a:r>
            <a:r>
              <a:rPr lang="de-DE" sz="2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de-DE" sz="2600" b="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first_lay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5" y="4215252"/>
            <a:ext cx="3053310" cy="2297252"/>
          </a:xfrm>
          <a:prstGeom prst="rect">
            <a:avLst/>
          </a:prstGeom>
        </p:spPr>
      </p:pic>
      <p:pic>
        <p:nvPicPr>
          <p:cNvPr id="3" name="Picture 2" descr="second_lay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33" y="4268163"/>
            <a:ext cx="3078090" cy="2310449"/>
          </a:xfrm>
          <a:prstGeom prst="rect">
            <a:avLst/>
          </a:prstGeom>
        </p:spPr>
      </p:pic>
      <p:pic>
        <p:nvPicPr>
          <p:cNvPr id="10" name="Picture 9" descr="qu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29" y="1305142"/>
            <a:ext cx="4034965" cy="2441410"/>
          </a:xfrm>
          <a:prstGeom prst="rect">
            <a:avLst/>
          </a:prstGeom>
        </p:spPr>
      </p:pic>
      <p:pic>
        <p:nvPicPr>
          <p:cNvPr id="11" name="Picture 10" descr="quad_ex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2" y="1340416"/>
            <a:ext cx="3006004" cy="2470050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21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8" name="Picture 7" descr="inser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8" y="3458133"/>
            <a:ext cx="3986389" cy="2989793"/>
          </a:xfrm>
          <a:prstGeom prst="rect">
            <a:avLst/>
          </a:prstGeom>
        </p:spPr>
      </p:pic>
      <p:pic>
        <p:nvPicPr>
          <p:cNvPr id="9" name="Picture 8" descr="fl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9" y="1596751"/>
            <a:ext cx="3106609" cy="4135286"/>
          </a:xfrm>
          <a:prstGeom prst="rect">
            <a:avLst/>
          </a:prstGeom>
        </p:spPr>
      </p:pic>
      <p:pic>
        <p:nvPicPr>
          <p:cNvPr id="10" name="Picture 9" descr="ce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68" y="1187636"/>
            <a:ext cx="3846687" cy="1961809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771093" y="160467"/>
            <a:ext cx="9023665" cy="772266"/>
          </a:xfrm>
        </p:spPr>
        <p:txBody>
          <a:bodyPr/>
          <a:lstStyle/>
          <a:p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Design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realization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an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openable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>
                <a:solidFill>
                  <a:srgbClr val="FF0000"/>
                </a:solidFill>
                <a:latin typeface="Comic Sans MS"/>
                <a:cs typeface="Comic Sans MS"/>
              </a:rPr>
              <a:t>storage</a:t>
            </a:r>
            <a:r>
              <a:rPr lang="de-DE" sz="26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cell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1800" b="0" dirty="0">
                <a:solidFill>
                  <a:srgbClr val="000000"/>
                </a:solidFill>
                <a:latin typeface="Comic Sans MS"/>
                <a:cs typeface="Comic Sans MS"/>
              </a:rPr>
              <a:t>(S. </a:t>
            </a:r>
            <a:r>
              <a:rPr lang="de-DE" sz="1800" b="0" dirty="0" err="1">
                <a:solidFill>
                  <a:srgbClr val="000000"/>
                </a:solidFill>
                <a:latin typeface="Comic Sans MS"/>
                <a:cs typeface="Comic Sans MS"/>
              </a:rPr>
              <a:t>Sguerzanti</a:t>
            </a:r>
            <a:r>
              <a:rPr lang="de-DE" sz="1800" b="0" dirty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de-DE" sz="18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37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 descr="det_p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8" y="994332"/>
            <a:ext cx="7331094" cy="549832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20912" y="0"/>
            <a:ext cx="9023665" cy="1018860"/>
          </a:xfrm>
        </p:spPr>
        <p:txBody>
          <a:bodyPr/>
          <a:lstStyle/>
          <a:p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Detector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26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assembly</a:t>
            </a:r>
            <a: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26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(S.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Sguerzanti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. A.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Kononov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, G.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Ciullo</a:t>
            </a:r>
            <a:r>
              <a:rPr lang="de-DE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endParaRPr lang="de-DE" sz="1800" b="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99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90" y="1259956"/>
            <a:ext cx="4102254" cy="526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5B82">
                <a:alpha val="40000"/>
              </a:srgbClr>
            </a:outerShdw>
          </a:effec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67783" y="1271962"/>
            <a:ext cx="4646571" cy="35775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1" name="AutoShape 12"/>
          <p:cNvSpPr>
            <a:spLocks noChangeArrowheads="1"/>
          </p:cNvSpPr>
          <p:nvPr/>
        </p:nvSpPr>
        <p:spPr bwMode="auto">
          <a:xfrm>
            <a:off x="3858990" y="1706179"/>
            <a:ext cx="931058" cy="319437"/>
          </a:xfrm>
          <a:prstGeom prst="wedgeRectCallout">
            <a:avLst>
              <a:gd name="adj1" fmla="val 135935"/>
              <a:gd name="adj2" fmla="val 153514"/>
            </a:avLst>
          </a:prstGeom>
          <a:solidFill>
            <a:srgbClr val="DCDCDC">
              <a:alpha val="69803"/>
            </a:srgbClr>
          </a:solidFill>
          <a:ln w="15875">
            <a:solidFill>
              <a:srgbClr val="005B8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739" tIns="50372" rIns="100739" bIns="50372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0000"/>
                </a:solidFill>
                <a:latin typeface="Rockwell" pitchFamily="18" charset="0"/>
              </a:rPr>
              <a:t>ABS</a:t>
            </a:r>
          </a:p>
        </p:txBody>
      </p:sp>
      <p:sp>
        <p:nvSpPr>
          <p:cNvPr id="26633" name="AutoShape 12"/>
          <p:cNvSpPr>
            <a:spLocks noChangeArrowheads="1"/>
          </p:cNvSpPr>
          <p:nvPr/>
        </p:nvSpPr>
        <p:spPr bwMode="auto">
          <a:xfrm>
            <a:off x="8111756" y="4016078"/>
            <a:ext cx="1575130" cy="533769"/>
          </a:xfrm>
          <a:prstGeom prst="wedgeRectCallout">
            <a:avLst>
              <a:gd name="adj1" fmla="val -85116"/>
              <a:gd name="adj2" fmla="val -79556"/>
            </a:avLst>
          </a:prstGeom>
          <a:solidFill>
            <a:srgbClr val="DCDCDC">
              <a:alpha val="69803"/>
            </a:srgbClr>
          </a:solidFill>
          <a:ln w="15875">
            <a:solidFill>
              <a:srgbClr val="005B8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0739" tIns="50372" rIns="100739" bIns="50372">
            <a:spAutoFit/>
          </a:bodyPr>
          <a:lstStyle/>
          <a:p>
            <a:pPr algn="ctr">
              <a:defRPr/>
            </a:pPr>
            <a:r>
              <a:rPr lang="en-US" sz="1500" b="1" dirty="0" err="1">
                <a:solidFill>
                  <a:srgbClr val="000000"/>
                </a:solidFill>
                <a:latin typeface="Rockwell" pitchFamily="18" charset="0"/>
              </a:rPr>
              <a:t>Breit</a:t>
            </a:r>
            <a:r>
              <a:rPr lang="en-US" sz="1500" b="1" dirty="0">
                <a:solidFill>
                  <a:srgbClr val="000000"/>
                </a:solidFill>
                <a:latin typeface="Rockwell" pitchFamily="18" charset="0"/>
              </a:rPr>
              <a:t>-Rabi</a:t>
            </a:r>
          </a:p>
          <a:p>
            <a:pPr algn="ctr">
              <a:defRPr/>
            </a:pPr>
            <a:r>
              <a:rPr lang="en-US" sz="1500" b="1" dirty="0" err="1">
                <a:solidFill>
                  <a:srgbClr val="000000"/>
                </a:solidFill>
                <a:latin typeface="Rockwell" pitchFamily="18" charset="0"/>
              </a:rPr>
              <a:t>polarimeter</a:t>
            </a:r>
            <a:endParaRPr lang="en-US" sz="15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27658" name="Textfeld 14"/>
          <p:cNvSpPr txBox="1">
            <a:spLocks noChangeArrowheads="1"/>
          </p:cNvSpPr>
          <p:nvPr/>
        </p:nvSpPr>
        <p:spPr bwMode="auto">
          <a:xfrm>
            <a:off x="5512845" y="6142239"/>
            <a:ext cx="203446" cy="3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39" tIns="50372" rIns="100739" bIns="50372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804050" y="5251021"/>
            <a:ext cx="4980090" cy="748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0739" tIns="50372" rIns="100739" bIns="50372">
            <a:spAutoFit/>
          </a:bodyPr>
          <a:lstStyle/>
          <a:p>
            <a:pPr>
              <a:buClr>
                <a:srgbClr val="005B82"/>
              </a:buClr>
              <a:buFont typeface="Wingdings" pitchFamily="2" charset="2"/>
              <a:buChar char="§"/>
              <a:tabLst>
                <a:tab pos="1003923" algn="l"/>
                <a:tab pos="2011343" algn="l"/>
                <a:tab pos="3018764" algn="l"/>
                <a:tab pos="4026185" algn="l"/>
                <a:tab pos="5033607" algn="l"/>
                <a:tab pos="6041027" algn="l"/>
                <a:tab pos="7048448" algn="l"/>
                <a:tab pos="8055869" algn="l"/>
                <a:tab pos="9063289" algn="l"/>
                <a:tab pos="10070706" algn="l"/>
                <a:tab pos="11078130" algn="l"/>
              </a:tabLst>
              <a:defRPr/>
            </a:pPr>
            <a:r>
              <a:rPr lang="en-GB" sz="1500" dirty="0">
                <a:solidFill>
                  <a:srgbClr val="000000"/>
                </a:solidFill>
                <a:latin typeface="Comic Sans MS"/>
              </a:rPr>
              <a:t> </a:t>
            </a:r>
            <a:r>
              <a:rPr lang="en-GB" sz="1500" dirty="0" smtClean="0">
                <a:solidFill>
                  <a:srgbClr val="000000"/>
                </a:solidFill>
                <a:latin typeface="Comic Sans MS"/>
              </a:rPr>
              <a:t>Last achievement</a:t>
            </a:r>
          </a:p>
          <a:p>
            <a:pPr lvl="1">
              <a:buClr>
                <a:srgbClr val="005B82"/>
              </a:buClr>
              <a:buFont typeface="Wingdings" pitchFamily="2" charset="2"/>
              <a:buChar char="§"/>
              <a:tabLst>
                <a:tab pos="1003923" algn="l"/>
                <a:tab pos="2011343" algn="l"/>
                <a:tab pos="3018764" algn="l"/>
                <a:tab pos="4026185" algn="l"/>
                <a:tab pos="5033607" algn="l"/>
                <a:tab pos="6041027" algn="l"/>
                <a:tab pos="7048448" algn="l"/>
                <a:tab pos="8055869" algn="l"/>
                <a:tab pos="9063289" algn="l"/>
                <a:tab pos="10070706" algn="l"/>
                <a:tab pos="11078130" algn="l"/>
              </a:tabLst>
              <a:defRPr/>
            </a:pPr>
            <a:r>
              <a:rPr lang="en-GB" sz="1500" dirty="0" smtClean="0">
                <a:solidFill>
                  <a:srgbClr val="000000"/>
                </a:solidFill>
                <a:latin typeface="Comic Sans MS"/>
              </a:rPr>
              <a:t>Target compatible </a:t>
            </a:r>
            <a:r>
              <a:rPr lang="en-GB" sz="1500" dirty="0">
                <a:solidFill>
                  <a:srgbClr val="000000"/>
                </a:solidFill>
                <a:latin typeface="Comic Sans MS"/>
              </a:rPr>
              <a:t>for H and D </a:t>
            </a:r>
            <a:r>
              <a:rPr lang="en-GB" sz="1500" dirty="0" smtClean="0">
                <a:solidFill>
                  <a:srgbClr val="000000"/>
                </a:solidFill>
                <a:latin typeface="Comic Sans MS"/>
              </a:rPr>
              <a:t>running</a:t>
            </a:r>
          </a:p>
          <a:p>
            <a:pPr marL="913260" lvl="2" indent="0">
              <a:buClr>
                <a:srgbClr val="005B82"/>
              </a:buClr>
              <a:tabLst>
                <a:tab pos="1003923" algn="l"/>
                <a:tab pos="2011343" algn="l"/>
                <a:tab pos="3018764" algn="l"/>
                <a:tab pos="4026185" algn="l"/>
                <a:tab pos="5033607" algn="l"/>
                <a:tab pos="6041027" algn="l"/>
                <a:tab pos="7048448" algn="l"/>
                <a:tab pos="8055869" algn="l"/>
                <a:tab pos="9063289" algn="l"/>
                <a:tab pos="10070706" algn="l"/>
                <a:tab pos="11078130" algn="l"/>
              </a:tabLst>
              <a:defRPr/>
            </a:pPr>
            <a:r>
              <a:rPr lang="en-GB" sz="1500" dirty="0" smtClean="0">
                <a:solidFill>
                  <a:srgbClr val="FF0000"/>
                </a:solidFill>
                <a:latin typeface="Comic Sans MS"/>
              </a:rPr>
              <a:t>(Without vacuum breaks!)</a:t>
            </a:r>
            <a:endParaRPr lang="en-GB" sz="1500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741001" y="295867"/>
            <a:ext cx="9023665" cy="772266"/>
          </a:xfrm>
        </p:spPr>
        <p:txBody>
          <a:bodyPr/>
          <a:lstStyle/>
          <a:p>
            <a:r>
              <a:rPr lang="de-DE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olarized</a:t>
            </a:r>
            <a:r>
              <a:rPr lang="de-DE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target</a:t>
            </a:r>
            <a: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polarimeter</a:t>
            </a:r>
            <a: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de-DE" sz="3200" b="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de-DE" sz="2000" b="0" dirty="0">
                <a:solidFill>
                  <a:srgbClr val="000000"/>
                </a:solidFill>
                <a:latin typeface="Comic Sans MS"/>
                <a:cs typeface="Comic Sans MS"/>
              </a:rPr>
              <a:t>(G. </a:t>
            </a:r>
            <a:r>
              <a:rPr lang="de-DE" sz="2000" b="0" dirty="0" err="1">
                <a:solidFill>
                  <a:srgbClr val="000000"/>
                </a:solidFill>
                <a:latin typeface="Comic Sans MS"/>
                <a:cs typeface="Comic Sans MS"/>
              </a:rPr>
              <a:t>Ciullo</a:t>
            </a:r>
            <a:r>
              <a:rPr lang="de-DE" sz="2000" b="0" dirty="0">
                <a:solidFill>
                  <a:srgbClr val="000000"/>
                </a:solidFill>
                <a:latin typeface="Comic Sans MS"/>
                <a:cs typeface="Comic Sans MS"/>
              </a:rPr>
              <a:t>, A. </a:t>
            </a:r>
            <a:r>
              <a:rPr lang="de-DE" sz="2000" b="0" dirty="0" err="1">
                <a:solidFill>
                  <a:srgbClr val="000000"/>
                </a:solidFill>
                <a:latin typeface="Comic Sans MS"/>
                <a:cs typeface="Comic Sans MS"/>
              </a:rPr>
              <a:t>Pesce</a:t>
            </a:r>
            <a:r>
              <a:rPr lang="de-DE" sz="2000" b="0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44975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211667" y="0"/>
            <a:ext cx="9613194" cy="7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de-DE" sz="28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uccessful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commissioning</a:t>
            </a:r>
            <a:endParaRPr lang="de-DE" sz="2800" b="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de-DE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(S. </a:t>
            </a:r>
            <a:r>
              <a:rPr lang="de-DE" sz="1800" b="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Dymov</a:t>
            </a:r>
            <a:r>
              <a:rPr lang="de-DE" sz="18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de-DE" sz="18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 descr="d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4" y="891848"/>
            <a:ext cx="3883377" cy="2637135"/>
          </a:xfrm>
          <a:prstGeom prst="rect">
            <a:avLst/>
          </a:prstGeom>
        </p:spPr>
      </p:pic>
      <p:pic>
        <p:nvPicPr>
          <p:cNvPr id="3" name="Picture 2" descr="p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72" y="917126"/>
            <a:ext cx="4089692" cy="2557767"/>
          </a:xfrm>
          <a:prstGeom prst="rect">
            <a:avLst/>
          </a:prstGeom>
        </p:spPr>
      </p:pic>
      <p:pic>
        <p:nvPicPr>
          <p:cNvPr id="10" name="Picture 9" descr="pol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72" y="3925607"/>
            <a:ext cx="3792361" cy="2827830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987777" y="3580319"/>
            <a:ext cx="1869723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p-d identification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03056" y="3485800"/>
            <a:ext cx="3404305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measurement (Ay)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45040" y="6737347"/>
            <a:ext cx="3022598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along the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8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366341" y="140354"/>
            <a:ext cx="7946991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5" tIns="67874" rIns="89925" bIns="4496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456821"/>
            <a:r>
              <a:rPr lang="en-US" sz="3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Responsibilities + </a:t>
            </a:r>
            <a:r>
              <a:rPr lang="en-US" sz="3100" smtClean="0">
                <a:solidFill>
                  <a:srgbClr val="FF0000"/>
                </a:solidFill>
                <a:latin typeface="Comic Sans MS" panose="030F0702030302020204" pitchFamily="66" charset="0"/>
              </a:rPr>
              <a:t>external funding</a:t>
            </a:r>
            <a:endParaRPr lang="en-US" sz="3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02498" y="744300"/>
            <a:ext cx="9018636" cy="1383571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EDM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Co-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Spokesperson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: P.L.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SCT 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data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analysis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S.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Dymov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D. De Rosa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New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olarimeter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: S. Basile, L.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Barion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V.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P.L.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C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ontrol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system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for RF-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Wien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filter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omic Sans MS"/>
                <a:cs typeface="Comic Sans MS"/>
              </a:rPr>
              <a:t>: G. Tagliente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532818" y="3859721"/>
            <a:ext cx="9018636" cy="3444444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EXTERNAL FINANCES:</a:t>
            </a:r>
          </a:p>
          <a:p>
            <a:pPr defTabSz="456489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285750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ERC-Advanced Grant: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srEDM</a:t>
            </a:r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Total sum:	2.4 </a:t>
            </a:r>
            <a:r>
              <a:rPr lang="it-IT" dirty="0" err="1" smtClean="0">
                <a:latin typeface="Comic Sans MS"/>
                <a:cs typeface="Comic Sans MS"/>
              </a:rPr>
              <a:t>Meuro</a:t>
            </a:r>
            <a:endParaRPr lang="it-IT" dirty="0" smtClean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Duration</a:t>
            </a:r>
            <a:r>
              <a:rPr lang="it-IT" dirty="0" smtClean="0">
                <a:latin typeface="Comic Sans MS"/>
                <a:cs typeface="Comic Sans MS"/>
              </a:rPr>
              <a:t>:	5 </a:t>
            </a:r>
            <a:r>
              <a:rPr lang="it-IT" dirty="0" err="1" smtClean="0">
                <a:latin typeface="Comic Sans MS"/>
                <a:cs typeface="Comic Sans MS"/>
              </a:rPr>
              <a:t>Years</a:t>
            </a:r>
            <a:endParaRPr lang="it-IT" dirty="0" smtClean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Consortium</a:t>
            </a:r>
            <a:r>
              <a:rPr lang="it-IT" dirty="0" smtClean="0">
                <a:latin typeface="Comic Sans MS"/>
                <a:cs typeface="Comic Sans MS"/>
              </a:rPr>
              <a:t>: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FZ-</a:t>
            </a:r>
            <a:r>
              <a:rPr lang="it-IT" dirty="0" err="1" smtClean="0">
                <a:latin typeface="Comic Sans MS"/>
                <a:cs typeface="Comic Sans MS"/>
              </a:rPr>
              <a:t>Juelich</a:t>
            </a:r>
            <a:r>
              <a:rPr lang="it-IT" dirty="0" smtClean="0">
                <a:latin typeface="Comic Sans MS"/>
                <a:cs typeface="Comic Sans MS"/>
              </a:rPr>
              <a:t> – prof. H. </a:t>
            </a:r>
            <a:r>
              <a:rPr lang="it-IT" dirty="0" err="1" smtClean="0">
                <a:latin typeface="Comic Sans MS"/>
                <a:cs typeface="Comic Sans MS"/>
              </a:rPr>
              <a:t>Stroeher</a:t>
            </a:r>
            <a:r>
              <a:rPr lang="it-IT" dirty="0" smtClean="0">
                <a:latin typeface="Comic Sans MS"/>
                <a:cs typeface="Comic Sans MS"/>
              </a:rPr>
              <a:t> (PI)</a:t>
            </a:r>
          </a:p>
          <a:p>
            <a:pPr marL="1427327" lvl="2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RWTH Aachen – prof. </a:t>
            </a:r>
            <a:r>
              <a:rPr lang="it-IT" dirty="0" err="1" smtClean="0">
                <a:latin typeface="Comic Sans MS"/>
                <a:cs typeface="Comic Sans MS"/>
              </a:rPr>
              <a:t>J</a:t>
            </a:r>
            <a:r>
              <a:rPr lang="it-IT" dirty="0" smtClean="0">
                <a:latin typeface="Comic Sans MS"/>
                <a:cs typeface="Comic Sans MS"/>
              </a:rPr>
              <a:t>. </a:t>
            </a:r>
            <a:r>
              <a:rPr lang="it-IT" dirty="0" err="1" smtClean="0">
                <a:latin typeface="Comic Sans MS"/>
                <a:cs typeface="Comic Sans MS"/>
              </a:rPr>
              <a:t>Praetz</a:t>
            </a:r>
            <a:endParaRPr lang="it-IT" dirty="0" smtClean="0">
              <a:latin typeface="Comic Sans MS"/>
              <a:cs typeface="Comic Sans MS"/>
            </a:endParaRPr>
          </a:p>
          <a:p>
            <a:pPr marL="1427327" lvl="2" indent="-285750" defTabSz="456489">
              <a:buFont typeface="Arial"/>
              <a:buChar char="•"/>
            </a:pPr>
            <a:r>
              <a:rPr lang="it-IT" dirty="0" err="1" smtClean="0">
                <a:latin typeface="Comic Sans MS"/>
                <a:cs typeface="Comic Sans MS"/>
              </a:rPr>
              <a:t>University</a:t>
            </a:r>
            <a:r>
              <a:rPr lang="it-IT" dirty="0" smtClean="0">
                <a:latin typeface="Comic Sans MS"/>
                <a:cs typeface="Comic Sans MS"/>
              </a:rPr>
              <a:t> of Ferrara – prof. P. Lenisa</a:t>
            </a:r>
          </a:p>
          <a:p>
            <a:pPr marL="1427327" lvl="2" indent="-285750" defTabSz="456489">
              <a:buFont typeface="Arial"/>
              <a:buChar char="•"/>
            </a:pPr>
            <a:endParaRPr lang="it-IT" dirty="0" smtClean="0">
              <a:latin typeface="Comic Sans MS"/>
              <a:cs typeface="Comic Sans MS"/>
            </a:endParaRPr>
          </a:p>
          <a:p>
            <a:pPr marL="285750" indent="-285750" defTabSz="456489">
              <a:buFont typeface="Arial"/>
              <a:buChar char="•"/>
            </a:pPr>
            <a:r>
              <a:rPr lang="it-IT" i="1" dirty="0" smtClean="0">
                <a:latin typeface="Comic Sans MS"/>
                <a:cs typeface="Comic Sans MS"/>
              </a:rPr>
              <a:t>New </a:t>
            </a:r>
            <a:r>
              <a:rPr lang="it-IT" i="1" dirty="0" err="1" smtClean="0">
                <a:latin typeface="Comic Sans MS"/>
                <a:cs typeface="Comic Sans MS"/>
              </a:rPr>
              <a:t>application</a:t>
            </a:r>
            <a:r>
              <a:rPr lang="it-IT" i="1" dirty="0" smtClean="0">
                <a:latin typeface="Comic Sans MS"/>
                <a:cs typeface="Comic Sans MS"/>
              </a:rPr>
              <a:t>: H2020 </a:t>
            </a:r>
            <a:r>
              <a:rPr lang="mr-IN" i="1" dirty="0" smtClean="0">
                <a:latin typeface="Comic Sans MS"/>
                <a:cs typeface="Comic Sans MS"/>
              </a:rPr>
              <a:t>–</a:t>
            </a:r>
            <a:r>
              <a:rPr lang="it-IT" i="1" dirty="0" smtClean="0">
                <a:latin typeface="Comic Sans MS"/>
                <a:cs typeface="Comic Sans MS"/>
              </a:rPr>
              <a:t> 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SPIN for FAIR</a:t>
            </a:r>
          </a:p>
          <a:p>
            <a:pPr marL="1027776" lvl="1" indent="-285750" defTabSz="456489">
              <a:buFont typeface="Arial"/>
              <a:buChar char="•"/>
            </a:pPr>
            <a:r>
              <a:rPr lang="it-IT" i="1" dirty="0" err="1" smtClean="0">
                <a:latin typeface="Comic Sans MS"/>
                <a:cs typeface="Comic Sans MS"/>
              </a:rPr>
              <a:t>Principal</a:t>
            </a:r>
            <a:r>
              <a:rPr lang="it-IT" i="1" dirty="0" smtClean="0">
                <a:latin typeface="Comic Sans MS"/>
                <a:cs typeface="Comic Sans MS"/>
              </a:rPr>
              <a:t> Investigator: P. L.</a:t>
            </a:r>
            <a:endParaRPr lang="it-IT" i="1" dirty="0">
              <a:latin typeface="Comic Sans MS"/>
              <a:cs typeface="Comic Sans MS"/>
            </a:endParaRPr>
          </a:p>
          <a:p>
            <a:pPr marL="1027776" lvl="1" indent="-285750" defTabSz="456489">
              <a:buFont typeface="Arial"/>
              <a:buChar char="•"/>
            </a:pPr>
            <a:r>
              <a:rPr lang="it-IT" i="1" dirty="0" smtClean="0">
                <a:latin typeface="Comic Sans MS"/>
                <a:cs typeface="Comic Sans MS"/>
              </a:rPr>
              <a:t>Host </a:t>
            </a:r>
            <a:r>
              <a:rPr lang="it-IT" i="1" dirty="0" err="1" smtClean="0">
                <a:latin typeface="Comic Sans MS"/>
                <a:cs typeface="Comic Sans MS"/>
              </a:rPr>
              <a:t>Institution</a:t>
            </a:r>
            <a:r>
              <a:rPr lang="it-IT" i="1" dirty="0" smtClean="0">
                <a:latin typeface="Comic Sans MS"/>
                <a:cs typeface="Comic Sans MS"/>
              </a:rPr>
              <a:t>: FZ-</a:t>
            </a:r>
            <a:r>
              <a:rPr lang="it-IT" i="1" dirty="0" err="1" smtClean="0">
                <a:latin typeface="Comic Sans MS"/>
                <a:cs typeface="Comic Sans MS"/>
              </a:rPr>
              <a:t>Juelich</a:t>
            </a:r>
            <a:r>
              <a:rPr lang="it-IT" i="1" dirty="0" smtClean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0" name="CasellaDiTesto 7"/>
          <p:cNvSpPr txBox="1"/>
          <p:nvPr/>
        </p:nvSpPr>
        <p:spPr>
          <a:xfrm>
            <a:off x="513787" y="2290025"/>
            <a:ext cx="9018636" cy="1383571"/>
          </a:xfrm>
          <a:prstGeom prst="rect">
            <a:avLst/>
          </a:prstGeom>
          <a:solidFill>
            <a:schemeClr val="bg1"/>
          </a:solidFill>
        </p:spPr>
        <p:txBody>
          <a:bodyPr wrap="square" lIns="91401" tIns="45701" rIns="91401" bIns="45701" rtlCol="0">
            <a:spAutoFit/>
          </a:bodyPr>
          <a:lstStyle/>
          <a:p>
            <a:pPr defTabSz="456489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TRIC</a:t>
            </a:r>
          </a:p>
          <a:p>
            <a:pPr marL="285750" indent="-285750" defTabSz="456489">
              <a:buFont typeface="Arial"/>
              <a:buChar char="•"/>
            </a:pPr>
            <a:r>
              <a:rPr lang="it-IT" dirty="0" smtClean="0">
                <a:latin typeface="Comic Sans MS"/>
                <a:cs typeface="Comic Sans MS"/>
              </a:rPr>
              <a:t>Management: P.L.</a:t>
            </a:r>
            <a:endParaRPr lang="it-IT" dirty="0">
              <a:latin typeface="Comic Sans MS"/>
              <a:cs typeface="Comic Sans MS"/>
            </a:endParaRP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Polarized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arget and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polarimeter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: G. Ciullo, A. Pesce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Detector: V.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Carassiti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S.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Dymov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A.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Kononov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, P.L. </a:t>
            </a:r>
          </a:p>
          <a:p>
            <a:pPr marL="314916" indent="-314916" defTabSz="456489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7F7F7F"/>
                </a:solidFill>
                <a:latin typeface="Comic Sans MS"/>
                <a:cs typeface="Comic Sans MS"/>
              </a:rPr>
              <a:t>Interlock</a:t>
            </a:r>
            <a:r>
              <a:rPr lang="it-IT" dirty="0" smtClean="0">
                <a:solidFill>
                  <a:srgbClr val="7F7F7F"/>
                </a:solidFill>
                <a:latin typeface="Comic Sans MS"/>
                <a:cs typeface="Comic Sans MS"/>
              </a:rPr>
              <a:t> and slow control: G. Tagliente</a:t>
            </a:r>
            <a:endParaRPr lang="it-IT" dirty="0">
              <a:solidFill>
                <a:srgbClr val="7F7F7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7217062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5" y="698964"/>
            <a:ext cx="6527937" cy="530339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59400" y="1145013"/>
            <a:ext cx="2674261" cy="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17" tIns="50361" rIns="100717" bIns="5036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2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1" y="3382961"/>
            <a:ext cx="4045543" cy="368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3919161" y="4573592"/>
            <a:ext cx="1592828" cy="489686"/>
          </a:xfrm>
          <a:prstGeom prst="straightConnector1">
            <a:avLst/>
          </a:prstGeom>
          <a:ln w="444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768" y="1595512"/>
                <a:ext cx="3532020" cy="1563644"/>
              </a:xfrm>
              <a:prstGeom prst="rect">
                <a:avLst/>
              </a:prstGeom>
              <a:noFill/>
            </p:spPr>
            <p:txBody>
              <a:bodyPr wrap="square" lIns="100717" tIns="50361" rIns="100717" bIns="50361" rtlCol="0">
                <a:spAutoFit/>
              </a:bodyPr>
              <a:lstStyle/>
              <a:p>
                <a:pPr marL="314752" indent="-314752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9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</a:p>
              <a:p>
                <a:pPr marL="314752" indent="-314752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9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314752" indent="-314752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9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314752" indent="-314752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9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314752" indent="-314752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9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447419"/>
                <a:ext cx="3203848" cy="18792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91739" y="95924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</a:rPr>
              <a:t>Towards the 12 GeV era</a:t>
            </a:r>
            <a:endParaRPr lang="it-IT" sz="3500" b="1" dirty="0">
              <a:solidFill>
                <a:srgbClr val="FF0000"/>
              </a:solidFill>
            </a:endParaRPr>
          </a:p>
        </p:txBody>
      </p:sp>
      <p:sp>
        <p:nvSpPr>
          <p:cNvPr id="23" name="Segnaposto numero diapositiva 9"/>
          <p:cNvSpPr txBox="1">
            <a:spLocks/>
          </p:cNvSpPr>
          <p:nvPr/>
        </p:nvSpPr>
        <p:spPr bwMode="auto">
          <a:xfrm>
            <a:off x="7210447" y="7251688"/>
            <a:ext cx="2100130" cy="3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1007212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1007212">
                <a:defRPr/>
              </a:pPr>
              <a:t>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9158" y="5882000"/>
            <a:ext cx="4011036" cy="1450229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r>
              <a:rPr lang="it-IT" sz="2200" b="1" dirty="0">
                <a:solidFill>
                  <a:srgbClr val="0033CC"/>
                </a:solidFill>
              </a:rPr>
              <a:t>Physics program</a:t>
            </a:r>
            <a:r>
              <a:rPr lang="it-IT" sz="2000" dirty="0"/>
              <a:t>:</a:t>
            </a:r>
          </a:p>
          <a:p>
            <a:pPr marL="314752" indent="-314752">
              <a:buFontTx/>
              <a:buChar char="-"/>
            </a:pPr>
            <a:r>
              <a:rPr lang="it-IT" dirty="0"/>
              <a:t>Hadron spectroscopy</a:t>
            </a:r>
          </a:p>
          <a:p>
            <a:pPr marL="314752" indent="-314752">
              <a:buFontTx/>
              <a:buChar char="-"/>
            </a:pPr>
            <a:r>
              <a:rPr lang="it-IT" dirty="0"/>
              <a:t>Nuclear effects in hadronization</a:t>
            </a:r>
          </a:p>
          <a:p>
            <a:pPr marL="314752" indent="-314752">
              <a:buFontTx/>
              <a:buChar char="-"/>
            </a:pPr>
            <a:r>
              <a:rPr lang="it-IT" b="1" dirty="0"/>
              <a:t>Nucleon structure</a:t>
            </a:r>
            <a:r>
              <a:rPr lang="it-IT" dirty="0"/>
              <a:t> (TMDs, GPDs)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Attivita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gruppo III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371491"/>
              </p:ext>
            </p:extLst>
          </p:nvPr>
        </p:nvGraphicFramePr>
        <p:xfrm>
          <a:off x="913604" y="1572357"/>
          <a:ext cx="4289869" cy="3886027"/>
        </p:xfrm>
        <a:graphic>
          <a:graphicData uri="http://schemas.openxmlformats.org/drawingml/2006/table">
            <a:tbl>
              <a:tblPr/>
              <a:tblGrid>
                <a:gridCol w="2199964"/>
                <a:gridCol w="930501"/>
                <a:gridCol w="579702"/>
                <a:gridCol w="579702"/>
              </a:tblGrid>
              <a:tr h="455901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JEDI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JLAB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CC3M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S. Basile (dottorando)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 Bertelli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(RTD-A)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G. Ciullo (Staff)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A. Drago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 Contalbrigo (Staff)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S. </a:t>
                      </a:r>
                      <a:r>
                        <a:rPr lang="it-IT" sz="15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Dymov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(Post Doc)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A.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500" b="0" i="0" u="none" strike="noStrike" baseline="0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Kononov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(dottorando)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P. </a:t>
                      </a:r>
                      <a:r>
                        <a:rPr lang="it-IT" sz="15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Lenisa</a:t>
                      </a: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(Staff)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L.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Pappalardo (RTD-A)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A. Pesce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(Post</a:t>
                      </a:r>
                      <a:r>
                        <a:rPr lang="it-IT" sz="15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Doc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CC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F. Spizzo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E82"/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V.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Carassiti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A. Cotta </a:t>
                      </a:r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Ramusino (staff)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</a:tr>
              <a:tr h="245009"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705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210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820" marR="9820" marT="9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  <p:sp>
        <p:nvSpPr>
          <p:cNvPr id="13" name="Rectangle 14"/>
          <p:cNvSpPr/>
          <p:nvPr/>
        </p:nvSpPr>
        <p:spPr>
          <a:xfrm>
            <a:off x="616873" y="196941"/>
            <a:ext cx="8561008" cy="608918"/>
          </a:xfrm>
          <a:prstGeom prst="rect">
            <a:avLst/>
          </a:prstGeom>
          <a:noFill/>
        </p:spPr>
        <p:txBody>
          <a:bodyPr wrap="square" lIns="100739" tIns="50372" rIns="100739" bIns="50372">
            <a:spAutoFit/>
          </a:bodyPr>
          <a:lstStyle/>
          <a:p>
            <a:pPr algn="ctr">
              <a:defRPr/>
            </a:pPr>
            <a:r>
              <a:rPr lang="en-US" sz="3500" dirty="0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Manpower e </a:t>
            </a:r>
            <a:r>
              <a:rPr lang="en-US" sz="3500" dirty="0" err="1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richieste</a:t>
            </a:r>
            <a:r>
              <a:rPr lang="en-US" sz="3500" dirty="0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500" dirty="0" err="1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fianziarie</a:t>
            </a:r>
            <a:endParaRPr lang="en-US" sz="3500" dirty="0">
              <a:ln w="1905"/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1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424678"/>
              </p:ext>
            </p:extLst>
          </p:nvPr>
        </p:nvGraphicFramePr>
        <p:xfrm>
          <a:off x="5962368" y="4935770"/>
          <a:ext cx="3892660" cy="1193476"/>
        </p:xfrm>
        <a:graphic>
          <a:graphicData uri="http://schemas.openxmlformats.org/drawingml/2006/table">
            <a:tbl>
              <a:tblPr/>
              <a:tblGrid>
                <a:gridCol w="1876536"/>
                <a:gridCol w="2016124"/>
              </a:tblGrid>
              <a:tr h="443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k€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40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5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60118" y="4558840"/>
            <a:ext cx="3212974" cy="391551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2000" dirty="0"/>
              <a:t>Richieste finanziarie PAX</a:t>
            </a:r>
          </a:p>
        </p:txBody>
      </p:sp>
      <p:graphicFrame>
        <p:nvGraphicFramePr>
          <p:cNvPr id="14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289851"/>
              </p:ext>
            </p:extLst>
          </p:nvPr>
        </p:nvGraphicFramePr>
        <p:xfrm>
          <a:off x="5934781" y="1873228"/>
          <a:ext cx="3713691" cy="2269682"/>
        </p:xfrm>
        <a:graphic>
          <a:graphicData uri="http://schemas.openxmlformats.org/drawingml/2006/table">
            <a:tbl>
              <a:tblPr/>
              <a:tblGrid>
                <a:gridCol w="1790260"/>
                <a:gridCol w="1923431"/>
              </a:tblGrid>
              <a:tr h="394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Missioni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 k€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Trasp.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Inv.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Consumi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Apparati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3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TOTALE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 k€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67028" y="1432111"/>
            <a:ext cx="3652501" cy="391551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2000" dirty="0"/>
              <a:t>Richieste finanziarie JLab12</a:t>
            </a: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816" y="2201351"/>
            <a:ext cx="9605442" cy="138974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100794" tIns="50397" rIns="100794" bIns="50397">
            <a:spAutoFit/>
          </a:bodyPr>
          <a:lstStyle/>
          <a:p>
            <a:pPr marL="377979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Physics goals:</a:t>
            </a:r>
            <a:endParaRPr lang="en-US" b="0" dirty="0">
              <a:latin typeface="Comic Sans MS"/>
              <a:cs typeface="Comic Sans MS"/>
            </a:endParaRP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Large-x</a:t>
            </a:r>
            <a:r>
              <a:rPr lang="en-US" b="0" dirty="0">
                <a:latin typeface="Comic Sans MS"/>
                <a:cs typeface="Comic Sans MS"/>
              </a:rPr>
              <a:t> gluon, antiquark and heavy-quark content in the nucleon and nucleus.</a:t>
            </a: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latin typeface="Comic Sans MS"/>
                <a:cs typeface="Comic Sans MS"/>
              </a:rPr>
              <a:t>Dynamics and </a:t>
            </a: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spin of gluons </a:t>
            </a:r>
            <a:r>
              <a:rPr lang="en-US" b="0" dirty="0">
                <a:latin typeface="Comic Sans MS"/>
                <a:cs typeface="Comic Sans MS"/>
              </a:rPr>
              <a:t>in (un)</a:t>
            </a:r>
            <a:r>
              <a:rPr lang="en-US" b="0" dirty="0" err="1">
                <a:latin typeface="Comic Sans MS"/>
                <a:cs typeface="Comic Sans MS"/>
              </a:rPr>
              <a:t>polarised</a:t>
            </a:r>
            <a:r>
              <a:rPr lang="en-US" b="0" dirty="0">
                <a:latin typeface="Comic Sans MS"/>
                <a:cs typeface="Comic Sans MS"/>
              </a:rPr>
              <a:t> nucleons</a:t>
            </a: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>
                <a:latin typeface="Comic Sans MS"/>
                <a:cs typeface="Comic Sans MS"/>
              </a:rPr>
              <a:t>Heavy-ion collisions towards </a:t>
            </a:r>
            <a:r>
              <a:rPr lang="en-US" b="0" dirty="0">
                <a:solidFill>
                  <a:srgbClr val="FF0000"/>
                </a:solidFill>
                <a:latin typeface="Comic Sans MS"/>
                <a:cs typeface="Comic Sans MS"/>
              </a:rPr>
              <a:t>large </a:t>
            </a:r>
            <a:r>
              <a:rPr lang="en-US" b="0" dirty="0" err="1">
                <a:solidFill>
                  <a:srgbClr val="FF0000"/>
                </a:solidFill>
                <a:latin typeface="Comic Sans MS"/>
                <a:cs typeface="Comic Sans MS"/>
              </a:rPr>
              <a:t>rapidities</a:t>
            </a:r>
            <a:endParaRPr lang="en-US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0" y="0"/>
            <a:ext cx="9753937" cy="152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 anchor="ctr"/>
          <a:lstStyle/>
          <a:p>
            <a:pPr algn="ctr" eaLnBrk="0" hangingPunct="0">
              <a:defRPr/>
            </a:pP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Other activities:</a:t>
            </a:r>
          </a:p>
          <a:p>
            <a:pPr algn="ctr" eaLnBrk="0" hangingPunct="0">
              <a:defRPr/>
            </a:pPr>
            <a:r>
              <a:rPr lang="en-GB" sz="3100" kern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Collaboration </a:t>
            </a:r>
            <a:r>
              <a:rPr lang="en-GB" sz="3100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w</a:t>
            </a:r>
            <a:r>
              <a:rPr lang="en-GB" sz="31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ith CSN1 </a:t>
            </a:r>
          </a:p>
          <a:p>
            <a:pPr algn="ctr" eaLnBrk="0" hangingPunct="0">
              <a:defRPr/>
            </a:pPr>
            <a:r>
              <a:rPr lang="en-GB" sz="3100" i="1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“</a:t>
            </a:r>
            <a:r>
              <a:rPr lang="en-GB" sz="3100" i="1" kern="0" dirty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P</a:t>
            </a:r>
            <a:r>
              <a:rPr lang="en-GB" sz="3100" i="1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olarized internal gas target for </a:t>
            </a:r>
            <a:r>
              <a:rPr lang="en-GB" sz="3100" i="1" kern="0" dirty="0" err="1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LHCb</a:t>
            </a:r>
            <a:r>
              <a:rPr lang="en-GB" sz="3100" i="1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65" charset="-128"/>
                <a:cs typeface="ＭＳ Ｐゴシック" pitchFamily="-65" charset="-128"/>
              </a:rPr>
              <a:t>”</a:t>
            </a:r>
            <a:endParaRPr lang="it-IT" sz="3100" i="1" kern="0" dirty="0">
              <a:solidFill>
                <a:srgbClr val="FF0000"/>
              </a:solidFill>
              <a:latin typeface="Comic Sans MS" pitchFamily="66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106" y="4240914"/>
            <a:ext cx="9605442" cy="173212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100794" tIns="50397" rIns="100794" bIns="50397">
            <a:spAutoFit/>
          </a:bodyPr>
          <a:lstStyle/>
          <a:p>
            <a:pPr marL="377979" indent="-377979" algn="just">
              <a:spcAft>
                <a:spcPts val="661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(Possible) timeline</a:t>
            </a:r>
            <a:r>
              <a:rPr lang="en-US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endParaRPr lang="en-US" b="0" dirty="0">
              <a:latin typeface="Comic Sans MS"/>
              <a:cs typeface="Comic Sans MS"/>
            </a:endParaRP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dirty="0" smtClean="0">
                <a:latin typeface="Comic Sans MS"/>
                <a:cs typeface="Comic Sans MS"/>
              </a:rPr>
              <a:t>sign and realization of an </a:t>
            </a:r>
            <a:r>
              <a:rPr lang="en-US" dirty="0" err="1" smtClean="0">
                <a:latin typeface="Comic Sans MS"/>
                <a:cs typeface="Comic Sans MS"/>
              </a:rPr>
              <a:t>openable</a:t>
            </a:r>
            <a:r>
              <a:rPr lang="en-US" dirty="0" smtClean="0">
                <a:latin typeface="Comic Sans MS"/>
                <a:cs typeface="Comic Sans MS"/>
              </a:rPr>
              <a:t> storage cell for LHC (</a:t>
            </a:r>
            <a:r>
              <a:rPr lang="en-US" dirty="0" err="1" smtClean="0">
                <a:latin typeface="Comic Sans MS"/>
                <a:cs typeface="Comic Sans MS"/>
              </a:rPr>
              <a:t>unpolarized</a:t>
            </a:r>
            <a:r>
              <a:rPr lang="en-US" dirty="0" smtClean="0">
                <a:latin typeface="Comic Sans MS"/>
                <a:cs typeface="Comic Sans MS"/>
              </a:rPr>
              <a:t> gas) </a:t>
            </a:r>
          </a:p>
          <a:p>
            <a:pPr marL="1302467" lvl="2" indent="-377979" algn="just">
              <a:spcAft>
                <a:spcPts val="661"/>
              </a:spcAft>
              <a:buFont typeface="Arial"/>
              <a:buChar char="•"/>
            </a:pPr>
            <a:r>
              <a:rPr lang="en-US" dirty="0">
                <a:latin typeface="Comic Sans MS"/>
                <a:cs typeface="Comic Sans MS"/>
              </a:rPr>
              <a:t>I</a:t>
            </a:r>
            <a:r>
              <a:rPr lang="en-US" b="0" dirty="0" smtClean="0">
                <a:latin typeface="Comic Sans MS"/>
                <a:cs typeface="Comic Sans MS"/>
              </a:rPr>
              <a:t>nstallation in 2020-21</a:t>
            </a:r>
          </a:p>
          <a:p>
            <a:pPr marL="902916" lvl="1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Design and construction of a polarized target</a:t>
            </a:r>
          </a:p>
          <a:p>
            <a:pPr marL="1302467" lvl="2" indent="-377979" algn="just">
              <a:spcAft>
                <a:spcPts val="661"/>
              </a:spcAft>
              <a:buFont typeface="Arial"/>
              <a:buChar char="•"/>
            </a:pPr>
            <a:r>
              <a:rPr lang="en-US" b="0" dirty="0" smtClean="0">
                <a:latin typeface="Comic Sans MS"/>
                <a:cs typeface="Comic Sans MS"/>
              </a:rPr>
              <a:t>Installation in 2024-25</a:t>
            </a:r>
          </a:p>
        </p:txBody>
      </p:sp>
    </p:spTree>
    <p:extLst>
      <p:ext uri="{BB962C8B-B14F-4D97-AF65-F5344CB8AC3E}">
        <p14:creationId xmlns:p14="http://schemas.microsoft.com/office/powerpoint/2010/main" val="16524127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2066" y="211645"/>
            <a:ext cx="9882725" cy="149914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  <a:t>SPIN 2018</a:t>
            </a:r>
            <a:b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600" b="0" i="1" dirty="0">
                <a:solidFill>
                  <a:srgbClr val="FF0000"/>
                </a:solidFill>
                <a:latin typeface="Comic Sans MS"/>
                <a:cs typeface="Comic Sans MS"/>
              </a:rPr>
              <a:t>23</a:t>
            </a:r>
            <a:r>
              <a:rPr lang="en-US" sz="2600" b="0" i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rd</a:t>
            </a:r>
            <a:r>
              <a:rPr lang="en-US" sz="2600" b="0" i="1" dirty="0">
                <a:solidFill>
                  <a:srgbClr val="FF0000"/>
                </a:solidFill>
                <a:latin typeface="Comic Sans MS"/>
                <a:cs typeface="Comic Sans MS"/>
              </a:rPr>
              <a:t> International Spin-Physics Symposium</a:t>
            </a:r>
            <a:br>
              <a:rPr lang="en-US" sz="2600" b="0" i="1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2600" b="0" dirty="0">
                <a:solidFill>
                  <a:srgbClr val="000000"/>
                </a:solidFill>
                <a:latin typeface="Comic Sans MS"/>
                <a:cs typeface="Comic Sans MS"/>
              </a:rPr>
              <a:t>Ferrara, 10-14 September 2018</a:t>
            </a:r>
          </a:p>
        </p:txBody>
      </p:sp>
      <p:pic>
        <p:nvPicPr>
          <p:cNvPr id="7" name="Picture 6" descr="gios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1" y="1940822"/>
            <a:ext cx="9287907" cy="4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8943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T_CELL_CO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8" y="864216"/>
            <a:ext cx="3880555" cy="2910110"/>
          </a:xfrm>
          <a:prstGeom prst="rect">
            <a:avLst/>
          </a:prstGeom>
        </p:spPr>
      </p:pic>
      <p:pic>
        <p:nvPicPr>
          <p:cNvPr id="2" name="Picture 1" descr="detector_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80" y="864187"/>
            <a:ext cx="4823198" cy="6430932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211667" y="0"/>
            <a:ext cx="9613194" cy="7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de-DE" sz="2800" b="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nstallation in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COSY ring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detector_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" y="3844875"/>
            <a:ext cx="4788456" cy="35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3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1739" y="198339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</a:rPr>
              <a:t>Towards the 12 GeV era</a:t>
            </a:r>
            <a:endParaRPr lang="it-IT" sz="3500" b="1" dirty="0">
              <a:solidFill>
                <a:srgbClr val="FF0000"/>
              </a:solidFill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9" y="1371484"/>
            <a:ext cx="6122397" cy="443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egnaposto numero diapositiva 9"/>
          <p:cNvSpPr txBox="1">
            <a:spLocks/>
          </p:cNvSpPr>
          <p:nvPr/>
        </p:nvSpPr>
        <p:spPr bwMode="auto">
          <a:xfrm>
            <a:off x="7210447" y="7251688"/>
            <a:ext cx="2100130" cy="3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1007212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1007212">
                <a:defRPr/>
              </a:pPr>
              <a:t>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Attivita gruppo III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ivers_d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63" y="3558150"/>
            <a:ext cx="2428742" cy="2245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1683959"/>
            <a:ext cx="2234320" cy="2043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5565" y="903402"/>
            <a:ext cx="2429834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Investigating QCD spin-orbit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and dynamic effects</a:t>
            </a:r>
          </a:p>
        </p:txBody>
      </p:sp>
    </p:spTree>
    <p:extLst>
      <p:ext uri="{BB962C8B-B14F-4D97-AF65-F5344CB8AC3E}">
        <p14:creationId xmlns:p14="http://schemas.microsoft.com/office/powerpoint/2010/main" val="26403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pic>
        <p:nvPicPr>
          <p:cNvPr id="9840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6" b="7161"/>
          <a:stretch/>
        </p:blipFill>
        <p:spPr bwMode="auto">
          <a:xfrm>
            <a:off x="90284" y="2995440"/>
            <a:ext cx="9869985" cy="412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9" y="780382"/>
            <a:ext cx="4047992" cy="19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05" y="855598"/>
            <a:ext cx="1483803" cy="3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0" y="1401493"/>
            <a:ext cx="4798798" cy="68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04121"/>
              </p:ext>
            </p:extLst>
          </p:nvPr>
        </p:nvGraphicFramePr>
        <p:xfrm>
          <a:off x="5412207" y="3178211"/>
          <a:ext cx="4289984" cy="378080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289984"/>
              </a:tblGrid>
              <a:tr h="3327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03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1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1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274303" y="3017267"/>
            <a:ext cx="4642827" cy="3951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1" name="Picture 10" descr="RI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3" y="3240584"/>
            <a:ext cx="4955080" cy="35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60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985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" y="656500"/>
            <a:ext cx="9838267" cy="59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93026" y="2590582"/>
            <a:ext cx="4673306" cy="40230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3" name="Picture 2" descr="DSCF677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29" y="2356922"/>
            <a:ext cx="3521097" cy="46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4E902D-2203-734E-AFCB-2C40539E9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7" y="1554535"/>
            <a:ext cx="3059261" cy="2290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C0AEC9-CCDE-2F45-8F88-392AE50C9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9" y="4058466"/>
            <a:ext cx="3076885" cy="2176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208F5E-AE71-E548-B9E3-C643C8DA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0"/>
          <a:stretch/>
        </p:blipFill>
        <p:spPr>
          <a:xfrm>
            <a:off x="3474353" y="1554980"/>
            <a:ext cx="2902680" cy="4674687"/>
          </a:xfrm>
          <a:prstGeom prst="rect">
            <a:avLst/>
          </a:prstGeom>
        </p:spPr>
      </p:pic>
      <p:pic>
        <p:nvPicPr>
          <p:cNvPr id="13" name="Picture 12" descr="photo_matrix_installed.jpg">
            <a:extLst>
              <a:ext uri="{FF2B5EF4-FFF2-40B4-BE49-F238E27FC236}">
                <a16:creationId xmlns:a16="http://schemas.microsoft.com/office/drawing/2014/main" xmlns="" id="{E52F5232-1B40-3D4E-A5AA-57B1CD40FE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8091"/>
          <a:stretch/>
        </p:blipFill>
        <p:spPr>
          <a:xfrm>
            <a:off x="6432442" y="1585670"/>
            <a:ext cx="3097037" cy="212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EB1865-D7DE-B34C-8161-AB69187BD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43" y="4002789"/>
            <a:ext cx="3094086" cy="2187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1912" y="1005755"/>
            <a:ext cx="4585360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module assembled in November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12869</TotalTime>
  <Words>2439</Words>
  <Application>Microsoft Macintosh PowerPoint</Application>
  <PresentationFormat>Custom</PresentationFormat>
  <Paragraphs>571</Paragraphs>
  <Slides>53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3_Tema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HD-ICE TRANSVERSE TARGET (L. Barion, G. Ciullo, M. Contalbrigo, P.L., M. Statera, F. Spizzo) </vt:lpstr>
      <vt:lpstr>BULK TRANSVERSE MAGNET</vt:lpstr>
      <vt:lpstr>FERRARA SETUP</vt:lpstr>
      <vt:lpstr>PowerPoint Presentation</vt:lpstr>
      <vt:lpstr>MAGNETIZATION and SHIELDING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INFN contribution:  development of a new high-efficieny polarimeter</vt:lpstr>
      <vt:lpstr>Development of SiPM based readout system (L. Barion, S. Basile, R. Malaguti, P.L.)</vt:lpstr>
      <vt:lpstr>PowerPoint Presentation</vt:lpstr>
      <vt:lpstr>PowerPoint Presentation</vt:lpstr>
      <vt:lpstr>PowerPoint Presentation</vt:lpstr>
      <vt:lpstr>PowerPoint Presentation</vt:lpstr>
      <vt:lpstr>Quadrants assembly (A. Kononov)</vt:lpstr>
      <vt:lpstr>Design and realization of an openable storage cell (S. Sguerzanti, V. Carassiti)</vt:lpstr>
      <vt:lpstr>Detector assembly (S. Sguerzanti, V. Carassiti. A. Kononov, G. Ciullo)</vt:lpstr>
      <vt:lpstr>Polarized target and polarimeter (G. Ciullo, A. Pesce)</vt:lpstr>
      <vt:lpstr>PowerPoint Presentation</vt:lpstr>
      <vt:lpstr>PowerPoint Presentation</vt:lpstr>
      <vt:lpstr>PowerPoint Presentation</vt:lpstr>
      <vt:lpstr>PowerPoint Presentation</vt:lpstr>
      <vt:lpstr>SPIN 2018 23rd International Spin-Physics Symposium Ferrara, 10-14 September 2018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Greta</dc:creator>
  <cp:lastModifiedBy>Marco Contalbrigo</cp:lastModifiedBy>
  <cp:revision>1285</cp:revision>
  <cp:lastPrinted>1601-01-01T00:00:00Z</cp:lastPrinted>
  <dcterms:created xsi:type="dcterms:W3CDTF">2012-11-22T17:01:27Z</dcterms:created>
  <dcterms:modified xsi:type="dcterms:W3CDTF">2018-07-04T04:12:11Z</dcterms:modified>
</cp:coreProperties>
</file>