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806" r:id="rId2"/>
    <p:sldId id="777" r:id="rId3"/>
    <p:sldId id="883" r:id="rId4"/>
    <p:sldId id="882" r:id="rId5"/>
    <p:sldId id="88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BA78"/>
    <a:srgbClr val="F5F701"/>
    <a:srgbClr val="4CD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8" autoAdjust="0"/>
    <p:restoredTop sz="98088" autoAdjust="0"/>
  </p:normalViewPr>
  <p:slideViewPr>
    <p:cSldViewPr snapToGrid="0" snapToObjects="1">
      <p:cViewPr varScale="1">
        <p:scale>
          <a:sx n="128" d="100"/>
          <a:sy n="128" d="100"/>
        </p:scale>
        <p:origin x="9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E8B9-7048-E245-BE2F-1374BE5408F2}" type="datetimeFigureOut">
              <a:rPr lang="en-US" smtClean="0"/>
              <a:t>2/10/21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CEFC-6E8B-B743-AFE9-4C5BF3F94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6146-0E38-724C-8F8F-8FF46B4BA8C5}" type="datetimeFigureOut">
              <a:rPr lang="en-US" smtClean="0"/>
              <a:pPr/>
              <a:t>2/10/21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8A572-61CB-384F-BB4C-DB6F1BE60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INFN-LNF</a:t>
            </a:r>
          </a:p>
        </p:txBody>
      </p:sp>
    </p:spTree>
    <p:extLst>
      <p:ext uri="{BB962C8B-B14F-4D97-AF65-F5344CB8AC3E}">
        <p14:creationId xmlns:p14="http://schemas.microsoft.com/office/powerpoint/2010/main" val="392195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INFN-LNF</a:t>
            </a:r>
          </a:p>
        </p:txBody>
      </p:sp>
    </p:spTree>
    <p:extLst>
      <p:ext uri="{BB962C8B-B14F-4D97-AF65-F5344CB8AC3E}">
        <p14:creationId xmlns:p14="http://schemas.microsoft.com/office/powerpoint/2010/main" val="298779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INFN-LNF</a:t>
            </a:r>
          </a:p>
        </p:txBody>
      </p:sp>
    </p:spTree>
    <p:extLst>
      <p:ext uri="{BB962C8B-B14F-4D97-AF65-F5344CB8AC3E}">
        <p14:creationId xmlns:p14="http://schemas.microsoft.com/office/powerpoint/2010/main" val="2423941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INFN-LNF</a:t>
            </a:r>
          </a:p>
        </p:txBody>
      </p:sp>
    </p:spTree>
    <p:extLst>
      <p:ext uri="{BB962C8B-B14F-4D97-AF65-F5344CB8AC3E}">
        <p14:creationId xmlns:p14="http://schemas.microsoft.com/office/powerpoint/2010/main" val="47868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INFN-LNF</a:t>
            </a:r>
          </a:p>
        </p:txBody>
      </p:sp>
    </p:spTree>
    <p:extLst>
      <p:ext uri="{BB962C8B-B14F-4D97-AF65-F5344CB8AC3E}">
        <p14:creationId xmlns:p14="http://schemas.microsoft.com/office/powerpoint/2010/main" val="422914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90-F353-A942-B1EC-182107C9CD39}" type="datetime1">
              <a:rPr lang="it-IT" smtClean="0"/>
              <a:t>10/02/21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51A-CE5E-E748-A830-FE93B106B54D}" type="datetime1">
              <a:rPr lang="it-IT" smtClean="0"/>
              <a:t>10/02/21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13CC-B590-AC47-B794-68704C5FB3E1}" type="datetime1">
              <a:rPr lang="it-IT" smtClean="0"/>
              <a:t>10/02/21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EC6-B19E-384D-B71E-62CC78295F4A}" type="datetime1">
              <a:rPr lang="it-IT" smtClean="0"/>
              <a:t>10/02/21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F78-90E5-BE43-819D-C3FB19FF949B}" type="datetime1">
              <a:rPr lang="it-IT" smtClean="0"/>
              <a:t>10/02/21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D95-F0E3-E247-BCE0-771CD02EEEE6}" type="datetime1">
              <a:rPr lang="it-IT" smtClean="0"/>
              <a:t>10/02/21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F577-23AC-354A-A7DE-66F64868466C}" type="datetime1">
              <a:rPr lang="it-IT" smtClean="0"/>
              <a:t>10/02/21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2E39-976D-7647-8E52-FDC2C48B6F36}" type="datetime1">
              <a:rPr lang="it-IT" smtClean="0"/>
              <a:t>10/02/21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6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C3CF-3BBA-FF44-99FE-581A4605639B}" type="datetime1">
              <a:rPr lang="it-IT" smtClean="0"/>
              <a:t>10/02/21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B41D-237A-5847-AF91-4703BAB8DA8F}" type="datetime1">
              <a:rPr lang="it-IT" smtClean="0"/>
              <a:t>10/02/21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13E-44B7-0F48-B289-6CB9735EB302}" type="datetime1">
              <a:rPr lang="it-IT" smtClean="0"/>
              <a:t>10/02/21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5165-5239-3648-9EB3-6D0B1CB4855A}" type="datetime1">
              <a:rPr lang="it-IT" smtClean="0"/>
              <a:t>10/02/21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tif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4522" y="380999"/>
            <a:ext cx="3141908" cy="1451429"/>
            <a:chOff x="6402853" y="1393701"/>
            <a:chExt cx="1233713" cy="532965"/>
          </a:xfrm>
        </p:grpSpPr>
        <p:sp>
          <p:nvSpPr>
            <p:cNvPr id="13" name="Rectangle 12"/>
            <p:cNvSpPr/>
            <p:nvPr/>
          </p:nvSpPr>
          <p:spPr>
            <a:xfrm>
              <a:off x="6402853" y="1439170"/>
              <a:ext cx="1206500" cy="478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ejlab12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110" y="1393701"/>
              <a:ext cx="1211456" cy="53296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101153" y="2865389"/>
            <a:ext cx="45053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/>
              <a:t>The Italian Collaboration at </a:t>
            </a:r>
            <a:r>
              <a:rPr lang="en-US" sz="2600" dirty="0" err="1"/>
              <a:t>JLab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1681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E00F160-E7BC-FB49-879E-4B51ED1C9C4B}"/>
              </a:ext>
            </a:extLst>
          </p:cNvPr>
          <p:cNvGrpSpPr/>
          <p:nvPr/>
        </p:nvGrpSpPr>
        <p:grpSpPr>
          <a:xfrm>
            <a:off x="5953760" y="1153481"/>
            <a:ext cx="3163027" cy="3069782"/>
            <a:chOff x="6320057" y="3764485"/>
            <a:chExt cx="2795578" cy="2795578"/>
          </a:xfrm>
        </p:grpSpPr>
        <p:pic>
          <p:nvPicPr>
            <p:cNvPr id="4" name="Picture 3" descr="ital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0057" y="3764485"/>
              <a:ext cx="2795578" cy="2795578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7411324" y="4472789"/>
              <a:ext cx="117928" cy="11792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15682" y="5265480"/>
              <a:ext cx="117928" cy="11792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199522" y="6138853"/>
              <a:ext cx="117928" cy="11792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60270" y="5118976"/>
              <a:ext cx="117928" cy="11792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647570" y="5261851"/>
              <a:ext cx="117928" cy="11792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798549" y="5490731"/>
              <a:ext cx="117928" cy="11792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293396" y="4158767"/>
              <a:ext cx="117928" cy="11792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101838" y="4193238"/>
              <a:ext cx="117928" cy="1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529642" y="4768926"/>
              <a:ext cx="117928" cy="1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037359" y="3959558"/>
              <a:ext cx="117928" cy="11792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035680" y="4197067"/>
              <a:ext cx="117928" cy="1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798549" y="4408302"/>
              <a:ext cx="129180" cy="129802"/>
              <a:chOff x="6798549" y="4408302"/>
              <a:chExt cx="129180" cy="129801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6798549" y="4413824"/>
                <a:ext cx="117928" cy="117929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3092" y="4408302"/>
                <a:ext cx="74637" cy="129801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6568818" y="4373377"/>
              <a:ext cx="129180" cy="129802"/>
              <a:chOff x="6798549" y="4408302"/>
              <a:chExt cx="129180" cy="129801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6798549" y="4413824"/>
                <a:ext cx="117928" cy="117929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3092" y="4408302"/>
                <a:ext cx="74637" cy="129801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7768222" y="5197403"/>
              <a:ext cx="129180" cy="129802"/>
              <a:chOff x="6798549" y="4408302"/>
              <a:chExt cx="129180" cy="129801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798549" y="4413824"/>
                <a:ext cx="117928" cy="117929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3092" y="4408302"/>
                <a:ext cx="74637" cy="129801"/>
              </a:xfrm>
              <a:prstGeom prst="rect">
                <a:avLst/>
              </a:prstGeom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8207192" y="4106837"/>
              <a:ext cx="633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Theory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09768" y="3859543"/>
              <a:ext cx="904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Experiment</a:t>
              </a: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374CD5C-BE67-044E-A87B-532B6ADEF680}"/>
              </a:ext>
            </a:extLst>
          </p:cNvPr>
          <p:cNvSpPr/>
          <p:nvPr/>
        </p:nvSpPr>
        <p:spPr>
          <a:xfrm>
            <a:off x="5434441" y="4834492"/>
            <a:ext cx="3471714" cy="14920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2" name="TextBox 1"/>
          <p:cNvSpPr txBox="1"/>
          <p:nvPr/>
        </p:nvSpPr>
        <p:spPr>
          <a:xfrm>
            <a:off x="92215" y="1692876"/>
            <a:ext cx="65662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Spokespersonship</a:t>
            </a:r>
            <a:r>
              <a:rPr lang="en-US" sz="1400" b="1" dirty="0"/>
              <a:t>:     </a:t>
            </a:r>
            <a:r>
              <a:rPr lang="en-US" sz="1400" dirty="0"/>
              <a:t>&gt; 20% of approved 12 GeV experiments</a:t>
            </a:r>
            <a:endParaRPr lang="en-US" sz="1400" b="1" dirty="0"/>
          </a:p>
          <a:p>
            <a:endParaRPr lang="en-US" dirty="0"/>
          </a:p>
          <a:p>
            <a:r>
              <a:rPr lang="en-US" sz="1400" b="1" dirty="0"/>
              <a:t>Responsibility roles</a:t>
            </a:r>
            <a:r>
              <a:rPr lang="en-US" sz="1400" dirty="0"/>
              <a:t>:   Hardware, Analysis, Coordination</a:t>
            </a:r>
          </a:p>
          <a:p>
            <a:r>
              <a:rPr lang="en-US" sz="1400" b="1" dirty="0"/>
              <a:t>                                        P. Rossi                    </a:t>
            </a:r>
            <a:r>
              <a:rPr lang="en-US" sz="1400" dirty="0"/>
              <a:t>Deputy Associate Director</a:t>
            </a:r>
          </a:p>
          <a:p>
            <a:r>
              <a:rPr lang="en-US" sz="1400" b="1" dirty="0"/>
              <a:t>                                        M. </a:t>
            </a:r>
            <a:r>
              <a:rPr lang="en-US" sz="1400" b="1" dirty="0" err="1"/>
              <a:t>Battaglieri</a:t>
            </a:r>
            <a:r>
              <a:rPr lang="en-US" sz="1400" dirty="0"/>
              <a:t>:       Hall-B Leader </a:t>
            </a:r>
          </a:p>
          <a:p>
            <a:r>
              <a:rPr lang="en-US" sz="1400" b="1" dirty="0"/>
              <a:t>                                        R. De Vita:              </a:t>
            </a:r>
            <a:r>
              <a:rPr lang="en-US" sz="1400" dirty="0"/>
              <a:t>Hall-B Software Responsible </a:t>
            </a:r>
          </a:p>
          <a:p>
            <a:r>
              <a:rPr lang="en-US" sz="1400" b="1" dirty="0"/>
              <a:t>                                        M. Contalbrigo:     </a:t>
            </a:r>
            <a:r>
              <a:rPr lang="en-US" sz="1400" dirty="0"/>
              <a:t>Chair CLAS deep-process working group</a:t>
            </a:r>
          </a:p>
          <a:p>
            <a:r>
              <a:rPr lang="en-US" sz="1400" b="1" dirty="0"/>
              <a:t>                                        M. De Napoli:      </a:t>
            </a:r>
            <a:r>
              <a:rPr lang="en-US" sz="1400" dirty="0"/>
              <a:t>  HPS Executive Committee member</a:t>
            </a:r>
          </a:p>
          <a:p>
            <a:r>
              <a:rPr lang="en-US" sz="1400" b="1" dirty="0"/>
              <a:t>                                        A. Celentano</a:t>
            </a:r>
            <a:r>
              <a:rPr lang="en-US" sz="1400" dirty="0"/>
              <a:t>:         Chair of HPS </a:t>
            </a:r>
            <a:r>
              <a:rPr lang="en-US" sz="1400"/>
              <a:t>Publications Committee</a:t>
            </a:r>
            <a:endParaRPr lang="en-US" sz="1400" dirty="0"/>
          </a:p>
          <a:p>
            <a:endParaRPr lang="en-US" b="1" dirty="0"/>
          </a:p>
          <a:p>
            <a:r>
              <a:rPr lang="en-US" sz="1400" b="1" dirty="0"/>
              <a:t>MoU</a:t>
            </a:r>
            <a:r>
              <a:rPr lang="en-US" sz="1400" dirty="0"/>
              <a:t>:                                 Renovated in September 2017</a:t>
            </a:r>
          </a:p>
          <a:p>
            <a:endParaRPr lang="en-US" b="1" dirty="0"/>
          </a:p>
          <a:p>
            <a:r>
              <a:rPr lang="en-US" sz="1400" b="1" dirty="0"/>
              <a:t>PAC members:                 </a:t>
            </a:r>
            <a:r>
              <a:rPr lang="en-US" sz="1400" dirty="0"/>
              <a:t>INFN members since 1991 </a:t>
            </a:r>
          </a:p>
          <a:p>
            <a:r>
              <a:rPr lang="en-US" sz="1400" b="1" dirty="0"/>
              <a:t>                                           </a:t>
            </a:r>
            <a:r>
              <a:rPr lang="en-US" sz="1400" dirty="0"/>
              <a:t> now:</a:t>
            </a:r>
            <a:r>
              <a:rPr lang="en-US" sz="1400" b="1" dirty="0"/>
              <a:t> A. </a:t>
            </a:r>
            <a:r>
              <a:rPr lang="en-US" sz="1400" b="1" dirty="0" err="1"/>
              <a:t>Bacchetta</a:t>
            </a:r>
            <a:r>
              <a:rPr lang="en-US" sz="1400" b="1" dirty="0"/>
              <a:t>  </a:t>
            </a:r>
            <a:r>
              <a:rPr lang="en-US" sz="1400" dirty="0"/>
              <a:t>INFN-PV</a:t>
            </a:r>
          </a:p>
          <a:p>
            <a:r>
              <a:rPr lang="en-US" sz="1400" dirty="0"/>
              <a:t> </a:t>
            </a:r>
            <a:endParaRPr lang="en-US" dirty="0"/>
          </a:p>
          <a:p>
            <a:r>
              <a:rPr lang="en-US" sz="1400" b="1" dirty="0"/>
              <a:t>External Funds</a:t>
            </a:r>
            <a:r>
              <a:rPr lang="en-US" sz="1400" dirty="0"/>
              <a:t>:                </a:t>
            </a:r>
            <a:r>
              <a:rPr lang="en-US" sz="1400" b="1" dirty="0"/>
              <a:t>CLASMED</a:t>
            </a:r>
            <a:r>
              <a:rPr lang="en-US" sz="1400" dirty="0"/>
              <a:t> Italy MIUR priority project </a:t>
            </a:r>
          </a:p>
          <a:p>
            <a:r>
              <a:rPr lang="en-US" sz="1400" dirty="0"/>
              <a:t>                                             </a:t>
            </a:r>
            <a:r>
              <a:rPr lang="en-US" sz="1400" b="1" dirty="0"/>
              <a:t>STRONG-2020</a:t>
            </a:r>
            <a:r>
              <a:rPr lang="en-US" sz="1400" dirty="0"/>
              <a:t>  EU JRA “3D nucleon”</a:t>
            </a:r>
          </a:p>
          <a:p>
            <a:r>
              <a:rPr lang="en-US" sz="1400" dirty="0"/>
              <a:t>                                             </a:t>
            </a:r>
            <a:r>
              <a:rPr lang="en-US" sz="1400" b="1" dirty="0" err="1"/>
              <a:t>DeLightDMA</a:t>
            </a:r>
            <a:r>
              <a:rPr lang="en-US" sz="1400" dirty="0"/>
              <a:t>  Italian grant  for “dark matter”  </a:t>
            </a:r>
          </a:p>
          <a:p>
            <a:r>
              <a:rPr lang="en-US" sz="1400" dirty="0"/>
              <a:t>                                            </a:t>
            </a:r>
            <a:r>
              <a:rPr lang="en-US" sz="1400" b="1" dirty="0"/>
              <a:t> </a:t>
            </a:r>
            <a:r>
              <a:rPr lang="en-US" sz="1400" b="1" dirty="0" err="1"/>
              <a:t>LiQuHaS</a:t>
            </a:r>
            <a:r>
              <a:rPr lang="en-US" sz="1400" b="1" dirty="0"/>
              <a:t>  </a:t>
            </a:r>
            <a:r>
              <a:rPr lang="en-US" sz="1400" dirty="0"/>
              <a:t>Italy-Poland exchange program</a:t>
            </a:r>
          </a:p>
          <a:p>
            <a:r>
              <a:rPr lang="en-US" sz="1400" dirty="0"/>
              <a:t>                                             </a:t>
            </a:r>
            <a:r>
              <a:rPr lang="en-US" sz="1400" b="1" dirty="0"/>
              <a:t>Probes  </a:t>
            </a:r>
            <a:r>
              <a:rPr lang="en-US" sz="1400" dirty="0"/>
              <a:t>   EU staff exchange program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28581"/>
            <a:ext cx="9144000" cy="2294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8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10289" y="9071"/>
            <a:ext cx="1233713" cy="532966"/>
            <a:chOff x="6402853" y="1393701"/>
            <a:chExt cx="1233713" cy="532965"/>
          </a:xfrm>
        </p:grpSpPr>
        <p:sp>
          <p:nvSpPr>
            <p:cNvPr id="13" name="Rectangle 12"/>
            <p:cNvSpPr/>
            <p:nvPr/>
          </p:nvSpPr>
          <p:spPr>
            <a:xfrm>
              <a:off x="6402853" y="1439170"/>
              <a:ext cx="1206500" cy="478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ejlab12_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110" y="1393701"/>
              <a:ext cx="1211456" cy="53296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231242" y="-76199"/>
            <a:ext cx="25355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n w="1905"/>
                <a:solidFill>
                  <a:schemeClr val="bg1"/>
                </a:solidFill>
                <a:latin typeface="Calibri"/>
              </a:rPr>
              <a:t>INFN @ JLab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79" y="27328"/>
            <a:ext cx="953483" cy="520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479" y="767931"/>
            <a:ext cx="608576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</a:rPr>
              <a:t>INFN presence since the beginning (1991)</a:t>
            </a:r>
          </a:p>
          <a:p>
            <a:r>
              <a:rPr lang="en-US" sz="1500" b="1" dirty="0">
                <a:solidFill>
                  <a:srgbClr val="000000"/>
                </a:solidFill>
              </a:rPr>
              <a:t>Exp Users:           ~60 scientists,  including  ~15 students (PhD and post-doc)</a:t>
            </a:r>
          </a:p>
          <a:p>
            <a:r>
              <a:rPr lang="en-US" sz="1500" b="1" dirty="0">
                <a:solidFill>
                  <a:srgbClr val="000000"/>
                </a:solidFill>
              </a:rPr>
              <a:t>Th  Support:       ~ 30 scientists, including ~ 10 students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48B908-5BFA-C84D-A426-42C3B3BDB0AC}"/>
              </a:ext>
            </a:extLst>
          </p:cNvPr>
          <p:cNvSpPr txBox="1"/>
          <p:nvPr/>
        </p:nvSpPr>
        <p:spPr>
          <a:xfrm>
            <a:off x="5494225" y="4993149"/>
            <a:ext cx="3420103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600" dirty="0"/>
              <a:t>Nucleon 3D structure &amp; dynamics</a:t>
            </a:r>
          </a:p>
          <a:p>
            <a:endParaRPr lang="en-IT" sz="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600" dirty="0"/>
              <a:t>Spectroscopy and exotic states</a:t>
            </a:r>
          </a:p>
          <a:p>
            <a:endParaRPr lang="en-IT" sz="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600" dirty="0"/>
              <a:t>Nuclear potentials and astrophysics</a:t>
            </a:r>
          </a:p>
          <a:p>
            <a:endParaRPr lang="en-IT" sz="300" dirty="0"/>
          </a:p>
          <a:p>
            <a:r>
              <a:rPr lang="en-IT" sz="1600"/>
              <a:t>*    Light </a:t>
            </a:r>
            <a:r>
              <a:rPr lang="en-IT" sz="1600" dirty="0"/>
              <a:t>dark matter search</a:t>
            </a:r>
          </a:p>
        </p:txBody>
      </p:sp>
    </p:spTree>
    <p:extLst>
      <p:ext uri="{BB962C8B-B14F-4D97-AF65-F5344CB8AC3E}">
        <p14:creationId xmlns:p14="http://schemas.microsoft.com/office/powerpoint/2010/main" val="208878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47" y="2093563"/>
            <a:ext cx="3592261" cy="1946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868" y="1632604"/>
            <a:ext cx="2849369" cy="252546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0" y="-9070"/>
            <a:ext cx="9144000" cy="447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056" y="21029"/>
            <a:ext cx="1092271" cy="3969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5" y="10001"/>
            <a:ext cx="794918" cy="417947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980209" y="-85271"/>
            <a:ext cx="30377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905"/>
                <a:solidFill>
                  <a:schemeClr val="bg1"/>
                </a:solidFill>
                <a:latin typeface="Calibri"/>
              </a:rPr>
              <a:t> Hardware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140A7-0634-B548-A831-FEDFBF0D2A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00" y="1444236"/>
            <a:ext cx="2613218" cy="3217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446847-70DB-0245-8BCB-E9742E96BE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23" y="530147"/>
            <a:ext cx="3689724" cy="430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361B88-C65A-F549-8EDD-8BEBB5EB0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424" y="1455167"/>
            <a:ext cx="2459596" cy="293914"/>
          </a:xfrm>
          <a:prstGeom prst="rect">
            <a:avLst/>
          </a:prstGeom>
        </p:spPr>
      </p:pic>
      <p:pic>
        <p:nvPicPr>
          <p:cNvPr id="23" name="Picture 22" descr="20170710_082730.jpeg">
            <a:extLst>
              <a:ext uri="{FF2B5EF4-FFF2-40B4-BE49-F238E27FC236}">
                <a16:creationId xmlns:a16="http://schemas.microsoft.com/office/drawing/2014/main" id="{70F58A9B-6749-E749-8D14-F36D8A3A404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38" y="2030444"/>
            <a:ext cx="2145430" cy="10634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DD0795D-85BA-8842-A28D-69FCC5703C1B}"/>
              </a:ext>
            </a:extLst>
          </p:cNvPr>
          <p:cNvSpPr/>
          <p:nvPr/>
        </p:nvSpPr>
        <p:spPr>
          <a:xfrm>
            <a:off x="-49763" y="915800"/>
            <a:ext cx="9144000" cy="492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20791C-8525-564E-AA9B-29950CFB979E}"/>
              </a:ext>
            </a:extLst>
          </p:cNvPr>
          <p:cNvSpPr/>
          <p:nvPr/>
        </p:nvSpPr>
        <p:spPr>
          <a:xfrm>
            <a:off x="4380403" y="905099"/>
            <a:ext cx="90329" cy="57034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0B62DD-F40F-0248-BBBB-02FCA6AD95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172" y="4136968"/>
            <a:ext cx="4077777" cy="2419943"/>
          </a:xfrm>
          <a:prstGeom prst="rect">
            <a:avLst/>
          </a:prstGeom>
        </p:spPr>
      </p:pic>
      <p:pic>
        <p:nvPicPr>
          <p:cNvPr id="10" name="Picture 9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FE87F215-EBDB-EF4D-98E8-47D8FA46D8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388" y="1033735"/>
            <a:ext cx="2772059" cy="426680"/>
          </a:xfrm>
          <a:prstGeom prst="rect">
            <a:avLst/>
          </a:prstGeom>
        </p:spPr>
      </p:pic>
      <p:pic>
        <p:nvPicPr>
          <p:cNvPr id="26" name="Picture 25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89A7DDBC-1688-7245-BCE2-35DB3F6D2A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5425" y="1016925"/>
            <a:ext cx="2772059" cy="4266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DAF11A-B245-6448-B872-FE31C67274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2989" y="4104554"/>
            <a:ext cx="3931094" cy="2410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EC97D0-F099-904F-B01D-2E17E8557B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1107" y="526249"/>
            <a:ext cx="4464475" cy="358847"/>
          </a:xfrm>
          <a:prstGeom prst="rect">
            <a:avLst/>
          </a:prstGeom>
        </p:spPr>
      </p:pic>
      <p:pic>
        <p:nvPicPr>
          <p:cNvPr id="19" name="Picture 18" descr="A picture containing light, dark&#10;&#10;Description automatically generated">
            <a:extLst>
              <a:ext uri="{FF2B5EF4-FFF2-40B4-BE49-F238E27FC236}">
                <a16:creationId xmlns:a16="http://schemas.microsoft.com/office/drawing/2014/main" id="{D61E9FD3-9B6C-6E46-9CFD-3231D3FD75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25199" y="2671641"/>
            <a:ext cx="2076255" cy="14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1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CE98C0-2388-CC40-A8A5-24D6B291A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805" y="1309999"/>
            <a:ext cx="4098507" cy="18656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-9070"/>
            <a:ext cx="9144000" cy="447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056" y="21029"/>
            <a:ext cx="1092271" cy="3969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5" y="10001"/>
            <a:ext cx="794918" cy="417947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240010" y="-85271"/>
            <a:ext cx="45181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905"/>
                <a:solidFill>
                  <a:schemeClr val="bg1"/>
                </a:solidFill>
                <a:latin typeface="Calibri"/>
              </a:rPr>
              <a:t>Main Hardware Contributions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56AE94-7962-7B4B-BD11-4E45E17AA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287" y="3283014"/>
            <a:ext cx="3761641" cy="32080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0D91A2-D151-DC4C-BE12-F12D5E96D6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302" y="5469927"/>
            <a:ext cx="2772582" cy="1053122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7F6890F7-997E-DE48-B9F2-E1DB7A384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7" y="1113896"/>
            <a:ext cx="3816260" cy="21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1D3C47-5F9B-3446-A603-543152F379B9}"/>
              </a:ext>
            </a:extLst>
          </p:cNvPr>
          <p:cNvSpPr txBox="1"/>
          <p:nvPr/>
        </p:nvSpPr>
        <p:spPr>
          <a:xfrm>
            <a:off x="162287" y="556144"/>
            <a:ext cx="348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Super Big-Bite Experiment in Hall-A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F36FB-3EEC-5C4D-BF71-C5513E1E983A}"/>
              </a:ext>
            </a:extLst>
          </p:cNvPr>
          <p:cNvSpPr/>
          <p:nvPr/>
        </p:nvSpPr>
        <p:spPr>
          <a:xfrm>
            <a:off x="131807" y="1113896"/>
            <a:ext cx="2392908" cy="2678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88E11D-4034-DF4E-AEFC-7272613222C0}"/>
              </a:ext>
            </a:extLst>
          </p:cNvPr>
          <p:cNvSpPr/>
          <p:nvPr/>
        </p:nvSpPr>
        <p:spPr>
          <a:xfrm>
            <a:off x="117685" y="3283014"/>
            <a:ext cx="2392908" cy="2678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3E3BA-1EF9-A24C-A241-FAE8D94681F2}"/>
              </a:ext>
            </a:extLst>
          </p:cNvPr>
          <p:cNvSpPr txBox="1"/>
          <p:nvPr/>
        </p:nvSpPr>
        <p:spPr>
          <a:xfrm>
            <a:off x="107760" y="1042949"/>
            <a:ext cx="1811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SBS Tracker GEM + SiD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D3A413-A160-9D41-B3D4-EE5138098591}"/>
              </a:ext>
            </a:extLst>
          </p:cNvPr>
          <p:cNvSpPr txBox="1"/>
          <p:nvPr/>
        </p:nvSpPr>
        <p:spPr>
          <a:xfrm>
            <a:off x="134733" y="3273217"/>
            <a:ext cx="2051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SBS Hadronic Calorimeter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712A0C-7C25-F848-B7F9-199A73567268}"/>
              </a:ext>
            </a:extLst>
          </p:cNvPr>
          <p:cNvSpPr txBox="1"/>
          <p:nvPr/>
        </p:nvSpPr>
        <p:spPr>
          <a:xfrm>
            <a:off x="5291602" y="535420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Light-Dark Matter Experiments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13264F-3752-1647-BC08-2BBF77450B29}"/>
              </a:ext>
            </a:extLst>
          </p:cNvPr>
          <p:cNvSpPr/>
          <p:nvPr/>
        </p:nvSpPr>
        <p:spPr>
          <a:xfrm>
            <a:off x="-32238" y="925102"/>
            <a:ext cx="9144000" cy="492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88721B-BDFB-B44B-A44F-5BF21FE4A353}"/>
              </a:ext>
            </a:extLst>
          </p:cNvPr>
          <p:cNvSpPr txBox="1"/>
          <p:nvPr/>
        </p:nvSpPr>
        <p:spPr>
          <a:xfrm>
            <a:off x="4194975" y="3098582"/>
            <a:ext cx="4611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Beam-dump experiment (BDX)             </a:t>
            </a:r>
          </a:p>
          <a:p>
            <a:r>
              <a:rPr lang="en-IT" sz="1400" dirty="0"/>
              <a:t>BDX-MINI successful run in 2020                     </a:t>
            </a:r>
            <a:r>
              <a:rPr lang="en-IT" sz="1400" i="1" dirty="0"/>
              <a:t>accepted by EPJC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5461F0-D91D-964C-BB3C-BA142E140D24}"/>
              </a:ext>
            </a:extLst>
          </p:cNvPr>
          <p:cNvSpPr/>
          <p:nvPr/>
        </p:nvSpPr>
        <p:spPr>
          <a:xfrm>
            <a:off x="4099027" y="925101"/>
            <a:ext cx="90329" cy="57034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9E305C-B056-144B-9D3C-03495DCD70C6}"/>
              </a:ext>
            </a:extLst>
          </p:cNvPr>
          <p:cNvSpPr txBox="1"/>
          <p:nvPr/>
        </p:nvSpPr>
        <p:spPr>
          <a:xfrm>
            <a:off x="4232357" y="1002222"/>
            <a:ext cx="3050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Heavy-photon search (HPS) experiment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A5F67C-A1A3-DE4C-8C07-60F0312236E4}"/>
              </a:ext>
            </a:extLst>
          </p:cNvPr>
          <p:cNvSpPr txBox="1"/>
          <p:nvPr/>
        </p:nvSpPr>
        <p:spPr>
          <a:xfrm>
            <a:off x="4189356" y="3530100"/>
            <a:ext cx="4630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Loi for a full scale detector submitted for a NSF grant (13 M$)</a:t>
            </a:r>
          </a:p>
        </p:txBody>
      </p:sp>
      <p:pic>
        <p:nvPicPr>
          <p:cNvPr id="4" name="Picture 3" descr="A picture containing kitchen appliance&#10;&#10;Description automatically generated">
            <a:extLst>
              <a:ext uri="{FF2B5EF4-FFF2-40B4-BE49-F238E27FC236}">
                <a16:creationId xmlns:a16="http://schemas.microsoft.com/office/drawing/2014/main" id="{5AF6F893-5EA0-8846-8506-888C488620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9685" y="3801310"/>
            <a:ext cx="4550457" cy="279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9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11134CA9-B549-CB4F-8609-7B4BA351C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7" y="1012283"/>
            <a:ext cx="5824330" cy="2198469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0" y="-9070"/>
            <a:ext cx="9144000" cy="447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056" y="21029"/>
            <a:ext cx="1092271" cy="3969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5" y="10001"/>
            <a:ext cx="794918" cy="417947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580398" y="-85271"/>
            <a:ext cx="383739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905"/>
                <a:solidFill>
                  <a:schemeClr val="bg1"/>
                </a:solidFill>
                <a:latin typeface="Calibri"/>
              </a:rPr>
              <a:t>Recent Physics Highlights</a:t>
            </a:r>
          </a:p>
        </p:txBody>
      </p:sp>
      <p:pic>
        <p:nvPicPr>
          <p:cNvPr id="24" name="HPS_Reach_2019.pdf" descr="HPS_Reach_2019.pdf">
            <a:extLst>
              <a:ext uri="{FF2B5EF4-FFF2-40B4-BE49-F238E27FC236}">
                <a16:creationId xmlns:a16="http://schemas.microsoft.com/office/drawing/2014/main" id="{C6C95864-4460-C54F-AC0B-7DF0CCCD9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7546" y="3947493"/>
            <a:ext cx="2878065" cy="264419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F4AB00-D1B6-9D47-89A7-80F3980E5863}"/>
              </a:ext>
            </a:extLst>
          </p:cNvPr>
          <p:cNvSpPr txBox="1"/>
          <p:nvPr/>
        </p:nvSpPr>
        <p:spPr>
          <a:xfrm>
            <a:off x="88023" y="489063"/>
            <a:ext cx="514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b="1" dirty="0"/>
              <a:t>First results from CLAS12</a:t>
            </a:r>
            <a:r>
              <a:rPr lang="en-IT" sz="1400" dirty="0"/>
              <a:t>:  beam-spin asymmetry for semi-inclusive </a:t>
            </a:r>
          </a:p>
          <a:p>
            <a:r>
              <a:rPr lang="en-IT" sz="1400" dirty="0"/>
              <a:t>pion production (ep</a:t>
            </a:r>
            <a:r>
              <a:rPr lang="en-IT" sz="1400" dirty="0">
                <a:sym typeface="Wingdings" pitchFamily="2" charset="2"/>
              </a:rPr>
              <a:t> e’</a:t>
            </a:r>
            <a:r>
              <a:rPr lang="en-IT" sz="1400" dirty="0">
                <a:latin typeface="Symbol" pitchFamily="2" charset="2"/>
                <a:sym typeface="Wingdings" pitchFamily="2" charset="2"/>
              </a:rPr>
              <a:t>p, pp</a:t>
            </a:r>
            <a:r>
              <a:rPr lang="en-IT" sz="1400" dirty="0">
                <a:sym typeface="Wingdings" pitchFamily="2" charset="2"/>
              </a:rPr>
              <a:t>X)                                 </a:t>
            </a:r>
            <a:r>
              <a:rPr lang="en-IT" sz="1400" i="1" dirty="0">
                <a:sym typeface="Wingdings" pitchFamily="2" charset="2"/>
              </a:rPr>
              <a:t>submitted to PRL</a:t>
            </a:r>
            <a:endParaRPr lang="en-IT" sz="14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7F9A1-5BDB-CD4B-AEC1-0355D9B6AB4F}"/>
              </a:ext>
            </a:extLst>
          </p:cNvPr>
          <p:cNvSpPr txBox="1"/>
          <p:nvPr/>
        </p:nvSpPr>
        <p:spPr>
          <a:xfrm>
            <a:off x="1239115" y="2210091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CLAS12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4A1172-0048-4347-AD1C-B2E3A0196A55}"/>
              </a:ext>
            </a:extLst>
          </p:cNvPr>
          <p:cNvSpPr txBox="1"/>
          <p:nvPr/>
        </p:nvSpPr>
        <p:spPr>
          <a:xfrm>
            <a:off x="1239114" y="2446637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>
                <a:solidFill>
                  <a:srgbClr val="FF0000"/>
                </a:solidFill>
              </a:rPr>
              <a:t>CLAS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C3E10-272E-3B4E-AC7E-3583CFA95463}"/>
              </a:ext>
            </a:extLst>
          </p:cNvPr>
          <p:cNvSpPr txBox="1"/>
          <p:nvPr/>
        </p:nvSpPr>
        <p:spPr>
          <a:xfrm>
            <a:off x="2617217" y="2426699"/>
            <a:ext cx="804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>
                <a:solidFill>
                  <a:srgbClr val="0070C0"/>
                </a:solidFill>
              </a:rPr>
              <a:t>HERMES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C6AEE6-0246-284F-9828-273468E914DA}"/>
              </a:ext>
            </a:extLst>
          </p:cNvPr>
          <p:cNvSpPr txBox="1"/>
          <p:nvPr/>
        </p:nvSpPr>
        <p:spPr>
          <a:xfrm>
            <a:off x="4853725" y="2426699"/>
            <a:ext cx="899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>
                <a:solidFill>
                  <a:srgbClr val="7030A0"/>
                </a:solidFill>
              </a:rPr>
              <a:t>COMPASS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559719-6589-354A-BC0B-19260C415A2E}"/>
              </a:ext>
            </a:extLst>
          </p:cNvPr>
          <p:cNvSpPr txBox="1"/>
          <p:nvPr/>
        </p:nvSpPr>
        <p:spPr>
          <a:xfrm>
            <a:off x="6448712" y="3317270"/>
            <a:ext cx="2735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b="1" dirty="0"/>
              <a:t>HPS</a:t>
            </a:r>
            <a:r>
              <a:rPr lang="en-IT" sz="1400" dirty="0"/>
              <a:t> pilot exclusion and projections</a:t>
            </a:r>
          </a:p>
          <a:p>
            <a:r>
              <a:rPr lang="en-GB" sz="1400" i="1" dirty="0"/>
              <a:t>Phys. Rev. D 98 (2018) 9, 091101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E8902E-0E36-514C-B63A-2BD4488D7CD4}"/>
              </a:ext>
            </a:extLst>
          </p:cNvPr>
          <p:cNvSpPr txBox="1"/>
          <p:nvPr/>
        </p:nvSpPr>
        <p:spPr>
          <a:xfrm>
            <a:off x="112527" y="3340965"/>
            <a:ext cx="2571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b="1" dirty="0"/>
              <a:t>Hall-A</a:t>
            </a:r>
            <a:r>
              <a:rPr lang="en-IT" sz="1400" dirty="0"/>
              <a:t> Deep-virtual Compton </a:t>
            </a:r>
          </a:p>
          <a:p>
            <a:r>
              <a:rPr lang="en-IT" sz="1400" dirty="0"/>
              <a:t>scattering on neutron (en</a:t>
            </a:r>
            <a:r>
              <a:rPr lang="en-IT" sz="1400" dirty="0">
                <a:sym typeface="Wingdings" pitchFamily="2" charset="2"/>
              </a:rPr>
              <a:t>e’n</a:t>
            </a:r>
            <a:r>
              <a:rPr lang="en-IT" sz="1400" dirty="0">
                <a:latin typeface="Symbol" pitchFamily="2" charset="2"/>
                <a:sym typeface="Wingdings" pitchFamily="2" charset="2"/>
              </a:rPr>
              <a:t>g</a:t>
            </a:r>
            <a:r>
              <a:rPr lang="en-IT" sz="1400" dirty="0">
                <a:sym typeface="Wingdings" pitchFamily="2" charset="2"/>
              </a:rPr>
              <a:t>)</a:t>
            </a:r>
            <a:endParaRPr lang="en-IT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DE1B91-9413-F44D-8A13-2D978E7FF736}"/>
              </a:ext>
            </a:extLst>
          </p:cNvPr>
          <p:cNvSpPr txBox="1"/>
          <p:nvPr/>
        </p:nvSpPr>
        <p:spPr>
          <a:xfrm>
            <a:off x="3309248" y="3324151"/>
            <a:ext cx="3024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b="1" dirty="0"/>
              <a:t>CLAS</a:t>
            </a:r>
            <a:r>
              <a:rPr lang="en-IT" sz="1400" dirty="0"/>
              <a:t> meas. of proton spin strucutre at </a:t>
            </a:r>
          </a:p>
          <a:p>
            <a:r>
              <a:rPr lang="en-IT" sz="1400" dirty="0"/>
              <a:t>long </a:t>
            </a:r>
            <a:r>
              <a:rPr lang="en-GB" sz="1400" dirty="0"/>
              <a:t>D</a:t>
            </a:r>
            <a:r>
              <a:rPr lang="en-IT" sz="1400" dirty="0"/>
              <a:t>istances       </a:t>
            </a:r>
            <a:r>
              <a:rPr lang="en-IT" sz="1400" i="1" dirty="0"/>
              <a:t>accepted by Nature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6FCF22-ADDA-B443-B253-71135D5EA688}"/>
              </a:ext>
            </a:extLst>
          </p:cNvPr>
          <p:cNvSpPr/>
          <p:nvPr/>
        </p:nvSpPr>
        <p:spPr>
          <a:xfrm>
            <a:off x="38328" y="3262382"/>
            <a:ext cx="9144000" cy="492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135854-A495-004B-B561-6B5D51653551}"/>
              </a:ext>
            </a:extLst>
          </p:cNvPr>
          <p:cNvSpPr/>
          <p:nvPr/>
        </p:nvSpPr>
        <p:spPr>
          <a:xfrm>
            <a:off x="3268452" y="3299797"/>
            <a:ext cx="48252" cy="33906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BC5B0D-9EE4-7941-883D-005BCAD7092C}"/>
              </a:ext>
            </a:extLst>
          </p:cNvPr>
          <p:cNvSpPr/>
          <p:nvPr/>
        </p:nvSpPr>
        <p:spPr>
          <a:xfrm>
            <a:off x="6283707" y="3257801"/>
            <a:ext cx="48252" cy="33906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8C8AD1-2FD2-8044-AD40-2E18820A49C5}"/>
              </a:ext>
            </a:extLst>
          </p:cNvPr>
          <p:cNvSpPr/>
          <p:nvPr/>
        </p:nvSpPr>
        <p:spPr>
          <a:xfrm>
            <a:off x="6279506" y="481330"/>
            <a:ext cx="45719" cy="28184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F82953-B76E-384D-BB7F-E0195AC55E4E}"/>
              </a:ext>
            </a:extLst>
          </p:cNvPr>
          <p:cNvSpPr txBox="1"/>
          <p:nvPr/>
        </p:nvSpPr>
        <p:spPr>
          <a:xfrm>
            <a:off x="6361967" y="468766"/>
            <a:ext cx="2737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b="1" dirty="0"/>
              <a:t>PREX-II</a:t>
            </a:r>
            <a:r>
              <a:rPr lang="en-IT" sz="1400" dirty="0"/>
              <a:t> Neutron skin and neutron</a:t>
            </a:r>
          </a:p>
          <a:p>
            <a:r>
              <a:rPr lang="en-GB" sz="1400" dirty="0"/>
              <a:t>s</a:t>
            </a:r>
            <a:r>
              <a:rPr lang="en-IT" sz="1400" dirty="0"/>
              <a:t>tar EOS         </a:t>
            </a:r>
            <a:r>
              <a:rPr lang="en-IT" sz="1400" i="1" dirty="0"/>
              <a:t>presented at APS 20</a:t>
            </a:r>
          </a:p>
        </p:txBody>
      </p:sp>
      <p:pic>
        <p:nvPicPr>
          <p:cNvPr id="10" name="Picture 9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DAF893A8-611F-7B40-B66A-C213DDC74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28" y="4148892"/>
            <a:ext cx="3197148" cy="2093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ACB367-594B-A942-89A2-2F242C402F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7077" y="3979657"/>
            <a:ext cx="2710767" cy="2533664"/>
          </a:xfrm>
          <a:prstGeom prst="rect">
            <a:avLst/>
          </a:prstGeom>
        </p:spPr>
      </p:pic>
      <p:pic>
        <p:nvPicPr>
          <p:cNvPr id="35" name="Picture 3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7B06E9A6-1C88-2943-8FFC-B030A059EF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1158" y="989925"/>
            <a:ext cx="1665237" cy="22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94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56941</TotalTime>
  <Words>343</Words>
  <Application>Microsoft Macintosh PowerPoint</Application>
  <PresentationFormat>On-screen Show (4:3)</PresentationFormat>
  <Paragraphs>73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 - Sezione di Ferrara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Contalbrigo</dc:creator>
  <cp:lastModifiedBy>Marco Contalbrigo</cp:lastModifiedBy>
  <cp:revision>1143</cp:revision>
  <dcterms:created xsi:type="dcterms:W3CDTF">2012-03-30T13:12:09Z</dcterms:created>
  <dcterms:modified xsi:type="dcterms:W3CDTF">2021-02-10T15:15:13Z</dcterms:modified>
</cp:coreProperties>
</file>