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7" r:id="rId2"/>
    <p:sldId id="1745" r:id="rId3"/>
    <p:sldId id="1748" r:id="rId4"/>
    <p:sldId id="1749" r:id="rId5"/>
    <p:sldId id="1750" r:id="rId6"/>
    <p:sldId id="1742" r:id="rId7"/>
    <p:sldId id="260" r:id="rId8"/>
    <p:sldId id="1709" r:id="rId9"/>
    <p:sldId id="261" r:id="rId10"/>
    <p:sldId id="1751" r:id="rId11"/>
    <p:sldId id="1733" r:id="rId12"/>
    <p:sldId id="1734" r:id="rId13"/>
    <p:sldId id="1752" r:id="rId14"/>
    <p:sldId id="268" r:id="rId15"/>
    <p:sldId id="1735" r:id="rId16"/>
    <p:sldId id="1753" r:id="rId17"/>
    <p:sldId id="1710" r:id="rId18"/>
    <p:sldId id="1712" r:id="rId19"/>
    <p:sldId id="1754" r:id="rId20"/>
    <p:sldId id="1736" r:id="rId21"/>
    <p:sldId id="1755" r:id="rId22"/>
    <p:sldId id="1737" r:id="rId23"/>
    <p:sldId id="1738" r:id="rId24"/>
    <p:sldId id="1739" r:id="rId25"/>
    <p:sldId id="282" r:id="rId26"/>
    <p:sldId id="279" r:id="rId27"/>
    <p:sldId id="286" r:id="rId28"/>
    <p:sldId id="1740" r:id="rId29"/>
    <p:sldId id="1717" r:id="rId30"/>
    <p:sldId id="1743" r:id="rId31"/>
    <p:sldId id="289" r:id="rId32"/>
    <p:sldId id="1718" r:id="rId33"/>
    <p:sldId id="291" r:id="rId34"/>
    <p:sldId id="1719" r:id="rId35"/>
    <p:sldId id="292" r:id="rId36"/>
    <p:sldId id="1720" r:id="rId37"/>
    <p:sldId id="1693" r:id="rId38"/>
    <p:sldId id="1756" r:id="rId39"/>
    <p:sldId id="1721" r:id="rId40"/>
    <p:sldId id="294" r:id="rId41"/>
    <p:sldId id="1722" r:id="rId42"/>
    <p:sldId id="297" r:id="rId43"/>
    <p:sldId id="1758" r:id="rId44"/>
    <p:sldId id="1697" r:id="rId45"/>
    <p:sldId id="1728" r:id="rId46"/>
    <p:sldId id="1695" r:id="rId47"/>
    <p:sldId id="1723" r:id="rId48"/>
    <p:sldId id="1725" r:id="rId49"/>
    <p:sldId id="1726" r:id="rId50"/>
    <p:sldId id="301" r:id="rId51"/>
    <p:sldId id="303" r:id="rId52"/>
    <p:sldId id="1732" r:id="rId53"/>
    <p:sldId id="1759" r:id="rId54"/>
    <p:sldId id="1760" r:id="rId55"/>
    <p:sldId id="305" r:id="rId56"/>
    <p:sldId id="1744" r:id="rId57"/>
    <p:sldId id="1699" r:id="rId58"/>
    <p:sldId id="1700" r:id="rId59"/>
    <p:sldId id="1724" r:id="rId60"/>
    <p:sldId id="1701" r:id="rId61"/>
    <p:sldId id="1729" r:id="rId62"/>
    <p:sldId id="1702" r:id="rId63"/>
    <p:sldId id="1730" r:id="rId64"/>
    <p:sldId id="1731" r:id="rId65"/>
    <p:sldId id="1761" r:id="rId66"/>
    <p:sldId id="1704" r:id="rId67"/>
    <p:sldId id="1706" r:id="rId68"/>
    <p:sldId id="1692" r:id="rId69"/>
    <p:sldId id="1741" r:id="rId70"/>
    <p:sldId id="259" r:id="rId71"/>
    <p:sldId id="272" r:id="rId72"/>
    <p:sldId id="1713" r:id="rId73"/>
    <p:sldId id="1715" r:id="rId74"/>
    <p:sldId id="276" r:id="rId75"/>
    <p:sldId id="284" r:id="rId76"/>
    <p:sldId id="285" r:id="rId77"/>
  </p:sldIdLst>
  <p:sldSz cx="9144000" cy="6858000" type="screen4x3"/>
  <p:notesSz cx="7315200" cy="9601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18F7FC"/>
    <a:srgbClr val="CC99FF"/>
    <a:srgbClr val="0066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1" autoAdjust="0"/>
    <p:restoredTop sz="81529" autoAdjust="0"/>
  </p:normalViewPr>
  <p:slideViewPr>
    <p:cSldViewPr>
      <p:cViewPr varScale="1">
        <p:scale>
          <a:sx n="166" d="100"/>
          <a:sy n="166" d="100"/>
        </p:scale>
        <p:origin x="83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506D798-07D8-405B-B536-3EF85CBFE7BE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DBE6D38-CBDC-464C-88E4-92B76605B2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23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23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04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987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36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05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423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299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247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914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454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489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545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31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773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675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153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155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072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608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374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219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49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451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203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423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041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1153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783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1028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3371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655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8343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937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352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2324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1773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4213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4609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7069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4249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253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286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2735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41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99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9703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9940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5102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4566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9003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9353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1285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857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9312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8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0523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7234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5242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594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86294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4203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8003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2465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2335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4856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466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8108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7451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5376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0775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6293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6884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5155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545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01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75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40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07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43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21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63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61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93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06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26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77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33F2-851D-430E-8305-E8A4FA0413E7}" type="datetimeFigureOut">
              <a:rPr lang="it-IT" smtClean="0"/>
              <a:t>29/06/21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93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20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6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1.wmf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wmf"/><Relationship Id="rId20" Type="http://schemas.openxmlformats.org/officeDocument/2006/relationships/image" Target="../media/image68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8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49.png"/><Relationship Id="rId4" Type="http://schemas.openxmlformats.org/officeDocument/2006/relationships/image" Target="../media/image47.jpeg"/><Relationship Id="rId9" Type="http://schemas.openxmlformats.org/officeDocument/2006/relationships/image" Target="../media/image42.wmf"/><Relationship Id="rId14" Type="http://schemas.openxmlformats.org/officeDocument/2006/relationships/image" Target="../media/image4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3.wmf"/><Relationship Id="rId18" Type="http://schemas.openxmlformats.org/officeDocument/2006/relationships/oleObject" Target="../embeddings/oleObject6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20" Type="http://schemas.openxmlformats.org/officeDocument/2006/relationships/image" Target="../media/image6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11" Type="http://schemas.openxmlformats.org/officeDocument/2006/relationships/image" Target="../media/image49.png"/><Relationship Id="rId5" Type="http://schemas.openxmlformats.org/officeDocument/2006/relationships/image" Target="../media/image47.jpeg"/><Relationship Id="rId15" Type="http://schemas.openxmlformats.org/officeDocument/2006/relationships/image" Target="../media/image44.wmf"/><Relationship Id="rId10" Type="http://schemas.openxmlformats.org/officeDocument/2006/relationships/image" Target="../media/image42.wmf"/><Relationship Id="rId19" Type="http://schemas.openxmlformats.org/officeDocument/2006/relationships/image" Target="../media/image46.w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8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tiff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tiff"/><Relationship Id="rId4" Type="http://schemas.openxmlformats.org/officeDocument/2006/relationships/image" Target="../media/image109.tif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tiff"/><Relationship Id="rId3" Type="http://schemas.openxmlformats.org/officeDocument/2006/relationships/image" Target="../media/image108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110.tiff"/><Relationship Id="rId4" Type="http://schemas.openxmlformats.org/officeDocument/2006/relationships/image" Target="../media/image109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12.tiff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7A0C31-C660-C04C-B0FC-776879AE375B}"/>
              </a:ext>
            </a:extLst>
          </p:cNvPr>
          <p:cNvSpPr txBox="1"/>
          <p:nvPr/>
        </p:nvSpPr>
        <p:spPr>
          <a:xfrm>
            <a:off x="1187624" y="2803575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Attività di Gruppo III</a:t>
            </a:r>
          </a:p>
          <a:p>
            <a:pPr algn="ctr"/>
            <a:r>
              <a:rPr lang="it-IT" sz="4000" dirty="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e preventivi 2022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AE0113-0878-B74E-A158-45E7569A915B}"/>
              </a:ext>
            </a:extLst>
          </p:cNvPr>
          <p:cNvSpPr txBox="1"/>
          <p:nvPr/>
        </p:nvSpPr>
        <p:spPr>
          <a:xfrm>
            <a:off x="2447764" y="422108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Luciano L. Pappalardo</a:t>
            </a:r>
          </a:p>
          <a:p>
            <a:pPr algn="ctr"/>
            <a:r>
              <a:rPr lang="it-IT" dirty="0"/>
              <a:t>Consiglio di Sezione INFN </a:t>
            </a:r>
          </a:p>
          <a:p>
            <a:pPr algn="ctr"/>
            <a:r>
              <a:rPr lang="it-IT" dirty="0"/>
              <a:t>Ferrara, 06/07/2021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F4CAF8-1EB7-5844-A19A-48029499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32656"/>
            <a:ext cx="1800200" cy="8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771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upper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limits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805560C-7F07-D04B-B084-ABB971BA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52736"/>
            <a:ext cx="6416355" cy="39192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E8FE308-F9CA-D646-8648-E1A5AA9B2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016" y="5179895"/>
            <a:ext cx="6917686" cy="12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332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2CEA77-A9B6-8248-B245-0EE84819F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13322"/>
            <a:ext cx="6750788" cy="13967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FCC0F76-479E-9F42-868D-7403C7BA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505"/>
          <a:stretch/>
        </p:blipFill>
        <p:spPr>
          <a:xfrm>
            <a:off x="611560" y="2749225"/>
            <a:ext cx="2520280" cy="22837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41A7A38-150D-1E4F-9100-5663E3F3F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568" y="3177510"/>
            <a:ext cx="4715213" cy="1644280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4B85F252-1BAE-B44E-A717-46745E40B515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Storage Rings</a:t>
            </a:r>
          </a:p>
        </p:txBody>
      </p:sp>
    </p:spTree>
    <p:extLst>
      <p:ext uri="{BB962C8B-B14F-4D97-AF65-F5344CB8AC3E}">
        <p14:creationId xmlns:p14="http://schemas.microsoft.com/office/powerpoint/2010/main" val="5074039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733FF1-712E-3740-918F-5E73F74B7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5" y="1632101"/>
            <a:ext cx="8124150" cy="139271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E1433-9E4A-5A4B-B1DB-30A977A59491}"/>
              </a:ext>
            </a:extLst>
          </p:cNvPr>
          <p:cNvSpPr txBox="1"/>
          <p:nvPr/>
        </p:nvSpPr>
        <p:spPr>
          <a:xfrm>
            <a:off x="228723" y="985770"/>
            <a:ext cx="851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Interaction of Axions with ordinary matter (Axion-gluon coupling) can produce a measurable oscillating EDM!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268572C8-7882-4144-8003-2B474CD0AA57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Storage Rings</a:t>
            </a:r>
          </a:p>
        </p:txBody>
      </p:sp>
    </p:spTree>
    <p:extLst>
      <p:ext uri="{BB962C8B-B14F-4D97-AF65-F5344CB8AC3E}">
        <p14:creationId xmlns:p14="http://schemas.microsoft.com/office/powerpoint/2010/main" val="16148506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733FF1-712E-3740-918F-5E73F74B7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5" y="1632101"/>
            <a:ext cx="8124150" cy="139271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E1433-9E4A-5A4B-B1DB-30A977A59491}"/>
              </a:ext>
            </a:extLst>
          </p:cNvPr>
          <p:cNvSpPr txBox="1"/>
          <p:nvPr/>
        </p:nvSpPr>
        <p:spPr>
          <a:xfrm>
            <a:off x="228723" y="985770"/>
            <a:ext cx="851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Interaction of Axions with ordinary matter (Axion-gluon coupling) can produce a measurable oscillating EDM!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BA3C1A1-E04D-AD4A-8DA4-93235C32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1" y="3177705"/>
            <a:ext cx="4146779" cy="330582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68572C8-7882-4144-8003-2B474CD0AA57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Storage Rings</a:t>
            </a:r>
          </a:p>
        </p:txBody>
      </p:sp>
    </p:spTree>
    <p:extLst>
      <p:ext uri="{BB962C8B-B14F-4D97-AF65-F5344CB8AC3E}">
        <p14:creationId xmlns:p14="http://schemas.microsoft.com/office/powerpoint/2010/main" val="17545304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B207CE9-1C0D-7C4C-8902-8D89AFB5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3" y="1308363"/>
            <a:ext cx="8072436" cy="3816424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C6ED3053-50BF-2F41-950D-CBC56502E914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Storage Rings</a:t>
            </a:r>
          </a:p>
        </p:txBody>
      </p:sp>
    </p:spTree>
    <p:extLst>
      <p:ext uri="{BB962C8B-B14F-4D97-AF65-F5344CB8AC3E}">
        <p14:creationId xmlns:p14="http://schemas.microsoft.com/office/powerpoint/2010/main" val="223267037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3C33B94-A9DB-BD47-B4C1-93BA71789319}"/>
                  </a:ext>
                </a:extLst>
              </p:cNvPr>
              <p:cNvSpPr txBox="1"/>
              <p:nvPr/>
            </p:nvSpPr>
            <p:spPr>
              <a:xfrm>
                <a:off x="184624" y="995118"/>
                <a:ext cx="8707856" cy="740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000" dirty="0"/>
                  <a:t>The JEDI Collab. aims at the measurement of EDM of charged particles (</a:t>
                </a:r>
                <a:r>
                  <a:rPr lang="en-GB" sz="2000" dirty="0" err="1"/>
                  <a:t>p,d</a:t>
                </a:r>
                <a:r>
                  <a:rPr lang="en-GB" sz="2000" dirty="0"/>
                  <a:t>,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en-GB" sz="2000" dirty="0"/>
                  <a:t>) at the </a:t>
                </a:r>
                <a:r>
                  <a:rPr lang="en-GB" sz="2000" b="1" dirty="0"/>
                  <a:t>COSY Storage Ring </a:t>
                </a:r>
                <a:r>
                  <a:rPr lang="en-GB" sz="2000" dirty="0"/>
                  <a:t>(FZ </a:t>
                </a:r>
                <a:r>
                  <a:rPr lang="en-GB" sz="2000" dirty="0" err="1"/>
                  <a:t>Juelich</a:t>
                </a:r>
                <a:r>
                  <a:rPr lang="en-GB" sz="2000" dirty="0"/>
                  <a:t>) 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3C33B94-A9DB-BD47-B4C1-93BA71789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24" y="995118"/>
                <a:ext cx="8707856" cy="740844"/>
              </a:xfrm>
              <a:prstGeom prst="rect">
                <a:avLst/>
              </a:prstGeom>
              <a:blipFill>
                <a:blip r:embed="rId3"/>
                <a:stretch>
                  <a:fillRect l="-729" r="-729" b="-1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5A8C52A2-6040-9B42-BFC4-1AF61E272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01" y="1971850"/>
            <a:ext cx="6835649" cy="20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844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3C33B94-A9DB-BD47-B4C1-93BA71789319}"/>
                  </a:ext>
                </a:extLst>
              </p:cNvPr>
              <p:cNvSpPr txBox="1"/>
              <p:nvPr/>
            </p:nvSpPr>
            <p:spPr>
              <a:xfrm>
                <a:off x="184624" y="995118"/>
                <a:ext cx="8707856" cy="740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000" dirty="0"/>
                  <a:t>The JEDI Collab. aims at the measurement of EDM of charged particles (</a:t>
                </a:r>
                <a:r>
                  <a:rPr lang="en-GB" sz="2000" dirty="0" err="1"/>
                  <a:t>p,d</a:t>
                </a:r>
                <a:r>
                  <a:rPr lang="en-GB" sz="2000" dirty="0"/>
                  <a:t>,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en-GB" sz="2000" dirty="0"/>
                  <a:t>) at the </a:t>
                </a:r>
                <a:r>
                  <a:rPr lang="en-GB" sz="2000" b="1" dirty="0"/>
                  <a:t>COSY Storage Ring </a:t>
                </a:r>
                <a:r>
                  <a:rPr lang="en-GB" sz="2000" dirty="0"/>
                  <a:t>(FZ </a:t>
                </a:r>
                <a:r>
                  <a:rPr lang="en-GB" sz="2000" dirty="0" err="1"/>
                  <a:t>Juelich</a:t>
                </a:r>
                <a:r>
                  <a:rPr lang="en-GB" sz="2000" dirty="0"/>
                  <a:t>) 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3C33B94-A9DB-BD47-B4C1-93BA71789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24" y="995118"/>
                <a:ext cx="8707856" cy="740844"/>
              </a:xfrm>
              <a:prstGeom prst="rect">
                <a:avLst/>
              </a:prstGeom>
              <a:blipFill>
                <a:blip r:embed="rId3"/>
                <a:stretch>
                  <a:fillRect l="-729" r="-729" b="-1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5A8C52A2-6040-9B42-BFC4-1AF61E272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01" y="1971850"/>
            <a:ext cx="6835649" cy="205869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A554CA3-56EF-6947-864B-E9BF8582B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28" y="4509120"/>
            <a:ext cx="7992343" cy="13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510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BC6C45-9AC5-484E-88E9-B66D4D94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2" y="1049235"/>
            <a:ext cx="8191577" cy="534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496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Procedure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454EDA-4E7E-D44F-AA3C-3C27BAAF6BB0}"/>
              </a:ext>
            </a:extLst>
          </p:cNvPr>
          <p:cNvSpPr/>
          <p:nvPr/>
        </p:nvSpPr>
        <p:spPr>
          <a:xfrm>
            <a:off x="872272" y="3512182"/>
            <a:ext cx="205007" cy="1944216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DFF6420-C262-234F-A2F4-84188B16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" y="2831124"/>
            <a:ext cx="2808312" cy="15217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757460-F2E8-5347-8931-B82C21B4D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860" y="2955869"/>
            <a:ext cx="2701584" cy="14661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FE9FF2-62BD-1C4A-BE8E-483FD35DD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780" y="2955869"/>
            <a:ext cx="2679700" cy="1435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588CF45-80B5-2842-9110-0DE6FF030FF8}"/>
                  </a:ext>
                </a:extLst>
              </p:cNvPr>
              <p:cNvSpPr txBox="1"/>
              <p:nvPr/>
            </p:nvSpPr>
            <p:spPr>
              <a:xfrm>
                <a:off x="539552" y="1052736"/>
                <a:ext cx="813690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+mj-lt"/>
                  <a:buAutoNum type="arabicPeriod"/>
                </a:pPr>
                <a:r>
                  <a:rPr lang="en-GB" sz="2000" dirty="0"/>
                  <a:t>Inject and accelerate vertically pol. deuterons up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marL="342900" indent="-342900" algn="just">
                  <a:buFont typeface="+mj-lt"/>
                  <a:buAutoNum type="arabicPeriod"/>
                </a:pPr>
                <a:endParaRPr lang="en-US" sz="500" b="0" dirty="0">
                  <a:ea typeface="Cambria Math" panose="02040503050406030204" pitchFamily="18" charset="0"/>
                </a:endParaRPr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GB" sz="2000" dirty="0"/>
                  <a:t>Flip spin into horizontal plane using solenoidal magnetic fields</a:t>
                </a:r>
              </a:p>
              <a:p>
                <a:pPr marL="342900" indent="-342900" algn="just">
                  <a:buFont typeface="+mj-lt"/>
                  <a:buAutoNum type="arabicPeriod"/>
                </a:pPr>
                <a:endParaRPr lang="en-GB" sz="500" dirty="0"/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GB" sz="2000" dirty="0"/>
                  <a:t>Exploit </a:t>
                </a:r>
                <a:r>
                  <a:rPr lang="en-GB" sz="2000" b="1" dirty="0"/>
                  <a:t>spin-asymmetry</a:t>
                </a:r>
                <a:r>
                  <a:rPr lang="en-GB" sz="2000" dirty="0"/>
                  <a:t> measurements in elastic deuteron-carbon scattering to determine the spin precession (polarimeter)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588CF45-80B5-2842-9110-0DE6FF030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052736"/>
                <a:ext cx="8136904" cy="1477328"/>
              </a:xfrm>
              <a:prstGeom prst="rect">
                <a:avLst/>
              </a:prstGeom>
              <a:blipFill>
                <a:blip r:embed="rId6"/>
                <a:stretch>
                  <a:fillRect l="-623" t="-1709" r="-779" b="-59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75165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Procedure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454EDA-4E7E-D44F-AA3C-3C27BAAF6BB0}"/>
              </a:ext>
            </a:extLst>
          </p:cNvPr>
          <p:cNvSpPr/>
          <p:nvPr/>
        </p:nvSpPr>
        <p:spPr>
          <a:xfrm>
            <a:off x="872272" y="3512182"/>
            <a:ext cx="205007" cy="1944216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DFF6420-C262-234F-A2F4-84188B16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" y="2831124"/>
            <a:ext cx="2808312" cy="15217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757460-F2E8-5347-8931-B82C21B4D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860" y="2955869"/>
            <a:ext cx="2701584" cy="14661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FE9FF2-62BD-1C4A-BE8E-483FD35DD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780" y="2955869"/>
            <a:ext cx="2679700" cy="1435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588CF45-80B5-2842-9110-0DE6FF030FF8}"/>
                  </a:ext>
                </a:extLst>
              </p:cNvPr>
              <p:cNvSpPr txBox="1"/>
              <p:nvPr/>
            </p:nvSpPr>
            <p:spPr>
              <a:xfrm>
                <a:off x="539552" y="1052736"/>
                <a:ext cx="813690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+mj-lt"/>
                  <a:buAutoNum type="arabicPeriod"/>
                </a:pPr>
                <a:r>
                  <a:rPr lang="en-GB" sz="2000" dirty="0"/>
                  <a:t>Inject and accelerate vertically pol. deuterons up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marL="342900" indent="-342900" algn="just">
                  <a:buFont typeface="+mj-lt"/>
                  <a:buAutoNum type="arabicPeriod"/>
                </a:pPr>
                <a:endParaRPr lang="en-US" sz="500" b="0" dirty="0">
                  <a:ea typeface="Cambria Math" panose="02040503050406030204" pitchFamily="18" charset="0"/>
                </a:endParaRPr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GB" sz="2000" dirty="0"/>
                  <a:t>Flip spin into horizontal plane using solenoidal magnetic fields</a:t>
                </a:r>
              </a:p>
              <a:p>
                <a:pPr marL="342900" indent="-342900" algn="just">
                  <a:buFont typeface="+mj-lt"/>
                  <a:buAutoNum type="arabicPeriod"/>
                </a:pPr>
                <a:endParaRPr lang="en-GB" sz="500" dirty="0"/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GB" sz="2000" dirty="0"/>
                  <a:t>Exploit </a:t>
                </a:r>
                <a:r>
                  <a:rPr lang="en-GB" sz="2000" b="1" dirty="0"/>
                  <a:t>spin-asymmetry</a:t>
                </a:r>
                <a:r>
                  <a:rPr lang="en-GB" sz="2000" dirty="0"/>
                  <a:t> measurements in elastic deuteron-carbon scattering to determine the spin precession (polarimeter)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588CF45-80B5-2842-9110-0DE6FF030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052736"/>
                <a:ext cx="8136904" cy="1477328"/>
              </a:xfrm>
              <a:prstGeom prst="rect">
                <a:avLst/>
              </a:prstGeom>
              <a:blipFill>
                <a:blip r:embed="rId6"/>
                <a:stretch>
                  <a:fillRect l="-623" t="-1709" r="-779" b="-59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91F46C8C-9F86-404B-80E0-DF6DD1793559}"/>
              </a:ext>
            </a:extLst>
          </p:cNvPr>
          <p:cNvGrpSpPr/>
          <p:nvPr/>
        </p:nvGrpSpPr>
        <p:grpSpPr>
          <a:xfrm>
            <a:off x="362374" y="4695424"/>
            <a:ext cx="8126360" cy="1602492"/>
            <a:chOff x="362374" y="4695424"/>
            <a:chExt cx="8126360" cy="1602492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5E2162CC-F5DC-7343-B47F-76BCD841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374" y="4827750"/>
              <a:ext cx="2542990" cy="1470166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468403A-076D-2E44-93D2-72AE1B7324A2}"/>
                </a:ext>
              </a:extLst>
            </p:cNvPr>
            <p:cNvGrpSpPr/>
            <p:nvPr/>
          </p:nvGrpSpPr>
          <p:grpSpPr>
            <a:xfrm>
              <a:off x="3707904" y="4695424"/>
              <a:ext cx="2765786" cy="1554420"/>
              <a:chOff x="4952680" y="4762538"/>
              <a:chExt cx="2765786" cy="1554420"/>
            </a:xfrm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DACB74C4-2D60-4C48-A25B-5C4F73586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60174" y="4762538"/>
                <a:ext cx="2611909" cy="1511022"/>
              </a:xfrm>
              <a:prstGeom prst="rect">
                <a:avLst/>
              </a:prstGeom>
            </p:spPr>
          </p:pic>
          <p:sp>
            <p:nvSpPr>
              <p:cNvPr id="19" name="Rettangolo arrotondato 18">
                <a:extLst>
                  <a:ext uri="{FF2B5EF4-FFF2-40B4-BE49-F238E27FC236}">
                    <a16:creationId xmlns:a16="http://schemas.microsoft.com/office/drawing/2014/main" id="{E38A3A9F-923A-324A-BAD9-811D09A68474}"/>
                  </a:ext>
                </a:extLst>
              </p:cNvPr>
              <p:cNvSpPr/>
              <p:nvPr/>
            </p:nvSpPr>
            <p:spPr>
              <a:xfrm>
                <a:off x="4952680" y="4805936"/>
                <a:ext cx="2765786" cy="1511022"/>
              </a:xfrm>
              <a:prstGeom prst="roundRect">
                <a:avLst/>
              </a:prstGeom>
              <a:noFill/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168914C-D1E8-BE4C-BC5D-5A1B83CCCF69}"/>
                </a:ext>
              </a:extLst>
            </p:cNvPr>
            <p:cNvSpPr txBox="1"/>
            <p:nvPr/>
          </p:nvSpPr>
          <p:spPr>
            <a:xfrm>
              <a:off x="6616526" y="5314764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sensitive to EDM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5654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Il Gruppo III a Ferrara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EE4E2BE-792A-D64C-831D-443881A1DCE8}"/>
              </a:ext>
            </a:extLst>
          </p:cNvPr>
          <p:cNvGrpSpPr/>
          <p:nvPr/>
        </p:nvGrpSpPr>
        <p:grpSpPr>
          <a:xfrm>
            <a:off x="380499" y="945968"/>
            <a:ext cx="8528382" cy="1200329"/>
            <a:chOff x="380499" y="945968"/>
            <a:chExt cx="8528382" cy="1200329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586127B-F004-1A46-9D76-B8DD9A801B7C}"/>
                </a:ext>
              </a:extLst>
            </p:cNvPr>
            <p:cNvSpPr txBox="1"/>
            <p:nvPr/>
          </p:nvSpPr>
          <p:spPr>
            <a:xfrm>
              <a:off x="380499" y="945968"/>
              <a:ext cx="43355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/>
                <a:t>Esperimenti</a:t>
              </a:r>
              <a:r>
                <a:rPr lang="en-GB" b="1" dirty="0"/>
                <a:t>:</a:t>
              </a:r>
              <a:endParaRPr lang="en-GB" sz="1200" b="1" dirty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GB" b="1" dirty="0"/>
                <a:t>JEDI</a:t>
              </a:r>
              <a:r>
                <a:rPr lang="en-GB" dirty="0"/>
                <a:t> </a:t>
              </a:r>
              <a:r>
                <a:rPr lang="it-IT" b="1" dirty="0">
                  <a:solidFill>
                    <a:srgbClr val="FF0000"/>
                  </a:solidFill>
                </a:rPr>
                <a:t>(R.N. &amp; R.L.: Paolo </a:t>
              </a:r>
              <a:r>
                <a:rPr lang="it-IT" b="1" dirty="0" err="1">
                  <a:solidFill>
                    <a:srgbClr val="FF0000"/>
                  </a:solidFill>
                </a:rPr>
                <a:t>Lenisa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it-IT" b="1" dirty="0"/>
                <a:t>JLab12</a:t>
              </a:r>
              <a:r>
                <a:rPr lang="it-IT" b="1" dirty="0">
                  <a:solidFill>
                    <a:srgbClr val="FF0000"/>
                  </a:solidFill>
                </a:rPr>
                <a:t> (R.N. &amp; R.L.: Marco </a:t>
              </a:r>
              <a:r>
                <a:rPr lang="it-IT" b="1" dirty="0" err="1">
                  <a:solidFill>
                    <a:srgbClr val="FF0000"/>
                  </a:solidFill>
                </a:rPr>
                <a:t>Contalbrigo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it-IT" b="1" dirty="0"/>
                <a:t>EIC-Net</a:t>
              </a:r>
              <a:r>
                <a:rPr lang="it-IT" b="1" dirty="0">
                  <a:solidFill>
                    <a:srgbClr val="FF0000"/>
                  </a:solidFill>
                </a:rPr>
                <a:t>  (R.L.: Marco </a:t>
              </a:r>
              <a:r>
                <a:rPr lang="it-IT" b="1" dirty="0" err="1">
                  <a:solidFill>
                    <a:srgbClr val="FF0000"/>
                  </a:solidFill>
                </a:rPr>
                <a:t>Contalbrigo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64EB881-5783-4E48-94B0-A9C24C57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7354" y="1406399"/>
              <a:ext cx="1149924" cy="619189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0D62BFE3-84A0-274C-8EEC-9EB4E5BF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740" y="1381266"/>
              <a:ext cx="1434551" cy="669457"/>
            </a:xfrm>
            <a:prstGeom prst="rect">
              <a:avLst/>
            </a:prstGeom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88D9C188-DC07-6441-9D3B-A64BBD0F5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6753" y="1363083"/>
              <a:ext cx="1152128" cy="574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39261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Spin-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Coherence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Time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454EDA-4E7E-D44F-AA3C-3C27BAAF6BB0}"/>
              </a:ext>
            </a:extLst>
          </p:cNvPr>
          <p:cNvSpPr/>
          <p:nvPr/>
        </p:nvSpPr>
        <p:spPr>
          <a:xfrm>
            <a:off x="872272" y="3512182"/>
            <a:ext cx="205007" cy="1944216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4579CF-999C-8B46-AD2F-B7D75D182974}"/>
                  </a:ext>
                </a:extLst>
              </p:cNvPr>
              <p:cNvSpPr txBox="1"/>
              <p:nvPr/>
            </p:nvSpPr>
            <p:spPr>
              <a:xfrm>
                <a:off x="269776" y="2606596"/>
                <a:ext cx="8604448" cy="118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b="1" dirty="0"/>
                  <a:t>Critical </a:t>
                </a:r>
                <a:r>
                  <a:rPr lang="it-IT" b="1" dirty="0" err="1"/>
                  <a:t>requirement</a:t>
                </a:r>
                <a:r>
                  <a:rPr lang="it-IT" b="1" dirty="0"/>
                  <a:t>: long Spin-</a:t>
                </a:r>
                <a:r>
                  <a:rPr lang="it-IT" b="1" dirty="0" err="1"/>
                  <a:t>Coherence</a:t>
                </a:r>
                <a:r>
                  <a:rPr lang="it-IT" b="1" dirty="0"/>
                  <a:t> Time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𝑺𝑪𝑻</m:t>
                        </m:r>
                      </m:sub>
                    </m:sSub>
                  </m:oMath>
                </a14:m>
                <a:r>
                  <a:rPr lang="it-IT" b="1" dirty="0"/>
                  <a:t>): </a:t>
                </a:r>
                <a:r>
                  <a:rPr lang="it-IT" dirty="0"/>
                  <a:t>spin of </a:t>
                </a:r>
                <a:r>
                  <a:rPr lang="it-IT" dirty="0" err="1"/>
                  <a:t>all</a:t>
                </a:r>
                <a:r>
                  <a:rPr lang="it-IT" dirty="0"/>
                  <a:t> </a:t>
                </a:r>
                <a:r>
                  <a:rPr lang="it-IT" dirty="0" err="1"/>
                  <a:t>particles</a:t>
                </a:r>
                <a:r>
                  <a:rPr lang="it-IT" dirty="0"/>
                  <a:t> </a:t>
                </a:r>
                <a:r>
                  <a:rPr lang="it-IT" dirty="0" err="1"/>
                  <a:t>preceding</a:t>
                </a:r>
                <a:r>
                  <a:rPr lang="it-IT" dirty="0"/>
                  <a:t> with the </a:t>
                </a:r>
                <a:r>
                  <a:rPr lang="it-IT" dirty="0" err="1"/>
                  <a:t>same</a:t>
                </a:r>
                <a:r>
                  <a:rPr lang="it-IT" dirty="0"/>
                  <a:t> </a:t>
                </a:r>
                <a:r>
                  <a:rPr lang="it-IT" dirty="0" err="1"/>
                  <a:t>frequency</a:t>
                </a:r>
                <a:endParaRPr lang="it-IT" dirty="0"/>
              </a:p>
              <a:p>
                <a:pPr algn="just"/>
                <a:endParaRPr lang="it-IT" sz="7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dirty="0"/>
                  <a:t>Large </a:t>
                </a:r>
                <a:r>
                  <a:rPr lang="it-IT" dirty="0" err="1"/>
                  <a:t>value</a:t>
                </a:r>
                <a:r>
                  <a:rPr lang="it-IT" dirty="0"/>
                  <a:t> of SCT of </a:t>
                </a:r>
                <a:r>
                  <a:rPr lang="it-IT" dirty="0" err="1"/>
                  <a:t>crucial</a:t>
                </a:r>
                <a:r>
                  <a:rPr lang="it-IT" dirty="0"/>
                  <a:t> </a:t>
                </a:r>
                <a:r>
                  <a:rPr lang="it-IT" dirty="0" err="1"/>
                  <a:t>importance</a:t>
                </a:r>
                <a:r>
                  <a:rPr lang="it-IT" dirty="0"/>
                  <a:t> </a:t>
                </a:r>
                <a:r>
                  <a:rPr lang="it-IT" dirty="0" err="1"/>
                  <a:t>since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𝑆𝑡𝑎𝑡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𝑺𝑪𝑻</m:t>
                            </m:r>
                          </m:sub>
                        </m:sSub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4579CF-999C-8B46-AD2F-B7D75D182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76" y="2606596"/>
                <a:ext cx="8604448" cy="1180516"/>
              </a:xfrm>
              <a:prstGeom prst="rect">
                <a:avLst/>
              </a:prstGeom>
              <a:blipFill>
                <a:blip r:embed="rId3"/>
                <a:stretch>
                  <a:fillRect l="-295" t="-1064" r="-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92D5C706-078D-4649-87A8-77F4BB15C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18" y="969834"/>
            <a:ext cx="4447363" cy="16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59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Spin-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Coherence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Time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454EDA-4E7E-D44F-AA3C-3C27BAAF6BB0}"/>
              </a:ext>
            </a:extLst>
          </p:cNvPr>
          <p:cNvSpPr/>
          <p:nvPr/>
        </p:nvSpPr>
        <p:spPr>
          <a:xfrm>
            <a:off x="872272" y="3512182"/>
            <a:ext cx="205007" cy="1944216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4579CF-999C-8B46-AD2F-B7D75D182974}"/>
                  </a:ext>
                </a:extLst>
              </p:cNvPr>
              <p:cNvSpPr txBox="1"/>
              <p:nvPr/>
            </p:nvSpPr>
            <p:spPr>
              <a:xfrm>
                <a:off x="269776" y="2606596"/>
                <a:ext cx="8604448" cy="118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b="1" dirty="0"/>
                  <a:t>Critical </a:t>
                </a:r>
                <a:r>
                  <a:rPr lang="it-IT" b="1" dirty="0" err="1"/>
                  <a:t>requirement</a:t>
                </a:r>
                <a:r>
                  <a:rPr lang="it-IT" b="1" dirty="0"/>
                  <a:t>: long Spin-</a:t>
                </a:r>
                <a:r>
                  <a:rPr lang="it-IT" b="1" dirty="0" err="1"/>
                  <a:t>Coherence</a:t>
                </a:r>
                <a:r>
                  <a:rPr lang="it-IT" b="1" dirty="0"/>
                  <a:t> Time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𝑺𝑪𝑻</m:t>
                        </m:r>
                      </m:sub>
                    </m:sSub>
                  </m:oMath>
                </a14:m>
                <a:r>
                  <a:rPr lang="it-IT" b="1" dirty="0"/>
                  <a:t>): </a:t>
                </a:r>
                <a:r>
                  <a:rPr lang="it-IT" dirty="0"/>
                  <a:t>spin of </a:t>
                </a:r>
                <a:r>
                  <a:rPr lang="it-IT" dirty="0" err="1"/>
                  <a:t>all</a:t>
                </a:r>
                <a:r>
                  <a:rPr lang="it-IT" dirty="0"/>
                  <a:t> </a:t>
                </a:r>
                <a:r>
                  <a:rPr lang="it-IT" dirty="0" err="1"/>
                  <a:t>particles</a:t>
                </a:r>
                <a:r>
                  <a:rPr lang="it-IT" dirty="0"/>
                  <a:t> </a:t>
                </a:r>
                <a:r>
                  <a:rPr lang="it-IT" dirty="0" err="1"/>
                  <a:t>preceding</a:t>
                </a:r>
                <a:r>
                  <a:rPr lang="it-IT" dirty="0"/>
                  <a:t> with the </a:t>
                </a:r>
                <a:r>
                  <a:rPr lang="it-IT" dirty="0" err="1"/>
                  <a:t>same</a:t>
                </a:r>
                <a:r>
                  <a:rPr lang="it-IT" dirty="0"/>
                  <a:t> </a:t>
                </a:r>
                <a:r>
                  <a:rPr lang="it-IT" dirty="0" err="1"/>
                  <a:t>frequency</a:t>
                </a:r>
                <a:endParaRPr lang="it-IT" dirty="0"/>
              </a:p>
              <a:p>
                <a:pPr algn="just"/>
                <a:endParaRPr lang="it-IT" sz="7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dirty="0"/>
                  <a:t>Large </a:t>
                </a:r>
                <a:r>
                  <a:rPr lang="it-IT" dirty="0" err="1"/>
                  <a:t>value</a:t>
                </a:r>
                <a:r>
                  <a:rPr lang="it-IT" dirty="0"/>
                  <a:t> of SCT of </a:t>
                </a:r>
                <a:r>
                  <a:rPr lang="it-IT" dirty="0" err="1"/>
                  <a:t>crucial</a:t>
                </a:r>
                <a:r>
                  <a:rPr lang="it-IT" dirty="0"/>
                  <a:t> </a:t>
                </a:r>
                <a:r>
                  <a:rPr lang="it-IT" dirty="0" err="1"/>
                  <a:t>importance</a:t>
                </a:r>
                <a:r>
                  <a:rPr lang="it-IT" dirty="0"/>
                  <a:t> </a:t>
                </a:r>
                <a:r>
                  <a:rPr lang="it-IT" dirty="0" err="1"/>
                  <a:t>since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𝑆𝑡𝑎𝑡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𝑺𝑪𝑻</m:t>
                            </m:r>
                          </m:sub>
                        </m:sSub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4579CF-999C-8B46-AD2F-B7D75D182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76" y="2606596"/>
                <a:ext cx="8604448" cy="1180516"/>
              </a:xfrm>
              <a:prstGeom prst="rect">
                <a:avLst/>
              </a:prstGeom>
              <a:blipFill>
                <a:blip r:embed="rId3"/>
                <a:stretch>
                  <a:fillRect l="-295" t="-1064" r="-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92D5C706-078D-4649-87A8-77F4BB15C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18" y="969834"/>
            <a:ext cx="4447363" cy="1636762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8FBCE970-C834-1D41-B361-B3AC8DE3916F}"/>
              </a:ext>
            </a:extLst>
          </p:cNvPr>
          <p:cNvGrpSpPr/>
          <p:nvPr/>
        </p:nvGrpSpPr>
        <p:grpSpPr>
          <a:xfrm>
            <a:off x="813813" y="3798920"/>
            <a:ext cx="7790635" cy="2682455"/>
            <a:chOff x="813813" y="3798920"/>
            <a:chExt cx="7790635" cy="2682455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7DC7010-8BEE-3A4E-9111-ADD41CB3E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7640"/>
            <a:stretch/>
          </p:blipFill>
          <p:spPr>
            <a:xfrm>
              <a:off x="5220072" y="4484290"/>
              <a:ext cx="3384376" cy="118800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2AB6F03-C718-384A-B93E-54BE790D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813" y="3798920"/>
              <a:ext cx="3642840" cy="2682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1491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spin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tune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C112B5-50B1-F84F-B2CF-974BF51B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83" y="827519"/>
            <a:ext cx="8491833" cy="56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7458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first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results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74E085-65C4-9949-A715-40691E502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9" y="1197391"/>
            <a:ext cx="8356662" cy="44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653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second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run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94E0916-28F5-034F-B8B8-19FB113B6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87" y="932077"/>
            <a:ext cx="8208912" cy="54913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0987F7-39CA-F14D-9B4D-30BB7DF3FA40}"/>
              </a:ext>
            </a:extLst>
          </p:cNvPr>
          <p:cNvSpPr txBox="1"/>
          <p:nvPr/>
        </p:nvSpPr>
        <p:spPr>
          <a:xfrm>
            <a:off x="5238853" y="5899951"/>
            <a:ext cx="314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Final results by end of 2021</a:t>
            </a:r>
          </a:p>
        </p:txBody>
      </p:sp>
    </p:spTree>
    <p:extLst>
      <p:ext uri="{BB962C8B-B14F-4D97-AF65-F5344CB8AC3E}">
        <p14:creationId xmlns:p14="http://schemas.microsoft.com/office/powerpoint/2010/main" val="213627615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179512" y="260648"/>
            <a:ext cx="8887369" cy="98488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Ferrara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contributions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: </a:t>
            </a:r>
          </a:p>
          <a:p>
            <a:endParaRPr lang="it-IT" sz="1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1. Development of a new high-</a:t>
            </a:r>
            <a:r>
              <a:rPr lang="it-IT" sz="2000" dirty="0" err="1">
                <a:latin typeface="Comic Sans MS" panose="030F0702030302020204" pitchFamily="66" charset="0"/>
              </a:rPr>
              <a:t>efficiency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latin typeface="Comic Sans MS" panose="030F0702030302020204" pitchFamily="66" charset="0"/>
              </a:rPr>
              <a:t>beam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latin typeface="Comic Sans MS" panose="030F0702030302020204" pitchFamily="66" charset="0"/>
              </a:rPr>
              <a:t>polarimeter</a:t>
            </a:r>
            <a:endParaRPr lang="it-IT" sz="2000" dirty="0"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1E22EE3-6AEA-B74D-A573-72FCA1183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560492"/>
            <a:ext cx="5544616" cy="45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1425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179512" y="266787"/>
            <a:ext cx="88873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Ferrara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contributions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it-IT" sz="1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it-IT" sz="2000" dirty="0">
                <a:latin typeface="Comic Sans MS" panose="030F0702030302020204" pitchFamily="66" charset="0"/>
              </a:rPr>
              <a:t>2. LYSO </a:t>
            </a:r>
            <a:r>
              <a:rPr lang="it-IT" sz="2000" dirty="0" err="1">
                <a:latin typeface="Comic Sans MS" panose="030F0702030302020204" pitchFamily="66" charset="0"/>
              </a:rPr>
              <a:t>scint</a:t>
            </a:r>
            <a:r>
              <a:rPr lang="it-IT" sz="2000" dirty="0">
                <a:latin typeface="Comic Sans MS" panose="030F0702030302020204" pitchFamily="66" charset="0"/>
              </a:rPr>
              <a:t>. + </a:t>
            </a:r>
            <a:r>
              <a:rPr lang="it-IT" sz="2000" dirty="0" err="1">
                <a:latin typeface="Comic Sans MS" panose="030F0702030302020204" pitchFamily="66" charset="0"/>
              </a:rPr>
              <a:t>SiPM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latin typeface="Comic Sans MS" panose="030F0702030302020204" pitchFamily="66" charset="0"/>
              </a:rPr>
              <a:t>readout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latin typeface="Comic Sans MS" panose="030F0702030302020204" pitchFamily="66" charset="0"/>
              </a:rPr>
              <a:t>system</a:t>
            </a:r>
            <a:r>
              <a:rPr lang="it-IT" sz="2000" dirty="0">
                <a:latin typeface="Comic Sans MS" panose="030F0702030302020204" pitchFamily="66" charset="0"/>
              </a:rPr>
              <a:t> for the </a:t>
            </a:r>
            <a:r>
              <a:rPr lang="it-IT" sz="2000" dirty="0" err="1">
                <a:latin typeface="Comic Sans MS" panose="030F0702030302020204" pitchFamily="66" charset="0"/>
              </a:rPr>
              <a:t>polarimeter</a:t>
            </a:r>
            <a:r>
              <a:rPr lang="it-IT" sz="2000" dirty="0">
                <a:latin typeface="Comic Sans MS" panose="030F0702030302020204" pitchFamily="66" charset="0"/>
              </a:rPr>
              <a:t> (</a:t>
            </a:r>
            <a:r>
              <a:rPr lang="it-IT" sz="2000" dirty="0" err="1">
                <a:latin typeface="Comic Sans MS" panose="030F0702030302020204" pitchFamily="66" charset="0"/>
              </a:rPr>
              <a:t>installed</a:t>
            </a:r>
            <a:r>
              <a:rPr lang="it-IT" sz="20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76ED6F-500B-AC48-AC8F-ACEFD4B49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44824"/>
            <a:ext cx="8169396" cy="45365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84E21E-EBFC-D249-8B27-19D758869C99}"/>
              </a:ext>
            </a:extLst>
          </p:cNvPr>
          <p:cNvSpPr txBox="1"/>
          <p:nvPr/>
        </p:nvSpPr>
        <p:spPr>
          <a:xfrm>
            <a:off x="395536" y="1412776"/>
            <a:ext cx="515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(S. Basile</a:t>
            </a:r>
            <a:r>
              <a:rPr lang="en-GB" dirty="0"/>
              <a:t>, L. </a:t>
            </a:r>
            <a:r>
              <a:rPr lang="en-GB" dirty="0" err="1"/>
              <a:t>Barion</a:t>
            </a:r>
            <a:r>
              <a:rPr lang="en-GB" dirty="0"/>
              <a:t>, N. </a:t>
            </a:r>
            <a:r>
              <a:rPr lang="en-GB" dirty="0" err="1"/>
              <a:t>Canale</a:t>
            </a:r>
            <a:r>
              <a:rPr lang="en-GB" dirty="0"/>
              <a:t>, R. </a:t>
            </a:r>
            <a:r>
              <a:rPr lang="en-GB" dirty="0" err="1"/>
              <a:t>Malaguti</a:t>
            </a:r>
            <a:r>
              <a:rPr lang="en-GB" dirty="0"/>
              <a:t>, P. </a:t>
            </a:r>
            <a:r>
              <a:rPr lang="en-GB" dirty="0" err="1"/>
              <a:t>Lenisa</a:t>
            </a:r>
            <a:r>
              <a:rPr lang="en-GB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0817702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179512" y="266787"/>
            <a:ext cx="863584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Ferrara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contributions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it-IT" sz="1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it-IT" sz="2000" dirty="0">
                <a:latin typeface="Comic Sans MS" panose="030F0702030302020204" pitchFamily="66" charset="0"/>
              </a:rPr>
              <a:t>3. </a:t>
            </a:r>
            <a:r>
              <a:rPr lang="it-IT" sz="2000" dirty="0" err="1">
                <a:latin typeface="Comic Sans MS" panose="030F0702030302020204" pitchFamily="66" charset="0"/>
              </a:rPr>
              <a:t>Additional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latin typeface="Comic Sans MS" panose="030F0702030302020204" pitchFamily="66" charset="0"/>
              </a:rPr>
              <a:t>tracking</a:t>
            </a: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err="1">
                <a:latin typeface="Comic Sans MS" panose="030F0702030302020204" pitchFamily="66" charset="0"/>
              </a:rPr>
              <a:t>system</a:t>
            </a:r>
            <a:r>
              <a:rPr lang="it-IT" sz="2000" dirty="0">
                <a:latin typeface="Comic Sans MS" panose="030F0702030302020204" pitchFamily="66" charset="0"/>
              </a:rPr>
              <a:t> for the </a:t>
            </a:r>
            <a:r>
              <a:rPr lang="it-IT" sz="2000" dirty="0" err="1">
                <a:latin typeface="Comic Sans MS" panose="030F0702030302020204" pitchFamily="66" charset="0"/>
              </a:rPr>
              <a:t>polarimeter</a:t>
            </a:r>
            <a:r>
              <a:rPr lang="it-IT" sz="2000" dirty="0">
                <a:latin typeface="Comic Sans MS" panose="030F0702030302020204" pitchFamily="66" charset="0"/>
              </a:rPr>
              <a:t> (under </a:t>
            </a:r>
            <a:r>
              <a:rPr lang="it-IT" sz="2000" dirty="0" err="1">
                <a:latin typeface="Comic Sans MS" panose="030F0702030302020204" pitchFamily="66" charset="0"/>
              </a:rPr>
              <a:t>development</a:t>
            </a:r>
            <a:r>
              <a:rPr lang="it-IT" sz="20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E71304-EC81-1840-BE9A-784A6D765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752494"/>
            <a:ext cx="3352647" cy="296709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3EF6E92-DD67-C64F-A418-12195F647356}"/>
              </a:ext>
            </a:extLst>
          </p:cNvPr>
          <p:cNvSpPr txBox="1"/>
          <p:nvPr/>
        </p:nvSpPr>
        <p:spPr>
          <a:xfrm>
            <a:off x="5508104" y="249096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L. </a:t>
            </a:r>
            <a:r>
              <a:rPr lang="en-GB" dirty="0" err="1"/>
              <a:t>Barion</a:t>
            </a:r>
            <a:r>
              <a:rPr lang="en-GB" dirty="0"/>
              <a:t>, N. </a:t>
            </a:r>
            <a:r>
              <a:rPr lang="en-GB" dirty="0" err="1"/>
              <a:t>Canale</a:t>
            </a:r>
            <a:r>
              <a:rPr lang="en-GB" dirty="0"/>
              <a:t>, V. </a:t>
            </a:r>
            <a:r>
              <a:rPr lang="en-GB" dirty="0" err="1"/>
              <a:t>Carassiti</a:t>
            </a:r>
            <a:r>
              <a:rPr lang="en-GB" dirty="0"/>
              <a:t>, P. </a:t>
            </a:r>
            <a:r>
              <a:rPr lang="en-GB" dirty="0" err="1"/>
              <a:t>Lenisa</a:t>
            </a:r>
            <a:r>
              <a:rPr lang="en-GB" dirty="0"/>
              <a:t>, R. Shankar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401E21-58B5-C349-A064-C0FED5CDD85C}"/>
              </a:ext>
            </a:extLst>
          </p:cNvPr>
          <p:cNvSpPr/>
          <p:nvPr/>
        </p:nvSpPr>
        <p:spPr>
          <a:xfrm>
            <a:off x="290946" y="5157192"/>
            <a:ext cx="8607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 combination with the LYSO scintillator modules the new tracking system will help to increase the energy and position resolutions of the polarimeter.</a:t>
            </a:r>
          </a:p>
        </p:txBody>
      </p:sp>
    </p:spTree>
    <p:extLst>
      <p:ext uri="{BB962C8B-B14F-4D97-AF65-F5344CB8AC3E}">
        <p14:creationId xmlns:p14="http://schemas.microsoft.com/office/powerpoint/2010/main" val="286762775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Plans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for the future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5E8CADD-3336-FF41-8D5A-C09617DB8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31" y="1062140"/>
            <a:ext cx="8384030" cy="44644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623FF0B-9716-124A-B42C-089A6D094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58" y="5563415"/>
            <a:ext cx="8270114" cy="7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845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Responsibilities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F4F8F74-6E01-FB42-BD1D-42633F1094B4}"/>
              </a:ext>
            </a:extLst>
          </p:cNvPr>
          <p:cNvGrpSpPr/>
          <p:nvPr/>
        </p:nvGrpSpPr>
        <p:grpSpPr>
          <a:xfrm>
            <a:off x="524127" y="1268760"/>
            <a:ext cx="8080321" cy="2016224"/>
            <a:chOff x="251520" y="1196752"/>
            <a:chExt cx="8080321" cy="201622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98D967C-8146-654F-8438-C165C6BBF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631" y="1196752"/>
              <a:ext cx="8035944" cy="1800200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67714D0-0514-6F40-8449-C4003F8E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793" b="-31793"/>
            <a:stretch/>
          </p:blipFill>
          <p:spPr>
            <a:xfrm>
              <a:off x="251520" y="2989041"/>
              <a:ext cx="8080321" cy="22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88400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Il Gruppo III a Ferrara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84F43C-A22D-CC46-8961-15805C25579A}"/>
              </a:ext>
            </a:extLst>
          </p:cNvPr>
          <p:cNvSpPr txBox="1"/>
          <p:nvPr/>
        </p:nvSpPr>
        <p:spPr>
          <a:xfrm>
            <a:off x="342806" y="2332056"/>
            <a:ext cx="8458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Fisica</a:t>
            </a:r>
            <a:r>
              <a:rPr lang="en-GB" b="1" dirty="0"/>
              <a:t>:</a:t>
            </a:r>
            <a:endParaRPr lang="en-GB" sz="12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/>
              <a:t>Misure</a:t>
            </a:r>
            <a:r>
              <a:rPr lang="en-GB" dirty="0"/>
              <a:t> di </a:t>
            </a:r>
            <a:r>
              <a:rPr lang="en-GB" dirty="0" err="1"/>
              <a:t>simmetrie</a:t>
            </a:r>
            <a:r>
              <a:rPr lang="en-GB" dirty="0"/>
              <a:t> </a:t>
            </a:r>
            <a:r>
              <a:rPr lang="en-GB" dirty="0" err="1"/>
              <a:t>fondamentali</a:t>
            </a:r>
            <a:r>
              <a:rPr lang="en-GB" dirty="0"/>
              <a:t> (P,T, CP)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ricerca</a:t>
            </a:r>
            <a:r>
              <a:rPr lang="en-GB" dirty="0"/>
              <a:t> di EDM in Storage Rings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Studio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struttura</a:t>
            </a:r>
            <a:r>
              <a:rPr lang="en-GB" dirty="0"/>
              <a:t> </a:t>
            </a:r>
            <a:r>
              <a:rPr lang="en-GB" dirty="0" err="1"/>
              <a:t>interna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adroni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misure</a:t>
            </a:r>
            <a:r>
              <a:rPr lang="en-GB" dirty="0"/>
              <a:t> di DIS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Studio </a:t>
            </a:r>
            <a:r>
              <a:rPr lang="en-GB" dirty="0" err="1"/>
              <a:t>sperimentale</a:t>
            </a:r>
            <a:r>
              <a:rPr lang="en-GB" dirty="0"/>
              <a:t> </a:t>
            </a:r>
            <a:r>
              <a:rPr lang="en-GB" dirty="0" err="1"/>
              <a:t>dell’interazione</a:t>
            </a:r>
            <a:r>
              <a:rPr lang="en-GB" dirty="0"/>
              <a:t> forte </a:t>
            </a:r>
            <a:r>
              <a:rPr lang="en-GB" dirty="0" err="1"/>
              <a:t>nel</a:t>
            </a:r>
            <a:r>
              <a:rPr lang="en-GB" dirty="0"/>
              <a:t> regime non </a:t>
            </a:r>
            <a:r>
              <a:rPr lang="en-GB" dirty="0" err="1"/>
              <a:t>perturbativo</a:t>
            </a:r>
            <a:endParaRPr lang="en-GB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EE4E2BE-792A-D64C-831D-443881A1DCE8}"/>
              </a:ext>
            </a:extLst>
          </p:cNvPr>
          <p:cNvGrpSpPr/>
          <p:nvPr/>
        </p:nvGrpSpPr>
        <p:grpSpPr>
          <a:xfrm>
            <a:off x="380499" y="945968"/>
            <a:ext cx="8528382" cy="1200329"/>
            <a:chOff x="380499" y="945968"/>
            <a:chExt cx="8528382" cy="1200329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586127B-F004-1A46-9D76-B8DD9A801B7C}"/>
                </a:ext>
              </a:extLst>
            </p:cNvPr>
            <p:cNvSpPr txBox="1"/>
            <p:nvPr/>
          </p:nvSpPr>
          <p:spPr>
            <a:xfrm>
              <a:off x="380499" y="945968"/>
              <a:ext cx="43355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/>
                <a:t>Esperimenti</a:t>
              </a:r>
              <a:r>
                <a:rPr lang="en-GB" b="1" dirty="0"/>
                <a:t>:</a:t>
              </a:r>
              <a:endParaRPr lang="en-GB" sz="1200" b="1" dirty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GB" b="1" dirty="0"/>
                <a:t>JEDI</a:t>
              </a:r>
              <a:r>
                <a:rPr lang="en-GB" dirty="0"/>
                <a:t> </a:t>
              </a:r>
              <a:r>
                <a:rPr lang="it-IT" b="1" dirty="0">
                  <a:solidFill>
                    <a:srgbClr val="FF0000"/>
                  </a:solidFill>
                </a:rPr>
                <a:t>(R.N. &amp; R.L.: Paolo </a:t>
              </a:r>
              <a:r>
                <a:rPr lang="it-IT" b="1" dirty="0" err="1">
                  <a:solidFill>
                    <a:srgbClr val="FF0000"/>
                  </a:solidFill>
                </a:rPr>
                <a:t>Lenisa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it-IT" b="1" dirty="0"/>
                <a:t>JLab12</a:t>
              </a:r>
              <a:r>
                <a:rPr lang="it-IT" b="1" dirty="0">
                  <a:solidFill>
                    <a:srgbClr val="FF0000"/>
                  </a:solidFill>
                </a:rPr>
                <a:t> (R.N. &amp; R.L.: Marco </a:t>
              </a:r>
              <a:r>
                <a:rPr lang="it-IT" b="1" dirty="0" err="1">
                  <a:solidFill>
                    <a:srgbClr val="FF0000"/>
                  </a:solidFill>
                </a:rPr>
                <a:t>Contalbrigo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it-IT" b="1" dirty="0"/>
                <a:t>EIC-Net</a:t>
              </a:r>
              <a:r>
                <a:rPr lang="it-IT" b="1" dirty="0">
                  <a:solidFill>
                    <a:srgbClr val="FF0000"/>
                  </a:solidFill>
                </a:rPr>
                <a:t>  (R.L.: Marco </a:t>
              </a:r>
              <a:r>
                <a:rPr lang="it-IT" b="1" dirty="0" err="1">
                  <a:solidFill>
                    <a:srgbClr val="FF0000"/>
                  </a:solidFill>
                </a:rPr>
                <a:t>Contalbrigo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64EB881-5783-4E48-94B0-A9C24C57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7354" y="1406399"/>
              <a:ext cx="1149924" cy="619189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0D62BFE3-84A0-274C-8EEC-9EB4E5BF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740" y="1381266"/>
              <a:ext cx="1434551" cy="669457"/>
            </a:xfrm>
            <a:prstGeom prst="rect">
              <a:avLst/>
            </a:prstGeom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88D9C188-DC07-6441-9D3B-A64BBD0F5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6753" y="1363083"/>
              <a:ext cx="1152128" cy="574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40685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88D2510-C7EB-CF43-AA7C-F55E777F34B7}"/>
              </a:ext>
            </a:extLst>
          </p:cNvPr>
          <p:cNvGrpSpPr/>
          <p:nvPr/>
        </p:nvGrpSpPr>
        <p:grpSpPr>
          <a:xfrm>
            <a:off x="92110" y="2852936"/>
            <a:ext cx="8748866" cy="1292662"/>
            <a:chOff x="143614" y="1052736"/>
            <a:chExt cx="8748866" cy="129266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432F924-DB5E-D341-8193-B8CBC77C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614" y="1176343"/>
              <a:ext cx="2160240" cy="1008112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499967C-F761-E146-A04A-4673B5EC033C}"/>
                </a:ext>
              </a:extLst>
            </p:cNvPr>
            <p:cNvSpPr txBox="1"/>
            <p:nvPr/>
          </p:nvSpPr>
          <p:spPr>
            <a:xfrm>
              <a:off x="2519877" y="1052736"/>
              <a:ext cx="637260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JLab12</a:t>
              </a:r>
              <a:r>
                <a:rPr lang="it-IT" sz="2400" dirty="0"/>
                <a:t> </a:t>
              </a:r>
              <a:r>
                <a:rPr lang="it-IT" sz="2400" b="1" dirty="0">
                  <a:solidFill>
                    <a:srgbClr val="FF0000"/>
                  </a:solidFill>
                </a:rPr>
                <a:t>(R.N. &amp; R.L.: Marco </a:t>
              </a:r>
              <a:r>
                <a:rPr lang="it-IT" sz="2400" b="1" dirty="0" err="1">
                  <a:solidFill>
                    <a:srgbClr val="FF0000"/>
                  </a:solidFill>
                </a:rPr>
                <a:t>Contalbrigo</a:t>
              </a:r>
              <a:r>
                <a:rPr lang="it-IT" sz="2400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Nucleon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structure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and spin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momentum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phenomena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TMDs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) &amp; 3D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imaging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GPDs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&amp; EM Form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of the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nucleon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80388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1170465" y="476672"/>
            <a:ext cx="6803069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Jlab12 Italia (R.N. &amp; R.L. M.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Contalbrigo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C59761-6A54-2A4E-A699-0E1744A65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8172990" cy="48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410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BE9ED49-DA76-B94D-B513-6A03EDDD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85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BE9ED49-DA76-B94D-B513-6A03EDDD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886C3E3B-9D72-A44E-B7EB-36C85FDF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8" y="1209120"/>
            <a:ext cx="2425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0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DD0B01A-B4CD-784A-A394-772B986C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2" y="3068961"/>
            <a:ext cx="3669658" cy="334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/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Lumi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𝟑𝟓</m:t>
                        </m:r>
                      </m:sup>
                    </m:sSup>
                    <m:r>
                      <a:rPr lang="it-IT" sz="1700" b="1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𝒔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endParaRPr lang="it-IT" sz="1700" b="1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dirty="0">
                    <a:solidFill>
                      <a:prstClr val="black"/>
                    </a:solidFill>
                    <a:latin typeface="Calibri"/>
                  </a:rPr>
                  <a:t>High polarized electron beams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H and D polarized target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Broad kinematic range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Very good PID</a:t>
                </a:r>
              </a:p>
            </p:txBody>
          </p:sp>
        </mc:Choice>
        <mc:Fallback xmlns="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blipFill>
                <a:blip r:embed="rId5"/>
                <a:stretch>
                  <a:fillRect l="-787" b="-2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24696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BE9ED49-DA76-B94D-B513-6A03EDDD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886C3E3B-9D72-A44E-B7EB-36C85FDF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8" y="1209120"/>
            <a:ext cx="2425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0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DD0B01A-B4CD-784A-A394-772B986C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2" y="3068961"/>
            <a:ext cx="3669658" cy="334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/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Lumi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𝟑𝟓</m:t>
                        </m:r>
                      </m:sup>
                    </m:sSup>
                    <m:r>
                      <a:rPr lang="it-IT" sz="1700" b="1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𝒔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endParaRPr lang="it-IT" sz="1700" b="1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dirty="0">
                    <a:solidFill>
                      <a:prstClr val="black"/>
                    </a:solidFill>
                    <a:latin typeface="Calibri"/>
                  </a:rPr>
                  <a:t>High polarized electron beams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H and D polarized target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Broad kinematic range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Very good PID</a:t>
                </a:r>
              </a:p>
            </p:txBody>
          </p:sp>
        </mc:Choice>
        <mc:Fallback xmlns="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blipFill>
                <a:blip r:embed="rId5"/>
                <a:stretch>
                  <a:fillRect l="-787" b="-2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">
            <a:extLst>
              <a:ext uri="{FF2B5EF4-FFF2-40B4-BE49-F238E27FC236}">
                <a16:creationId xmlns:a16="http://schemas.microsoft.com/office/drawing/2014/main" id="{C75F7311-D1AF-094C-8386-872632946A8B}"/>
              </a:ext>
            </a:extLst>
          </p:cNvPr>
          <p:cNvSpPr txBox="1"/>
          <p:nvPr/>
        </p:nvSpPr>
        <p:spPr>
          <a:xfrm>
            <a:off x="5341976" y="5336041"/>
            <a:ext cx="3638357" cy="118184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2000" b="1" dirty="0">
                <a:solidFill>
                  <a:srgbClr val="0033CC"/>
                </a:solidFill>
              </a:rPr>
              <a:t>Physics program</a:t>
            </a:r>
            <a:r>
              <a:rPr lang="it-IT" sz="1800" dirty="0">
                <a:solidFill>
                  <a:schemeClr val="tx1"/>
                </a:solidFill>
              </a:rPr>
              <a:t>:</a:t>
            </a:r>
          </a:p>
          <a:p>
            <a:pPr marL="285690" indent="-285690">
              <a:buFontTx/>
              <a:buChar char="-"/>
            </a:pPr>
            <a:r>
              <a:rPr lang="it-IT" sz="1600" dirty="0">
                <a:solidFill>
                  <a:schemeClr val="tx1"/>
                </a:solidFill>
              </a:rPr>
              <a:t>Hadron spectroscopy</a:t>
            </a:r>
          </a:p>
          <a:p>
            <a:pPr marL="285690" indent="-285690">
              <a:buFontTx/>
              <a:buChar char="-"/>
            </a:pPr>
            <a:r>
              <a:rPr lang="it-IT" sz="1600" dirty="0">
                <a:solidFill>
                  <a:schemeClr val="tx1"/>
                </a:solidFill>
              </a:rPr>
              <a:t>Nuclear effects in hadronization</a:t>
            </a:r>
          </a:p>
          <a:p>
            <a:pPr marL="285690" indent="-285690">
              <a:buFontTx/>
              <a:buChar char="-"/>
            </a:pPr>
            <a:r>
              <a:rPr lang="it-IT" sz="1600" b="1" dirty="0">
                <a:solidFill>
                  <a:schemeClr val="tx1"/>
                </a:solidFill>
              </a:rPr>
              <a:t>Nucleon structure</a:t>
            </a:r>
            <a:r>
              <a:rPr lang="it-IT" sz="1600" dirty="0">
                <a:solidFill>
                  <a:schemeClr val="tx1"/>
                </a:solidFill>
              </a:rPr>
              <a:t> (TMDs, GPDs)</a:t>
            </a:r>
          </a:p>
        </p:txBody>
      </p:sp>
    </p:spTree>
    <p:extLst>
      <p:ext uri="{BB962C8B-B14F-4D97-AF65-F5344CB8AC3E}">
        <p14:creationId xmlns:p14="http://schemas.microsoft.com/office/powerpoint/2010/main" val="294300781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grpSp>
        <p:nvGrpSpPr>
          <p:cNvPr id="18" name="Group 53">
            <a:extLst>
              <a:ext uri="{FF2B5EF4-FFF2-40B4-BE49-F238E27FC236}">
                <a16:creationId xmlns:a16="http://schemas.microsoft.com/office/drawing/2014/main" id="{9524CC79-AC66-DD4B-9A36-9F6BEA8B6DB0}"/>
              </a:ext>
            </a:extLst>
          </p:cNvPr>
          <p:cNvGrpSpPr/>
          <p:nvPr/>
        </p:nvGrpSpPr>
        <p:grpSpPr>
          <a:xfrm>
            <a:off x="3613735" y="1180954"/>
            <a:ext cx="1990740" cy="1828961"/>
            <a:chOff x="112947" y="1112898"/>
            <a:chExt cx="2684834" cy="2520280"/>
          </a:xfrm>
        </p:grpSpPr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23B307DE-D4ED-9749-A725-A26D57D2858F}"/>
                </a:ext>
              </a:extLst>
            </p:cNvPr>
            <p:cNvGrpSpPr/>
            <p:nvPr/>
          </p:nvGrpSpPr>
          <p:grpSpPr>
            <a:xfrm>
              <a:off x="112947" y="1112898"/>
              <a:ext cx="2684834" cy="2520280"/>
              <a:chOff x="251520" y="1916832"/>
              <a:chExt cx="2684834" cy="2520280"/>
            </a:xfrm>
          </p:grpSpPr>
          <p:pic>
            <p:nvPicPr>
              <p:cNvPr id="23" name="Picture 6" descr="nucleon_structure">
                <a:extLst>
                  <a:ext uri="{FF2B5EF4-FFF2-40B4-BE49-F238E27FC236}">
                    <a16:creationId xmlns:a16="http://schemas.microsoft.com/office/drawing/2014/main" id="{872605E3-C6E4-2544-BC5D-B5D0826A2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16832"/>
                <a:ext cx="2684834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AutoShape 16">
                <a:extLst>
                  <a:ext uri="{FF2B5EF4-FFF2-40B4-BE49-F238E27FC236}">
                    <a16:creationId xmlns:a16="http://schemas.microsoft.com/office/drawing/2014/main" id="{EF034C99-F7F6-9C43-B321-FA63A8E53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914" y="2607129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AutoShape 16">
                <a:extLst>
                  <a:ext uri="{FF2B5EF4-FFF2-40B4-BE49-F238E27FC236}">
                    <a16:creationId xmlns:a16="http://schemas.microsoft.com/office/drawing/2014/main" id="{377DD6D7-8C62-DF46-A5A1-18D19E569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74125">
                <a:off x="1699172" y="3600393"/>
                <a:ext cx="762000" cy="381000"/>
              </a:xfrm>
              <a:prstGeom prst="curvedUpArrow">
                <a:avLst>
                  <a:gd name="adj1" fmla="val 24484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AutoShape 16">
                <a:extLst>
                  <a:ext uri="{FF2B5EF4-FFF2-40B4-BE49-F238E27FC236}">
                    <a16:creationId xmlns:a16="http://schemas.microsoft.com/office/drawing/2014/main" id="{841A1730-F75E-9048-AD80-4CABF3D32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006485">
                <a:off x="538511" y="3206103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20" name="Straight Arrow Connector 58">
              <a:extLst>
                <a:ext uri="{FF2B5EF4-FFF2-40B4-BE49-F238E27FC236}">
                  <a16:creationId xmlns:a16="http://schemas.microsoft.com/office/drawing/2014/main" id="{A022D046-4146-4945-962A-AAD4C3F3EC84}"/>
                </a:ext>
              </a:extLst>
            </p:cNvPr>
            <p:cNvCxnSpPr/>
            <p:nvPr/>
          </p:nvCxnSpPr>
          <p:spPr>
            <a:xfrm flipV="1">
              <a:off x="2036629" y="1672344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59">
              <a:extLst>
                <a:ext uri="{FF2B5EF4-FFF2-40B4-BE49-F238E27FC236}">
                  <a16:creationId xmlns:a16="http://schemas.microsoft.com/office/drawing/2014/main" id="{09204FD6-9017-3741-97EB-C0F9DDE432F9}"/>
                </a:ext>
              </a:extLst>
            </p:cNvPr>
            <p:cNvCxnSpPr/>
            <p:nvPr/>
          </p:nvCxnSpPr>
          <p:spPr>
            <a:xfrm flipV="1">
              <a:off x="550438" y="2615140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60">
              <a:extLst>
                <a:ext uri="{FF2B5EF4-FFF2-40B4-BE49-F238E27FC236}">
                  <a16:creationId xmlns:a16="http://schemas.microsoft.com/office/drawing/2014/main" id="{011F1B3E-FDA0-A849-B0C5-DD483B56C88B}"/>
                </a:ext>
              </a:extLst>
            </p:cNvPr>
            <p:cNvCxnSpPr/>
            <p:nvPr/>
          </p:nvCxnSpPr>
          <p:spPr>
            <a:xfrm flipH="1">
              <a:off x="1914396" y="3047188"/>
              <a:ext cx="288032" cy="2373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34">
            <a:extLst>
              <a:ext uri="{FF2B5EF4-FFF2-40B4-BE49-F238E27FC236}">
                <a16:creationId xmlns:a16="http://schemas.microsoft.com/office/drawing/2014/main" id="{CF87596C-414F-FB4D-A678-86F34AAD3511}"/>
              </a:ext>
            </a:extLst>
          </p:cNvPr>
          <p:cNvGrpSpPr>
            <a:grpSpLocks/>
          </p:cNvGrpSpPr>
          <p:nvPr/>
        </p:nvGrpSpPr>
        <p:grpSpPr bwMode="auto">
          <a:xfrm>
            <a:off x="528763" y="1015457"/>
            <a:ext cx="2951405" cy="2075047"/>
            <a:chOff x="3680" y="157"/>
            <a:chExt cx="2566" cy="1678"/>
          </a:xfrm>
        </p:grpSpPr>
        <p:grpSp>
          <p:nvGrpSpPr>
            <p:cNvPr id="28" name="Group 118">
              <a:extLst>
                <a:ext uri="{FF2B5EF4-FFF2-40B4-BE49-F238E27FC236}">
                  <a16:creationId xmlns:a16="http://schemas.microsoft.com/office/drawing/2014/main" id="{387CBC86-FD09-EC4F-B05B-F5E5B6F4A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" y="157"/>
              <a:ext cx="1679" cy="1678"/>
              <a:chOff x="3560" y="710"/>
              <a:chExt cx="1679" cy="1678"/>
            </a:xfrm>
          </p:grpSpPr>
          <p:pic>
            <p:nvPicPr>
              <p:cNvPr id="30" name="Picture 4" descr="sidis">
                <a:extLst>
                  <a:ext uri="{FF2B5EF4-FFF2-40B4-BE49-F238E27FC236}">
                    <a16:creationId xmlns:a16="http://schemas.microsoft.com/office/drawing/2014/main" id="{357D0B29-C3D9-9544-AFA0-B104C27F8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710"/>
                <a:ext cx="1679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Oval 5">
                <a:extLst>
                  <a:ext uri="{FF2B5EF4-FFF2-40B4-BE49-F238E27FC236}">
                    <a16:creationId xmlns:a16="http://schemas.microsoft.com/office/drawing/2014/main" id="{5082C3D5-A5AC-9947-AA43-4561FEBD3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7" y="1905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2" name="Object 6">
                <a:extLst>
                  <a:ext uri="{FF2B5EF4-FFF2-40B4-BE49-F238E27FC236}">
                    <a16:creationId xmlns:a16="http://schemas.microsoft.com/office/drawing/2014/main" id="{C604307C-86EB-2C46-B5AD-C4A0A94E38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48" y="2016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1" name="Equation" r:id="rId6" imgW="266353" imgH="164885" progId="Equation.3">
                      <p:embed/>
                    </p:oleObj>
                  </mc:Choice>
                  <mc:Fallback>
                    <p:oleObj name="Equation" r:id="rId6" imgW="266353" imgH="164885" progId="Equation.3">
                      <p:embed/>
                      <p:pic>
                        <p:nvPicPr>
                          <p:cNvPr id="94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8" y="2016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C951BA37-FAAA-9844-906B-EF4CF2CB9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1572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4" name="Object 8">
                <a:extLst>
                  <a:ext uri="{FF2B5EF4-FFF2-40B4-BE49-F238E27FC236}">
                    <a16:creationId xmlns:a16="http://schemas.microsoft.com/office/drawing/2014/main" id="{D1EED656-7C54-5947-9D08-769AC4184D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34" y="1623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2" name="Equation" r:id="rId8" imgW="152334" imgH="139639" progId="Equation.3">
                      <p:embed/>
                    </p:oleObj>
                  </mc:Choice>
                  <mc:Fallback>
                    <p:oleObj name="Equation" r:id="rId8" imgW="152334" imgH="139639" progId="Equation.3">
                      <p:embed/>
                      <p:pic>
                        <p:nvPicPr>
                          <p:cNvPr id="96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4" y="1623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Oval 9">
                <a:extLst>
                  <a:ext uri="{FF2B5EF4-FFF2-40B4-BE49-F238E27FC236}">
                    <a16:creationId xmlns:a16="http://schemas.microsoft.com/office/drawing/2014/main" id="{F3C6CB98-8FD4-5247-948F-C4E5560F9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309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93">
                <a:extLst>
                  <a:ext uri="{FF2B5EF4-FFF2-40B4-BE49-F238E27FC236}">
                    <a16:creationId xmlns:a16="http://schemas.microsoft.com/office/drawing/2014/main" id="{0DB9B1A7-750E-3F4A-B1A4-E2B83F6B0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" y="1377"/>
                <a:ext cx="3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200" i="1" dirty="0">
                    <a:solidFill>
                      <a:schemeClr val="tx1"/>
                    </a:solidFill>
                  </a:rPr>
                  <a:t>FF</a:t>
                </a:r>
                <a:endParaRPr lang="it-IT" sz="2200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AutoShape 93">
              <a:extLst>
                <a:ext uri="{FF2B5EF4-FFF2-40B4-BE49-F238E27FC236}">
                  <a16:creationId xmlns:a16="http://schemas.microsoft.com/office/drawing/2014/main" id="{A4AC54F8-B531-E646-8333-9D300A1F6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" y="783"/>
              <a:ext cx="616" cy="384"/>
            </a:xfrm>
            <a:prstGeom prst="notchedRightArrow">
              <a:avLst>
                <a:gd name="adj1" fmla="val 50000"/>
                <a:gd name="adj2" fmla="val 401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8" name="Group 63">
            <a:extLst>
              <a:ext uri="{FF2B5EF4-FFF2-40B4-BE49-F238E27FC236}">
                <a16:creationId xmlns:a16="http://schemas.microsoft.com/office/drawing/2014/main" id="{8EC1132E-1AC5-3D43-A209-55333A9378A6}"/>
              </a:ext>
            </a:extLst>
          </p:cNvPr>
          <p:cNvGrpSpPr/>
          <p:nvPr/>
        </p:nvGrpSpPr>
        <p:grpSpPr>
          <a:xfrm>
            <a:off x="460992" y="3246986"/>
            <a:ext cx="4350027" cy="3078767"/>
            <a:chOff x="3851920" y="2841461"/>
            <a:chExt cx="4981824" cy="3664514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787A200-CB41-7B4F-BD8F-42861D3D83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" t="4404" r="2621" b="5867"/>
            <a:stretch/>
          </p:blipFill>
          <p:spPr bwMode="auto">
            <a:xfrm>
              <a:off x="3851920" y="2841461"/>
              <a:ext cx="4981824" cy="366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65">
              <a:extLst>
                <a:ext uri="{FF2B5EF4-FFF2-40B4-BE49-F238E27FC236}">
                  <a16:creationId xmlns:a16="http://schemas.microsoft.com/office/drawing/2014/main" id="{55DD30B0-B0DA-994E-92DA-A180814CC521}"/>
                </a:ext>
              </a:extLst>
            </p:cNvPr>
            <p:cNvSpPr/>
            <p:nvPr/>
          </p:nvSpPr>
          <p:spPr>
            <a:xfrm>
              <a:off x="6134404" y="2881400"/>
              <a:ext cx="2524710" cy="72008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33">
            <a:extLst>
              <a:ext uri="{FF2B5EF4-FFF2-40B4-BE49-F238E27FC236}">
                <a16:creationId xmlns:a16="http://schemas.microsoft.com/office/drawing/2014/main" id="{86BC9ADC-0328-334E-BAFE-EB086C1B0BAB}"/>
              </a:ext>
            </a:extLst>
          </p:cNvPr>
          <p:cNvGrpSpPr/>
          <p:nvPr/>
        </p:nvGrpSpPr>
        <p:grpSpPr>
          <a:xfrm>
            <a:off x="6228184" y="697678"/>
            <a:ext cx="2282255" cy="716774"/>
            <a:chOff x="6156176" y="620688"/>
            <a:chExt cx="2282255" cy="716775"/>
          </a:xfrm>
        </p:grpSpPr>
        <p:grpSp>
          <p:nvGrpSpPr>
            <p:cNvPr id="42" name="Group 33">
              <a:extLst>
                <a:ext uri="{FF2B5EF4-FFF2-40B4-BE49-F238E27FC236}">
                  <a16:creationId xmlns:a16="http://schemas.microsoft.com/office/drawing/2014/main" id="{4C8708DE-A4B7-9440-A392-C02844CF7A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6176" y="620688"/>
              <a:ext cx="2282255" cy="704375"/>
              <a:chOff x="0" y="1605"/>
              <a:chExt cx="1483" cy="518"/>
            </a:xfrm>
          </p:grpSpPr>
          <p:graphicFrame>
            <p:nvGraphicFramePr>
              <p:cNvPr id="45" name="Object 4">
                <a:extLst>
                  <a:ext uri="{FF2B5EF4-FFF2-40B4-BE49-F238E27FC236}">
                    <a16:creationId xmlns:a16="http://schemas.microsoft.com/office/drawing/2014/main" id="{80B0C1F6-4F0E-C240-92B6-DC3613EF1C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1779"/>
              <a:ext cx="133" cy="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3" name="Equation" r:id="rId11" imgW="139680" imgH="203040" progId="Equation.3">
                      <p:embed/>
                    </p:oleObj>
                  </mc:Choice>
                  <mc:Fallback>
                    <p:oleObj name="Equation" r:id="rId11" imgW="139680" imgH="203040" progId="Equation.3">
                      <p:embed/>
                      <p:pic>
                        <p:nvPicPr>
                          <p:cNvPr id="39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779"/>
                            <a:ext cx="133" cy="1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Oval 22">
                <a:extLst>
                  <a:ext uri="{FF2B5EF4-FFF2-40B4-BE49-F238E27FC236}">
                    <a16:creationId xmlns:a16="http://schemas.microsoft.com/office/drawing/2014/main" id="{34F8E0C2-9DC9-A448-A606-53BBA7AD6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1741"/>
                <a:ext cx="126" cy="382"/>
              </a:xfrm>
              <a:prstGeom prst="ellipse">
                <a:avLst/>
              </a:prstGeom>
              <a:solidFill>
                <a:schemeClr val="hlink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 b="1">
                  <a:solidFill>
                    <a:srgbClr val="009999"/>
                  </a:solidFill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47" name="Line 23">
                <a:extLst>
                  <a:ext uri="{FF2B5EF4-FFF2-40B4-BE49-F238E27FC236}">
                    <a16:creationId xmlns:a16="http://schemas.microsoft.com/office/drawing/2014/main" id="{864A4BDF-E30D-9749-9EE2-EE91E71BE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" y="1927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Line 24">
                <a:extLst>
                  <a:ext uri="{FF2B5EF4-FFF2-40B4-BE49-F238E27FC236}">
                    <a16:creationId xmlns:a16="http://schemas.microsoft.com/office/drawing/2014/main" id="{76A6D669-E387-E545-97E9-8E3DBC55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6" y="1605"/>
                <a:ext cx="525" cy="2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49" name="Object 6">
                <a:extLst>
                  <a:ext uri="{FF2B5EF4-FFF2-40B4-BE49-F238E27FC236}">
                    <a16:creationId xmlns:a16="http://schemas.microsoft.com/office/drawing/2014/main" id="{5CDAA555-1E9A-9944-8CE0-26942E6FF8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8" y="1605"/>
              <a:ext cx="120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4" name="Equation" r:id="rId13" imgW="126720" imgH="164880" progId="Equation.3">
                      <p:embed/>
                    </p:oleObj>
                  </mc:Choice>
                  <mc:Fallback>
                    <p:oleObj name="Equation" r:id="rId13" imgW="126720" imgH="164880" progId="Equation.3">
                      <p:embed/>
                      <p:pic>
                        <p:nvPicPr>
                          <p:cNvPr id="51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" y="1605"/>
                            <a:ext cx="120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Line 26">
                <a:extLst>
                  <a:ext uri="{FF2B5EF4-FFF2-40B4-BE49-F238E27FC236}">
                    <a16:creationId xmlns:a16="http://schemas.microsoft.com/office/drawing/2014/main" id="{BBF6778D-E313-8D4E-9918-3B7BE797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9" y="1893"/>
                <a:ext cx="7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Line 27">
                <a:extLst>
                  <a:ext uri="{FF2B5EF4-FFF2-40B4-BE49-F238E27FC236}">
                    <a16:creationId xmlns:a16="http://schemas.microsoft.com/office/drawing/2014/main" id="{8D38CA16-0165-534E-A218-02F39FDD9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1" y="1605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52" name="Object 5">
                <a:extLst>
                  <a:ext uri="{FF2B5EF4-FFF2-40B4-BE49-F238E27FC236}">
                    <a16:creationId xmlns:a16="http://schemas.microsoft.com/office/drawing/2014/main" id="{30A130A0-0B44-D045-82FC-E85C1110F8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3139071"/>
                  </p:ext>
                </p:extLst>
              </p:nvPr>
            </p:nvGraphicFramePr>
            <p:xfrm>
              <a:off x="1278" y="1612"/>
              <a:ext cx="205" cy="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5" name="Equation" r:id="rId15" imgW="215640" imgH="304560" progId="Equation.3">
                      <p:embed/>
                    </p:oleObj>
                  </mc:Choice>
                  <mc:Fallback>
                    <p:oleObj name="Equation" r:id="rId15" imgW="215640" imgH="304560" progId="Equation.3">
                      <p:embed/>
                      <p:pic>
                        <p:nvPicPr>
                          <p:cNvPr id="58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78" y="1612"/>
                            <a:ext cx="205" cy="2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3" name="Object 9">
              <a:extLst>
                <a:ext uri="{FF2B5EF4-FFF2-40B4-BE49-F238E27FC236}">
                  <a16:creationId xmlns:a16="http://schemas.microsoft.com/office/drawing/2014/main" id="{FB50AF0D-A67E-9E4E-B3CB-BE5DC961DF8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312018"/>
                </p:ext>
              </p:extLst>
            </p:nvPr>
          </p:nvGraphicFramePr>
          <p:xfrm>
            <a:off x="7336804" y="1002500"/>
            <a:ext cx="763588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" name="Equation" r:id="rId17" imgW="457200" imgH="241200" progId="Equation.3">
                    <p:embed/>
                  </p:oleObj>
                </mc:Choice>
                <mc:Fallback>
                  <p:oleObj name="Equation" r:id="rId17" imgW="457200" imgH="241200" progId="Equation.3">
                    <p:embed/>
                    <p:pic>
                      <p:nvPicPr>
                        <p:cNvPr id="36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6804" y="1002500"/>
                          <a:ext cx="763588" cy="334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36">
              <a:extLst>
                <a:ext uri="{FF2B5EF4-FFF2-40B4-BE49-F238E27FC236}">
                  <a16:creationId xmlns:a16="http://schemas.microsoft.com/office/drawing/2014/main" id="{B2523040-CA0D-2B49-86BB-056A6DA92726}"/>
                </a:ext>
              </a:extLst>
            </p:cNvPr>
            <p:cNvCxnSpPr/>
            <p:nvPr/>
          </p:nvCxnSpPr>
          <p:spPr>
            <a:xfrm>
              <a:off x="7298983" y="1016728"/>
              <a:ext cx="78765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/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TMDs depend on 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Describe </a:t>
                </a: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correlations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 and quark or nucleon spin  (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spin-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orbit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 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correlations</a:t>
                </a:r>
                <a:r>
                  <a:rPr lang="fr-FR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Provide </a:t>
                </a:r>
                <a:r>
                  <a:rPr lang="it-IT" sz="1600" b="1" dirty="0">
                    <a:solidFill>
                      <a:prstClr val="black"/>
                    </a:solidFill>
                    <a:latin typeface="Calibri"/>
                  </a:rPr>
                  <a:t>a 3-dim picture 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of the nucleon in momentum space (</a:t>
                </a:r>
                <a:r>
                  <a:rPr lang="it-IT" sz="1600" b="1" dirty="0">
                    <a:solidFill>
                      <a:srgbClr val="0000FF"/>
                    </a:solidFill>
                    <a:latin typeface="Calibri"/>
                  </a:rPr>
                  <a:t>nucleon tomography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</mc:Choice>
        <mc:Fallback xmlns="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blipFill>
                <a:blip r:embed="rId20"/>
                <a:stretch>
                  <a:fillRect l="-392" t="-694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759011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0EBB832-4EC1-324A-9FA2-D5E82219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05" y="3795543"/>
            <a:ext cx="3759275" cy="27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53">
            <a:extLst>
              <a:ext uri="{FF2B5EF4-FFF2-40B4-BE49-F238E27FC236}">
                <a16:creationId xmlns:a16="http://schemas.microsoft.com/office/drawing/2014/main" id="{9524CC79-AC66-DD4B-9A36-9F6BEA8B6DB0}"/>
              </a:ext>
            </a:extLst>
          </p:cNvPr>
          <p:cNvGrpSpPr/>
          <p:nvPr/>
        </p:nvGrpSpPr>
        <p:grpSpPr>
          <a:xfrm>
            <a:off x="3613735" y="1180954"/>
            <a:ext cx="1990740" cy="1828961"/>
            <a:chOff x="112947" y="1112898"/>
            <a:chExt cx="2684834" cy="2520280"/>
          </a:xfrm>
        </p:grpSpPr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23B307DE-D4ED-9749-A725-A26D57D2858F}"/>
                </a:ext>
              </a:extLst>
            </p:cNvPr>
            <p:cNvGrpSpPr/>
            <p:nvPr/>
          </p:nvGrpSpPr>
          <p:grpSpPr>
            <a:xfrm>
              <a:off x="112947" y="1112898"/>
              <a:ext cx="2684834" cy="2520280"/>
              <a:chOff x="251520" y="1916832"/>
              <a:chExt cx="2684834" cy="2520280"/>
            </a:xfrm>
          </p:grpSpPr>
          <p:pic>
            <p:nvPicPr>
              <p:cNvPr id="23" name="Picture 6" descr="nucleon_structure">
                <a:extLst>
                  <a:ext uri="{FF2B5EF4-FFF2-40B4-BE49-F238E27FC236}">
                    <a16:creationId xmlns:a16="http://schemas.microsoft.com/office/drawing/2014/main" id="{872605E3-C6E4-2544-BC5D-B5D0826A2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16832"/>
                <a:ext cx="2684834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AutoShape 16">
                <a:extLst>
                  <a:ext uri="{FF2B5EF4-FFF2-40B4-BE49-F238E27FC236}">
                    <a16:creationId xmlns:a16="http://schemas.microsoft.com/office/drawing/2014/main" id="{EF034C99-F7F6-9C43-B321-FA63A8E53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914" y="2607129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AutoShape 16">
                <a:extLst>
                  <a:ext uri="{FF2B5EF4-FFF2-40B4-BE49-F238E27FC236}">
                    <a16:creationId xmlns:a16="http://schemas.microsoft.com/office/drawing/2014/main" id="{377DD6D7-8C62-DF46-A5A1-18D19E569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74125">
                <a:off x="1699172" y="3600393"/>
                <a:ext cx="762000" cy="381000"/>
              </a:xfrm>
              <a:prstGeom prst="curvedUpArrow">
                <a:avLst>
                  <a:gd name="adj1" fmla="val 24484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AutoShape 16">
                <a:extLst>
                  <a:ext uri="{FF2B5EF4-FFF2-40B4-BE49-F238E27FC236}">
                    <a16:creationId xmlns:a16="http://schemas.microsoft.com/office/drawing/2014/main" id="{841A1730-F75E-9048-AD80-4CABF3D32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006485">
                <a:off x="538511" y="3206103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20" name="Straight Arrow Connector 58">
              <a:extLst>
                <a:ext uri="{FF2B5EF4-FFF2-40B4-BE49-F238E27FC236}">
                  <a16:creationId xmlns:a16="http://schemas.microsoft.com/office/drawing/2014/main" id="{A022D046-4146-4945-962A-AAD4C3F3EC84}"/>
                </a:ext>
              </a:extLst>
            </p:cNvPr>
            <p:cNvCxnSpPr/>
            <p:nvPr/>
          </p:nvCxnSpPr>
          <p:spPr>
            <a:xfrm flipV="1">
              <a:off x="2036629" y="1672344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59">
              <a:extLst>
                <a:ext uri="{FF2B5EF4-FFF2-40B4-BE49-F238E27FC236}">
                  <a16:creationId xmlns:a16="http://schemas.microsoft.com/office/drawing/2014/main" id="{09204FD6-9017-3741-97EB-C0F9DDE432F9}"/>
                </a:ext>
              </a:extLst>
            </p:cNvPr>
            <p:cNvCxnSpPr/>
            <p:nvPr/>
          </p:nvCxnSpPr>
          <p:spPr>
            <a:xfrm flipV="1">
              <a:off x="550438" y="2615140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60">
              <a:extLst>
                <a:ext uri="{FF2B5EF4-FFF2-40B4-BE49-F238E27FC236}">
                  <a16:creationId xmlns:a16="http://schemas.microsoft.com/office/drawing/2014/main" id="{011F1B3E-FDA0-A849-B0C5-DD483B56C88B}"/>
                </a:ext>
              </a:extLst>
            </p:cNvPr>
            <p:cNvCxnSpPr/>
            <p:nvPr/>
          </p:nvCxnSpPr>
          <p:spPr>
            <a:xfrm flipH="1">
              <a:off x="1914396" y="3047188"/>
              <a:ext cx="288032" cy="2373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34">
            <a:extLst>
              <a:ext uri="{FF2B5EF4-FFF2-40B4-BE49-F238E27FC236}">
                <a16:creationId xmlns:a16="http://schemas.microsoft.com/office/drawing/2014/main" id="{CF87596C-414F-FB4D-A678-86F34AAD3511}"/>
              </a:ext>
            </a:extLst>
          </p:cNvPr>
          <p:cNvGrpSpPr>
            <a:grpSpLocks/>
          </p:cNvGrpSpPr>
          <p:nvPr/>
        </p:nvGrpSpPr>
        <p:grpSpPr bwMode="auto">
          <a:xfrm>
            <a:off x="528763" y="1015457"/>
            <a:ext cx="2951405" cy="2075047"/>
            <a:chOff x="3680" y="157"/>
            <a:chExt cx="2566" cy="1678"/>
          </a:xfrm>
        </p:grpSpPr>
        <p:grpSp>
          <p:nvGrpSpPr>
            <p:cNvPr id="28" name="Group 118">
              <a:extLst>
                <a:ext uri="{FF2B5EF4-FFF2-40B4-BE49-F238E27FC236}">
                  <a16:creationId xmlns:a16="http://schemas.microsoft.com/office/drawing/2014/main" id="{387CBC86-FD09-EC4F-B05B-F5E5B6F4A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" y="157"/>
              <a:ext cx="1679" cy="1678"/>
              <a:chOff x="3560" y="710"/>
              <a:chExt cx="1679" cy="1678"/>
            </a:xfrm>
          </p:grpSpPr>
          <p:pic>
            <p:nvPicPr>
              <p:cNvPr id="30" name="Picture 4" descr="sidis">
                <a:extLst>
                  <a:ext uri="{FF2B5EF4-FFF2-40B4-BE49-F238E27FC236}">
                    <a16:creationId xmlns:a16="http://schemas.microsoft.com/office/drawing/2014/main" id="{357D0B29-C3D9-9544-AFA0-B104C27F8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710"/>
                <a:ext cx="1679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Oval 5">
                <a:extLst>
                  <a:ext uri="{FF2B5EF4-FFF2-40B4-BE49-F238E27FC236}">
                    <a16:creationId xmlns:a16="http://schemas.microsoft.com/office/drawing/2014/main" id="{5082C3D5-A5AC-9947-AA43-4561FEBD3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7" y="1905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2" name="Object 6">
                <a:extLst>
                  <a:ext uri="{FF2B5EF4-FFF2-40B4-BE49-F238E27FC236}">
                    <a16:creationId xmlns:a16="http://schemas.microsoft.com/office/drawing/2014/main" id="{C604307C-86EB-2C46-B5AD-C4A0A94E38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48" y="2016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11" name="Equation" r:id="rId7" imgW="266353" imgH="164885" progId="Equation.3">
                      <p:embed/>
                    </p:oleObj>
                  </mc:Choice>
                  <mc:Fallback>
                    <p:oleObj name="Equation" r:id="rId7" imgW="266353" imgH="164885" progId="Equation.3">
                      <p:embed/>
                      <p:pic>
                        <p:nvPicPr>
                          <p:cNvPr id="32" name="Object 6">
                            <a:extLst>
                              <a:ext uri="{FF2B5EF4-FFF2-40B4-BE49-F238E27FC236}">
                                <a16:creationId xmlns:a16="http://schemas.microsoft.com/office/drawing/2014/main" id="{C604307C-86EB-2C46-B5AD-C4A0A94E383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8" y="2016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C951BA37-FAAA-9844-906B-EF4CF2CB9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1572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4" name="Object 8">
                <a:extLst>
                  <a:ext uri="{FF2B5EF4-FFF2-40B4-BE49-F238E27FC236}">
                    <a16:creationId xmlns:a16="http://schemas.microsoft.com/office/drawing/2014/main" id="{D1EED656-7C54-5947-9D08-769AC4184D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34" y="1623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12" name="Equation" r:id="rId9" imgW="152334" imgH="139639" progId="Equation.3">
                      <p:embed/>
                    </p:oleObj>
                  </mc:Choice>
                  <mc:Fallback>
                    <p:oleObj name="Equation" r:id="rId9" imgW="152334" imgH="139639" progId="Equation.3">
                      <p:embed/>
                      <p:pic>
                        <p:nvPicPr>
                          <p:cNvPr id="34" name="Object 8">
                            <a:extLst>
                              <a:ext uri="{FF2B5EF4-FFF2-40B4-BE49-F238E27FC236}">
                                <a16:creationId xmlns:a16="http://schemas.microsoft.com/office/drawing/2014/main" id="{D1EED656-7C54-5947-9D08-769AC4184DD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4" y="1623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Oval 9">
                <a:extLst>
                  <a:ext uri="{FF2B5EF4-FFF2-40B4-BE49-F238E27FC236}">
                    <a16:creationId xmlns:a16="http://schemas.microsoft.com/office/drawing/2014/main" id="{F3C6CB98-8FD4-5247-948F-C4E5560F9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309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93">
                <a:extLst>
                  <a:ext uri="{FF2B5EF4-FFF2-40B4-BE49-F238E27FC236}">
                    <a16:creationId xmlns:a16="http://schemas.microsoft.com/office/drawing/2014/main" id="{0DB9B1A7-750E-3F4A-B1A4-E2B83F6B0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" y="1377"/>
                <a:ext cx="3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200" i="1" dirty="0">
                    <a:solidFill>
                      <a:schemeClr val="tx1"/>
                    </a:solidFill>
                  </a:rPr>
                  <a:t>FF</a:t>
                </a:r>
                <a:endParaRPr lang="it-IT" sz="2200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AutoShape 93">
              <a:extLst>
                <a:ext uri="{FF2B5EF4-FFF2-40B4-BE49-F238E27FC236}">
                  <a16:creationId xmlns:a16="http://schemas.microsoft.com/office/drawing/2014/main" id="{A4AC54F8-B531-E646-8333-9D300A1F6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" y="783"/>
              <a:ext cx="616" cy="384"/>
            </a:xfrm>
            <a:prstGeom prst="notchedRightArrow">
              <a:avLst>
                <a:gd name="adj1" fmla="val 50000"/>
                <a:gd name="adj2" fmla="val 401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8" name="Group 63">
            <a:extLst>
              <a:ext uri="{FF2B5EF4-FFF2-40B4-BE49-F238E27FC236}">
                <a16:creationId xmlns:a16="http://schemas.microsoft.com/office/drawing/2014/main" id="{8EC1132E-1AC5-3D43-A209-55333A9378A6}"/>
              </a:ext>
            </a:extLst>
          </p:cNvPr>
          <p:cNvGrpSpPr/>
          <p:nvPr/>
        </p:nvGrpSpPr>
        <p:grpSpPr>
          <a:xfrm>
            <a:off x="460992" y="3246986"/>
            <a:ext cx="4350027" cy="3078767"/>
            <a:chOff x="3851920" y="2841461"/>
            <a:chExt cx="4981824" cy="3664514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787A200-CB41-7B4F-BD8F-42861D3D83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" t="4404" r="2621" b="5867"/>
            <a:stretch/>
          </p:blipFill>
          <p:spPr bwMode="auto">
            <a:xfrm>
              <a:off x="3851920" y="2841461"/>
              <a:ext cx="4981824" cy="366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65">
              <a:extLst>
                <a:ext uri="{FF2B5EF4-FFF2-40B4-BE49-F238E27FC236}">
                  <a16:creationId xmlns:a16="http://schemas.microsoft.com/office/drawing/2014/main" id="{55DD30B0-B0DA-994E-92DA-A180814CC521}"/>
                </a:ext>
              </a:extLst>
            </p:cNvPr>
            <p:cNvSpPr/>
            <p:nvPr/>
          </p:nvSpPr>
          <p:spPr>
            <a:xfrm>
              <a:off x="6134404" y="2881400"/>
              <a:ext cx="2524710" cy="72008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33">
            <a:extLst>
              <a:ext uri="{FF2B5EF4-FFF2-40B4-BE49-F238E27FC236}">
                <a16:creationId xmlns:a16="http://schemas.microsoft.com/office/drawing/2014/main" id="{86BC9ADC-0328-334E-BAFE-EB086C1B0BAB}"/>
              </a:ext>
            </a:extLst>
          </p:cNvPr>
          <p:cNvGrpSpPr/>
          <p:nvPr/>
        </p:nvGrpSpPr>
        <p:grpSpPr>
          <a:xfrm>
            <a:off x="6228184" y="697678"/>
            <a:ext cx="2282255" cy="716774"/>
            <a:chOff x="6156176" y="620688"/>
            <a:chExt cx="2282255" cy="716775"/>
          </a:xfrm>
        </p:grpSpPr>
        <p:grpSp>
          <p:nvGrpSpPr>
            <p:cNvPr id="42" name="Group 33">
              <a:extLst>
                <a:ext uri="{FF2B5EF4-FFF2-40B4-BE49-F238E27FC236}">
                  <a16:creationId xmlns:a16="http://schemas.microsoft.com/office/drawing/2014/main" id="{4C8708DE-A4B7-9440-A392-C02844CF7A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6176" y="620688"/>
              <a:ext cx="2282255" cy="704375"/>
              <a:chOff x="0" y="1605"/>
              <a:chExt cx="1483" cy="518"/>
            </a:xfrm>
          </p:grpSpPr>
          <p:graphicFrame>
            <p:nvGraphicFramePr>
              <p:cNvPr id="45" name="Object 4">
                <a:extLst>
                  <a:ext uri="{FF2B5EF4-FFF2-40B4-BE49-F238E27FC236}">
                    <a16:creationId xmlns:a16="http://schemas.microsoft.com/office/drawing/2014/main" id="{80B0C1F6-4F0E-C240-92B6-DC3613EF1C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1779"/>
              <a:ext cx="133" cy="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13" name="Equation" r:id="rId12" imgW="139680" imgH="203040" progId="Equation.3">
                      <p:embed/>
                    </p:oleObj>
                  </mc:Choice>
                  <mc:Fallback>
                    <p:oleObj name="Equation" r:id="rId12" imgW="139680" imgH="203040" progId="Equation.3">
                      <p:embed/>
                      <p:pic>
                        <p:nvPicPr>
                          <p:cNvPr id="45" name="Object 4">
                            <a:extLst>
                              <a:ext uri="{FF2B5EF4-FFF2-40B4-BE49-F238E27FC236}">
                                <a16:creationId xmlns:a16="http://schemas.microsoft.com/office/drawing/2014/main" id="{80B0C1F6-4F0E-C240-92B6-DC3613EF1C9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779"/>
                            <a:ext cx="133" cy="1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Oval 22">
                <a:extLst>
                  <a:ext uri="{FF2B5EF4-FFF2-40B4-BE49-F238E27FC236}">
                    <a16:creationId xmlns:a16="http://schemas.microsoft.com/office/drawing/2014/main" id="{34F8E0C2-9DC9-A448-A606-53BBA7AD6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1741"/>
                <a:ext cx="126" cy="382"/>
              </a:xfrm>
              <a:prstGeom prst="ellipse">
                <a:avLst/>
              </a:prstGeom>
              <a:solidFill>
                <a:schemeClr val="hlink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 b="1">
                  <a:solidFill>
                    <a:srgbClr val="009999"/>
                  </a:solidFill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47" name="Line 23">
                <a:extLst>
                  <a:ext uri="{FF2B5EF4-FFF2-40B4-BE49-F238E27FC236}">
                    <a16:creationId xmlns:a16="http://schemas.microsoft.com/office/drawing/2014/main" id="{864A4BDF-E30D-9749-9EE2-EE91E71BE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" y="1927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Line 24">
                <a:extLst>
                  <a:ext uri="{FF2B5EF4-FFF2-40B4-BE49-F238E27FC236}">
                    <a16:creationId xmlns:a16="http://schemas.microsoft.com/office/drawing/2014/main" id="{76A6D669-E387-E545-97E9-8E3DBC55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6" y="1605"/>
                <a:ext cx="525" cy="2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49" name="Object 6">
                <a:extLst>
                  <a:ext uri="{FF2B5EF4-FFF2-40B4-BE49-F238E27FC236}">
                    <a16:creationId xmlns:a16="http://schemas.microsoft.com/office/drawing/2014/main" id="{5CDAA555-1E9A-9944-8CE0-26942E6FF8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8" y="1605"/>
              <a:ext cx="120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14" name="Equation" r:id="rId14" imgW="126720" imgH="164880" progId="Equation.3">
                      <p:embed/>
                    </p:oleObj>
                  </mc:Choice>
                  <mc:Fallback>
                    <p:oleObj name="Equation" r:id="rId14" imgW="126720" imgH="164880" progId="Equation.3">
                      <p:embed/>
                      <p:pic>
                        <p:nvPicPr>
                          <p:cNvPr id="49" name="Object 6">
                            <a:extLst>
                              <a:ext uri="{FF2B5EF4-FFF2-40B4-BE49-F238E27FC236}">
                                <a16:creationId xmlns:a16="http://schemas.microsoft.com/office/drawing/2014/main" id="{5CDAA555-1E9A-9944-8CE0-26942E6FF8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" y="1605"/>
                            <a:ext cx="120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Line 26">
                <a:extLst>
                  <a:ext uri="{FF2B5EF4-FFF2-40B4-BE49-F238E27FC236}">
                    <a16:creationId xmlns:a16="http://schemas.microsoft.com/office/drawing/2014/main" id="{BBF6778D-E313-8D4E-9918-3B7BE797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9" y="1893"/>
                <a:ext cx="7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Line 27">
                <a:extLst>
                  <a:ext uri="{FF2B5EF4-FFF2-40B4-BE49-F238E27FC236}">
                    <a16:creationId xmlns:a16="http://schemas.microsoft.com/office/drawing/2014/main" id="{8D38CA16-0165-534E-A218-02F39FDD9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1" y="1605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52" name="Object 5">
                <a:extLst>
                  <a:ext uri="{FF2B5EF4-FFF2-40B4-BE49-F238E27FC236}">
                    <a16:creationId xmlns:a16="http://schemas.microsoft.com/office/drawing/2014/main" id="{30A130A0-0B44-D045-82FC-E85C1110F8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78" y="1612"/>
              <a:ext cx="205" cy="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15" name="Equation" r:id="rId16" imgW="215640" imgH="304560" progId="Equation.3">
                      <p:embed/>
                    </p:oleObj>
                  </mc:Choice>
                  <mc:Fallback>
                    <p:oleObj name="Equation" r:id="rId16" imgW="215640" imgH="304560" progId="Equation.3">
                      <p:embed/>
                      <p:pic>
                        <p:nvPicPr>
                          <p:cNvPr id="52" name="Object 5">
                            <a:extLst>
                              <a:ext uri="{FF2B5EF4-FFF2-40B4-BE49-F238E27FC236}">
                                <a16:creationId xmlns:a16="http://schemas.microsoft.com/office/drawing/2014/main" id="{30A130A0-0B44-D045-82FC-E85C1110F80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78" y="1612"/>
                            <a:ext cx="205" cy="2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3" name="Object 9">
              <a:extLst>
                <a:ext uri="{FF2B5EF4-FFF2-40B4-BE49-F238E27FC236}">
                  <a16:creationId xmlns:a16="http://schemas.microsoft.com/office/drawing/2014/main" id="{FB50AF0D-A67E-9E4E-B3CB-BE5DC961DF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36804" y="1002500"/>
            <a:ext cx="763588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6" name="Equation" r:id="rId18" imgW="457200" imgH="241200" progId="Equation.3">
                    <p:embed/>
                  </p:oleObj>
                </mc:Choice>
                <mc:Fallback>
                  <p:oleObj name="Equation" r:id="rId18" imgW="457200" imgH="241200" progId="Equation.3">
                    <p:embed/>
                    <p:pic>
                      <p:nvPicPr>
                        <p:cNvPr id="43" name="Object 9">
                          <a:extLst>
                            <a:ext uri="{FF2B5EF4-FFF2-40B4-BE49-F238E27FC236}">
                              <a16:creationId xmlns:a16="http://schemas.microsoft.com/office/drawing/2014/main" id="{FB50AF0D-A67E-9E4E-B3CB-BE5DC961DF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6804" y="1002500"/>
                          <a:ext cx="763588" cy="334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36">
              <a:extLst>
                <a:ext uri="{FF2B5EF4-FFF2-40B4-BE49-F238E27FC236}">
                  <a16:creationId xmlns:a16="http://schemas.microsoft.com/office/drawing/2014/main" id="{B2523040-CA0D-2B49-86BB-056A6DA92726}"/>
                </a:ext>
              </a:extLst>
            </p:cNvPr>
            <p:cNvCxnSpPr/>
            <p:nvPr/>
          </p:nvCxnSpPr>
          <p:spPr>
            <a:xfrm>
              <a:off x="7298983" y="1016728"/>
              <a:ext cx="78765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/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TMDs depend on 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Describe </a:t>
                </a: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correlations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 and quark or nucleon spin  (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spin-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orbit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 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correlations</a:t>
                </a:r>
                <a:r>
                  <a:rPr lang="fr-FR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Provide </a:t>
                </a:r>
                <a:r>
                  <a:rPr lang="it-IT" sz="1600" b="1" dirty="0">
                    <a:solidFill>
                      <a:prstClr val="black"/>
                    </a:solidFill>
                    <a:latin typeface="Calibri"/>
                  </a:rPr>
                  <a:t>a 3-dim picture 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of the nucleon in momentum space (</a:t>
                </a:r>
                <a:r>
                  <a:rPr lang="it-IT" sz="1600" b="1" dirty="0">
                    <a:solidFill>
                      <a:srgbClr val="0000FF"/>
                    </a:solidFill>
                    <a:latin typeface="Calibri"/>
                  </a:rPr>
                  <a:t>nucleon tomography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</mc:Choice>
        <mc:Fallback xmlns="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blipFill>
                <a:blip r:embed="rId20"/>
                <a:stretch>
                  <a:fillRect l="-392" t="-694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7071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Entering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the 12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GeV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Era: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072BBF-EACF-3C43-B753-FA1C6ED45856}"/>
              </a:ext>
            </a:extLst>
          </p:cNvPr>
          <p:cNvSpPr txBox="1"/>
          <p:nvPr/>
        </p:nvSpPr>
        <p:spPr>
          <a:xfrm>
            <a:off x="604293" y="5794164"/>
            <a:ext cx="456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Unprecedented precision in the valence region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D9FEC-DE4D-0846-9320-8757FF219BB8}"/>
              </a:ext>
            </a:extLst>
          </p:cNvPr>
          <p:cNvSpPr txBox="1"/>
          <p:nvPr/>
        </p:nvSpPr>
        <p:spPr>
          <a:xfrm>
            <a:off x="5796136" y="5795972"/>
            <a:ext cx="351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New observables in fragmentation</a:t>
            </a: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217C3E4C-F537-3C49-A3A7-74DD7055C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41"/>
            <a:ext cx="9144000" cy="50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6584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project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E191969-EDD8-3D4F-9A84-59C34D517745}"/>
              </a:ext>
            </a:extLst>
          </p:cNvPr>
          <p:cNvGrpSpPr/>
          <p:nvPr/>
        </p:nvGrpSpPr>
        <p:grpSpPr>
          <a:xfrm>
            <a:off x="4466543" y="1328867"/>
            <a:ext cx="4556921" cy="1121443"/>
            <a:chOff x="4466543" y="1328867"/>
            <a:chExt cx="4556921" cy="1121443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D57335-5FE6-9A46-80F0-D9288AB9C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328867"/>
              <a:ext cx="1409015" cy="37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A8A1014B-5EF0-CF41-BC1A-44FE42042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543" y="1802238"/>
              <a:ext cx="4556921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1240A625-076F-3B4C-A0EC-D2EEE8C25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533088" cy="167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604815EC-EEAD-9346-B532-5D4432A1E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2324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project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(INFN </a:t>
            </a:r>
          </a:p>
        </p:txBody>
      </p:sp>
      <p:pic>
        <p:nvPicPr>
          <p:cNvPr id="62" name="Immagine 61">
            <a:extLst>
              <a:ext uri="{FF2B5EF4-FFF2-40B4-BE49-F238E27FC236}">
                <a16:creationId xmlns:a16="http://schemas.microsoft.com/office/drawing/2014/main" id="{9302DF28-DAD7-7746-ACF0-D01185FF2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188739"/>
            <a:ext cx="3096344" cy="3219378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3E191969-EDD8-3D4F-9A84-59C34D517745}"/>
              </a:ext>
            </a:extLst>
          </p:cNvPr>
          <p:cNvGrpSpPr/>
          <p:nvPr/>
        </p:nvGrpSpPr>
        <p:grpSpPr>
          <a:xfrm>
            <a:off x="4466543" y="1328867"/>
            <a:ext cx="4556921" cy="1121443"/>
            <a:chOff x="4466543" y="1328867"/>
            <a:chExt cx="4556921" cy="1121443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D57335-5FE6-9A46-80F0-D9288AB9C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328867"/>
              <a:ext cx="1409015" cy="37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A8A1014B-5EF0-CF41-BC1A-44FE42042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543" y="1802238"/>
              <a:ext cx="4556921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1240A625-076F-3B4C-A0EC-D2EEE8C25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533088" cy="167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Table 12">
            <a:extLst>
              <a:ext uri="{FF2B5EF4-FFF2-40B4-BE49-F238E27FC236}">
                <a16:creationId xmlns:a16="http://schemas.microsoft.com/office/drawing/2014/main" id="{001E979A-DABF-9B4D-B464-F370ACF516E1}"/>
              </a:ext>
            </a:extLst>
          </p:cNvPr>
          <p:cNvGraphicFramePr>
            <a:graphicFrameLocks noGrp="1"/>
          </p:cNvGraphicFramePr>
          <p:nvPr/>
        </p:nvGraphicFramePr>
        <p:xfrm>
          <a:off x="4644009" y="3212976"/>
          <a:ext cx="4032448" cy="318724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/>
                          <a:cs typeface="Calibri"/>
                        </a:rPr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10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46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46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2" name="Picture 23">
            <a:extLst>
              <a:ext uri="{FF2B5EF4-FFF2-40B4-BE49-F238E27FC236}">
                <a16:creationId xmlns:a16="http://schemas.microsoft.com/office/drawing/2014/main" id="{604815EC-EEAD-9346-B532-5D4432A1E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77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Il Gruppo III a Ferrara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84F43C-A22D-CC46-8961-15805C25579A}"/>
              </a:ext>
            </a:extLst>
          </p:cNvPr>
          <p:cNvSpPr txBox="1"/>
          <p:nvPr/>
        </p:nvSpPr>
        <p:spPr>
          <a:xfrm>
            <a:off x="342806" y="2332056"/>
            <a:ext cx="8458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Fisica</a:t>
            </a:r>
            <a:r>
              <a:rPr lang="en-GB" b="1" dirty="0"/>
              <a:t>:</a:t>
            </a:r>
            <a:endParaRPr lang="en-GB" sz="12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/>
              <a:t>Misure</a:t>
            </a:r>
            <a:r>
              <a:rPr lang="en-GB" dirty="0"/>
              <a:t> di </a:t>
            </a:r>
            <a:r>
              <a:rPr lang="en-GB" dirty="0" err="1"/>
              <a:t>simmetrie</a:t>
            </a:r>
            <a:r>
              <a:rPr lang="en-GB" dirty="0"/>
              <a:t> </a:t>
            </a:r>
            <a:r>
              <a:rPr lang="en-GB" dirty="0" err="1"/>
              <a:t>fondamentali</a:t>
            </a:r>
            <a:r>
              <a:rPr lang="en-GB" dirty="0"/>
              <a:t> (P,T, CP)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ricerca</a:t>
            </a:r>
            <a:r>
              <a:rPr lang="en-GB" dirty="0"/>
              <a:t> di EDM in Storage Rings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Studio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struttura</a:t>
            </a:r>
            <a:r>
              <a:rPr lang="en-GB" dirty="0"/>
              <a:t> </a:t>
            </a:r>
            <a:r>
              <a:rPr lang="en-GB" dirty="0" err="1"/>
              <a:t>interna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adroni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misure</a:t>
            </a:r>
            <a:r>
              <a:rPr lang="en-GB" dirty="0"/>
              <a:t> di DIS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Studio </a:t>
            </a:r>
            <a:r>
              <a:rPr lang="en-GB" dirty="0" err="1"/>
              <a:t>sperimentale</a:t>
            </a:r>
            <a:r>
              <a:rPr lang="en-GB" dirty="0"/>
              <a:t> </a:t>
            </a:r>
            <a:r>
              <a:rPr lang="en-GB" dirty="0" err="1"/>
              <a:t>dell’interazione</a:t>
            </a:r>
            <a:r>
              <a:rPr lang="en-GB" dirty="0"/>
              <a:t> forte </a:t>
            </a:r>
            <a:r>
              <a:rPr lang="en-GB" dirty="0" err="1"/>
              <a:t>nel</a:t>
            </a:r>
            <a:r>
              <a:rPr lang="en-GB" dirty="0"/>
              <a:t> regime non </a:t>
            </a:r>
            <a:r>
              <a:rPr lang="en-GB" dirty="0" err="1"/>
              <a:t>perturbativo</a:t>
            </a:r>
            <a:endParaRPr lang="en-GB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0F0D678-3491-F647-9AA8-5C83749F022E}"/>
              </a:ext>
            </a:extLst>
          </p:cNvPr>
          <p:cNvSpPr txBox="1"/>
          <p:nvPr/>
        </p:nvSpPr>
        <p:spPr>
          <a:xfrm>
            <a:off x="290609" y="374792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Tecnologie</a:t>
            </a:r>
            <a:endParaRPr lang="en-GB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/>
              <a:t>Tecnologie</a:t>
            </a:r>
            <a:r>
              <a:rPr lang="en-GB" dirty="0"/>
              <a:t> di </a:t>
            </a:r>
            <a:r>
              <a:rPr lang="en-GB" dirty="0" err="1"/>
              <a:t>polarizzazione</a:t>
            </a:r>
            <a:r>
              <a:rPr lang="en-GB" dirty="0"/>
              <a:t> (ABS, </a:t>
            </a:r>
            <a:r>
              <a:rPr lang="en-GB" dirty="0" err="1"/>
              <a:t>polarimetria</a:t>
            </a:r>
            <a:r>
              <a:rPr lang="en-GB" dirty="0"/>
              <a:t>, </a:t>
            </a:r>
            <a:r>
              <a:rPr lang="en-GB" dirty="0" err="1"/>
              <a:t>celle</a:t>
            </a:r>
            <a:r>
              <a:rPr lang="en-GB" dirty="0"/>
              <a:t> di </a:t>
            </a:r>
            <a:r>
              <a:rPr lang="en-GB" dirty="0" err="1"/>
              <a:t>accumulazion</a:t>
            </a:r>
            <a:r>
              <a:rPr lang="en-GB" dirty="0"/>
              <a:t>, etc)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/>
              <a:t>Sviluppo</a:t>
            </a:r>
            <a:r>
              <a:rPr lang="en-GB" dirty="0"/>
              <a:t> di </a:t>
            </a:r>
            <a:r>
              <a:rPr lang="en-GB" dirty="0" err="1"/>
              <a:t>rivelatori</a:t>
            </a:r>
            <a:r>
              <a:rPr lang="en-GB" dirty="0"/>
              <a:t> (</a:t>
            </a:r>
            <a:r>
              <a:rPr lang="en-GB" dirty="0" err="1"/>
              <a:t>tracciatori</a:t>
            </a:r>
            <a:r>
              <a:rPr lang="en-GB" dirty="0"/>
              <a:t>, RICH, SIPM, etc)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Magneti </a:t>
            </a:r>
            <a:r>
              <a:rPr lang="en-GB" dirty="0" err="1"/>
              <a:t>superconduttori</a:t>
            </a:r>
            <a:endParaRPr lang="en-GB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EE4E2BE-792A-D64C-831D-443881A1DCE8}"/>
              </a:ext>
            </a:extLst>
          </p:cNvPr>
          <p:cNvGrpSpPr/>
          <p:nvPr/>
        </p:nvGrpSpPr>
        <p:grpSpPr>
          <a:xfrm>
            <a:off x="380499" y="945968"/>
            <a:ext cx="8528382" cy="1200329"/>
            <a:chOff x="380499" y="945968"/>
            <a:chExt cx="8528382" cy="1200329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586127B-F004-1A46-9D76-B8DD9A801B7C}"/>
                </a:ext>
              </a:extLst>
            </p:cNvPr>
            <p:cNvSpPr txBox="1"/>
            <p:nvPr/>
          </p:nvSpPr>
          <p:spPr>
            <a:xfrm>
              <a:off x="380499" y="945968"/>
              <a:ext cx="43355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/>
                <a:t>Esperimenti</a:t>
              </a:r>
              <a:r>
                <a:rPr lang="en-GB" b="1" dirty="0"/>
                <a:t>:</a:t>
              </a:r>
              <a:endParaRPr lang="en-GB" sz="1200" b="1" dirty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GB" b="1" dirty="0"/>
                <a:t>JEDI</a:t>
              </a:r>
              <a:r>
                <a:rPr lang="en-GB" dirty="0"/>
                <a:t> </a:t>
              </a:r>
              <a:r>
                <a:rPr lang="it-IT" b="1" dirty="0">
                  <a:solidFill>
                    <a:srgbClr val="FF0000"/>
                  </a:solidFill>
                </a:rPr>
                <a:t>(R.N. &amp; R.L.: Paolo </a:t>
              </a:r>
              <a:r>
                <a:rPr lang="it-IT" b="1" dirty="0" err="1">
                  <a:solidFill>
                    <a:srgbClr val="FF0000"/>
                  </a:solidFill>
                </a:rPr>
                <a:t>Lenisa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it-IT" b="1" dirty="0"/>
                <a:t>JLab12</a:t>
              </a:r>
              <a:r>
                <a:rPr lang="it-IT" b="1" dirty="0">
                  <a:solidFill>
                    <a:srgbClr val="FF0000"/>
                  </a:solidFill>
                </a:rPr>
                <a:t> (R.N. &amp; R.L.: Marco </a:t>
              </a:r>
              <a:r>
                <a:rPr lang="it-IT" b="1" dirty="0" err="1">
                  <a:solidFill>
                    <a:srgbClr val="FF0000"/>
                  </a:solidFill>
                </a:rPr>
                <a:t>Contalbrigo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it-IT" b="1" dirty="0"/>
                <a:t>EIC-Net</a:t>
              </a:r>
              <a:r>
                <a:rPr lang="it-IT" b="1" dirty="0">
                  <a:solidFill>
                    <a:srgbClr val="FF0000"/>
                  </a:solidFill>
                </a:rPr>
                <a:t>  (R.L.: Marco </a:t>
              </a:r>
              <a:r>
                <a:rPr lang="it-IT" b="1" dirty="0" err="1">
                  <a:solidFill>
                    <a:srgbClr val="FF0000"/>
                  </a:solidFill>
                </a:rPr>
                <a:t>Contalbrigo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64EB881-5783-4E48-94B0-A9C24C57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7354" y="1406399"/>
              <a:ext cx="1149924" cy="619189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0D62BFE3-84A0-274C-8EEC-9EB4E5BF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740" y="1381266"/>
              <a:ext cx="1434551" cy="669457"/>
            </a:xfrm>
            <a:prstGeom prst="rect">
              <a:avLst/>
            </a:prstGeom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88D9C188-DC07-6441-9D3B-A64BBD0F5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6753" y="1363083"/>
              <a:ext cx="1152128" cy="574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41242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construction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B6E4008-10E2-B146-B020-E250087A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79614"/>
            <a:ext cx="7780568" cy="40041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D30B4E6-71B9-9040-BEC6-3A7C32290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79614"/>
            <a:ext cx="2664296" cy="2089346"/>
          </a:xfrm>
          <a:prstGeom prst="rect">
            <a:avLst/>
          </a:prstGeom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ED6F10C1-5889-A24E-BEAD-31629FC40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9621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construction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B6E4008-10E2-B146-B020-E250087A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79614"/>
            <a:ext cx="7780568" cy="40041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F91ED8-1F58-4C44-AE98-71D412C22144}"/>
              </a:ext>
            </a:extLst>
          </p:cNvPr>
          <p:cNvSpPr txBox="1"/>
          <p:nvPr/>
        </p:nvSpPr>
        <p:spPr>
          <a:xfrm>
            <a:off x="660147" y="5307054"/>
            <a:ext cx="7823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First module assembled in January 2018 and in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Second module in preparation for beginning 2022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D30B4E6-71B9-9040-BEC6-3A7C32290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79614"/>
            <a:ext cx="2664296" cy="2089346"/>
          </a:xfrm>
          <a:prstGeom prst="rect">
            <a:avLst/>
          </a:prstGeom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ED6F10C1-5889-A24E-BEAD-31629FC40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606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second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RICH: Front-End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electronics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EC468B7-0327-9546-BCA7-0E3560EE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52139"/>
            <a:ext cx="3024336" cy="23478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87871E6-D6CB-5A43-90B4-D1C3F53D5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502" y="1852430"/>
            <a:ext cx="3894978" cy="201622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EB25E3-8ED5-9945-83B5-424A178176F4}"/>
              </a:ext>
            </a:extLst>
          </p:cNvPr>
          <p:cNvSpPr txBox="1"/>
          <p:nvPr/>
        </p:nvSpPr>
        <p:spPr>
          <a:xfrm>
            <a:off x="5148064" y="146747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FPGA Board (</a:t>
            </a:r>
            <a:r>
              <a:rPr lang="en-GB" dirty="0" err="1"/>
              <a:t>JLab</a:t>
            </a:r>
            <a:r>
              <a:rPr lang="en-GB" dirty="0"/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E2525A-FD9B-6647-9C78-CDB203633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47" y="4765989"/>
            <a:ext cx="4895218" cy="160417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A480F4-83E3-A74C-9A96-0D3AD2D24676}"/>
              </a:ext>
            </a:extLst>
          </p:cNvPr>
          <p:cNvSpPr txBox="1"/>
          <p:nvPr/>
        </p:nvSpPr>
        <p:spPr>
          <a:xfrm>
            <a:off x="1043608" y="43558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ASIC Board (Ferrara)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6DF41CB6-164C-0449-A5DD-0860FB2A160D}"/>
              </a:ext>
            </a:extLst>
          </p:cNvPr>
          <p:cNvSpPr txBox="1"/>
          <p:nvPr/>
        </p:nvSpPr>
        <p:spPr>
          <a:xfrm>
            <a:off x="252846" y="823464"/>
            <a:ext cx="8568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  <a:latin typeface="Comic Sans MS"/>
                <a:cs typeface="Comic Sans MS"/>
              </a:rPr>
              <a:t>Compact and modular electronics to readout multi-anode PMTs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Adopted by </a:t>
            </a:r>
            <a:r>
              <a:rPr lang="en-US" sz="1400" dirty="0" err="1">
                <a:solidFill>
                  <a:srgbClr val="000000"/>
                </a:solidFill>
                <a:latin typeface="Comic Sans MS"/>
                <a:cs typeface="Comic Sans MS"/>
              </a:rPr>
              <a:t>GlueX</a:t>
            </a:r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 DIRC and EIC eRD14, under test for SOLID, possible applications under study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5E1F06-3897-9D4D-B73F-E865D884C7E0}"/>
              </a:ext>
            </a:extLst>
          </p:cNvPr>
          <p:cNvSpPr txBox="1"/>
          <p:nvPr/>
        </p:nvSpPr>
        <p:spPr>
          <a:xfrm>
            <a:off x="5401764" y="4793723"/>
            <a:ext cx="349071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Developed</a:t>
            </a:r>
            <a:r>
              <a:rPr lang="it-IT" dirty="0"/>
              <a:t> (Roberto M.) for RICH1 &amp; RICH2</a:t>
            </a:r>
          </a:p>
          <a:p>
            <a:endParaRPr lang="it-IT" sz="1050" dirty="0"/>
          </a:p>
          <a:p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adopted</a:t>
            </a:r>
            <a:r>
              <a:rPr lang="it-IT" dirty="0"/>
              <a:t> by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experiments</a:t>
            </a:r>
            <a:r>
              <a:rPr lang="it-IT" dirty="0"/>
              <a:t> (</a:t>
            </a:r>
            <a:r>
              <a:rPr lang="it-IT" dirty="0" err="1"/>
              <a:t>Gluex</a:t>
            </a:r>
            <a:r>
              <a:rPr lang="it-IT" dirty="0"/>
              <a:t>, SOLID, EIC R&amp;D...))</a:t>
            </a:r>
          </a:p>
        </p:txBody>
      </p:sp>
    </p:spTree>
    <p:extLst>
      <p:ext uri="{BB962C8B-B14F-4D97-AF65-F5344CB8AC3E}">
        <p14:creationId xmlns:p14="http://schemas.microsoft.com/office/powerpoint/2010/main" val="103112965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016076-24E3-3A49-B2B3-9E4852A9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45083"/>
            <a:ext cx="4572000" cy="3238500"/>
          </a:xfrm>
          <a:prstGeom prst="rect">
            <a:avLst/>
          </a:prstGeom>
        </p:spPr>
      </p:pic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performance</a:t>
            </a: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ED6F10C1-5889-A24E-BEAD-31629FC40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53868DB5-B305-E54F-98A3-202B2A517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2" y="3208831"/>
            <a:ext cx="4544769" cy="3171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F306877F-0694-E341-A004-EB06AAB560D6}"/>
                  </a:ext>
                </a:extLst>
              </p:cNvPr>
              <p:cNvSpPr txBox="1"/>
              <p:nvPr/>
            </p:nvSpPr>
            <p:spPr>
              <a:xfrm>
                <a:off x="141613" y="1145217"/>
                <a:ext cx="4486818" cy="1646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RICH readout based on single-photon time tagging (design resolution &lt; 1 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1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diff. in time between time estimated by CLAS and measured by the RICH </a:t>
                </a:r>
              </a:p>
              <a:p>
                <a:r>
                  <a:rPr lang="en-US" dirty="0"/>
                  <a:t>    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for all channels after calibration) </a:t>
                </a:r>
              </a:p>
            </p:txBody>
          </p:sp>
        </mc:Choice>
        <mc:Fallback xmlns=""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F306877F-0694-E341-A004-EB06AAB56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13" y="1145217"/>
                <a:ext cx="4486818" cy="1646605"/>
              </a:xfrm>
              <a:prstGeom prst="rect">
                <a:avLst/>
              </a:prstGeom>
              <a:blipFill>
                <a:blip r:embed="rId6"/>
                <a:stretch>
                  <a:fillRect l="-847" t="-2308" r="-847" b="-615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3B4EF87A-43FF-5645-AC35-43B7C207BA0C}"/>
                  </a:ext>
                </a:extLst>
              </p:cNvPr>
              <p:cNvSpPr txBox="1"/>
              <p:nvPr/>
            </p:nvSpPr>
            <p:spPr>
              <a:xfrm>
                <a:off x="4695560" y="1124744"/>
                <a:ext cx="4486818" cy="1923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RICH reconstruction based on ray-tracing</a:t>
                </a:r>
              </a:p>
              <a:p>
                <a:r>
                  <a:rPr lang="en-US" dirty="0"/>
                  <a:t>      to measure the Cherenkov angle of each</a:t>
                </a:r>
              </a:p>
              <a:p>
                <a:r>
                  <a:rPr lang="en-US" dirty="0"/>
                  <a:t>      photon (1.5 </a:t>
                </a:r>
                <a:r>
                  <a:rPr lang="en-US" dirty="0" err="1"/>
                  <a:t>mrad</a:t>
                </a:r>
                <a:r>
                  <a:rPr lang="en-US" dirty="0"/>
                  <a:t> resolution on the mean)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1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Resolution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depends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precise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r>
                  <a:rPr lang="en-US" b="0" dirty="0"/>
                  <a:t>      calibration of optical parameters     </a:t>
                </a:r>
              </a:p>
              <a:p>
                <a:r>
                  <a:rPr lang="en-US" dirty="0"/>
                  <a:t>     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alignment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components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3B4EF87A-43FF-5645-AC35-43B7C207B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560" y="1124744"/>
                <a:ext cx="4486818" cy="1923604"/>
              </a:xfrm>
              <a:prstGeom prst="rect">
                <a:avLst/>
              </a:prstGeom>
              <a:blipFill>
                <a:blip r:embed="rId7"/>
                <a:stretch>
                  <a:fillRect l="-847" t="-1307" b="-392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38575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event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reconstruction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ED6F10C1-5889-A24E-BEAD-31629FC40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53BB5A4-1989-5843-85B2-0FC23054F7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" r="50884"/>
          <a:stretch/>
        </p:blipFill>
        <p:spPr>
          <a:xfrm>
            <a:off x="215460" y="1268760"/>
            <a:ext cx="4356000" cy="45362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1217055-63BA-A94A-9B3E-C53C0B666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91" y="1345296"/>
            <a:ext cx="4206970" cy="21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819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stogram&#10;&#10;Description automatically generated with low confidence">
            <a:extLst>
              <a:ext uri="{FF2B5EF4-FFF2-40B4-BE49-F238E27FC236}">
                <a16:creationId xmlns:a16="http://schemas.microsoft.com/office/drawing/2014/main" id="{125537EE-C454-474B-9FC5-3B6F7B9F7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60" y="3477979"/>
            <a:ext cx="4572039" cy="3012525"/>
          </a:xfrm>
          <a:prstGeom prst="rect">
            <a:avLst/>
          </a:prstGeom>
        </p:spPr>
      </p:pic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event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reconstruction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ED6F10C1-5889-A24E-BEAD-31629FC40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53BB5A4-1989-5843-85B2-0FC23054F7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" r="50884"/>
          <a:stretch/>
        </p:blipFill>
        <p:spPr>
          <a:xfrm>
            <a:off x="215460" y="1268760"/>
            <a:ext cx="4356000" cy="45362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1217055-63BA-A94A-9B3E-C53C0B666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91" y="1345296"/>
            <a:ext cx="4206970" cy="21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9798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7A003A0B-CE04-0C44-884E-D10F642C9636}"/>
              </a:ext>
            </a:extLst>
          </p:cNvPr>
          <p:cNvGrpSpPr/>
          <p:nvPr/>
        </p:nvGrpSpPr>
        <p:grpSpPr>
          <a:xfrm>
            <a:off x="1101874" y="1196752"/>
            <a:ext cx="6940252" cy="4907249"/>
            <a:chOff x="1101874" y="1196752"/>
            <a:chExt cx="6940252" cy="490724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D019222-4EED-E94E-B39F-8190A2449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874" y="1196752"/>
              <a:ext cx="6940252" cy="4907249"/>
            </a:xfrm>
            <a:prstGeom prst="rect">
              <a:avLst/>
            </a:prstGeom>
          </p:spPr>
        </p:pic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DE01A838-463A-3A4B-8024-4AC0CB6E374F}"/>
                </a:ext>
              </a:extLst>
            </p:cNvPr>
            <p:cNvCxnSpPr/>
            <p:nvPr/>
          </p:nvCxnSpPr>
          <p:spPr>
            <a:xfrm>
              <a:off x="1331640" y="4725144"/>
              <a:ext cx="100811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id="{151FF8F7-5D1F-8E45-B57E-CB07FA399315}"/>
                </a:ext>
              </a:extLst>
            </p:cNvPr>
            <p:cNvCxnSpPr>
              <a:cxnSpLocks/>
            </p:cNvCxnSpPr>
            <p:nvPr/>
          </p:nvCxnSpPr>
          <p:spPr>
            <a:xfrm>
              <a:off x="1907704" y="5013176"/>
              <a:ext cx="79208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82A725FB-F347-304A-AFDD-78E90B79E593}"/>
                </a:ext>
              </a:extLst>
            </p:cNvPr>
            <p:cNvCxnSpPr>
              <a:cxnSpLocks/>
            </p:cNvCxnSpPr>
            <p:nvPr/>
          </p:nvCxnSpPr>
          <p:spPr>
            <a:xfrm>
              <a:off x="2771800" y="5021961"/>
              <a:ext cx="79208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id="{7EB07E49-E638-2447-AA56-B8DAEDB28185}"/>
                </a:ext>
              </a:extLst>
            </p:cNvPr>
            <p:cNvCxnSpPr>
              <a:cxnSpLocks/>
            </p:cNvCxnSpPr>
            <p:nvPr/>
          </p:nvCxnSpPr>
          <p:spPr>
            <a:xfrm>
              <a:off x="2123728" y="5517232"/>
              <a:ext cx="79208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3CDA0355-378D-B34B-A290-DE627BD83647}"/>
                </a:ext>
              </a:extLst>
            </p:cNvPr>
            <p:cNvCxnSpPr>
              <a:cxnSpLocks/>
            </p:cNvCxnSpPr>
            <p:nvPr/>
          </p:nvCxnSpPr>
          <p:spPr>
            <a:xfrm>
              <a:off x="4283968" y="5517232"/>
              <a:ext cx="864096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EBDA6491-FA68-C04C-B80B-9D5C9A462628}"/>
                </a:ext>
              </a:extLst>
            </p:cNvPr>
            <p:cNvCxnSpPr>
              <a:cxnSpLocks/>
            </p:cNvCxnSpPr>
            <p:nvPr/>
          </p:nvCxnSpPr>
          <p:spPr>
            <a:xfrm>
              <a:off x="2123728" y="5733256"/>
              <a:ext cx="1044116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28BAD291-672C-A243-B446-4426327750E6}"/>
                </a:ext>
              </a:extLst>
            </p:cNvPr>
            <p:cNvCxnSpPr>
              <a:cxnSpLocks/>
            </p:cNvCxnSpPr>
            <p:nvPr/>
          </p:nvCxnSpPr>
          <p:spPr>
            <a:xfrm>
              <a:off x="6588224" y="5733256"/>
              <a:ext cx="864096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3">
            <a:extLst>
              <a:ext uri="{FF2B5EF4-FFF2-40B4-BE49-F238E27FC236}">
                <a16:creationId xmlns:a16="http://schemas.microsoft.com/office/drawing/2014/main" id="{CD1EC467-7373-364B-A1C5-8F38B0DF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B112B2F5-C10C-0740-AA43-35BEB8BFD66E}"/>
              </a:ext>
            </a:extLst>
          </p:cNvPr>
          <p:cNvSpPr/>
          <p:nvPr/>
        </p:nvSpPr>
        <p:spPr>
          <a:xfrm>
            <a:off x="4067944" y="2780928"/>
            <a:ext cx="1296144" cy="2880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38176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second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RICH</a:t>
            </a:r>
          </a:p>
        </p:txBody>
      </p:sp>
      <p:pic>
        <p:nvPicPr>
          <p:cNvPr id="35" name="Picture 23">
            <a:extLst>
              <a:ext uri="{FF2B5EF4-FFF2-40B4-BE49-F238E27FC236}">
                <a16:creationId xmlns:a16="http://schemas.microsoft.com/office/drawing/2014/main" id="{CD1EC467-7373-364B-A1C5-8F38B0DFA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B4AA2F3-9AC9-B942-B70B-375BF036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387" y="1281480"/>
            <a:ext cx="2804329" cy="2892269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BDECC74-20E0-084A-A51E-B4CB360CF954}"/>
              </a:ext>
            </a:extLst>
          </p:cNvPr>
          <p:cNvGraphicFramePr>
            <a:graphicFrameLocks noGrp="1"/>
          </p:cNvGraphicFramePr>
          <p:nvPr/>
        </p:nvGraphicFramePr>
        <p:xfrm>
          <a:off x="646283" y="4339789"/>
          <a:ext cx="7851433" cy="1950720"/>
        </p:xfrm>
        <a:graphic>
          <a:graphicData uri="http://schemas.openxmlformats.org/drawingml/2006/table">
            <a:tbl>
              <a:tblPr firstRow="1" bandRow="1"/>
              <a:tblGrid>
                <a:gridCol w="1961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08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47879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dirty="0"/>
                        <a:t>Second Module Plan  (FY)                  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19-2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19-3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19-4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20-1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20-2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20-3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20-4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21-1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21-2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21-3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21-4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22-1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879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/>
                        <a:t>Mechanics            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AE8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79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/>
                        <a:t>Aerogel</a:t>
                      </a:r>
                      <a:r>
                        <a:rPr lang="en-US" sz="1000" b="1" baseline="0" dirty="0"/>
                        <a:t>                   </a:t>
                      </a:r>
                      <a:endParaRPr lang="en-US" sz="1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879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/>
                        <a:t>Mirrors                   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879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/>
                        <a:t>Electronics             </a:t>
                      </a:r>
                      <a:r>
                        <a:rPr lang="en-US" sz="1000" b="1" baseline="0" dirty="0"/>
                        <a:t> </a:t>
                      </a:r>
                      <a:r>
                        <a:rPr lang="en-US" sz="1000" b="1" dirty="0"/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879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/>
                        <a:t>MAPMTS                  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879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/>
                        <a:t>Assembling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879">
                <a:tc>
                  <a:txBody>
                    <a:bodyPr/>
                    <a:lstStyle/>
                    <a:p>
                      <a:pPr marL="0" marR="0" indent="0" algn="l" defTabSz="9141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Services in Hall  + Installation    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06EE722-DA9F-DC47-9473-802146C438B2}"/>
              </a:ext>
            </a:extLst>
          </p:cNvPr>
          <p:cNvSpPr txBox="1"/>
          <p:nvPr/>
        </p:nvSpPr>
        <p:spPr>
          <a:xfrm>
            <a:off x="868824" y="1045525"/>
            <a:ext cx="405797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Goal: </a:t>
            </a:r>
          </a:p>
          <a:p>
            <a:r>
              <a:rPr lang="en-IT" dirty="0"/>
              <a:t>Installation beginning of 2022, in time for</a:t>
            </a:r>
          </a:p>
          <a:p>
            <a:r>
              <a:rPr lang="en-GB" dirty="0"/>
              <a:t>e</a:t>
            </a:r>
            <a:r>
              <a:rPr lang="en-IT" dirty="0"/>
              <a:t>xperiments with polarized targets</a:t>
            </a:r>
          </a:p>
          <a:p>
            <a:endParaRPr lang="en-IT" dirty="0"/>
          </a:p>
          <a:p>
            <a:r>
              <a:rPr lang="en-IT" dirty="0"/>
              <a:t>Ferrara:</a:t>
            </a:r>
          </a:p>
          <a:p>
            <a:endParaRPr lang="en-IT" sz="800" dirty="0"/>
          </a:p>
          <a:p>
            <a:pPr marL="285750" indent="-285750">
              <a:buFontTx/>
              <a:buChar char="-"/>
            </a:pPr>
            <a:r>
              <a:rPr lang="en-IT" dirty="0"/>
              <a:t>Coordination</a:t>
            </a:r>
          </a:p>
          <a:p>
            <a:pPr marL="285750" indent="-285750">
              <a:buFontTx/>
              <a:buChar char="-"/>
            </a:pPr>
            <a:endParaRPr lang="en-IT" sz="800" dirty="0"/>
          </a:p>
          <a:p>
            <a:pPr marL="285750" indent="-285750">
              <a:buFontTx/>
              <a:buChar char="-"/>
            </a:pPr>
            <a:r>
              <a:rPr lang="en-IT" dirty="0"/>
              <a:t>F/E electronics</a:t>
            </a:r>
          </a:p>
          <a:p>
            <a:endParaRPr lang="en-IT" sz="800" dirty="0"/>
          </a:p>
          <a:p>
            <a:pPr marL="285750" indent="-285750">
              <a:buFontTx/>
              <a:buChar char="-"/>
            </a:pPr>
            <a:r>
              <a:rPr lang="en-IT" dirty="0"/>
              <a:t>Test-stamds for optical components </a:t>
            </a:r>
          </a:p>
          <a:p>
            <a:r>
              <a:rPr lang="en-IT" dirty="0"/>
              <a:t>     (aerogel/mirrors)</a:t>
            </a:r>
          </a:p>
        </p:txBody>
      </p:sp>
    </p:spTree>
    <p:extLst>
      <p:ext uri="{BB962C8B-B14F-4D97-AF65-F5344CB8AC3E}">
        <p14:creationId xmlns:p14="http://schemas.microsoft.com/office/powerpoint/2010/main" val="252908485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</a:t>
            </a:r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1CCDD9FE-12C1-F142-A8DD-8B86679A213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03848" y="1124745"/>
            <a:ext cx="5836145" cy="4935338"/>
            <a:chOff x="133350" y="1028700"/>
            <a:chExt cx="6279150" cy="5256108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711B3CAA-162C-D543-B3DE-16E30647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350" y="1028700"/>
              <a:ext cx="6279150" cy="5256108"/>
              <a:chOff x="133350" y="1028700"/>
              <a:chExt cx="6279150" cy="5256108"/>
            </a:xfrm>
          </p:grpSpPr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9EF08A97-51FE-2B48-84A1-48A80B4078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350" y="1028700"/>
                <a:ext cx="6042967" cy="5256108"/>
                <a:chOff x="3456310" y="940039"/>
                <a:chExt cx="6042732" cy="5254993"/>
              </a:xfrm>
            </p:grpSpPr>
            <p:pic>
              <p:nvPicPr>
                <p:cNvPr id="18" name="Picture 7" descr="clas12.jpg">
                  <a:extLst>
                    <a:ext uri="{FF2B5EF4-FFF2-40B4-BE49-F238E27FC236}">
                      <a16:creationId xmlns:a16="http://schemas.microsoft.com/office/drawing/2014/main" id="{82C990F6-2B5B-D14B-9730-423DF7F55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2"/>
                <a:stretch>
                  <a:fillRect/>
                </a:stretch>
              </p:blipFill>
              <p:spPr bwMode="auto">
                <a:xfrm>
                  <a:off x="3456310" y="940039"/>
                  <a:ext cx="5592752" cy="5191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3154E619-7666-A54E-99F2-AF7A7F055AA1}"/>
                    </a:ext>
                  </a:extLst>
                </p:cNvPr>
                <p:cNvSpPr txBox="1"/>
                <p:nvPr/>
              </p:nvSpPr>
              <p:spPr>
                <a:xfrm>
                  <a:off x="4780320" y="5572382"/>
                  <a:ext cx="1745215" cy="622650"/>
                </a:xfrm>
                <a:prstGeom prst="rect">
                  <a:avLst/>
                </a:prstGeom>
                <a:gradFill>
                  <a:gsLst>
                    <a:gs pos="0">
                      <a:srgbClr val="E4C535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superconducting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torus</a:t>
                  </a:r>
                </a:p>
              </p:txBody>
            </p:sp>
            <p:sp>
              <p:nvSpPr>
                <p:cNvPr id="20" name="TextBox 15">
                  <a:extLst>
                    <a:ext uri="{FF2B5EF4-FFF2-40B4-BE49-F238E27FC236}">
                      <a16:creationId xmlns:a16="http://schemas.microsoft.com/office/drawing/2014/main" id="{5C645C75-A9E2-6A44-8CAE-E789BF80605C}"/>
                    </a:ext>
                  </a:extLst>
                </p:cNvPr>
                <p:cNvSpPr txBox="1"/>
                <p:nvPr/>
              </p:nvSpPr>
              <p:spPr>
                <a:xfrm>
                  <a:off x="6652691" y="5434129"/>
                  <a:ext cx="1746805" cy="622650"/>
                </a:xfrm>
                <a:prstGeom prst="rect">
                  <a:avLst/>
                </a:prstGeom>
                <a:gradFill>
                  <a:gsLst>
                    <a:gs pos="0">
                      <a:srgbClr val="0000FF"/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superconducting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solenoid</a:t>
                  </a:r>
                </a:p>
              </p:txBody>
            </p:sp>
            <p:sp>
              <p:nvSpPr>
                <p:cNvPr id="21" name="10-Point Star 16">
                  <a:extLst>
                    <a:ext uri="{FF2B5EF4-FFF2-40B4-BE49-F238E27FC236}">
                      <a16:creationId xmlns:a16="http://schemas.microsoft.com/office/drawing/2014/main" id="{7F27408A-ADF6-5348-ABFF-D5637AE90664}"/>
                    </a:ext>
                  </a:extLst>
                </p:cNvPr>
                <p:cNvSpPr/>
                <p:nvPr/>
              </p:nvSpPr>
              <p:spPr>
                <a:xfrm>
                  <a:off x="8399496" y="4342387"/>
                  <a:ext cx="1099546" cy="570502"/>
                </a:xfrm>
                <a:prstGeom prst="star10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dirty="0">
                      <a:latin typeface="Arial"/>
                      <a:cs typeface="Arial"/>
                    </a:rPr>
                    <a:t>target</a:t>
                  </a:r>
                </a:p>
              </p:txBody>
            </p:sp>
          </p:grpSp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DD90DC28-8BED-894A-ACB3-5980391EB7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4103" y="5422900"/>
                <a:ext cx="1088397" cy="590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polarized </a:t>
                </a:r>
              </a:p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e</a:t>
                </a:r>
                <a:r>
                  <a:rPr lang="en-US" sz="1500" baseline="300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-</a:t>
                </a:r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beam</a:t>
                </a:r>
                <a:endParaRPr lang="it-IT" sz="1500" dirty="0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17" name="Line 22">
                <a:extLst>
                  <a:ext uri="{FF2B5EF4-FFF2-40B4-BE49-F238E27FC236}">
                    <a16:creationId xmlns:a16="http://schemas.microsoft.com/office/drawing/2014/main" id="{DFC62A74-0B00-684E-8523-8EED830A60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65688" y="5127625"/>
                <a:ext cx="609600" cy="3698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30561E7-99DC-854D-801A-D1BDF774C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2163" y="4818063"/>
              <a:ext cx="474662" cy="117475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22" name="Rettangolo 2">
            <a:extLst>
              <a:ext uri="{FF2B5EF4-FFF2-40B4-BE49-F238E27FC236}">
                <a16:creationId xmlns:a16="http://schemas.microsoft.com/office/drawing/2014/main" id="{E14B4A10-F86D-7143-A6AC-8D9EF61766A3}"/>
              </a:ext>
            </a:extLst>
          </p:cNvPr>
          <p:cNvSpPr/>
          <p:nvPr/>
        </p:nvSpPr>
        <p:spPr>
          <a:xfrm>
            <a:off x="95992" y="1052736"/>
            <a:ext cx="3978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Internal</a:t>
            </a:r>
            <a:r>
              <a:rPr lang="it-IT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Target</a:t>
            </a:r>
            <a:r>
              <a:rPr lang="it-IT" sz="1600" dirty="0">
                <a:latin typeface="Comic Sans MS" panose="030F0902030302020204" pitchFamily="66" charset="0"/>
              </a:rPr>
              <a:t> </a:t>
            </a:r>
          </a:p>
          <a:p>
            <a:r>
              <a:rPr lang="it-IT" sz="1600" dirty="0">
                <a:latin typeface="Comic Sans MS" panose="030F0902030302020204" pitchFamily="66" charset="0"/>
              </a:rPr>
              <a:t>To </a:t>
            </a:r>
            <a:r>
              <a:rPr lang="it-IT" sz="1600" dirty="0" err="1">
                <a:latin typeface="Comic Sans MS" panose="030F0902030302020204" pitchFamily="66" charset="0"/>
              </a:rPr>
              <a:t>maintain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transverse</a:t>
            </a:r>
            <a:r>
              <a:rPr lang="it-IT" sz="1600" dirty="0">
                <a:latin typeface="Comic Sans MS" panose="030F0902030302020204" pitchFamily="66" charset="0"/>
              </a:rPr>
              <a:t> spin </a:t>
            </a:r>
            <a:r>
              <a:rPr lang="it-IT" sz="1600" dirty="0" err="1">
                <a:latin typeface="Comic Sans MS" panose="030F0902030302020204" pitchFamily="66" charset="0"/>
              </a:rPr>
              <a:t>polarization</a:t>
            </a:r>
            <a:endParaRPr lang="it-IT" sz="1600" dirty="0">
              <a:latin typeface="Comic Sans MS" panose="030F0902030302020204" pitchFamily="66" charset="0"/>
            </a:endParaRPr>
          </a:p>
          <a:p>
            <a:r>
              <a:rPr lang="it-IT" sz="1600" dirty="0" err="1">
                <a:latin typeface="Comic Sans MS" panose="030F0902030302020204" pitchFamily="66" charset="0"/>
              </a:rPr>
              <a:t>within</a:t>
            </a:r>
            <a:r>
              <a:rPr lang="it-IT" sz="1600" dirty="0">
                <a:latin typeface="Comic Sans MS" panose="030F0902030302020204" pitchFamily="66" charset="0"/>
              </a:rPr>
              <a:t> the CLAS12 </a:t>
            </a:r>
            <a:r>
              <a:rPr lang="it-IT" sz="1600" dirty="0" err="1">
                <a:latin typeface="Comic Sans MS" panose="030F0902030302020204" pitchFamily="66" charset="0"/>
              </a:rPr>
              <a:t>solenoid</a:t>
            </a:r>
            <a:r>
              <a:rPr lang="it-IT" sz="1600" dirty="0"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latin typeface="Comic Sans MS" panose="030F0902030302020204" pitchFamily="66" charset="0"/>
              </a:rPr>
              <a:t>preserve</a:t>
            </a:r>
            <a:r>
              <a:rPr lang="it-IT" sz="1600" dirty="0">
                <a:latin typeface="Comic Sans MS" panose="030F0902030302020204" pitchFamily="66" charset="0"/>
              </a:rPr>
              <a:t> wide </a:t>
            </a:r>
            <a:r>
              <a:rPr lang="it-IT" sz="1600" dirty="0" err="1">
                <a:latin typeface="Comic Sans MS" panose="030F0902030302020204" pitchFamily="66" charset="0"/>
              </a:rPr>
              <a:t>acceptance</a:t>
            </a:r>
            <a:r>
              <a:rPr lang="it-IT" sz="1600" dirty="0">
                <a:latin typeface="Comic Sans MS" panose="030F0902030302020204" pitchFamily="66" charset="0"/>
              </a:rPr>
              <a:t> for the </a:t>
            </a:r>
            <a:r>
              <a:rPr lang="it-IT" sz="1600" dirty="0" err="1">
                <a:latin typeface="Comic Sans MS" panose="030F0902030302020204" pitchFamily="66" charset="0"/>
              </a:rPr>
              <a:t>final</a:t>
            </a:r>
            <a:r>
              <a:rPr lang="it-IT" sz="1600" dirty="0">
                <a:latin typeface="Comic Sans MS" panose="030F0902030302020204" pitchFamily="66" charset="0"/>
              </a:rPr>
              <a:t>-state </a:t>
            </a:r>
            <a:r>
              <a:rPr lang="it-IT" sz="1600" dirty="0" err="1">
                <a:latin typeface="Comic Sans MS" panose="030F0902030302020204" pitchFamily="66" charset="0"/>
              </a:rPr>
              <a:t>particles</a:t>
            </a:r>
            <a:r>
              <a:rPr lang="it-IT" sz="1600" dirty="0">
                <a:latin typeface="Comic Sans MS" panose="030F0902030302020204" pitchFamily="66" charset="0"/>
              </a:rPr>
              <a:t>, n</a:t>
            </a:r>
            <a:r>
              <a:rPr lang="it-IT" sz="1600" dirty="0">
                <a:effectLst/>
                <a:latin typeface="Comic Sans MS" panose="030F0902030302020204" pitchFamily="66" charset="0"/>
              </a:rPr>
              <a:t>ew </a:t>
            </a:r>
            <a:r>
              <a:rPr lang="it-IT" sz="1600" dirty="0" err="1">
                <a:effectLst/>
                <a:latin typeface="Comic Sans MS" panose="030F0902030302020204" pitchFamily="66" charset="0"/>
              </a:rPr>
              <a:t>magneti</a:t>
            </a:r>
            <a:r>
              <a:rPr lang="it-IT" sz="1600" dirty="0" err="1">
                <a:latin typeface="Comic Sans MS" panose="030F0902030302020204" pitchFamily="66" charset="0"/>
              </a:rPr>
              <a:t>c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solutions</a:t>
            </a:r>
            <a:r>
              <a:rPr lang="it-IT" sz="1600" dirty="0">
                <a:latin typeface="Comic Sans MS" panose="030F0902030302020204" pitchFamily="66" charset="0"/>
              </a:rPr>
              <a:t> are </a:t>
            </a:r>
            <a:r>
              <a:rPr lang="it-IT" sz="1600" dirty="0" err="1">
                <a:latin typeface="Comic Sans MS" panose="030F0902030302020204" pitchFamily="66" charset="0"/>
              </a:rPr>
              <a:t>required</a:t>
            </a:r>
            <a:r>
              <a:rPr lang="it-IT" sz="1600" dirty="0">
                <a:latin typeface="Comic Sans MS" panose="030F0902030302020204" pitchFamily="66" charset="0"/>
              </a:rPr>
              <a:t>.</a:t>
            </a:r>
            <a:endParaRPr lang="it-IT" sz="1600" dirty="0"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6837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5">
            <a:extLst>
              <a:ext uri="{FF2B5EF4-FFF2-40B4-BE49-F238E27FC236}">
                <a16:creationId xmlns:a16="http://schemas.microsoft.com/office/drawing/2014/main" id="{9154EA37-3866-964C-A000-703FC3A9D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82" y="4741826"/>
            <a:ext cx="3454714" cy="1135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Transverse Target: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high polarization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d 25 mm – Length 25 mm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transverse field up to 2 T 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96D1283A-24EF-E94C-BBF0-43AB8D601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21" y="3117468"/>
            <a:ext cx="3731311" cy="1117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Tracking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solenoid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design up to 5 T </a:t>
            </a:r>
            <a:r>
              <a:rPr lang="it-IT" sz="1600" dirty="0" err="1">
                <a:latin typeface="Comic Sans MS"/>
                <a:cs typeface="Comic Sans MS"/>
              </a:rPr>
              <a:t>longitudinal</a:t>
            </a:r>
            <a:endParaRPr lang="it-IT" sz="1600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4K L-He </a:t>
            </a:r>
            <a:r>
              <a:rPr lang="it-IT" sz="1600" dirty="0" err="1">
                <a:latin typeface="Comic Sans MS"/>
                <a:cs typeface="Comic Sans MS"/>
              </a:rPr>
              <a:t>cryostat</a:t>
            </a:r>
            <a:endParaRPr lang="it-IT" sz="1600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length</a:t>
            </a:r>
            <a:r>
              <a:rPr lang="it-IT" sz="1600" dirty="0">
                <a:latin typeface="Comic Sans MS"/>
                <a:cs typeface="Comic Sans MS"/>
              </a:rPr>
              <a:t> 1500 mm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</a:t>
            </a:r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1CCDD9FE-12C1-F142-A8DD-8B86679A213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03848" y="1124745"/>
            <a:ext cx="5836145" cy="4935338"/>
            <a:chOff x="133350" y="1028700"/>
            <a:chExt cx="6279150" cy="5256108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711B3CAA-162C-D543-B3DE-16E30647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350" y="1028700"/>
              <a:ext cx="6279150" cy="5256108"/>
              <a:chOff x="133350" y="1028700"/>
              <a:chExt cx="6279150" cy="5256108"/>
            </a:xfrm>
          </p:grpSpPr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9EF08A97-51FE-2B48-84A1-48A80B4078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350" y="1028700"/>
                <a:ext cx="6042967" cy="5256108"/>
                <a:chOff x="3456310" y="940039"/>
                <a:chExt cx="6042732" cy="5254993"/>
              </a:xfrm>
            </p:grpSpPr>
            <p:pic>
              <p:nvPicPr>
                <p:cNvPr id="18" name="Picture 7" descr="clas12.jpg">
                  <a:extLst>
                    <a:ext uri="{FF2B5EF4-FFF2-40B4-BE49-F238E27FC236}">
                      <a16:creationId xmlns:a16="http://schemas.microsoft.com/office/drawing/2014/main" id="{82C990F6-2B5B-D14B-9730-423DF7F55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2"/>
                <a:stretch>
                  <a:fillRect/>
                </a:stretch>
              </p:blipFill>
              <p:spPr bwMode="auto">
                <a:xfrm>
                  <a:off x="3456310" y="940039"/>
                  <a:ext cx="5592752" cy="5191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3154E619-7666-A54E-99F2-AF7A7F055AA1}"/>
                    </a:ext>
                  </a:extLst>
                </p:cNvPr>
                <p:cNvSpPr txBox="1"/>
                <p:nvPr/>
              </p:nvSpPr>
              <p:spPr>
                <a:xfrm>
                  <a:off x="4780320" y="5572382"/>
                  <a:ext cx="1745215" cy="622650"/>
                </a:xfrm>
                <a:prstGeom prst="rect">
                  <a:avLst/>
                </a:prstGeom>
                <a:gradFill>
                  <a:gsLst>
                    <a:gs pos="0">
                      <a:srgbClr val="E4C535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superconducting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torus</a:t>
                  </a:r>
                </a:p>
              </p:txBody>
            </p:sp>
            <p:sp>
              <p:nvSpPr>
                <p:cNvPr id="20" name="TextBox 15">
                  <a:extLst>
                    <a:ext uri="{FF2B5EF4-FFF2-40B4-BE49-F238E27FC236}">
                      <a16:creationId xmlns:a16="http://schemas.microsoft.com/office/drawing/2014/main" id="{5C645C75-A9E2-6A44-8CAE-E789BF80605C}"/>
                    </a:ext>
                  </a:extLst>
                </p:cNvPr>
                <p:cNvSpPr txBox="1"/>
                <p:nvPr/>
              </p:nvSpPr>
              <p:spPr>
                <a:xfrm>
                  <a:off x="6652691" y="5434129"/>
                  <a:ext cx="1746805" cy="622650"/>
                </a:xfrm>
                <a:prstGeom prst="rect">
                  <a:avLst/>
                </a:prstGeom>
                <a:gradFill>
                  <a:gsLst>
                    <a:gs pos="0">
                      <a:srgbClr val="0000FF"/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superconducting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solenoid</a:t>
                  </a:r>
                </a:p>
              </p:txBody>
            </p:sp>
            <p:sp>
              <p:nvSpPr>
                <p:cNvPr id="21" name="10-Point Star 16">
                  <a:extLst>
                    <a:ext uri="{FF2B5EF4-FFF2-40B4-BE49-F238E27FC236}">
                      <a16:creationId xmlns:a16="http://schemas.microsoft.com/office/drawing/2014/main" id="{7F27408A-ADF6-5348-ABFF-D5637AE90664}"/>
                    </a:ext>
                  </a:extLst>
                </p:cNvPr>
                <p:cNvSpPr/>
                <p:nvPr/>
              </p:nvSpPr>
              <p:spPr>
                <a:xfrm>
                  <a:off x="8399496" y="4342387"/>
                  <a:ext cx="1099546" cy="570502"/>
                </a:xfrm>
                <a:prstGeom prst="star10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dirty="0">
                      <a:latin typeface="Arial"/>
                      <a:cs typeface="Arial"/>
                    </a:rPr>
                    <a:t>target</a:t>
                  </a:r>
                </a:p>
              </p:txBody>
            </p:sp>
          </p:grpSp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DD90DC28-8BED-894A-ACB3-5980391EB7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4103" y="5422900"/>
                <a:ext cx="1088397" cy="590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polarized </a:t>
                </a:r>
              </a:p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e</a:t>
                </a:r>
                <a:r>
                  <a:rPr lang="en-US" sz="1500" baseline="300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-</a:t>
                </a:r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beam</a:t>
                </a:r>
                <a:endParaRPr lang="it-IT" sz="1500" dirty="0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17" name="Line 22">
                <a:extLst>
                  <a:ext uri="{FF2B5EF4-FFF2-40B4-BE49-F238E27FC236}">
                    <a16:creationId xmlns:a16="http://schemas.microsoft.com/office/drawing/2014/main" id="{DFC62A74-0B00-684E-8523-8EED830A60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65688" y="5127625"/>
                <a:ext cx="609600" cy="3698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30561E7-99DC-854D-801A-D1BDF774C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2163" y="4818063"/>
              <a:ext cx="474662" cy="117475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AD134C75-E4FA-8A4E-BD7A-F26BE3FEF010}"/>
              </a:ext>
            </a:extLst>
          </p:cNvPr>
          <p:cNvSpPr/>
          <p:nvPr/>
        </p:nvSpPr>
        <p:spPr>
          <a:xfrm>
            <a:off x="95992" y="1052736"/>
            <a:ext cx="3978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Internal</a:t>
            </a:r>
            <a:r>
              <a:rPr lang="it-IT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Target</a:t>
            </a:r>
            <a:r>
              <a:rPr lang="it-IT" sz="1600" dirty="0">
                <a:latin typeface="Comic Sans MS" panose="030F0902030302020204" pitchFamily="66" charset="0"/>
              </a:rPr>
              <a:t> </a:t>
            </a:r>
          </a:p>
          <a:p>
            <a:r>
              <a:rPr lang="it-IT" sz="1600" dirty="0">
                <a:latin typeface="Comic Sans MS" panose="030F0902030302020204" pitchFamily="66" charset="0"/>
              </a:rPr>
              <a:t>To </a:t>
            </a:r>
            <a:r>
              <a:rPr lang="it-IT" sz="1600" dirty="0" err="1">
                <a:latin typeface="Comic Sans MS" panose="030F0902030302020204" pitchFamily="66" charset="0"/>
              </a:rPr>
              <a:t>maintain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transverse</a:t>
            </a:r>
            <a:r>
              <a:rPr lang="it-IT" sz="1600" dirty="0">
                <a:latin typeface="Comic Sans MS" panose="030F0902030302020204" pitchFamily="66" charset="0"/>
              </a:rPr>
              <a:t> spin </a:t>
            </a:r>
            <a:r>
              <a:rPr lang="it-IT" sz="1600" dirty="0" err="1">
                <a:latin typeface="Comic Sans MS" panose="030F0902030302020204" pitchFamily="66" charset="0"/>
              </a:rPr>
              <a:t>polarization</a:t>
            </a:r>
            <a:endParaRPr lang="it-IT" sz="1600" dirty="0">
              <a:latin typeface="Comic Sans MS" panose="030F0902030302020204" pitchFamily="66" charset="0"/>
            </a:endParaRPr>
          </a:p>
          <a:p>
            <a:r>
              <a:rPr lang="it-IT" sz="1600" dirty="0" err="1">
                <a:latin typeface="Comic Sans MS" panose="030F0902030302020204" pitchFamily="66" charset="0"/>
              </a:rPr>
              <a:t>within</a:t>
            </a:r>
            <a:r>
              <a:rPr lang="it-IT" sz="1600" dirty="0">
                <a:latin typeface="Comic Sans MS" panose="030F0902030302020204" pitchFamily="66" charset="0"/>
              </a:rPr>
              <a:t> the CLAS12 </a:t>
            </a:r>
            <a:r>
              <a:rPr lang="it-IT" sz="1600" dirty="0" err="1">
                <a:latin typeface="Comic Sans MS" panose="030F0902030302020204" pitchFamily="66" charset="0"/>
              </a:rPr>
              <a:t>solenoid</a:t>
            </a:r>
            <a:r>
              <a:rPr lang="it-IT" sz="1600" dirty="0"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latin typeface="Comic Sans MS" panose="030F0902030302020204" pitchFamily="66" charset="0"/>
              </a:rPr>
              <a:t>preserve</a:t>
            </a:r>
            <a:r>
              <a:rPr lang="it-IT" sz="1600" dirty="0">
                <a:latin typeface="Comic Sans MS" panose="030F0902030302020204" pitchFamily="66" charset="0"/>
              </a:rPr>
              <a:t> wide </a:t>
            </a:r>
            <a:r>
              <a:rPr lang="it-IT" sz="1600" dirty="0" err="1">
                <a:latin typeface="Comic Sans MS" panose="030F0902030302020204" pitchFamily="66" charset="0"/>
              </a:rPr>
              <a:t>acceptance</a:t>
            </a:r>
            <a:r>
              <a:rPr lang="it-IT" sz="1600" dirty="0">
                <a:latin typeface="Comic Sans MS" panose="030F0902030302020204" pitchFamily="66" charset="0"/>
              </a:rPr>
              <a:t> for the </a:t>
            </a:r>
            <a:r>
              <a:rPr lang="it-IT" sz="1600" dirty="0" err="1">
                <a:latin typeface="Comic Sans MS" panose="030F0902030302020204" pitchFamily="66" charset="0"/>
              </a:rPr>
              <a:t>final</a:t>
            </a:r>
            <a:r>
              <a:rPr lang="it-IT" sz="1600" dirty="0">
                <a:latin typeface="Comic Sans MS" panose="030F0902030302020204" pitchFamily="66" charset="0"/>
              </a:rPr>
              <a:t>-state </a:t>
            </a:r>
            <a:r>
              <a:rPr lang="it-IT" sz="1600" dirty="0" err="1">
                <a:latin typeface="Comic Sans MS" panose="030F0902030302020204" pitchFamily="66" charset="0"/>
              </a:rPr>
              <a:t>particles</a:t>
            </a:r>
            <a:r>
              <a:rPr lang="it-IT" sz="1600" dirty="0">
                <a:latin typeface="Comic Sans MS" panose="030F0902030302020204" pitchFamily="66" charset="0"/>
              </a:rPr>
              <a:t>, n</a:t>
            </a:r>
            <a:r>
              <a:rPr lang="it-IT" sz="1600" dirty="0">
                <a:effectLst/>
                <a:latin typeface="Comic Sans MS" panose="030F0902030302020204" pitchFamily="66" charset="0"/>
              </a:rPr>
              <a:t>ew </a:t>
            </a:r>
            <a:r>
              <a:rPr lang="it-IT" sz="1600" dirty="0" err="1">
                <a:effectLst/>
                <a:latin typeface="Comic Sans MS" panose="030F0902030302020204" pitchFamily="66" charset="0"/>
              </a:rPr>
              <a:t>magneti</a:t>
            </a:r>
            <a:r>
              <a:rPr lang="it-IT" sz="1600" dirty="0" err="1">
                <a:latin typeface="Comic Sans MS" panose="030F0902030302020204" pitchFamily="66" charset="0"/>
              </a:rPr>
              <a:t>c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solutions</a:t>
            </a:r>
            <a:r>
              <a:rPr lang="it-IT" sz="1600" dirty="0">
                <a:latin typeface="Comic Sans MS" panose="030F0902030302020204" pitchFamily="66" charset="0"/>
              </a:rPr>
              <a:t> are </a:t>
            </a:r>
            <a:r>
              <a:rPr lang="it-IT" sz="1600" dirty="0" err="1">
                <a:latin typeface="Comic Sans MS" panose="030F0902030302020204" pitchFamily="66" charset="0"/>
              </a:rPr>
              <a:t>required</a:t>
            </a:r>
            <a:r>
              <a:rPr lang="it-IT" sz="1600" dirty="0">
                <a:latin typeface="Comic Sans MS" panose="030F0902030302020204" pitchFamily="66" charset="0"/>
              </a:rPr>
              <a:t>.</a:t>
            </a:r>
            <a:endParaRPr lang="it-IT" sz="1600" dirty="0"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2263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Il Gruppo III a Ferrara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84F43C-A22D-CC46-8961-15805C25579A}"/>
              </a:ext>
            </a:extLst>
          </p:cNvPr>
          <p:cNvSpPr txBox="1"/>
          <p:nvPr/>
        </p:nvSpPr>
        <p:spPr>
          <a:xfrm>
            <a:off x="342806" y="2332056"/>
            <a:ext cx="8458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Fisica</a:t>
            </a:r>
            <a:r>
              <a:rPr lang="en-GB" b="1" dirty="0"/>
              <a:t>:</a:t>
            </a:r>
            <a:endParaRPr lang="en-GB" sz="12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/>
              <a:t>Misure</a:t>
            </a:r>
            <a:r>
              <a:rPr lang="en-GB" dirty="0"/>
              <a:t> di </a:t>
            </a:r>
            <a:r>
              <a:rPr lang="en-GB" dirty="0" err="1"/>
              <a:t>simmetrie</a:t>
            </a:r>
            <a:r>
              <a:rPr lang="en-GB" dirty="0"/>
              <a:t> </a:t>
            </a:r>
            <a:r>
              <a:rPr lang="en-GB" dirty="0" err="1"/>
              <a:t>fondamentali</a:t>
            </a:r>
            <a:r>
              <a:rPr lang="en-GB" dirty="0"/>
              <a:t> (P,T, CP)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ricerca</a:t>
            </a:r>
            <a:r>
              <a:rPr lang="en-GB" dirty="0"/>
              <a:t> di EDM in Storage Rings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Studio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struttura</a:t>
            </a:r>
            <a:r>
              <a:rPr lang="en-GB" dirty="0"/>
              <a:t> </a:t>
            </a:r>
            <a:r>
              <a:rPr lang="en-GB" dirty="0" err="1"/>
              <a:t>interna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adroni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misure</a:t>
            </a:r>
            <a:r>
              <a:rPr lang="en-GB" dirty="0"/>
              <a:t> di DIS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Studio </a:t>
            </a:r>
            <a:r>
              <a:rPr lang="en-GB" dirty="0" err="1"/>
              <a:t>sperimentale</a:t>
            </a:r>
            <a:r>
              <a:rPr lang="en-GB" dirty="0"/>
              <a:t> </a:t>
            </a:r>
            <a:r>
              <a:rPr lang="en-GB" dirty="0" err="1"/>
              <a:t>dell’interazione</a:t>
            </a:r>
            <a:r>
              <a:rPr lang="en-GB" dirty="0"/>
              <a:t> forte </a:t>
            </a:r>
            <a:r>
              <a:rPr lang="en-GB" dirty="0" err="1"/>
              <a:t>nel</a:t>
            </a:r>
            <a:r>
              <a:rPr lang="en-GB" dirty="0"/>
              <a:t> regime non </a:t>
            </a:r>
            <a:r>
              <a:rPr lang="en-GB" dirty="0" err="1"/>
              <a:t>perturbativo</a:t>
            </a:r>
            <a:endParaRPr lang="en-GB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0F0D678-3491-F647-9AA8-5C83749F022E}"/>
              </a:ext>
            </a:extLst>
          </p:cNvPr>
          <p:cNvSpPr txBox="1"/>
          <p:nvPr/>
        </p:nvSpPr>
        <p:spPr>
          <a:xfrm>
            <a:off x="290609" y="374792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Tecnologie</a:t>
            </a:r>
            <a:endParaRPr lang="en-GB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/>
              <a:t>Tecnologie</a:t>
            </a:r>
            <a:r>
              <a:rPr lang="en-GB" dirty="0"/>
              <a:t> di </a:t>
            </a:r>
            <a:r>
              <a:rPr lang="en-GB" dirty="0" err="1"/>
              <a:t>polarizzazione</a:t>
            </a:r>
            <a:r>
              <a:rPr lang="en-GB" dirty="0"/>
              <a:t> (ABS, </a:t>
            </a:r>
            <a:r>
              <a:rPr lang="en-GB" dirty="0" err="1"/>
              <a:t>polarimetria</a:t>
            </a:r>
            <a:r>
              <a:rPr lang="en-GB" dirty="0"/>
              <a:t>, </a:t>
            </a:r>
            <a:r>
              <a:rPr lang="en-GB" dirty="0" err="1"/>
              <a:t>celle</a:t>
            </a:r>
            <a:r>
              <a:rPr lang="en-GB" dirty="0"/>
              <a:t> di </a:t>
            </a:r>
            <a:r>
              <a:rPr lang="en-GB" dirty="0" err="1"/>
              <a:t>accumulazion</a:t>
            </a:r>
            <a:r>
              <a:rPr lang="en-GB" dirty="0"/>
              <a:t>, etc)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/>
              <a:t>Sviluppo</a:t>
            </a:r>
            <a:r>
              <a:rPr lang="en-GB" dirty="0"/>
              <a:t> di </a:t>
            </a:r>
            <a:r>
              <a:rPr lang="en-GB" dirty="0" err="1"/>
              <a:t>rivelatori</a:t>
            </a:r>
            <a:r>
              <a:rPr lang="en-GB" dirty="0"/>
              <a:t> (</a:t>
            </a:r>
            <a:r>
              <a:rPr lang="en-GB" dirty="0" err="1"/>
              <a:t>tracciatori</a:t>
            </a:r>
            <a:r>
              <a:rPr lang="en-GB" dirty="0"/>
              <a:t>, RICH, SIPM, etc)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Magneti </a:t>
            </a:r>
            <a:r>
              <a:rPr lang="en-GB" dirty="0" err="1"/>
              <a:t>superconduttori</a:t>
            </a:r>
            <a:endParaRPr lang="en-GB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A749DA9-541B-3B4E-952F-062790DA16F0}"/>
              </a:ext>
            </a:extLst>
          </p:cNvPr>
          <p:cNvSpPr txBox="1"/>
          <p:nvPr/>
        </p:nvSpPr>
        <p:spPr>
          <a:xfrm>
            <a:off x="290609" y="5162362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Principali</a:t>
            </a:r>
            <a:r>
              <a:rPr lang="en-GB" b="1" dirty="0"/>
              <a:t> </a:t>
            </a:r>
            <a:r>
              <a:rPr lang="en-GB" b="1" dirty="0" err="1"/>
              <a:t>Laboratori</a:t>
            </a:r>
            <a:r>
              <a:rPr lang="en-GB" b="1" dirty="0"/>
              <a:t> di </a:t>
            </a:r>
            <a:r>
              <a:rPr lang="en-GB" b="1" dirty="0" err="1"/>
              <a:t>riferimento</a:t>
            </a:r>
            <a:endParaRPr lang="en-GB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FZ, </a:t>
            </a:r>
            <a:r>
              <a:rPr lang="it-IT" dirty="0" err="1"/>
              <a:t>Juelich</a:t>
            </a:r>
            <a:r>
              <a:rPr lang="it-IT" dirty="0"/>
              <a:t>, GE</a:t>
            </a: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/>
              <a:t>Jlab</a:t>
            </a:r>
            <a:r>
              <a:rPr lang="en-GB" dirty="0"/>
              <a:t>, USA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BNL, USA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EE4E2BE-792A-D64C-831D-443881A1DCE8}"/>
              </a:ext>
            </a:extLst>
          </p:cNvPr>
          <p:cNvGrpSpPr/>
          <p:nvPr/>
        </p:nvGrpSpPr>
        <p:grpSpPr>
          <a:xfrm>
            <a:off x="380499" y="945968"/>
            <a:ext cx="8528382" cy="1200329"/>
            <a:chOff x="380499" y="945968"/>
            <a:chExt cx="8528382" cy="1200329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586127B-F004-1A46-9D76-B8DD9A801B7C}"/>
                </a:ext>
              </a:extLst>
            </p:cNvPr>
            <p:cNvSpPr txBox="1"/>
            <p:nvPr/>
          </p:nvSpPr>
          <p:spPr>
            <a:xfrm>
              <a:off x="380499" y="945968"/>
              <a:ext cx="43355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/>
                <a:t>Esperimenti</a:t>
              </a:r>
              <a:r>
                <a:rPr lang="en-GB" b="1" dirty="0"/>
                <a:t>:</a:t>
              </a:r>
              <a:endParaRPr lang="en-GB" sz="1200" b="1" dirty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GB" b="1" dirty="0"/>
                <a:t>JEDI</a:t>
              </a:r>
              <a:r>
                <a:rPr lang="en-GB" dirty="0"/>
                <a:t> </a:t>
              </a:r>
              <a:r>
                <a:rPr lang="it-IT" b="1" dirty="0">
                  <a:solidFill>
                    <a:srgbClr val="FF0000"/>
                  </a:solidFill>
                </a:rPr>
                <a:t>(R.N. &amp; R.L.: Paolo </a:t>
              </a:r>
              <a:r>
                <a:rPr lang="it-IT" b="1" dirty="0" err="1">
                  <a:solidFill>
                    <a:srgbClr val="FF0000"/>
                  </a:solidFill>
                </a:rPr>
                <a:t>Lenisa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it-IT" b="1" dirty="0"/>
                <a:t>JLab12</a:t>
              </a:r>
              <a:r>
                <a:rPr lang="it-IT" b="1" dirty="0">
                  <a:solidFill>
                    <a:srgbClr val="FF0000"/>
                  </a:solidFill>
                </a:rPr>
                <a:t> (R.N. &amp; R.L.: Marco </a:t>
              </a:r>
              <a:r>
                <a:rPr lang="it-IT" b="1" dirty="0" err="1">
                  <a:solidFill>
                    <a:srgbClr val="FF0000"/>
                  </a:solidFill>
                </a:rPr>
                <a:t>Contalbrigo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it-IT" b="1" dirty="0"/>
                <a:t>EIC-Net</a:t>
              </a:r>
              <a:r>
                <a:rPr lang="it-IT" b="1" dirty="0">
                  <a:solidFill>
                    <a:srgbClr val="FF0000"/>
                  </a:solidFill>
                </a:rPr>
                <a:t>  (R.L.: Marco </a:t>
              </a:r>
              <a:r>
                <a:rPr lang="it-IT" b="1" dirty="0" err="1">
                  <a:solidFill>
                    <a:srgbClr val="FF0000"/>
                  </a:solidFill>
                </a:rPr>
                <a:t>Contalbrigo</a:t>
              </a:r>
              <a:r>
                <a:rPr lang="it-IT" b="1" dirty="0">
                  <a:solidFill>
                    <a:srgbClr val="FF0000"/>
                  </a:solidFill>
                </a:rPr>
                <a:t>)</a:t>
              </a: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64EB881-5783-4E48-94B0-A9C24C57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7354" y="1406399"/>
              <a:ext cx="1149924" cy="619189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0D62BFE3-84A0-274C-8EEC-9EB4E5BF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740" y="1381266"/>
              <a:ext cx="1434551" cy="669457"/>
            </a:xfrm>
            <a:prstGeom prst="rect">
              <a:avLst/>
            </a:prstGeom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88D9C188-DC07-6441-9D3B-A64BBD0F5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6753" y="1363083"/>
              <a:ext cx="1152128" cy="574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6106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bulk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magnet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26D797C-A3BB-EA4D-9FC8-8E295C9FF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31" y="2780928"/>
            <a:ext cx="5593361" cy="326490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D2B20B0-E382-8A42-9B5B-A085AFD0A970}"/>
              </a:ext>
            </a:extLst>
          </p:cNvPr>
          <p:cNvSpPr/>
          <p:nvPr/>
        </p:nvSpPr>
        <p:spPr>
          <a:xfrm>
            <a:off x="323528" y="97181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Comic Sans MS" panose="030F0902030302020204" pitchFamily="66" charset="0"/>
              </a:rPr>
              <a:t>A hollow bulk superconductor is able to provide a transverse holding field inside, while adjusting its internal currents to shield any outside field, without the need of a current supply!</a:t>
            </a:r>
            <a:endParaRPr lang="it-IT" sz="1600" dirty="0">
              <a:latin typeface="Comic Sans MS" panose="030F0902030302020204" pitchFamily="66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EAB7E9E-16E3-7E42-B620-730549534EBA}"/>
              </a:ext>
            </a:extLst>
          </p:cNvPr>
          <p:cNvGrpSpPr/>
          <p:nvPr/>
        </p:nvGrpSpPr>
        <p:grpSpPr>
          <a:xfrm>
            <a:off x="5561960" y="1886951"/>
            <a:ext cx="3258512" cy="3024235"/>
            <a:chOff x="5417944" y="1801033"/>
            <a:chExt cx="3258512" cy="302423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C40015E-C6B8-2947-8179-54222E5B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5" r="45883"/>
            <a:stretch/>
          </p:blipFill>
          <p:spPr>
            <a:xfrm>
              <a:off x="5417944" y="1801033"/>
              <a:ext cx="3258512" cy="3024235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54195FB-15BD-3447-866D-0E3BE4E66EA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62456" y="2935033"/>
              <a:ext cx="2448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49448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the Ferrara setup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D439015-B70C-DB4B-B96D-1C20E1C81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183" y="3976534"/>
            <a:ext cx="3921297" cy="2577378"/>
          </a:xfrm>
          <a:prstGeom prst="rect">
            <a:avLst/>
          </a:prstGeom>
        </p:spPr>
      </p:pic>
      <p:pic>
        <p:nvPicPr>
          <p:cNvPr id="13" name="Immagine 6" descr="20160516_112133_HDR.jpg">
            <a:extLst>
              <a:ext uri="{FF2B5EF4-FFF2-40B4-BE49-F238E27FC236}">
                <a16:creationId xmlns:a16="http://schemas.microsoft.com/office/drawing/2014/main" id="{7F133AA9-1E16-2440-BB3F-E8CDD69912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5486"/>
          <a:stretch/>
        </p:blipFill>
        <p:spPr>
          <a:xfrm rot="5400000">
            <a:off x="395675" y="1022139"/>
            <a:ext cx="2664017" cy="2664296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4D79228E-A83E-9A4B-B936-F389712D3641}"/>
              </a:ext>
            </a:extLst>
          </p:cNvPr>
          <p:cNvSpPr txBox="1"/>
          <p:nvPr/>
        </p:nvSpPr>
        <p:spPr>
          <a:xfrm>
            <a:off x="3652238" y="908720"/>
            <a:ext cx="496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Dipole field frozen for days inside a MgB</a:t>
            </a:r>
            <a:r>
              <a:rPr lang="en-US" b="1" baseline="-25000" dirty="0"/>
              <a:t>2 </a:t>
            </a:r>
            <a:r>
              <a:rPr lang="en-US" b="1" dirty="0"/>
              <a:t>cylinder: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97411F90-0DF3-074D-A8C2-DD121155B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7" y="4001714"/>
            <a:ext cx="4539574" cy="2595638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D5679A52-207B-A04F-AAD0-338B510BFC4B}"/>
              </a:ext>
            </a:extLst>
          </p:cNvPr>
          <p:cNvSpPr txBox="1"/>
          <p:nvPr/>
        </p:nvSpPr>
        <p:spPr>
          <a:xfrm>
            <a:off x="742226" y="5552057"/>
            <a:ext cx="1480506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</a:t>
            </a:r>
            <a:r>
              <a:rPr lang="en-US" dirty="0" err="1"/>
              <a:t>vs</a:t>
            </a:r>
            <a:r>
              <a:rPr lang="en-US" dirty="0"/>
              <a:t> </a:t>
            </a:r>
          </a:p>
          <a:p>
            <a:r>
              <a:rPr lang="en-US" dirty="0"/>
              <a:t>Temperature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CB45B36-0BAF-7A4F-898D-1564FF53EF44}"/>
              </a:ext>
            </a:extLst>
          </p:cNvPr>
          <p:cNvSpPr/>
          <p:nvPr/>
        </p:nvSpPr>
        <p:spPr>
          <a:xfrm>
            <a:off x="3235046" y="1340768"/>
            <a:ext cx="580145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After cooling down the MgB2  cylinder inside a dipole field of about 1T, the external field is zeroed and the dipole field at the </a:t>
            </a:r>
            <a:r>
              <a:rPr lang="en-GB" sz="1600" dirty="0" err="1">
                <a:latin typeface="Helvetica" pitchFamily="2" charset="0"/>
              </a:rPr>
              <a:t>center</a:t>
            </a:r>
            <a:r>
              <a:rPr lang="en-GB" sz="1600" dirty="0">
                <a:latin typeface="Helvetica" pitchFamily="2" charset="0"/>
              </a:rPr>
              <a:t> of the cylinder measured.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000" dirty="0"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With the decrease of the temperature below the transition point, an increasing fraction of the original field is trapped.</a:t>
            </a:r>
          </a:p>
          <a:p>
            <a:pPr algn="just"/>
            <a:r>
              <a:rPr lang="en-GB" sz="1000" dirty="0">
                <a:latin typeface="Helvetica" pitchFamily="2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At the minimum temperature of 12.8 K reachable by the setup, a field of about 940 </a:t>
            </a:r>
            <a:r>
              <a:rPr lang="en-GB" sz="1600" dirty="0" err="1">
                <a:latin typeface="Helvetica" pitchFamily="2" charset="0"/>
              </a:rPr>
              <a:t>mT</a:t>
            </a:r>
            <a:r>
              <a:rPr lang="en-GB" sz="1600" dirty="0">
                <a:latin typeface="Helvetica" pitchFamily="2" charset="0"/>
              </a:rPr>
              <a:t> is preserved for days, without any significant degradation</a:t>
            </a:r>
            <a:endParaRPr lang="en-GB" sz="16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9938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BD937918-ED96-AA46-ADD8-28C7D3355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9" y="3231110"/>
            <a:ext cx="2837253" cy="3212917"/>
          </a:xfrm>
          <a:prstGeom prst="rect">
            <a:avLst/>
          </a:prstGeom>
        </p:spPr>
      </p:pic>
      <p:pic>
        <p:nvPicPr>
          <p:cNvPr id="13" name="Picture 12" descr="A picture containing indoor, device, engine, miller&#10;&#10;Description automatically generated">
            <a:extLst>
              <a:ext uri="{FF2B5EF4-FFF2-40B4-BE49-F238E27FC236}">
                <a16:creationId xmlns:a16="http://schemas.microsoft.com/office/drawing/2014/main" id="{A4F65880-2E2C-164F-AB3D-D49A5C596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74" y="1104207"/>
            <a:ext cx="6070925" cy="5365466"/>
          </a:xfrm>
          <a:prstGeom prst="rect">
            <a:avLst/>
          </a:prstGeom>
        </p:spPr>
      </p:pic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the new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cryostat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A2D27195-7994-8E40-946D-BAD2CD1740C7}"/>
              </a:ext>
            </a:extLst>
          </p:cNvPr>
          <p:cNvSpPr txBox="1"/>
          <p:nvPr/>
        </p:nvSpPr>
        <p:spPr>
          <a:xfrm>
            <a:off x="153000" y="805014"/>
            <a:ext cx="31228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New support </a:t>
            </a:r>
            <a:r>
              <a:rPr lang="en-US" sz="1600" dirty="0"/>
              <a:t>(</a:t>
            </a:r>
            <a:r>
              <a:rPr lang="en-US" sz="1600" b="1" dirty="0"/>
              <a:t>M. </a:t>
            </a:r>
            <a:r>
              <a:rPr lang="en-US" sz="1600" b="1" dirty="0" err="1"/>
              <a:t>Cavallina</a:t>
            </a:r>
            <a:r>
              <a:rPr lang="en-US" sz="1600" b="1" dirty="0"/>
              <a:t>)</a:t>
            </a:r>
            <a:endParaRPr lang="en-US" sz="1600" dirty="0">
              <a:solidFill>
                <a:srgbClr val="000090"/>
              </a:solidFill>
            </a:endParaRPr>
          </a:p>
          <a:p>
            <a:endParaRPr lang="en-US" sz="700" dirty="0"/>
          </a:p>
          <a:p>
            <a:r>
              <a:rPr lang="en-US" sz="1600" dirty="0">
                <a:solidFill>
                  <a:srgbClr val="000090"/>
                </a:solidFill>
              </a:rPr>
              <a:t>New sensor holder: </a:t>
            </a:r>
          </a:p>
          <a:p>
            <a:r>
              <a:rPr lang="en-US" sz="1600" dirty="0"/>
              <a:t>    3 points x 2 orientation</a:t>
            </a:r>
          </a:p>
          <a:p>
            <a:r>
              <a:rPr lang="en-US" sz="1600" dirty="0"/>
              <a:t>       center</a:t>
            </a:r>
          </a:p>
          <a:p>
            <a:r>
              <a:rPr lang="en-US" sz="1600" dirty="0"/>
              <a:t>       off axis</a:t>
            </a:r>
          </a:p>
          <a:p>
            <a:r>
              <a:rPr lang="en-US" sz="1600" dirty="0"/>
              <a:t>       downstream</a:t>
            </a:r>
          </a:p>
          <a:p>
            <a:endParaRPr lang="en-US" sz="1100" dirty="0"/>
          </a:p>
          <a:p>
            <a:r>
              <a:rPr lang="en-US" sz="1600" dirty="0">
                <a:solidFill>
                  <a:srgbClr val="000090"/>
                </a:solidFill>
              </a:rPr>
              <a:t>New fast access</a:t>
            </a:r>
            <a:endParaRPr lang="en-US" sz="1600" dirty="0"/>
          </a:p>
          <a:p>
            <a:r>
              <a:rPr lang="en-US" sz="1600" dirty="0"/>
              <a:t>    for MgB</a:t>
            </a:r>
            <a:r>
              <a:rPr lang="en-US" sz="1600" baseline="-25000" dirty="0"/>
              <a:t>2 </a:t>
            </a:r>
            <a:r>
              <a:rPr lang="en-US" sz="1600" dirty="0"/>
              <a:t>sample exchange      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1BCC36A-33CF-9844-9F95-9646C69BC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648" y="692696"/>
            <a:ext cx="36449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8488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D014EF-645B-0E47-818D-70BC47016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24" y="3618806"/>
            <a:ext cx="5214647" cy="2489256"/>
          </a:xfrm>
          <a:prstGeom prst="rect">
            <a:avLst/>
          </a:prstGeom>
        </p:spPr>
      </p:pic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the new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sensor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holder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F5921A5F-4681-454B-BE97-5AB59F19C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721" y="762729"/>
            <a:ext cx="2369106" cy="1889124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A2D27195-7994-8E40-946D-BAD2CD1740C7}"/>
              </a:ext>
            </a:extLst>
          </p:cNvPr>
          <p:cNvSpPr txBox="1"/>
          <p:nvPr/>
        </p:nvSpPr>
        <p:spPr>
          <a:xfrm>
            <a:off x="153000" y="805014"/>
            <a:ext cx="31228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New support </a:t>
            </a:r>
          </a:p>
          <a:p>
            <a:endParaRPr lang="en-US" sz="700" dirty="0"/>
          </a:p>
          <a:p>
            <a:r>
              <a:rPr lang="en-US" sz="1600" dirty="0">
                <a:solidFill>
                  <a:srgbClr val="000090"/>
                </a:solidFill>
              </a:rPr>
              <a:t>New sensor holder: </a:t>
            </a:r>
            <a:r>
              <a:rPr lang="en-US" sz="1600" dirty="0"/>
              <a:t>(</a:t>
            </a:r>
            <a:r>
              <a:rPr lang="en-US" sz="1600" b="1" dirty="0"/>
              <a:t>M. Melchiorri</a:t>
            </a:r>
            <a:r>
              <a:rPr lang="en-US" sz="1600" dirty="0"/>
              <a:t>)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/>
              <a:t>    3 points x 2 orientation</a:t>
            </a:r>
          </a:p>
          <a:p>
            <a:r>
              <a:rPr lang="en-US" sz="1600" dirty="0"/>
              <a:t>       center</a:t>
            </a:r>
          </a:p>
          <a:p>
            <a:r>
              <a:rPr lang="en-US" sz="1600" dirty="0"/>
              <a:t>       off axis</a:t>
            </a:r>
          </a:p>
          <a:p>
            <a:r>
              <a:rPr lang="en-US" sz="1600" dirty="0"/>
              <a:t>       downstream</a:t>
            </a:r>
          </a:p>
          <a:p>
            <a:endParaRPr lang="en-US" sz="1100" dirty="0"/>
          </a:p>
          <a:p>
            <a:r>
              <a:rPr lang="en-US" sz="1600" dirty="0">
                <a:solidFill>
                  <a:srgbClr val="000090"/>
                </a:solidFill>
              </a:rPr>
              <a:t>New fast access</a:t>
            </a:r>
            <a:endParaRPr lang="en-US" sz="1600" dirty="0"/>
          </a:p>
          <a:p>
            <a:r>
              <a:rPr lang="en-US" sz="1600" dirty="0"/>
              <a:t>    for MgB</a:t>
            </a:r>
            <a:r>
              <a:rPr lang="en-US" sz="1600" baseline="-25000" dirty="0"/>
              <a:t>2 </a:t>
            </a:r>
            <a:r>
              <a:rPr lang="en-US" sz="1600" dirty="0"/>
              <a:t>sample exchange      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99C3C537-E9C3-864F-864A-F95DA227A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614" y="760793"/>
            <a:ext cx="3341411" cy="2222294"/>
          </a:xfrm>
          <a:prstGeom prst="rect">
            <a:avLst/>
          </a:prstGeom>
        </p:spPr>
      </p:pic>
      <p:pic>
        <p:nvPicPr>
          <p:cNvPr id="25" name="Picture 8" descr="P_20160401_144802.jpg">
            <a:extLst>
              <a:ext uri="{FF2B5EF4-FFF2-40B4-BE49-F238E27FC236}">
                <a16:creationId xmlns:a16="http://schemas.microsoft.com/office/drawing/2014/main" id="{12FBA8A6-3CFD-934A-93F8-BF6F8FBCF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7" y="3845411"/>
            <a:ext cx="3116091" cy="17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784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A905A0-A442-B24C-9A04-F0636D6DD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76" y="3486193"/>
            <a:ext cx="4168337" cy="2865110"/>
          </a:xfrm>
          <a:prstGeom prst="rect">
            <a:avLst/>
          </a:prstGeom>
        </p:spPr>
      </p:pic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Beam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Monitor for test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UITF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B736EDEE-280D-8E4A-A184-13290CA9A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75558"/>
            <a:ext cx="7414829" cy="238493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5DC197E-9B42-1E43-9C47-959CA3072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61" y="3486193"/>
            <a:ext cx="3833566" cy="2906769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71725F32-81DE-1C4A-896D-A4E7DB61CFC0}"/>
              </a:ext>
            </a:extLst>
          </p:cNvPr>
          <p:cNvSpPr/>
          <p:nvPr/>
        </p:nvSpPr>
        <p:spPr>
          <a:xfrm>
            <a:off x="1792672" y="4365104"/>
            <a:ext cx="1296144" cy="936104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13F00A95-B2B0-494A-9513-D2B230C5F44E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2267744" y="2852936"/>
            <a:ext cx="173000" cy="1512168"/>
          </a:xfrm>
          <a:prstGeom prst="straightConnector1">
            <a:avLst/>
          </a:prstGeom>
          <a:ln w="34925">
            <a:solidFill>
              <a:srgbClr val="FF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5D1ACD-5C63-C74D-8DC6-D9C22DDD9392}"/>
              </a:ext>
            </a:extLst>
          </p:cNvPr>
          <p:cNvSpPr txBox="1"/>
          <p:nvPr/>
        </p:nvSpPr>
        <p:spPr>
          <a:xfrm>
            <a:off x="7596336" y="1268760"/>
            <a:ext cx="1550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R</a:t>
            </a:r>
            <a:r>
              <a:rPr lang="it-IT" b="1" dirty="0"/>
              <a:t>. Malaguti</a:t>
            </a:r>
          </a:p>
          <a:p>
            <a:r>
              <a:rPr lang="it-IT" dirty="0"/>
              <a:t>(sensori)</a:t>
            </a:r>
          </a:p>
          <a:p>
            <a:endParaRPr lang="it-IT" sz="600" dirty="0"/>
          </a:p>
          <a:p>
            <a:r>
              <a:rPr lang="it-IT" b="1" dirty="0"/>
              <a:t>I. Neri</a:t>
            </a:r>
          </a:p>
          <a:p>
            <a:r>
              <a:rPr lang="it-IT" dirty="0"/>
              <a:t>(</a:t>
            </a:r>
            <a:r>
              <a:rPr lang="it-IT" dirty="0" err="1"/>
              <a:t>readout</a:t>
            </a:r>
            <a:r>
              <a:rPr lang="it-IT" dirty="0"/>
              <a:t>)</a:t>
            </a:r>
          </a:p>
          <a:p>
            <a:endParaRPr lang="it-IT" sz="600" dirty="0"/>
          </a:p>
          <a:p>
            <a:r>
              <a:rPr lang="it-IT" b="1" dirty="0"/>
              <a:t>S. </a:t>
            </a:r>
            <a:r>
              <a:rPr lang="it-IT" b="1" dirty="0" err="1"/>
              <a:t>Squerzanti</a:t>
            </a:r>
            <a:endParaRPr lang="it-IT" b="1" dirty="0"/>
          </a:p>
          <a:p>
            <a:r>
              <a:rPr lang="it-IT" dirty="0"/>
              <a:t>(</a:t>
            </a:r>
            <a:r>
              <a:rPr lang="it-IT" dirty="0" err="1"/>
              <a:t>supp</a:t>
            </a:r>
            <a:r>
              <a:rPr lang="it-IT" dirty="0"/>
              <a:t>. </a:t>
            </a:r>
            <a:r>
              <a:rPr lang="it-IT" dirty="0" err="1"/>
              <a:t>mecc</a:t>
            </a:r>
            <a:r>
              <a:rPr lang="it-IT" dirty="0"/>
              <a:t>.)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0E1224-0E37-DA43-8615-FEE7EA8E8EFD}"/>
              </a:ext>
            </a:extLst>
          </p:cNvPr>
          <p:cNvSpPr/>
          <p:nvPr/>
        </p:nvSpPr>
        <p:spPr>
          <a:xfrm>
            <a:off x="2915816" y="1196752"/>
            <a:ext cx="4701760" cy="2163735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98C309-22CE-3E4B-A642-CF26D7B3F824}"/>
              </a:ext>
            </a:extLst>
          </p:cNvPr>
          <p:cNvSpPr/>
          <p:nvPr/>
        </p:nvSpPr>
        <p:spPr>
          <a:xfrm>
            <a:off x="5076055" y="950987"/>
            <a:ext cx="2755821" cy="317773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0" name="Picture 19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B6FCB98B-2217-B44B-95AC-37B511B1E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80" y="1358491"/>
            <a:ext cx="4359736" cy="15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124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Il gruppo di Ferrara @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JLab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076915A-E55B-2846-B5F0-94D8B11CC489}"/>
              </a:ext>
            </a:extLst>
          </p:cNvPr>
          <p:cNvSpPr txBox="1"/>
          <p:nvPr/>
        </p:nvSpPr>
        <p:spPr>
          <a:xfrm>
            <a:off x="126960" y="1011655"/>
            <a:ext cx="8679166" cy="5441681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Responsabilita’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6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M. C.: responsabile locale e nazionale di JLab12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M.C.: membro CLAS </a:t>
            </a:r>
            <a:r>
              <a:rPr lang="it-IT" dirty="0" err="1">
                <a:latin typeface="Comic Sans MS"/>
                <a:cs typeface="Comic Sans MS"/>
              </a:rPr>
              <a:t>Coordination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Committee</a:t>
            </a:r>
            <a:endParaRPr lang="it-IT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M. C. responsabile progetto RICH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M. C. &amp; L.P. Co-spokesperson di diverse proposte di esperimento (PAC34,37,38,39)</a:t>
            </a:r>
          </a:p>
          <a:p>
            <a:endParaRPr lang="it-IT" sz="20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Contributi principali</a:t>
            </a:r>
          </a:p>
          <a:p>
            <a:r>
              <a:rPr lang="it-IT" sz="600" dirty="0">
                <a:latin typeface="Comic Sans MS"/>
                <a:cs typeface="Comic Sans MS"/>
              </a:rPr>
              <a:t>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Data </a:t>
            </a:r>
            <a:r>
              <a:rPr lang="it-IT" dirty="0" err="1">
                <a:latin typeface="Comic Sans MS"/>
                <a:cs typeface="Comic Sans MS"/>
              </a:rPr>
              <a:t>analysis</a:t>
            </a:r>
            <a:r>
              <a:rPr lang="it-IT" dirty="0">
                <a:latin typeface="Comic Sans MS"/>
                <a:cs typeface="Comic Sans MS"/>
              </a:rPr>
              <a:t> 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dirty="0">
                <a:latin typeface="Comic Sans MS"/>
                <a:cs typeface="Comic Sans MS"/>
              </a:rPr>
              <a:t>- </a:t>
            </a:r>
            <a:r>
              <a:rPr lang="it-IT" dirty="0" err="1">
                <a:latin typeface="Comic Sans MS"/>
                <a:cs typeface="Comic Sans MS"/>
              </a:rPr>
              <a:t>Coordination</a:t>
            </a:r>
            <a:r>
              <a:rPr lang="it-IT" dirty="0">
                <a:latin typeface="Comic Sans MS"/>
                <a:cs typeface="Comic Sans MS"/>
              </a:rPr>
              <a:t> of </a:t>
            </a:r>
            <a:r>
              <a:rPr lang="it-IT" dirty="0" err="1">
                <a:latin typeface="Comic Sans MS"/>
                <a:cs typeface="Comic Sans MS"/>
              </a:rPr>
              <a:t>deep-process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group</a:t>
            </a:r>
            <a:endParaRPr lang="it-IT" dirty="0">
              <a:latin typeface="Comic Sans MS"/>
              <a:cs typeface="Comic Sans MS"/>
            </a:endParaRPr>
          </a:p>
          <a:p>
            <a:r>
              <a:rPr lang="it-IT" dirty="0">
                <a:latin typeface="Comic Sans MS"/>
                <a:cs typeface="Comic Sans MS"/>
              </a:rPr>
              <a:t>      - Data processing</a:t>
            </a:r>
          </a:p>
          <a:p>
            <a:r>
              <a:rPr lang="it-IT" sz="1200" dirty="0">
                <a:latin typeface="Comic Sans MS"/>
                <a:cs typeface="Comic Sans MS"/>
              </a:rPr>
              <a:t> </a:t>
            </a:r>
            <a:endParaRPr lang="it-IT" sz="12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RICH detector </a:t>
            </a:r>
          </a:p>
          <a:p>
            <a:r>
              <a:rPr lang="it-IT" dirty="0">
                <a:latin typeface="Comic Sans MS"/>
                <a:cs typeface="Comic Sans MS"/>
              </a:rPr>
              <a:t>      - </a:t>
            </a:r>
            <a:r>
              <a:rPr lang="it-IT" dirty="0" err="1">
                <a:latin typeface="Comic Sans MS"/>
                <a:cs typeface="Comic Sans MS"/>
              </a:rPr>
              <a:t>Reconstruction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algorithms</a:t>
            </a:r>
            <a:r>
              <a:rPr lang="it-IT" dirty="0">
                <a:latin typeface="Comic Sans MS"/>
                <a:cs typeface="Comic Sans MS"/>
              </a:rPr>
              <a:t> </a:t>
            </a:r>
          </a:p>
          <a:p>
            <a:r>
              <a:rPr lang="it-IT" dirty="0">
                <a:latin typeface="Comic Sans MS"/>
                <a:cs typeface="Comic Sans MS"/>
              </a:rPr>
              <a:t>      - Second RICH </a:t>
            </a:r>
            <a:r>
              <a:rPr lang="it-IT" dirty="0" err="1">
                <a:latin typeface="Comic Sans MS"/>
                <a:cs typeface="Comic Sans MS"/>
              </a:rPr>
              <a:t>module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construction</a:t>
            </a:r>
            <a:endParaRPr lang="it-IT" dirty="0">
              <a:latin typeface="Comic Sans MS"/>
              <a:cs typeface="Comic Sans MS"/>
            </a:endParaRPr>
          </a:p>
          <a:p>
            <a:r>
              <a:rPr lang="it-IT" sz="1200" dirty="0">
                <a:latin typeface="Comic Sans MS"/>
                <a:cs typeface="Comic Sans MS"/>
              </a:rPr>
              <a:t>    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Magneti superconduttori</a:t>
            </a:r>
          </a:p>
          <a:p>
            <a:r>
              <a:rPr lang="it-IT" dirty="0">
                <a:latin typeface="Comic Sans MS"/>
                <a:cs typeface="Comic Sans MS"/>
              </a:rPr>
              <a:t>      - Configurazione magnetica per </a:t>
            </a:r>
            <a:r>
              <a:rPr lang="it-IT" dirty="0" err="1">
                <a:latin typeface="Comic Sans MS"/>
                <a:cs typeface="Comic Sans MS"/>
              </a:rPr>
              <a:t>transverse</a:t>
            </a:r>
            <a:r>
              <a:rPr lang="it-IT" dirty="0">
                <a:latin typeface="Comic Sans MS"/>
                <a:cs typeface="Comic Sans MS"/>
              </a:rPr>
              <a:t> target </a:t>
            </a:r>
          </a:p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-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Frozen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field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con magneti a bulk di superconduttore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59340499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9532358-1B77-8946-B72D-50BB64E74EE1}"/>
              </a:ext>
            </a:extLst>
          </p:cNvPr>
          <p:cNvGrpSpPr/>
          <p:nvPr/>
        </p:nvGrpSpPr>
        <p:grpSpPr>
          <a:xfrm>
            <a:off x="457968" y="3140968"/>
            <a:ext cx="8434512" cy="937745"/>
            <a:chOff x="457968" y="4867519"/>
            <a:chExt cx="8434512" cy="937745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078F807-218F-F541-8D75-70B19681E39D}"/>
                </a:ext>
              </a:extLst>
            </p:cNvPr>
            <p:cNvSpPr txBox="1"/>
            <p:nvPr/>
          </p:nvSpPr>
          <p:spPr>
            <a:xfrm>
              <a:off x="2519877" y="4941168"/>
              <a:ext cx="63726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EIC-NET</a:t>
              </a:r>
              <a:r>
                <a:rPr lang="it-IT" sz="2400" dirty="0"/>
                <a:t> </a:t>
              </a:r>
              <a:r>
                <a:rPr lang="it-IT" sz="2400" b="1" dirty="0">
                  <a:solidFill>
                    <a:srgbClr val="FF0000"/>
                  </a:solidFill>
                </a:rPr>
                <a:t>(R.L.: Marco </a:t>
              </a:r>
              <a:r>
                <a:rPr lang="it-IT" sz="2400" b="1" dirty="0" err="1">
                  <a:solidFill>
                    <a:srgbClr val="FF0000"/>
                  </a:solidFill>
                </a:rPr>
                <a:t>Contalbrigo</a:t>
              </a:r>
              <a:r>
                <a:rPr lang="it-IT" sz="2400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INFN Network for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studies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on the EIC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FE15B140-CA7D-024F-8C8E-0DB9C79F7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968" y="4867519"/>
              <a:ext cx="1881784" cy="937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74042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</a:t>
            </a:r>
          </a:p>
        </p:txBody>
      </p:sp>
      <p:pic>
        <p:nvPicPr>
          <p:cNvPr id="9" name="Picture 8" descr="EIC_cinema.png">
            <a:extLst>
              <a:ext uri="{FF2B5EF4-FFF2-40B4-BE49-F238E27FC236}">
                <a16:creationId xmlns:a16="http://schemas.microsoft.com/office/drawing/2014/main" id="{7EF64EFC-01F5-724B-BC3F-D35C13992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57237"/>
            <a:ext cx="3968863" cy="5135486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E488B9ED-6771-DA45-A886-8012A6BF5675}"/>
              </a:ext>
            </a:extLst>
          </p:cNvPr>
          <p:cNvSpPr txBox="1"/>
          <p:nvPr/>
        </p:nvSpPr>
        <p:spPr>
          <a:xfrm>
            <a:off x="4811310" y="1126260"/>
            <a:ext cx="396063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Electron Ion Collider:</a:t>
            </a:r>
          </a:p>
          <a:p>
            <a:endParaRPr lang="en-US" sz="1100" dirty="0"/>
          </a:p>
          <a:p>
            <a:r>
              <a:rPr lang="en-US" dirty="0"/>
              <a:t>CD0 Announced in January 2020</a:t>
            </a:r>
          </a:p>
          <a:p>
            <a:endParaRPr lang="en-US" sz="1200" dirty="0"/>
          </a:p>
          <a:p>
            <a:r>
              <a:rPr lang="en-US" dirty="0"/>
              <a:t>“Yellow Report” in preparation</a:t>
            </a:r>
          </a:p>
          <a:p>
            <a:endParaRPr lang="en-US" sz="1200" dirty="0"/>
          </a:p>
          <a:p>
            <a:r>
              <a:rPr lang="en-US" dirty="0"/>
              <a:t>“Expression of Interest” survey done</a:t>
            </a:r>
          </a:p>
          <a:p>
            <a:endParaRPr lang="en-US" dirty="0"/>
          </a:p>
          <a:p>
            <a:r>
              <a:rPr lang="en-US" dirty="0"/>
              <a:t>“Call for Detectors” call ongoing</a:t>
            </a:r>
          </a:p>
          <a:p>
            <a:endParaRPr lang="en-US" dirty="0"/>
          </a:p>
          <a:p>
            <a:r>
              <a:rPr lang="en-US" dirty="0"/>
              <a:t>Strong interest in Italian nuclear physics </a:t>
            </a:r>
          </a:p>
          <a:p>
            <a:r>
              <a:rPr lang="en-US" dirty="0"/>
              <a:t>community (theory and experiment)</a:t>
            </a:r>
          </a:p>
          <a:p>
            <a:endParaRPr lang="en-US" dirty="0"/>
          </a:p>
          <a:p>
            <a:r>
              <a:rPr lang="en-US" dirty="0"/>
              <a:t>Increasing R&amp;D effort</a:t>
            </a:r>
          </a:p>
          <a:p>
            <a:endParaRPr lang="en-US" dirty="0"/>
          </a:p>
          <a:p>
            <a:r>
              <a:rPr lang="en-US" dirty="0"/>
              <a:t>INFN Ferrara working with the PID R&amp;D</a:t>
            </a:r>
          </a:p>
          <a:p>
            <a:r>
              <a:rPr lang="en-US" dirty="0"/>
              <a:t>Consortium (eRD14).  </a:t>
            </a:r>
          </a:p>
        </p:txBody>
      </p:sp>
    </p:spTree>
    <p:extLst>
      <p:ext uri="{BB962C8B-B14F-4D97-AF65-F5344CB8AC3E}">
        <p14:creationId xmlns:p14="http://schemas.microsoft.com/office/powerpoint/2010/main" val="331020664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PID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studies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410D4F3-77DD-D443-A5A4-B936CBF4E2DF}"/>
              </a:ext>
            </a:extLst>
          </p:cNvPr>
          <p:cNvGrpSpPr/>
          <p:nvPr/>
        </p:nvGrpSpPr>
        <p:grpSpPr>
          <a:xfrm>
            <a:off x="31273" y="842597"/>
            <a:ext cx="4560456" cy="5636372"/>
            <a:chOff x="31273" y="842597"/>
            <a:chExt cx="4560456" cy="5636372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42ED4A4-0013-0C4A-BFAE-1FD5F8D91C59}"/>
                </a:ext>
              </a:extLst>
            </p:cNvPr>
            <p:cNvSpPr txBox="1"/>
            <p:nvPr/>
          </p:nvSpPr>
          <p:spPr>
            <a:xfrm>
              <a:off x="151835" y="1251813"/>
              <a:ext cx="4439894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mRICH</a:t>
              </a:r>
              <a:r>
                <a:rPr lang="en-US" sz="1400" dirty="0"/>
                <a:t>: An aerogel RICH with Fresnel lens focalization for compact and projective imaging</a:t>
              </a:r>
            </a:p>
            <a:p>
              <a:endParaRPr lang="en-US" sz="700" dirty="0"/>
            </a:p>
            <a:p>
              <a:r>
                <a:rPr lang="en-US" sz="1400" dirty="0">
                  <a:latin typeface="Symbol" charset="2"/>
                  <a:cs typeface="Symbol" charset="2"/>
                </a:rPr>
                <a:t>p</a:t>
              </a:r>
              <a:r>
                <a:rPr lang="en-US" sz="1400" dirty="0"/>
                <a:t>/K </a:t>
              </a:r>
              <a:r>
                <a:rPr lang="en-US" sz="1400" dirty="0" err="1"/>
                <a:t>sepration</a:t>
              </a:r>
              <a:r>
                <a:rPr lang="en-US" sz="1400" dirty="0"/>
                <a:t> up to ~ 10 GeV/c </a:t>
              </a: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E0153034-0B21-3444-A582-543A85A1B5EB}"/>
                </a:ext>
              </a:extLst>
            </p:cNvPr>
            <p:cNvSpPr txBox="1"/>
            <p:nvPr/>
          </p:nvSpPr>
          <p:spPr>
            <a:xfrm>
              <a:off x="135304" y="911640"/>
              <a:ext cx="3289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Compact solution for few-GeV range</a:t>
              </a: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E7A23B77-A19F-164C-B30C-3B213BA04B9A}"/>
                </a:ext>
              </a:extLst>
            </p:cNvPr>
            <p:cNvSpPr/>
            <p:nvPr/>
          </p:nvSpPr>
          <p:spPr>
            <a:xfrm>
              <a:off x="89003" y="842597"/>
              <a:ext cx="4502726" cy="5598097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3FBB722C-B27C-8B4B-90A9-6FD5EB1A2EFF}"/>
                </a:ext>
              </a:extLst>
            </p:cNvPr>
            <p:cNvGrpSpPr/>
            <p:nvPr/>
          </p:nvGrpSpPr>
          <p:grpSpPr>
            <a:xfrm>
              <a:off x="31273" y="4149080"/>
              <a:ext cx="4455944" cy="2329889"/>
              <a:chOff x="1918010" y="4046488"/>
              <a:chExt cx="3925229" cy="2318535"/>
            </a:xfrm>
          </p:grpSpPr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id="{D196FD13-E61C-0740-88F3-6FB29D8214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9" r="50648"/>
              <a:stretch/>
            </p:blipFill>
            <p:spPr>
              <a:xfrm>
                <a:off x="1918010" y="4046488"/>
                <a:ext cx="2196790" cy="2318535"/>
              </a:xfrm>
              <a:prstGeom prst="rect">
                <a:avLst/>
              </a:prstGeom>
            </p:spPr>
          </p:pic>
          <p:pic>
            <p:nvPicPr>
              <p:cNvPr id="23" name="Picture 19">
                <a:extLst>
                  <a:ext uri="{FF2B5EF4-FFF2-40B4-BE49-F238E27FC236}">
                    <a16:creationId xmlns:a16="http://schemas.microsoft.com/office/drawing/2014/main" id="{EE418B19-3A23-2440-9DFE-031C0B404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16" t="14673" r="3747" b="5969"/>
              <a:stretch/>
            </p:blipFill>
            <p:spPr>
              <a:xfrm>
                <a:off x="4025590" y="4274628"/>
                <a:ext cx="1817649" cy="1839951"/>
              </a:xfrm>
              <a:prstGeom prst="rect">
                <a:avLst/>
              </a:prstGeom>
            </p:spPr>
          </p:pic>
        </p:grpSp>
        <p:grpSp>
          <p:nvGrpSpPr>
            <p:cNvPr id="24" name="Group 20">
              <a:extLst>
                <a:ext uri="{FF2B5EF4-FFF2-40B4-BE49-F238E27FC236}">
                  <a16:creationId xmlns:a16="http://schemas.microsoft.com/office/drawing/2014/main" id="{A0F3FFC9-B7D6-DF4A-A61C-6683DCD6C157}"/>
                </a:ext>
              </a:extLst>
            </p:cNvPr>
            <p:cNvGrpSpPr/>
            <p:nvPr/>
          </p:nvGrpSpPr>
          <p:grpSpPr>
            <a:xfrm>
              <a:off x="119921" y="2132856"/>
              <a:ext cx="2464200" cy="1855476"/>
              <a:chOff x="2003289" y="2319178"/>
              <a:chExt cx="2464200" cy="1855476"/>
            </a:xfrm>
          </p:grpSpPr>
          <p:sp>
            <p:nvSpPr>
              <p:cNvPr id="25" name="Rectangle 21">
                <a:extLst>
                  <a:ext uri="{FF2B5EF4-FFF2-40B4-BE49-F238E27FC236}">
                    <a16:creationId xmlns:a16="http://schemas.microsoft.com/office/drawing/2014/main" id="{5F3E10F9-AF36-814E-828B-B20C9262DDB8}"/>
                  </a:ext>
                </a:extLst>
              </p:cNvPr>
              <p:cNvSpPr/>
              <p:nvPr/>
            </p:nvSpPr>
            <p:spPr>
              <a:xfrm>
                <a:off x="2003289" y="2330723"/>
                <a:ext cx="2464200" cy="18439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2">
                <a:extLst>
                  <a:ext uri="{FF2B5EF4-FFF2-40B4-BE49-F238E27FC236}">
                    <a16:creationId xmlns:a16="http://schemas.microsoft.com/office/drawing/2014/main" id="{5A4A6EBE-7233-F747-A3D5-753D13FF81BF}"/>
                  </a:ext>
                </a:extLst>
              </p:cNvPr>
              <p:cNvGrpSpPr/>
              <p:nvPr/>
            </p:nvGrpSpPr>
            <p:grpSpPr>
              <a:xfrm>
                <a:off x="2003289" y="2319178"/>
                <a:ext cx="2464200" cy="1848722"/>
                <a:chOff x="5679775" y="1342984"/>
                <a:chExt cx="3077477" cy="2635474"/>
              </a:xfrm>
            </p:grpSpPr>
            <p:pic>
              <p:nvPicPr>
                <p:cNvPr id="27" name="Picture 23">
                  <a:extLst>
                    <a:ext uri="{FF2B5EF4-FFF2-40B4-BE49-F238E27FC236}">
                      <a16:creationId xmlns:a16="http://schemas.microsoft.com/office/drawing/2014/main" id="{296C83F7-D543-F84B-820D-3FEA77D1FD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474" r="1662" b="5311"/>
                <a:stretch/>
              </p:blipFill>
              <p:spPr>
                <a:xfrm>
                  <a:off x="5959342" y="1469908"/>
                  <a:ext cx="2684250" cy="2371671"/>
                </a:xfrm>
                <a:prstGeom prst="rect">
                  <a:avLst/>
                </a:prstGeom>
              </p:spPr>
            </p:pic>
            <p:sp>
              <p:nvSpPr>
                <p:cNvPr id="28" name="TextBox 24">
                  <a:extLst>
                    <a:ext uri="{FF2B5EF4-FFF2-40B4-BE49-F238E27FC236}">
                      <a16:creationId xmlns:a16="http://schemas.microsoft.com/office/drawing/2014/main" id="{77A6BB12-70D2-4441-BCD8-56A4A9D8987E}"/>
                    </a:ext>
                  </a:extLst>
                </p:cNvPr>
                <p:cNvSpPr txBox="1"/>
                <p:nvPr/>
              </p:nvSpPr>
              <p:spPr>
                <a:xfrm>
                  <a:off x="5679775" y="3532872"/>
                  <a:ext cx="936891" cy="4387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Aerogel</a:t>
                  </a:r>
                </a:p>
              </p:txBody>
            </p:sp>
            <p:sp>
              <p:nvSpPr>
                <p:cNvPr id="29" name="TextBox 25">
                  <a:extLst>
                    <a:ext uri="{FF2B5EF4-FFF2-40B4-BE49-F238E27FC236}">
                      <a16:creationId xmlns:a16="http://schemas.microsoft.com/office/drawing/2014/main" id="{63D26EAD-9F43-6446-93FC-22787A715037}"/>
                    </a:ext>
                  </a:extLst>
                </p:cNvPr>
                <p:cNvSpPr txBox="1"/>
                <p:nvPr/>
              </p:nvSpPr>
              <p:spPr>
                <a:xfrm>
                  <a:off x="5900703" y="1342984"/>
                  <a:ext cx="1311099" cy="4387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5"/>
                      </a:solidFill>
                    </a:rPr>
                    <a:t>Fresnel lens</a:t>
                  </a:r>
                </a:p>
              </p:txBody>
            </p:sp>
            <p:sp>
              <p:nvSpPr>
                <p:cNvPr id="30" name="TextBox 26">
                  <a:extLst>
                    <a:ext uri="{FF2B5EF4-FFF2-40B4-BE49-F238E27FC236}">
                      <a16:creationId xmlns:a16="http://schemas.microsoft.com/office/drawing/2014/main" id="{3A70B725-2FEE-E440-BC14-E2AB5A7BF90B}"/>
                    </a:ext>
                  </a:extLst>
                </p:cNvPr>
                <p:cNvSpPr txBox="1"/>
                <p:nvPr/>
              </p:nvSpPr>
              <p:spPr>
                <a:xfrm>
                  <a:off x="7353422" y="3539702"/>
                  <a:ext cx="1403830" cy="4387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70C0"/>
                      </a:solidFill>
                    </a:rPr>
                    <a:t>Sensor plane</a:t>
                  </a:r>
                </a:p>
              </p:txBody>
            </p:sp>
            <p:cxnSp>
              <p:nvCxnSpPr>
                <p:cNvPr id="31" name="Straight Arrow Connector 27">
                  <a:extLst>
                    <a:ext uri="{FF2B5EF4-FFF2-40B4-BE49-F238E27FC236}">
                      <a16:creationId xmlns:a16="http://schemas.microsoft.com/office/drawing/2014/main" id="{CF615E97-91C9-9640-8F55-6A85A90E502E}"/>
                    </a:ext>
                  </a:extLst>
                </p:cNvPr>
                <p:cNvCxnSpPr/>
                <p:nvPr/>
              </p:nvCxnSpPr>
              <p:spPr>
                <a:xfrm flipH="1" flipV="1">
                  <a:off x="6460060" y="1628349"/>
                  <a:ext cx="143107" cy="480662"/>
                </a:xfrm>
                <a:prstGeom prst="straightConnector1">
                  <a:avLst/>
                </a:prstGeom>
                <a:ln w="38100">
                  <a:solidFill>
                    <a:schemeClr val="accent5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28">
                  <a:extLst>
                    <a:ext uri="{FF2B5EF4-FFF2-40B4-BE49-F238E27FC236}">
                      <a16:creationId xmlns:a16="http://schemas.microsoft.com/office/drawing/2014/main" id="{B4BFC863-3D32-2746-9367-435A1A19D22C}"/>
                    </a:ext>
                  </a:extLst>
                </p:cNvPr>
                <p:cNvCxnSpPr/>
                <p:nvPr/>
              </p:nvCxnSpPr>
              <p:spPr>
                <a:xfrm flipH="1">
                  <a:off x="6117629" y="3274125"/>
                  <a:ext cx="401543" cy="387069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29">
                  <a:extLst>
                    <a:ext uri="{FF2B5EF4-FFF2-40B4-BE49-F238E27FC236}">
                      <a16:creationId xmlns:a16="http://schemas.microsoft.com/office/drawing/2014/main" id="{8F70A171-458B-2445-AE9A-3CBB08FF7503}"/>
                    </a:ext>
                  </a:extLst>
                </p:cNvPr>
                <p:cNvCxnSpPr/>
                <p:nvPr/>
              </p:nvCxnSpPr>
              <p:spPr>
                <a:xfrm flipH="1">
                  <a:off x="8136852" y="3012291"/>
                  <a:ext cx="113530" cy="647464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5" name="Picture 31">
              <a:extLst>
                <a:ext uri="{FF2B5EF4-FFF2-40B4-BE49-F238E27FC236}">
                  <a16:creationId xmlns:a16="http://schemas.microsoft.com/office/drawing/2014/main" id="{91FABD54-4757-FF42-A82B-645556A3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5481" y="2132856"/>
              <a:ext cx="1912856" cy="1864583"/>
            </a:xfrm>
            <a:prstGeom prst="rect">
              <a:avLst/>
            </a:prstGeom>
          </p:spPr>
        </p:pic>
      </p:grp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478202-8C05-8A43-A3CF-0711F337E9E5}"/>
              </a:ext>
            </a:extLst>
          </p:cNvPr>
          <p:cNvSpPr txBox="1"/>
          <p:nvPr/>
        </p:nvSpPr>
        <p:spPr>
          <a:xfrm>
            <a:off x="2987824" y="1740632"/>
            <a:ext cx="1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superPhenix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810044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PID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studies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FA551F1-D1FB-DB41-A86C-74C5318E9C6F}"/>
              </a:ext>
            </a:extLst>
          </p:cNvPr>
          <p:cNvGrpSpPr/>
          <p:nvPr/>
        </p:nvGrpSpPr>
        <p:grpSpPr>
          <a:xfrm>
            <a:off x="4788024" y="836713"/>
            <a:ext cx="4275847" cy="5603982"/>
            <a:chOff x="4697335" y="836713"/>
            <a:chExt cx="4275847" cy="5603982"/>
          </a:xfrm>
        </p:grpSpPr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97E1DE4-8DF3-D04F-974E-AA248D33132D}"/>
                </a:ext>
              </a:extLst>
            </p:cNvPr>
            <p:cNvSpPr txBox="1"/>
            <p:nvPr/>
          </p:nvSpPr>
          <p:spPr>
            <a:xfrm>
              <a:off x="4732176" y="1270458"/>
              <a:ext cx="424100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dRICH</a:t>
              </a:r>
              <a:r>
                <a:rPr lang="en-US" sz="1400" dirty="0"/>
                <a:t>: A RICH with two  radiators (gas + aerogel) for wide momentum coverage</a:t>
              </a:r>
            </a:p>
            <a:p>
              <a:endParaRPr lang="en-US" sz="900" dirty="0"/>
            </a:p>
            <a:p>
              <a:r>
                <a:rPr lang="en-US" sz="1400" dirty="0"/>
                <a:t>Separation  </a:t>
              </a:r>
            </a:p>
            <a:p>
              <a:endParaRPr lang="en-US" sz="900" dirty="0"/>
            </a:p>
            <a:p>
              <a:r>
                <a:rPr lang="en-US" sz="1400" dirty="0">
                  <a:latin typeface="Symbol" charset="2"/>
                  <a:cs typeface="Symbol" charset="2"/>
                </a:rPr>
                <a:t>p</a:t>
              </a:r>
              <a:r>
                <a:rPr lang="en-US" sz="1400" dirty="0"/>
                <a:t>/K up to ~ 50 GeV/c</a:t>
              </a:r>
            </a:p>
            <a:p>
              <a:r>
                <a:rPr lang="en-US" sz="1400" dirty="0"/>
                <a:t>e/</a:t>
              </a:r>
              <a:r>
                <a:rPr lang="en-US" sz="1400" dirty="0">
                  <a:latin typeface="Symbol" charset="2"/>
                  <a:cs typeface="Symbol" charset="2"/>
                </a:rPr>
                <a:t>p</a:t>
              </a:r>
              <a:r>
                <a:rPr lang="en-US" sz="1400" dirty="0"/>
                <a:t> up to ~ 15 GeV/c </a:t>
              </a: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7611875F-5887-0146-B46E-EB3F4933903F}"/>
                </a:ext>
              </a:extLst>
            </p:cNvPr>
            <p:cNvSpPr txBox="1"/>
            <p:nvPr/>
          </p:nvSpPr>
          <p:spPr>
            <a:xfrm>
              <a:off x="4774129" y="878011"/>
              <a:ext cx="4058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Dual-radiator for extended momentum range</a:t>
              </a: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17110562-B333-4549-B653-D21108BBE486}"/>
                </a:ext>
              </a:extLst>
            </p:cNvPr>
            <p:cNvSpPr/>
            <p:nvPr/>
          </p:nvSpPr>
          <p:spPr>
            <a:xfrm>
              <a:off x="4697335" y="836713"/>
              <a:ext cx="4195145" cy="5603982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6">
              <a:extLst>
                <a:ext uri="{FF2B5EF4-FFF2-40B4-BE49-F238E27FC236}">
                  <a16:creationId xmlns:a16="http://schemas.microsoft.com/office/drawing/2014/main" id="{FE4CDC09-4BA3-9141-B58F-57F79606A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5136" y="4378336"/>
              <a:ext cx="3900634" cy="2062357"/>
            </a:xfrm>
            <a:prstGeom prst="rect">
              <a:avLst/>
            </a:prstGeom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9FBA8FBF-8627-3048-9DC6-C87222C44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1812011"/>
              <a:ext cx="2139000" cy="225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9410D4F3-77DD-D443-A5A4-B936CBF4E2DF}"/>
              </a:ext>
            </a:extLst>
          </p:cNvPr>
          <p:cNvGrpSpPr/>
          <p:nvPr/>
        </p:nvGrpSpPr>
        <p:grpSpPr>
          <a:xfrm>
            <a:off x="31273" y="842597"/>
            <a:ext cx="4560456" cy="5636372"/>
            <a:chOff x="31273" y="842597"/>
            <a:chExt cx="4560456" cy="5636372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42ED4A4-0013-0C4A-BFAE-1FD5F8D91C59}"/>
                </a:ext>
              </a:extLst>
            </p:cNvPr>
            <p:cNvSpPr txBox="1"/>
            <p:nvPr/>
          </p:nvSpPr>
          <p:spPr>
            <a:xfrm>
              <a:off x="151835" y="1251813"/>
              <a:ext cx="4439894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mRICH</a:t>
              </a:r>
              <a:r>
                <a:rPr lang="en-US" sz="1400" dirty="0"/>
                <a:t>: An aerogel RICH with Fresnel lens focalization for compact and projective imaging</a:t>
              </a:r>
            </a:p>
            <a:p>
              <a:endParaRPr lang="en-US" sz="700" dirty="0"/>
            </a:p>
            <a:p>
              <a:r>
                <a:rPr lang="en-US" sz="1400" dirty="0">
                  <a:latin typeface="Symbol" charset="2"/>
                  <a:cs typeface="Symbol" charset="2"/>
                </a:rPr>
                <a:t>p</a:t>
              </a:r>
              <a:r>
                <a:rPr lang="en-US" sz="1400" dirty="0"/>
                <a:t>/K </a:t>
              </a:r>
              <a:r>
                <a:rPr lang="en-US" sz="1400" dirty="0" err="1"/>
                <a:t>sepration</a:t>
              </a:r>
              <a:r>
                <a:rPr lang="en-US" sz="1400" dirty="0"/>
                <a:t> up to ~ 10 GeV/c </a:t>
              </a: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E0153034-0B21-3444-A582-543A85A1B5EB}"/>
                </a:ext>
              </a:extLst>
            </p:cNvPr>
            <p:cNvSpPr txBox="1"/>
            <p:nvPr/>
          </p:nvSpPr>
          <p:spPr>
            <a:xfrm>
              <a:off x="135304" y="911640"/>
              <a:ext cx="3289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Compact solution for few-GeV range</a:t>
              </a: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E7A23B77-A19F-164C-B30C-3B213BA04B9A}"/>
                </a:ext>
              </a:extLst>
            </p:cNvPr>
            <p:cNvSpPr/>
            <p:nvPr/>
          </p:nvSpPr>
          <p:spPr>
            <a:xfrm>
              <a:off x="89003" y="842597"/>
              <a:ext cx="4502726" cy="5598097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3FBB722C-B27C-8B4B-90A9-6FD5EB1A2EFF}"/>
                </a:ext>
              </a:extLst>
            </p:cNvPr>
            <p:cNvGrpSpPr/>
            <p:nvPr/>
          </p:nvGrpSpPr>
          <p:grpSpPr>
            <a:xfrm>
              <a:off x="31273" y="4149080"/>
              <a:ext cx="4455944" cy="2329889"/>
              <a:chOff x="1918010" y="4046488"/>
              <a:chExt cx="3925229" cy="2318535"/>
            </a:xfrm>
          </p:grpSpPr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id="{D196FD13-E61C-0740-88F3-6FB29D8214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9" r="50648"/>
              <a:stretch/>
            </p:blipFill>
            <p:spPr>
              <a:xfrm>
                <a:off x="1918010" y="4046488"/>
                <a:ext cx="2196790" cy="2318535"/>
              </a:xfrm>
              <a:prstGeom prst="rect">
                <a:avLst/>
              </a:prstGeom>
            </p:spPr>
          </p:pic>
          <p:pic>
            <p:nvPicPr>
              <p:cNvPr id="23" name="Picture 19">
                <a:extLst>
                  <a:ext uri="{FF2B5EF4-FFF2-40B4-BE49-F238E27FC236}">
                    <a16:creationId xmlns:a16="http://schemas.microsoft.com/office/drawing/2014/main" id="{EE418B19-3A23-2440-9DFE-031C0B404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16" t="14673" r="3747" b="5969"/>
              <a:stretch/>
            </p:blipFill>
            <p:spPr>
              <a:xfrm>
                <a:off x="4025590" y="4274628"/>
                <a:ext cx="1817649" cy="1839951"/>
              </a:xfrm>
              <a:prstGeom prst="rect">
                <a:avLst/>
              </a:prstGeom>
            </p:spPr>
          </p:pic>
        </p:grpSp>
        <p:grpSp>
          <p:nvGrpSpPr>
            <p:cNvPr id="24" name="Group 20">
              <a:extLst>
                <a:ext uri="{FF2B5EF4-FFF2-40B4-BE49-F238E27FC236}">
                  <a16:creationId xmlns:a16="http://schemas.microsoft.com/office/drawing/2014/main" id="{A0F3FFC9-B7D6-DF4A-A61C-6683DCD6C157}"/>
                </a:ext>
              </a:extLst>
            </p:cNvPr>
            <p:cNvGrpSpPr/>
            <p:nvPr/>
          </p:nvGrpSpPr>
          <p:grpSpPr>
            <a:xfrm>
              <a:off x="119921" y="2132856"/>
              <a:ext cx="2464200" cy="1855476"/>
              <a:chOff x="2003289" y="2319178"/>
              <a:chExt cx="2464200" cy="1855476"/>
            </a:xfrm>
          </p:grpSpPr>
          <p:sp>
            <p:nvSpPr>
              <p:cNvPr id="25" name="Rectangle 21">
                <a:extLst>
                  <a:ext uri="{FF2B5EF4-FFF2-40B4-BE49-F238E27FC236}">
                    <a16:creationId xmlns:a16="http://schemas.microsoft.com/office/drawing/2014/main" id="{5F3E10F9-AF36-814E-828B-B20C9262DDB8}"/>
                  </a:ext>
                </a:extLst>
              </p:cNvPr>
              <p:cNvSpPr/>
              <p:nvPr/>
            </p:nvSpPr>
            <p:spPr>
              <a:xfrm>
                <a:off x="2003289" y="2330723"/>
                <a:ext cx="2464200" cy="18439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2">
                <a:extLst>
                  <a:ext uri="{FF2B5EF4-FFF2-40B4-BE49-F238E27FC236}">
                    <a16:creationId xmlns:a16="http://schemas.microsoft.com/office/drawing/2014/main" id="{5A4A6EBE-7233-F747-A3D5-753D13FF81BF}"/>
                  </a:ext>
                </a:extLst>
              </p:cNvPr>
              <p:cNvGrpSpPr/>
              <p:nvPr/>
            </p:nvGrpSpPr>
            <p:grpSpPr>
              <a:xfrm>
                <a:off x="2003289" y="2319178"/>
                <a:ext cx="2464200" cy="1848722"/>
                <a:chOff x="5679775" y="1342984"/>
                <a:chExt cx="3077477" cy="2635474"/>
              </a:xfrm>
            </p:grpSpPr>
            <p:pic>
              <p:nvPicPr>
                <p:cNvPr id="27" name="Picture 23">
                  <a:extLst>
                    <a:ext uri="{FF2B5EF4-FFF2-40B4-BE49-F238E27FC236}">
                      <a16:creationId xmlns:a16="http://schemas.microsoft.com/office/drawing/2014/main" id="{296C83F7-D543-F84B-820D-3FEA77D1FD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474" r="1662" b="5311"/>
                <a:stretch/>
              </p:blipFill>
              <p:spPr>
                <a:xfrm>
                  <a:off x="5959342" y="1469908"/>
                  <a:ext cx="2684250" cy="2371671"/>
                </a:xfrm>
                <a:prstGeom prst="rect">
                  <a:avLst/>
                </a:prstGeom>
              </p:spPr>
            </p:pic>
            <p:sp>
              <p:nvSpPr>
                <p:cNvPr id="28" name="TextBox 24">
                  <a:extLst>
                    <a:ext uri="{FF2B5EF4-FFF2-40B4-BE49-F238E27FC236}">
                      <a16:creationId xmlns:a16="http://schemas.microsoft.com/office/drawing/2014/main" id="{77A6BB12-70D2-4441-BCD8-56A4A9D8987E}"/>
                    </a:ext>
                  </a:extLst>
                </p:cNvPr>
                <p:cNvSpPr txBox="1"/>
                <p:nvPr/>
              </p:nvSpPr>
              <p:spPr>
                <a:xfrm>
                  <a:off x="5679775" y="3532872"/>
                  <a:ext cx="936891" cy="4387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Aerogel</a:t>
                  </a:r>
                </a:p>
              </p:txBody>
            </p:sp>
            <p:sp>
              <p:nvSpPr>
                <p:cNvPr id="29" name="TextBox 25">
                  <a:extLst>
                    <a:ext uri="{FF2B5EF4-FFF2-40B4-BE49-F238E27FC236}">
                      <a16:creationId xmlns:a16="http://schemas.microsoft.com/office/drawing/2014/main" id="{63D26EAD-9F43-6446-93FC-22787A715037}"/>
                    </a:ext>
                  </a:extLst>
                </p:cNvPr>
                <p:cNvSpPr txBox="1"/>
                <p:nvPr/>
              </p:nvSpPr>
              <p:spPr>
                <a:xfrm>
                  <a:off x="5900703" y="1342984"/>
                  <a:ext cx="1311099" cy="4387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5"/>
                      </a:solidFill>
                    </a:rPr>
                    <a:t>Fresnel lens</a:t>
                  </a:r>
                </a:p>
              </p:txBody>
            </p:sp>
            <p:sp>
              <p:nvSpPr>
                <p:cNvPr id="30" name="TextBox 26">
                  <a:extLst>
                    <a:ext uri="{FF2B5EF4-FFF2-40B4-BE49-F238E27FC236}">
                      <a16:creationId xmlns:a16="http://schemas.microsoft.com/office/drawing/2014/main" id="{3A70B725-2FEE-E440-BC14-E2AB5A7BF90B}"/>
                    </a:ext>
                  </a:extLst>
                </p:cNvPr>
                <p:cNvSpPr txBox="1"/>
                <p:nvPr/>
              </p:nvSpPr>
              <p:spPr>
                <a:xfrm>
                  <a:off x="7353422" y="3539702"/>
                  <a:ext cx="1403830" cy="4387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70C0"/>
                      </a:solidFill>
                    </a:rPr>
                    <a:t>Sensor plane</a:t>
                  </a:r>
                </a:p>
              </p:txBody>
            </p:sp>
            <p:cxnSp>
              <p:nvCxnSpPr>
                <p:cNvPr id="31" name="Straight Arrow Connector 27">
                  <a:extLst>
                    <a:ext uri="{FF2B5EF4-FFF2-40B4-BE49-F238E27FC236}">
                      <a16:creationId xmlns:a16="http://schemas.microsoft.com/office/drawing/2014/main" id="{CF615E97-91C9-9640-8F55-6A85A90E502E}"/>
                    </a:ext>
                  </a:extLst>
                </p:cNvPr>
                <p:cNvCxnSpPr/>
                <p:nvPr/>
              </p:nvCxnSpPr>
              <p:spPr>
                <a:xfrm flipH="1" flipV="1">
                  <a:off x="6460060" y="1628349"/>
                  <a:ext cx="143107" cy="480662"/>
                </a:xfrm>
                <a:prstGeom prst="straightConnector1">
                  <a:avLst/>
                </a:prstGeom>
                <a:ln w="38100">
                  <a:solidFill>
                    <a:schemeClr val="accent5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28">
                  <a:extLst>
                    <a:ext uri="{FF2B5EF4-FFF2-40B4-BE49-F238E27FC236}">
                      <a16:creationId xmlns:a16="http://schemas.microsoft.com/office/drawing/2014/main" id="{B4BFC863-3D32-2746-9367-435A1A19D22C}"/>
                    </a:ext>
                  </a:extLst>
                </p:cNvPr>
                <p:cNvCxnSpPr/>
                <p:nvPr/>
              </p:nvCxnSpPr>
              <p:spPr>
                <a:xfrm flipH="1">
                  <a:off x="6117629" y="3274125"/>
                  <a:ext cx="401543" cy="387069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29">
                  <a:extLst>
                    <a:ext uri="{FF2B5EF4-FFF2-40B4-BE49-F238E27FC236}">
                      <a16:creationId xmlns:a16="http://schemas.microsoft.com/office/drawing/2014/main" id="{8F70A171-458B-2445-AE9A-3CBB08FF7503}"/>
                    </a:ext>
                  </a:extLst>
                </p:cNvPr>
                <p:cNvCxnSpPr/>
                <p:nvPr/>
              </p:nvCxnSpPr>
              <p:spPr>
                <a:xfrm flipH="1">
                  <a:off x="8136852" y="3012291"/>
                  <a:ext cx="113530" cy="647464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5" name="Picture 31">
              <a:extLst>
                <a:ext uri="{FF2B5EF4-FFF2-40B4-BE49-F238E27FC236}">
                  <a16:creationId xmlns:a16="http://schemas.microsoft.com/office/drawing/2014/main" id="{91FABD54-4757-FF42-A82B-645556A3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5481" y="2132856"/>
              <a:ext cx="1912856" cy="1864583"/>
            </a:xfrm>
            <a:prstGeom prst="rect">
              <a:avLst/>
            </a:prstGeom>
          </p:spPr>
        </p:pic>
      </p:grp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A9B9FE8-5EFE-7F47-8BF3-45C7800E66F7}"/>
              </a:ext>
            </a:extLst>
          </p:cNvPr>
          <p:cNvSpPr txBox="1"/>
          <p:nvPr/>
        </p:nvSpPr>
        <p:spPr>
          <a:xfrm>
            <a:off x="2987824" y="1740632"/>
            <a:ext cx="1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superPhenix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362770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41AB72F-B469-8E49-A272-A996E1F6EF98}"/>
              </a:ext>
            </a:extLst>
          </p:cNvPr>
          <p:cNvGrpSpPr/>
          <p:nvPr/>
        </p:nvGrpSpPr>
        <p:grpSpPr>
          <a:xfrm>
            <a:off x="838601" y="2852936"/>
            <a:ext cx="8518177" cy="1015663"/>
            <a:chOff x="374303" y="2782669"/>
            <a:chExt cx="8518177" cy="101566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D915379-4FCF-0647-A4ED-BEB88A8B7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303" y="2813550"/>
              <a:ext cx="1698862" cy="914772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8527B5B-153E-E045-8D36-470FD0B3A546}"/>
                </a:ext>
              </a:extLst>
            </p:cNvPr>
            <p:cNvSpPr txBox="1"/>
            <p:nvPr/>
          </p:nvSpPr>
          <p:spPr>
            <a:xfrm>
              <a:off x="2519877" y="2782669"/>
              <a:ext cx="63726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JEDI</a:t>
              </a:r>
              <a:r>
                <a:rPr lang="it-IT" sz="2400" dirty="0"/>
                <a:t> </a:t>
              </a:r>
              <a:r>
                <a:rPr lang="it-IT" sz="2400" b="1" dirty="0">
                  <a:solidFill>
                    <a:srgbClr val="FF0000"/>
                  </a:solidFill>
                </a:rPr>
                <a:t>(R.N. &amp; R.L.: Paolo </a:t>
              </a:r>
              <a:r>
                <a:rPr lang="it-IT" sz="2400" b="1" dirty="0" err="1">
                  <a:solidFill>
                    <a:srgbClr val="FF0000"/>
                  </a:solidFill>
                </a:rPr>
                <a:t>Lenisa</a:t>
              </a:r>
              <a:r>
                <a:rPr lang="it-IT" sz="2400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EDM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Test of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fundamental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symmetries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, T, CP)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84390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The modular RICH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D09DE5AC-7F40-144B-99E4-B44FAAAF7BA2}"/>
              </a:ext>
            </a:extLst>
          </p:cNvPr>
          <p:cNvSpPr/>
          <p:nvPr/>
        </p:nvSpPr>
        <p:spPr>
          <a:xfrm>
            <a:off x="247962" y="910742"/>
            <a:ext cx="8853586" cy="2765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id="{E21BD34C-211C-C542-86A5-A1BE97F7E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0" y="1395524"/>
            <a:ext cx="7390302" cy="2106641"/>
          </a:xfrm>
          <a:prstGeom prst="rect">
            <a:avLst/>
          </a:prstGeom>
        </p:spPr>
      </p:pic>
      <p:sp>
        <p:nvSpPr>
          <p:cNvPr id="43" name="Rectangle 13">
            <a:extLst>
              <a:ext uri="{FF2B5EF4-FFF2-40B4-BE49-F238E27FC236}">
                <a16:creationId xmlns:a16="http://schemas.microsoft.com/office/drawing/2014/main" id="{9B3F2176-093F-EC42-A61F-4198FD56885A}"/>
              </a:ext>
            </a:extLst>
          </p:cNvPr>
          <p:cNvSpPr/>
          <p:nvPr/>
        </p:nvSpPr>
        <p:spPr>
          <a:xfrm>
            <a:off x="1924161" y="1280074"/>
            <a:ext cx="5463298" cy="239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15" descr="IMG_20180705_112342.jpg">
            <a:extLst>
              <a:ext uri="{FF2B5EF4-FFF2-40B4-BE49-F238E27FC236}">
                <a16:creationId xmlns:a16="http://schemas.microsoft.com/office/drawing/2014/main" id="{2B107B96-F678-8740-A5EF-B8DFFE7E3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65" y="1372433"/>
            <a:ext cx="3751552" cy="2106641"/>
          </a:xfrm>
          <a:prstGeom prst="rect">
            <a:avLst/>
          </a:prstGeom>
        </p:spPr>
      </p:pic>
      <p:pic>
        <p:nvPicPr>
          <p:cNvPr id="46" name="Picture 16">
            <a:extLst>
              <a:ext uri="{FF2B5EF4-FFF2-40B4-BE49-F238E27FC236}">
                <a16:creationId xmlns:a16="http://schemas.microsoft.com/office/drawing/2014/main" id="{B2909F77-A1F5-904A-8CC8-06704CF7D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214" y="1102044"/>
            <a:ext cx="2806920" cy="2507096"/>
          </a:xfrm>
          <a:prstGeom prst="rect">
            <a:avLst/>
          </a:prstGeom>
        </p:spPr>
      </p:pic>
      <p:grpSp>
        <p:nvGrpSpPr>
          <p:cNvPr id="47" name="Group 17">
            <a:extLst>
              <a:ext uri="{FF2B5EF4-FFF2-40B4-BE49-F238E27FC236}">
                <a16:creationId xmlns:a16="http://schemas.microsoft.com/office/drawing/2014/main" id="{1B8FCC0C-6CCC-CD42-871A-C24570B0ED74}"/>
              </a:ext>
            </a:extLst>
          </p:cNvPr>
          <p:cNvGrpSpPr/>
          <p:nvPr/>
        </p:nvGrpSpPr>
        <p:grpSpPr>
          <a:xfrm>
            <a:off x="7518189" y="116632"/>
            <a:ext cx="1796385" cy="1440160"/>
            <a:chOff x="7431185" y="3073315"/>
            <a:chExt cx="1796385" cy="1440160"/>
          </a:xfrm>
        </p:grpSpPr>
        <p:sp>
          <p:nvSpPr>
            <p:cNvPr id="48" name="Explosion 1 18">
              <a:extLst>
                <a:ext uri="{FF2B5EF4-FFF2-40B4-BE49-F238E27FC236}">
                  <a16:creationId xmlns:a16="http://schemas.microsoft.com/office/drawing/2014/main" id="{FC57E9D1-6FB4-CD49-8226-14CC9E4C9863}"/>
                </a:ext>
              </a:extLst>
            </p:cNvPr>
            <p:cNvSpPr/>
            <p:nvPr/>
          </p:nvSpPr>
          <p:spPr>
            <a:xfrm>
              <a:off x="7585768" y="3073315"/>
              <a:ext cx="1368152" cy="1440160"/>
            </a:xfrm>
            <a:prstGeom prst="irregularSeal1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19">
              <a:extLst>
                <a:ext uri="{FF2B5EF4-FFF2-40B4-BE49-F238E27FC236}">
                  <a16:creationId xmlns:a16="http://schemas.microsoft.com/office/drawing/2014/main" id="{83BE04FA-B935-1B4E-8995-8E46F220DFC2}"/>
                </a:ext>
              </a:extLst>
            </p:cNvPr>
            <p:cNvSpPr txBox="1"/>
            <p:nvPr/>
          </p:nvSpPr>
          <p:spPr>
            <a:xfrm>
              <a:off x="7431185" y="3501008"/>
              <a:ext cx="1796385" cy="584776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</a:t>
              </a:r>
              <a:r>
                <a:rPr lang="it-IT" sz="1600" dirty="0">
                  <a:solidFill>
                    <a:srgbClr val="002060"/>
                  </a:solidFill>
                </a:rPr>
                <a:t>3</a:t>
              </a:r>
              <a:r>
                <a:rPr lang="it-IT" sz="1600" dirty="0">
                  <a:solidFill>
                    <a:srgbClr val="002060"/>
                  </a:solidFill>
                  <a:latin typeface="Symbol" panose="05050102010706020507" pitchFamily="18" charset="2"/>
                </a:rPr>
                <a:t>s </a:t>
              </a:r>
              <a:r>
                <a:rPr lang="it-IT" sz="1600" dirty="0" err="1">
                  <a:solidFill>
                    <a:srgbClr val="002060"/>
                  </a:solidFill>
                  <a:latin typeface="Symbol" panose="05050102010706020507" pitchFamily="18" charset="2"/>
                </a:rPr>
                <a:t>p</a:t>
              </a:r>
              <a:r>
                <a:rPr lang="it-IT" sz="1600" dirty="0">
                  <a:solidFill>
                    <a:srgbClr val="002060"/>
                  </a:solidFill>
                </a:rPr>
                <a:t>/k </a:t>
              </a:r>
              <a:r>
                <a:rPr lang="it-IT" sz="1600" dirty="0" err="1">
                  <a:solidFill>
                    <a:srgbClr val="002060"/>
                  </a:solidFill>
                </a:rPr>
                <a:t>separation</a:t>
              </a:r>
              <a:endParaRPr lang="it-IT" sz="1600" dirty="0">
                <a:solidFill>
                  <a:srgbClr val="002060"/>
                </a:solidFill>
              </a:endParaRPr>
            </a:p>
            <a:p>
              <a:r>
                <a:rPr lang="it-IT" sz="1600" dirty="0">
                  <a:solidFill>
                    <a:srgbClr val="002060"/>
                  </a:solidFill>
                </a:rPr>
                <a:t> </a:t>
              </a:r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 2  1</a:t>
              </a:r>
              <a:r>
                <a:rPr lang="it-IT" sz="1600" dirty="0">
                  <a:solidFill>
                    <a:srgbClr val="002060"/>
                  </a:solidFill>
                </a:rPr>
                <a:t>0 GeV/c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A35413-628A-FE49-89D8-2B4337328ABE}"/>
              </a:ext>
            </a:extLst>
          </p:cNvPr>
          <p:cNvSpPr txBox="1"/>
          <p:nvPr/>
        </p:nvSpPr>
        <p:spPr>
          <a:xfrm>
            <a:off x="169173" y="783801"/>
            <a:ext cx="743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Compact and modular RICH independent elements (Box </a:t>
            </a:r>
            <a:r>
              <a:rPr lang="en-US" dirty="0" err="1"/>
              <a:t>sensori</a:t>
            </a:r>
            <a:r>
              <a:rPr lang="en-US" dirty="0"/>
              <a:t>: </a:t>
            </a:r>
            <a:r>
              <a:rPr lang="en-US" b="1" dirty="0"/>
              <a:t>M. </a:t>
            </a:r>
            <a:r>
              <a:rPr lang="en-US" b="1" dirty="0" err="1"/>
              <a:t>Gradara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624292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The modular RICH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D09DE5AC-7F40-144B-99E4-B44FAAAF7BA2}"/>
              </a:ext>
            </a:extLst>
          </p:cNvPr>
          <p:cNvSpPr/>
          <p:nvPr/>
        </p:nvSpPr>
        <p:spPr>
          <a:xfrm>
            <a:off x="247962" y="910742"/>
            <a:ext cx="8853586" cy="2765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id="{E21BD34C-211C-C542-86A5-A1BE97F7E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0" y="1395524"/>
            <a:ext cx="7390302" cy="2106641"/>
          </a:xfrm>
          <a:prstGeom prst="rect">
            <a:avLst/>
          </a:prstGeom>
        </p:spPr>
      </p:pic>
      <p:sp>
        <p:nvSpPr>
          <p:cNvPr id="43" name="Rectangle 13">
            <a:extLst>
              <a:ext uri="{FF2B5EF4-FFF2-40B4-BE49-F238E27FC236}">
                <a16:creationId xmlns:a16="http://schemas.microsoft.com/office/drawing/2014/main" id="{9B3F2176-093F-EC42-A61F-4198FD56885A}"/>
              </a:ext>
            </a:extLst>
          </p:cNvPr>
          <p:cNvSpPr/>
          <p:nvPr/>
        </p:nvSpPr>
        <p:spPr>
          <a:xfrm>
            <a:off x="1924161" y="1280074"/>
            <a:ext cx="5463298" cy="239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15" descr="IMG_20180705_112342.jpg">
            <a:extLst>
              <a:ext uri="{FF2B5EF4-FFF2-40B4-BE49-F238E27FC236}">
                <a16:creationId xmlns:a16="http://schemas.microsoft.com/office/drawing/2014/main" id="{2B107B96-F678-8740-A5EF-B8DFFE7E3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65" y="1372433"/>
            <a:ext cx="3751552" cy="2106641"/>
          </a:xfrm>
          <a:prstGeom prst="rect">
            <a:avLst/>
          </a:prstGeom>
        </p:spPr>
      </p:pic>
      <p:pic>
        <p:nvPicPr>
          <p:cNvPr id="46" name="Picture 16">
            <a:extLst>
              <a:ext uri="{FF2B5EF4-FFF2-40B4-BE49-F238E27FC236}">
                <a16:creationId xmlns:a16="http://schemas.microsoft.com/office/drawing/2014/main" id="{B2909F77-A1F5-904A-8CC8-06704CF7D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214" y="1102044"/>
            <a:ext cx="2806920" cy="2507096"/>
          </a:xfrm>
          <a:prstGeom prst="rect">
            <a:avLst/>
          </a:prstGeom>
        </p:spPr>
      </p:pic>
      <p:grpSp>
        <p:nvGrpSpPr>
          <p:cNvPr id="47" name="Group 17">
            <a:extLst>
              <a:ext uri="{FF2B5EF4-FFF2-40B4-BE49-F238E27FC236}">
                <a16:creationId xmlns:a16="http://schemas.microsoft.com/office/drawing/2014/main" id="{1B8FCC0C-6CCC-CD42-871A-C24570B0ED74}"/>
              </a:ext>
            </a:extLst>
          </p:cNvPr>
          <p:cNvGrpSpPr/>
          <p:nvPr/>
        </p:nvGrpSpPr>
        <p:grpSpPr>
          <a:xfrm>
            <a:off x="7518189" y="116632"/>
            <a:ext cx="1796385" cy="1440160"/>
            <a:chOff x="7431185" y="3073315"/>
            <a:chExt cx="1796385" cy="1440160"/>
          </a:xfrm>
        </p:grpSpPr>
        <p:sp>
          <p:nvSpPr>
            <p:cNvPr id="48" name="Explosion 1 18">
              <a:extLst>
                <a:ext uri="{FF2B5EF4-FFF2-40B4-BE49-F238E27FC236}">
                  <a16:creationId xmlns:a16="http://schemas.microsoft.com/office/drawing/2014/main" id="{FC57E9D1-6FB4-CD49-8226-14CC9E4C9863}"/>
                </a:ext>
              </a:extLst>
            </p:cNvPr>
            <p:cNvSpPr/>
            <p:nvPr/>
          </p:nvSpPr>
          <p:spPr>
            <a:xfrm>
              <a:off x="7585768" y="3073315"/>
              <a:ext cx="1368152" cy="1440160"/>
            </a:xfrm>
            <a:prstGeom prst="irregularSeal1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19">
              <a:extLst>
                <a:ext uri="{FF2B5EF4-FFF2-40B4-BE49-F238E27FC236}">
                  <a16:creationId xmlns:a16="http://schemas.microsoft.com/office/drawing/2014/main" id="{83BE04FA-B935-1B4E-8995-8E46F220DFC2}"/>
                </a:ext>
              </a:extLst>
            </p:cNvPr>
            <p:cNvSpPr txBox="1"/>
            <p:nvPr/>
          </p:nvSpPr>
          <p:spPr>
            <a:xfrm>
              <a:off x="7431185" y="3501008"/>
              <a:ext cx="1796385" cy="584776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</a:t>
              </a:r>
              <a:r>
                <a:rPr lang="it-IT" sz="1600" dirty="0">
                  <a:solidFill>
                    <a:srgbClr val="002060"/>
                  </a:solidFill>
                </a:rPr>
                <a:t>3</a:t>
              </a:r>
              <a:r>
                <a:rPr lang="it-IT" sz="1600" dirty="0">
                  <a:solidFill>
                    <a:srgbClr val="002060"/>
                  </a:solidFill>
                  <a:latin typeface="Symbol" panose="05050102010706020507" pitchFamily="18" charset="2"/>
                </a:rPr>
                <a:t>s </a:t>
              </a:r>
              <a:r>
                <a:rPr lang="it-IT" sz="1600" dirty="0" err="1">
                  <a:solidFill>
                    <a:srgbClr val="002060"/>
                  </a:solidFill>
                  <a:latin typeface="Symbol" panose="05050102010706020507" pitchFamily="18" charset="2"/>
                </a:rPr>
                <a:t>p</a:t>
              </a:r>
              <a:r>
                <a:rPr lang="it-IT" sz="1600" dirty="0">
                  <a:solidFill>
                    <a:srgbClr val="002060"/>
                  </a:solidFill>
                </a:rPr>
                <a:t>/k </a:t>
              </a:r>
              <a:r>
                <a:rPr lang="it-IT" sz="1600" dirty="0" err="1">
                  <a:solidFill>
                    <a:srgbClr val="002060"/>
                  </a:solidFill>
                </a:rPr>
                <a:t>separation</a:t>
              </a:r>
              <a:endParaRPr lang="it-IT" sz="1600" dirty="0">
                <a:solidFill>
                  <a:srgbClr val="002060"/>
                </a:solidFill>
              </a:endParaRPr>
            </a:p>
            <a:p>
              <a:r>
                <a:rPr lang="it-IT" sz="1600" dirty="0">
                  <a:solidFill>
                    <a:srgbClr val="002060"/>
                  </a:solidFill>
                </a:rPr>
                <a:t> </a:t>
              </a:r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 2  1</a:t>
              </a:r>
              <a:r>
                <a:rPr lang="it-IT" sz="1600" dirty="0">
                  <a:solidFill>
                    <a:srgbClr val="002060"/>
                  </a:solidFill>
                </a:rPr>
                <a:t>0 GeV/c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0" name="Group 21">
            <a:extLst>
              <a:ext uri="{FF2B5EF4-FFF2-40B4-BE49-F238E27FC236}">
                <a16:creationId xmlns:a16="http://schemas.microsoft.com/office/drawing/2014/main" id="{739933CF-94DD-3B4A-97F7-6E190A1A4190}"/>
              </a:ext>
            </a:extLst>
          </p:cNvPr>
          <p:cNvGrpSpPr/>
          <p:nvPr/>
        </p:nvGrpSpPr>
        <p:grpSpPr>
          <a:xfrm>
            <a:off x="179512" y="3687857"/>
            <a:ext cx="8840969" cy="2765479"/>
            <a:chOff x="153642" y="3738618"/>
            <a:chExt cx="8840969" cy="2765479"/>
          </a:xfrm>
        </p:grpSpPr>
        <p:sp>
          <p:nvSpPr>
            <p:cNvPr id="51" name="Rectangle 22">
              <a:extLst>
                <a:ext uri="{FF2B5EF4-FFF2-40B4-BE49-F238E27FC236}">
                  <a16:creationId xmlns:a16="http://schemas.microsoft.com/office/drawing/2014/main" id="{CBDA3E30-06EE-0443-9DDA-DF38CC613B86}"/>
                </a:ext>
              </a:extLst>
            </p:cNvPr>
            <p:cNvSpPr/>
            <p:nvPr/>
          </p:nvSpPr>
          <p:spPr>
            <a:xfrm>
              <a:off x="153642" y="3738618"/>
              <a:ext cx="8840969" cy="2765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2" name="Group 23">
              <a:extLst>
                <a:ext uri="{FF2B5EF4-FFF2-40B4-BE49-F238E27FC236}">
                  <a16:creationId xmlns:a16="http://schemas.microsoft.com/office/drawing/2014/main" id="{BE3D85DB-6964-A24D-A8B5-B1E1D9DEE5A5}"/>
                </a:ext>
              </a:extLst>
            </p:cNvPr>
            <p:cNvGrpSpPr/>
            <p:nvPr/>
          </p:nvGrpSpPr>
          <p:grpSpPr>
            <a:xfrm>
              <a:off x="166619" y="3756768"/>
              <a:ext cx="3155331" cy="2682103"/>
              <a:chOff x="5679775" y="1264579"/>
              <a:chExt cx="3155331" cy="2682103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070CA7EA-D84F-EC47-A5A0-B8F8A4456A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74" r="1662" b="5311"/>
              <a:stretch/>
            </p:blipFill>
            <p:spPr>
              <a:xfrm>
                <a:off x="5959342" y="1469908"/>
                <a:ext cx="2684250" cy="2371671"/>
              </a:xfrm>
              <a:prstGeom prst="rect">
                <a:avLst/>
              </a:prstGeom>
            </p:spPr>
          </p:pic>
          <p:sp>
            <p:nvSpPr>
              <p:cNvPr id="58" name="TextBox 29">
                <a:extLst>
                  <a:ext uri="{FF2B5EF4-FFF2-40B4-BE49-F238E27FC236}">
                    <a16:creationId xmlns:a16="http://schemas.microsoft.com/office/drawing/2014/main" id="{C0E2E13D-147A-7B43-BCF3-4992366468F6}"/>
                  </a:ext>
                </a:extLst>
              </p:cNvPr>
              <p:cNvSpPr txBox="1"/>
              <p:nvPr/>
            </p:nvSpPr>
            <p:spPr>
              <a:xfrm>
                <a:off x="5679775" y="3608128"/>
                <a:ext cx="8309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kern="1200" dirty="0">
                    <a:solidFill>
                      <a:schemeClr val="accent6"/>
                    </a:solidFill>
                  </a:rPr>
                  <a:t>Aerogel</a:t>
                </a:r>
              </a:p>
            </p:txBody>
          </p:sp>
          <p:sp>
            <p:nvSpPr>
              <p:cNvPr id="59" name="TextBox 30">
                <a:extLst>
                  <a:ext uri="{FF2B5EF4-FFF2-40B4-BE49-F238E27FC236}">
                    <a16:creationId xmlns:a16="http://schemas.microsoft.com/office/drawing/2014/main" id="{40626156-E52E-A44F-BD59-093C6DCE29B0}"/>
                  </a:ext>
                </a:extLst>
              </p:cNvPr>
              <p:cNvSpPr txBox="1"/>
              <p:nvPr/>
            </p:nvSpPr>
            <p:spPr>
              <a:xfrm>
                <a:off x="5721740" y="1264579"/>
                <a:ext cx="11734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kern="1200" dirty="0">
                    <a:solidFill>
                      <a:schemeClr val="accent5"/>
                    </a:solidFill>
                  </a:rPr>
                  <a:t>Fresnel lens</a:t>
                </a:r>
              </a:p>
            </p:txBody>
          </p:sp>
          <p:sp>
            <p:nvSpPr>
              <p:cNvPr id="60" name="TextBox 31">
                <a:extLst>
                  <a:ext uri="{FF2B5EF4-FFF2-40B4-BE49-F238E27FC236}">
                    <a16:creationId xmlns:a16="http://schemas.microsoft.com/office/drawing/2014/main" id="{17506CCF-4311-A64B-B576-1C55670D1DB6}"/>
                  </a:ext>
                </a:extLst>
              </p:cNvPr>
              <p:cNvSpPr txBox="1"/>
              <p:nvPr/>
            </p:nvSpPr>
            <p:spPr>
              <a:xfrm>
                <a:off x="7576829" y="3555882"/>
                <a:ext cx="12582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kern="1200" dirty="0">
                    <a:solidFill>
                      <a:srgbClr val="0070C0"/>
                    </a:solidFill>
                  </a:rPr>
                  <a:t>Sensor plane</a:t>
                </a:r>
              </a:p>
            </p:txBody>
          </p:sp>
          <p:cxnSp>
            <p:nvCxnSpPr>
              <p:cNvPr id="61" name="Straight Arrow Connector 32">
                <a:extLst>
                  <a:ext uri="{FF2B5EF4-FFF2-40B4-BE49-F238E27FC236}">
                    <a16:creationId xmlns:a16="http://schemas.microsoft.com/office/drawing/2014/main" id="{4671E73E-8E37-6E4C-98E1-E7956504ED7A}"/>
                  </a:ext>
                </a:extLst>
              </p:cNvPr>
              <p:cNvCxnSpPr/>
              <p:nvPr/>
            </p:nvCxnSpPr>
            <p:spPr>
              <a:xfrm flipH="1" flipV="1">
                <a:off x="6350414" y="1603133"/>
                <a:ext cx="252755" cy="505878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33">
                <a:extLst>
                  <a:ext uri="{FF2B5EF4-FFF2-40B4-BE49-F238E27FC236}">
                    <a16:creationId xmlns:a16="http://schemas.microsoft.com/office/drawing/2014/main" id="{465F230A-0677-364E-853E-9D6A3AD65869}"/>
                  </a:ext>
                </a:extLst>
              </p:cNvPr>
              <p:cNvCxnSpPr/>
              <p:nvPr/>
            </p:nvCxnSpPr>
            <p:spPr>
              <a:xfrm flipH="1">
                <a:off x="6117629" y="3274125"/>
                <a:ext cx="401543" cy="38706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34">
                <a:extLst>
                  <a:ext uri="{FF2B5EF4-FFF2-40B4-BE49-F238E27FC236}">
                    <a16:creationId xmlns:a16="http://schemas.microsoft.com/office/drawing/2014/main" id="{A117F8E2-5CA2-E045-8CCB-62619675E6F3}"/>
                  </a:ext>
                </a:extLst>
              </p:cNvPr>
              <p:cNvCxnSpPr/>
              <p:nvPr/>
            </p:nvCxnSpPr>
            <p:spPr>
              <a:xfrm flipH="1">
                <a:off x="8136852" y="3012291"/>
                <a:ext cx="113530" cy="64746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26">
              <a:extLst>
                <a:ext uri="{FF2B5EF4-FFF2-40B4-BE49-F238E27FC236}">
                  <a16:creationId xmlns:a16="http://schemas.microsoft.com/office/drawing/2014/main" id="{3A54A92D-A863-1845-A044-351AA93FC06D}"/>
                </a:ext>
              </a:extLst>
            </p:cNvPr>
            <p:cNvSpPr txBox="1"/>
            <p:nvPr/>
          </p:nvSpPr>
          <p:spPr>
            <a:xfrm rot="1989020">
              <a:off x="2479959" y="4001702"/>
              <a:ext cx="6897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10 cm</a:t>
              </a:r>
            </a:p>
          </p:txBody>
        </p:sp>
        <p:sp>
          <p:nvSpPr>
            <p:cNvPr id="56" name="TextBox 27">
              <a:extLst>
                <a:ext uri="{FF2B5EF4-FFF2-40B4-BE49-F238E27FC236}">
                  <a16:creationId xmlns:a16="http://schemas.microsoft.com/office/drawing/2014/main" id="{948C4BEC-0BE3-2B48-948F-08251193FC8B}"/>
                </a:ext>
              </a:extLst>
            </p:cNvPr>
            <p:cNvSpPr txBox="1"/>
            <p:nvPr/>
          </p:nvSpPr>
          <p:spPr>
            <a:xfrm rot="20680305">
              <a:off x="1472368" y="3792819"/>
              <a:ext cx="6897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20 cm</a:t>
              </a:r>
            </a:p>
          </p:txBody>
        </p:sp>
      </p:grpSp>
      <p:sp>
        <p:nvSpPr>
          <p:cNvPr id="30" name="TextBox 14">
            <a:extLst>
              <a:ext uri="{FF2B5EF4-FFF2-40B4-BE49-F238E27FC236}">
                <a16:creationId xmlns:a16="http://schemas.microsoft.com/office/drawing/2014/main" id="{CC8FAE22-42A0-C14D-A78E-F28AD507D6D6}"/>
              </a:ext>
            </a:extLst>
          </p:cNvPr>
          <p:cNvSpPr txBox="1"/>
          <p:nvPr/>
        </p:nvSpPr>
        <p:spPr>
          <a:xfrm>
            <a:off x="169173" y="783801"/>
            <a:ext cx="743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Compact and modular RICH independent elements (Box </a:t>
            </a:r>
            <a:r>
              <a:rPr lang="en-US" dirty="0" err="1"/>
              <a:t>sensori</a:t>
            </a:r>
            <a:r>
              <a:rPr lang="en-US" dirty="0"/>
              <a:t>: </a:t>
            </a:r>
            <a:r>
              <a:rPr lang="en-US" b="1" dirty="0"/>
              <a:t>M. </a:t>
            </a:r>
            <a:r>
              <a:rPr lang="en-US" b="1" dirty="0" err="1"/>
              <a:t>Gradara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866DF-5252-7142-AD83-17B9CA5BF867}"/>
              </a:ext>
            </a:extLst>
          </p:cNvPr>
          <p:cNvSpPr txBox="1"/>
          <p:nvPr/>
        </p:nvSpPr>
        <p:spPr>
          <a:xfrm>
            <a:off x="4228965" y="3954887"/>
            <a:ext cx="4127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Test beam with external tracking </a:t>
            </a:r>
          </a:p>
          <a:p>
            <a:r>
              <a:rPr lang="en-GB" dirty="0"/>
              <a:t>e</a:t>
            </a:r>
            <a:r>
              <a:rPr lang="en-IT" dirty="0"/>
              <a:t>xpected </a:t>
            </a:r>
            <a:r>
              <a:rPr lang="en-GB" dirty="0"/>
              <a:t>at </a:t>
            </a:r>
            <a:r>
              <a:rPr lang="en-GB" dirty="0" err="1"/>
              <a:t>JLab</a:t>
            </a:r>
            <a:r>
              <a:rPr lang="en-GB" dirty="0"/>
              <a:t> in August 21</a:t>
            </a:r>
            <a:r>
              <a:rPr lang="en-IT" dirty="0"/>
              <a:t> </a:t>
            </a:r>
          </a:p>
          <a:p>
            <a:endParaRPr lang="en-IT" dirty="0"/>
          </a:p>
          <a:p>
            <a:r>
              <a:rPr lang="en-IT" dirty="0"/>
              <a:t>Ferrara: support for readout &amp; monitoring</a:t>
            </a:r>
          </a:p>
        </p:txBody>
      </p:sp>
    </p:spTree>
    <p:extLst>
      <p:ext uri="{BB962C8B-B14F-4D97-AF65-F5344CB8AC3E}">
        <p14:creationId xmlns:p14="http://schemas.microsoft.com/office/powerpoint/2010/main" val="148134273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344269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dual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RICH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9" name="Picture 39">
            <a:extLst>
              <a:ext uri="{FF2B5EF4-FFF2-40B4-BE49-F238E27FC236}">
                <a16:creationId xmlns:a16="http://schemas.microsoft.com/office/drawing/2014/main" id="{81602255-BE21-1642-85BC-33718EEC3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49" y="1842234"/>
            <a:ext cx="2420223" cy="3133617"/>
          </a:xfrm>
          <a:prstGeom prst="rect">
            <a:avLst/>
          </a:prstGeom>
        </p:spPr>
      </p:pic>
      <p:grpSp>
        <p:nvGrpSpPr>
          <p:cNvPr id="30" name="Group 35">
            <a:extLst>
              <a:ext uri="{FF2B5EF4-FFF2-40B4-BE49-F238E27FC236}">
                <a16:creationId xmlns:a16="http://schemas.microsoft.com/office/drawing/2014/main" id="{6389C25E-5D79-B049-9648-42D5F9372CF0}"/>
              </a:ext>
            </a:extLst>
          </p:cNvPr>
          <p:cNvGrpSpPr/>
          <p:nvPr/>
        </p:nvGrpSpPr>
        <p:grpSpPr>
          <a:xfrm>
            <a:off x="218544" y="650734"/>
            <a:ext cx="1789529" cy="1440160"/>
            <a:chOff x="7431185" y="3073315"/>
            <a:chExt cx="1789529" cy="1440160"/>
          </a:xfrm>
        </p:grpSpPr>
        <p:sp>
          <p:nvSpPr>
            <p:cNvPr id="31" name="Explosion 1 36">
              <a:extLst>
                <a:ext uri="{FF2B5EF4-FFF2-40B4-BE49-F238E27FC236}">
                  <a16:creationId xmlns:a16="http://schemas.microsoft.com/office/drawing/2014/main" id="{D606779C-1196-144D-AB3E-3D483B179B92}"/>
                </a:ext>
              </a:extLst>
            </p:cNvPr>
            <p:cNvSpPr/>
            <p:nvPr/>
          </p:nvSpPr>
          <p:spPr>
            <a:xfrm>
              <a:off x="7585768" y="3073315"/>
              <a:ext cx="1368152" cy="1440160"/>
            </a:xfrm>
            <a:prstGeom prst="irregularSeal1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7">
              <a:extLst>
                <a:ext uri="{FF2B5EF4-FFF2-40B4-BE49-F238E27FC236}">
                  <a16:creationId xmlns:a16="http://schemas.microsoft.com/office/drawing/2014/main" id="{AA154196-5888-C14C-A458-58C28E5E55D9}"/>
                </a:ext>
              </a:extLst>
            </p:cNvPr>
            <p:cNvSpPr txBox="1"/>
            <p:nvPr/>
          </p:nvSpPr>
          <p:spPr>
            <a:xfrm>
              <a:off x="7431185" y="3501008"/>
              <a:ext cx="1789529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</a:t>
              </a:r>
              <a:r>
                <a:rPr lang="it-IT" sz="1600" dirty="0">
                  <a:solidFill>
                    <a:srgbClr val="002060"/>
                  </a:solidFill>
                </a:rPr>
                <a:t>3</a:t>
              </a:r>
              <a:r>
                <a:rPr lang="it-IT" sz="1600" dirty="0">
                  <a:solidFill>
                    <a:srgbClr val="002060"/>
                  </a:solidFill>
                  <a:latin typeface="Symbol" panose="05050102010706020507" pitchFamily="18" charset="2"/>
                </a:rPr>
                <a:t>s p</a:t>
              </a:r>
              <a:r>
                <a:rPr lang="it-IT" sz="1600" dirty="0">
                  <a:solidFill>
                    <a:srgbClr val="002060"/>
                  </a:solidFill>
                </a:rPr>
                <a:t>/k separation</a:t>
              </a:r>
            </a:p>
            <a:p>
              <a:r>
                <a:rPr lang="it-IT" sz="1600" dirty="0">
                  <a:solidFill>
                    <a:srgbClr val="002060"/>
                  </a:solidFill>
                </a:rPr>
                <a:t> </a:t>
              </a:r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 2  5</a:t>
              </a:r>
              <a:r>
                <a:rPr lang="it-IT" sz="1600" dirty="0">
                  <a:solidFill>
                    <a:srgbClr val="002060"/>
                  </a:solidFill>
                </a:rPr>
                <a:t>0 GeV/c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3" name="Picture 40">
            <a:extLst>
              <a:ext uri="{FF2B5EF4-FFF2-40B4-BE49-F238E27FC236}">
                <a16:creationId xmlns:a16="http://schemas.microsoft.com/office/drawing/2014/main" id="{88C7A1DE-7DC5-DC40-A98C-67B525448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88" y="936828"/>
            <a:ext cx="5058375" cy="3158829"/>
          </a:xfrm>
          <a:prstGeom prst="rect">
            <a:avLst/>
          </a:prstGeom>
        </p:spPr>
      </p:pic>
      <p:sp>
        <p:nvSpPr>
          <p:cNvPr id="34" name="TextBox 1">
            <a:extLst>
              <a:ext uri="{FF2B5EF4-FFF2-40B4-BE49-F238E27FC236}">
                <a16:creationId xmlns:a16="http://schemas.microsoft.com/office/drawing/2014/main" id="{E539CC81-B745-334D-BDD4-8AA2DF807F20}"/>
              </a:ext>
            </a:extLst>
          </p:cNvPr>
          <p:cNvSpPr txBox="1"/>
          <p:nvPr/>
        </p:nvSpPr>
        <p:spPr>
          <a:xfrm>
            <a:off x="218544" y="5126146"/>
            <a:ext cx="3333092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Extended 3-60 GeV momentum range</a:t>
            </a:r>
          </a:p>
          <a:p>
            <a:endParaRPr lang="en-US" sz="1600" dirty="0"/>
          </a:p>
          <a:p>
            <a:r>
              <a:rPr lang="en-US" sz="1600" dirty="0"/>
              <a:t>Prototype under construction:</a:t>
            </a:r>
          </a:p>
          <a:p>
            <a:endParaRPr lang="en-US" sz="700" dirty="0"/>
          </a:p>
          <a:p>
            <a:r>
              <a:rPr lang="en-US" sz="1600" dirty="0"/>
              <a:t>INFN </a:t>
            </a:r>
            <a:r>
              <a:rPr lang="en-US" sz="1600" b="1" dirty="0"/>
              <a:t>FE</a:t>
            </a:r>
            <a:r>
              <a:rPr lang="en-US" sz="1600" dirty="0"/>
              <a:t>, BO, CT, LNF, RM1, TO, TS</a:t>
            </a: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E40A23F2-8BED-684E-8579-441616EE1424}"/>
              </a:ext>
            </a:extLst>
          </p:cNvPr>
          <p:cNvSpPr/>
          <p:nvPr/>
        </p:nvSpPr>
        <p:spPr>
          <a:xfrm>
            <a:off x="251520" y="5589240"/>
            <a:ext cx="2915728" cy="721846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87108-FBC7-4447-9105-5748AC966EF1}"/>
              </a:ext>
            </a:extLst>
          </p:cNvPr>
          <p:cNvSpPr txBox="1"/>
          <p:nvPr/>
        </p:nvSpPr>
        <p:spPr>
          <a:xfrm>
            <a:off x="4067944" y="4436176"/>
            <a:ext cx="44609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Two test-beam apporved at CERN in 2021:</a:t>
            </a:r>
          </a:p>
          <a:p>
            <a:endParaRPr lang="en-IT" dirty="0"/>
          </a:p>
          <a:p>
            <a:r>
              <a:rPr lang="en-IT" dirty="0"/>
              <a:t>Sep.   SPS T4-H6: high-momentum &gt; 20 GeV/c</a:t>
            </a:r>
          </a:p>
          <a:p>
            <a:endParaRPr lang="en-IT" dirty="0"/>
          </a:p>
          <a:p>
            <a:r>
              <a:rPr lang="en-IT" dirty="0"/>
              <a:t>Oct.    PS T10: low-momentum &lt; 15 GeV/c</a:t>
            </a:r>
          </a:p>
          <a:p>
            <a:r>
              <a:rPr lang="en-IT" dirty="0"/>
              <a:t>                          in conjunction with ALICE PID</a:t>
            </a:r>
          </a:p>
        </p:txBody>
      </p:sp>
    </p:spTree>
    <p:extLst>
      <p:ext uri="{BB962C8B-B14F-4D97-AF65-F5344CB8AC3E}">
        <p14:creationId xmlns:p14="http://schemas.microsoft.com/office/powerpoint/2010/main" val="134777584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ilding, sign&#10;&#10;Description automatically generated">
            <a:extLst>
              <a:ext uri="{FF2B5EF4-FFF2-40B4-BE49-F238E27FC236}">
                <a16:creationId xmlns:a16="http://schemas.microsoft.com/office/drawing/2014/main" id="{1A69EA2B-3C50-C841-934A-2FBE503C2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425346"/>
            <a:ext cx="5903571" cy="2040132"/>
          </a:xfrm>
          <a:prstGeom prst="rect">
            <a:avLst/>
          </a:prstGeom>
        </p:spPr>
      </p:pic>
      <p:pic>
        <p:nvPicPr>
          <p:cNvPr id="12" name="Picture 11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5689D2FD-E4FC-8A4E-BD2C-67F2BCF69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92" y="62690"/>
            <a:ext cx="3780821" cy="416381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8925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</a:p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dual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RICH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305ED1-6BF4-5B4C-9856-AEA53B9BCB8C}"/>
              </a:ext>
            </a:extLst>
          </p:cNvPr>
          <p:cNvSpPr txBox="1"/>
          <p:nvPr/>
        </p:nvSpPr>
        <p:spPr>
          <a:xfrm>
            <a:off x="323528" y="4413620"/>
            <a:ext cx="19875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Mirror support and</a:t>
            </a:r>
          </a:p>
          <a:p>
            <a:r>
              <a:rPr lang="en-GB" dirty="0"/>
              <a:t>a</a:t>
            </a:r>
            <a:r>
              <a:rPr lang="en-IT" dirty="0"/>
              <a:t>lignment system</a:t>
            </a:r>
          </a:p>
          <a:p>
            <a:endParaRPr lang="en-IT" dirty="0"/>
          </a:p>
          <a:p>
            <a:r>
              <a:rPr lang="en-IT" dirty="0"/>
              <a:t>Detector box</a:t>
            </a:r>
          </a:p>
          <a:p>
            <a:endParaRPr lang="en-IT" dirty="0"/>
          </a:p>
          <a:p>
            <a:r>
              <a:rPr lang="en-IT" b="1" dirty="0"/>
              <a:t>M. Cavallina</a:t>
            </a:r>
            <a:endParaRPr lang="en-IT" dirty="0"/>
          </a:p>
          <a:p>
            <a:r>
              <a:rPr lang="en-IT" dirty="0"/>
              <a:t>(off. </a:t>
            </a:r>
            <a:r>
              <a:rPr lang="en-GB" dirty="0"/>
              <a:t>M</a:t>
            </a:r>
            <a:r>
              <a:rPr lang="en-IT" dirty="0"/>
              <a:t>eccancia)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C4864-4DEB-604B-A041-ACA2FC847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5" y="1484784"/>
            <a:ext cx="4346787" cy="26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7268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43264" y="274482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SiPM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program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B3638515-562A-6C47-B52C-E5B52503E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31" y="1144725"/>
            <a:ext cx="8316937" cy="264431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3258C364-4197-7643-8B57-D128D64F7278}"/>
              </a:ext>
            </a:extLst>
          </p:cNvPr>
          <p:cNvSpPr txBox="1"/>
          <p:nvPr/>
        </p:nvSpPr>
        <p:spPr>
          <a:xfrm>
            <a:off x="243264" y="3808575"/>
            <a:ext cx="6274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Next: Cherenkov imaging with irradiated SiPM and ALCOR (</a:t>
            </a:r>
            <a:r>
              <a:rPr lang="en-US" sz="1600" dirty="0" err="1"/>
              <a:t>DarkSide</a:t>
            </a:r>
            <a:r>
              <a:rPr lang="en-US" sz="1600" dirty="0"/>
              <a:t>) chip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84DAB859-B28D-3744-99DE-9C69CB55A4CA}"/>
              </a:ext>
            </a:extLst>
          </p:cNvPr>
          <p:cNvSpPr txBox="1"/>
          <p:nvPr/>
        </p:nvSpPr>
        <p:spPr>
          <a:xfrm>
            <a:off x="243264" y="892556"/>
            <a:ext cx="5462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Cherenkov imaging with commercial MPPC and MAROC readout</a:t>
            </a:r>
          </a:p>
        </p:txBody>
      </p:sp>
      <p:pic>
        <p:nvPicPr>
          <p:cNvPr id="3" name="Picture 2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30648BD8-93DB-D645-95D0-882D2E553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833"/>
            <a:ext cx="9144000" cy="23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4495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04DFB15-041B-8D43-80A0-F87AA4488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4" y="1508112"/>
            <a:ext cx="4227572" cy="4963667"/>
          </a:xfrm>
          <a:prstGeom prst="rect">
            <a:avLst/>
          </a:prstGeom>
        </p:spPr>
      </p:pic>
      <p:pic>
        <p:nvPicPr>
          <p:cNvPr id="9" name="Picture 8" descr="A picture containing text, indoor, appliance, dishwasher&#10;&#10;Description automatically generated">
            <a:extLst>
              <a:ext uri="{FF2B5EF4-FFF2-40B4-BE49-F238E27FC236}">
                <a16:creationId xmlns:a16="http://schemas.microsoft.com/office/drawing/2014/main" id="{8D602AC8-DDE5-014C-919E-9C304BB3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73" y="3199200"/>
            <a:ext cx="4417965" cy="3320953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6F00335-2667-9B46-8798-818D58D68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17" y="180848"/>
            <a:ext cx="3982220" cy="288160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43264" y="274482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SiPM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program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E2920-7B5C-BE4A-A847-74FE4D808A34}"/>
              </a:ext>
            </a:extLst>
          </p:cNvPr>
          <p:cNvSpPr txBox="1"/>
          <p:nvPr/>
        </p:nvSpPr>
        <p:spPr>
          <a:xfrm>
            <a:off x="432912" y="1092996"/>
            <a:ext cx="377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Dark counts @ -30</a:t>
            </a:r>
            <a:r>
              <a:rPr lang="en-IT" baseline="30000" dirty="0"/>
              <a:t>o</a:t>
            </a:r>
            <a:r>
              <a:rPr lang="en-IT" dirty="0"/>
              <a:t> (before annealing)</a:t>
            </a:r>
            <a:endParaRPr lang="en-IT" baseline="30000" dirty="0"/>
          </a:p>
        </p:txBody>
      </p:sp>
    </p:spTree>
    <p:extLst>
      <p:ext uri="{BB962C8B-B14F-4D97-AF65-F5344CB8AC3E}">
        <p14:creationId xmlns:p14="http://schemas.microsoft.com/office/powerpoint/2010/main" val="404948199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43264" y="274482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responsabilità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8F38C5C-379F-0A45-82BB-0AC061A77219}"/>
              </a:ext>
            </a:extLst>
          </p:cNvPr>
          <p:cNvSpPr txBox="1"/>
          <p:nvPr/>
        </p:nvSpPr>
        <p:spPr>
          <a:xfrm>
            <a:off x="179512" y="1012388"/>
            <a:ext cx="7812360" cy="5364737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900" dirty="0" err="1">
                <a:solidFill>
                  <a:srgbClr val="FF0000"/>
                </a:solidFill>
                <a:latin typeface="Comic Sans MS"/>
                <a:cs typeface="Comic Sans MS"/>
              </a:rPr>
              <a:t>Responsabilita’</a:t>
            </a:r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11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responsabile locale EIC_NET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M.C.: </a:t>
            </a:r>
            <a:r>
              <a:rPr lang="it-IT" sz="1900" dirty="0" err="1">
                <a:latin typeface="Comic Sans MS"/>
                <a:cs typeface="Comic Sans MS"/>
              </a:rPr>
              <a:t>activity</a:t>
            </a:r>
            <a:r>
              <a:rPr lang="it-IT" sz="1900" dirty="0">
                <a:latin typeface="Comic Sans MS"/>
                <a:cs typeface="Comic Sans MS"/>
              </a:rPr>
              <a:t> leader eRD14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IAC POETIC (</a:t>
            </a:r>
            <a:r>
              <a:rPr lang="it-IT" sz="1900" dirty="0" err="1">
                <a:latin typeface="Comic Sans MS"/>
                <a:cs typeface="Comic Sans MS"/>
              </a:rPr>
              <a:t>Physics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Opportunities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at</a:t>
            </a:r>
            <a:r>
              <a:rPr lang="it-IT" sz="1900" dirty="0">
                <a:latin typeface="Comic Sans MS"/>
                <a:cs typeface="Comic Sans MS"/>
              </a:rPr>
              <a:t> EIC) Conference</a:t>
            </a:r>
          </a:p>
          <a:p>
            <a:endParaRPr lang="it-IT" sz="19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Contributi principali:</a:t>
            </a:r>
          </a:p>
          <a:p>
            <a:endParaRPr lang="it-IT" sz="14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>
                <a:latin typeface="Comic Sans MS"/>
                <a:cs typeface="Comic Sans MS"/>
              </a:rPr>
              <a:t>mRICH</a:t>
            </a:r>
            <a:r>
              <a:rPr lang="it-IT" sz="1900" dirty="0">
                <a:latin typeface="Comic Sans MS"/>
                <a:cs typeface="Comic Sans MS"/>
              </a:rPr>
              <a:t> detector 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</a:t>
            </a:r>
            <a:r>
              <a:rPr lang="it-IT" sz="1900" dirty="0" err="1">
                <a:latin typeface="Comic Sans MS"/>
                <a:cs typeface="Comic Sans MS"/>
              </a:rPr>
              <a:t>Prototyping</a:t>
            </a:r>
            <a:r>
              <a:rPr lang="it-IT" sz="1900" dirty="0">
                <a:latin typeface="Comic Sans MS"/>
                <a:cs typeface="Comic Sans MS"/>
              </a:rPr>
              <a:t> and data </a:t>
            </a:r>
            <a:r>
              <a:rPr lang="it-IT" sz="1900" dirty="0" err="1">
                <a:latin typeface="Comic Sans MS"/>
                <a:cs typeface="Comic Sans MS"/>
              </a:rPr>
              <a:t>analysis</a:t>
            </a:r>
            <a:endParaRPr lang="it-IT" sz="1900" dirty="0">
              <a:latin typeface="Comic Sans MS"/>
              <a:cs typeface="Comic Sans MS"/>
            </a:endParaRP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>
                <a:latin typeface="Comic Sans MS"/>
                <a:cs typeface="Comic Sans MS"/>
              </a:rPr>
              <a:t>dRICH</a:t>
            </a:r>
            <a:r>
              <a:rPr lang="it-IT" sz="1900" dirty="0">
                <a:latin typeface="Comic Sans MS"/>
                <a:cs typeface="Comic Sans MS"/>
              </a:rPr>
              <a:t> detector </a:t>
            </a:r>
            <a:endParaRPr lang="it-IT" sz="19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900" dirty="0">
                <a:latin typeface="Comic Sans MS"/>
                <a:cs typeface="Comic Sans MS"/>
              </a:rPr>
              <a:t>- </a:t>
            </a:r>
            <a:r>
              <a:rPr lang="it-IT" sz="1900" dirty="0" err="1">
                <a:latin typeface="Comic Sans MS"/>
                <a:cs typeface="Comic Sans MS"/>
              </a:rPr>
              <a:t>Prototyping</a:t>
            </a:r>
            <a:r>
              <a:rPr lang="it-IT" sz="1900" dirty="0">
                <a:latin typeface="Comic Sans MS"/>
                <a:cs typeface="Comic Sans MS"/>
              </a:rPr>
              <a:t> and SiPM </a:t>
            </a:r>
            <a:r>
              <a:rPr lang="it-IT" sz="1900" dirty="0" err="1">
                <a:latin typeface="Comic Sans MS"/>
                <a:cs typeface="Comic Sans MS"/>
              </a:rPr>
              <a:t>program</a:t>
            </a:r>
            <a:endParaRPr lang="it-IT" sz="1900" dirty="0">
              <a:latin typeface="Comic Sans MS"/>
              <a:cs typeface="Comic Sans MS"/>
            </a:endParaRPr>
          </a:p>
          <a:p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>
                <a:latin typeface="Comic Sans MS"/>
                <a:cs typeface="Comic Sans MS"/>
              </a:rPr>
              <a:t>Electronics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MAROC (</a:t>
            </a:r>
            <a:r>
              <a:rPr lang="it-IT" sz="1900" dirty="0" err="1">
                <a:latin typeface="Comic Sans MS"/>
                <a:cs typeface="Comic Sans MS"/>
              </a:rPr>
              <a:t>reference</a:t>
            </a:r>
            <a:r>
              <a:rPr lang="it-IT" sz="1900" dirty="0">
                <a:latin typeface="Comic Sans MS"/>
                <a:cs typeface="Comic Sans MS"/>
              </a:rPr>
              <a:t>) + ALCOR (INFN </a:t>
            </a:r>
            <a:r>
              <a:rPr lang="it-IT" sz="1900" dirty="0" err="1">
                <a:latin typeface="Comic Sans MS"/>
                <a:cs typeface="Comic Sans MS"/>
              </a:rPr>
              <a:t>development</a:t>
            </a:r>
            <a:r>
              <a:rPr lang="it-IT" sz="1900" dirty="0">
                <a:latin typeface="Comic Sans MS"/>
                <a:cs typeface="Comic Sans MS"/>
              </a:rPr>
              <a:t>)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VME and Ethernet DAQ in </a:t>
            </a:r>
            <a:r>
              <a:rPr lang="it-IT" sz="1900" dirty="0" err="1">
                <a:latin typeface="Comic Sans MS"/>
                <a:cs typeface="Comic Sans MS"/>
              </a:rPr>
              <a:t>collaboration</a:t>
            </a:r>
            <a:r>
              <a:rPr lang="it-IT" sz="1900" dirty="0">
                <a:latin typeface="Comic Sans MS"/>
                <a:cs typeface="Comic Sans MS"/>
              </a:rPr>
              <a:t> with </a:t>
            </a:r>
            <a:r>
              <a:rPr lang="it-IT" sz="1900" dirty="0" err="1">
                <a:latin typeface="Comic Sans MS"/>
                <a:cs typeface="Comic Sans MS"/>
              </a:rPr>
              <a:t>Jlab</a:t>
            </a:r>
            <a:endParaRPr lang="it-IT" sz="1900" dirty="0">
              <a:latin typeface="Comic Sans MS"/>
              <a:cs typeface="Comic Sans MS"/>
            </a:endParaRPr>
          </a:p>
          <a:p>
            <a:endParaRPr lang="it-IT" sz="19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2800880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707857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Richieste ai Servizi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E57F3E3-45A2-1845-AEF7-979A87997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473288"/>
              </p:ext>
            </p:extLst>
          </p:nvPr>
        </p:nvGraphicFramePr>
        <p:xfrm>
          <a:off x="795822" y="898484"/>
          <a:ext cx="762773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7738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 err="1"/>
                        <a:t>Servizio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Meccanico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JLAB12</a:t>
                      </a:r>
                      <a:r>
                        <a:rPr lang="en-GB" sz="1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/>
                        <a:t>TTarget</a:t>
                      </a:r>
                      <a:r>
                        <a:rPr lang="en-GB" sz="1400" dirty="0"/>
                        <a:t>: </a:t>
                      </a:r>
                      <a:r>
                        <a:rPr lang="it-IT" sz="1400" dirty="0"/>
                        <a:t>traliccio di supporto per test con doppio campo magnetico disegno e realizzazione esterna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6042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RICH</a:t>
                      </a:r>
                      <a:r>
                        <a:rPr lang="it-IT" sz="1400" dirty="0"/>
                        <a:t>: assemblaggio ed installazione al </a:t>
                      </a:r>
                      <a:r>
                        <a:rPr lang="it-IT" sz="1400" dirty="0" err="1"/>
                        <a:t>JLab</a:t>
                      </a:r>
                      <a:r>
                        <a:rPr lang="it-IT" sz="1400" dirty="0"/>
                        <a:t> (inizio 2022) (in supporto a Frascati)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48013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High-L</a:t>
                      </a:r>
                      <a:r>
                        <a:rPr lang="it-IT" sz="1400" dirty="0"/>
                        <a:t>: supporto per stazione di test con </a:t>
                      </a:r>
                      <a:r>
                        <a:rPr lang="it-IT" sz="1400" dirty="0">
                          <a:latin typeface="Symbol" pitchFamily="2" charset="2"/>
                        </a:rPr>
                        <a:t>m</a:t>
                      </a:r>
                      <a:r>
                        <a:rPr lang="it-IT" sz="1400" dirty="0"/>
                        <a:t>-</a:t>
                      </a:r>
                      <a:r>
                        <a:rPr lang="it-IT" sz="1400" dirty="0" err="1"/>
                        <a:t>rwell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17162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82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dRICH</a:t>
                      </a:r>
                      <a:r>
                        <a:rPr lang="it-IT" sz="1400" dirty="0"/>
                        <a:t>: meccanica del prototipo, in supporto a CT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55033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/>
                        <a:t>SiPM</a:t>
                      </a:r>
                      <a:r>
                        <a:rPr lang="en-GB" sz="1400" dirty="0"/>
                        <a:t>: </a:t>
                      </a:r>
                      <a:r>
                        <a:rPr lang="it-IT" sz="1400" dirty="0"/>
                        <a:t>meccanica per il raffreddamento dei sensori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84528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/>
                        <a:t>EIC</a:t>
                      </a:r>
                      <a:r>
                        <a:rPr lang="it-IT" sz="1400" dirty="0"/>
                        <a:t>: contributo a disegno struttura meccanica rivelatore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756326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034A0FC4-64F7-5042-8A9C-F9C097444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24723"/>
              </p:ext>
            </p:extLst>
          </p:nvPr>
        </p:nvGraphicFramePr>
        <p:xfrm>
          <a:off x="819743" y="3927686"/>
          <a:ext cx="7627738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7738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 err="1"/>
                        <a:t>Servizio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Elettronico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JLAB12</a:t>
                      </a:r>
                      <a:r>
                        <a:rPr lang="en-GB" sz="1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RICH2</a:t>
                      </a:r>
                      <a:r>
                        <a:rPr lang="it-IT" sz="1400" dirty="0"/>
                        <a:t>:  assemblaggio e </a:t>
                      </a:r>
                      <a:r>
                        <a:rPr lang="it-IT" sz="1400" dirty="0" err="1"/>
                        <a:t>commissioning</a:t>
                      </a:r>
                      <a:r>
                        <a:rPr lang="it-IT" sz="1400" dirty="0"/>
                        <a:t> (supporto in trasferta al </a:t>
                      </a:r>
                      <a:r>
                        <a:rPr lang="it-IT" sz="1400" dirty="0" err="1"/>
                        <a:t>Jlab</a:t>
                      </a:r>
                      <a:r>
                        <a:rPr lang="it-IT" sz="1400" dirty="0"/>
                        <a:t>  e test a FE).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48013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Ttarget</a:t>
                      </a:r>
                      <a:r>
                        <a:rPr lang="it-IT" sz="1400" dirty="0"/>
                        <a:t>:  piccoli contributi alle misure con magneti superconduttori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43556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High-L</a:t>
                      </a:r>
                      <a:r>
                        <a:rPr lang="it-IT" sz="1400" dirty="0"/>
                        <a:t>: supporto per stazione di test con </a:t>
                      </a:r>
                      <a:r>
                        <a:rPr lang="it-IT" sz="1400" dirty="0">
                          <a:latin typeface="Symbol" pitchFamily="2" charset="2"/>
                        </a:rPr>
                        <a:t>m</a:t>
                      </a:r>
                      <a:r>
                        <a:rPr lang="it-IT" sz="1400" dirty="0"/>
                        <a:t>-</a:t>
                      </a:r>
                      <a:r>
                        <a:rPr lang="it-IT" sz="1400" dirty="0" err="1"/>
                        <a:t>rwell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96201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82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dRICH</a:t>
                      </a:r>
                      <a:r>
                        <a:rPr lang="it-IT" sz="1400" dirty="0"/>
                        <a:t>: supporto in preparazione ai  test-</a:t>
                      </a:r>
                      <a:r>
                        <a:rPr lang="it-IT" sz="1400" dirty="0" err="1"/>
                        <a:t>beam</a:t>
                      </a:r>
                      <a:r>
                        <a:rPr lang="it-IT" sz="1400" dirty="0"/>
                        <a:t> e misure di laboratorio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55033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SiPM</a:t>
                      </a:r>
                      <a:r>
                        <a:rPr lang="it-IT" sz="1400" dirty="0"/>
                        <a:t>: schede di collegamento sensori – </a:t>
                      </a:r>
                      <a:r>
                        <a:rPr lang="it-IT" sz="1400" dirty="0" err="1"/>
                        <a:t>readout</a:t>
                      </a:r>
                      <a:r>
                        <a:rPr lang="it-IT" sz="1400" dirty="0"/>
                        <a:t> per irraggiamento </a:t>
                      </a:r>
                      <a:r>
                        <a:rPr lang="it-IT" sz="1400" dirty="0" err="1"/>
                        <a:t>SiPM</a:t>
                      </a:r>
                      <a:r>
                        <a:rPr lang="it-IT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88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81728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707857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Manpower e richieste finanziarie per 2021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E57F3E3-45A2-1845-AEF7-979A87997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872"/>
              </p:ext>
            </p:extLst>
          </p:nvPr>
        </p:nvGraphicFramePr>
        <p:xfrm>
          <a:off x="256631" y="1110952"/>
          <a:ext cx="4104456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121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797199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</a:tblGrid>
              <a:tr h="276196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N. </a:t>
                      </a:r>
                      <a:r>
                        <a:rPr lang="en-GB" sz="1400" dirty="0" err="1"/>
                        <a:t>Canale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dottorando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G. </a:t>
                      </a:r>
                      <a:r>
                        <a:rPr lang="en-GB" sz="1400" dirty="0" err="1"/>
                        <a:t>Ciullo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Contalbrigo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7529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Dymov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(post-doc)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3630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Del Bianco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9237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</a:t>
                      </a:r>
                      <a:r>
                        <a:rPr lang="en-GB" sz="1400" dirty="0" err="1"/>
                        <a:t>Kononov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dottorando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27366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P. </a:t>
                      </a:r>
                      <a:r>
                        <a:rPr lang="en-GB" sz="1400" dirty="0" err="1"/>
                        <a:t>Lenisa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72363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</a:t>
                      </a:r>
                      <a:r>
                        <a:rPr lang="en-GB" sz="1400" dirty="0" err="1"/>
                        <a:t>Maragno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dottoranda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5532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</a:t>
                      </a:r>
                      <a:r>
                        <a:rPr lang="en-GB" sz="1400" dirty="0" err="1"/>
                        <a:t>Pappalardo</a:t>
                      </a:r>
                      <a:r>
                        <a:rPr lang="en-GB" sz="1400" dirty="0"/>
                        <a:t> (RTD-B)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61576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Pesce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(post-doc)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6445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Seleev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assegnista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4667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R. Shankar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dottorando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12914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F. </a:t>
                      </a:r>
                      <a:r>
                        <a:rPr lang="en-GB" sz="1400" dirty="0" err="1"/>
                        <a:t>Spizzo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584452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S. Vallarino (</a:t>
                      </a:r>
                      <a:r>
                        <a:rPr lang="en-GB" sz="1400" dirty="0" err="1"/>
                        <a:t>dottorando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95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V. </a:t>
                      </a:r>
                      <a:r>
                        <a:rPr lang="en-GB" sz="1400" dirty="0" err="1"/>
                        <a:t>Carassiti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82711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Cotta </a:t>
                      </a:r>
                      <a:r>
                        <a:rPr lang="en-GB" sz="1400" dirty="0" err="1"/>
                        <a:t>Ramusino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43040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4DEB6DF7-E5E1-9F49-B013-61A66FAE3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037406"/>
              </p:ext>
            </p:extLst>
          </p:nvPr>
        </p:nvGraphicFramePr>
        <p:xfrm>
          <a:off x="4702942" y="3853907"/>
          <a:ext cx="4104454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823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856637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  <a:gridCol w="713818">
                  <a:extLst>
                    <a:ext uri="{9D8B030D-6E8A-4147-A177-3AD203B41FA5}">
                      <a16:colId xmlns:a16="http://schemas.microsoft.com/office/drawing/2014/main" val="423183816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Dot.3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Missioni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Trasp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992972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Inv.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Consumi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Apparati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46580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Altro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2648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100.5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E339E8-8B04-CF49-87FD-23835047F0EF}"/>
              </a:ext>
            </a:extLst>
          </p:cNvPr>
          <p:cNvSpPr txBox="1"/>
          <p:nvPr/>
        </p:nvSpPr>
        <p:spPr>
          <a:xfrm>
            <a:off x="4675872" y="3497696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Richieste</a:t>
            </a:r>
            <a:r>
              <a:rPr lang="en-GB" b="1" dirty="0"/>
              <a:t> </a:t>
            </a:r>
            <a:r>
              <a:rPr lang="en-GB" b="1" dirty="0" err="1"/>
              <a:t>finanziarie</a:t>
            </a:r>
            <a:r>
              <a:rPr lang="en-GB" b="1" dirty="0"/>
              <a:t> (k€)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A1F75DB9-40D0-4B42-B95D-B7587DFCA840}"/>
              </a:ext>
            </a:extLst>
          </p:cNvPr>
          <p:cNvSpPr txBox="1"/>
          <p:nvPr/>
        </p:nvSpPr>
        <p:spPr>
          <a:xfrm>
            <a:off x="4636153" y="6219953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400" dirty="0" err="1"/>
              <a:t>Apparati</a:t>
            </a:r>
            <a:r>
              <a:rPr lang="en-US" sz="1400" dirty="0"/>
              <a:t> RICH </a:t>
            </a:r>
            <a:r>
              <a:rPr lang="en-US" sz="1400" dirty="0" err="1"/>
              <a:t>concentrati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Frascati</a:t>
            </a:r>
            <a:endParaRPr lang="en-US" sz="1400" dirty="0"/>
          </a:p>
        </p:txBody>
      </p:sp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A22BFE3F-A7BC-B942-B4CE-BB68F4930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703598"/>
              </p:ext>
            </p:extLst>
          </p:nvPr>
        </p:nvGraphicFramePr>
        <p:xfrm>
          <a:off x="4726692" y="1196752"/>
          <a:ext cx="4104456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121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797199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</a:t>
                      </a:r>
                      <a:r>
                        <a:rPr lang="en-GB" sz="1400" dirty="0" err="1"/>
                        <a:t>Barion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37613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Cavallina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Gambetti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39038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R. </a:t>
                      </a:r>
                      <a:r>
                        <a:rPr lang="en-GB" sz="1400" dirty="0" err="1"/>
                        <a:t>Malaguti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92601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Melchiorri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S. </a:t>
                      </a:r>
                      <a:r>
                        <a:rPr lang="en-GB" sz="1400" dirty="0" err="1"/>
                        <a:t>Squerzanti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BFCEBF-DACC-4D4C-94CB-E9C9B3D39DD0}"/>
              </a:ext>
            </a:extLst>
          </p:cNvPr>
          <p:cNvSpPr txBox="1"/>
          <p:nvPr/>
        </p:nvSpPr>
        <p:spPr>
          <a:xfrm>
            <a:off x="179512" y="755412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Anagrafica</a:t>
            </a:r>
            <a:r>
              <a:rPr lang="en-GB" b="1" dirty="0"/>
              <a:t> e </a:t>
            </a:r>
            <a:r>
              <a:rPr lang="en-GB" b="1" dirty="0" err="1"/>
              <a:t>afferenze</a:t>
            </a:r>
            <a:r>
              <a:rPr lang="en-GB" b="1" dirty="0"/>
              <a:t> (Ric. + </a:t>
            </a:r>
            <a:r>
              <a:rPr lang="en-GB" b="1" dirty="0" err="1"/>
              <a:t>Tecnol</a:t>
            </a:r>
            <a:r>
              <a:rPr lang="en-GB" b="1" dirty="0"/>
              <a:t>.)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7BF4DD-9FF7-B04F-898C-A52DFF256E08}"/>
              </a:ext>
            </a:extLst>
          </p:cNvPr>
          <p:cNvSpPr txBox="1"/>
          <p:nvPr/>
        </p:nvSpPr>
        <p:spPr>
          <a:xfrm>
            <a:off x="4675872" y="847697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Servizio</a:t>
            </a:r>
            <a:r>
              <a:rPr lang="en-GB" b="1" dirty="0"/>
              <a:t> </a:t>
            </a:r>
            <a:r>
              <a:rPr lang="en-GB" b="1" dirty="0" err="1"/>
              <a:t>meccanico</a:t>
            </a:r>
            <a:r>
              <a:rPr lang="en-GB" b="1" dirty="0"/>
              <a:t> </a:t>
            </a:r>
            <a:r>
              <a:rPr lang="en-GB" b="1" dirty="0" err="1"/>
              <a:t>ed</a:t>
            </a:r>
            <a:r>
              <a:rPr lang="en-GB" b="1" dirty="0"/>
              <a:t> </a:t>
            </a:r>
            <a:r>
              <a:rPr lang="en-GB" b="1" dirty="0" err="1"/>
              <a:t>elettronico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7792269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667596" y="2924944"/>
            <a:ext cx="388419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Back-up - JEDI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5971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of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fundamental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particles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D0DE6E-6735-2348-B52F-CAB1AF3BF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1" y="980728"/>
            <a:ext cx="1903255" cy="2200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10C666A-3EFB-3D4E-B1D8-81D602471CCE}"/>
                  </a:ext>
                </a:extLst>
              </p:cNvPr>
              <p:cNvSpPr txBox="1"/>
              <p:nvPr/>
            </p:nvSpPr>
            <p:spPr>
              <a:xfrm>
                <a:off x="3348062" y="1329647"/>
                <a:ext cx="555094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Permanent separation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2000" dirty="0"/>
                  <a:t> electric charge in a fundamental particle (including hadrons)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GB" sz="8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It’s a fundamental property of particles (like magnetic moment, mass, charge)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10C666A-3EFB-3D4E-B1D8-81D602471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62" y="1329647"/>
                <a:ext cx="5550943" cy="1446550"/>
              </a:xfrm>
              <a:prstGeom prst="rect">
                <a:avLst/>
              </a:prstGeom>
              <a:blipFill>
                <a:blip r:embed="rId6"/>
                <a:stretch>
                  <a:fillRect l="-1144" t="-1739" r="-915" b="-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4811768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505235" y="1268760"/>
            <a:ext cx="8208912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JEDI: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Julich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Electric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Dipole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moment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Investigations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BD4A4D63-5EB1-9A40-8674-28C3D81A977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FC36F7-6F0B-BA40-90F2-BAC190507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72"/>
          <a:stretch/>
        </p:blipFill>
        <p:spPr>
          <a:xfrm>
            <a:off x="825214" y="2060848"/>
            <a:ext cx="76327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0081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polarimeter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10A1DDA-38B6-6040-8E65-E0F9CE490B24}"/>
              </a:ext>
            </a:extLst>
          </p:cNvPr>
          <p:cNvSpPr txBox="1"/>
          <p:nvPr/>
        </p:nvSpPr>
        <p:spPr>
          <a:xfrm>
            <a:off x="2699792" y="563181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EDDA beam polarimeter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2F4353B-6F68-5249-8531-D82347A8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4744"/>
            <a:ext cx="7625043" cy="127667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FDC59D2-93DD-3B4E-8695-75DD701A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607120"/>
            <a:ext cx="1440160" cy="30971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2046378-D171-7B4C-912D-A47F52938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18" y="2655451"/>
            <a:ext cx="5387589" cy="281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1435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polarimeter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10A1DDA-38B6-6040-8E65-E0F9CE490B24}"/>
              </a:ext>
            </a:extLst>
          </p:cNvPr>
          <p:cNvSpPr txBox="1"/>
          <p:nvPr/>
        </p:nvSpPr>
        <p:spPr>
          <a:xfrm>
            <a:off x="2699792" y="563181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EDDA beam polarimeter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2F4353B-6F68-5249-8531-D82347A8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4744"/>
            <a:ext cx="7625043" cy="127667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FDC59D2-93DD-3B4E-8695-75DD701A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607120"/>
            <a:ext cx="1440160" cy="30971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2046378-D171-7B4C-912D-A47F52938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18" y="2655451"/>
            <a:ext cx="5387589" cy="281581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4259616-A4CD-C947-A6F7-3CCE53D4E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563" y="4798298"/>
            <a:ext cx="2611909" cy="151102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E1F928B-2883-8D48-BD72-7B0D4D5A0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694" y="3182548"/>
            <a:ext cx="2542990" cy="147016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1AA92D2-369A-F04B-A4B1-2BD45D883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376" y="2648598"/>
            <a:ext cx="1839471" cy="328477"/>
          </a:xfrm>
          <a:prstGeom prst="rect">
            <a:avLst/>
          </a:prstGeom>
        </p:spPr>
      </p:pic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BCEF5222-BF1A-0B49-B781-FFC75BA8A907}"/>
              </a:ext>
            </a:extLst>
          </p:cNvPr>
          <p:cNvSpPr/>
          <p:nvPr/>
        </p:nvSpPr>
        <p:spPr>
          <a:xfrm>
            <a:off x="6126694" y="4798298"/>
            <a:ext cx="2765786" cy="1511022"/>
          </a:xfrm>
          <a:prstGeom prst="round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26214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proof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of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principle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experiment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51A4150-220C-BC41-9547-37B2FF95924D}"/>
                  </a:ext>
                </a:extLst>
              </p:cNvPr>
              <p:cNvSpPr txBox="1"/>
              <p:nvPr/>
            </p:nvSpPr>
            <p:spPr>
              <a:xfrm>
                <a:off x="232324" y="891630"/>
                <a:ext cx="8361882" cy="1387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b="1" dirty="0">
                    <a:solidFill>
                      <a:srgbClr val="0000FF"/>
                    </a:solidFill>
                  </a:rPr>
                  <a:t>Goal: demonstrate that a Storage Ring can be used for a first EDM measurement</a:t>
                </a:r>
              </a:p>
              <a:p>
                <a:pPr algn="just"/>
                <a:endParaRPr lang="en-GB" sz="400" dirty="0"/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en-GB" dirty="0"/>
                  <a:t>First measurement ever of the deuteron EDM</a:t>
                </a:r>
              </a:p>
              <a:p>
                <a:pPr marL="285750" indent="-285750" algn="just">
                  <a:buFont typeface="Wingdings" pitchFamily="2" charset="2"/>
                  <a:buChar char="Ø"/>
                </a:pPr>
                <a:endParaRPr lang="en-GB" sz="400" dirty="0"/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en-GB" dirty="0"/>
                  <a:t>Exploit the motional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-field induced in the particle rest frame by the dipoles B-fields of the SR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51A4150-220C-BC41-9547-37B2FF959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24" y="891630"/>
                <a:ext cx="8361882" cy="1387816"/>
              </a:xfrm>
              <a:prstGeom prst="rect">
                <a:avLst/>
              </a:prstGeom>
              <a:blipFill>
                <a:blip r:embed="rId3"/>
                <a:stretch>
                  <a:fillRect l="-455" t="-909" r="-455" b="-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C7AC4B7F-E0FC-3E45-99A6-B1B05FDE8DD6}"/>
              </a:ext>
            </a:extLst>
          </p:cNvPr>
          <p:cNvGrpSpPr/>
          <p:nvPr/>
        </p:nvGrpSpPr>
        <p:grpSpPr>
          <a:xfrm>
            <a:off x="232324" y="2347788"/>
            <a:ext cx="8648001" cy="2134012"/>
            <a:chOff x="386582" y="2564904"/>
            <a:chExt cx="8648001" cy="2134012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35263A5-07F0-BA48-845C-E6FA6277E9D7}"/>
                </a:ext>
              </a:extLst>
            </p:cNvPr>
            <p:cNvSpPr txBox="1"/>
            <p:nvPr/>
          </p:nvSpPr>
          <p:spPr>
            <a:xfrm>
              <a:off x="386582" y="2564904"/>
              <a:ext cx="55535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dirty="0">
                  <a:solidFill>
                    <a:srgbClr val="FF0000"/>
                  </a:solidFill>
                </a:rPr>
                <a:t>Problem: spin precession caused by magnetic moment</a:t>
              </a:r>
              <a:endParaRPr lang="en-GB" sz="600" b="1" dirty="0">
                <a:solidFill>
                  <a:srgbClr val="FF0000"/>
                </a:solidFill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dirty="0"/>
                <a:t>50% of time spin || to momentum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dirty="0"/>
                <a:t>50% of time spin anti-|| to momentum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ttangolo 6">
                  <a:extLst>
                    <a:ext uri="{FF2B5EF4-FFF2-40B4-BE49-F238E27FC236}">
                      <a16:creationId xmlns:a16="http://schemas.microsoft.com/office/drawing/2014/main" id="{16999B96-4307-8E4E-8BC2-56B10E79370D}"/>
                    </a:ext>
                  </a:extLst>
                </p:cNvPr>
                <p:cNvSpPr/>
                <p:nvPr/>
              </p:nvSpPr>
              <p:spPr>
                <a:xfrm>
                  <a:off x="386582" y="3498587"/>
                  <a:ext cx="4905498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dirty="0"/>
                    <a:t>In case of EDM,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GB" dirty="0"/>
                    <a:t> tilts up (down) the spin when spin and momentum are || (anti-||)</a:t>
                  </a:r>
                </a:p>
                <a:p>
                  <a:pPr algn="just"/>
                  <a:r>
                    <a:rPr lang="en-GB" dirty="0"/>
                    <a:t>→ no net polarization build-up </a:t>
                  </a:r>
                </a:p>
                <a:p>
                  <a:pPr algn="just"/>
                  <a:r>
                    <a:rPr lang="en-GB" b="1" dirty="0">
                      <a:solidFill>
                        <a:srgbClr val="FF0000"/>
                      </a:solidFill>
                    </a:rPr>
                    <a:t>→ no net (static) EDM effect is observable!</a:t>
                  </a:r>
                </a:p>
              </p:txBody>
            </p:sp>
          </mc:Choice>
          <mc:Fallback xmlns="">
            <p:sp>
              <p:nvSpPr>
                <p:cNvPr id="7" name="Rettangolo 6">
                  <a:extLst>
                    <a:ext uri="{FF2B5EF4-FFF2-40B4-BE49-F238E27FC236}">
                      <a16:creationId xmlns:a16="http://schemas.microsoft.com/office/drawing/2014/main" id="{16999B96-4307-8E4E-8BC2-56B10E7937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582" y="3498587"/>
                  <a:ext cx="4905498" cy="1200329"/>
                </a:xfrm>
                <a:prstGeom prst="rect">
                  <a:avLst/>
                </a:prstGeom>
                <a:blipFill>
                  <a:blip r:embed="rId4"/>
                  <a:stretch>
                    <a:fillRect l="-773" t="-1042" r="-773" b="-72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69AB59A-B3E7-6847-BCFD-0C531A2BD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9895" y="3108998"/>
              <a:ext cx="3504688" cy="1365198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C929396-5E1A-244B-B00E-6DA603970ADC}"/>
              </a:ext>
            </a:extLst>
          </p:cNvPr>
          <p:cNvGrpSpPr/>
          <p:nvPr/>
        </p:nvGrpSpPr>
        <p:grpSpPr>
          <a:xfrm>
            <a:off x="253202" y="4856516"/>
            <a:ext cx="8598711" cy="1686144"/>
            <a:chOff x="321606" y="4780201"/>
            <a:chExt cx="8598711" cy="1686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0288ED3D-4CC2-4D43-ABBD-9193C6BDEE8F}"/>
                    </a:ext>
                  </a:extLst>
                </p:cNvPr>
                <p:cNvSpPr txBox="1"/>
                <p:nvPr/>
              </p:nvSpPr>
              <p:spPr>
                <a:xfrm>
                  <a:off x="321606" y="4827112"/>
                  <a:ext cx="4826458" cy="1626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GB" b="1" dirty="0">
                      <a:solidFill>
                        <a:srgbClr val="00B050"/>
                      </a:solidFill>
                    </a:rPr>
                    <a:t>Solution: use a resonant Wien filter in the ring </a:t>
                  </a:r>
                  <a:endParaRPr lang="en-US" b="1" dirty="0">
                    <a:solidFill>
                      <a:srgbClr val="00B050"/>
                    </a:solidFill>
                  </a:endParaRPr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</m:acc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</m:d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endParaRPr lang="en-GB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dirty="0"/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dirty="0"/>
                </a:p>
                <a:p>
                  <a:pPr algn="just"/>
                  <a:r>
                    <a:rPr lang="en-GB" b="1" dirty="0">
                      <a:solidFill>
                        <a:srgbClr val="00B050"/>
                      </a:solidFill>
                    </a:rPr>
                    <a:t>→ net EDM effect can be observed!</a:t>
                  </a:r>
                </a:p>
              </p:txBody>
            </p:sp>
          </mc:Choice>
          <mc:Fallback xmlns="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0288ED3D-4CC2-4D43-ABBD-9193C6BDEE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06" y="4827112"/>
                  <a:ext cx="4826458" cy="1626086"/>
                </a:xfrm>
                <a:prstGeom prst="rect">
                  <a:avLst/>
                </a:prstGeom>
                <a:blipFill>
                  <a:blip r:embed="rId6"/>
                  <a:stretch>
                    <a:fillRect l="-787" t="-1550" b="-46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E65534F-8A93-1647-AC1E-64BBB5F80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5194" y="4780201"/>
              <a:ext cx="3555123" cy="1686144"/>
            </a:xfrm>
            <a:prstGeom prst="rect">
              <a:avLst/>
            </a:prstGeom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9FDB1A67-13BF-EB40-9F31-26DF9ABFB1D9}"/>
              </a:ext>
            </a:extLst>
          </p:cNvPr>
          <p:cNvSpPr/>
          <p:nvPr/>
        </p:nvSpPr>
        <p:spPr>
          <a:xfrm>
            <a:off x="253202" y="4391469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(not  a problem for oscillating EDM → build-up of out-of-plane spin precession!)</a:t>
            </a:r>
          </a:p>
        </p:txBody>
      </p:sp>
    </p:spTree>
    <p:extLst>
      <p:ext uri="{BB962C8B-B14F-4D97-AF65-F5344CB8AC3E}">
        <p14:creationId xmlns:p14="http://schemas.microsoft.com/office/powerpoint/2010/main" val="193971265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search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at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COSY: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proof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of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principle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experiment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FA40E7C-176E-F44C-A6D9-4B301BBB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1" y="1308923"/>
            <a:ext cx="7903037" cy="9958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2C06E35-2917-124E-B1DD-7980637BC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52" y="2338893"/>
            <a:ext cx="8579181" cy="29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62440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Stage 2: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storage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ring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BCD551F-65BC-0A48-8601-207BE74CA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11059"/>
            <a:ext cx="7843726" cy="18128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8136B04-C233-244E-B619-4DAA79D97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875740"/>
            <a:ext cx="7814526" cy="348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97089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Stage 3: EDM ring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9AAC20-FCBD-2B48-86FC-0FCBDB58B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8"/>
          <a:stretch/>
        </p:blipFill>
        <p:spPr>
          <a:xfrm>
            <a:off x="496070" y="974499"/>
            <a:ext cx="8316000" cy="543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719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of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fundamental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particles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D0DE6E-6735-2348-B52F-CAB1AF3BF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1" y="980728"/>
            <a:ext cx="1903255" cy="220063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D52DC86-E069-AC4E-A0A5-4AB470F7D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36" y="3366210"/>
            <a:ext cx="2972800" cy="294393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2B6B907-A726-7943-BE86-AA9D0B92C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3285210"/>
            <a:ext cx="2882900" cy="10287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B27A316-B84F-C748-B3E9-63DD27419236}"/>
              </a:ext>
            </a:extLst>
          </p:cNvPr>
          <p:cNvSpPr txBox="1"/>
          <p:nvPr/>
        </p:nvSpPr>
        <p:spPr>
          <a:xfrm>
            <a:off x="3343083" y="4442336"/>
            <a:ext cx="5581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Permanent EDMs violate P and T symmetries. Assuming CPT also CP must be violated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non-zero EDM could provide new sources of CP violations (beyond 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Relevant for matter-antimatter asymmetry in the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10C666A-3EFB-3D4E-B1D8-81D602471CCE}"/>
                  </a:ext>
                </a:extLst>
              </p:cNvPr>
              <p:cNvSpPr txBox="1"/>
              <p:nvPr/>
            </p:nvSpPr>
            <p:spPr>
              <a:xfrm>
                <a:off x="3348062" y="1329647"/>
                <a:ext cx="555094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Permanent separation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2000" dirty="0"/>
                  <a:t> electric charge in a fundamental particle (including hadrons)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GB" sz="8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It’s a fundamental property of particles (like magnetic moment, mass, charge)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10C666A-3EFB-3D4E-B1D8-81D602471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62" y="1329647"/>
                <a:ext cx="5550943" cy="1446550"/>
              </a:xfrm>
              <a:prstGeom prst="rect">
                <a:avLst/>
              </a:prstGeom>
              <a:blipFill>
                <a:blip r:embed="rId6"/>
                <a:stretch>
                  <a:fillRect l="-1144" t="-1739" r="-915" b="-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EFAFA4DD-F3A5-4843-963C-2E67415E4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611" y="3230984"/>
            <a:ext cx="2514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8185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EDM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upper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limits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FE340162-E6CF-E34D-B787-B71C701883D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06/07/2021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805560C-7F07-D04B-B084-ABB971BA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52736"/>
            <a:ext cx="6416355" cy="39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63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00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ixed Target" id="{B816CDD4-59B9-A649-AB19-0955A5E4DF4C}" vid="{7BDB7892-0590-5441-9545-46D91A0FFC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7671</TotalTime>
  <Words>5205</Words>
  <Application>Microsoft Macintosh PowerPoint</Application>
  <PresentationFormat>On-screen Show (4:3)</PresentationFormat>
  <Paragraphs>874</Paragraphs>
  <Slides>76</Slides>
  <Notes>76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Arial</vt:lpstr>
      <vt:lpstr>Calibri</vt:lpstr>
      <vt:lpstr>Cambria Math</vt:lpstr>
      <vt:lpstr>Comic Sans MS</vt:lpstr>
      <vt:lpstr>Helvetica</vt:lpstr>
      <vt:lpstr>Symbol</vt:lpstr>
      <vt:lpstr>Wingdings</vt:lpstr>
      <vt:lpstr>Tema di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Marco Contalbrigo</cp:lastModifiedBy>
  <cp:revision>161</cp:revision>
  <cp:lastPrinted>2012-09-20T07:52:31Z</cp:lastPrinted>
  <dcterms:created xsi:type="dcterms:W3CDTF">2020-06-22T17:51:53Z</dcterms:created>
  <dcterms:modified xsi:type="dcterms:W3CDTF">2021-06-28T22:09:18Z</dcterms:modified>
</cp:coreProperties>
</file>