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embeddings/Microsoft_Equation8.bin" ContentType="application/vnd.openxmlformats-officedocument.oleObject"/>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wmf" ContentType="image/x-wmf"/>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embeddings/Microsoft_Equation2.bin" ContentType="application/vnd.openxmlformats-officedocument.oleObject"/>
  <Override PartName="/ppt/notesSlides/notesSlide15.xml" ContentType="application/vnd.openxmlformats-officedocument.presentationml.notesSlide+xml"/>
  <Override PartName="/ppt/embeddings/Microsoft_Equation4.bin" ContentType="application/vnd.openxmlformats-officedocument.oleObject"/>
  <Override PartName="/ppt/embeddings/Microsoft_Equation11.bin" ContentType="application/vnd.openxmlformats-officedocument.oleObject"/>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embeddings/Microsoft_Equation12.bin" ContentType="application/vnd.openxmlformats-officedocument.oleObject"/>
  <Override PartName="/ppt/embeddings/Microsoft_Equation10.bin" ContentType="application/vnd.openxmlformats-officedocument.oleObject"/>
  <Override PartName="/ppt/embeddings/Microsoft_Equation14.bin" ContentType="application/vnd.openxmlformats-officedocument.oleObject"/>
  <Override PartName="/ppt/embeddings/Microsoft_Equation5.bin" ContentType="application/vnd.openxmlformats-officedocument.oleObject"/>
  <Override PartName="/ppt/notesSlides/notesSlide12.xml" ContentType="application/vnd.openxmlformats-officedocument.presentationml.notes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embeddings/Microsoft_Equation7.bin" ContentType="application/vnd.openxmlformats-officedocument.oleObject"/>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embeddings/Microsoft_Equation13.bin" ContentType="application/vnd.openxmlformats-officedocument.oleObject"/>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vml" ContentType="application/vnd.openxmlformats-officedocument.vmlDrawing"/>
  <Default Extension="jpeg" ContentType="image/jpeg"/>
  <Override PartName="/ppt/commentAuthors.xml" ContentType="application/vnd.openxmlformats-officedocument.presentationml.commentAuthors+xml"/>
  <Override PartName="/ppt/slides/slide3.xml" ContentType="application/vnd.openxmlformats-officedocument.presentationml.slide+xml"/>
  <Override PartName="/ppt/slides/slide4.xml" ContentType="application/vnd.openxmlformats-officedocument.presentationml.slide+xml"/>
  <Default Extension="png" ContentType="image/png"/>
  <Override PartName="/ppt/slides/slide27.xml" ContentType="application/vnd.openxmlformats-officedocument.presentationml.slide+xml"/>
  <Override PartName="/ppt/slideLayouts/slideLayout11.xml" ContentType="application/vnd.openxmlformats-officedocument.presentationml.slideLayout+xml"/>
  <Override PartName="/ppt/embeddings/Microsoft_Equation1.bin" ContentType="application/vnd.openxmlformats-officedocument.oleObject"/>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embeddings/Microsoft_Equation9.bin" ContentType="application/vnd.openxmlformats-officedocument.oleObject"/>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embeddings/Microsoft_Equation6.bin" ContentType="application/vnd.openxmlformats-officedocument.oleObject"/>
  <Override PartName="/ppt/slides/slide9.xml" ContentType="application/vnd.openxmlformats-officedocument.presentationml.slide+xml"/>
  <Override PartName="/ppt/embeddings/Microsoft_Equation3.bin" ContentType="application/vnd.openxmlformats-officedocument.oleObject"/>
  <Default Extension="rels" ContentType="application/vnd.openxmlformats-package.relationships+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9"/>
  </p:notesMasterIdLst>
  <p:handoutMasterIdLst>
    <p:handoutMasterId r:id="rId30"/>
  </p:handoutMasterIdLst>
  <p:sldIdLst>
    <p:sldId id="356" r:id="rId2"/>
    <p:sldId id="406" r:id="rId3"/>
    <p:sldId id="413" r:id="rId4"/>
    <p:sldId id="408" r:id="rId5"/>
    <p:sldId id="405" r:id="rId6"/>
    <p:sldId id="387" r:id="rId7"/>
    <p:sldId id="384" r:id="rId8"/>
    <p:sldId id="386" r:id="rId9"/>
    <p:sldId id="389" r:id="rId10"/>
    <p:sldId id="397" r:id="rId11"/>
    <p:sldId id="398" r:id="rId12"/>
    <p:sldId id="394" r:id="rId13"/>
    <p:sldId id="395" r:id="rId14"/>
    <p:sldId id="407" r:id="rId15"/>
    <p:sldId id="377" r:id="rId16"/>
    <p:sldId id="383" r:id="rId17"/>
    <p:sldId id="391" r:id="rId18"/>
    <p:sldId id="416" r:id="rId19"/>
    <p:sldId id="417" r:id="rId20"/>
    <p:sldId id="411" r:id="rId21"/>
    <p:sldId id="415" r:id="rId22"/>
    <p:sldId id="414" r:id="rId23"/>
    <p:sldId id="418" r:id="rId24"/>
    <p:sldId id="400" r:id="rId25"/>
    <p:sldId id="402" r:id="rId26"/>
    <p:sldId id="403" r:id="rId27"/>
    <p:sldId id="401"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Evaristo Cisbani" initials="EC" lastIdx="2" clrIdx="0"/>
  <p:cmAuthor id="1" name="Cвой" initials="C" lastIdx="1"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54D307"/>
    <a:srgbClr val="64BD1B"/>
    <a:srgbClr val="FFFF00"/>
    <a:srgbClr val="FFFFE2"/>
    <a:srgbClr val="FFE2F0"/>
    <a:srgbClr val="FFB3E2"/>
    <a:srgbClr val="D0F7FF"/>
    <a:srgbClr val="FEFF9F"/>
    <a:srgbClr val="D60202"/>
    <a:srgbClr val="A5E9FF"/>
  </p:clrMru>
</p:presentationPr>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789" autoAdjust="0"/>
    <p:restoredTop sz="94660"/>
  </p:normalViewPr>
  <p:slideViewPr>
    <p:cSldViewPr snapToObjects="1">
      <p:cViewPr varScale="1">
        <p:scale>
          <a:sx n="87" d="100"/>
          <a:sy n="87" d="100"/>
        </p:scale>
        <p:origin x="-95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theme" Target="theme/theme1.xml"/><Relationship Id="rId31" Type="http://schemas.openxmlformats.org/officeDocument/2006/relationships/printerSettings" Target="printerSettings/printerSettings1.bin"/><Relationship Id="rId34" Type="http://schemas.openxmlformats.org/officeDocument/2006/relationships/viewProps" Target="viewProps.xml"/><Relationship Id="rId7" Type="http://schemas.openxmlformats.org/officeDocument/2006/relationships/slide" Target="slides/slide6.xml"/><Relationship Id="rId36"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commentAuthors" Target="commentAuthor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handoutMaster" Target="handoutMasters/handoutMaster1.xml"/><Relationship Id="rId11" Type="http://schemas.openxmlformats.org/officeDocument/2006/relationships/slide" Target="slides/slide10.xml"/><Relationship Id="rId29" Type="http://schemas.openxmlformats.org/officeDocument/2006/relationships/notesMaster" Target="notesMasters/notesMaster1.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pict"/></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77.wmf"/><Relationship Id="rId4" Type="http://schemas.openxmlformats.org/officeDocument/2006/relationships/image" Target="../media/image73.wmf"/><Relationship Id="rId5" Type="http://schemas.openxmlformats.org/officeDocument/2006/relationships/image" Target="../media/image74.pict"/><Relationship Id="rId7" Type="http://schemas.openxmlformats.org/officeDocument/2006/relationships/image" Target="../media/image76.wmf"/><Relationship Id="rId1" Type="http://schemas.openxmlformats.org/officeDocument/2006/relationships/image" Target="../media/image70.wmf"/><Relationship Id="rId2" Type="http://schemas.openxmlformats.org/officeDocument/2006/relationships/image" Target="../media/image71.wmf"/><Relationship Id="rId9" Type="http://schemas.openxmlformats.org/officeDocument/2006/relationships/image" Target="../media/image78.wmf"/><Relationship Id="rId3" Type="http://schemas.openxmlformats.org/officeDocument/2006/relationships/image" Target="../media/image72.wmf"/><Relationship Id="rId6" Type="http://schemas.openxmlformats.org/officeDocument/2006/relationships/image" Target="../media/image7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18728B-32A3-944B-A7BD-DD912AC76995}" type="datetimeFigureOut">
              <a:rPr lang="en-US" smtClean="0"/>
              <a:pPr/>
              <a:t>3/4/10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1D5413-665A-8C4B-B85F-5C603DCC172D}"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CEFB9905-6D89-A143-8EF2-FB1A254D5AAB}" type="datetime1">
              <a:rPr lang="en-US"/>
              <a:pPr>
                <a:defRPr/>
              </a:pPr>
              <a:t>3/4/10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83649E0E-4C44-FB4C-A473-DE36212A84F4}"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D88318-754E-904C-93F7-D3F462B114B0}" type="slidenum">
              <a:rPr lang="en-US" smtClean="0">
                <a:ea typeface="ＭＳ Ｐゴシック" charset="-128"/>
                <a:cs typeface="ＭＳ Ｐゴシック" charset="-128"/>
              </a:rPr>
              <a:pPr fontAlgn="base">
                <a:spcBef>
                  <a:spcPct val="0"/>
                </a:spcBef>
                <a:spcAft>
                  <a:spcPct val="0"/>
                </a:spcAft>
                <a:defRPr/>
              </a:pPr>
              <a:t>7</a:t>
            </a:fld>
            <a:endParaRPr lang="en-US" smtClean="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D88318-754E-904C-93F7-D3F462B114B0}" type="slidenum">
              <a:rPr lang="en-US" smtClean="0">
                <a:ea typeface="ＭＳ Ｐゴシック" charset="-128"/>
                <a:cs typeface="ＭＳ Ｐゴシック" charset="-128"/>
              </a:rPr>
              <a:pPr fontAlgn="base">
                <a:spcBef>
                  <a:spcPct val="0"/>
                </a:spcBef>
                <a:spcAft>
                  <a:spcPct val="0"/>
                </a:spcAft>
                <a:defRPr/>
              </a:pPr>
              <a:t>17</a:t>
            </a:fld>
            <a:endParaRPr lang="en-US" smtClean="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pPr>
              <a:defRPr/>
            </a:pPr>
            <a:fld id="{83649E0E-4C44-FB4C-A473-DE36212A84F4}" type="slidenum">
              <a:rPr lang="en-US" smtClean="0"/>
              <a:pPr>
                <a:defRPr/>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D88318-754E-904C-93F7-D3F462B114B0}" type="slidenum">
              <a:rPr lang="en-US" smtClean="0">
                <a:ea typeface="ＭＳ Ｐゴシック" charset="-128"/>
                <a:cs typeface="ＭＳ Ｐゴシック" charset="-128"/>
              </a:rPr>
              <a:pPr fontAlgn="base">
                <a:spcBef>
                  <a:spcPct val="0"/>
                </a:spcBef>
                <a:spcAft>
                  <a:spcPct val="0"/>
                </a:spcAft>
                <a:defRPr/>
              </a:pPr>
              <a:t>19</a:t>
            </a:fld>
            <a:endParaRPr lang="en-US" smtClean="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D88318-754E-904C-93F7-D3F462B114B0}" type="slidenum">
              <a:rPr lang="en-US" smtClean="0">
                <a:ea typeface="ＭＳ Ｐゴシック" charset="-128"/>
                <a:cs typeface="ＭＳ Ｐゴシック" charset="-128"/>
              </a:rPr>
              <a:pPr fontAlgn="base">
                <a:spcBef>
                  <a:spcPct val="0"/>
                </a:spcBef>
                <a:spcAft>
                  <a:spcPct val="0"/>
                </a:spcAft>
                <a:defRPr/>
              </a:pPr>
              <a:t>20</a:t>
            </a:fld>
            <a:endParaRPr lang="en-US" smtClean="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D88318-754E-904C-93F7-D3F462B114B0}" type="slidenum">
              <a:rPr lang="en-US" smtClean="0">
                <a:ea typeface="ＭＳ Ｐゴシック" charset="-128"/>
                <a:cs typeface="ＭＳ Ｐゴシック" charset="-128"/>
              </a:rPr>
              <a:pPr fontAlgn="base">
                <a:spcBef>
                  <a:spcPct val="0"/>
                </a:spcBef>
                <a:spcAft>
                  <a:spcPct val="0"/>
                </a:spcAft>
                <a:defRPr/>
              </a:pPr>
              <a:t>23</a:t>
            </a:fld>
            <a:endParaRPr lang="en-US" smtClean="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D88318-754E-904C-93F7-D3F462B114B0}" type="slidenum">
              <a:rPr lang="en-US" smtClean="0">
                <a:ea typeface="ＭＳ Ｐゴシック" charset="-128"/>
                <a:cs typeface="ＭＳ Ｐゴシック" charset="-128"/>
              </a:rPr>
              <a:pPr fontAlgn="base">
                <a:spcBef>
                  <a:spcPct val="0"/>
                </a:spcBef>
                <a:spcAft>
                  <a:spcPct val="0"/>
                </a:spcAft>
                <a:defRPr/>
              </a:pPr>
              <a:t>24</a:t>
            </a:fld>
            <a:endParaRPr lang="en-US" smtClean="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D88318-754E-904C-93F7-D3F462B114B0}" type="slidenum">
              <a:rPr lang="en-US" smtClean="0">
                <a:ea typeface="ＭＳ Ｐゴシック" charset="-128"/>
                <a:cs typeface="ＭＳ Ｐゴシック" charset="-128"/>
              </a:rPr>
              <a:pPr fontAlgn="base">
                <a:spcBef>
                  <a:spcPct val="0"/>
                </a:spcBef>
                <a:spcAft>
                  <a:spcPct val="0"/>
                </a:spcAft>
                <a:defRPr/>
              </a:pPr>
              <a:t>27</a:t>
            </a:fld>
            <a:endParaRPr lang="en-US" smtClean="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D88318-754E-904C-93F7-D3F462B114B0}" type="slidenum">
              <a:rPr lang="en-US" smtClean="0">
                <a:ea typeface="ＭＳ Ｐゴシック" charset="-128"/>
                <a:cs typeface="ＭＳ Ｐゴシック" charset="-128"/>
              </a:rPr>
              <a:pPr fontAlgn="base">
                <a:spcBef>
                  <a:spcPct val="0"/>
                </a:spcBef>
                <a:spcAft>
                  <a:spcPct val="0"/>
                </a:spcAft>
                <a:defRPr/>
              </a:pPr>
              <a:t>9</a:t>
            </a:fld>
            <a:endParaRPr lang="en-US" smtClean="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D88318-754E-904C-93F7-D3F462B114B0}" type="slidenum">
              <a:rPr lang="en-US" smtClean="0">
                <a:ea typeface="ＭＳ Ｐゴシック" charset="-128"/>
                <a:cs typeface="ＭＳ Ｐゴシック" charset="-128"/>
              </a:rPr>
              <a:pPr fontAlgn="base">
                <a:spcBef>
                  <a:spcPct val="0"/>
                </a:spcBef>
                <a:spcAft>
                  <a:spcPct val="0"/>
                </a:spcAft>
                <a:defRPr/>
              </a:pPr>
              <a:t>10</a:t>
            </a:fld>
            <a:endParaRPr lang="en-US" smtClean="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D88318-754E-904C-93F7-D3F462B114B0}" type="slidenum">
              <a:rPr lang="en-US" smtClean="0">
                <a:ea typeface="ＭＳ Ｐゴシック" charset="-128"/>
                <a:cs typeface="ＭＳ Ｐゴシック" charset="-128"/>
              </a:rPr>
              <a:pPr fontAlgn="base">
                <a:spcBef>
                  <a:spcPct val="0"/>
                </a:spcBef>
                <a:spcAft>
                  <a:spcPct val="0"/>
                </a:spcAft>
                <a:defRPr/>
              </a:pPr>
              <a:t>11</a:t>
            </a:fld>
            <a:endParaRPr lang="en-US" smtClean="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D88318-754E-904C-93F7-D3F462B114B0}" type="slidenum">
              <a:rPr lang="en-US" smtClean="0">
                <a:ea typeface="ＭＳ Ｐゴシック" charset="-128"/>
                <a:cs typeface="ＭＳ Ｐゴシック" charset="-128"/>
              </a:rPr>
              <a:pPr fontAlgn="base">
                <a:spcBef>
                  <a:spcPct val="0"/>
                </a:spcBef>
                <a:spcAft>
                  <a:spcPct val="0"/>
                </a:spcAft>
                <a:defRPr/>
              </a:pPr>
              <a:t>12</a:t>
            </a:fld>
            <a:endParaRPr lang="en-US" smtClean="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D88318-754E-904C-93F7-D3F462B114B0}" type="slidenum">
              <a:rPr lang="en-US" smtClean="0">
                <a:ea typeface="ＭＳ Ｐゴシック" charset="-128"/>
                <a:cs typeface="ＭＳ Ｐゴシック" charset="-128"/>
              </a:rPr>
              <a:pPr fontAlgn="base">
                <a:spcBef>
                  <a:spcPct val="0"/>
                </a:spcBef>
                <a:spcAft>
                  <a:spcPct val="0"/>
                </a:spcAft>
                <a:defRPr/>
              </a:pPr>
              <a:t>13</a:t>
            </a:fld>
            <a:endParaRPr lang="en-US" smtClean="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D88318-754E-904C-93F7-D3F462B114B0}" type="slidenum">
              <a:rPr lang="en-US" smtClean="0">
                <a:ea typeface="ＭＳ Ｐゴシック" charset="-128"/>
                <a:cs typeface="ＭＳ Ｐゴシック" charset="-128"/>
              </a:rPr>
              <a:pPr fontAlgn="base">
                <a:spcBef>
                  <a:spcPct val="0"/>
                </a:spcBef>
                <a:spcAft>
                  <a:spcPct val="0"/>
                </a:spcAft>
                <a:defRPr/>
              </a:pPr>
              <a:t>14</a:t>
            </a:fld>
            <a:endParaRPr lang="en-US" smtClean="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D88318-754E-904C-93F7-D3F462B114B0}" type="slidenum">
              <a:rPr lang="en-US" smtClean="0">
                <a:ea typeface="ＭＳ Ｐゴシック" charset="-128"/>
                <a:cs typeface="ＭＳ Ｐゴシック" charset="-128"/>
              </a:rPr>
              <a:pPr fontAlgn="base">
                <a:spcBef>
                  <a:spcPct val="0"/>
                </a:spcBef>
                <a:spcAft>
                  <a:spcPct val="0"/>
                </a:spcAft>
                <a:defRPr/>
              </a:pPr>
              <a:t>15</a:t>
            </a:fld>
            <a:endParaRPr lang="en-US" smtClean="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D88318-754E-904C-93F7-D3F462B114B0}" type="slidenum">
              <a:rPr lang="en-US" smtClean="0">
                <a:ea typeface="ＭＳ Ｐゴシック" charset="-128"/>
                <a:cs typeface="ＭＳ Ｐゴシック" charset="-128"/>
              </a:rPr>
              <a:pPr fontAlgn="base">
                <a:spcBef>
                  <a:spcPct val="0"/>
                </a:spcBef>
                <a:spcAft>
                  <a:spcPct val="0"/>
                </a:spcAft>
                <a:defRPr/>
              </a:pPr>
              <a:t>16</a:t>
            </a:fld>
            <a:endParaRPr lang="en-US" smtClean="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4" Type="http://schemas.openxmlformats.org/officeDocument/2006/relationships/image" Target="../media/image20.png"/><Relationship Id="rId5" Type="http://schemas.openxmlformats.org/officeDocument/2006/relationships/image" Target="../media/image21.png"/><Relationship Id="rId7"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 Id="rId6"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4" Type="http://schemas.openxmlformats.org/officeDocument/2006/relationships/image" Target="../media/image26.png"/><Relationship Id="rId5" Type="http://schemas.openxmlformats.org/officeDocument/2006/relationships/image" Target="../media/image27.png"/><Relationship Id="rId7"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5.png"/><Relationship Id="rId6"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2.png"/></Relationships>
</file>

<file path=ppt/slides/_rels/slide16.xml.rels><?xml version="1.0" encoding="UTF-8" standalone="yes"?>
<Relationships xmlns="http://schemas.openxmlformats.org/package/2006/relationships"><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4.png"/><Relationship Id="rId5" Type="http://schemas.openxmlformats.org/officeDocument/2006/relationships/image" Target="../media/image36.png"/></Relationships>
</file>

<file path=ppt/slides/_rels/slide17.xml.rels><?xml version="1.0" encoding="UTF-8" standalone="yes"?>
<Relationships xmlns="http://schemas.openxmlformats.org/package/2006/relationships"><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7.png"/></Relationships>
</file>

<file path=ppt/slides/_rels/slide18.xml.rels><?xml version="1.0" encoding="UTF-8" standalone="yes"?>
<Relationships xmlns="http://schemas.openxmlformats.org/package/2006/relationships"><Relationship Id="rId14" Type="http://schemas.openxmlformats.org/officeDocument/2006/relationships/image" Target="../media/image50.png"/><Relationship Id="rId4" Type="http://schemas.openxmlformats.org/officeDocument/2006/relationships/image" Target="../media/image40.png"/><Relationship Id="rId7" Type="http://schemas.openxmlformats.org/officeDocument/2006/relationships/image" Target="../media/image43.png"/><Relationship Id="rId11" Type="http://schemas.openxmlformats.org/officeDocument/2006/relationships/image" Target="../media/image47.png"/><Relationship Id="rId1" Type="http://schemas.openxmlformats.org/officeDocument/2006/relationships/vmlDrawing" Target="../drawings/vmlDrawing2.vml"/><Relationship Id="rId6" Type="http://schemas.openxmlformats.org/officeDocument/2006/relationships/image" Target="../media/image42.png"/><Relationship Id="rId16" Type="http://schemas.openxmlformats.org/officeDocument/2006/relationships/oleObject" Target="../embeddings/Microsoft_Equation2.bin"/><Relationship Id="rId8" Type="http://schemas.openxmlformats.org/officeDocument/2006/relationships/image" Target="../media/image44.png"/><Relationship Id="rId13" Type="http://schemas.openxmlformats.org/officeDocument/2006/relationships/image" Target="../media/image49.png"/><Relationship Id="rId10" Type="http://schemas.openxmlformats.org/officeDocument/2006/relationships/image" Target="../media/image46.png"/><Relationship Id="rId5" Type="http://schemas.openxmlformats.org/officeDocument/2006/relationships/image" Target="../media/image41.png"/><Relationship Id="rId15" Type="http://schemas.openxmlformats.org/officeDocument/2006/relationships/image" Target="../media/image51.jpeg"/><Relationship Id="rId12" Type="http://schemas.openxmlformats.org/officeDocument/2006/relationships/image" Target="../media/image48.png"/><Relationship Id="rId2" Type="http://schemas.openxmlformats.org/officeDocument/2006/relationships/slideLayout" Target="../slideLayouts/slideLayout7.xml"/><Relationship Id="rId9" Type="http://schemas.openxmlformats.org/officeDocument/2006/relationships/image" Target="../media/image45.png"/><Relationship Id="rId3"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6" Type="http://schemas.openxmlformats.org/officeDocument/2006/relationships/image" Target="../media/image55.png"/><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2.png"/><Relationship Id="rId5" Type="http://schemas.openxmlformats.org/officeDocument/2006/relationships/image" Target="../media/image54.png"/></Relationships>
</file>

<file path=ppt/slides/_rels/slide2.xml.rels><?xml version="1.0" encoding="UTF-8" standalone="yes"?>
<Relationships xmlns="http://schemas.openxmlformats.org/package/2006/relationships"><Relationship Id="rId4"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image" Target="../media/image2.png"/><Relationship Id="rId5" Type="http://schemas.openxmlformats.org/officeDocument/2006/relationships/image" Target="../media/image3.png"/></Relationships>
</file>

<file path=ppt/slides/_rels/slide20.xml.rels><?xml version="1.0" encoding="UTF-8" standalone="yes"?>
<Relationships xmlns="http://schemas.openxmlformats.org/package/2006/relationships"><Relationship Id="rId6" Type="http://schemas.openxmlformats.org/officeDocument/2006/relationships/image" Target="../media/image59.png"/><Relationship Id="rId4"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6.png"/><Relationship Id="rId5" Type="http://schemas.openxmlformats.org/officeDocument/2006/relationships/image" Target="../media/image58.png"/></Relationships>
</file>

<file path=ppt/slides/_rels/slide21.xml.rels><?xml version="1.0" encoding="UTF-8" standalone="yes"?>
<Relationships xmlns="http://schemas.openxmlformats.org/package/2006/relationships"><Relationship Id="rId4" Type="http://schemas.openxmlformats.org/officeDocument/2006/relationships/image" Target="../media/image62.wmf"/><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oleObject" Target="../embeddings/Microsoft_Equation3.bin"/><Relationship Id="rId5" Type="http://schemas.openxmlformats.org/officeDocument/2006/relationships/oleObject" Target="../embeddings/Microsoft_Equation4.bin"/></Relationships>
</file>

<file path=ppt/slides/_rels/slide22.xml.rels><?xml version="1.0" encoding="UTF-8" standalone="yes"?>
<Relationships xmlns="http://schemas.openxmlformats.org/package/2006/relationships"><Relationship Id="rId8" Type="http://schemas.openxmlformats.org/officeDocument/2006/relationships/image" Target="../media/image69.wmf"/><Relationship Id="rId4" Type="http://schemas.openxmlformats.org/officeDocument/2006/relationships/image" Target="../media/image65.wmf"/><Relationship Id="rId5" Type="http://schemas.openxmlformats.org/officeDocument/2006/relationships/image" Target="../media/image66.wmf"/><Relationship Id="rId7" Type="http://schemas.openxmlformats.org/officeDocument/2006/relationships/image" Target="../media/image68.wmf"/><Relationship Id="rId1" Type="http://schemas.openxmlformats.org/officeDocument/2006/relationships/vmlDrawing" Target="../drawings/vmlDrawing4.vml"/><Relationship Id="rId2" Type="http://schemas.openxmlformats.org/officeDocument/2006/relationships/slideLayout" Target="../slideLayouts/slideLayout7.xml"/><Relationship Id="rId9" Type="http://schemas.openxmlformats.org/officeDocument/2006/relationships/oleObject" Target="../embeddings/Microsoft_Equation5.bin"/><Relationship Id="rId3" Type="http://schemas.openxmlformats.org/officeDocument/2006/relationships/image" Target="../media/image64.png"/><Relationship Id="rId6" Type="http://schemas.openxmlformats.org/officeDocument/2006/relationships/image" Target="../media/image67.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Microsoft_Equation11.bin"/><Relationship Id="rId4" Type="http://schemas.openxmlformats.org/officeDocument/2006/relationships/oleObject" Target="../embeddings/Microsoft_Equation7.bin"/><Relationship Id="rId10" Type="http://schemas.openxmlformats.org/officeDocument/2006/relationships/oleObject" Target="../embeddings/Microsoft_Equation13.bin"/><Relationship Id="rId5" Type="http://schemas.openxmlformats.org/officeDocument/2006/relationships/oleObject" Target="../embeddings/Microsoft_Equation8.bin"/><Relationship Id="rId7" Type="http://schemas.openxmlformats.org/officeDocument/2006/relationships/oleObject" Target="../embeddings/Microsoft_Equation10.bin"/><Relationship Id="rId11" Type="http://schemas.openxmlformats.org/officeDocument/2006/relationships/oleObject" Target="../embeddings/Microsoft_Equation14.bin"/><Relationship Id="rId1" Type="http://schemas.openxmlformats.org/officeDocument/2006/relationships/vmlDrawing" Target="../drawings/vmlDrawing5.vml"/><Relationship Id="rId2" Type="http://schemas.openxmlformats.org/officeDocument/2006/relationships/slideLayout" Target="../slideLayouts/slideLayout7.xml"/><Relationship Id="rId9" Type="http://schemas.openxmlformats.org/officeDocument/2006/relationships/oleObject" Target="../embeddings/Microsoft_Equation12.bin"/><Relationship Id="rId3" Type="http://schemas.openxmlformats.org/officeDocument/2006/relationships/oleObject" Target="../embeddings/Microsoft_Equation6.bin"/><Relationship Id="rId6" Type="http://schemas.openxmlformats.org/officeDocument/2006/relationships/oleObject" Target="../embeddings/Microsoft_Equation9.bin"/></Relationships>
</file>

<file path=ppt/slides/_rels/slide26.xml.rels><?xml version="1.0" encoding="UTF-8" standalone="yes"?>
<Relationships xmlns="http://schemas.openxmlformats.org/package/2006/relationships"><Relationship Id="rId4" Type="http://schemas.openxmlformats.org/officeDocument/2006/relationships/image" Target="../media/image81.jpeg"/><Relationship Id="rId1" Type="http://schemas.openxmlformats.org/officeDocument/2006/relationships/slideLayout" Target="../slideLayouts/slideLayout7.xml"/><Relationship Id="rId2" Type="http://schemas.openxmlformats.org/officeDocument/2006/relationships/image" Target="../media/image79.wmf"/><Relationship Id="rId3" Type="http://schemas.openxmlformats.org/officeDocument/2006/relationships/image" Target="../media/image80.jpeg"/><Relationship Id="rId5" Type="http://schemas.openxmlformats.org/officeDocument/2006/relationships/image" Target="../media/image8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3"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6" Type="http://schemas.openxmlformats.org/officeDocument/2006/relationships/image" Target="../media/image14.pn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jpe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646961" y="1143000"/>
            <a:ext cx="7943200" cy="1754327"/>
          </a:xfrm>
          <a:prstGeom prst="rect">
            <a:avLst/>
          </a:prstGeom>
          <a:noFill/>
        </p:spPr>
        <p:txBody>
          <a:bodyPr wrap="none">
            <a:spAutoFit/>
          </a:bodyPr>
          <a:lstStyle/>
          <a:p>
            <a:pPr algn="ctr" fontAlgn="auto">
              <a:spcBef>
                <a:spcPts val="0"/>
              </a:spcBef>
              <a:spcAft>
                <a:spcPts val="0"/>
              </a:spcAft>
              <a:defRPr/>
            </a:pP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HERMES T</a:t>
            </a: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ransverse</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 T</a:t>
            </a: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arget</a:t>
            </a:r>
          </a:p>
          <a:p>
            <a:pPr algn="ctr" fontAlgn="auto">
              <a:spcBef>
                <a:spcPts val="0"/>
              </a:spcBef>
              <a:spcAft>
                <a:spcPts val="0"/>
              </a:spcAft>
              <a:defRPr/>
            </a:pP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E</a:t>
            </a: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xperimental </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I</a:t>
            </a: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ssues</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endParaRPr>
          </a:p>
        </p:txBody>
      </p:sp>
      <p:sp>
        <p:nvSpPr>
          <p:cNvPr id="3" name="TextBox 2"/>
          <p:cNvSpPr txBox="1"/>
          <p:nvPr/>
        </p:nvSpPr>
        <p:spPr>
          <a:xfrm>
            <a:off x="3358583" y="3429000"/>
            <a:ext cx="2280217" cy="707886"/>
          </a:xfrm>
          <a:prstGeom prst="rect">
            <a:avLst/>
          </a:prstGeom>
          <a:noFill/>
        </p:spPr>
        <p:txBody>
          <a:bodyPr wrap="none" rtlCol="0">
            <a:spAutoFit/>
          </a:bodyPr>
          <a:lstStyle/>
          <a:p>
            <a:r>
              <a:rPr lang="en-US" sz="2000" dirty="0" err="1" smtClean="0"/>
              <a:t>Contalbrigo</a:t>
            </a:r>
            <a:r>
              <a:rPr lang="en-US" sz="2000" dirty="0" smtClean="0"/>
              <a:t> Marco</a:t>
            </a:r>
          </a:p>
          <a:p>
            <a:r>
              <a:rPr lang="en-US" sz="2000" dirty="0" smtClean="0"/>
              <a:t>    INFN Ferrara</a:t>
            </a:r>
            <a:endParaRPr lang="en-US" sz="2000" dirty="0"/>
          </a:p>
        </p:txBody>
      </p:sp>
      <p:sp>
        <p:nvSpPr>
          <p:cNvPr id="5" name="TextBox 4"/>
          <p:cNvSpPr txBox="1"/>
          <p:nvPr/>
        </p:nvSpPr>
        <p:spPr>
          <a:xfrm>
            <a:off x="2590800" y="5553670"/>
            <a:ext cx="3580427" cy="923330"/>
          </a:xfrm>
          <a:prstGeom prst="rect">
            <a:avLst/>
          </a:prstGeom>
          <a:noFill/>
        </p:spPr>
        <p:txBody>
          <a:bodyPr wrap="none" rtlCol="0">
            <a:spAutoFit/>
          </a:bodyPr>
          <a:lstStyle/>
          <a:p>
            <a:pPr algn="ctr"/>
            <a:r>
              <a:rPr lang="en-US" dirty="0" smtClean="0"/>
              <a:t>CLAS Transverse Target Meeting</a:t>
            </a:r>
          </a:p>
          <a:p>
            <a:pPr algn="ctr"/>
            <a:endParaRPr lang="en-US" dirty="0" smtClean="0"/>
          </a:p>
          <a:p>
            <a:pPr algn="ctr"/>
            <a:r>
              <a:rPr lang="en-US" dirty="0" smtClean="0"/>
              <a:t> 4th March, 2010 </a:t>
            </a:r>
            <a:r>
              <a:rPr lang="en-US" dirty="0" err="1" smtClean="0"/>
              <a:t>Frascati</a:t>
            </a:r>
            <a:endParaRPr lang="en-US" dirty="0"/>
          </a:p>
        </p:txBody>
      </p:sp>
      <p:cxnSp>
        <p:nvCxnSpPr>
          <p:cNvPr id="6" name="Straight Connector 5"/>
          <p:cNvCxnSpPr/>
          <p:nvPr/>
        </p:nvCxnSpPr>
        <p:spPr>
          <a:xfrm>
            <a:off x="152400" y="5475882"/>
            <a:ext cx="8763000" cy="158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52400" y="6010870"/>
            <a:ext cx="8763000" cy="158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atumsplatzhalter 5"/>
          <p:cNvSpPr txBox="1">
            <a:spLocks noGrp="1"/>
          </p:cNvSpPr>
          <p:nvPr/>
        </p:nvSpPr>
        <p:spPr>
          <a:xfrm>
            <a:off x="457200" y="6492875"/>
            <a:ext cx="2133600" cy="365125"/>
          </a:xfrm>
          <a:prstGeom prst="rect">
            <a:avLst/>
          </a:prstGeom>
          <a:noFill/>
        </p:spPr>
        <p:txBody>
          <a:bodyPr anchor="b">
            <a:prstTxWarp prst="textNoShape">
              <a:avLst/>
            </a:prstTxWarp>
          </a:bodyPr>
          <a:lstStyle/>
          <a:p>
            <a:r>
              <a:rPr lang="de-DE" sz="1200" dirty="0" smtClean="0">
                <a:solidFill>
                  <a:srgbClr val="898989"/>
                </a:solidFill>
              </a:rPr>
              <a:t>M. Contalbrigo</a:t>
            </a:r>
            <a:endParaRPr lang="en-US" sz="1200" dirty="0">
              <a:solidFill>
                <a:srgbClr val="898989"/>
              </a:solidFill>
            </a:endParaRPr>
          </a:p>
        </p:txBody>
      </p:sp>
      <p:sp>
        <p:nvSpPr>
          <p:cNvPr id="4" name="Foliennummernplatzhalter 6"/>
          <p:cNvSpPr txBox="1">
            <a:spLocks noGrp="1"/>
          </p:cNvSpPr>
          <p:nvPr/>
        </p:nvSpPr>
        <p:spPr>
          <a:xfrm>
            <a:off x="6553200" y="6492875"/>
            <a:ext cx="2133600" cy="365125"/>
          </a:xfrm>
          <a:prstGeom prst="rect">
            <a:avLst/>
          </a:prstGeom>
          <a:noFill/>
        </p:spPr>
        <p:txBody>
          <a:bodyPr anchor="b">
            <a:prstTxWarp prst="textNoShape">
              <a:avLst/>
            </a:prstTxWarp>
          </a:bodyPr>
          <a:lstStyle/>
          <a:p>
            <a:pPr algn="r"/>
            <a:fld id="{78BEA122-F9E3-6547-A64F-E206C65A37C3}" type="slidenum">
              <a:rPr lang="en-US" sz="1200">
                <a:solidFill>
                  <a:srgbClr val="898989"/>
                </a:solidFill>
              </a:rPr>
              <a:pPr algn="r"/>
              <a:t>10</a:t>
            </a:fld>
            <a:endParaRPr lang="en-US" sz="1200" dirty="0">
              <a:solidFill>
                <a:srgbClr val="898989"/>
              </a:solidFill>
            </a:endParaRPr>
          </a:p>
        </p:txBody>
      </p:sp>
      <p:sp>
        <p:nvSpPr>
          <p:cNvPr id="6" name="Fußzeilenplatzhalter 7"/>
          <p:cNvSpPr txBox="1">
            <a:spLocks noGrp="1"/>
          </p:cNvSpPr>
          <p:nvPr/>
        </p:nvSpPr>
        <p:spPr>
          <a:xfrm>
            <a:off x="3124200" y="6492875"/>
            <a:ext cx="3200400" cy="365125"/>
          </a:xfrm>
          <a:prstGeom prst="rect">
            <a:avLst/>
          </a:prstGeom>
          <a:noFill/>
        </p:spPr>
        <p:txBody>
          <a:bodyPr anchor="b">
            <a:prstTxWarp prst="textNoShape">
              <a:avLst/>
            </a:prstTxWarp>
          </a:bodyPr>
          <a:lstStyle/>
          <a:p>
            <a:pPr algn="ctr"/>
            <a:r>
              <a:rPr lang="en-US" sz="1200" dirty="0" err="1" smtClean="0">
                <a:solidFill>
                  <a:srgbClr val="898989"/>
                </a:solidFill>
              </a:rPr>
              <a:t>Frascati</a:t>
            </a:r>
            <a:r>
              <a:rPr lang="en-US" sz="1200" dirty="0" smtClean="0">
                <a:solidFill>
                  <a:srgbClr val="898989"/>
                </a:solidFill>
              </a:rPr>
              <a:t>: CLAS Transverse Target Meeting</a:t>
            </a:r>
            <a:endParaRPr lang="en-US" sz="1200" dirty="0">
              <a:solidFill>
                <a:srgbClr val="898989"/>
              </a:solidFill>
            </a:endParaRPr>
          </a:p>
        </p:txBody>
      </p:sp>
      <p:cxnSp>
        <p:nvCxnSpPr>
          <p:cNvPr id="7" name="Straight Connector 6"/>
          <p:cNvCxnSpPr/>
          <p:nvPr/>
        </p:nvCxnSpPr>
        <p:spPr>
          <a:xfrm>
            <a:off x="152400" y="6559550"/>
            <a:ext cx="8763000" cy="158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3378450" y="0"/>
            <a:ext cx="2240968" cy="646331"/>
          </a:xfrm>
          <a:prstGeom prst="rect">
            <a:avLst/>
          </a:prstGeom>
          <a:noFill/>
        </p:spPr>
        <p:txBody>
          <a:bodyPr wrap="none">
            <a:spAutoFit/>
          </a:bodyPr>
          <a:lstStyle/>
          <a:p>
            <a:pPr algn="ctr">
              <a:defRPr/>
            </a:pPr>
            <a:r>
              <a:rPr lang="en-US" sz="3600" b="1" dirty="0" smtClean="0">
                <a:ln w="1905"/>
                <a:solidFill>
                  <a:srgbClr val="0000FF"/>
                </a:solidFill>
                <a:effectLst>
                  <a:innerShdw blurRad="69850" dist="43180" dir="5400000">
                    <a:srgbClr val="000000">
                      <a:alpha val="65000"/>
                    </a:srgbClr>
                  </a:innerShdw>
                </a:effectLst>
                <a:latin typeface="Calibri"/>
              </a:rPr>
              <a:t>Field maps</a:t>
            </a:r>
          </a:p>
        </p:txBody>
      </p:sp>
      <p:sp>
        <p:nvSpPr>
          <p:cNvPr id="11" name="TextBox 10"/>
          <p:cNvSpPr txBox="1"/>
          <p:nvPr/>
        </p:nvSpPr>
        <p:spPr>
          <a:xfrm>
            <a:off x="1371600" y="4876800"/>
            <a:ext cx="6140756" cy="1477328"/>
          </a:xfrm>
          <a:prstGeom prst="rect">
            <a:avLst/>
          </a:prstGeom>
          <a:noFill/>
        </p:spPr>
        <p:txBody>
          <a:bodyPr wrap="square" rtlCol="0">
            <a:spAutoFit/>
          </a:bodyPr>
          <a:lstStyle/>
          <a:p>
            <a:r>
              <a:rPr lang="en-US" dirty="0" smtClean="0"/>
              <a:t>Field in un-measured regions extrapolated from:</a:t>
            </a:r>
          </a:p>
          <a:p>
            <a:r>
              <a:rPr lang="en-US" dirty="0" smtClean="0"/>
              <a:t> </a:t>
            </a:r>
          </a:p>
          <a:p>
            <a:r>
              <a:rPr lang="en-US" dirty="0" smtClean="0">
                <a:latin typeface="Wingdings"/>
                <a:ea typeface="Wingdings"/>
                <a:cs typeface="Wingdings"/>
              </a:rPr>
              <a:t>  </a:t>
            </a:r>
            <a:r>
              <a:rPr lang="en-US" dirty="0" err="1" smtClean="0">
                <a:latin typeface="Wingdings"/>
                <a:ea typeface="Wingdings"/>
                <a:cs typeface="Wingdings"/>
              </a:rPr>
              <a:t></a:t>
            </a:r>
            <a:r>
              <a:rPr lang="en-US" dirty="0" smtClean="0">
                <a:latin typeface="Wingdings"/>
                <a:ea typeface="Wingdings"/>
                <a:cs typeface="Wingdings"/>
              </a:rPr>
              <a:t> </a:t>
            </a:r>
            <a:r>
              <a:rPr lang="en-US" dirty="0" smtClean="0"/>
              <a:t>high order polynomials fitting measured points</a:t>
            </a:r>
          </a:p>
          <a:p>
            <a:r>
              <a:rPr lang="en-US" dirty="0" smtClean="0"/>
              <a:t> </a:t>
            </a:r>
          </a:p>
          <a:p>
            <a:r>
              <a:rPr lang="en-US" dirty="0" smtClean="0">
                <a:latin typeface="Wingdings"/>
                <a:ea typeface="Wingdings"/>
                <a:cs typeface="Wingdings"/>
              </a:rPr>
              <a:t>  </a:t>
            </a:r>
            <a:r>
              <a:rPr lang="en-US" dirty="0" err="1" smtClean="0">
                <a:latin typeface="Wingdings"/>
                <a:ea typeface="Wingdings"/>
                <a:cs typeface="Wingdings"/>
              </a:rPr>
              <a:t></a:t>
            </a:r>
            <a:r>
              <a:rPr lang="en-US" dirty="0" smtClean="0">
                <a:latin typeface="Wingdings"/>
                <a:ea typeface="Wingdings"/>
                <a:cs typeface="Wingdings"/>
              </a:rPr>
              <a:t> </a:t>
            </a:r>
            <a:r>
              <a:rPr lang="en-US" dirty="0" smtClean="0"/>
              <a:t>MAFIA simulations tuned in the measured region </a:t>
            </a:r>
          </a:p>
        </p:txBody>
      </p:sp>
      <p:pic>
        <p:nvPicPr>
          <p:cNvPr id="10" name="Picture 9"/>
          <p:cNvPicPr>
            <a:picLocks noChangeAspect="1"/>
          </p:cNvPicPr>
          <p:nvPr/>
        </p:nvPicPr>
        <p:blipFill>
          <a:blip r:embed="rId3"/>
          <a:stretch>
            <a:fillRect/>
          </a:stretch>
        </p:blipFill>
        <p:spPr>
          <a:xfrm>
            <a:off x="4887462" y="990600"/>
            <a:ext cx="3912712" cy="3780473"/>
          </a:xfrm>
          <a:prstGeom prst="rect">
            <a:avLst/>
          </a:prstGeom>
        </p:spPr>
      </p:pic>
      <p:pic>
        <p:nvPicPr>
          <p:cNvPr id="12" name="Picture 11"/>
          <p:cNvPicPr>
            <a:picLocks noChangeAspect="1"/>
          </p:cNvPicPr>
          <p:nvPr/>
        </p:nvPicPr>
        <p:blipFill>
          <a:blip r:embed="rId4"/>
          <a:stretch>
            <a:fillRect/>
          </a:stretch>
        </p:blipFill>
        <p:spPr>
          <a:xfrm>
            <a:off x="241299" y="1142999"/>
            <a:ext cx="4646163" cy="356296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atumsplatzhalter 5"/>
          <p:cNvSpPr txBox="1">
            <a:spLocks noGrp="1"/>
          </p:cNvSpPr>
          <p:nvPr/>
        </p:nvSpPr>
        <p:spPr>
          <a:xfrm>
            <a:off x="457200" y="6492875"/>
            <a:ext cx="2133600" cy="365125"/>
          </a:xfrm>
          <a:prstGeom prst="rect">
            <a:avLst/>
          </a:prstGeom>
          <a:noFill/>
        </p:spPr>
        <p:txBody>
          <a:bodyPr anchor="b">
            <a:prstTxWarp prst="textNoShape">
              <a:avLst/>
            </a:prstTxWarp>
          </a:bodyPr>
          <a:lstStyle/>
          <a:p>
            <a:r>
              <a:rPr lang="de-DE" sz="1200" dirty="0" smtClean="0">
                <a:solidFill>
                  <a:srgbClr val="898989"/>
                </a:solidFill>
              </a:rPr>
              <a:t>M. Contalbrigo</a:t>
            </a:r>
            <a:endParaRPr lang="en-US" sz="1200" dirty="0">
              <a:solidFill>
                <a:srgbClr val="898989"/>
              </a:solidFill>
            </a:endParaRPr>
          </a:p>
        </p:txBody>
      </p:sp>
      <p:sp>
        <p:nvSpPr>
          <p:cNvPr id="4" name="Foliennummernplatzhalter 6"/>
          <p:cNvSpPr txBox="1">
            <a:spLocks noGrp="1"/>
          </p:cNvSpPr>
          <p:nvPr/>
        </p:nvSpPr>
        <p:spPr>
          <a:xfrm>
            <a:off x="6553200" y="6492875"/>
            <a:ext cx="2133600" cy="365125"/>
          </a:xfrm>
          <a:prstGeom prst="rect">
            <a:avLst/>
          </a:prstGeom>
          <a:noFill/>
        </p:spPr>
        <p:txBody>
          <a:bodyPr anchor="b">
            <a:prstTxWarp prst="textNoShape">
              <a:avLst/>
            </a:prstTxWarp>
          </a:bodyPr>
          <a:lstStyle/>
          <a:p>
            <a:pPr algn="r"/>
            <a:fld id="{78BEA122-F9E3-6547-A64F-E206C65A37C3}" type="slidenum">
              <a:rPr lang="en-US" sz="1200">
                <a:solidFill>
                  <a:srgbClr val="898989"/>
                </a:solidFill>
              </a:rPr>
              <a:pPr algn="r"/>
              <a:t>11</a:t>
            </a:fld>
            <a:endParaRPr lang="en-US" sz="1200" dirty="0">
              <a:solidFill>
                <a:srgbClr val="898989"/>
              </a:solidFill>
            </a:endParaRPr>
          </a:p>
        </p:txBody>
      </p:sp>
      <p:sp>
        <p:nvSpPr>
          <p:cNvPr id="6" name="Fußzeilenplatzhalter 7"/>
          <p:cNvSpPr txBox="1">
            <a:spLocks noGrp="1"/>
          </p:cNvSpPr>
          <p:nvPr/>
        </p:nvSpPr>
        <p:spPr>
          <a:xfrm>
            <a:off x="3124200" y="6492875"/>
            <a:ext cx="3200400" cy="365125"/>
          </a:xfrm>
          <a:prstGeom prst="rect">
            <a:avLst/>
          </a:prstGeom>
          <a:noFill/>
        </p:spPr>
        <p:txBody>
          <a:bodyPr anchor="b">
            <a:prstTxWarp prst="textNoShape">
              <a:avLst/>
            </a:prstTxWarp>
          </a:bodyPr>
          <a:lstStyle/>
          <a:p>
            <a:pPr algn="ctr"/>
            <a:r>
              <a:rPr lang="en-US" sz="1200" dirty="0" err="1" smtClean="0">
                <a:solidFill>
                  <a:srgbClr val="898989"/>
                </a:solidFill>
              </a:rPr>
              <a:t>Frascati</a:t>
            </a:r>
            <a:r>
              <a:rPr lang="en-US" sz="1200" dirty="0" smtClean="0">
                <a:solidFill>
                  <a:srgbClr val="898989"/>
                </a:solidFill>
              </a:rPr>
              <a:t>: CLAS Transverse Target Meeting</a:t>
            </a:r>
            <a:endParaRPr lang="en-US" sz="1200" dirty="0">
              <a:solidFill>
                <a:srgbClr val="898989"/>
              </a:solidFill>
            </a:endParaRPr>
          </a:p>
        </p:txBody>
      </p:sp>
      <p:cxnSp>
        <p:nvCxnSpPr>
          <p:cNvPr id="7" name="Straight Connector 6"/>
          <p:cNvCxnSpPr/>
          <p:nvPr/>
        </p:nvCxnSpPr>
        <p:spPr>
          <a:xfrm>
            <a:off x="152400" y="6559550"/>
            <a:ext cx="8763000" cy="158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3780717" y="0"/>
            <a:ext cx="1436436" cy="646331"/>
          </a:xfrm>
          <a:prstGeom prst="rect">
            <a:avLst/>
          </a:prstGeom>
          <a:noFill/>
        </p:spPr>
        <p:txBody>
          <a:bodyPr wrap="none">
            <a:spAutoFit/>
          </a:bodyPr>
          <a:lstStyle/>
          <a:p>
            <a:pPr algn="ctr">
              <a:defRPr/>
            </a:pPr>
            <a:r>
              <a:rPr lang="en-US" sz="3600" b="1" dirty="0" smtClean="0">
                <a:ln w="1905"/>
                <a:solidFill>
                  <a:srgbClr val="0000FF"/>
                </a:solidFill>
                <a:effectLst>
                  <a:innerShdw blurRad="69850" dist="43180" dir="5400000">
                    <a:srgbClr val="000000">
                      <a:alpha val="65000"/>
                    </a:srgbClr>
                  </a:innerShdw>
                </a:effectLst>
                <a:latin typeface="Calibri"/>
              </a:rPr>
              <a:t>TMC-1</a:t>
            </a:r>
          </a:p>
        </p:txBody>
      </p:sp>
      <p:sp>
        <p:nvSpPr>
          <p:cNvPr id="14" name="TextBox 13"/>
          <p:cNvSpPr txBox="1"/>
          <p:nvPr/>
        </p:nvSpPr>
        <p:spPr>
          <a:xfrm>
            <a:off x="1626415" y="6000690"/>
            <a:ext cx="5895430" cy="400110"/>
          </a:xfrm>
          <a:prstGeom prst="rect">
            <a:avLst/>
          </a:prstGeom>
          <a:noFill/>
        </p:spPr>
        <p:txBody>
          <a:bodyPr wrap="square" rtlCol="0">
            <a:spAutoFit/>
          </a:bodyPr>
          <a:lstStyle/>
          <a:p>
            <a:r>
              <a:rPr lang="en-US" sz="2000" dirty="0" smtClean="0">
                <a:solidFill>
                  <a:srgbClr val="FF0000"/>
                </a:solidFill>
              </a:rPr>
              <a:t>Gives a trajectory that reaches the (0,0,z) line </a:t>
            </a:r>
          </a:p>
        </p:txBody>
      </p:sp>
      <p:sp>
        <p:nvSpPr>
          <p:cNvPr id="19" name="TextBox 18"/>
          <p:cNvSpPr txBox="1"/>
          <p:nvPr/>
        </p:nvSpPr>
        <p:spPr>
          <a:xfrm>
            <a:off x="228599" y="877669"/>
            <a:ext cx="7848601" cy="338554"/>
          </a:xfrm>
          <a:prstGeom prst="rect">
            <a:avLst/>
          </a:prstGeom>
          <a:noFill/>
        </p:spPr>
        <p:txBody>
          <a:bodyPr wrap="square" rtlCol="0">
            <a:spAutoFit/>
          </a:bodyPr>
          <a:lstStyle/>
          <a:p>
            <a:r>
              <a:rPr lang="en-US" sz="1600" dirty="0" smtClean="0"/>
              <a:t>Look-up table: correction based on a reference track from a database.</a:t>
            </a:r>
          </a:p>
        </p:txBody>
      </p:sp>
      <p:sp>
        <p:nvSpPr>
          <p:cNvPr id="27" name="TextBox 26"/>
          <p:cNvSpPr txBox="1"/>
          <p:nvPr/>
        </p:nvSpPr>
        <p:spPr>
          <a:xfrm>
            <a:off x="228600" y="1828800"/>
            <a:ext cx="7495161" cy="584776"/>
          </a:xfrm>
          <a:prstGeom prst="rect">
            <a:avLst/>
          </a:prstGeom>
          <a:noFill/>
        </p:spPr>
        <p:txBody>
          <a:bodyPr wrap="none" rtlCol="0">
            <a:spAutoFit/>
          </a:bodyPr>
          <a:lstStyle/>
          <a:p>
            <a:r>
              <a:rPr lang="en-US" sz="1600" dirty="0" smtClean="0"/>
              <a:t>Reference track selected to match position (closest distance </a:t>
            </a:r>
            <a:r>
              <a:rPr lang="en-US" sz="1600" dirty="0" err="1" smtClean="0"/>
              <a:t>cryterium</a:t>
            </a:r>
            <a:r>
              <a:rPr lang="en-US" sz="1600" dirty="0" smtClean="0"/>
              <a:t>)</a:t>
            </a:r>
          </a:p>
          <a:p>
            <a:r>
              <a:rPr lang="en-US" sz="1600" dirty="0" smtClean="0"/>
              <a:t>momentum and charge measured at the entrance of the HERMES spectrometer.</a:t>
            </a:r>
          </a:p>
        </p:txBody>
      </p:sp>
      <p:sp>
        <p:nvSpPr>
          <p:cNvPr id="25" name="TextBox 24"/>
          <p:cNvSpPr txBox="1"/>
          <p:nvPr/>
        </p:nvSpPr>
        <p:spPr>
          <a:xfrm>
            <a:off x="228600" y="1383268"/>
            <a:ext cx="7422738" cy="369332"/>
          </a:xfrm>
          <a:prstGeom prst="rect">
            <a:avLst/>
          </a:prstGeom>
          <a:noFill/>
        </p:spPr>
        <p:txBody>
          <a:bodyPr wrap="none" rtlCol="0">
            <a:spAutoFit/>
          </a:bodyPr>
          <a:lstStyle/>
          <a:p>
            <a:r>
              <a:rPr lang="en-US" sz="1600" dirty="0" smtClean="0"/>
              <a:t>The database maps initial and final coordinates of a simulated sample of tracks</a:t>
            </a:r>
            <a:r>
              <a:rPr lang="en-US" dirty="0" smtClean="0"/>
              <a:t>.</a:t>
            </a:r>
          </a:p>
        </p:txBody>
      </p:sp>
      <p:sp>
        <p:nvSpPr>
          <p:cNvPr id="28" name="TextBox 27"/>
          <p:cNvSpPr txBox="1"/>
          <p:nvPr/>
        </p:nvSpPr>
        <p:spPr>
          <a:xfrm>
            <a:off x="228600" y="5257800"/>
            <a:ext cx="8586606" cy="584776"/>
          </a:xfrm>
          <a:prstGeom prst="rect">
            <a:avLst/>
          </a:prstGeom>
          <a:noFill/>
        </p:spPr>
        <p:txBody>
          <a:bodyPr wrap="none" rtlCol="0">
            <a:spAutoFit/>
          </a:bodyPr>
          <a:lstStyle/>
          <a:p>
            <a:r>
              <a:rPr lang="en-US" sz="1600" dirty="0" smtClean="0"/>
              <a:t>The correction is defined from the reference track as the difference between the initial values </a:t>
            </a:r>
          </a:p>
          <a:p>
            <a:r>
              <a:rPr lang="en-US" sz="1600" dirty="0" smtClean="0"/>
              <a:t>extrapolated backward by assuming the trajectory is a straight line and the true values. </a:t>
            </a:r>
          </a:p>
        </p:txBody>
      </p:sp>
      <p:pic>
        <p:nvPicPr>
          <p:cNvPr id="29" name="Picture 28"/>
          <p:cNvPicPr>
            <a:picLocks noChangeAspect="1"/>
          </p:cNvPicPr>
          <p:nvPr/>
        </p:nvPicPr>
        <p:blipFill>
          <a:blip r:embed="rId3"/>
          <a:stretch>
            <a:fillRect/>
          </a:stretch>
        </p:blipFill>
        <p:spPr>
          <a:xfrm>
            <a:off x="1917700" y="2590800"/>
            <a:ext cx="4711700" cy="2540000"/>
          </a:xfrm>
          <a:prstGeom prst="rect">
            <a:avLst/>
          </a:prstGeom>
        </p:spPr>
      </p:pic>
      <p:pic>
        <p:nvPicPr>
          <p:cNvPr id="30" name="Picture 29"/>
          <p:cNvPicPr>
            <a:picLocks noChangeAspect="1"/>
          </p:cNvPicPr>
          <p:nvPr/>
        </p:nvPicPr>
        <p:blipFill>
          <a:blip r:embed="rId4"/>
          <a:stretch>
            <a:fillRect/>
          </a:stretch>
        </p:blipFill>
        <p:spPr>
          <a:xfrm>
            <a:off x="2209800" y="4572000"/>
            <a:ext cx="381000" cy="2921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atumsplatzhalter 5"/>
          <p:cNvSpPr txBox="1">
            <a:spLocks noGrp="1"/>
          </p:cNvSpPr>
          <p:nvPr/>
        </p:nvSpPr>
        <p:spPr>
          <a:xfrm>
            <a:off x="457200" y="6492875"/>
            <a:ext cx="2133600" cy="365125"/>
          </a:xfrm>
          <a:prstGeom prst="rect">
            <a:avLst/>
          </a:prstGeom>
          <a:noFill/>
        </p:spPr>
        <p:txBody>
          <a:bodyPr anchor="b">
            <a:prstTxWarp prst="textNoShape">
              <a:avLst/>
            </a:prstTxWarp>
          </a:bodyPr>
          <a:lstStyle/>
          <a:p>
            <a:r>
              <a:rPr lang="de-DE" sz="1200" dirty="0" smtClean="0">
                <a:solidFill>
                  <a:srgbClr val="898989"/>
                </a:solidFill>
              </a:rPr>
              <a:t>M. Contalbrigo</a:t>
            </a:r>
            <a:endParaRPr lang="en-US" sz="1200" dirty="0">
              <a:solidFill>
                <a:srgbClr val="898989"/>
              </a:solidFill>
            </a:endParaRPr>
          </a:p>
        </p:txBody>
      </p:sp>
      <p:sp>
        <p:nvSpPr>
          <p:cNvPr id="4" name="Foliennummernplatzhalter 6"/>
          <p:cNvSpPr txBox="1">
            <a:spLocks noGrp="1"/>
          </p:cNvSpPr>
          <p:nvPr/>
        </p:nvSpPr>
        <p:spPr>
          <a:xfrm>
            <a:off x="6553200" y="6492875"/>
            <a:ext cx="2133600" cy="365125"/>
          </a:xfrm>
          <a:prstGeom prst="rect">
            <a:avLst/>
          </a:prstGeom>
          <a:noFill/>
        </p:spPr>
        <p:txBody>
          <a:bodyPr anchor="b">
            <a:prstTxWarp prst="textNoShape">
              <a:avLst/>
            </a:prstTxWarp>
          </a:bodyPr>
          <a:lstStyle/>
          <a:p>
            <a:pPr algn="r"/>
            <a:fld id="{78BEA122-F9E3-6547-A64F-E206C65A37C3}" type="slidenum">
              <a:rPr lang="en-US" sz="1200">
                <a:solidFill>
                  <a:srgbClr val="898989"/>
                </a:solidFill>
              </a:rPr>
              <a:pPr algn="r"/>
              <a:t>12</a:t>
            </a:fld>
            <a:endParaRPr lang="en-US" sz="1200" dirty="0">
              <a:solidFill>
                <a:srgbClr val="898989"/>
              </a:solidFill>
            </a:endParaRPr>
          </a:p>
        </p:txBody>
      </p:sp>
      <p:sp>
        <p:nvSpPr>
          <p:cNvPr id="6" name="Fußzeilenplatzhalter 7"/>
          <p:cNvSpPr txBox="1">
            <a:spLocks noGrp="1"/>
          </p:cNvSpPr>
          <p:nvPr/>
        </p:nvSpPr>
        <p:spPr>
          <a:xfrm>
            <a:off x="3124200" y="6492875"/>
            <a:ext cx="3200400" cy="365125"/>
          </a:xfrm>
          <a:prstGeom prst="rect">
            <a:avLst/>
          </a:prstGeom>
          <a:noFill/>
        </p:spPr>
        <p:txBody>
          <a:bodyPr anchor="b">
            <a:prstTxWarp prst="textNoShape">
              <a:avLst/>
            </a:prstTxWarp>
          </a:bodyPr>
          <a:lstStyle/>
          <a:p>
            <a:pPr algn="ctr"/>
            <a:r>
              <a:rPr lang="en-US" sz="1200" dirty="0" err="1" smtClean="0">
                <a:solidFill>
                  <a:srgbClr val="898989"/>
                </a:solidFill>
              </a:rPr>
              <a:t>Frascati</a:t>
            </a:r>
            <a:r>
              <a:rPr lang="en-US" sz="1200" dirty="0" smtClean="0">
                <a:solidFill>
                  <a:srgbClr val="898989"/>
                </a:solidFill>
              </a:rPr>
              <a:t>: CLAS Transverse Target Meeting</a:t>
            </a:r>
            <a:endParaRPr lang="en-US" sz="1200" dirty="0">
              <a:solidFill>
                <a:srgbClr val="898989"/>
              </a:solidFill>
            </a:endParaRPr>
          </a:p>
        </p:txBody>
      </p:sp>
      <p:cxnSp>
        <p:nvCxnSpPr>
          <p:cNvPr id="7" name="Straight Connector 6"/>
          <p:cNvCxnSpPr/>
          <p:nvPr/>
        </p:nvCxnSpPr>
        <p:spPr>
          <a:xfrm>
            <a:off x="152400" y="6559550"/>
            <a:ext cx="8763000" cy="158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3780717" y="0"/>
            <a:ext cx="1436436" cy="646331"/>
          </a:xfrm>
          <a:prstGeom prst="rect">
            <a:avLst/>
          </a:prstGeom>
          <a:noFill/>
        </p:spPr>
        <p:txBody>
          <a:bodyPr wrap="none">
            <a:spAutoFit/>
          </a:bodyPr>
          <a:lstStyle/>
          <a:p>
            <a:pPr algn="ctr">
              <a:defRPr/>
            </a:pPr>
            <a:r>
              <a:rPr lang="en-US" sz="3600" b="1" dirty="0" smtClean="0">
                <a:ln w="1905"/>
                <a:solidFill>
                  <a:srgbClr val="0000FF"/>
                </a:solidFill>
                <a:effectLst>
                  <a:innerShdw blurRad="69850" dist="43180" dir="5400000">
                    <a:srgbClr val="000000">
                      <a:alpha val="65000"/>
                    </a:srgbClr>
                  </a:innerShdw>
                </a:effectLst>
                <a:latin typeface="Calibri"/>
              </a:rPr>
              <a:t>TMC-2</a:t>
            </a:r>
          </a:p>
        </p:txBody>
      </p:sp>
      <p:sp>
        <p:nvSpPr>
          <p:cNvPr id="14" name="TextBox 13"/>
          <p:cNvSpPr txBox="1"/>
          <p:nvPr/>
        </p:nvSpPr>
        <p:spPr>
          <a:xfrm>
            <a:off x="1626415" y="5715000"/>
            <a:ext cx="2793185" cy="400110"/>
          </a:xfrm>
          <a:prstGeom prst="rect">
            <a:avLst/>
          </a:prstGeom>
          <a:noFill/>
        </p:spPr>
        <p:txBody>
          <a:bodyPr wrap="square" rtlCol="0">
            <a:spAutoFit/>
          </a:bodyPr>
          <a:lstStyle/>
          <a:p>
            <a:r>
              <a:rPr lang="en-US" sz="2000" dirty="0" smtClean="0">
                <a:solidFill>
                  <a:srgbClr val="FF0000"/>
                </a:solidFill>
              </a:rPr>
              <a:t>Transfer function T:</a:t>
            </a:r>
          </a:p>
        </p:txBody>
      </p:sp>
      <p:sp>
        <p:nvSpPr>
          <p:cNvPr id="19" name="TextBox 18"/>
          <p:cNvSpPr txBox="1"/>
          <p:nvPr/>
        </p:nvSpPr>
        <p:spPr>
          <a:xfrm>
            <a:off x="990600" y="762000"/>
            <a:ext cx="6118682" cy="338554"/>
          </a:xfrm>
          <a:prstGeom prst="rect">
            <a:avLst/>
          </a:prstGeom>
          <a:noFill/>
        </p:spPr>
        <p:txBody>
          <a:bodyPr wrap="none" rtlCol="0">
            <a:spAutoFit/>
          </a:bodyPr>
          <a:lstStyle/>
          <a:p>
            <a:r>
              <a:rPr lang="en-US" sz="1600" dirty="0" smtClean="0"/>
              <a:t>Transfer function as commonly used in ion-optical system design.</a:t>
            </a:r>
          </a:p>
        </p:txBody>
      </p:sp>
      <p:sp>
        <p:nvSpPr>
          <p:cNvPr id="11" name="TextBox 10"/>
          <p:cNvSpPr txBox="1"/>
          <p:nvPr/>
        </p:nvSpPr>
        <p:spPr>
          <a:xfrm>
            <a:off x="990600" y="1287438"/>
            <a:ext cx="1838464" cy="338554"/>
          </a:xfrm>
          <a:prstGeom prst="rect">
            <a:avLst/>
          </a:prstGeom>
          <a:noFill/>
        </p:spPr>
        <p:txBody>
          <a:bodyPr wrap="none" rtlCol="0">
            <a:spAutoFit/>
          </a:bodyPr>
          <a:lstStyle/>
          <a:p>
            <a:r>
              <a:rPr lang="en-US" sz="1600" dirty="0" smtClean="0"/>
              <a:t>Initial coordinates:   </a:t>
            </a:r>
          </a:p>
        </p:txBody>
      </p:sp>
      <p:sp>
        <p:nvSpPr>
          <p:cNvPr id="12" name="TextBox 11"/>
          <p:cNvSpPr txBox="1"/>
          <p:nvPr/>
        </p:nvSpPr>
        <p:spPr>
          <a:xfrm>
            <a:off x="990600" y="2438400"/>
            <a:ext cx="2237612" cy="338554"/>
          </a:xfrm>
          <a:prstGeom prst="rect">
            <a:avLst/>
          </a:prstGeom>
          <a:noFill/>
        </p:spPr>
        <p:txBody>
          <a:bodyPr wrap="none" rtlCol="0">
            <a:spAutoFit/>
          </a:bodyPr>
          <a:lstStyle/>
          <a:p>
            <a:r>
              <a:rPr lang="en-US" sz="1600" dirty="0" smtClean="0"/>
              <a:t>Reference particle has </a:t>
            </a:r>
          </a:p>
        </p:txBody>
      </p:sp>
      <p:sp>
        <p:nvSpPr>
          <p:cNvPr id="15" name="TextBox 14"/>
          <p:cNvSpPr txBox="1"/>
          <p:nvPr/>
        </p:nvSpPr>
        <p:spPr>
          <a:xfrm>
            <a:off x="990600" y="1894300"/>
            <a:ext cx="1804200" cy="338554"/>
          </a:xfrm>
          <a:prstGeom prst="rect">
            <a:avLst/>
          </a:prstGeom>
          <a:noFill/>
        </p:spPr>
        <p:txBody>
          <a:bodyPr wrap="none" rtlCol="0">
            <a:spAutoFit/>
          </a:bodyPr>
          <a:lstStyle/>
          <a:p>
            <a:r>
              <a:rPr lang="en-US" sz="1600" dirty="0" smtClean="0"/>
              <a:t>Final coordinates:   </a:t>
            </a:r>
          </a:p>
        </p:txBody>
      </p:sp>
      <p:pic>
        <p:nvPicPr>
          <p:cNvPr id="16" name="Picture 15"/>
          <p:cNvPicPr>
            <a:picLocks noChangeAspect="1"/>
          </p:cNvPicPr>
          <p:nvPr/>
        </p:nvPicPr>
        <p:blipFill>
          <a:blip r:embed="rId3"/>
          <a:stretch>
            <a:fillRect/>
          </a:stretch>
        </p:blipFill>
        <p:spPr>
          <a:xfrm>
            <a:off x="3676649" y="1219200"/>
            <a:ext cx="2203477" cy="437570"/>
          </a:xfrm>
          <a:prstGeom prst="rect">
            <a:avLst/>
          </a:prstGeom>
        </p:spPr>
      </p:pic>
      <p:pic>
        <p:nvPicPr>
          <p:cNvPr id="17" name="Picture 16"/>
          <p:cNvPicPr>
            <a:picLocks noChangeAspect="1"/>
          </p:cNvPicPr>
          <p:nvPr/>
        </p:nvPicPr>
        <p:blipFill>
          <a:blip r:embed="rId4"/>
          <a:stretch>
            <a:fillRect/>
          </a:stretch>
        </p:blipFill>
        <p:spPr>
          <a:xfrm>
            <a:off x="3810000" y="1894300"/>
            <a:ext cx="2028741" cy="371273"/>
          </a:xfrm>
          <a:prstGeom prst="rect">
            <a:avLst/>
          </a:prstGeom>
        </p:spPr>
      </p:pic>
      <p:sp>
        <p:nvSpPr>
          <p:cNvPr id="18" name="TextBox 17"/>
          <p:cNvSpPr txBox="1"/>
          <p:nvPr/>
        </p:nvSpPr>
        <p:spPr>
          <a:xfrm>
            <a:off x="6082681" y="1589500"/>
            <a:ext cx="2809070" cy="307777"/>
          </a:xfrm>
          <a:prstGeom prst="rect">
            <a:avLst/>
          </a:prstGeom>
          <a:noFill/>
        </p:spPr>
        <p:txBody>
          <a:bodyPr wrap="none" rtlCol="0">
            <a:spAutoFit/>
          </a:bodyPr>
          <a:lstStyle/>
          <a:p>
            <a:r>
              <a:rPr lang="en-US" sz="1400" dirty="0" smtClean="0"/>
              <a:t>Momentum deviation (in percent)</a:t>
            </a:r>
          </a:p>
        </p:txBody>
      </p:sp>
      <p:cxnSp>
        <p:nvCxnSpPr>
          <p:cNvPr id="21" name="Straight Arrow Connector 20"/>
          <p:cNvCxnSpPr/>
          <p:nvPr/>
        </p:nvCxnSpPr>
        <p:spPr>
          <a:xfrm rot="10800000">
            <a:off x="5716078" y="1589501"/>
            <a:ext cx="328096" cy="1515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990600" y="2985454"/>
            <a:ext cx="1712929" cy="338554"/>
          </a:xfrm>
          <a:prstGeom prst="rect">
            <a:avLst/>
          </a:prstGeom>
          <a:noFill/>
        </p:spPr>
        <p:txBody>
          <a:bodyPr wrap="none" rtlCol="0">
            <a:spAutoFit/>
          </a:bodyPr>
          <a:lstStyle/>
          <a:p>
            <a:r>
              <a:rPr lang="en-US" sz="1600" dirty="0" smtClean="0"/>
              <a:t>Real particle has </a:t>
            </a:r>
          </a:p>
        </p:txBody>
      </p:sp>
      <p:pic>
        <p:nvPicPr>
          <p:cNvPr id="23" name="Picture 22"/>
          <p:cNvPicPr>
            <a:picLocks noChangeAspect="1"/>
          </p:cNvPicPr>
          <p:nvPr/>
        </p:nvPicPr>
        <p:blipFill>
          <a:blip r:embed="rId5"/>
          <a:stretch>
            <a:fillRect/>
          </a:stretch>
        </p:blipFill>
        <p:spPr>
          <a:xfrm>
            <a:off x="6288709" y="2528997"/>
            <a:ext cx="1864691" cy="290403"/>
          </a:xfrm>
          <a:prstGeom prst="rect">
            <a:avLst/>
          </a:prstGeom>
        </p:spPr>
      </p:pic>
      <p:pic>
        <p:nvPicPr>
          <p:cNvPr id="24" name="Picture 23"/>
          <p:cNvPicPr>
            <a:picLocks noChangeAspect="1"/>
          </p:cNvPicPr>
          <p:nvPr/>
        </p:nvPicPr>
        <p:blipFill>
          <a:blip r:embed="rId6"/>
          <a:stretch>
            <a:fillRect/>
          </a:stretch>
        </p:blipFill>
        <p:spPr>
          <a:xfrm>
            <a:off x="3743076" y="3061653"/>
            <a:ext cx="3876924" cy="1434147"/>
          </a:xfrm>
          <a:prstGeom prst="rect">
            <a:avLst/>
          </a:prstGeom>
        </p:spPr>
      </p:pic>
      <p:sp>
        <p:nvSpPr>
          <p:cNvPr id="27" name="TextBox 26"/>
          <p:cNvSpPr txBox="1"/>
          <p:nvPr/>
        </p:nvSpPr>
        <p:spPr>
          <a:xfrm>
            <a:off x="304800" y="4724400"/>
            <a:ext cx="8382000" cy="584776"/>
          </a:xfrm>
          <a:prstGeom prst="rect">
            <a:avLst/>
          </a:prstGeom>
          <a:noFill/>
        </p:spPr>
        <p:txBody>
          <a:bodyPr wrap="square" rtlCol="0">
            <a:spAutoFit/>
          </a:bodyPr>
          <a:lstStyle/>
          <a:p>
            <a:r>
              <a:rPr lang="en-US" sz="1600" dirty="0" smtClean="0"/>
              <a:t>Parameters evaluated by numerically integrating the equations of motion by a </a:t>
            </a:r>
            <a:r>
              <a:rPr lang="en-US" sz="1600" dirty="0" err="1" smtClean="0"/>
              <a:t>Runge-Kutta</a:t>
            </a:r>
            <a:r>
              <a:rPr lang="en-US" sz="1600" dirty="0" smtClean="0"/>
              <a:t> algorithm over a testing set of particles at different starting position Z and momentum P.</a:t>
            </a:r>
          </a:p>
        </p:txBody>
      </p:sp>
      <p:pic>
        <p:nvPicPr>
          <p:cNvPr id="26" name="Picture 25"/>
          <p:cNvPicPr>
            <a:picLocks noChangeAspect="1"/>
          </p:cNvPicPr>
          <p:nvPr/>
        </p:nvPicPr>
        <p:blipFill>
          <a:blip r:embed="rId7"/>
          <a:stretch>
            <a:fillRect/>
          </a:stretch>
        </p:blipFill>
        <p:spPr>
          <a:xfrm>
            <a:off x="4724426" y="5652721"/>
            <a:ext cx="2133574" cy="519479"/>
          </a:xfrm>
          <a:prstGeom prst="rect">
            <a:avLst/>
          </a:prstGeom>
        </p:spPr>
      </p:pic>
      <p:pic>
        <p:nvPicPr>
          <p:cNvPr id="25" name="Picture 24"/>
          <p:cNvPicPr>
            <a:picLocks noChangeAspect="1"/>
          </p:cNvPicPr>
          <p:nvPr/>
        </p:nvPicPr>
        <p:blipFill>
          <a:blip r:embed="rId8"/>
          <a:stretch>
            <a:fillRect/>
          </a:stretch>
        </p:blipFill>
        <p:spPr>
          <a:xfrm>
            <a:off x="3810000" y="2514600"/>
            <a:ext cx="1623053" cy="30564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stretch>
            <a:fillRect/>
          </a:stretch>
        </p:blipFill>
        <p:spPr>
          <a:xfrm>
            <a:off x="3776133" y="2145268"/>
            <a:ext cx="1405467" cy="609600"/>
          </a:xfrm>
          <a:prstGeom prst="rect">
            <a:avLst/>
          </a:prstGeom>
        </p:spPr>
      </p:pic>
      <p:sp>
        <p:nvSpPr>
          <p:cNvPr id="3" name="Datumsplatzhalter 5"/>
          <p:cNvSpPr txBox="1">
            <a:spLocks noGrp="1"/>
          </p:cNvSpPr>
          <p:nvPr/>
        </p:nvSpPr>
        <p:spPr>
          <a:xfrm>
            <a:off x="457200" y="6492875"/>
            <a:ext cx="2133600" cy="365125"/>
          </a:xfrm>
          <a:prstGeom prst="rect">
            <a:avLst/>
          </a:prstGeom>
          <a:noFill/>
        </p:spPr>
        <p:txBody>
          <a:bodyPr anchor="b">
            <a:prstTxWarp prst="textNoShape">
              <a:avLst/>
            </a:prstTxWarp>
          </a:bodyPr>
          <a:lstStyle/>
          <a:p>
            <a:r>
              <a:rPr lang="de-DE" sz="1200" dirty="0" smtClean="0">
                <a:solidFill>
                  <a:srgbClr val="898989"/>
                </a:solidFill>
              </a:rPr>
              <a:t>M. Contalbrigo</a:t>
            </a:r>
            <a:endParaRPr lang="en-US" sz="1200" dirty="0">
              <a:solidFill>
                <a:srgbClr val="898989"/>
              </a:solidFill>
            </a:endParaRPr>
          </a:p>
        </p:txBody>
      </p:sp>
      <p:sp>
        <p:nvSpPr>
          <p:cNvPr id="4" name="Foliennummernplatzhalter 6"/>
          <p:cNvSpPr txBox="1">
            <a:spLocks noGrp="1"/>
          </p:cNvSpPr>
          <p:nvPr/>
        </p:nvSpPr>
        <p:spPr>
          <a:xfrm>
            <a:off x="6553200" y="6492875"/>
            <a:ext cx="2133600" cy="365125"/>
          </a:xfrm>
          <a:prstGeom prst="rect">
            <a:avLst/>
          </a:prstGeom>
          <a:noFill/>
        </p:spPr>
        <p:txBody>
          <a:bodyPr anchor="b">
            <a:prstTxWarp prst="textNoShape">
              <a:avLst/>
            </a:prstTxWarp>
          </a:bodyPr>
          <a:lstStyle/>
          <a:p>
            <a:pPr algn="r"/>
            <a:fld id="{78BEA122-F9E3-6547-A64F-E206C65A37C3}" type="slidenum">
              <a:rPr lang="en-US" sz="1200">
                <a:solidFill>
                  <a:srgbClr val="898989"/>
                </a:solidFill>
              </a:rPr>
              <a:pPr algn="r"/>
              <a:t>13</a:t>
            </a:fld>
            <a:endParaRPr lang="en-US" sz="1200" dirty="0">
              <a:solidFill>
                <a:srgbClr val="898989"/>
              </a:solidFill>
            </a:endParaRPr>
          </a:p>
        </p:txBody>
      </p:sp>
      <p:sp>
        <p:nvSpPr>
          <p:cNvPr id="6" name="Fußzeilenplatzhalter 7"/>
          <p:cNvSpPr txBox="1">
            <a:spLocks noGrp="1"/>
          </p:cNvSpPr>
          <p:nvPr/>
        </p:nvSpPr>
        <p:spPr>
          <a:xfrm>
            <a:off x="3124200" y="6492875"/>
            <a:ext cx="3200400" cy="365125"/>
          </a:xfrm>
          <a:prstGeom prst="rect">
            <a:avLst/>
          </a:prstGeom>
          <a:noFill/>
        </p:spPr>
        <p:txBody>
          <a:bodyPr anchor="b">
            <a:prstTxWarp prst="textNoShape">
              <a:avLst/>
            </a:prstTxWarp>
          </a:bodyPr>
          <a:lstStyle/>
          <a:p>
            <a:pPr algn="ctr"/>
            <a:r>
              <a:rPr lang="en-US" sz="1200" dirty="0" err="1" smtClean="0">
                <a:solidFill>
                  <a:srgbClr val="898989"/>
                </a:solidFill>
              </a:rPr>
              <a:t>Frascati</a:t>
            </a:r>
            <a:r>
              <a:rPr lang="en-US" sz="1200" dirty="0" smtClean="0">
                <a:solidFill>
                  <a:srgbClr val="898989"/>
                </a:solidFill>
              </a:rPr>
              <a:t>: CLAS Transverse Target Meeting</a:t>
            </a:r>
            <a:endParaRPr lang="en-US" sz="1200" dirty="0">
              <a:solidFill>
                <a:srgbClr val="898989"/>
              </a:solidFill>
            </a:endParaRPr>
          </a:p>
        </p:txBody>
      </p:sp>
      <p:cxnSp>
        <p:nvCxnSpPr>
          <p:cNvPr id="7" name="Straight Connector 6"/>
          <p:cNvCxnSpPr/>
          <p:nvPr/>
        </p:nvCxnSpPr>
        <p:spPr>
          <a:xfrm>
            <a:off x="152400" y="6559550"/>
            <a:ext cx="8763000" cy="158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3780717" y="0"/>
            <a:ext cx="1436436" cy="646331"/>
          </a:xfrm>
          <a:prstGeom prst="rect">
            <a:avLst/>
          </a:prstGeom>
          <a:noFill/>
        </p:spPr>
        <p:txBody>
          <a:bodyPr wrap="none">
            <a:spAutoFit/>
          </a:bodyPr>
          <a:lstStyle/>
          <a:p>
            <a:pPr algn="ctr">
              <a:defRPr/>
            </a:pPr>
            <a:r>
              <a:rPr lang="en-US" sz="3600" b="1" dirty="0" smtClean="0">
                <a:ln w="1905"/>
                <a:solidFill>
                  <a:srgbClr val="0000FF"/>
                </a:solidFill>
                <a:effectLst>
                  <a:innerShdw blurRad="69850" dist="43180" dir="5400000">
                    <a:srgbClr val="000000">
                      <a:alpha val="65000"/>
                    </a:srgbClr>
                  </a:innerShdw>
                </a:effectLst>
                <a:latin typeface="Calibri"/>
              </a:rPr>
              <a:t>TMC-2</a:t>
            </a:r>
          </a:p>
        </p:txBody>
      </p:sp>
      <p:sp>
        <p:nvSpPr>
          <p:cNvPr id="19" name="TextBox 18"/>
          <p:cNvSpPr txBox="1"/>
          <p:nvPr/>
        </p:nvSpPr>
        <p:spPr>
          <a:xfrm>
            <a:off x="304800" y="1563469"/>
            <a:ext cx="6274774" cy="584776"/>
          </a:xfrm>
          <a:prstGeom prst="rect">
            <a:avLst/>
          </a:prstGeom>
          <a:noFill/>
        </p:spPr>
        <p:txBody>
          <a:bodyPr wrap="none" rtlCol="0">
            <a:spAutoFit/>
          </a:bodyPr>
          <a:lstStyle/>
          <a:p>
            <a:r>
              <a:rPr lang="en-US" sz="1600" dirty="0" smtClean="0"/>
              <a:t>Approximated initial coordinate from a </a:t>
            </a:r>
            <a:r>
              <a:rPr lang="en-US" sz="1600" dirty="0" err="1" smtClean="0"/>
              <a:t>linearized</a:t>
            </a:r>
            <a:r>
              <a:rPr lang="en-US" sz="1600" dirty="0" smtClean="0"/>
              <a:t> transfer function </a:t>
            </a:r>
            <a:r>
              <a:rPr lang="en-US" sz="1600" b="1" i="1" dirty="0" smtClean="0"/>
              <a:t>L</a:t>
            </a:r>
            <a:r>
              <a:rPr lang="en-US" sz="1600" dirty="0" smtClean="0"/>
              <a:t> </a:t>
            </a:r>
          </a:p>
          <a:p>
            <a:r>
              <a:rPr lang="en-US" sz="1600" dirty="0" smtClean="0"/>
              <a:t>(all non-linear </a:t>
            </a:r>
            <a:r>
              <a:rPr lang="en-US" sz="1600" b="1" i="1" dirty="0" smtClean="0"/>
              <a:t>T</a:t>
            </a:r>
            <a:r>
              <a:rPr lang="en-US" sz="1600" dirty="0" smtClean="0"/>
              <a:t> terms are dropped) :</a:t>
            </a:r>
          </a:p>
        </p:txBody>
      </p:sp>
      <p:sp>
        <p:nvSpPr>
          <p:cNvPr id="22" name="TextBox 21"/>
          <p:cNvSpPr txBox="1"/>
          <p:nvPr/>
        </p:nvSpPr>
        <p:spPr>
          <a:xfrm>
            <a:off x="304800" y="801469"/>
            <a:ext cx="4472699" cy="584776"/>
          </a:xfrm>
          <a:prstGeom prst="rect">
            <a:avLst/>
          </a:prstGeom>
          <a:noFill/>
        </p:spPr>
        <p:txBody>
          <a:bodyPr wrap="none" rtlCol="0">
            <a:spAutoFit/>
          </a:bodyPr>
          <a:lstStyle/>
          <a:p>
            <a:r>
              <a:rPr lang="en-US" sz="1600" dirty="0" smtClean="0"/>
              <a:t>Iterative procedure starts from final coordinates </a:t>
            </a:r>
          </a:p>
          <a:p>
            <a:r>
              <a:rPr lang="en-US" sz="1600" dirty="0" smtClean="0"/>
              <a:t>(as defined by HERMES spectrometer):</a:t>
            </a:r>
          </a:p>
        </p:txBody>
      </p:sp>
      <p:sp>
        <p:nvSpPr>
          <p:cNvPr id="27" name="TextBox 26"/>
          <p:cNvSpPr txBox="1"/>
          <p:nvPr/>
        </p:nvSpPr>
        <p:spPr>
          <a:xfrm>
            <a:off x="533400" y="4639270"/>
            <a:ext cx="3252513" cy="338554"/>
          </a:xfrm>
          <a:prstGeom prst="rect">
            <a:avLst/>
          </a:prstGeom>
          <a:noFill/>
        </p:spPr>
        <p:txBody>
          <a:bodyPr wrap="none" rtlCol="0">
            <a:spAutoFit/>
          </a:bodyPr>
          <a:lstStyle/>
          <a:p>
            <a:r>
              <a:rPr lang="en-US" sz="1600" dirty="0" smtClean="0"/>
              <a:t>New estimate of initial coordinate:</a:t>
            </a:r>
          </a:p>
        </p:txBody>
      </p:sp>
      <p:pic>
        <p:nvPicPr>
          <p:cNvPr id="28" name="Picture 27"/>
          <p:cNvPicPr>
            <a:picLocks noChangeAspect="1"/>
          </p:cNvPicPr>
          <p:nvPr/>
        </p:nvPicPr>
        <p:blipFill>
          <a:blip r:embed="rId4"/>
          <a:stretch>
            <a:fillRect/>
          </a:stretch>
        </p:blipFill>
        <p:spPr>
          <a:xfrm>
            <a:off x="5257800" y="838200"/>
            <a:ext cx="397543" cy="307192"/>
          </a:xfrm>
          <a:prstGeom prst="rect">
            <a:avLst/>
          </a:prstGeom>
        </p:spPr>
      </p:pic>
      <p:pic>
        <p:nvPicPr>
          <p:cNvPr id="29" name="Picture 28"/>
          <p:cNvPicPr>
            <a:picLocks noChangeAspect="1"/>
          </p:cNvPicPr>
          <p:nvPr/>
        </p:nvPicPr>
        <p:blipFill>
          <a:blip r:embed="rId5"/>
          <a:stretch>
            <a:fillRect/>
          </a:stretch>
        </p:blipFill>
        <p:spPr>
          <a:xfrm>
            <a:off x="3657600" y="4020207"/>
            <a:ext cx="1828800" cy="551793"/>
          </a:xfrm>
          <a:prstGeom prst="rect">
            <a:avLst/>
          </a:prstGeom>
        </p:spPr>
      </p:pic>
      <p:pic>
        <p:nvPicPr>
          <p:cNvPr id="30" name="Picture 29"/>
          <p:cNvPicPr>
            <a:picLocks noChangeAspect="1"/>
          </p:cNvPicPr>
          <p:nvPr/>
        </p:nvPicPr>
        <p:blipFill>
          <a:blip r:embed="rId6"/>
          <a:stretch>
            <a:fillRect/>
          </a:stretch>
        </p:blipFill>
        <p:spPr>
          <a:xfrm>
            <a:off x="3716197" y="5029200"/>
            <a:ext cx="1846403" cy="485896"/>
          </a:xfrm>
          <a:prstGeom prst="rect">
            <a:avLst/>
          </a:prstGeom>
        </p:spPr>
      </p:pic>
      <p:pic>
        <p:nvPicPr>
          <p:cNvPr id="31" name="Picture 30"/>
          <p:cNvPicPr>
            <a:picLocks noChangeAspect="1"/>
          </p:cNvPicPr>
          <p:nvPr/>
        </p:nvPicPr>
        <p:blipFill>
          <a:blip r:embed="rId7"/>
          <a:stretch>
            <a:fillRect/>
          </a:stretch>
        </p:blipFill>
        <p:spPr>
          <a:xfrm>
            <a:off x="2281097" y="3180936"/>
            <a:ext cx="1909903" cy="400464"/>
          </a:xfrm>
          <a:prstGeom prst="rect">
            <a:avLst/>
          </a:prstGeom>
        </p:spPr>
      </p:pic>
      <p:pic>
        <p:nvPicPr>
          <p:cNvPr id="32" name="Picture 31"/>
          <p:cNvPicPr>
            <a:picLocks noChangeAspect="1"/>
          </p:cNvPicPr>
          <p:nvPr/>
        </p:nvPicPr>
        <p:blipFill>
          <a:blip r:embed="rId8"/>
          <a:stretch>
            <a:fillRect/>
          </a:stretch>
        </p:blipFill>
        <p:spPr>
          <a:xfrm>
            <a:off x="5146483" y="3124200"/>
            <a:ext cx="603251" cy="465365"/>
          </a:xfrm>
          <a:prstGeom prst="rect">
            <a:avLst/>
          </a:prstGeom>
        </p:spPr>
      </p:pic>
      <p:sp>
        <p:nvSpPr>
          <p:cNvPr id="33" name="TextBox 32"/>
          <p:cNvSpPr txBox="1"/>
          <p:nvPr/>
        </p:nvSpPr>
        <p:spPr>
          <a:xfrm>
            <a:off x="457200" y="2678668"/>
            <a:ext cx="6195627" cy="338554"/>
          </a:xfrm>
          <a:prstGeom prst="rect">
            <a:avLst/>
          </a:prstGeom>
          <a:noFill/>
        </p:spPr>
        <p:txBody>
          <a:bodyPr wrap="none" rtlCol="0">
            <a:spAutoFit/>
          </a:bodyPr>
          <a:lstStyle/>
          <a:p>
            <a:r>
              <a:rPr lang="en-US" sz="1600" dirty="0" smtClean="0"/>
              <a:t>Corresponding final coordinate and its deviation from the true one:</a:t>
            </a:r>
          </a:p>
        </p:txBody>
      </p:sp>
      <p:sp>
        <p:nvSpPr>
          <p:cNvPr id="34" name="TextBox 33"/>
          <p:cNvSpPr txBox="1"/>
          <p:nvPr/>
        </p:nvSpPr>
        <p:spPr>
          <a:xfrm>
            <a:off x="457200" y="3697041"/>
            <a:ext cx="3822882" cy="338554"/>
          </a:xfrm>
          <a:prstGeom prst="rect">
            <a:avLst/>
          </a:prstGeom>
          <a:noFill/>
        </p:spPr>
        <p:txBody>
          <a:bodyPr wrap="none" rtlCol="0">
            <a:spAutoFit/>
          </a:bodyPr>
          <a:lstStyle/>
          <a:p>
            <a:r>
              <a:rPr lang="en-US" sz="1600" dirty="0" smtClean="0"/>
              <a:t>Approximated error on initial coordinate:</a:t>
            </a:r>
          </a:p>
        </p:txBody>
      </p:sp>
      <p:sp>
        <p:nvSpPr>
          <p:cNvPr id="35" name="TextBox 34"/>
          <p:cNvSpPr txBox="1"/>
          <p:nvPr/>
        </p:nvSpPr>
        <p:spPr>
          <a:xfrm>
            <a:off x="685800" y="5650468"/>
            <a:ext cx="6309339" cy="338554"/>
          </a:xfrm>
          <a:prstGeom prst="rect">
            <a:avLst/>
          </a:prstGeom>
          <a:noFill/>
        </p:spPr>
        <p:txBody>
          <a:bodyPr wrap="none" rtlCol="0">
            <a:spAutoFit/>
          </a:bodyPr>
          <a:lstStyle/>
          <a:p>
            <a:r>
              <a:rPr lang="en-US" sz="1600" dirty="0" smtClean="0"/>
              <a:t>Vertex is found as the point of minimum approach to the beam axis.</a:t>
            </a:r>
          </a:p>
        </p:txBody>
      </p:sp>
      <p:sp>
        <p:nvSpPr>
          <p:cNvPr id="36" name="TextBox 35"/>
          <p:cNvSpPr txBox="1"/>
          <p:nvPr/>
        </p:nvSpPr>
        <p:spPr>
          <a:xfrm>
            <a:off x="838200" y="6096000"/>
            <a:ext cx="7395812" cy="369332"/>
          </a:xfrm>
          <a:prstGeom prst="rect">
            <a:avLst/>
          </a:prstGeom>
          <a:noFill/>
        </p:spPr>
        <p:txBody>
          <a:bodyPr wrap="none" rtlCol="0">
            <a:spAutoFit/>
          </a:bodyPr>
          <a:lstStyle/>
          <a:p>
            <a:r>
              <a:rPr lang="en-US" dirty="0" smtClean="0">
                <a:solidFill>
                  <a:srgbClr val="FF0000"/>
                </a:solidFill>
              </a:rPr>
              <a:t>Does not require particle and beam trajectory coincide at a given point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atumsplatzhalter 5"/>
          <p:cNvSpPr txBox="1">
            <a:spLocks noGrp="1"/>
          </p:cNvSpPr>
          <p:nvPr/>
        </p:nvSpPr>
        <p:spPr>
          <a:xfrm>
            <a:off x="457200" y="6486525"/>
            <a:ext cx="2133600" cy="365125"/>
          </a:xfrm>
          <a:prstGeom prst="rect">
            <a:avLst/>
          </a:prstGeom>
          <a:noFill/>
        </p:spPr>
        <p:txBody>
          <a:bodyPr anchor="b">
            <a:prstTxWarp prst="textNoShape">
              <a:avLst/>
            </a:prstTxWarp>
          </a:bodyPr>
          <a:lstStyle/>
          <a:p>
            <a:r>
              <a:rPr lang="de-DE" sz="1200" dirty="0" smtClean="0">
                <a:solidFill>
                  <a:srgbClr val="898989"/>
                </a:solidFill>
              </a:rPr>
              <a:t>M. Contalbrigo</a:t>
            </a:r>
            <a:endParaRPr lang="en-US" sz="1200" dirty="0">
              <a:solidFill>
                <a:srgbClr val="898989"/>
              </a:solidFill>
            </a:endParaRPr>
          </a:p>
        </p:txBody>
      </p:sp>
      <p:sp>
        <p:nvSpPr>
          <p:cNvPr id="4" name="Foliennummernplatzhalter 6"/>
          <p:cNvSpPr txBox="1">
            <a:spLocks noGrp="1"/>
          </p:cNvSpPr>
          <p:nvPr/>
        </p:nvSpPr>
        <p:spPr>
          <a:xfrm>
            <a:off x="6553200" y="6486525"/>
            <a:ext cx="2133600" cy="365125"/>
          </a:xfrm>
          <a:prstGeom prst="rect">
            <a:avLst/>
          </a:prstGeom>
          <a:noFill/>
        </p:spPr>
        <p:txBody>
          <a:bodyPr anchor="b">
            <a:prstTxWarp prst="textNoShape">
              <a:avLst/>
            </a:prstTxWarp>
          </a:bodyPr>
          <a:lstStyle/>
          <a:p>
            <a:pPr algn="r"/>
            <a:fld id="{78BEA122-F9E3-6547-A64F-E206C65A37C3}" type="slidenum">
              <a:rPr lang="en-US" sz="1200">
                <a:solidFill>
                  <a:srgbClr val="898989"/>
                </a:solidFill>
              </a:rPr>
              <a:pPr algn="r"/>
              <a:t>14</a:t>
            </a:fld>
            <a:endParaRPr lang="en-US" sz="1200" dirty="0">
              <a:solidFill>
                <a:srgbClr val="898989"/>
              </a:solidFill>
            </a:endParaRPr>
          </a:p>
        </p:txBody>
      </p:sp>
      <p:cxnSp>
        <p:nvCxnSpPr>
          <p:cNvPr id="7" name="Straight Connector 6"/>
          <p:cNvCxnSpPr/>
          <p:nvPr/>
        </p:nvCxnSpPr>
        <p:spPr>
          <a:xfrm>
            <a:off x="152400" y="6553200"/>
            <a:ext cx="8763000" cy="158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193875" y="0"/>
            <a:ext cx="6610103" cy="707886"/>
          </a:xfrm>
          <a:prstGeom prst="rect">
            <a:avLst/>
          </a:prstGeom>
          <a:noFill/>
        </p:spPr>
        <p:txBody>
          <a:bodyPr wrap="none">
            <a:spAutoFit/>
          </a:bodyPr>
          <a:lstStyle/>
          <a:p>
            <a:pPr algn="ctr">
              <a:defRPr/>
            </a:pPr>
            <a:r>
              <a:rPr lang="en-US" sz="3600" b="1" dirty="0" smtClean="0">
                <a:ln w="1905"/>
                <a:solidFill>
                  <a:srgbClr val="0000FF"/>
                </a:solidFill>
                <a:effectLst>
                  <a:innerShdw blurRad="69850" dist="43180" dir="5400000">
                    <a:srgbClr val="000000">
                      <a:alpha val="65000"/>
                    </a:srgbClr>
                  </a:innerShdw>
                </a:effectLst>
                <a:latin typeface="Calibri"/>
              </a:rPr>
              <a:t>Beam shift due to transverse field</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3600" b="1" dirty="0" smtClean="0">
              <a:ln w="1905"/>
              <a:solidFill>
                <a:srgbClr val="0000FF"/>
              </a:solidFill>
              <a:effectLst>
                <a:innerShdw blurRad="69850" dist="43180" dir="5400000">
                  <a:srgbClr val="000000">
                    <a:alpha val="65000"/>
                  </a:srgbClr>
                </a:innerShdw>
              </a:effectLst>
              <a:latin typeface="Calibri"/>
            </a:endParaRPr>
          </a:p>
        </p:txBody>
      </p:sp>
      <p:sp>
        <p:nvSpPr>
          <p:cNvPr id="15" name="TextBox 14"/>
          <p:cNvSpPr txBox="1"/>
          <p:nvPr/>
        </p:nvSpPr>
        <p:spPr>
          <a:xfrm>
            <a:off x="3124200" y="5894760"/>
            <a:ext cx="2905175" cy="369332"/>
          </a:xfrm>
          <a:prstGeom prst="rect">
            <a:avLst/>
          </a:prstGeom>
          <a:noFill/>
        </p:spPr>
        <p:txBody>
          <a:bodyPr wrap="none" rtlCol="0">
            <a:spAutoFit/>
          </a:bodyPr>
          <a:lstStyle/>
          <a:p>
            <a:r>
              <a:rPr lang="en-US" dirty="0" smtClean="0">
                <a:solidFill>
                  <a:srgbClr val="FF0000"/>
                </a:solidFill>
              </a:rPr>
              <a:t>Depends on beam charge!</a:t>
            </a:r>
            <a:endParaRPr lang="en-US" dirty="0">
              <a:solidFill>
                <a:srgbClr val="FF0000"/>
              </a:solidFill>
            </a:endParaRPr>
          </a:p>
        </p:txBody>
      </p:sp>
      <p:sp>
        <p:nvSpPr>
          <p:cNvPr id="16" name="Fußzeilenplatzhalter 7"/>
          <p:cNvSpPr txBox="1">
            <a:spLocks noGrp="1"/>
          </p:cNvSpPr>
          <p:nvPr/>
        </p:nvSpPr>
        <p:spPr>
          <a:xfrm>
            <a:off x="3124200" y="6492875"/>
            <a:ext cx="3200400" cy="365125"/>
          </a:xfrm>
          <a:prstGeom prst="rect">
            <a:avLst/>
          </a:prstGeom>
          <a:noFill/>
        </p:spPr>
        <p:txBody>
          <a:bodyPr anchor="b">
            <a:prstTxWarp prst="textNoShape">
              <a:avLst/>
            </a:prstTxWarp>
          </a:bodyPr>
          <a:lstStyle/>
          <a:p>
            <a:pPr algn="ctr"/>
            <a:r>
              <a:rPr lang="en-US" sz="1200" dirty="0" err="1" smtClean="0">
                <a:solidFill>
                  <a:srgbClr val="898989"/>
                </a:solidFill>
              </a:rPr>
              <a:t>Frascati</a:t>
            </a:r>
            <a:r>
              <a:rPr lang="en-US" sz="1200" dirty="0" smtClean="0">
                <a:solidFill>
                  <a:srgbClr val="898989"/>
                </a:solidFill>
              </a:rPr>
              <a:t>: CLAS Transverse Target Meeting</a:t>
            </a:r>
            <a:endParaRPr lang="en-US" sz="1200" dirty="0">
              <a:solidFill>
                <a:srgbClr val="898989"/>
              </a:solidFill>
            </a:endParaRPr>
          </a:p>
        </p:txBody>
      </p:sp>
      <p:pic>
        <p:nvPicPr>
          <p:cNvPr id="17" name="Picture 16"/>
          <p:cNvPicPr>
            <a:picLocks noChangeAspect="1"/>
          </p:cNvPicPr>
          <p:nvPr/>
        </p:nvPicPr>
        <p:blipFill>
          <a:blip r:embed="rId3"/>
          <a:stretch>
            <a:fillRect/>
          </a:stretch>
        </p:blipFill>
        <p:spPr>
          <a:xfrm>
            <a:off x="1752600" y="974398"/>
            <a:ext cx="5029200" cy="4494534"/>
          </a:xfrm>
          <a:prstGeom prst="rect">
            <a:avLst/>
          </a:prstGeom>
        </p:spPr>
      </p:pic>
      <p:sp>
        <p:nvSpPr>
          <p:cNvPr id="9" name="TextBox 8"/>
          <p:cNvSpPr txBox="1"/>
          <p:nvPr/>
        </p:nvSpPr>
        <p:spPr>
          <a:xfrm>
            <a:off x="914400" y="5486400"/>
            <a:ext cx="7100396" cy="369332"/>
          </a:xfrm>
          <a:prstGeom prst="rect">
            <a:avLst/>
          </a:prstGeom>
          <a:noFill/>
        </p:spPr>
        <p:txBody>
          <a:bodyPr wrap="none" rtlCol="0">
            <a:spAutoFit/>
          </a:bodyPr>
          <a:lstStyle/>
          <a:p>
            <a:r>
              <a:rPr lang="en-US" dirty="0" smtClean="0"/>
              <a:t>Main shift due to the beam deviation in the upstream correction-coils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atumsplatzhalter 5"/>
          <p:cNvSpPr txBox="1">
            <a:spLocks noGrp="1"/>
          </p:cNvSpPr>
          <p:nvPr/>
        </p:nvSpPr>
        <p:spPr>
          <a:xfrm>
            <a:off x="457200" y="6486525"/>
            <a:ext cx="2133600" cy="365125"/>
          </a:xfrm>
          <a:prstGeom prst="rect">
            <a:avLst/>
          </a:prstGeom>
          <a:noFill/>
        </p:spPr>
        <p:txBody>
          <a:bodyPr anchor="b">
            <a:prstTxWarp prst="textNoShape">
              <a:avLst/>
            </a:prstTxWarp>
          </a:bodyPr>
          <a:lstStyle/>
          <a:p>
            <a:r>
              <a:rPr lang="de-DE" sz="1200" dirty="0" smtClean="0">
                <a:solidFill>
                  <a:srgbClr val="898989"/>
                </a:solidFill>
              </a:rPr>
              <a:t>M. Contalbrigo</a:t>
            </a:r>
            <a:endParaRPr lang="en-US" sz="1200" dirty="0">
              <a:solidFill>
                <a:srgbClr val="898989"/>
              </a:solidFill>
            </a:endParaRPr>
          </a:p>
        </p:txBody>
      </p:sp>
      <p:sp>
        <p:nvSpPr>
          <p:cNvPr id="4" name="Foliennummernplatzhalter 6"/>
          <p:cNvSpPr txBox="1">
            <a:spLocks noGrp="1"/>
          </p:cNvSpPr>
          <p:nvPr/>
        </p:nvSpPr>
        <p:spPr>
          <a:xfrm>
            <a:off x="6553200" y="6486525"/>
            <a:ext cx="2133600" cy="365125"/>
          </a:xfrm>
          <a:prstGeom prst="rect">
            <a:avLst/>
          </a:prstGeom>
          <a:noFill/>
        </p:spPr>
        <p:txBody>
          <a:bodyPr anchor="b">
            <a:prstTxWarp prst="textNoShape">
              <a:avLst/>
            </a:prstTxWarp>
          </a:bodyPr>
          <a:lstStyle/>
          <a:p>
            <a:pPr algn="r"/>
            <a:fld id="{78BEA122-F9E3-6547-A64F-E206C65A37C3}" type="slidenum">
              <a:rPr lang="en-US" sz="1200">
                <a:solidFill>
                  <a:srgbClr val="898989"/>
                </a:solidFill>
              </a:rPr>
              <a:pPr algn="r"/>
              <a:t>15</a:t>
            </a:fld>
            <a:endParaRPr lang="en-US" sz="1200" dirty="0">
              <a:solidFill>
                <a:srgbClr val="898989"/>
              </a:solidFill>
            </a:endParaRPr>
          </a:p>
        </p:txBody>
      </p:sp>
      <p:cxnSp>
        <p:nvCxnSpPr>
          <p:cNvPr id="7" name="Straight Connector 6"/>
          <p:cNvCxnSpPr/>
          <p:nvPr/>
        </p:nvCxnSpPr>
        <p:spPr>
          <a:xfrm>
            <a:off x="152400" y="6553200"/>
            <a:ext cx="8763000" cy="158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3"/>
          <a:stretch>
            <a:fillRect/>
          </a:stretch>
        </p:blipFill>
        <p:spPr>
          <a:xfrm>
            <a:off x="152400" y="990600"/>
            <a:ext cx="3975100" cy="3949700"/>
          </a:xfrm>
          <a:prstGeom prst="rect">
            <a:avLst/>
          </a:prstGeom>
        </p:spPr>
      </p:pic>
      <p:pic>
        <p:nvPicPr>
          <p:cNvPr id="10" name="Picture 9"/>
          <p:cNvPicPr>
            <a:picLocks noChangeAspect="1"/>
          </p:cNvPicPr>
          <p:nvPr/>
        </p:nvPicPr>
        <p:blipFill>
          <a:blip r:embed="rId4"/>
          <a:stretch>
            <a:fillRect/>
          </a:stretch>
        </p:blipFill>
        <p:spPr>
          <a:xfrm>
            <a:off x="4914900" y="1003300"/>
            <a:ext cx="3924300" cy="3949700"/>
          </a:xfrm>
          <a:prstGeom prst="rect">
            <a:avLst/>
          </a:prstGeom>
        </p:spPr>
      </p:pic>
      <p:sp>
        <p:nvSpPr>
          <p:cNvPr id="11" name="Right Arrow 10"/>
          <p:cNvSpPr/>
          <p:nvPr/>
        </p:nvSpPr>
        <p:spPr>
          <a:xfrm>
            <a:off x="4127500" y="2590800"/>
            <a:ext cx="7874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914400" y="5715000"/>
            <a:ext cx="7203415" cy="369332"/>
          </a:xfrm>
          <a:prstGeom prst="rect">
            <a:avLst/>
          </a:prstGeom>
          <a:noFill/>
        </p:spPr>
        <p:txBody>
          <a:bodyPr wrap="none" rtlCol="0">
            <a:spAutoFit/>
          </a:bodyPr>
          <a:lstStyle/>
          <a:p>
            <a:r>
              <a:rPr lang="en-US" dirty="0" smtClean="0"/>
              <a:t>Correction of the beam shift due to the transverse target holding field</a:t>
            </a:r>
            <a:endParaRPr lang="en-US" dirty="0"/>
          </a:p>
        </p:txBody>
      </p:sp>
      <p:sp>
        <p:nvSpPr>
          <p:cNvPr id="13" name="Rectangle 12"/>
          <p:cNvSpPr/>
          <p:nvPr/>
        </p:nvSpPr>
        <p:spPr>
          <a:xfrm>
            <a:off x="1193875" y="0"/>
            <a:ext cx="6610103" cy="707886"/>
          </a:xfrm>
          <a:prstGeom prst="rect">
            <a:avLst/>
          </a:prstGeom>
          <a:noFill/>
        </p:spPr>
        <p:txBody>
          <a:bodyPr wrap="none">
            <a:spAutoFit/>
          </a:bodyPr>
          <a:lstStyle/>
          <a:p>
            <a:pPr algn="ctr">
              <a:defRPr/>
            </a:pPr>
            <a:r>
              <a:rPr lang="en-US" sz="3600" b="1" dirty="0" smtClean="0">
                <a:ln w="1905"/>
                <a:solidFill>
                  <a:srgbClr val="0000FF"/>
                </a:solidFill>
                <a:effectLst>
                  <a:innerShdw blurRad="69850" dist="43180" dir="5400000">
                    <a:srgbClr val="000000">
                      <a:alpha val="65000"/>
                    </a:srgbClr>
                  </a:innerShdw>
                </a:effectLst>
                <a:latin typeface="Calibri"/>
              </a:rPr>
              <a:t>Beam shift due to transverse field</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3600" b="1" dirty="0" smtClean="0">
              <a:ln w="1905"/>
              <a:solidFill>
                <a:srgbClr val="0000FF"/>
              </a:solidFill>
              <a:effectLst>
                <a:innerShdw blurRad="69850" dist="43180" dir="5400000">
                  <a:srgbClr val="000000">
                    <a:alpha val="65000"/>
                  </a:srgbClr>
                </a:innerShdw>
              </a:effectLst>
              <a:latin typeface="Calibri"/>
            </a:endParaRPr>
          </a:p>
        </p:txBody>
      </p:sp>
      <p:sp>
        <p:nvSpPr>
          <p:cNvPr id="14" name="TextBox 13"/>
          <p:cNvSpPr txBox="1"/>
          <p:nvPr/>
        </p:nvSpPr>
        <p:spPr>
          <a:xfrm>
            <a:off x="1219200" y="5117068"/>
            <a:ext cx="2353341" cy="369332"/>
          </a:xfrm>
          <a:prstGeom prst="rect">
            <a:avLst/>
          </a:prstGeom>
          <a:noFill/>
        </p:spPr>
        <p:txBody>
          <a:bodyPr wrap="none" rtlCol="0">
            <a:spAutoFit/>
          </a:bodyPr>
          <a:lstStyle/>
          <a:p>
            <a:r>
              <a:rPr lang="en-US" dirty="0" smtClean="0">
                <a:solidFill>
                  <a:srgbClr val="FF0000"/>
                </a:solidFill>
              </a:rPr>
              <a:t>2004: electron beam </a:t>
            </a:r>
            <a:endParaRPr lang="en-US" dirty="0">
              <a:solidFill>
                <a:srgbClr val="FF0000"/>
              </a:solidFill>
            </a:endParaRPr>
          </a:p>
        </p:txBody>
      </p:sp>
      <p:sp>
        <p:nvSpPr>
          <p:cNvPr id="15" name="TextBox 14"/>
          <p:cNvSpPr txBox="1"/>
          <p:nvPr/>
        </p:nvSpPr>
        <p:spPr>
          <a:xfrm>
            <a:off x="5867400" y="5105400"/>
            <a:ext cx="2289208" cy="369332"/>
          </a:xfrm>
          <a:prstGeom prst="rect">
            <a:avLst/>
          </a:prstGeom>
          <a:noFill/>
        </p:spPr>
        <p:txBody>
          <a:bodyPr wrap="none" rtlCol="0">
            <a:spAutoFit/>
          </a:bodyPr>
          <a:lstStyle/>
          <a:p>
            <a:r>
              <a:rPr lang="en-US" dirty="0" smtClean="0">
                <a:solidFill>
                  <a:srgbClr val="FF0000"/>
                </a:solidFill>
              </a:rPr>
              <a:t>2005: positron beam </a:t>
            </a:r>
            <a:endParaRPr lang="en-US" dirty="0">
              <a:solidFill>
                <a:srgbClr val="FF0000"/>
              </a:solidFill>
            </a:endParaRPr>
          </a:p>
        </p:txBody>
      </p:sp>
      <p:sp>
        <p:nvSpPr>
          <p:cNvPr id="16" name="Fußzeilenplatzhalter 7"/>
          <p:cNvSpPr txBox="1">
            <a:spLocks noGrp="1"/>
          </p:cNvSpPr>
          <p:nvPr/>
        </p:nvSpPr>
        <p:spPr>
          <a:xfrm>
            <a:off x="3124200" y="6492875"/>
            <a:ext cx="3200400" cy="365125"/>
          </a:xfrm>
          <a:prstGeom prst="rect">
            <a:avLst/>
          </a:prstGeom>
          <a:noFill/>
        </p:spPr>
        <p:txBody>
          <a:bodyPr anchor="b">
            <a:prstTxWarp prst="textNoShape">
              <a:avLst/>
            </a:prstTxWarp>
          </a:bodyPr>
          <a:lstStyle/>
          <a:p>
            <a:pPr algn="ctr"/>
            <a:r>
              <a:rPr lang="en-US" sz="1200" dirty="0" err="1" smtClean="0">
                <a:solidFill>
                  <a:srgbClr val="898989"/>
                </a:solidFill>
              </a:rPr>
              <a:t>Frascati</a:t>
            </a:r>
            <a:r>
              <a:rPr lang="en-US" sz="1200" dirty="0" smtClean="0">
                <a:solidFill>
                  <a:srgbClr val="898989"/>
                </a:solidFill>
              </a:rPr>
              <a:t>: CLAS Transverse Target Meeting</a:t>
            </a:r>
            <a:endParaRPr lang="en-US" sz="1200" dirty="0">
              <a:solidFill>
                <a:srgbClr val="89898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atumsplatzhalter 5"/>
          <p:cNvSpPr txBox="1">
            <a:spLocks noGrp="1"/>
          </p:cNvSpPr>
          <p:nvPr/>
        </p:nvSpPr>
        <p:spPr>
          <a:xfrm>
            <a:off x="457200" y="6486525"/>
            <a:ext cx="2133600" cy="365125"/>
          </a:xfrm>
          <a:prstGeom prst="rect">
            <a:avLst/>
          </a:prstGeom>
          <a:noFill/>
        </p:spPr>
        <p:txBody>
          <a:bodyPr anchor="b">
            <a:prstTxWarp prst="textNoShape">
              <a:avLst/>
            </a:prstTxWarp>
          </a:bodyPr>
          <a:lstStyle/>
          <a:p>
            <a:r>
              <a:rPr lang="de-DE" sz="1200" dirty="0" smtClean="0">
                <a:solidFill>
                  <a:srgbClr val="898989"/>
                </a:solidFill>
              </a:rPr>
              <a:t>M. Contalbrigo</a:t>
            </a:r>
            <a:endParaRPr lang="en-US" sz="1200" dirty="0">
              <a:solidFill>
                <a:srgbClr val="898989"/>
              </a:solidFill>
            </a:endParaRPr>
          </a:p>
        </p:txBody>
      </p:sp>
      <p:sp>
        <p:nvSpPr>
          <p:cNvPr id="4" name="Foliennummernplatzhalter 6"/>
          <p:cNvSpPr txBox="1">
            <a:spLocks noGrp="1"/>
          </p:cNvSpPr>
          <p:nvPr/>
        </p:nvSpPr>
        <p:spPr>
          <a:xfrm>
            <a:off x="6553200" y="6486525"/>
            <a:ext cx="2133600" cy="365125"/>
          </a:xfrm>
          <a:prstGeom prst="rect">
            <a:avLst/>
          </a:prstGeom>
          <a:noFill/>
        </p:spPr>
        <p:txBody>
          <a:bodyPr anchor="b">
            <a:prstTxWarp prst="textNoShape">
              <a:avLst/>
            </a:prstTxWarp>
          </a:bodyPr>
          <a:lstStyle/>
          <a:p>
            <a:pPr algn="r"/>
            <a:fld id="{78BEA122-F9E3-6547-A64F-E206C65A37C3}" type="slidenum">
              <a:rPr lang="en-US" sz="1200">
                <a:solidFill>
                  <a:srgbClr val="898989"/>
                </a:solidFill>
              </a:rPr>
              <a:pPr algn="r"/>
              <a:t>16</a:t>
            </a:fld>
            <a:endParaRPr lang="en-US" sz="1200" dirty="0">
              <a:solidFill>
                <a:srgbClr val="898989"/>
              </a:solidFill>
            </a:endParaRPr>
          </a:p>
        </p:txBody>
      </p:sp>
      <p:cxnSp>
        <p:nvCxnSpPr>
          <p:cNvPr id="7" name="Straight Connector 6"/>
          <p:cNvCxnSpPr/>
          <p:nvPr/>
        </p:nvCxnSpPr>
        <p:spPr>
          <a:xfrm>
            <a:off x="152400" y="6553200"/>
            <a:ext cx="8763000" cy="158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486479" y="5301734"/>
            <a:ext cx="6006773" cy="369332"/>
          </a:xfrm>
          <a:prstGeom prst="rect">
            <a:avLst/>
          </a:prstGeom>
          <a:noFill/>
        </p:spPr>
        <p:txBody>
          <a:bodyPr wrap="none" rtlCol="0">
            <a:spAutoFit/>
          </a:bodyPr>
          <a:lstStyle/>
          <a:p>
            <a:r>
              <a:rPr lang="en-US" dirty="0" smtClean="0"/>
              <a:t>Slightly different efficiency depending on track multiplicity</a:t>
            </a:r>
            <a:endParaRPr lang="en-US" dirty="0"/>
          </a:p>
        </p:txBody>
      </p:sp>
      <p:sp>
        <p:nvSpPr>
          <p:cNvPr id="13" name="Rectangle 12"/>
          <p:cNvSpPr/>
          <p:nvPr/>
        </p:nvSpPr>
        <p:spPr>
          <a:xfrm>
            <a:off x="1486479" y="0"/>
            <a:ext cx="6024906" cy="1200329"/>
          </a:xfrm>
          <a:prstGeom prst="rect">
            <a:avLst/>
          </a:prstGeom>
          <a:noFill/>
        </p:spPr>
        <p:txBody>
          <a:bodyPr wrap="none">
            <a:spAutoFit/>
          </a:bodyPr>
          <a:lstStyle/>
          <a:p>
            <a:pPr algn="ctr">
              <a:defRPr/>
            </a:pPr>
            <a:r>
              <a:rPr lang="en-US" sz="3600" b="1" dirty="0" smtClean="0">
                <a:ln w="1905"/>
                <a:solidFill>
                  <a:srgbClr val="0000FF"/>
                </a:solidFill>
                <a:effectLst>
                  <a:innerShdw blurRad="69850" dist="43180" dir="5400000">
                    <a:srgbClr val="000000">
                      <a:alpha val="65000"/>
                    </a:srgbClr>
                  </a:innerShdw>
                </a:effectLst>
                <a:latin typeface="Calibri"/>
              </a:rPr>
              <a:t>Transverse magnet corrections</a:t>
            </a:r>
          </a:p>
          <a:p>
            <a:pPr algn="ctr">
              <a:defRPr/>
            </a:pPr>
            <a:r>
              <a:rPr lang="en-US" sz="3600" b="1" dirty="0" smtClean="0">
                <a:ln w="1905"/>
                <a:solidFill>
                  <a:srgbClr val="0000FF"/>
                </a:solidFill>
                <a:effectLst>
                  <a:innerShdw blurRad="69850" dist="43180" dir="5400000">
                    <a:srgbClr val="000000">
                      <a:alpha val="65000"/>
                    </a:srgbClr>
                  </a:innerShdw>
                </a:effectLst>
                <a:latin typeface="Calibri"/>
              </a:rPr>
              <a:t>TMC1 </a:t>
            </a:r>
            <a:r>
              <a:rPr lang="en-US" sz="3600" b="1" dirty="0" err="1" smtClean="0">
                <a:ln w="1905"/>
                <a:solidFill>
                  <a:srgbClr val="0000FF"/>
                </a:solidFill>
                <a:effectLst>
                  <a:innerShdw blurRad="69850" dist="43180" dir="5400000">
                    <a:srgbClr val="000000">
                      <a:alpha val="65000"/>
                    </a:srgbClr>
                  </a:innerShdw>
                </a:effectLst>
                <a:latin typeface="Calibri"/>
              </a:rPr>
              <a:t>vs</a:t>
            </a:r>
            <a:r>
              <a:rPr lang="en-US" sz="3600" b="1" dirty="0" smtClean="0">
                <a:ln w="1905"/>
                <a:solidFill>
                  <a:srgbClr val="0000FF"/>
                </a:solidFill>
                <a:effectLst>
                  <a:innerShdw blurRad="69850" dist="43180" dir="5400000">
                    <a:srgbClr val="000000">
                      <a:alpha val="65000"/>
                    </a:srgbClr>
                  </a:innerShdw>
                </a:effectLst>
                <a:latin typeface="Calibri"/>
              </a:rPr>
              <a:t> TMC2</a:t>
            </a:r>
          </a:p>
        </p:txBody>
      </p:sp>
      <p:sp>
        <p:nvSpPr>
          <p:cNvPr id="14" name="TextBox 13"/>
          <p:cNvSpPr txBox="1"/>
          <p:nvPr/>
        </p:nvSpPr>
        <p:spPr>
          <a:xfrm>
            <a:off x="1981200" y="5855732"/>
            <a:ext cx="4812247" cy="369332"/>
          </a:xfrm>
          <a:prstGeom prst="rect">
            <a:avLst/>
          </a:prstGeom>
          <a:noFill/>
        </p:spPr>
        <p:txBody>
          <a:bodyPr wrap="none" rtlCol="0">
            <a:spAutoFit/>
          </a:bodyPr>
          <a:lstStyle/>
          <a:p>
            <a:r>
              <a:rPr lang="en-US" dirty="0" smtClean="0">
                <a:solidFill>
                  <a:srgbClr val="FF0000"/>
                </a:solidFill>
              </a:rPr>
              <a:t>No effect in the observed </a:t>
            </a:r>
            <a:r>
              <a:rPr lang="en-US" dirty="0" err="1" smtClean="0">
                <a:solidFill>
                  <a:srgbClr val="FF0000"/>
                </a:solidFill>
              </a:rPr>
              <a:t>azimuthal</a:t>
            </a:r>
            <a:r>
              <a:rPr lang="en-US" dirty="0" smtClean="0">
                <a:solidFill>
                  <a:srgbClr val="FF0000"/>
                </a:solidFill>
              </a:rPr>
              <a:t> moments</a:t>
            </a:r>
            <a:endParaRPr lang="en-US" dirty="0">
              <a:solidFill>
                <a:srgbClr val="FF0000"/>
              </a:solidFill>
            </a:endParaRPr>
          </a:p>
        </p:txBody>
      </p:sp>
      <p:pic>
        <p:nvPicPr>
          <p:cNvPr id="16" name="Picture 15"/>
          <p:cNvPicPr>
            <a:picLocks noChangeAspect="1"/>
          </p:cNvPicPr>
          <p:nvPr/>
        </p:nvPicPr>
        <p:blipFill>
          <a:blip r:embed="rId3"/>
          <a:stretch>
            <a:fillRect/>
          </a:stretch>
        </p:blipFill>
        <p:spPr>
          <a:xfrm>
            <a:off x="3352800" y="1319981"/>
            <a:ext cx="3749708" cy="3785419"/>
          </a:xfrm>
          <a:prstGeom prst="rect">
            <a:avLst/>
          </a:prstGeom>
        </p:spPr>
      </p:pic>
      <p:pic>
        <p:nvPicPr>
          <p:cNvPr id="17" name="Picture 16"/>
          <p:cNvPicPr>
            <a:picLocks noChangeAspect="1"/>
          </p:cNvPicPr>
          <p:nvPr/>
        </p:nvPicPr>
        <p:blipFill>
          <a:blip r:embed="rId4"/>
          <a:stretch>
            <a:fillRect/>
          </a:stretch>
        </p:blipFill>
        <p:spPr>
          <a:xfrm>
            <a:off x="0" y="1409700"/>
            <a:ext cx="3634303" cy="3657600"/>
          </a:xfrm>
          <a:prstGeom prst="rect">
            <a:avLst/>
          </a:prstGeom>
        </p:spPr>
      </p:pic>
      <p:pic>
        <p:nvPicPr>
          <p:cNvPr id="18" name="Picture 17"/>
          <p:cNvPicPr>
            <a:picLocks noChangeAspect="1"/>
          </p:cNvPicPr>
          <p:nvPr/>
        </p:nvPicPr>
        <p:blipFill>
          <a:blip r:embed="rId5"/>
          <a:stretch>
            <a:fillRect/>
          </a:stretch>
        </p:blipFill>
        <p:spPr>
          <a:xfrm>
            <a:off x="7102508" y="1676400"/>
            <a:ext cx="1944889" cy="3327400"/>
          </a:xfrm>
          <a:prstGeom prst="rect">
            <a:avLst/>
          </a:prstGeom>
        </p:spPr>
      </p:pic>
      <p:sp>
        <p:nvSpPr>
          <p:cNvPr id="19" name="Fußzeilenplatzhalter 7"/>
          <p:cNvSpPr txBox="1">
            <a:spLocks noGrp="1"/>
          </p:cNvSpPr>
          <p:nvPr/>
        </p:nvSpPr>
        <p:spPr>
          <a:xfrm>
            <a:off x="3124200" y="6492875"/>
            <a:ext cx="3200400" cy="365125"/>
          </a:xfrm>
          <a:prstGeom prst="rect">
            <a:avLst/>
          </a:prstGeom>
          <a:noFill/>
        </p:spPr>
        <p:txBody>
          <a:bodyPr anchor="b">
            <a:prstTxWarp prst="textNoShape">
              <a:avLst/>
            </a:prstTxWarp>
          </a:bodyPr>
          <a:lstStyle/>
          <a:p>
            <a:pPr algn="ctr"/>
            <a:r>
              <a:rPr lang="en-US" sz="1200" dirty="0" err="1" smtClean="0">
                <a:solidFill>
                  <a:srgbClr val="898989"/>
                </a:solidFill>
              </a:rPr>
              <a:t>Frascati</a:t>
            </a:r>
            <a:r>
              <a:rPr lang="en-US" sz="1200" dirty="0" smtClean="0">
                <a:solidFill>
                  <a:srgbClr val="898989"/>
                </a:solidFill>
              </a:rPr>
              <a:t>: CLAS Transverse Target Meeting</a:t>
            </a:r>
            <a:endParaRPr lang="en-US" sz="1200" dirty="0">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atumsplatzhalter 5"/>
          <p:cNvSpPr txBox="1">
            <a:spLocks noGrp="1"/>
          </p:cNvSpPr>
          <p:nvPr/>
        </p:nvSpPr>
        <p:spPr>
          <a:xfrm>
            <a:off x="457200" y="6492875"/>
            <a:ext cx="2133600" cy="365125"/>
          </a:xfrm>
          <a:prstGeom prst="rect">
            <a:avLst/>
          </a:prstGeom>
          <a:noFill/>
        </p:spPr>
        <p:txBody>
          <a:bodyPr anchor="b">
            <a:prstTxWarp prst="textNoShape">
              <a:avLst/>
            </a:prstTxWarp>
          </a:bodyPr>
          <a:lstStyle/>
          <a:p>
            <a:r>
              <a:rPr lang="de-DE" sz="1200" dirty="0" smtClean="0">
                <a:solidFill>
                  <a:srgbClr val="898989"/>
                </a:solidFill>
              </a:rPr>
              <a:t>M. Contalbrigo</a:t>
            </a:r>
            <a:endParaRPr lang="en-US" sz="1200" dirty="0">
              <a:solidFill>
                <a:srgbClr val="898989"/>
              </a:solidFill>
            </a:endParaRPr>
          </a:p>
        </p:txBody>
      </p:sp>
      <p:sp>
        <p:nvSpPr>
          <p:cNvPr id="4" name="Foliennummernplatzhalter 6"/>
          <p:cNvSpPr txBox="1">
            <a:spLocks noGrp="1"/>
          </p:cNvSpPr>
          <p:nvPr/>
        </p:nvSpPr>
        <p:spPr>
          <a:xfrm>
            <a:off x="6553200" y="6492875"/>
            <a:ext cx="2133600" cy="365125"/>
          </a:xfrm>
          <a:prstGeom prst="rect">
            <a:avLst/>
          </a:prstGeom>
          <a:noFill/>
        </p:spPr>
        <p:txBody>
          <a:bodyPr anchor="b">
            <a:prstTxWarp prst="textNoShape">
              <a:avLst/>
            </a:prstTxWarp>
          </a:bodyPr>
          <a:lstStyle/>
          <a:p>
            <a:pPr algn="r"/>
            <a:fld id="{78BEA122-F9E3-6547-A64F-E206C65A37C3}" type="slidenum">
              <a:rPr lang="en-US" sz="1200">
                <a:solidFill>
                  <a:srgbClr val="898989"/>
                </a:solidFill>
              </a:rPr>
              <a:pPr algn="r"/>
              <a:t>17</a:t>
            </a:fld>
            <a:endParaRPr lang="en-US" sz="1200" dirty="0">
              <a:solidFill>
                <a:srgbClr val="898989"/>
              </a:solidFill>
            </a:endParaRPr>
          </a:p>
        </p:txBody>
      </p:sp>
      <p:sp>
        <p:nvSpPr>
          <p:cNvPr id="6" name="Fußzeilenplatzhalter 7"/>
          <p:cNvSpPr txBox="1">
            <a:spLocks noGrp="1"/>
          </p:cNvSpPr>
          <p:nvPr/>
        </p:nvSpPr>
        <p:spPr>
          <a:xfrm>
            <a:off x="3124200" y="6492875"/>
            <a:ext cx="3200400" cy="365125"/>
          </a:xfrm>
          <a:prstGeom prst="rect">
            <a:avLst/>
          </a:prstGeom>
          <a:noFill/>
        </p:spPr>
        <p:txBody>
          <a:bodyPr anchor="b">
            <a:prstTxWarp prst="textNoShape">
              <a:avLst/>
            </a:prstTxWarp>
          </a:bodyPr>
          <a:lstStyle/>
          <a:p>
            <a:pPr algn="ctr"/>
            <a:r>
              <a:rPr lang="en-US" sz="1200" dirty="0" err="1" smtClean="0">
                <a:solidFill>
                  <a:srgbClr val="898989"/>
                </a:solidFill>
              </a:rPr>
              <a:t>Frascati</a:t>
            </a:r>
            <a:r>
              <a:rPr lang="en-US" sz="1200" dirty="0" smtClean="0">
                <a:solidFill>
                  <a:srgbClr val="898989"/>
                </a:solidFill>
              </a:rPr>
              <a:t>: CLAS Transverse Target Meeting</a:t>
            </a:r>
            <a:endParaRPr lang="en-US" sz="1200" dirty="0">
              <a:solidFill>
                <a:srgbClr val="898989"/>
              </a:solidFill>
            </a:endParaRPr>
          </a:p>
        </p:txBody>
      </p:sp>
      <p:cxnSp>
        <p:nvCxnSpPr>
          <p:cNvPr id="7" name="Straight Connector 6"/>
          <p:cNvCxnSpPr/>
          <p:nvPr/>
        </p:nvCxnSpPr>
        <p:spPr>
          <a:xfrm>
            <a:off x="152400" y="6559550"/>
            <a:ext cx="8763000" cy="158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3383975" y="0"/>
            <a:ext cx="2229922" cy="646331"/>
          </a:xfrm>
          <a:prstGeom prst="rect">
            <a:avLst/>
          </a:prstGeom>
          <a:noFill/>
        </p:spPr>
        <p:txBody>
          <a:bodyPr wrap="none">
            <a:spAutoFit/>
          </a:bodyPr>
          <a:lstStyle/>
          <a:p>
            <a:pPr algn="ctr">
              <a:defRPr/>
            </a:pPr>
            <a:r>
              <a:rPr lang="en-US" sz="3600" b="1" dirty="0" smtClean="0">
                <a:ln w="1905"/>
                <a:solidFill>
                  <a:srgbClr val="0000FF"/>
                </a:solidFill>
                <a:effectLst>
                  <a:innerShdw blurRad="69850" dist="43180" dir="5400000">
                    <a:srgbClr val="000000">
                      <a:alpha val="65000"/>
                    </a:srgbClr>
                  </a:innerShdw>
                </a:effectLst>
                <a:latin typeface="Calibri"/>
              </a:rPr>
              <a:t>Resolution</a:t>
            </a:r>
          </a:p>
        </p:txBody>
      </p:sp>
      <p:sp>
        <p:nvSpPr>
          <p:cNvPr id="11" name="TextBox 10"/>
          <p:cNvSpPr txBox="1"/>
          <p:nvPr/>
        </p:nvSpPr>
        <p:spPr>
          <a:xfrm>
            <a:off x="1754375" y="5943600"/>
            <a:ext cx="5638800" cy="369332"/>
          </a:xfrm>
          <a:prstGeom prst="rect">
            <a:avLst/>
          </a:prstGeom>
          <a:noFill/>
        </p:spPr>
        <p:txBody>
          <a:bodyPr wrap="square" rtlCol="0">
            <a:spAutoFit/>
          </a:bodyPr>
          <a:lstStyle/>
          <a:p>
            <a:r>
              <a:rPr lang="en-US" dirty="0" smtClean="0"/>
              <a:t>Resolution similar to longitudinal target spin set-up </a:t>
            </a:r>
          </a:p>
        </p:txBody>
      </p:sp>
      <p:pic>
        <p:nvPicPr>
          <p:cNvPr id="16" name="Picture 15"/>
          <p:cNvPicPr>
            <a:picLocks noChangeAspect="1"/>
          </p:cNvPicPr>
          <p:nvPr/>
        </p:nvPicPr>
        <p:blipFill>
          <a:blip r:embed="rId3"/>
          <a:stretch>
            <a:fillRect/>
          </a:stretch>
        </p:blipFill>
        <p:spPr>
          <a:xfrm>
            <a:off x="1244295" y="646331"/>
            <a:ext cx="6148880" cy="2709210"/>
          </a:xfrm>
          <a:prstGeom prst="rect">
            <a:avLst/>
          </a:prstGeom>
        </p:spPr>
      </p:pic>
      <p:pic>
        <p:nvPicPr>
          <p:cNvPr id="17" name="Picture 16"/>
          <p:cNvPicPr>
            <a:picLocks noChangeAspect="1"/>
          </p:cNvPicPr>
          <p:nvPr/>
        </p:nvPicPr>
        <p:blipFill>
          <a:blip r:embed="rId4"/>
          <a:stretch>
            <a:fillRect/>
          </a:stretch>
        </p:blipFill>
        <p:spPr>
          <a:xfrm>
            <a:off x="1065025" y="3124200"/>
            <a:ext cx="6402575" cy="2816660"/>
          </a:xfrm>
          <a:prstGeom prst="rect">
            <a:avLst/>
          </a:prstGeom>
        </p:spPr>
      </p:pic>
      <p:sp>
        <p:nvSpPr>
          <p:cNvPr id="18" name="TextBox 17"/>
          <p:cNvSpPr txBox="1"/>
          <p:nvPr/>
        </p:nvSpPr>
        <p:spPr>
          <a:xfrm>
            <a:off x="486025" y="838200"/>
            <a:ext cx="578999" cy="461665"/>
          </a:xfrm>
          <a:prstGeom prst="rect">
            <a:avLst/>
          </a:prstGeom>
          <a:noFill/>
        </p:spPr>
        <p:txBody>
          <a:bodyPr wrap="square" rtlCol="0">
            <a:spAutoFit/>
          </a:bodyPr>
          <a:lstStyle/>
          <a:p>
            <a:r>
              <a:rPr lang="en-US" sz="2400" dirty="0" err="1" smtClean="0">
                <a:latin typeface="Symbol"/>
              </a:rPr>
              <a:t>q</a:t>
            </a:r>
            <a:r>
              <a:rPr lang="en-US" sz="2400" baseline="-25000" dirty="0" err="1" smtClean="0">
                <a:latin typeface="Arial"/>
              </a:rPr>
              <a:t>x</a:t>
            </a:r>
            <a:endParaRPr lang="en-US" sz="2400" baseline="-25000" dirty="0">
              <a:latin typeface="Arial"/>
            </a:endParaRPr>
          </a:p>
        </p:txBody>
      </p:sp>
      <p:sp>
        <p:nvSpPr>
          <p:cNvPr id="19" name="TextBox 18"/>
          <p:cNvSpPr txBox="1"/>
          <p:nvPr/>
        </p:nvSpPr>
        <p:spPr>
          <a:xfrm>
            <a:off x="486026" y="3355541"/>
            <a:ext cx="479618" cy="461665"/>
          </a:xfrm>
          <a:prstGeom prst="rect">
            <a:avLst/>
          </a:prstGeom>
          <a:noFill/>
        </p:spPr>
        <p:txBody>
          <a:bodyPr wrap="none" rtlCol="0">
            <a:spAutoFit/>
          </a:bodyPr>
          <a:lstStyle/>
          <a:p>
            <a:r>
              <a:rPr lang="en-US" sz="2400" dirty="0" err="1" smtClean="0"/>
              <a:t>z</a:t>
            </a:r>
            <a:r>
              <a:rPr lang="en-US" sz="2400" baseline="-25000" dirty="0" err="1" smtClean="0"/>
              <a:t>V</a:t>
            </a:r>
            <a:endParaRPr lang="en-US" sz="2400" baseline="-25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 name="Picture 51"/>
          <p:cNvPicPr>
            <a:picLocks noChangeAspect="1"/>
          </p:cNvPicPr>
          <p:nvPr/>
        </p:nvPicPr>
        <p:blipFill>
          <a:blip r:embed="rId4"/>
          <a:stretch>
            <a:fillRect/>
          </a:stretch>
        </p:blipFill>
        <p:spPr>
          <a:xfrm>
            <a:off x="397669" y="767776"/>
            <a:ext cx="2054500" cy="497840"/>
          </a:xfrm>
          <a:prstGeom prst="rect">
            <a:avLst/>
          </a:prstGeom>
        </p:spPr>
      </p:pic>
      <p:pic>
        <p:nvPicPr>
          <p:cNvPr id="53" name="Picture 52"/>
          <p:cNvPicPr>
            <a:picLocks noChangeAspect="1"/>
          </p:cNvPicPr>
          <p:nvPr/>
        </p:nvPicPr>
        <p:blipFill>
          <a:blip r:embed="rId5"/>
          <a:stretch>
            <a:fillRect/>
          </a:stretch>
        </p:blipFill>
        <p:spPr>
          <a:xfrm>
            <a:off x="2452169" y="685800"/>
            <a:ext cx="3396181" cy="553146"/>
          </a:xfrm>
          <a:prstGeom prst="rect">
            <a:avLst/>
          </a:prstGeom>
        </p:spPr>
      </p:pic>
      <p:pic>
        <p:nvPicPr>
          <p:cNvPr id="45" name="Picture 44"/>
          <p:cNvPicPr>
            <a:picLocks noChangeAspect="1"/>
          </p:cNvPicPr>
          <p:nvPr/>
        </p:nvPicPr>
        <p:blipFill>
          <a:blip r:embed="rId6"/>
          <a:stretch>
            <a:fillRect/>
          </a:stretch>
        </p:blipFill>
        <p:spPr>
          <a:xfrm>
            <a:off x="537751" y="1764096"/>
            <a:ext cx="3958049" cy="597119"/>
          </a:xfrm>
          <a:prstGeom prst="rect">
            <a:avLst/>
          </a:prstGeom>
        </p:spPr>
      </p:pic>
      <p:pic>
        <p:nvPicPr>
          <p:cNvPr id="46" name="Picture 45"/>
          <p:cNvPicPr>
            <a:picLocks noChangeAspect="1"/>
          </p:cNvPicPr>
          <p:nvPr/>
        </p:nvPicPr>
        <p:blipFill>
          <a:blip r:embed="rId7"/>
          <a:stretch>
            <a:fillRect/>
          </a:stretch>
        </p:blipFill>
        <p:spPr>
          <a:xfrm>
            <a:off x="4419600" y="1788409"/>
            <a:ext cx="3733800" cy="573791"/>
          </a:xfrm>
          <a:prstGeom prst="rect">
            <a:avLst/>
          </a:prstGeom>
        </p:spPr>
      </p:pic>
      <p:sp>
        <p:nvSpPr>
          <p:cNvPr id="27" name="Foliennummernplatzhalter 6"/>
          <p:cNvSpPr txBox="1">
            <a:spLocks noGrp="1"/>
          </p:cNvSpPr>
          <p:nvPr/>
        </p:nvSpPr>
        <p:spPr>
          <a:xfrm>
            <a:off x="6553200" y="6486525"/>
            <a:ext cx="2133600" cy="365125"/>
          </a:xfrm>
          <a:prstGeom prst="rect">
            <a:avLst/>
          </a:prstGeom>
          <a:noFill/>
        </p:spPr>
        <p:txBody>
          <a:bodyPr anchor="b">
            <a:prstTxWarp prst="textNoShape">
              <a:avLst/>
            </a:prstTxWarp>
          </a:bodyPr>
          <a:lstStyle/>
          <a:p>
            <a:pPr algn="r"/>
            <a:fld id="{78BEA122-F9E3-6547-A64F-E206C65A37C3}" type="slidenum">
              <a:rPr lang="en-US" sz="1200">
                <a:solidFill>
                  <a:srgbClr val="898989"/>
                </a:solidFill>
              </a:rPr>
              <a:pPr algn="r"/>
              <a:t>18</a:t>
            </a:fld>
            <a:endParaRPr lang="en-US" sz="1200" dirty="0">
              <a:solidFill>
                <a:srgbClr val="898989"/>
              </a:solidFill>
            </a:endParaRPr>
          </a:p>
        </p:txBody>
      </p:sp>
      <p:cxnSp>
        <p:nvCxnSpPr>
          <p:cNvPr id="29" name="Straight Connector 28"/>
          <p:cNvCxnSpPr/>
          <p:nvPr/>
        </p:nvCxnSpPr>
        <p:spPr>
          <a:xfrm>
            <a:off x="152400" y="6553200"/>
            <a:ext cx="8763000" cy="158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1448715" y="0"/>
            <a:ext cx="6100423" cy="1261884"/>
          </a:xfrm>
          <a:prstGeom prst="rect">
            <a:avLst/>
          </a:prstGeom>
          <a:noFill/>
        </p:spPr>
        <p:txBody>
          <a:bodyPr wrap="none">
            <a:spAutoFit/>
          </a:bodyPr>
          <a:lstStyle/>
          <a:p>
            <a:pPr algn="ctr">
              <a:defRPr/>
            </a:pPr>
            <a:r>
              <a:rPr lang="en-US" sz="3600" b="1" dirty="0" err="1" smtClean="0">
                <a:ln w="1905"/>
                <a:solidFill>
                  <a:srgbClr val="0000FF"/>
                </a:solidFill>
                <a:effectLst>
                  <a:innerShdw blurRad="69850" dist="43180" dir="5400000">
                    <a:srgbClr val="000000">
                      <a:alpha val="65000"/>
                    </a:srgbClr>
                  </a:innerShdw>
                </a:effectLst>
                <a:latin typeface="Calibri"/>
              </a:rPr>
              <a:t>Azimuthal</a:t>
            </a:r>
            <a:r>
              <a:rPr lang="en-US" sz="3600" b="1" dirty="0" smtClean="0">
                <a:ln w="1905"/>
                <a:solidFill>
                  <a:srgbClr val="0000FF"/>
                </a:solidFill>
                <a:effectLst>
                  <a:innerShdw blurRad="69850" dist="43180" dir="5400000">
                    <a:srgbClr val="000000">
                      <a:alpha val="65000"/>
                    </a:srgbClr>
                  </a:innerShdw>
                </a:effectLst>
                <a:latin typeface="Calibri"/>
              </a:rPr>
              <a:t> moments extraction</a:t>
            </a:r>
          </a:p>
          <a:p>
            <a:pPr algn="ctr">
              <a:defRPr/>
            </a:pP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6" name="Datumsplatzhalter 5"/>
          <p:cNvSpPr txBox="1">
            <a:spLocks noGrp="1"/>
          </p:cNvSpPr>
          <p:nvPr/>
        </p:nvSpPr>
        <p:spPr>
          <a:xfrm>
            <a:off x="457200" y="6486525"/>
            <a:ext cx="2133600" cy="365125"/>
          </a:xfrm>
          <a:prstGeom prst="rect">
            <a:avLst/>
          </a:prstGeom>
          <a:noFill/>
        </p:spPr>
        <p:txBody>
          <a:bodyPr anchor="b">
            <a:prstTxWarp prst="textNoShape">
              <a:avLst/>
            </a:prstTxWarp>
          </a:bodyPr>
          <a:lstStyle/>
          <a:p>
            <a:r>
              <a:rPr lang="de-DE" sz="1200" dirty="0" smtClean="0">
                <a:solidFill>
                  <a:srgbClr val="898989"/>
                </a:solidFill>
              </a:rPr>
              <a:t>M. Contalbrigo</a:t>
            </a:r>
            <a:endParaRPr lang="en-US" sz="1200" dirty="0">
              <a:solidFill>
                <a:srgbClr val="898989"/>
              </a:solidFill>
            </a:endParaRPr>
          </a:p>
        </p:txBody>
      </p:sp>
      <p:pic>
        <p:nvPicPr>
          <p:cNvPr id="54" name="Picture 53"/>
          <p:cNvPicPr>
            <a:picLocks noChangeAspect="1"/>
          </p:cNvPicPr>
          <p:nvPr/>
        </p:nvPicPr>
        <p:blipFill>
          <a:blip r:embed="rId8"/>
          <a:stretch>
            <a:fillRect/>
          </a:stretch>
        </p:blipFill>
        <p:spPr>
          <a:xfrm>
            <a:off x="907783" y="1265616"/>
            <a:ext cx="2208361" cy="515620"/>
          </a:xfrm>
          <a:prstGeom prst="rect">
            <a:avLst/>
          </a:prstGeom>
        </p:spPr>
      </p:pic>
      <p:pic>
        <p:nvPicPr>
          <p:cNvPr id="55" name="Picture 54"/>
          <p:cNvPicPr>
            <a:picLocks noChangeAspect="1"/>
          </p:cNvPicPr>
          <p:nvPr/>
        </p:nvPicPr>
        <p:blipFill>
          <a:blip r:embed="rId9"/>
          <a:stretch>
            <a:fillRect/>
          </a:stretch>
        </p:blipFill>
        <p:spPr>
          <a:xfrm>
            <a:off x="3068107" y="1285936"/>
            <a:ext cx="4018493" cy="480060"/>
          </a:xfrm>
          <a:prstGeom prst="rect">
            <a:avLst/>
          </a:prstGeom>
        </p:spPr>
      </p:pic>
      <p:pic>
        <p:nvPicPr>
          <p:cNvPr id="36" name="Picture 35"/>
          <p:cNvPicPr>
            <a:picLocks noChangeAspect="1"/>
          </p:cNvPicPr>
          <p:nvPr/>
        </p:nvPicPr>
        <p:blipFill>
          <a:blip r:embed="rId10"/>
          <a:stretch>
            <a:fillRect/>
          </a:stretch>
        </p:blipFill>
        <p:spPr>
          <a:xfrm>
            <a:off x="228600" y="2301165"/>
            <a:ext cx="3991202" cy="594435"/>
          </a:xfrm>
          <a:prstGeom prst="rect">
            <a:avLst/>
          </a:prstGeom>
        </p:spPr>
      </p:pic>
      <p:pic>
        <p:nvPicPr>
          <p:cNvPr id="39" name="Picture 38"/>
          <p:cNvPicPr>
            <a:picLocks noChangeAspect="1"/>
          </p:cNvPicPr>
          <p:nvPr/>
        </p:nvPicPr>
        <p:blipFill>
          <a:blip r:embed="rId11"/>
          <a:stretch>
            <a:fillRect/>
          </a:stretch>
        </p:blipFill>
        <p:spPr>
          <a:xfrm>
            <a:off x="4191000" y="2408896"/>
            <a:ext cx="4495800" cy="387569"/>
          </a:xfrm>
          <a:prstGeom prst="rect">
            <a:avLst/>
          </a:prstGeom>
        </p:spPr>
      </p:pic>
      <p:pic>
        <p:nvPicPr>
          <p:cNvPr id="41" name="Picture 40"/>
          <p:cNvPicPr>
            <a:picLocks noChangeAspect="1"/>
          </p:cNvPicPr>
          <p:nvPr/>
        </p:nvPicPr>
        <p:blipFill>
          <a:blip r:embed="rId12"/>
          <a:stretch>
            <a:fillRect/>
          </a:stretch>
        </p:blipFill>
        <p:spPr>
          <a:xfrm>
            <a:off x="3750468" y="2819400"/>
            <a:ext cx="5164932" cy="574820"/>
          </a:xfrm>
          <a:prstGeom prst="rect">
            <a:avLst/>
          </a:prstGeom>
        </p:spPr>
      </p:pic>
      <p:pic>
        <p:nvPicPr>
          <p:cNvPr id="42" name="Picture 41"/>
          <p:cNvPicPr>
            <a:picLocks noChangeAspect="1"/>
          </p:cNvPicPr>
          <p:nvPr/>
        </p:nvPicPr>
        <p:blipFill>
          <a:blip r:embed="rId13"/>
          <a:stretch>
            <a:fillRect/>
          </a:stretch>
        </p:blipFill>
        <p:spPr>
          <a:xfrm>
            <a:off x="381000" y="3385387"/>
            <a:ext cx="5467350" cy="570056"/>
          </a:xfrm>
          <a:prstGeom prst="rect">
            <a:avLst/>
          </a:prstGeom>
        </p:spPr>
      </p:pic>
      <p:pic>
        <p:nvPicPr>
          <p:cNvPr id="44" name="Picture 43"/>
          <p:cNvPicPr>
            <a:picLocks noChangeAspect="1"/>
          </p:cNvPicPr>
          <p:nvPr/>
        </p:nvPicPr>
        <p:blipFill>
          <a:blip r:embed="rId14"/>
          <a:stretch>
            <a:fillRect/>
          </a:stretch>
        </p:blipFill>
        <p:spPr>
          <a:xfrm>
            <a:off x="5572580" y="3385387"/>
            <a:ext cx="3419020" cy="577013"/>
          </a:xfrm>
          <a:prstGeom prst="rect">
            <a:avLst/>
          </a:prstGeom>
        </p:spPr>
      </p:pic>
      <p:grpSp>
        <p:nvGrpSpPr>
          <p:cNvPr id="2" name="Group 47"/>
          <p:cNvGrpSpPr/>
          <p:nvPr/>
        </p:nvGrpSpPr>
        <p:grpSpPr>
          <a:xfrm>
            <a:off x="455612" y="3886200"/>
            <a:ext cx="3963988" cy="2613025"/>
            <a:chOff x="63500" y="1044575"/>
            <a:chExt cx="3963988" cy="2613025"/>
          </a:xfrm>
        </p:grpSpPr>
        <p:sp>
          <p:nvSpPr>
            <p:cNvPr id="1601539" name="Text Box 3"/>
            <p:cNvSpPr txBox="1">
              <a:spLocks noChangeArrowheads="1"/>
            </p:cNvSpPr>
            <p:nvPr/>
          </p:nvSpPr>
          <p:spPr bwMode="auto">
            <a:xfrm>
              <a:off x="1292225" y="2790825"/>
              <a:ext cx="328613" cy="336550"/>
            </a:xfrm>
            <a:prstGeom prst="rect">
              <a:avLst/>
            </a:prstGeom>
            <a:noFill/>
            <a:ln w="31750">
              <a:noFill/>
              <a:miter lim="800000"/>
              <a:headEnd/>
              <a:tailEnd/>
            </a:ln>
            <a:effectLst/>
          </p:spPr>
          <p:txBody>
            <a:bodyPr wrap="none">
              <a:prstTxWarp prst="textNoShape">
                <a:avLst/>
              </a:prstTxWarp>
              <a:spAutoFit/>
            </a:bodyPr>
            <a:lstStyle/>
            <a:p>
              <a:r>
                <a:rPr lang="en-US" sz="1600">
                  <a:latin typeface="Arial" charset="0"/>
                  <a:ea typeface="Arial" charset="0"/>
                  <a:cs typeface="Arial" charset="0"/>
                </a:rPr>
                <a:t>┴</a:t>
              </a:r>
            </a:p>
          </p:txBody>
        </p:sp>
        <p:sp>
          <p:nvSpPr>
            <p:cNvPr id="1601540" name="Text Box 4"/>
            <p:cNvSpPr txBox="1">
              <a:spLocks noChangeArrowheads="1"/>
            </p:cNvSpPr>
            <p:nvPr/>
          </p:nvSpPr>
          <p:spPr bwMode="auto">
            <a:xfrm>
              <a:off x="2155825" y="2790825"/>
              <a:ext cx="328613" cy="336550"/>
            </a:xfrm>
            <a:prstGeom prst="rect">
              <a:avLst/>
            </a:prstGeom>
            <a:noFill/>
            <a:ln w="31750">
              <a:noFill/>
              <a:miter lim="800000"/>
              <a:headEnd/>
              <a:tailEnd/>
            </a:ln>
            <a:effectLst/>
          </p:spPr>
          <p:txBody>
            <a:bodyPr wrap="none">
              <a:prstTxWarp prst="textNoShape">
                <a:avLst/>
              </a:prstTxWarp>
              <a:spAutoFit/>
            </a:bodyPr>
            <a:lstStyle/>
            <a:p>
              <a:r>
                <a:rPr lang="en-US" sz="1600">
                  <a:latin typeface="Arial" charset="0"/>
                  <a:ea typeface="Arial" charset="0"/>
                  <a:cs typeface="Arial" charset="0"/>
                </a:rPr>
                <a:t>┴</a:t>
              </a:r>
            </a:p>
          </p:txBody>
        </p:sp>
        <p:sp>
          <p:nvSpPr>
            <p:cNvPr id="1601541" name="Text Box 5"/>
            <p:cNvSpPr txBox="1">
              <a:spLocks noChangeArrowheads="1"/>
            </p:cNvSpPr>
            <p:nvPr/>
          </p:nvSpPr>
          <p:spPr bwMode="auto">
            <a:xfrm>
              <a:off x="2917825" y="1598613"/>
              <a:ext cx="309563" cy="336550"/>
            </a:xfrm>
            <a:prstGeom prst="rect">
              <a:avLst/>
            </a:prstGeom>
            <a:noFill/>
            <a:ln w="31750">
              <a:noFill/>
              <a:miter lim="800000"/>
              <a:headEnd/>
              <a:tailEnd/>
            </a:ln>
            <a:effectLst/>
          </p:spPr>
          <p:txBody>
            <a:bodyPr>
              <a:prstTxWarp prst="textNoShape">
                <a:avLst/>
              </a:prstTxWarp>
              <a:spAutoFit/>
            </a:bodyPr>
            <a:lstStyle/>
            <a:p>
              <a:r>
                <a:rPr lang="en-US" sz="1600">
                  <a:latin typeface="Arial" charset="0"/>
                  <a:ea typeface="Arial" charset="0"/>
                  <a:cs typeface="Arial" charset="0"/>
                </a:rPr>
                <a:t>┴</a:t>
              </a:r>
            </a:p>
          </p:txBody>
        </p:sp>
        <p:sp>
          <p:nvSpPr>
            <p:cNvPr id="1601542" name="Text Box 6"/>
            <p:cNvSpPr txBox="1">
              <a:spLocks noChangeArrowheads="1"/>
            </p:cNvSpPr>
            <p:nvPr/>
          </p:nvSpPr>
          <p:spPr bwMode="auto">
            <a:xfrm>
              <a:off x="2955925" y="2181225"/>
              <a:ext cx="328613" cy="336550"/>
            </a:xfrm>
            <a:prstGeom prst="rect">
              <a:avLst/>
            </a:prstGeom>
            <a:noFill/>
            <a:ln w="31750">
              <a:noFill/>
              <a:miter lim="800000"/>
              <a:headEnd/>
              <a:tailEnd/>
            </a:ln>
            <a:effectLst/>
          </p:spPr>
          <p:txBody>
            <a:bodyPr wrap="none">
              <a:prstTxWarp prst="textNoShape">
                <a:avLst/>
              </a:prstTxWarp>
              <a:spAutoFit/>
            </a:bodyPr>
            <a:lstStyle/>
            <a:p>
              <a:r>
                <a:rPr lang="en-US" sz="1600">
                  <a:latin typeface="Arial" charset="0"/>
                  <a:ea typeface="Arial" charset="0"/>
                  <a:cs typeface="Arial" charset="0"/>
                </a:rPr>
                <a:t>┴</a:t>
              </a:r>
            </a:p>
          </p:txBody>
        </p:sp>
        <p:sp>
          <p:nvSpPr>
            <p:cNvPr id="1601543" name="Text Box 7"/>
            <p:cNvSpPr txBox="1">
              <a:spLocks noChangeArrowheads="1"/>
            </p:cNvSpPr>
            <p:nvPr/>
          </p:nvSpPr>
          <p:spPr bwMode="auto">
            <a:xfrm>
              <a:off x="3413125" y="2790825"/>
              <a:ext cx="328613" cy="336550"/>
            </a:xfrm>
            <a:prstGeom prst="rect">
              <a:avLst/>
            </a:prstGeom>
            <a:noFill/>
            <a:ln w="31750">
              <a:noFill/>
              <a:miter lim="800000"/>
              <a:headEnd/>
              <a:tailEnd/>
            </a:ln>
            <a:effectLst/>
          </p:spPr>
          <p:txBody>
            <a:bodyPr wrap="none">
              <a:prstTxWarp prst="textNoShape">
                <a:avLst/>
              </a:prstTxWarp>
              <a:spAutoFit/>
            </a:bodyPr>
            <a:lstStyle/>
            <a:p>
              <a:r>
                <a:rPr lang="en-US" sz="1600">
                  <a:latin typeface="Arial" charset="0"/>
                  <a:ea typeface="Arial" charset="0"/>
                  <a:cs typeface="Arial" charset="0"/>
                </a:rPr>
                <a:t>┴</a:t>
              </a:r>
            </a:p>
          </p:txBody>
        </p:sp>
        <p:sp>
          <p:nvSpPr>
            <p:cNvPr id="1601544" name="Rectangle 8"/>
            <p:cNvSpPr>
              <a:spLocks noChangeArrowheads="1"/>
            </p:cNvSpPr>
            <p:nvPr/>
          </p:nvSpPr>
          <p:spPr bwMode="auto">
            <a:xfrm>
              <a:off x="2717800" y="1562100"/>
              <a:ext cx="1117600" cy="584200"/>
            </a:xfrm>
            <a:prstGeom prst="rect">
              <a:avLst/>
            </a:prstGeom>
            <a:solidFill>
              <a:srgbClr val="00CCFF">
                <a:alpha val="30000"/>
              </a:srgbClr>
            </a:solidFill>
            <a:ln w="31750">
              <a:noFill/>
              <a:miter lim="800000"/>
              <a:headEnd/>
              <a:tailEnd/>
            </a:ln>
            <a:effectLst/>
          </p:spPr>
          <p:txBody>
            <a:bodyPr wrap="none" anchor="ctr">
              <a:prstTxWarp prst="textNoShape">
                <a:avLst/>
              </a:prstTxWarp>
              <a:spAutoFit/>
            </a:bodyPr>
            <a:lstStyle/>
            <a:p>
              <a:endParaRPr lang="en-US"/>
            </a:p>
          </p:txBody>
        </p:sp>
        <p:pic>
          <p:nvPicPr>
            <p:cNvPr id="1601545" name="Picture 9" descr="tabellapdf"/>
            <p:cNvPicPr>
              <a:picLocks noChangeAspect="1" noChangeArrowheads="1"/>
            </p:cNvPicPr>
            <p:nvPr/>
          </p:nvPicPr>
          <p:blipFill>
            <a:blip r:embed="rId15"/>
            <a:srcRect/>
            <a:stretch>
              <a:fillRect/>
            </a:stretch>
          </p:blipFill>
          <p:spPr bwMode="auto">
            <a:xfrm>
              <a:off x="63500" y="1433513"/>
              <a:ext cx="3956050" cy="2224087"/>
            </a:xfrm>
            <a:prstGeom prst="rect">
              <a:avLst/>
            </a:prstGeom>
            <a:noFill/>
          </p:spPr>
        </p:pic>
        <p:grpSp>
          <p:nvGrpSpPr>
            <p:cNvPr id="3" name="Group 38"/>
            <p:cNvGrpSpPr>
              <a:grpSpLocks/>
            </p:cNvGrpSpPr>
            <p:nvPr/>
          </p:nvGrpSpPr>
          <p:grpSpPr bwMode="auto">
            <a:xfrm>
              <a:off x="1600617" y="2438972"/>
              <a:ext cx="439737" cy="304800"/>
              <a:chOff x="3966" y="1417"/>
              <a:chExt cx="317" cy="200"/>
            </a:xfrm>
          </p:grpSpPr>
          <p:sp>
            <p:nvSpPr>
              <p:cNvPr id="1601575" name="Rectangle 39"/>
              <p:cNvSpPr>
                <a:spLocks noChangeArrowheads="1"/>
              </p:cNvSpPr>
              <p:nvPr/>
            </p:nvSpPr>
            <p:spPr bwMode="auto">
              <a:xfrm>
                <a:off x="4032" y="1433"/>
                <a:ext cx="184" cy="184"/>
              </a:xfrm>
              <a:prstGeom prst="rect">
                <a:avLst/>
              </a:prstGeom>
              <a:solidFill>
                <a:schemeClr val="bg1"/>
              </a:solidFill>
              <a:ln w="31750">
                <a:noFill/>
                <a:miter lim="800000"/>
                <a:headEnd/>
                <a:tailEnd/>
              </a:ln>
              <a:effectLst/>
            </p:spPr>
            <p:txBody>
              <a:bodyPr anchor="ctr">
                <a:prstTxWarp prst="textNoShape">
                  <a:avLst/>
                </a:prstTxWarp>
                <a:spAutoFit/>
              </a:bodyPr>
              <a:lstStyle/>
              <a:p>
                <a:endParaRPr lang="en-US"/>
              </a:p>
            </p:txBody>
          </p:sp>
          <p:sp>
            <p:nvSpPr>
              <p:cNvPr id="1601576" name="Rectangle 40"/>
              <p:cNvSpPr>
                <a:spLocks noChangeArrowheads="1"/>
              </p:cNvSpPr>
              <p:nvPr/>
            </p:nvSpPr>
            <p:spPr bwMode="auto">
              <a:xfrm rot="10800000" flipV="1">
                <a:off x="3966" y="1417"/>
                <a:ext cx="317" cy="200"/>
              </a:xfrm>
              <a:prstGeom prst="rect">
                <a:avLst/>
              </a:prstGeom>
              <a:solidFill>
                <a:schemeClr val="bg1">
                  <a:alpha val="0"/>
                </a:schemeClr>
              </a:solidFill>
              <a:ln w="31750">
                <a:noFill/>
                <a:miter lim="800000"/>
                <a:headEnd/>
                <a:tailEnd/>
              </a:ln>
              <a:effectLst/>
            </p:spPr>
            <p:txBody>
              <a:bodyPr anchor="ctr">
                <a:prstTxWarp prst="textNoShape">
                  <a:avLst/>
                </a:prstTxWarp>
                <a:spAutoFit/>
              </a:bodyPr>
              <a:lstStyle/>
              <a:p>
                <a:pPr algn="ctr"/>
                <a:r>
                  <a:rPr lang="en-US" sz="1400" dirty="0">
                    <a:solidFill>
                      <a:schemeClr val="tx1"/>
                    </a:solidFill>
                    <a:latin typeface="Arial" charset="0"/>
                  </a:rPr>
                  <a:t>g</a:t>
                </a:r>
                <a:r>
                  <a:rPr lang="en-US" sz="1400" baseline="-25000" dirty="0">
                    <a:solidFill>
                      <a:schemeClr val="tx1"/>
                    </a:solidFill>
                    <a:latin typeface="Arial" charset="0"/>
                  </a:rPr>
                  <a:t>1L</a:t>
                </a:r>
                <a:endParaRPr lang="it-IT" sz="1400" baseline="-25000" dirty="0">
                  <a:solidFill>
                    <a:schemeClr val="tx1"/>
                  </a:solidFill>
                  <a:latin typeface="Arial" charset="0"/>
                </a:endParaRPr>
              </a:p>
            </p:txBody>
          </p:sp>
        </p:grpSp>
        <p:grpSp>
          <p:nvGrpSpPr>
            <p:cNvPr id="4" name="Group 41"/>
            <p:cNvGrpSpPr>
              <a:grpSpLocks/>
            </p:cNvGrpSpPr>
            <p:nvPr/>
          </p:nvGrpSpPr>
          <p:grpSpPr bwMode="auto">
            <a:xfrm>
              <a:off x="2844800" y="2895601"/>
              <a:ext cx="368300" cy="304800"/>
              <a:chOff x="4880" y="1529"/>
              <a:chExt cx="232" cy="192"/>
            </a:xfrm>
          </p:grpSpPr>
          <p:sp>
            <p:nvSpPr>
              <p:cNvPr id="1601578" name="Rectangle 42"/>
              <p:cNvSpPr>
                <a:spLocks noChangeArrowheads="1"/>
              </p:cNvSpPr>
              <p:nvPr/>
            </p:nvSpPr>
            <p:spPr bwMode="auto">
              <a:xfrm>
                <a:off x="4880" y="1536"/>
                <a:ext cx="184" cy="184"/>
              </a:xfrm>
              <a:prstGeom prst="rect">
                <a:avLst/>
              </a:prstGeom>
              <a:solidFill>
                <a:schemeClr val="bg1"/>
              </a:solidFill>
              <a:ln w="31750">
                <a:noFill/>
                <a:miter lim="800000"/>
                <a:headEnd/>
                <a:tailEnd/>
              </a:ln>
              <a:effectLst/>
            </p:spPr>
            <p:txBody>
              <a:bodyPr anchor="ctr">
                <a:prstTxWarp prst="textNoShape">
                  <a:avLst/>
                </a:prstTxWarp>
                <a:spAutoFit/>
              </a:bodyPr>
              <a:lstStyle/>
              <a:p>
                <a:endParaRPr lang="en-US"/>
              </a:p>
            </p:txBody>
          </p:sp>
          <p:sp>
            <p:nvSpPr>
              <p:cNvPr id="1601579" name="Rectangle 43"/>
              <p:cNvSpPr>
                <a:spLocks noChangeArrowheads="1"/>
              </p:cNvSpPr>
              <p:nvPr/>
            </p:nvSpPr>
            <p:spPr bwMode="auto">
              <a:xfrm>
                <a:off x="4888" y="1529"/>
                <a:ext cx="224" cy="192"/>
              </a:xfrm>
              <a:prstGeom prst="rect">
                <a:avLst/>
              </a:prstGeom>
              <a:solidFill>
                <a:schemeClr val="bg1"/>
              </a:solidFill>
              <a:ln w="31750">
                <a:noFill/>
                <a:miter lim="800000"/>
                <a:headEnd/>
                <a:tailEnd/>
              </a:ln>
              <a:effectLst/>
            </p:spPr>
            <p:txBody>
              <a:bodyPr anchor="ctr">
                <a:prstTxWarp prst="textNoShape">
                  <a:avLst/>
                </a:prstTxWarp>
                <a:spAutoFit/>
              </a:bodyPr>
              <a:lstStyle/>
              <a:p>
                <a:pPr algn="ctr"/>
                <a:r>
                  <a:rPr lang="en-US" sz="1400" dirty="0">
                    <a:solidFill>
                      <a:schemeClr val="tx1"/>
                    </a:solidFill>
                    <a:latin typeface="Arial" charset="0"/>
                  </a:rPr>
                  <a:t>h</a:t>
                </a:r>
                <a:r>
                  <a:rPr lang="en-US" sz="1400" baseline="-25000" dirty="0">
                    <a:solidFill>
                      <a:schemeClr val="tx1"/>
                    </a:solidFill>
                    <a:latin typeface="Arial" charset="0"/>
                  </a:rPr>
                  <a:t>1</a:t>
                </a:r>
                <a:endParaRPr lang="it-IT" sz="1400" baseline="-25000" dirty="0">
                  <a:solidFill>
                    <a:schemeClr val="tx1"/>
                  </a:solidFill>
                  <a:latin typeface="Arial" charset="0"/>
                </a:endParaRPr>
              </a:p>
            </p:txBody>
          </p:sp>
        </p:grpSp>
        <p:sp>
          <p:nvSpPr>
            <p:cNvPr id="1601604" name="Text Box 68"/>
            <p:cNvSpPr txBox="1">
              <a:spLocks noChangeArrowheads="1"/>
            </p:cNvSpPr>
            <p:nvPr/>
          </p:nvSpPr>
          <p:spPr bwMode="auto">
            <a:xfrm>
              <a:off x="76200" y="1044575"/>
              <a:ext cx="3951288" cy="395288"/>
            </a:xfrm>
            <a:prstGeom prst="rect">
              <a:avLst/>
            </a:prstGeom>
            <a:solidFill>
              <a:srgbClr val="FFCCFF"/>
            </a:solidFill>
            <a:ln w="28575">
              <a:solidFill>
                <a:schemeClr val="tx1"/>
              </a:solidFill>
              <a:miter lim="800000"/>
              <a:headEnd/>
              <a:tailEnd/>
            </a:ln>
            <a:effectLst/>
          </p:spPr>
          <p:txBody>
            <a:bodyPr>
              <a:prstTxWarp prst="textNoShape">
                <a:avLst/>
              </a:prstTxWarp>
              <a:spAutoFit/>
            </a:bodyPr>
            <a:lstStyle/>
            <a:p>
              <a:pPr algn="ctr">
                <a:spcBef>
                  <a:spcPct val="50000"/>
                </a:spcBef>
              </a:pPr>
              <a:r>
                <a:rPr lang="en-US" sz="1800" dirty="0">
                  <a:solidFill>
                    <a:schemeClr val="tx1"/>
                  </a:solidFill>
                  <a:latin typeface="Garamond" charset="0"/>
                  <a:ea typeface="Arial" charset="0"/>
                  <a:cs typeface="Arial" charset="0"/>
                </a:rPr>
                <a:t>Distribution Functions (DF)</a:t>
              </a:r>
              <a:endParaRPr lang="it-IT" sz="1800" dirty="0">
                <a:solidFill>
                  <a:schemeClr val="tx1"/>
                </a:solidFill>
                <a:latin typeface="Garamond" charset="0"/>
                <a:ea typeface="Arial" charset="0"/>
                <a:cs typeface="Arial" charset="0"/>
              </a:endParaRPr>
            </a:p>
          </p:txBody>
        </p:sp>
      </p:grpSp>
      <p:sp>
        <p:nvSpPr>
          <p:cNvPr id="56" name="Rounded Rectangle 55"/>
          <p:cNvSpPr/>
          <p:nvPr/>
        </p:nvSpPr>
        <p:spPr>
          <a:xfrm>
            <a:off x="455612" y="5585397"/>
            <a:ext cx="3956050" cy="891603"/>
          </a:xfrm>
          <a:prstGeom prst="roundRect">
            <a:avLst/>
          </a:prstGeom>
          <a:noFill/>
          <a:ln>
            <a:solidFill>
              <a:srgbClr val="FF6600"/>
            </a:solidFill>
          </a:ln>
          <a:effectLst>
            <a:glow rad="101600">
              <a:schemeClr val="accent6">
                <a:lumMod val="60000"/>
                <a:lumOff val="40000"/>
                <a:alpha val="75000"/>
              </a:schemeClr>
            </a:glow>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p:cNvSpPr/>
          <p:nvPr/>
        </p:nvSpPr>
        <p:spPr>
          <a:xfrm>
            <a:off x="228600" y="2286000"/>
            <a:ext cx="8686800" cy="1099388"/>
          </a:xfrm>
          <a:prstGeom prst="roundRect">
            <a:avLst/>
          </a:prstGeom>
          <a:noFill/>
          <a:ln>
            <a:solidFill>
              <a:srgbClr val="FF6600"/>
            </a:solidFill>
          </a:ln>
          <a:effectLst>
            <a:glow rad="101600">
              <a:schemeClr val="accent6">
                <a:lumMod val="60000"/>
                <a:lumOff val="40000"/>
                <a:alpha val="75000"/>
              </a:schemeClr>
            </a:glow>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65570" name="Object 2"/>
          <p:cNvGraphicFramePr>
            <a:graphicFrameLocks noChangeAspect="1"/>
          </p:cNvGraphicFramePr>
          <p:nvPr/>
        </p:nvGraphicFramePr>
        <p:xfrm>
          <a:off x="5194300" y="4267200"/>
          <a:ext cx="3263900" cy="889547"/>
        </p:xfrm>
        <a:graphic>
          <a:graphicData uri="http://schemas.openxmlformats.org/presentationml/2006/ole">
            <p:oleObj spid="_x0000_s365570" name="Equation" r:id="rId16" imgW="1765300" imgH="482600" progId="Equation.3">
              <p:embed/>
            </p:oleObj>
          </a:graphicData>
        </a:graphic>
      </p:graphicFrame>
      <p:sp>
        <p:nvSpPr>
          <p:cNvPr id="37" name="TextBox 36"/>
          <p:cNvSpPr txBox="1"/>
          <p:nvPr/>
        </p:nvSpPr>
        <p:spPr>
          <a:xfrm>
            <a:off x="4953000" y="5562600"/>
            <a:ext cx="3764009" cy="646331"/>
          </a:xfrm>
          <a:prstGeom prst="rect">
            <a:avLst/>
          </a:prstGeom>
          <a:noFill/>
        </p:spPr>
        <p:txBody>
          <a:bodyPr wrap="none" rtlCol="0">
            <a:spAutoFit/>
          </a:bodyPr>
          <a:lstStyle/>
          <a:p>
            <a:r>
              <a:rPr lang="en-US" dirty="0" err="1" smtClean="0">
                <a:solidFill>
                  <a:srgbClr val="FF0000"/>
                </a:solidFill>
              </a:rPr>
              <a:t>Azimuthal</a:t>
            </a:r>
            <a:r>
              <a:rPr lang="en-US" dirty="0" smtClean="0">
                <a:solidFill>
                  <a:srgbClr val="FF0000"/>
                </a:solidFill>
              </a:rPr>
              <a:t> moments require careful </a:t>
            </a:r>
          </a:p>
          <a:p>
            <a:r>
              <a:rPr lang="en-US" dirty="0" smtClean="0">
                <a:solidFill>
                  <a:srgbClr val="FF0000"/>
                </a:solidFill>
              </a:rPr>
              <a:t>study of instrumental effects</a:t>
            </a:r>
            <a:endParaRPr lang="en-US" dirty="0">
              <a:solidFill>
                <a:srgbClr val="FF0000"/>
              </a:solidFill>
            </a:endParaRPr>
          </a:p>
        </p:txBody>
      </p:sp>
      <p:sp>
        <p:nvSpPr>
          <p:cNvPr id="38" name="Fußzeilenplatzhalter 7"/>
          <p:cNvSpPr txBox="1">
            <a:spLocks noGrp="1"/>
          </p:cNvSpPr>
          <p:nvPr/>
        </p:nvSpPr>
        <p:spPr>
          <a:xfrm>
            <a:off x="3124200" y="6477000"/>
            <a:ext cx="3200400" cy="365125"/>
          </a:xfrm>
          <a:prstGeom prst="rect">
            <a:avLst/>
          </a:prstGeom>
          <a:noFill/>
        </p:spPr>
        <p:txBody>
          <a:bodyPr anchor="b">
            <a:prstTxWarp prst="textNoShape">
              <a:avLst/>
            </a:prstTxWarp>
          </a:bodyPr>
          <a:lstStyle/>
          <a:p>
            <a:pPr algn="ctr"/>
            <a:r>
              <a:rPr lang="en-US" sz="1200" dirty="0" err="1" smtClean="0">
                <a:solidFill>
                  <a:srgbClr val="898989"/>
                </a:solidFill>
              </a:rPr>
              <a:t>Frascati</a:t>
            </a:r>
            <a:r>
              <a:rPr lang="en-US" sz="1200" dirty="0" smtClean="0">
                <a:solidFill>
                  <a:srgbClr val="898989"/>
                </a:solidFill>
              </a:rPr>
              <a:t>: CLAS Transverse Target Meeting</a:t>
            </a:r>
            <a:endParaRPr lang="en-US" sz="1200" dirty="0">
              <a:solidFill>
                <a:srgbClr val="89898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atumsplatzhalter 5"/>
          <p:cNvSpPr txBox="1">
            <a:spLocks noGrp="1"/>
          </p:cNvSpPr>
          <p:nvPr/>
        </p:nvSpPr>
        <p:spPr>
          <a:xfrm>
            <a:off x="457200" y="6492875"/>
            <a:ext cx="2133600" cy="365125"/>
          </a:xfrm>
          <a:prstGeom prst="rect">
            <a:avLst/>
          </a:prstGeom>
          <a:noFill/>
        </p:spPr>
        <p:txBody>
          <a:bodyPr anchor="b">
            <a:prstTxWarp prst="textNoShape">
              <a:avLst/>
            </a:prstTxWarp>
          </a:bodyPr>
          <a:lstStyle/>
          <a:p>
            <a:r>
              <a:rPr lang="de-DE" sz="1200" dirty="0" smtClean="0">
                <a:solidFill>
                  <a:srgbClr val="898989"/>
                </a:solidFill>
              </a:rPr>
              <a:t>M. Contalbrigo</a:t>
            </a:r>
            <a:endParaRPr lang="en-US" sz="1200" dirty="0">
              <a:solidFill>
                <a:srgbClr val="898989"/>
              </a:solidFill>
            </a:endParaRPr>
          </a:p>
        </p:txBody>
      </p:sp>
      <p:sp>
        <p:nvSpPr>
          <p:cNvPr id="4" name="Foliennummernplatzhalter 6"/>
          <p:cNvSpPr txBox="1">
            <a:spLocks noGrp="1"/>
          </p:cNvSpPr>
          <p:nvPr/>
        </p:nvSpPr>
        <p:spPr>
          <a:xfrm>
            <a:off x="6553200" y="6492875"/>
            <a:ext cx="2133600" cy="365125"/>
          </a:xfrm>
          <a:prstGeom prst="rect">
            <a:avLst/>
          </a:prstGeom>
          <a:noFill/>
        </p:spPr>
        <p:txBody>
          <a:bodyPr anchor="b">
            <a:prstTxWarp prst="textNoShape">
              <a:avLst/>
            </a:prstTxWarp>
          </a:bodyPr>
          <a:lstStyle/>
          <a:p>
            <a:pPr algn="r"/>
            <a:fld id="{78BEA122-F9E3-6547-A64F-E206C65A37C3}" type="slidenum">
              <a:rPr lang="en-US" sz="1200">
                <a:solidFill>
                  <a:srgbClr val="898989"/>
                </a:solidFill>
              </a:rPr>
              <a:pPr algn="r"/>
              <a:t>19</a:t>
            </a:fld>
            <a:endParaRPr lang="en-US" sz="1200" dirty="0">
              <a:solidFill>
                <a:srgbClr val="898989"/>
              </a:solidFill>
            </a:endParaRPr>
          </a:p>
        </p:txBody>
      </p:sp>
      <p:sp>
        <p:nvSpPr>
          <p:cNvPr id="6" name="Fußzeilenplatzhalter 7"/>
          <p:cNvSpPr txBox="1">
            <a:spLocks noGrp="1"/>
          </p:cNvSpPr>
          <p:nvPr/>
        </p:nvSpPr>
        <p:spPr>
          <a:xfrm>
            <a:off x="3124200" y="6492875"/>
            <a:ext cx="3200400" cy="365125"/>
          </a:xfrm>
          <a:prstGeom prst="rect">
            <a:avLst/>
          </a:prstGeom>
          <a:noFill/>
        </p:spPr>
        <p:txBody>
          <a:bodyPr anchor="b">
            <a:prstTxWarp prst="textNoShape">
              <a:avLst/>
            </a:prstTxWarp>
          </a:bodyPr>
          <a:lstStyle/>
          <a:p>
            <a:pPr algn="ctr"/>
            <a:r>
              <a:rPr lang="en-US" sz="1200" dirty="0" err="1" smtClean="0">
                <a:solidFill>
                  <a:srgbClr val="898989"/>
                </a:solidFill>
              </a:rPr>
              <a:t>Frascati</a:t>
            </a:r>
            <a:r>
              <a:rPr lang="en-US" sz="1200" dirty="0" smtClean="0">
                <a:solidFill>
                  <a:srgbClr val="898989"/>
                </a:solidFill>
              </a:rPr>
              <a:t>: CLAS Transverse Target Meeting</a:t>
            </a:r>
            <a:endParaRPr lang="en-US" sz="1200" dirty="0">
              <a:solidFill>
                <a:srgbClr val="898989"/>
              </a:solidFill>
            </a:endParaRPr>
          </a:p>
        </p:txBody>
      </p:sp>
      <p:cxnSp>
        <p:nvCxnSpPr>
          <p:cNvPr id="7" name="Straight Connector 6"/>
          <p:cNvCxnSpPr/>
          <p:nvPr/>
        </p:nvCxnSpPr>
        <p:spPr>
          <a:xfrm>
            <a:off x="152400" y="6559550"/>
            <a:ext cx="8763000" cy="158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089265" y="0"/>
            <a:ext cx="4819348" cy="646331"/>
          </a:xfrm>
          <a:prstGeom prst="rect">
            <a:avLst/>
          </a:prstGeom>
          <a:noFill/>
        </p:spPr>
        <p:txBody>
          <a:bodyPr wrap="none">
            <a:spAutoFit/>
          </a:bodyPr>
          <a:lstStyle/>
          <a:p>
            <a:pPr algn="ctr">
              <a:defRPr/>
            </a:pPr>
            <a:r>
              <a:rPr lang="en-US" sz="3600" b="1" dirty="0" smtClean="0">
                <a:ln w="1905"/>
                <a:solidFill>
                  <a:srgbClr val="0000FF"/>
                </a:solidFill>
                <a:effectLst>
                  <a:innerShdw blurRad="69850" dist="43180" dir="5400000">
                    <a:srgbClr val="000000">
                      <a:alpha val="65000"/>
                    </a:srgbClr>
                  </a:innerShdw>
                </a:effectLst>
                <a:latin typeface="Calibri"/>
              </a:rPr>
              <a:t>The EVT RICH particle ID</a:t>
            </a:r>
          </a:p>
        </p:txBody>
      </p:sp>
      <p:sp>
        <p:nvSpPr>
          <p:cNvPr id="11" name="TextBox 10"/>
          <p:cNvSpPr txBox="1"/>
          <p:nvPr/>
        </p:nvSpPr>
        <p:spPr>
          <a:xfrm>
            <a:off x="5029200" y="4038362"/>
            <a:ext cx="3886200" cy="1815882"/>
          </a:xfrm>
          <a:prstGeom prst="rect">
            <a:avLst/>
          </a:prstGeom>
          <a:noFill/>
        </p:spPr>
        <p:txBody>
          <a:bodyPr wrap="square" rtlCol="0">
            <a:spAutoFit/>
          </a:bodyPr>
          <a:lstStyle/>
          <a:p>
            <a:r>
              <a:rPr lang="en-US" sz="1600" dirty="0" smtClean="0"/>
              <a:t>To avoid inefficiency related to track spatial position (</a:t>
            </a:r>
            <a:r>
              <a:rPr lang="en-US" sz="1600" dirty="0" err="1" smtClean="0"/>
              <a:t>azimuthal</a:t>
            </a:r>
            <a:r>
              <a:rPr lang="en-US" sz="1600" dirty="0" smtClean="0"/>
              <a:t> angles)</a:t>
            </a:r>
          </a:p>
          <a:p>
            <a:endParaRPr lang="en-US" sz="1600" dirty="0" smtClean="0"/>
          </a:p>
          <a:p>
            <a:endParaRPr lang="en-US" sz="1600" dirty="0" smtClean="0"/>
          </a:p>
          <a:p>
            <a:endParaRPr lang="en-US" sz="1600" dirty="0" smtClean="0"/>
          </a:p>
          <a:p>
            <a:endParaRPr lang="en-US" sz="1600" dirty="0" smtClean="0"/>
          </a:p>
          <a:p>
            <a:r>
              <a:rPr lang="en-US" sz="1600" dirty="0" smtClean="0"/>
              <a:t>Likelihood based on full event topology</a:t>
            </a:r>
          </a:p>
        </p:txBody>
      </p:sp>
      <p:pic>
        <p:nvPicPr>
          <p:cNvPr id="12" name="Picture 11"/>
          <p:cNvPicPr>
            <a:picLocks noChangeAspect="1"/>
          </p:cNvPicPr>
          <p:nvPr/>
        </p:nvPicPr>
        <p:blipFill>
          <a:blip r:embed="rId3"/>
          <a:stretch>
            <a:fillRect/>
          </a:stretch>
        </p:blipFill>
        <p:spPr>
          <a:xfrm>
            <a:off x="2446337" y="703039"/>
            <a:ext cx="3649663" cy="2884510"/>
          </a:xfrm>
          <a:prstGeom prst="rect">
            <a:avLst/>
          </a:prstGeom>
        </p:spPr>
      </p:pic>
      <p:pic>
        <p:nvPicPr>
          <p:cNvPr id="14" name="Picture 13"/>
          <p:cNvPicPr>
            <a:picLocks noChangeAspect="1"/>
          </p:cNvPicPr>
          <p:nvPr/>
        </p:nvPicPr>
        <p:blipFill>
          <a:blip r:embed="rId4"/>
          <a:stretch>
            <a:fillRect/>
          </a:stretch>
        </p:blipFill>
        <p:spPr>
          <a:xfrm>
            <a:off x="0" y="4273794"/>
            <a:ext cx="4724400" cy="2203206"/>
          </a:xfrm>
          <a:prstGeom prst="rect">
            <a:avLst/>
          </a:prstGeom>
        </p:spPr>
      </p:pic>
      <p:sp>
        <p:nvSpPr>
          <p:cNvPr id="15" name="TextBox 14"/>
          <p:cNvSpPr txBox="1"/>
          <p:nvPr/>
        </p:nvSpPr>
        <p:spPr>
          <a:xfrm>
            <a:off x="457200" y="3897868"/>
            <a:ext cx="4191000" cy="369332"/>
          </a:xfrm>
          <a:prstGeom prst="rect">
            <a:avLst/>
          </a:prstGeom>
          <a:noFill/>
        </p:spPr>
        <p:txBody>
          <a:bodyPr wrap="square" rtlCol="0">
            <a:spAutoFit/>
          </a:bodyPr>
          <a:lstStyle/>
          <a:p>
            <a:r>
              <a:rPr lang="en-US" dirty="0" smtClean="0"/>
              <a:t>Dual radiator Ring Imaging Cerenkov</a:t>
            </a:r>
          </a:p>
        </p:txBody>
      </p:sp>
      <p:pic>
        <p:nvPicPr>
          <p:cNvPr id="20" name="Picture 19"/>
          <p:cNvPicPr>
            <a:picLocks noChangeAspect="1"/>
          </p:cNvPicPr>
          <p:nvPr/>
        </p:nvPicPr>
        <p:blipFill>
          <a:blip r:embed="rId5"/>
          <a:stretch>
            <a:fillRect/>
          </a:stretch>
        </p:blipFill>
        <p:spPr>
          <a:xfrm>
            <a:off x="19050" y="838200"/>
            <a:ext cx="2876550" cy="2310671"/>
          </a:xfrm>
          <a:prstGeom prst="rect">
            <a:avLst/>
          </a:prstGeom>
        </p:spPr>
      </p:pic>
      <p:sp>
        <p:nvSpPr>
          <p:cNvPr id="21" name="Right Arrow 20"/>
          <p:cNvSpPr/>
          <p:nvPr/>
        </p:nvSpPr>
        <p:spPr>
          <a:xfrm rot="5400000">
            <a:off x="6515100" y="4838700"/>
            <a:ext cx="5334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40" descr="cer_angles_vs_p"/>
          <p:cNvPicPr>
            <a:picLocks noChangeAspect="1" noChangeArrowheads="1"/>
          </p:cNvPicPr>
          <p:nvPr/>
        </p:nvPicPr>
        <p:blipFill>
          <a:blip r:embed="rId6"/>
          <a:srcRect/>
          <a:stretch>
            <a:fillRect/>
          </a:stretch>
        </p:blipFill>
        <p:spPr bwMode="auto">
          <a:xfrm>
            <a:off x="6096000" y="685800"/>
            <a:ext cx="2746375" cy="2702194"/>
          </a:xfrm>
          <a:prstGeom prst="rect">
            <a:avLst/>
          </a:prstGeom>
          <a:noFill/>
        </p:spPr>
      </p:pic>
      <p:cxnSp>
        <p:nvCxnSpPr>
          <p:cNvPr id="18" name="Straight Arrow Connector 17"/>
          <p:cNvCxnSpPr/>
          <p:nvPr/>
        </p:nvCxnSpPr>
        <p:spPr>
          <a:xfrm rot="16200000" flipV="1">
            <a:off x="3480628" y="3327432"/>
            <a:ext cx="355535" cy="1"/>
          </a:xfrm>
          <a:prstGeom prst="straightConnector1">
            <a:avLst/>
          </a:prstGeom>
          <a:ln>
            <a:solidFill>
              <a:srgbClr val="54D307"/>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flipH="1" flipV="1">
            <a:off x="4013630" y="3326241"/>
            <a:ext cx="356329"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514600" y="3352800"/>
            <a:ext cx="1172554" cy="307777"/>
          </a:xfrm>
          <a:prstGeom prst="rect">
            <a:avLst/>
          </a:prstGeom>
          <a:noFill/>
        </p:spPr>
        <p:txBody>
          <a:bodyPr wrap="none" rtlCol="0">
            <a:spAutoFit/>
          </a:bodyPr>
          <a:lstStyle/>
          <a:p>
            <a:r>
              <a:rPr lang="en-US" sz="1400" dirty="0" smtClean="0">
                <a:solidFill>
                  <a:srgbClr val="008000"/>
                </a:solidFill>
              </a:rPr>
              <a:t>No ring for </a:t>
            </a:r>
            <a:r>
              <a:rPr lang="en-US" sz="1400" dirty="0" err="1" smtClean="0">
                <a:solidFill>
                  <a:srgbClr val="008000"/>
                </a:solidFill>
              </a:rPr>
              <a:t>p</a:t>
            </a:r>
            <a:r>
              <a:rPr lang="en-US" sz="1400" dirty="0" smtClean="0">
                <a:solidFill>
                  <a:srgbClr val="008000"/>
                </a:solidFill>
              </a:rPr>
              <a:t> </a:t>
            </a:r>
            <a:endParaRPr lang="en-US" sz="1400" dirty="0">
              <a:solidFill>
                <a:srgbClr val="008000"/>
              </a:solidFill>
            </a:endParaRPr>
          </a:p>
        </p:txBody>
      </p:sp>
      <p:sp>
        <p:nvSpPr>
          <p:cNvPr id="25" name="TextBox 24"/>
          <p:cNvSpPr txBox="1"/>
          <p:nvPr/>
        </p:nvSpPr>
        <p:spPr>
          <a:xfrm>
            <a:off x="4201333" y="3352800"/>
            <a:ext cx="1282397" cy="307777"/>
          </a:xfrm>
          <a:prstGeom prst="rect">
            <a:avLst/>
          </a:prstGeom>
          <a:noFill/>
        </p:spPr>
        <p:txBody>
          <a:bodyPr wrap="none" rtlCol="0">
            <a:spAutoFit/>
          </a:bodyPr>
          <a:lstStyle/>
          <a:p>
            <a:r>
              <a:rPr lang="en-US" sz="1400" dirty="0" smtClean="0">
                <a:solidFill>
                  <a:srgbClr val="0000FF"/>
                </a:solidFill>
              </a:rPr>
              <a:t>2 rings for </a:t>
            </a:r>
            <a:r>
              <a:rPr lang="en-US" sz="1400" dirty="0" err="1" smtClean="0">
                <a:solidFill>
                  <a:srgbClr val="0000FF"/>
                </a:solidFill>
              </a:rPr>
              <a:t>e,</a:t>
            </a:r>
            <a:r>
              <a:rPr lang="en-US" sz="1400" dirty="0" err="1" smtClean="0">
                <a:solidFill>
                  <a:srgbClr val="0000FF"/>
                </a:solidFill>
                <a:latin typeface="Symbol"/>
              </a:rPr>
              <a:t>p</a:t>
            </a:r>
            <a:r>
              <a:rPr lang="en-US" sz="1400" dirty="0" smtClean="0">
                <a:solidFill>
                  <a:srgbClr val="0000FF"/>
                </a:solidFill>
                <a:latin typeface="Symbol"/>
              </a:rPr>
              <a:t> </a:t>
            </a:r>
            <a:endParaRPr lang="en-US" sz="1400" dirty="0">
              <a:solidFill>
                <a:srgbClr val="0000FF"/>
              </a:solidFill>
              <a:latin typeface="Symbo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2035275" y="0"/>
            <a:ext cx="4927326" cy="646331"/>
          </a:xfrm>
          <a:prstGeom prst="rect">
            <a:avLst/>
          </a:prstGeom>
          <a:noFill/>
        </p:spPr>
        <p:txBody>
          <a:bodyPr wrap="none">
            <a:spAutoFit/>
          </a:bodyPr>
          <a:lstStyle/>
          <a:p>
            <a:pPr algn="ctr">
              <a:defRPr/>
            </a:pPr>
            <a:r>
              <a:rPr lang="en-US" sz="3600" b="1" dirty="0" smtClean="0">
                <a:ln w="1905"/>
                <a:solidFill>
                  <a:srgbClr val="0000FF"/>
                </a:solidFill>
                <a:effectLst>
                  <a:innerShdw blurRad="69850" dist="43180" dir="5400000">
                    <a:srgbClr val="000000">
                      <a:alpha val="65000"/>
                    </a:srgbClr>
                  </a:innerShdw>
                </a:effectLst>
                <a:latin typeface="Calibri"/>
              </a:rPr>
              <a:t>The HERMES experiment</a:t>
            </a:r>
          </a:p>
        </p:txBody>
      </p:sp>
      <p:sp>
        <p:nvSpPr>
          <p:cNvPr id="8" name="Datumsplatzhalter 5"/>
          <p:cNvSpPr txBox="1">
            <a:spLocks noGrp="1"/>
          </p:cNvSpPr>
          <p:nvPr/>
        </p:nvSpPr>
        <p:spPr>
          <a:xfrm>
            <a:off x="457200" y="6492875"/>
            <a:ext cx="2133600" cy="365125"/>
          </a:xfrm>
          <a:prstGeom prst="rect">
            <a:avLst/>
          </a:prstGeom>
          <a:noFill/>
        </p:spPr>
        <p:txBody>
          <a:bodyPr anchor="b">
            <a:prstTxWarp prst="textNoShape">
              <a:avLst/>
            </a:prstTxWarp>
          </a:bodyPr>
          <a:lstStyle/>
          <a:p>
            <a:r>
              <a:rPr lang="de-DE" sz="1200" dirty="0" smtClean="0">
                <a:solidFill>
                  <a:srgbClr val="898989"/>
                </a:solidFill>
              </a:rPr>
              <a:t>M. Contalbrigo</a:t>
            </a:r>
            <a:endParaRPr lang="en-US" sz="1200" dirty="0">
              <a:solidFill>
                <a:srgbClr val="898989"/>
              </a:solidFill>
            </a:endParaRPr>
          </a:p>
        </p:txBody>
      </p:sp>
      <p:sp>
        <p:nvSpPr>
          <p:cNvPr id="9" name="Foliennummernplatzhalter 6"/>
          <p:cNvSpPr txBox="1">
            <a:spLocks noGrp="1"/>
          </p:cNvSpPr>
          <p:nvPr/>
        </p:nvSpPr>
        <p:spPr>
          <a:xfrm>
            <a:off x="6553200" y="6492875"/>
            <a:ext cx="2133600" cy="365125"/>
          </a:xfrm>
          <a:prstGeom prst="rect">
            <a:avLst/>
          </a:prstGeom>
          <a:noFill/>
        </p:spPr>
        <p:txBody>
          <a:bodyPr anchor="b">
            <a:prstTxWarp prst="textNoShape">
              <a:avLst/>
            </a:prstTxWarp>
          </a:bodyPr>
          <a:lstStyle/>
          <a:p>
            <a:pPr algn="r"/>
            <a:fld id="{78BEA122-F9E3-6547-A64F-E206C65A37C3}" type="slidenum">
              <a:rPr lang="en-US" sz="1200">
                <a:solidFill>
                  <a:srgbClr val="898989"/>
                </a:solidFill>
              </a:rPr>
              <a:pPr algn="r"/>
              <a:t>2</a:t>
            </a:fld>
            <a:endParaRPr lang="en-US" sz="1200" dirty="0">
              <a:solidFill>
                <a:srgbClr val="898989"/>
              </a:solidFill>
            </a:endParaRPr>
          </a:p>
        </p:txBody>
      </p:sp>
      <p:sp>
        <p:nvSpPr>
          <p:cNvPr id="10" name="Fußzeilenplatzhalter 7"/>
          <p:cNvSpPr txBox="1">
            <a:spLocks noGrp="1"/>
          </p:cNvSpPr>
          <p:nvPr/>
        </p:nvSpPr>
        <p:spPr>
          <a:xfrm>
            <a:off x="3124200" y="6492875"/>
            <a:ext cx="3200400" cy="365125"/>
          </a:xfrm>
          <a:prstGeom prst="rect">
            <a:avLst/>
          </a:prstGeom>
          <a:noFill/>
        </p:spPr>
        <p:txBody>
          <a:bodyPr anchor="b">
            <a:prstTxWarp prst="textNoShape">
              <a:avLst/>
            </a:prstTxWarp>
          </a:bodyPr>
          <a:lstStyle/>
          <a:p>
            <a:pPr algn="ctr"/>
            <a:r>
              <a:rPr lang="en-US" sz="1200" dirty="0" err="1" smtClean="0">
                <a:solidFill>
                  <a:srgbClr val="898989"/>
                </a:solidFill>
              </a:rPr>
              <a:t>Frascati</a:t>
            </a:r>
            <a:r>
              <a:rPr lang="en-US" sz="1200" dirty="0" smtClean="0">
                <a:solidFill>
                  <a:srgbClr val="898989"/>
                </a:solidFill>
              </a:rPr>
              <a:t>: CLAS Transverse Target Meeting</a:t>
            </a:r>
            <a:endParaRPr lang="en-US" sz="1200" dirty="0">
              <a:solidFill>
                <a:srgbClr val="898989"/>
              </a:solidFill>
            </a:endParaRPr>
          </a:p>
        </p:txBody>
      </p:sp>
      <p:cxnSp>
        <p:nvCxnSpPr>
          <p:cNvPr id="11" name="Straight Connector 10"/>
          <p:cNvCxnSpPr/>
          <p:nvPr/>
        </p:nvCxnSpPr>
        <p:spPr>
          <a:xfrm>
            <a:off x="152400" y="6559550"/>
            <a:ext cx="8763000" cy="158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219200" y="3429000"/>
            <a:ext cx="381000" cy="23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845026" y="3463194"/>
            <a:ext cx="479573" cy="4230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13" descr="hermesspectr"/>
          <p:cNvPicPr>
            <a:picLocks noChangeAspect="1" noChangeArrowheads="1"/>
          </p:cNvPicPr>
          <p:nvPr/>
        </p:nvPicPr>
        <p:blipFill>
          <a:blip r:embed="rId3"/>
          <a:srcRect/>
          <a:stretch>
            <a:fillRect/>
          </a:stretch>
        </p:blipFill>
        <p:spPr bwMode="auto">
          <a:xfrm>
            <a:off x="609601" y="609600"/>
            <a:ext cx="7772399" cy="3306464"/>
          </a:xfrm>
          <a:prstGeom prst="rect">
            <a:avLst/>
          </a:prstGeom>
          <a:noFill/>
        </p:spPr>
      </p:pic>
      <p:sp>
        <p:nvSpPr>
          <p:cNvPr id="23" name="Text Box 3"/>
          <p:cNvSpPr txBox="1">
            <a:spLocks noChangeArrowheads="1"/>
          </p:cNvSpPr>
          <p:nvPr/>
        </p:nvSpPr>
        <p:spPr bwMode="auto">
          <a:xfrm>
            <a:off x="4114800" y="4114800"/>
            <a:ext cx="4724400" cy="762000"/>
          </a:xfrm>
          <a:prstGeom prst="rect">
            <a:avLst/>
          </a:prstGeom>
          <a:noFill/>
          <a:ln w="9525">
            <a:noFill/>
            <a:miter lim="800000"/>
            <a:headEnd/>
            <a:tailEnd/>
          </a:ln>
        </p:spPr>
        <p:txBody>
          <a:bodyPr lIns="0" tIns="0" rIns="0" bIns="0">
            <a:prstTxWarp prst="textNoShape">
              <a:avLst/>
            </a:prstTxWarp>
          </a:bodyPr>
          <a:lstStyle/>
          <a:p>
            <a:pPr marL="533400" indent="-533400" defTabSz="457200">
              <a:lnSpc>
                <a:spcPct val="15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u="none" dirty="0">
                <a:solidFill>
                  <a:schemeClr val="tx2"/>
                </a:solidFill>
              </a:rPr>
              <a:t>Resolution: </a:t>
            </a:r>
            <a:r>
              <a:rPr lang="en-GB" sz="1600" u="none" dirty="0" err="1">
                <a:solidFill>
                  <a:schemeClr val="tx2"/>
                </a:solidFill>
                <a:latin typeface="Symbol" pitchFamily="-108" charset="2"/>
              </a:rPr>
              <a:t>D</a:t>
            </a:r>
            <a:r>
              <a:rPr lang="en-GB" sz="1600" u="none" dirty="0" err="1">
                <a:solidFill>
                  <a:schemeClr val="tx2"/>
                </a:solidFill>
              </a:rPr>
              <a:t>p/p</a:t>
            </a:r>
            <a:r>
              <a:rPr lang="en-GB" sz="1600" u="none" dirty="0">
                <a:solidFill>
                  <a:schemeClr val="tx2"/>
                </a:solidFill>
              </a:rPr>
              <a:t> ~ 1-2%  </a:t>
            </a:r>
            <a:r>
              <a:rPr lang="en-GB" sz="1600" u="none" dirty="0" err="1">
                <a:solidFill>
                  <a:schemeClr val="tx2"/>
                </a:solidFill>
                <a:latin typeface="Symbol" pitchFamily="-108" charset="2"/>
              </a:rPr>
              <a:t>Dq</a:t>
            </a:r>
            <a:r>
              <a:rPr lang="en-GB" sz="1600" u="none" dirty="0">
                <a:solidFill>
                  <a:schemeClr val="tx2"/>
                </a:solidFill>
                <a:latin typeface="Symbol" pitchFamily="-108" charset="2"/>
              </a:rPr>
              <a:t> </a:t>
            </a:r>
            <a:r>
              <a:rPr lang="en-GB" sz="1600" u="none" dirty="0">
                <a:solidFill>
                  <a:schemeClr val="tx2"/>
                </a:solidFill>
              </a:rPr>
              <a:t>&lt;~0.6 </a:t>
            </a:r>
            <a:r>
              <a:rPr lang="en-GB" sz="1600" u="none" dirty="0" err="1">
                <a:solidFill>
                  <a:schemeClr val="tx2"/>
                </a:solidFill>
              </a:rPr>
              <a:t>mrad</a:t>
            </a:r>
            <a:endParaRPr lang="en-GB" sz="1600" u="none" dirty="0">
              <a:solidFill>
                <a:schemeClr val="tx2"/>
              </a:solidFill>
              <a:latin typeface="Symbol" pitchFamily="-108" charset="2"/>
            </a:endParaRPr>
          </a:p>
          <a:p>
            <a:pPr marL="533400" indent="-533400" defTabSz="457200">
              <a:lnSpc>
                <a:spcPct val="15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u="none" dirty="0">
                <a:solidFill>
                  <a:schemeClr val="tx2"/>
                </a:solidFill>
              </a:rPr>
              <a:t>Electron-</a:t>
            </a:r>
            <a:r>
              <a:rPr lang="en-GB" sz="1600" u="none" dirty="0" err="1">
                <a:solidFill>
                  <a:schemeClr val="tx2"/>
                </a:solidFill>
              </a:rPr>
              <a:t>hadron</a:t>
            </a:r>
            <a:r>
              <a:rPr lang="en-GB" sz="1600" u="none" dirty="0">
                <a:solidFill>
                  <a:schemeClr val="tx2"/>
                </a:solidFill>
              </a:rPr>
              <a:t> separation efficiency ~ 98-99%</a:t>
            </a:r>
          </a:p>
        </p:txBody>
      </p:sp>
      <p:sp>
        <p:nvSpPr>
          <p:cNvPr id="14" name="Text Box 46"/>
          <p:cNvSpPr txBox="1">
            <a:spLocks noChangeArrowheads="1"/>
          </p:cNvSpPr>
          <p:nvPr/>
        </p:nvSpPr>
        <p:spPr bwMode="auto">
          <a:xfrm>
            <a:off x="4801057" y="5029200"/>
            <a:ext cx="2895143" cy="1352165"/>
          </a:xfrm>
          <a:prstGeom prst="rect">
            <a:avLst/>
          </a:prstGeom>
          <a:gradFill rotWithShape="1">
            <a:gsLst>
              <a:gs pos="0">
                <a:srgbClr val="EC7600"/>
              </a:gs>
              <a:gs pos="50000">
                <a:srgbClr val="EC7600">
                  <a:gamma/>
                  <a:tint val="19216"/>
                  <a:invGamma/>
                </a:srgbClr>
              </a:gs>
              <a:gs pos="100000">
                <a:srgbClr val="EC7600"/>
              </a:gs>
            </a:gsLst>
            <a:lin ang="5400000" scaled="1"/>
          </a:gradFill>
          <a:ln w="9525">
            <a:noFill/>
            <a:miter lim="800000"/>
            <a:headEnd/>
            <a:tailEnd/>
          </a:ln>
          <a:effectLst/>
        </p:spPr>
        <p:txBody>
          <a:bodyPr wrap="none">
            <a:prstTxWarp prst="textNoShape">
              <a:avLst/>
            </a:prstTxWarp>
            <a:spAutoFit/>
          </a:bodyPr>
          <a:lstStyle/>
          <a:p>
            <a:endParaRPr lang="en-US" sz="2000" b="0" dirty="0">
              <a:solidFill>
                <a:schemeClr val="accent2"/>
              </a:solidFill>
              <a:latin typeface="Tahoma" pitchFamily="-108" charset="0"/>
            </a:endParaRPr>
          </a:p>
          <a:p>
            <a:r>
              <a:rPr lang="en-US" sz="1600" b="0" dirty="0">
                <a:latin typeface="Tahoma" pitchFamily="-108" charset="0"/>
              </a:rPr>
              <a:t>kinematic range       ~ 7 </a:t>
            </a:r>
            <a:r>
              <a:rPr lang="en-US" sz="1600" b="0" dirty="0" err="1">
                <a:latin typeface="Tahoma" pitchFamily="-108" charset="0"/>
              </a:rPr>
              <a:t>GeV</a:t>
            </a:r>
            <a:r>
              <a:rPr lang="en-US" sz="1600" b="0" dirty="0">
                <a:latin typeface="Tahoma" pitchFamily="-108" charset="0"/>
              </a:rPr>
              <a:t>:</a:t>
            </a:r>
          </a:p>
          <a:p>
            <a:pPr>
              <a:lnSpc>
                <a:spcPct val="50000"/>
              </a:lnSpc>
            </a:pPr>
            <a:endParaRPr lang="en-US" sz="1600" b="0" dirty="0">
              <a:latin typeface="Tahoma" pitchFamily="-108" charset="0"/>
            </a:endParaRPr>
          </a:p>
          <a:p>
            <a:pPr>
              <a:lnSpc>
                <a:spcPct val="120000"/>
              </a:lnSpc>
            </a:pPr>
            <a:r>
              <a:rPr lang="en-US" sz="1600" b="0" dirty="0">
                <a:latin typeface="Tahoma" pitchFamily="-108" charset="0"/>
              </a:rPr>
              <a:t>        1 &lt; Q</a:t>
            </a:r>
            <a:r>
              <a:rPr lang="en-US" sz="1600" b="0" baseline="30000" dirty="0">
                <a:latin typeface="Tahoma" pitchFamily="-108" charset="0"/>
              </a:rPr>
              <a:t>2</a:t>
            </a:r>
            <a:r>
              <a:rPr lang="en-US" sz="1600" b="0" dirty="0">
                <a:latin typeface="Tahoma" pitchFamily="-108" charset="0"/>
              </a:rPr>
              <a:t> &lt; 10 GeV</a:t>
            </a:r>
            <a:r>
              <a:rPr lang="en-US" sz="1600" b="0" baseline="30000" dirty="0">
                <a:latin typeface="Tahoma" pitchFamily="-108" charset="0"/>
              </a:rPr>
              <a:t>2</a:t>
            </a:r>
            <a:endParaRPr lang="en-US" sz="1600" b="0" dirty="0">
              <a:latin typeface="Tahoma" pitchFamily="-108" charset="0"/>
            </a:endParaRPr>
          </a:p>
          <a:p>
            <a:pPr>
              <a:lnSpc>
                <a:spcPct val="120000"/>
              </a:lnSpc>
            </a:pPr>
            <a:r>
              <a:rPr lang="en-US" sz="1600" b="0" dirty="0">
                <a:latin typeface="Tahoma" pitchFamily="-108" charset="0"/>
              </a:rPr>
              <a:t>        0.02 &lt; </a:t>
            </a:r>
            <a:r>
              <a:rPr lang="en-US" sz="1600" b="0" dirty="0" err="1">
                <a:latin typeface="Tahoma" pitchFamily="-108" charset="0"/>
              </a:rPr>
              <a:t>x</a:t>
            </a:r>
            <a:r>
              <a:rPr lang="en-US" sz="1600" b="0" dirty="0">
                <a:latin typeface="Tahoma" pitchFamily="-108" charset="0"/>
              </a:rPr>
              <a:t> &lt; 0.4 </a:t>
            </a:r>
            <a:endParaRPr lang="it-IT" sz="1600" b="0" dirty="0">
              <a:latin typeface="Tahoma" pitchFamily="-108" charset="0"/>
            </a:endParaRPr>
          </a:p>
        </p:txBody>
      </p:sp>
      <p:graphicFrame>
        <p:nvGraphicFramePr>
          <p:cNvPr id="15" name="Object 47"/>
          <p:cNvGraphicFramePr>
            <a:graphicFrameLocks noChangeAspect="1"/>
          </p:cNvGraphicFramePr>
          <p:nvPr/>
        </p:nvGraphicFramePr>
        <p:xfrm>
          <a:off x="6369506" y="5301197"/>
          <a:ext cx="336551" cy="386815"/>
        </p:xfrm>
        <a:graphic>
          <a:graphicData uri="http://schemas.openxmlformats.org/presentationml/2006/ole">
            <p:oleObj spid="_x0000_s15362" name="Equation" r:id="rId4" imgW="228600" imgH="228600" progId="Equation.3">
              <p:embed/>
            </p:oleObj>
          </a:graphicData>
        </a:graphic>
      </p:graphicFrame>
      <p:grpSp>
        <p:nvGrpSpPr>
          <p:cNvPr id="32" name="Group 13"/>
          <p:cNvGrpSpPr>
            <a:grpSpLocks/>
          </p:cNvGrpSpPr>
          <p:nvPr/>
        </p:nvGrpSpPr>
        <p:grpSpPr bwMode="auto">
          <a:xfrm>
            <a:off x="76200" y="4114800"/>
            <a:ext cx="3962400" cy="2312193"/>
            <a:chOff x="68" y="1207"/>
            <a:chExt cx="2993" cy="1761"/>
          </a:xfrm>
        </p:grpSpPr>
        <p:pic>
          <p:nvPicPr>
            <p:cNvPr id="33" name="Picture 14" descr="hera_2002"/>
            <p:cNvPicPr>
              <a:picLocks noChangeAspect="1" noChangeArrowheads="1"/>
            </p:cNvPicPr>
            <p:nvPr/>
          </p:nvPicPr>
          <p:blipFill>
            <a:blip r:embed="rId5"/>
            <a:srcRect/>
            <a:stretch>
              <a:fillRect/>
            </a:stretch>
          </p:blipFill>
          <p:spPr bwMode="auto">
            <a:xfrm>
              <a:off x="68" y="1207"/>
              <a:ext cx="2993" cy="1761"/>
            </a:xfrm>
            <a:prstGeom prst="rect">
              <a:avLst/>
            </a:prstGeom>
            <a:noFill/>
          </p:spPr>
        </p:pic>
        <p:grpSp>
          <p:nvGrpSpPr>
            <p:cNvPr id="34" name="Group 15"/>
            <p:cNvGrpSpPr>
              <a:grpSpLocks/>
            </p:cNvGrpSpPr>
            <p:nvPr/>
          </p:nvGrpSpPr>
          <p:grpSpPr bwMode="auto">
            <a:xfrm>
              <a:off x="522" y="1933"/>
              <a:ext cx="2079" cy="270"/>
              <a:chOff x="522" y="1933"/>
              <a:chExt cx="2079" cy="270"/>
            </a:xfrm>
          </p:grpSpPr>
          <p:sp>
            <p:nvSpPr>
              <p:cNvPr id="35" name="Text Box 16"/>
              <p:cNvSpPr txBox="1">
                <a:spLocks noChangeArrowheads="1"/>
              </p:cNvSpPr>
              <p:nvPr/>
            </p:nvSpPr>
            <p:spPr bwMode="auto">
              <a:xfrm>
                <a:off x="522" y="1961"/>
                <a:ext cx="2079" cy="242"/>
              </a:xfrm>
              <a:prstGeom prst="rect">
                <a:avLst/>
              </a:prstGeom>
              <a:noFill/>
              <a:ln w="9525">
                <a:noFill/>
                <a:miter lim="800000"/>
                <a:headEnd/>
                <a:tailEnd/>
              </a:ln>
              <a:effectLst/>
            </p:spPr>
            <p:txBody>
              <a:bodyPr wrap="square">
                <a:prstTxWarp prst="textNoShape">
                  <a:avLst/>
                </a:prstTxWarp>
                <a:spAutoFit/>
              </a:bodyPr>
              <a:lstStyle/>
              <a:p>
                <a:pPr marL="342900" indent="-342900">
                  <a:lnSpc>
                    <a:spcPct val="90000"/>
                  </a:lnSpc>
                  <a:spcBef>
                    <a:spcPct val="20000"/>
                  </a:spcBef>
                </a:pPr>
                <a:r>
                  <a:rPr lang="en-US" sz="1600" b="0" i="1" dirty="0">
                    <a:latin typeface="Tahoma" pitchFamily="-108" charset="0"/>
                  </a:rPr>
                  <a:t>self-</a:t>
                </a:r>
                <a:r>
                  <a:rPr lang="en-US" sz="1600" b="0" i="1" dirty="0" err="1">
                    <a:latin typeface="Tahoma" pitchFamily="-108" charset="0"/>
                  </a:rPr>
                  <a:t>polarised</a:t>
                </a:r>
                <a:r>
                  <a:rPr lang="en-US" sz="1600" b="0" dirty="0">
                    <a:latin typeface="Tahoma" pitchFamily="-108" charset="0"/>
                  </a:rPr>
                  <a:t>  electrons: </a:t>
                </a:r>
                <a:r>
                  <a:rPr lang="en-US" sz="1600" b="0" dirty="0" err="1">
                    <a:latin typeface="Tahoma" pitchFamily="-108" charset="0"/>
                  </a:rPr>
                  <a:t>e</a:t>
                </a:r>
                <a:endParaRPr lang="en-US" sz="1600" b="0" dirty="0">
                  <a:latin typeface="Tahoma" pitchFamily="-108" charset="0"/>
                </a:endParaRPr>
              </a:p>
            </p:txBody>
          </p:sp>
          <p:sp>
            <p:nvSpPr>
              <p:cNvPr id="36" name="Line 17"/>
              <p:cNvSpPr>
                <a:spLocks noChangeShapeType="1"/>
              </p:cNvSpPr>
              <p:nvPr/>
            </p:nvSpPr>
            <p:spPr bwMode="auto">
              <a:xfrm flipV="1">
                <a:off x="2428" y="1933"/>
                <a:ext cx="0" cy="136"/>
              </a:xfrm>
              <a:prstGeom prst="line">
                <a:avLst/>
              </a:prstGeom>
              <a:noFill/>
              <a:ln w="12700">
                <a:solidFill>
                  <a:schemeClr val="tx1"/>
                </a:solidFill>
                <a:round/>
                <a:headEnd/>
                <a:tailEnd type="triangle" w="med" len="med"/>
              </a:ln>
              <a:effectLst/>
            </p:spPr>
            <p:txBody>
              <a:bodyPr>
                <a:prstTxWarp prst="textNoShape">
                  <a:avLst/>
                </a:prstTxWarp>
              </a:bodyPr>
              <a:lstStyle/>
              <a:p>
                <a:endParaRPr lang="en-US"/>
              </a:p>
            </p:txBody>
          </p:sp>
        </p:grpSp>
      </p:grpSp>
      <p:sp>
        <p:nvSpPr>
          <p:cNvPr id="37" name="Rectangle 52"/>
          <p:cNvSpPr>
            <a:spLocks noChangeArrowheads="1"/>
          </p:cNvSpPr>
          <p:nvPr/>
        </p:nvSpPr>
        <p:spPr bwMode="auto">
          <a:xfrm>
            <a:off x="1600200" y="4766846"/>
            <a:ext cx="889987" cy="338554"/>
          </a:xfrm>
          <a:prstGeom prst="rect">
            <a:avLst/>
          </a:prstGeom>
          <a:noFill/>
          <a:ln w="31750">
            <a:noFill/>
            <a:miter lim="800000"/>
            <a:headEnd/>
            <a:tailEnd/>
          </a:ln>
          <a:effectLst/>
        </p:spPr>
        <p:txBody>
          <a:bodyPr wrap="none" anchor="ctr">
            <a:prstTxWarp prst="textNoShape">
              <a:avLst/>
            </a:prstTxWarp>
            <a:spAutoFit/>
          </a:bodyPr>
          <a:lstStyle/>
          <a:p>
            <a:pPr algn="ctr"/>
            <a:r>
              <a:rPr lang="en-US" sz="1600" dirty="0">
                <a:latin typeface="Arial" pitchFamily="-108" charset="0"/>
              </a:rPr>
              <a:t>27 </a:t>
            </a:r>
            <a:r>
              <a:rPr lang="en-US" sz="1600" dirty="0" err="1">
                <a:latin typeface="Arial" pitchFamily="-108" charset="0"/>
              </a:rPr>
              <a:t>GeV</a:t>
            </a:r>
            <a:endParaRPr lang="it-IT" sz="1600" dirty="0">
              <a:latin typeface="Arial" pitchFamily="-10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atumsplatzhalter 5"/>
          <p:cNvSpPr txBox="1">
            <a:spLocks noGrp="1"/>
          </p:cNvSpPr>
          <p:nvPr/>
        </p:nvSpPr>
        <p:spPr>
          <a:xfrm>
            <a:off x="457200" y="6492875"/>
            <a:ext cx="2133600" cy="365125"/>
          </a:xfrm>
          <a:prstGeom prst="rect">
            <a:avLst/>
          </a:prstGeom>
          <a:noFill/>
        </p:spPr>
        <p:txBody>
          <a:bodyPr anchor="b">
            <a:prstTxWarp prst="textNoShape">
              <a:avLst/>
            </a:prstTxWarp>
          </a:bodyPr>
          <a:lstStyle/>
          <a:p>
            <a:r>
              <a:rPr lang="de-DE" sz="1200" dirty="0" smtClean="0">
                <a:solidFill>
                  <a:srgbClr val="898989"/>
                </a:solidFill>
              </a:rPr>
              <a:t>M. Contalbrigo</a:t>
            </a:r>
            <a:endParaRPr lang="en-US" sz="1200" dirty="0">
              <a:solidFill>
                <a:srgbClr val="898989"/>
              </a:solidFill>
            </a:endParaRPr>
          </a:p>
        </p:txBody>
      </p:sp>
      <p:sp>
        <p:nvSpPr>
          <p:cNvPr id="4" name="Foliennummernplatzhalter 6"/>
          <p:cNvSpPr txBox="1">
            <a:spLocks noGrp="1"/>
          </p:cNvSpPr>
          <p:nvPr/>
        </p:nvSpPr>
        <p:spPr>
          <a:xfrm>
            <a:off x="6553200" y="6492875"/>
            <a:ext cx="2133600" cy="365125"/>
          </a:xfrm>
          <a:prstGeom prst="rect">
            <a:avLst/>
          </a:prstGeom>
          <a:noFill/>
        </p:spPr>
        <p:txBody>
          <a:bodyPr anchor="b">
            <a:prstTxWarp prst="textNoShape">
              <a:avLst/>
            </a:prstTxWarp>
          </a:bodyPr>
          <a:lstStyle/>
          <a:p>
            <a:pPr algn="r"/>
            <a:fld id="{78BEA122-F9E3-6547-A64F-E206C65A37C3}" type="slidenum">
              <a:rPr lang="en-US" sz="1200">
                <a:solidFill>
                  <a:srgbClr val="898989"/>
                </a:solidFill>
              </a:rPr>
              <a:pPr algn="r"/>
              <a:t>20</a:t>
            </a:fld>
            <a:endParaRPr lang="en-US" sz="1200" dirty="0">
              <a:solidFill>
                <a:srgbClr val="898989"/>
              </a:solidFill>
            </a:endParaRPr>
          </a:p>
        </p:txBody>
      </p:sp>
      <p:sp>
        <p:nvSpPr>
          <p:cNvPr id="6" name="Fußzeilenplatzhalter 7"/>
          <p:cNvSpPr txBox="1">
            <a:spLocks noGrp="1"/>
          </p:cNvSpPr>
          <p:nvPr/>
        </p:nvSpPr>
        <p:spPr>
          <a:xfrm>
            <a:off x="3124200" y="6492875"/>
            <a:ext cx="3200400" cy="365125"/>
          </a:xfrm>
          <a:prstGeom prst="rect">
            <a:avLst/>
          </a:prstGeom>
          <a:noFill/>
        </p:spPr>
        <p:txBody>
          <a:bodyPr anchor="b">
            <a:prstTxWarp prst="textNoShape">
              <a:avLst/>
            </a:prstTxWarp>
          </a:bodyPr>
          <a:lstStyle/>
          <a:p>
            <a:pPr algn="ctr"/>
            <a:r>
              <a:rPr lang="en-US" sz="1200" dirty="0" err="1" smtClean="0">
                <a:solidFill>
                  <a:srgbClr val="898989"/>
                </a:solidFill>
              </a:rPr>
              <a:t>Frascati</a:t>
            </a:r>
            <a:r>
              <a:rPr lang="en-US" sz="1200" dirty="0" smtClean="0">
                <a:solidFill>
                  <a:srgbClr val="898989"/>
                </a:solidFill>
              </a:rPr>
              <a:t>: CLAS Transverse Target Meeting</a:t>
            </a:r>
            <a:endParaRPr lang="en-US" sz="1200" dirty="0">
              <a:solidFill>
                <a:srgbClr val="898989"/>
              </a:solidFill>
            </a:endParaRPr>
          </a:p>
        </p:txBody>
      </p:sp>
      <p:cxnSp>
        <p:nvCxnSpPr>
          <p:cNvPr id="7" name="Straight Connector 6"/>
          <p:cNvCxnSpPr/>
          <p:nvPr/>
        </p:nvCxnSpPr>
        <p:spPr>
          <a:xfrm>
            <a:off x="152400" y="6559550"/>
            <a:ext cx="8763000" cy="158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074425" y="0"/>
            <a:ext cx="6849050" cy="646331"/>
          </a:xfrm>
          <a:prstGeom prst="rect">
            <a:avLst/>
          </a:prstGeom>
          <a:noFill/>
        </p:spPr>
        <p:txBody>
          <a:bodyPr wrap="none">
            <a:spAutoFit/>
          </a:bodyPr>
          <a:lstStyle/>
          <a:p>
            <a:pPr algn="ctr">
              <a:defRPr/>
            </a:pPr>
            <a:r>
              <a:rPr lang="en-US" sz="3600" b="1" dirty="0" smtClean="0">
                <a:ln w="1905"/>
                <a:solidFill>
                  <a:srgbClr val="0000FF"/>
                </a:solidFill>
                <a:effectLst>
                  <a:innerShdw blurRad="69850" dist="43180" dir="5400000">
                    <a:srgbClr val="000000">
                      <a:alpha val="65000"/>
                    </a:srgbClr>
                  </a:innerShdw>
                </a:effectLst>
                <a:latin typeface="Calibri"/>
              </a:rPr>
              <a:t>The </a:t>
            </a:r>
            <a:r>
              <a:rPr lang="en-US" sz="3600" b="1" dirty="0" err="1" smtClean="0">
                <a:ln w="1905"/>
                <a:solidFill>
                  <a:srgbClr val="0000FF"/>
                </a:solidFill>
                <a:effectLst>
                  <a:innerShdw blurRad="69850" dist="43180" dir="5400000">
                    <a:srgbClr val="000000">
                      <a:alpha val="65000"/>
                    </a:srgbClr>
                  </a:innerShdw>
                </a:effectLst>
                <a:latin typeface="Calibri"/>
              </a:rPr>
              <a:t>unbinned</a:t>
            </a:r>
            <a:r>
              <a:rPr lang="en-US" sz="3600" b="1" dirty="0" smtClean="0">
                <a:ln w="1905"/>
                <a:solidFill>
                  <a:srgbClr val="0000FF"/>
                </a:solidFill>
                <a:effectLst>
                  <a:innerShdw blurRad="69850" dist="43180" dir="5400000">
                    <a:srgbClr val="000000">
                      <a:alpha val="65000"/>
                    </a:srgbClr>
                  </a:innerShdw>
                </a:effectLst>
                <a:latin typeface="Calibri"/>
              </a:rPr>
              <a:t> maximum likelihood</a:t>
            </a:r>
          </a:p>
        </p:txBody>
      </p:sp>
      <p:pic>
        <p:nvPicPr>
          <p:cNvPr id="12" name="Picture 11"/>
          <p:cNvPicPr>
            <a:picLocks noChangeAspect="1"/>
          </p:cNvPicPr>
          <p:nvPr/>
        </p:nvPicPr>
        <p:blipFill>
          <a:blip r:embed="rId3"/>
          <a:stretch>
            <a:fillRect/>
          </a:stretch>
        </p:blipFill>
        <p:spPr>
          <a:xfrm>
            <a:off x="76200" y="1295400"/>
            <a:ext cx="8991600" cy="1715788"/>
          </a:xfrm>
          <a:prstGeom prst="rect">
            <a:avLst/>
          </a:prstGeom>
        </p:spPr>
      </p:pic>
      <p:sp>
        <p:nvSpPr>
          <p:cNvPr id="14" name="TextBox 13"/>
          <p:cNvSpPr txBox="1"/>
          <p:nvPr/>
        </p:nvSpPr>
        <p:spPr>
          <a:xfrm>
            <a:off x="429296" y="762000"/>
            <a:ext cx="7571704" cy="338554"/>
          </a:xfrm>
          <a:prstGeom prst="rect">
            <a:avLst/>
          </a:prstGeom>
          <a:noFill/>
        </p:spPr>
        <p:txBody>
          <a:bodyPr wrap="none" rtlCol="0">
            <a:spAutoFit/>
          </a:bodyPr>
          <a:lstStyle/>
          <a:p>
            <a:r>
              <a:rPr lang="en-US" sz="1600" dirty="0" smtClean="0"/>
              <a:t>The event distribution and probability density distribution for target polarization P</a:t>
            </a:r>
          </a:p>
        </p:txBody>
      </p:sp>
      <p:pic>
        <p:nvPicPr>
          <p:cNvPr id="16" name="Picture 15"/>
          <p:cNvPicPr>
            <a:picLocks noChangeAspect="1"/>
          </p:cNvPicPr>
          <p:nvPr/>
        </p:nvPicPr>
        <p:blipFill>
          <a:blip r:embed="rId4"/>
          <a:stretch>
            <a:fillRect/>
          </a:stretch>
        </p:blipFill>
        <p:spPr>
          <a:xfrm>
            <a:off x="1225550" y="3179318"/>
            <a:ext cx="5556250" cy="570120"/>
          </a:xfrm>
          <a:prstGeom prst="rect">
            <a:avLst/>
          </a:prstGeom>
        </p:spPr>
      </p:pic>
      <p:pic>
        <p:nvPicPr>
          <p:cNvPr id="17" name="Picture 16"/>
          <p:cNvPicPr>
            <a:picLocks noChangeAspect="1"/>
          </p:cNvPicPr>
          <p:nvPr/>
        </p:nvPicPr>
        <p:blipFill>
          <a:blip r:embed="rId5"/>
          <a:stretch>
            <a:fillRect/>
          </a:stretch>
        </p:blipFill>
        <p:spPr>
          <a:xfrm>
            <a:off x="914400" y="3810000"/>
            <a:ext cx="5867400" cy="875731"/>
          </a:xfrm>
          <a:prstGeom prst="rect">
            <a:avLst/>
          </a:prstGeom>
        </p:spPr>
      </p:pic>
      <p:pic>
        <p:nvPicPr>
          <p:cNvPr id="18" name="Picture 17"/>
          <p:cNvPicPr>
            <a:picLocks noChangeAspect="1"/>
          </p:cNvPicPr>
          <p:nvPr/>
        </p:nvPicPr>
        <p:blipFill>
          <a:blip r:embed="rId6"/>
          <a:stretch>
            <a:fillRect/>
          </a:stretch>
        </p:blipFill>
        <p:spPr>
          <a:xfrm>
            <a:off x="457200" y="4759293"/>
            <a:ext cx="8153907" cy="1260507"/>
          </a:xfrm>
          <a:prstGeom prst="rect">
            <a:avLst/>
          </a:prstGeom>
        </p:spPr>
      </p:pic>
      <p:sp>
        <p:nvSpPr>
          <p:cNvPr id="19" name="TextBox 18"/>
          <p:cNvSpPr txBox="1"/>
          <p:nvPr/>
        </p:nvSpPr>
        <p:spPr>
          <a:xfrm>
            <a:off x="656364" y="6062246"/>
            <a:ext cx="7268436" cy="338554"/>
          </a:xfrm>
          <a:prstGeom prst="rect">
            <a:avLst/>
          </a:prstGeom>
          <a:noFill/>
        </p:spPr>
        <p:txBody>
          <a:bodyPr wrap="none" rtlCol="0">
            <a:spAutoFit/>
          </a:bodyPr>
          <a:lstStyle/>
          <a:p>
            <a:r>
              <a:rPr lang="en-US" sz="1600" dirty="0" smtClean="0">
                <a:solidFill>
                  <a:srgbClr val="FF0000"/>
                </a:solidFill>
              </a:rPr>
              <a:t>In a binned analysis residual acceptance dependence for integrated quantities</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Rectangle 13"/>
          <p:cNvSpPr/>
          <p:nvPr/>
        </p:nvSpPr>
        <p:spPr>
          <a:xfrm>
            <a:off x="222221" y="0"/>
            <a:ext cx="8553468" cy="646331"/>
          </a:xfrm>
          <a:prstGeom prst="rect">
            <a:avLst/>
          </a:prstGeom>
          <a:noFill/>
        </p:spPr>
        <p:txBody>
          <a:bodyPr wrap="none">
            <a:spAutoFit/>
          </a:bodyPr>
          <a:lstStyle/>
          <a:p>
            <a:pPr algn="ctr">
              <a:defRPr/>
            </a:pPr>
            <a:r>
              <a:rPr lang="en-US" sz="3600" b="1" dirty="0" smtClean="0">
                <a:ln w="1905"/>
                <a:solidFill>
                  <a:srgbClr val="0000FF"/>
                </a:solidFill>
                <a:effectLst>
                  <a:innerShdw blurRad="69850" dist="43180" dir="5400000">
                    <a:srgbClr val="000000">
                      <a:alpha val="65000"/>
                    </a:srgbClr>
                  </a:innerShdw>
                </a:effectLst>
                <a:latin typeface="Calibri"/>
              </a:rPr>
              <a:t>The unfolding of </a:t>
            </a:r>
            <a:r>
              <a:rPr lang="en-US" sz="3600" b="1" dirty="0" err="1" smtClean="0">
                <a:ln w="1905"/>
                <a:solidFill>
                  <a:srgbClr val="0000FF"/>
                </a:solidFill>
                <a:effectLst>
                  <a:innerShdw blurRad="69850" dist="43180" dir="5400000">
                    <a:srgbClr val="000000">
                      <a:alpha val="65000"/>
                    </a:srgbClr>
                  </a:innerShdw>
                </a:effectLst>
                <a:latin typeface="Calibri"/>
              </a:rPr>
              <a:t>radiative</a:t>
            </a:r>
            <a:r>
              <a:rPr lang="en-US" sz="3600" b="1" dirty="0" smtClean="0">
                <a:ln w="1905"/>
                <a:solidFill>
                  <a:srgbClr val="0000FF"/>
                </a:solidFill>
                <a:effectLst>
                  <a:innerShdw blurRad="69850" dist="43180" dir="5400000">
                    <a:srgbClr val="000000">
                      <a:alpha val="65000"/>
                    </a:srgbClr>
                  </a:innerShdw>
                </a:effectLst>
                <a:latin typeface="Calibri"/>
              </a:rPr>
              <a:t> effects procedure</a:t>
            </a:r>
          </a:p>
        </p:txBody>
      </p:sp>
      <p:sp>
        <p:nvSpPr>
          <p:cNvPr id="20" name="Datumsplatzhalter 5"/>
          <p:cNvSpPr txBox="1">
            <a:spLocks noGrp="1"/>
          </p:cNvSpPr>
          <p:nvPr/>
        </p:nvSpPr>
        <p:spPr>
          <a:xfrm>
            <a:off x="457200" y="6492875"/>
            <a:ext cx="2133600" cy="365125"/>
          </a:xfrm>
          <a:prstGeom prst="rect">
            <a:avLst/>
          </a:prstGeom>
          <a:noFill/>
        </p:spPr>
        <p:txBody>
          <a:bodyPr anchor="b">
            <a:prstTxWarp prst="textNoShape">
              <a:avLst/>
            </a:prstTxWarp>
          </a:bodyPr>
          <a:lstStyle/>
          <a:p>
            <a:r>
              <a:rPr lang="de-DE" sz="1200" dirty="0" smtClean="0">
                <a:solidFill>
                  <a:srgbClr val="898989"/>
                </a:solidFill>
              </a:rPr>
              <a:t>M. Contalbrigo</a:t>
            </a:r>
            <a:endParaRPr lang="en-US" sz="1200" dirty="0">
              <a:solidFill>
                <a:srgbClr val="898989"/>
              </a:solidFill>
            </a:endParaRPr>
          </a:p>
        </p:txBody>
      </p:sp>
      <p:sp>
        <p:nvSpPr>
          <p:cNvPr id="21" name="Foliennummernplatzhalter 6"/>
          <p:cNvSpPr txBox="1">
            <a:spLocks noGrp="1"/>
          </p:cNvSpPr>
          <p:nvPr/>
        </p:nvSpPr>
        <p:spPr>
          <a:xfrm>
            <a:off x="6553200" y="6492875"/>
            <a:ext cx="2133600" cy="365125"/>
          </a:xfrm>
          <a:prstGeom prst="rect">
            <a:avLst/>
          </a:prstGeom>
          <a:noFill/>
        </p:spPr>
        <p:txBody>
          <a:bodyPr anchor="b">
            <a:prstTxWarp prst="textNoShape">
              <a:avLst/>
            </a:prstTxWarp>
          </a:bodyPr>
          <a:lstStyle/>
          <a:p>
            <a:pPr algn="r"/>
            <a:fld id="{78BEA122-F9E3-6547-A64F-E206C65A37C3}" type="slidenum">
              <a:rPr lang="en-US" sz="1200">
                <a:solidFill>
                  <a:srgbClr val="898989"/>
                </a:solidFill>
              </a:rPr>
              <a:pPr algn="r"/>
              <a:t>21</a:t>
            </a:fld>
            <a:endParaRPr lang="en-US" sz="1200" dirty="0">
              <a:solidFill>
                <a:srgbClr val="898989"/>
              </a:solidFill>
            </a:endParaRPr>
          </a:p>
        </p:txBody>
      </p:sp>
      <p:sp>
        <p:nvSpPr>
          <p:cNvPr id="22" name="Fußzeilenplatzhalter 7"/>
          <p:cNvSpPr txBox="1">
            <a:spLocks noGrp="1"/>
          </p:cNvSpPr>
          <p:nvPr/>
        </p:nvSpPr>
        <p:spPr>
          <a:xfrm>
            <a:off x="3124200" y="6492875"/>
            <a:ext cx="3200400" cy="365125"/>
          </a:xfrm>
          <a:prstGeom prst="rect">
            <a:avLst/>
          </a:prstGeom>
          <a:noFill/>
        </p:spPr>
        <p:txBody>
          <a:bodyPr anchor="b">
            <a:prstTxWarp prst="textNoShape">
              <a:avLst/>
            </a:prstTxWarp>
          </a:bodyPr>
          <a:lstStyle/>
          <a:p>
            <a:pPr algn="ctr"/>
            <a:r>
              <a:rPr lang="en-US" sz="1200" dirty="0" err="1" smtClean="0">
                <a:solidFill>
                  <a:srgbClr val="898989"/>
                </a:solidFill>
              </a:rPr>
              <a:t>Frascati</a:t>
            </a:r>
            <a:r>
              <a:rPr lang="en-US" sz="1200" dirty="0" smtClean="0">
                <a:solidFill>
                  <a:srgbClr val="898989"/>
                </a:solidFill>
              </a:rPr>
              <a:t>: CLAS Transverse Target Meeting</a:t>
            </a:r>
            <a:endParaRPr lang="en-US" sz="1200" dirty="0">
              <a:solidFill>
                <a:srgbClr val="898989"/>
              </a:solidFill>
            </a:endParaRPr>
          </a:p>
        </p:txBody>
      </p:sp>
      <p:cxnSp>
        <p:nvCxnSpPr>
          <p:cNvPr id="23" name="Straight Connector 22"/>
          <p:cNvCxnSpPr/>
          <p:nvPr/>
        </p:nvCxnSpPr>
        <p:spPr>
          <a:xfrm>
            <a:off x="152400" y="6559550"/>
            <a:ext cx="8763000" cy="158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7" name="Object 13"/>
          <p:cNvGraphicFramePr>
            <a:graphicFrameLocks noChangeAspect="1"/>
          </p:cNvGraphicFramePr>
          <p:nvPr/>
        </p:nvGraphicFramePr>
        <p:xfrm>
          <a:off x="2759075" y="609600"/>
          <a:ext cx="3794125" cy="793750"/>
        </p:xfrm>
        <a:graphic>
          <a:graphicData uri="http://schemas.openxmlformats.org/presentationml/2006/ole">
            <p:oleObj spid="_x0000_s364546" name="Equation" r:id="rId3" imgW="1295280" imgH="241200" progId="Equation.3">
              <p:embed/>
            </p:oleObj>
          </a:graphicData>
        </a:graphic>
      </p:graphicFrame>
      <p:pic>
        <p:nvPicPr>
          <p:cNvPr id="8" name="Picture 4"/>
          <p:cNvPicPr>
            <a:picLocks noChangeAspect="1" noChangeArrowheads="1"/>
          </p:cNvPicPr>
          <p:nvPr/>
        </p:nvPicPr>
        <p:blipFill>
          <a:blip r:embed="rId4"/>
          <a:srcRect/>
          <a:stretch>
            <a:fillRect/>
          </a:stretch>
        </p:blipFill>
        <p:spPr bwMode="auto">
          <a:xfrm>
            <a:off x="4679950" y="2438400"/>
            <a:ext cx="4464050" cy="3916362"/>
          </a:xfrm>
          <a:prstGeom prst="rect">
            <a:avLst/>
          </a:prstGeom>
          <a:noFill/>
          <a:ln w="9525">
            <a:noFill/>
            <a:miter lim="800000"/>
            <a:headEnd/>
            <a:tailEnd/>
          </a:ln>
          <a:effectLst/>
        </p:spPr>
      </p:pic>
      <p:sp>
        <p:nvSpPr>
          <p:cNvPr id="10" name="Text Box 7"/>
          <p:cNvSpPr txBox="1">
            <a:spLocks noChangeArrowheads="1"/>
          </p:cNvSpPr>
          <p:nvPr/>
        </p:nvSpPr>
        <p:spPr bwMode="auto">
          <a:xfrm>
            <a:off x="112712" y="2521803"/>
            <a:ext cx="4535488" cy="830997"/>
          </a:xfrm>
          <a:prstGeom prst="rect">
            <a:avLst/>
          </a:prstGeom>
          <a:solidFill>
            <a:schemeClr val="bg1"/>
          </a:solidFill>
          <a:ln w="28575">
            <a:solidFill>
              <a:srgbClr val="FF0000"/>
            </a:solidFill>
            <a:miter lim="800000"/>
            <a:headEnd/>
            <a:tailEnd/>
          </a:ln>
          <a:effectLst/>
        </p:spPr>
        <p:txBody>
          <a:bodyPr>
            <a:prstTxWarp prst="textNoShape">
              <a:avLst/>
            </a:prstTxWarp>
            <a:spAutoFit/>
          </a:bodyPr>
          <a:lstStyle/>
          <a:p>
            <a:r>
              <a:rPr lang="en-US" sz="1600" u="none" dirty="0"/>
              <a:t>Accounts for acceptance, </a:t>
            </a:r>
            <a:r>
              <a:rPr lang="en-US" sz="1600" u="none" dirty="0" err="1"/>
              <a:t>radiative</a:t>
            </a:r>
            <a:r>
              <a:rPr lang="en-US" sz="1600" u="none" dirty="0"/>
              <a:t> and smearing </a:t>
            </a:r>
            <a:r>
              <a:rPr lang="en-US" sz="1600" u="none" dirty="0" smtClean="0"/>
              <a:t>effects</a:t>
            </a:r>
            <a:r>
              <a:rPr lang="en-US" sz="1600" dirty="0" smtClean="0"/>
              <a:t>: </a:t>
            </a:r>
            <a:r>
              <a:rPr lang="en-US" sz="1600" u="none" dirty="0" smtClean="0"/>
              <a:t>depends </a:t>
            </a:r>
            <a:r>
              <a:rPr lang="en-US" sz="1600" u="none" dirty="0"/>
              <a:t>only on instrumental and </a:t>
            </a:r>
            <a:r>
              <a:rPr lang="en-US" sz="1600" u="none" dirty="0" err="1"/>
              <a:t>radiative</a:t>
            </a:r>
            <a:r>
              <a:rPr lang="en-US" sz="1600" u="none" dirty="0"/>
              <a:t> effects</a:t>
            </a:r>
            <a:endParaRPr lang="it-IT" sz="1600" u="none" dirty="0"/>
          </a:p>
        </p:txBody>
      </p:sp>
      <p:sp>
        <p:nvSpPr>
          <p:cNvPr id="12" name="Line 9"/>
          <p:cNvSpPr>
            <a:spLocks noChangeShapeType="1"/>
          </p:cNvSpPr>
          <p:nvPr/>
        </p:nvSpPr>
        <p:spPr bwMode="auto">
          <a:xfrm flipH="1">
            <a:off x="3081339" y="1219200"/>
            <a:ext cx="804861" cy="533399"/>
          </a:xfrm>
          <a:prstGeom prst="line">
            <a:avLst/>
          </a:prstGeom>
          <a:noFill/>
          <a:ln w="38100">
            <a:solidFill>
              <a:srgbClr val="FF0000"/>
            </a:solidFill>
            <a:round/>
            <a:headEnd/>
            <a:tailEnd type="arrow" w="med" len="med"/>
          </a:ln>
          <a:effectLst/>
        </p:spPr>
        <p:txBody>
          <a:bodyPr wrap="square">
            <a:prstTxWarp prst="textNoShape">
              <a:avLst/>
            </a:prstTxWarp>
            <a:spAutoFit/>
          </a:bodyPr>
          <a:lstStyle/>
          <a:p>
            <a:endParaRPr lang="en-US"/>
          </a:p>
        </p:txBody>
      </p:sp>
      <p:sp>
        <p:nvSpPr>
          <p:cNvPr id="13" name="Text Box 10"/>
          <p:cNvSpPr txBox="1">
            <a:spLocks noChangeArrowheads="1"/>
          </p:cNvSpPr>
          <p:nvPr/>
        </p:nvSpPr>
        <p:spPr bwMode="auto">
          <a:xfrm>
            <a:off x="112712" y="1853624"/>
            <a:ext cx="4535487" cy="584776"/>
          </a:xfrm>
          <a:prstGeom prst="rect">
            <a:avLst/>
          </a:prstGeom>
          <a:solidFill>
            <a:schemeClr val="bg1"/>
          </a:solidFill>
          <a:ln w="28575">
            <a:solidFill>
              <a:srgbClr val="FF0000"/>
            </a:solidFill>
            <a:miter lim="800000"/>
            <a:headEnd/>
            <a:tailEnd/>
          </a:ln>
          <a:effectLst/>
        </p:spPr>
        <p:txBody>
          <a:bodyPr>
            <a:prstTxWarp prst="textNoShape">
              <a:avLst/>
            </a:prstTxWarp>
            <a:spAutoFit/>
          </a:bodyPr>
          <a:lstStyle/>
          <a:p>
            <a:r>
              <a:rPr lang="en-US" sz="1600" u="none" dirty="0"/>
              <a:t>Probability that an event generated with kinematics </a:t>
            </a:r>
            <a:r>
              <a:rPr lang="en-US" sz="1600" u="none" dirty="0" err="1">
                <a:latin typeface="Symbol" pitchFamily="-108" charset="2"/>
              </a:rPr>
              <a:t>w</a:t>
            </a:r>
            <a:r>
              <a:rPr lang="en-US" sz="1600" u="none" dirty="0">
                <a:latin typeface="Symbol" pitchFamily="-108" charset="2"/>
              </a:rPr>
              <a:t> </a:t>
            </a:r>
            <a:r>
              <a:rPr lang="en-US" sz="1600" u="none" dirty="0"/>
              <a:t>is measured with kinematics </a:t>
            </a:r>
            <a:r>
              <a:rPr lang="en-US" sz="1600" u="none" dirty="0" err="1">
                <a:latin typeface="Symbol" pitchFamily="-108" charset="2"/>
              </a:rPr>
              <a:t>w</a:t>
            </a:r>
            <a:r>
              <a:rPr lang="en-US" sz="1600" u="none" dirty="0"/>
              <a:t>’</a:t>
            </a:r>
          </a:p>
        </p:txBody>
      </p:sp>
      <p:graphicFrame>
        <p:nvGraphicFramePr>
          <p:cNvPr id="356355" name="Object 3"/>
          <p:cNvGraphicFramePr>
            <a:graphicFrameLocks noChangeAspect="1"/>
          </p:cNvGraphicFramePr>
          <p:nvPr/>
        </p:nvGraphicFramePr>
        <p:xfrm>
          <a:off x="185738" y="4495800"/>
          <a:ext cx="4538662" cy="793750"/>
        </p:xfrm>
        <a:graphic>
          <a:graphicData uri="http://schemas.openxmlformats.org/presentationml/2006/ole">
            <p:oleObj spid="_x0000_s364547" name="Equation" r:id="rId5" imgW="1549080" imgH="241200" progId="Equation.3">
              <p:embed/>
            </p:oleObj>
          </a:graphicData>
        </a:graphic>
      </p:graphicFrame>
      <p:sp>
        <p:nvSpPr>
          <p:cNvPr id="15" name="Text Box 8"/>
          <p:cNvSpPr txBox="1">
            <a:spLocks noChangeArrowheads="1"/>
          </p:cNvSpPr>
          <p:nvPr/>
        </p:nvSpPr>
        <p:spPr bwMode="auto">
          <a:xfrm>
            <a:off x="5003801" y="1857375"/>
            <a:ext cx="3683000" cy="584776"/>
          </a:xfrm>
          <a:prstGeom prst="rect">
            <a:avLst/>
          </a:prstGeom>
          <a:solidFill>
            <a:schemeClr val="bg1"/>
          </a:solidFill>
          <a:ln w="28575">
            <a:solidFill>
              <a:srgbClr val="FF0000"/>
            </a:solidFill>
            <a:miter lim="800000"/>
            <a:headEnd/>
            <a:tailEnd/>
          </a:ln>
          <a:effectLst/>
        </p:spPr>
        <p:txBody>
          <a:bodyPr wrap="square">
            <a:prstTxWarp prst="textNoShape">
              <a:avLst/>
            </a:prstTxWarp>
            <a:spAutoFit/>
          </a:bodyPr>
          <a:lstStyle/>
          <a:p>
            <a:r>
              <a:rPr lang="en-US" sz="1600" u="none" dirty="0"/>
              <a:t>Includes the events smeared within kinematical cuts</a:t>
            </a:r>
            <a:endParaRPr lang="it-IT" sz="1600" u="none" dirty="0"/>
          </a:p>
        </p:txBody>
      </p:sp>
      <p:sp>
        <p:nvSpPr>
          <p:cNvPr id="16" name="Line 15"/>
          <p:cNvSpPr>
            <a:spLocks noChangeShapeType="1"/>
          </p:cNvSpPr>
          <p:nvPr/>
        </p:nvSpPr>
        <p:spPr bwMode="auto">
          <a:xfrm>
            <a:off x="6553200" y="1282700"/>
            <a:ext cx="576262" cy="574675"/>
          </a:xfrm>
          <a:prstGeom prst="line">
            <a:avLst/>
          </a:prstGeom>
          <a:noFill/>
          <a:ln w="38100">
            <a:solidFill>
              <a:srgbClr val="FF0000"/>
            </a:solidFill>
            <a:round/>
            <a:headEnd/>
            <a:tailEnd type="arrow" w="med" len="med"/>
          </a:ln>
          <a:effectLst/>
        </p:spPr>
        <p:txBody>
          <a:bodyPr>
            <a:prstTxWarp prst="textNoShape">
              <a:avLst/>
            </a:prstTxWarp>
            <a:spAutoFit/>
          </a:bodyPr>
          <a:lstStyle/>
          <a:p>
            <a:endParaRPr lang="en-US"/>
          </a:p>
        </p:txBody>
      </p:sp>
      <p:sp>
        <p:nvSpPr>
          <p:cNvPr id="17" name="Right Arrow 16"/>
          <p:cNvSpPr/>
          <p:nvPr/>
        </p:nvSpPr>
        <p:spPr>
          <a:xfrm rot="5400000">
            <a:off x="2076450" y="3562350"/>
            <a:ext cx="800100"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52400" y="5410200"/>
            <a:ext cx="3712750" cy="584776"/>
          </a:xfrm>
          <a:prstGeom prst="rect">
            <a:avLst/>
          </a:prstGeom>
          <a:noFill/>
        </p:spPr>
        <p:txBody>
          <a:bodyPr wrap="square" rtlCol="0">
            <a:spAutoFit/>
          </a:bodyPr>
          <a:lstStyle/>
          <a:p>
            <a:r>
              <a:rPr lang="en-US" sz="1600" dirty="0" smtClean="0">
                <a:solidFill>
                  <a:srgbClr val="FF0000"/>
                </a:solidFill>
              </a:rPr>
              <a:t>Remove </a:t>
            </a:r>
            <a:r>
              <a:rPr lang="en-US" sz="1600" dirty="0" err="1" smtClean="0">
                <a:solidFill>
                  <a:srgbClr val="FF0000"/>
                </a:solidFill>
              </a:rPr>
              <a:t>systematics</a:t>
            </a:r>
            <a:r>
              <a:rPr lang="en-US" sz="1600" dirty="0" smtClean="0">
                <a:solidFill>
                  <a:srgbClr val="FF0000"/>
                </a:solidFill>
              </a:rPr>
              <a:t> but introduce</a:t>
            </a:r>
          </a:p>
          <a:p>
            <a:r>
              <a:rPr lang="en-US" sz="1600" dirty="0" smtClean="0">
                <a:solidFill>
                  <a:srgbClr val="FF0000"/>
                </a:solidFill>
              </a:rPr>
              <a:t>statistical correlations </a:t>
            </a:r>
            <a:endParaRPr lang="en-US" sz="1600" dirty="0">
              <a:solidFill>
                <a:srgbClr val="FF0000"/>
              </a:solidFill>
            </a:endParaRPr>
          </a:p>
        </p:txBody>
      </p:sp>
      <p:sp>
        <p:nvSpPr>
          <p:cNvPr id="19" name="TextBox 18"/>
          <p:cNvSpPr txBox="1"/>
          <p:nvPr/>
        </p:nvSpPr>
        <p:spPr>
          <a:xfrm>
            <a:off x="173450" y="6062246"/>
            <a:ext cx="4169950" cy="338554"/>
          </a:xfrm>
          <a:prstGeom prst="rect">
            <a:avLst/>
          </a:prstGeom>
          <a:noFill/>
        </p:spPr>
        <p:txBody>
          <a:bodyPr wrap="square" rtlCol="0">
            <a:spAutoFit/>
          </a:bodyPr>
          <a:lstStyle/>
          <a:p>
            <a:r>
              <a:rPr lang="en-US" sz="1600" dirty="0" smtClean="0">
                <a:solidFill>
                  <a:srgbClr val="FF0000"/>
                </a:solidFill>
              </a:rPr>
              <a:t>The correction is averaged over the bin</a:t>
            </a:r>
            <a:endParaRPr lang="en-US" sz="1600" dirty="0">
              <a:solidFill>
                <a:srgbClr val="FF000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Picture 13"/>
          <p:cNvPicPr>
            <a:picLocks noChangeAspect="1" noChangeArrowheads="1"/>
          </p:cNvPicPr>
          <p:nvPr/>
        </p:nvPicPr>
        <p:blipFill>
          <a:blip r:embed="rId3"/>
          <a:srcRect/>
          <a:stretch>
            <a:fillRect/>
          </a:stretch>
        </p:blipFill>
        <p:spPr bwMode="auto">
          <a:xfrm>
            <a:off x="1662408" y="1623265"/>
            <a:ext cx="2299992" cy="2567735"/>
          </a:xfrm>
          <a:prstGeom prst="rect">
            <a:avLst/>
          </a:prstGeom>
          <a:noFill/>
          <a:ln w="9525">
            <a:noFill/>
            <a:miter lim="800000"/>
            <a:headEnd/>
            <a:tailEnd/>
          </a:ln>
          <a:effectLst/>
        </p:spPr>
      </p:pic>
      <p:pic>
        <p:nvPicPr>
          <p:cNvPr id="17" name="Picture 14"/>
          <p:cNvPicPr>
            <a:picLocks noChangeAspect="1" noChangeArrowheads="1"/>
          </p:cNvPicPr>
          <p:nvPr/>
        </p:nvPicPr>
        <p:blipFill>
          <a:blip r:embed="rId4"/>
          <a:srcRect/>
          <a:stretch>
            <a:fillRect/>
          </a:stretch>
        </p:blipFill>
        <p:spPr bwMode="auto">
          <a:xfrm>
            <a:off x="4495800" y="1561381"/>
            <a:ext cx="2481783" cy="2629619"/>
          </a:xfrm>
          <a:prstGeom prst="rect">
            <a:avLst/>
          </a:prstGeom>
          <a:noFill/>
          <a:ln w="9525">
            <a:noFill/>
            <a:miter lim="800000"/>
            <a:headEnd/>
            <a:tailEnd/>
          </a:ln>
          <a:effectLst/>
        </p:spPr>
      </p:pic>
      <p:grpSp>
        <p:nvGrpSpPr>
          <p:cNvPr id="2" name="Group 25"/>
          <p:cNvGrpSpPr>
            <a:grpSpLocks/>
          </p:cNvGrpSpPr>
          <p:nvPr/>
        </p:nvGrpSpPr>
        <p:grpSpPr bwMode="auto">
          <a:xfrm>
            <a:off x="0" y="3962400"/>
            <a:ext cx="5940425" cy="2368550"/>
            <a:chOff x="176" y="1682"/>
            <a:chExt cx="3698" cy="1859"/>
          </a:xfrm>
        </p:grpSpPr>
        <p:pic>
          <p:nvPicPr>
            <p:cNvPr id="757781" name="Picture 21"/>
            <p:cNvPicPr>
              <a:picLocks noChangeAspect="1" noChangeArrowheads="1"/>
            </p:cNvPicPr>
            <p:nvPr/>
          </p:nvPicPr>
          <p:blipFill>
            <a:blip r:embed="rId5"/>
            <a:srcRect/>
            <a:stretch>
              <a:fillRect/>
            </a:stretch>
          </p:blipFill>
          <p:spPr bwMode="auto">
            <a:xfrm>
              <a:off x="176" y="1682"/>
              <a:ext cx="1624" cy="1634"/>
            </a:xfrm>
            <a:prstGeom prst="rect">
              <a:avLst/>
            </a:prstGeom>
            <a:noFill/>
            <a:ln w="9525">
              <a:noFill/>
              <a:miter lim="800000"/>
              <a:headEnd/>
              <a:tailEnd/>
            </a:ln>
            <a:effectLst/>
          </p:spPr>
        </p:pic>
        <p:pic>
          <p:nvPicPr>
            <p:cNvPr id="757782" name="Picture 22"/>
            <p:cNvPicPr>
              <a:picLocks noChangeAspect="1" noChangeArrowheads="1"/>
            </p:cNvPicPr>
            <p:nvPr/>
          </p:nvPicPr>
          <p:blipFill>
            <a:blip r:embed="rId6"/>
            <a:srcRect/>
            <a:stretch>
              <a:fillRect/>
            </a:stretch>
          </p:blipFill>
          <p:spPr bwMode="auto">
            <a:xfrm>
              <a:off x="1701" y="1752"/>
              <a:ext cx="2099" cy="1789"/>
            </a:xfrm>
            <a:prstGeom prst="rect">
              <a:avLst/>
            </a:prstGeom>
            <a:noFill/>
            <a:ln w="9525">
              <a:noFill/>
              <a:miter lim="800000"/>
              <a:headEnd/>
              <a:tailEnd/>
            </a:ln>
            <a:effectLst/>
          </p:spPr>
        </p:pic>
        <p:pic>
          <p:nvPicPr>
            <p:cNvPr id="757783" name="Picture 23"/>
            <p:cNvPicPr>
              <a:picLocks noChangeAspect="1" noChangeArrowheads="1"/>
            </p:cNvPicPr>
            <p:nvPr/>
          </p:nvPicPr>
          <p:blipFill>
            <a:blip r:embed="rId7"/>
            <a:srcRect/>
            <a:stretch>
              <a:fillRect/>
            </a:stretch>
          </p:blipFill>
          <p:spPr bwMode="auto">
            <a:xfrm>
              <a:off x="1565" y="3067"/>
              <a:ext cx="226" cy="102"/>
            </a:xfrm>
            <a:prstGeom prst="rect">
              <a:avLst/>
            </a:prstGeom>
            <a:noFill/>
            <a:ln w="9525">
              <a:noFill/>
              <a:miter lim="800000"/>
              <a:headEnd/>
              <a:tailEnd/>
            </a:ln>
            <a:effectLst/>
          </p:spPr>
        </p:pic>
        <p:pic>
          <p:nvPicPr>
            <p:cNvPr id="757784" name="Picture 24"/>
            <p:cNvPicPr>
              <a:picLocks noChangeAspect="1" noChangeArrowheads="1"/>
            </p:cNvPicPr>
            <p:nvPr/>
          </p:nvPicPr>
          <p:blipFill>
            <a:blip r:embed="rId8"/>
            <a:srcRect/>
            <a:stretch>
              <a:fillRect/>
            </a:stretch>
          </p:blipFill>
          <p:spPr bwMode="auto">
            <a:xfrm>
              <a:off x="3693" y="3067"/>
              <a:ext cx="181" cy="121"/>
            </a:xfrm>
            <a:prstGeom prst="rect">
              <a:avLst/>
            </a:prstGeom>
            <a:noFill/>
            <a:ln w="9525">
              <a:noFill/>
              <a:miter lim="800000"/>
              <a:headEnd/>
              <a:tailEnd/>
            </a:ln>
            <a:effectLst/>
          </p:spPr>
        </p:pic>
      </p:grpSp>
      <p:grpSp>
        <p:nvGrpSpPr>
          <p:cNvPr id="25" name="Group 24"/>
          <p:cNvGrpSpPr/>
          <p:nvPr/>
        </p:nvGrpSpPr>
        <p:grpSpPr>
          <a:xfrm>
            <a:off x="6171339" y="4538246"/>
            <a:ext cx="2896461" cy="791994"/>
            <a:chOff x="6171339" y="4919246"/>
            <a:chExt cx="2896461" cy="791994"/>
          </a:xfrm>
        </p:grpSpPr>
        <p:sp>
          <p:nvSpPr>
            <p:cNvPr id="757770" name="Rectangle 10"/>
            <p:cNvSpPr>
              <a:spLocks noChangeArrowheads="1"/>
            </p:cNvSpPr>
            <p:nvPr/>
          </p:nvSpPr>
          <p:spPr bwMode="auto">
            <a:xfrm>
              <a:off x="6172200" y="5029200"/>
              <a:ext cx="153536" cy="144463"/>
            </a:xfrm>
            <a:prstGeom prst="rect">
              <a:avLst/>
            </a:prstGeom>
            <a:solidFill>
              <a:schemeClr val="tx1"/>
            </a:solidFill>
            <a:ln w="9525">
              <a:solidFill>
                <a:schemeClr val="tx1"/>
              </a:solidFill>
              <a:miter lim="800000"/>
              <a:headEnd/>
              <a:tailEnd/>
            </a:ln>
            <a:effectLst/>
          </p:spPr>
          <p:txBody>
            <a:bodyPr wrap="square" anchor="ctr">
              <a:prstTxWarp prst="textNoShape">
                <a:avLst/>
              </a:prstTxWarp>
              <a:spAutoFit/>
            </a:bodyPr>
            <a:lstStyle/>
            <a:p>
              <a:endParaRPr lang="en-US"/>
            </a:p>
          </p:txBody>
        </p:sp>
        <p:sp>
          <p:nvSpPr>
            <p:cNvPr id="757771" name="Text Box 11"/>
            <p:cNvSpPr txBox="1">
              <a:spLocks noChangeArrowheads="1"/>
            </p:cNvSpPr>
            <p:nvPr/>
          </p:nvSpPr>
          <p:spPr bwMode="auto">
            <a:xfrm>
              <a:off x="6474553" y="4919246"/>
              <a:ext cx="2593247" cy="338554"/>
            </a:xfrm>
            <a:prstGeom prst="rect">
              <a:avLst/>
            </a:prstGeom>
            <a:noFill/>
            <a:ln w="9525">
              <a:noFill/>
              <a:miter lim="800000"/>
              <a:headEnd/>
              <a:tailEnd/>
            </a:ln>
            <a:effectLst/>
          </p:spPr>
          <p:txBody>
            <a:bodyPr wrap="square">
              <a:prstTxWarp prst="textNoShape">
                <a:avLst/>
              </a:prstTxWarp>
              <a:spAutoFit/>
            </a:bodyPr>
            <a:lstStyle/>
            <a:p>
              <a:r>
                <a:rPr lang="en-US" sz="1600" u="none" dirty="0"/>
                <a:t>One-dimensional analysis</a:t>
              </a:r>
              <a:endParaRPr lang="it-IT" sz="1600" u="none" dirty="0"/>
            </a:p>
          </p:txBody>
        </p:sp>
        <p:sp>
          <p:nvSpPr>
            <p:cNvPr id="757772" name="AutoShape 12"/>
            <p:cNvSpPr>
              <a:spLocks noChangeArrowheads="1"/>
            </p:cNvSpPr>
            <p:nvPr/>
          </p:nvSpPr>
          <p:spPr bwMode="auto">
            <a:xfrm>
              <a:off x="6171339" y="5501274"/>
              <a:ext cx="229461" cy="144463"/>
            </a:xfrm>
            <a:prstGeom prst="triangle">
              <a:avLst>
                <a:gd name="adj" fmla="val 50000"/>
              </a:avLst>
            </a:prstGeom>
            <a:solidFill>
              <a:schemeClr val="bg1"/>
            </a:solidFill>
            <a:ln w="38100">
              <a:solidFill>
                <a:schemeClr val="accent2"/>
              </a:solidFill>
              <a:miter lim="800000"/>
              <a:headEnd/>
              <a:tailEnd/>
            </a:ln>
            <a:effectLst/>
          </p:spPr>
          <p:txBody>
            <a:bodyPr wrap="square" anchor="ctr">
              <a:prstTxWarp prst="textNoShape">
                <a:avLst/>
              </a:prstTxWarp>
              <a:spAutoFit/>
            </a:bodyPr>
            <a:lstStyle/>
            <a:p>
              <a:endParaRPr lang="en-US"/>
            </a:p>
          </p:txBody>
        </p:sp>
        <p:sp>
          <p:nvSpPr>
            <p:cNvPr id="757773" name="Text Box 13"/>
            <p:cNvSpPr txBox="1">
              <a:spLocks noChangeArrowheads="1"/>
            </p:cNvSpPr>
            <p:nvPr/>
          </p:nvSpPr>
          <p:spPr bwMode="auto">
            <a:xfrm>
              <a:off x="6474553" y="5372686"/>
              <a:ext cx="2593247" cy="338554"/>
            </a:xfrm>
            <a:prstGeom prst="rect">
              <a:avLst/>
            </a:prstGeom>
            <a:noFill/>
            <a:ln w="9525">
              <a:noFill/>
              <a:miter lim="800000"/>
              <a:headEnd/>
              <a:tailEnd/>
            </a:ln>
            <a:effectLst/>
          </p:spPr>
          <p:txBody>
            <a:bodyPr wrap="square">
              <a:prstTxWarp prst="textNoShape">
                <a:avLst/>
              </a:prstTxWarp>
              <a:spAutoFit/>
            </a:bodyPr>
            <a:lstStyle/>
            <a:p>
              <a:r>
                <a:rPr lang="en-US" sz="1600" u="none" dirty="0"/>
                <a:t>Multi-dimensional analysis</a:t>
              </a:r>
              <a:endParaRPr lang="it-IT" sz="1600" u="none" dirty="0"/>
            </a:p>
          </p:txBody>
        </p:sp>
      </p:grpSp>
      <p:graphicFrame>
        <p:nvGraphicFramePr>
          <p:cNvPr id="757787" name="Object 27"/>
          <p:cNvGraphicFramePr>
            <a:graphicFrameLocks noChangeAspect="1"/>
          </p:cNvGraphicFramePr>
          <p:nvPr/>
        </p:nvGraphicFramePr>
        <p:xfrm>
          <a:off x="1272383" y="725550"/>
          <a:ext cx="6195217" cy="967548"/>
        </p:xfrm>
        <a:graphic>
          <a:graphicData uri="http://schemas.openxmlformats.org/presentationml/2006/ole">
            <p:oleObj spid="_x0000_s355330" name="Equation" r:id="rId9" imgW="3162240" imgH="558720" progId="Equation.3">
              <p:embed/>
            </p:oleObj>
          </a:graphicData>
        </a:graphic>
      </p:graphicFrame>
      <p:sp>
        <p:nvSpPr>
          <p:cNvPr id="14" name="Rectangle 13"/>
          <p:cNvSpPr/>
          <p:nvPr/>
        </p:nvSpPr>
        <p:spPr>
          <a:xfrm>
            <a:off x="1369159" y="0"/>
            <a:ext cx="6259571" cy="646331"/>
          </a:xfrm>
          <a:prstGeom prst="rect">
            <a:avLst/>
          </a:prstGeom>
          <a:noFill/>
        </p:spPr>
        <p:txBody>
          <a:bodyPr wrap="none">
            <a:spAutoFit/>
          </a:bodyPr>
          <a:lstStyle/>
          <a:p>
            <a:pPr algn="ctr">
              <a:defRPr/>
            </a:pPr>
            <a:r>
              <a:rPr lang="en-US" sz="3600" b="1" dirty="0" smtClean="0">
                <a:ln w="1905"/>
                <a:solidFill>
                  <a:srgbClr val="0000FF"/>
                </a:solidFill>
                <a:effectLst>
                  <a:innerShdw blurRad="69850" dist="43180" dir="5400000">
                    <a:srgbClr val="000000">
                      <a:alpha val="65000"/>
                    </a:srgbClr>
                  </a:innerShdw>
                </a:effectLst>
                <a:latin typeface="Calibri"/>
              </a:rPr>
              <a:t>The multidimensional approach</a:t>
            </a:r>
          </a:p>
        </p:txBody>
      </p:sp>
      <p:sp>
        <p:nvSpPr>
          <p:cNvPr id="20" name="Datumsplatzhalter 5"/>
          <p:cNvSpPr txBox="1">
            <a:spLocks noGrp="1"/>
          </p:cNvSpPr>
          <p:nvPr/>
        </p:nvSpPr>
        <p:spPr>
          <a:xfrm>
            <a:off x="457200" y="6492875"/>
            <a:ext cx="2133600" cy="365125"/>
          </a:xfrm>
          <a:prstGeom prst="rect">
            <a:avLst/>
          </a:prstGeom>
          <a:noFill/>
        </p:spPr>
        <p:txBody>
          <a:bodyPr anchor="b">
            <a:prstTxWarp prst="textNoShape">
              <a:avLst/>
            </a:prstTxWarp>
          </a:bodyPr>
          <a:lstStyle/>
          <a:p>
            <a:r>
              <a:rPr lang="de-DE" sz="1200" dirty="0" smtClean="0">
                <a:solidFill>
                  <a:srgbClr val="898989"/>
                </a:solidFill>
              </a:rPr>
              <a:t>M. Contalbrigo</a:t>
            </a:r>
            <a:endParaRPr lang="en-US" sz="1200" dirty="0">
              <a:solidFill>
                <a:srgbClr val="898989"/>
              </a:solidFill>
            </a:endParaRPr>
          </a:p>
        </p:txBody>
      </p:sp>
      <p:sp>
        <p:nvSpPr>
          <p:cNvPr id="21" name="Foliennummernplatzhalter 6"/>
          <p:cNvSpPr txBox="1">
            <a:spLocks noGrp="1"/>
          </p:cNvSpPr>
          <p:nvPr/>
        </p:nvSpPr>
        <p:spPr>
          <a:xfrm>
            <a:off x="6553200" y="6492875"/>
            <a:ext cx="2133600" cy="365125"/>
          </a:xfrm>
          <a:prstGeom prst="rect">
            <a:avLst/>
          </a:prstGeom>
          <a:noFill/>
        </p:spPr>
        <p:txBody>
          <a:bodyPr anchor="b">
            <a:prstTxWarp prst="textNoShape">
              <a:avLst/>
            </a:prstTxWarp>
          </a:bodyPr>
          <a:lstStyle/>
          <a:p>
            <a:pPr algn="r"/>
            <a:fld id="{78BEA122-F9E3-6547-A64F-E206C65A37C3}" type="slidenum">
              <a:rPr lang="en-US" sz="1200">
                <a:solidFill>
                  <a:srgbClr val="898989"/>
                </a:solidFill>
              </a:rPr>
              <a:pPr algn="r"/>
              <a:t>22</a:t>
            </a:fld>
            <a:endParaRPr lang="en-US" sz="1200" dirty="0">
              <a:solidFill>
                <a:srgbClr val="898989"/>
              </a:solidFill>
            </a:endParaRPr>
          </a:p>
        </p:txBody>
      </p:sp>
      <p:sp>
        <p:nvSpPr>
          <p:cNvPr id="22" name="Fußzeilenplatzhalter 7"/>
          <p:cNvSpPr txBox="1">
            <a:spLocks noGrp="1"/>
          </p:cNvSpPr>
          <p:nvPr/>
        </p:nvSpPr>
        <p:spPr>
          <a:xfrm>
            <a:off x="3124200" y="6492875"/>
            <a:ext cx="3200400" cy="365125"/>
          </a:xfrm>
          <a:prstGeom prst="rect">
            <a:avLst/>
          </a:prstGeom>
          <a:noFill/>
        </p:spPr>
        <p:txBody>
          <a:bodyPr anchor="b">
            <a:prstTxWarp prst="textNoShape">
              <a:avLst/>
            </a:prstTxWarp>
          </a:bodyPr>
          <a:lstStyle/>
          <a:p>
            <a:pPr algn="ctr"/>
            <a:r>
              <a:rPr lang="en-US" sz="1200" dirty="0" err="1" smtClean="0">
                <a:solidFill>
                  <a:srgbClr val="898989"/>
                </a:solidFill>
              </a:rPr>
              <a:t>Frascati</a:t>
            </a:r>
            <a:r>
              <a:rPr lang="en-US" sz="1200" dirty="0" smtClean="0">
                <a:solidFill>
                  <a:srgbClr val="898989"/>
                </a:solidFill>
              </a:rPr>
              <a:t>: CLAS Transverse Target Meeting</a:t>
            </a:r>
            <a:endParaRPr lang="en-US" sz="1200" dirty="0">
              <a:solidFill>
                <a:srgbClr val="898989"/>
              </a:solidFill>
            </a:endParaRPr>
          </a:p>
        </p:txBody>
      </p:sp>
      <p:cxnSp>
        <p:nvCxnSpPr>
          <p:cNvPr id="23" name="Straight Connector 22"/>
          <p:cNvCxnSpPr/>
          <p:nvPr/>
        </p:nvCxnSpPr>
        <p:spPr>
          <a:xfrm>
            <a:off x="152400" y="6559550"/>
            <a:ext cx="8763000" cy="158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657600" y="3657600"/>
            <a:ext cx="300082" cy="369332"/>
          </a:xfrm>
          <a:prstGeom prst="rect">
            <a:avLst/>
          </a:prstGeom>
          <a:noFill/>
        </p:spPr>
        <p:txBody>
          <a:bodyPr wrap="none" rtlCol="0">
            <a:spAutoFit/>
          </a:bodyPr>
          <a:lstStyle/>
          <a:p>
            <a:r>
              <a:rPr lang="en-US" dirty="0" err="1" smtClean="0"/>
              <a:t>x</a:t>
            </a:r>
            <a:endParaRPr lang="en-US" dirty="0"/>
          </a:p>
        </p:txBody>
      </p:sp>
      <p:sp>
        <p:nvSpPr>
          <p:cNvPr id="26" name="TextBox 25"/>
          <p:cNvSpPr txBox="1"/>
          <p:nvPr/>
        </p:nvSpPr>
        <p:spPr>
          <a:xfrm>
            <a:off x="1341519" y="6096000"/>
            <a:ext cx="5364081" cy="369332"/>
          </a:xfrm>
          <a:prstGeom prst="rect">
            <a:avLst/>
          </a:prstGeom>
          <a:noFill/>
        </p:spPr>
        <p:txBody>
          <a:bodyPr wrap="none" rtlCol="0">
            <a:spAutoFit/>
          </a:bodyPr>
          <a:lstStyle/>
          <a:p>
            <a:r>
              <a:rPr lang="en-US" dirty="0" smtClean="0">
                <a:solidFill>
                  <a:srgbClr val="FF0000"/>
                </a:solidFill>
              </a:rPr>
              <a:t>Best output for phenomenological models of </a:t>
            </a:r>
            <a:r>
              <a:rPr lang="en-US" dirty="0" err="1" smtClean="0">
                <a:solidFill>
                  <a:srgbClr val="FF0000"/>
                </a:solidFill>
              </a:rPr>
              <a:t>TMDs</a:t>
            </a:r>
            <a:r>
              <a:rPr lang="en-US" dirty="0" smtClean="0">
                <a:solidFill>
                  <a:srgbClr val="FF0000"/>
                </a:solidFill>
              </a:rPr>
              <a:t>   </a:t>
            </a:r>
            <a:endParaRPr lang="en-US" dirty="0">
              <a:solidFill>
                <a:srgbClr val="FF0000"/>
              </a:solidFill>
            </a:endParaRPr>
          </a:p>
        </p:txBody>
      </p:sp>
      <p:sp>
        <p:nvSpPr>
          <p:cNvPr id="29" name="TextBox 28"/>
          <p:cNvSpPr txBox="1"/>
          <p:nvPr/>
        </p:nvSpPr>
        <p:spPr>
          <a:xfrm>
            <a:off x="6400800" y="3886200"/>
            <a:ext cx="304800" cy="369332"/>
          </a:xfrm>
          <a:prstGeom prst="rect">
            <a:avLst/>
          </a:prstGeom>
          <a:solidFill>
            <a:schemeClr val="bg1"/>
          </a:solidFill>
        </p:spPr>
        <p:txBody>
          <a:bodyPr wrap="square" rtlCol="0">
            <a:spAutoFit/>
          </a:bodyPr>
          <a:lstStyle/>
          <a:p>
            <a:endParaRPr lang="en-US" dirty="0"/>
          </a:p>
        </p:txBody>
      </p:sp>
      <p:sp>
        <p:nvSpPr>
          <p:cNvPr id="28" name="TextBox 27"/>
          <p:cNvSpPr txBox="1"/>
          <p:nvPr/>
        </p:nvSpPr>
        <p:spPr>
          <a:xfrm>
            <a:off x="6553200" y="3657600"/>
            <a:ext cx="449800" cy="369332"/>
          </a:xfrm>
          <a:prstGeom prst="rect">
            <a:avLst/>
          </a:prstGeom>
          <a:noFill/>
        </p:spPr>
        <p:txBody>
          <a:bodyPr wrap="none" rtlCol="0">
            <a:spAutoFit/>
          </a:bodyPr>
          <a:lstStyle/>
          <a:p>
            <a:r>
              <a:rPr lang="en-US" dirty="0" smtClean="0"/>
              <a:t>Q</a:t>
            </a:r>
            <a:r>
              <a:rPr lang="en-US" baseline="30000" dirty="0" smtClean="0"/>
              <a:t>2</a:t>
            </a:r>
            <a:endParaRPr lang="en-US" baseline="300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atumsplatzhalter 5"/>
          <p:cNvSpPr txBox="1">
            <a:spLocks noGrp="1"/>
          </p:cNvSpPr>
          <p:nvPr/>
        </p:nvSpPr>
        <p:spPr>
          <a:xfrm>
            <a:off x="457200" y="6492875"/>
            <a:ext cx="2133600" cy="365125"/>
          </a:xfrm>
          <a:prstGeom prst="rect">
            <a:avLst/>
          </a:prstGeom>
          <a:noFill/>
        </p:spPr>
        <p:txBody>
          <a:bodyPr anchor="b">
            <a:prstTxWarp prst="textNoShape">
              <a:avLst/>
            </a:prstTxWarp>
          </a:bodyPr>
          <a:lstStyle/>
          <a:p>
            <a:r>
              <a:rPr lang="de-DE" sz="1200" dirty="0" smtClean="0">
                <a:solidFill>
                  <a:srgbClr val="898989"/>
                </a:solidFill>
              </a:rPr>
              <a:t>M. Contalbrigo</a:t>
            </a:r>
            <a:endParaRPr lang="en-US" sz="1200" dirty="0">
              <a:solidFill>
                <a:srgbClr val="898989"/>
              </a:solidFill>
            </a:endParaRPr>
          </a:p>
        </p:txBody>
      </p:sp>
      <p:sp>
        <p:nvSpPr>
          <p:cNvPr id="4" name="Foliennummernplatzhalter 6"/>
          <p:cNvSpPr txBox="1">
            <a:spLocks noGrp="1"/>
          </p:cNvSpPr>
          <p:nvPr/>
        </p:nvSpPr>
        <p:spPr>
          <a:xfrm>
            <a:off x="6553200" y="6492875"/>
            <a:ext cx="2133600" cy="365125"/>
          </a:xfrm>
          <a:prstGeom prst="rect">
            <a:avLst/>
          </a:prstGeom>
          <a:noFill/>
        </p:spPr>
        <p:txBody>
          <a:bodyPr anchor="b">
            <a:prstTxWarp prst="textNoShape">
              <a:avLst/>
            </a:prstTxWarp>
          </a:bodyPr>
          <a:lstStyle/>
          <a:p>
            <a:pPr algn="r"/>
            <a:fld id="{78BEA122-F9E3-6547-A64F-E206C65A37C3}" type="slidenum">
              <a:rPr lang="en-US" sz="1200">
                <a:solidFill>
                  <a:srgbClr val="898989"/>
                </a:solidFill>
              </a:rPr>
              <a:pPr algn="r"/>
              <a:t>23</a:t>
            </a:fld>
            <a:endParaRPr lang="en-US" sz="1200" dirty="0">
              <a:solidFill>
                <a:srgbClr val="898989"/>
              </a:solidFill>
            </a:endParaRPr>
          </a:p>
        </p:txBody>
      </p:sp>
      <p:sp>
        <p:nvSpPr>
          <p:cNvPr id="6" name="Fußzeilenplatzhalter 7"/>
          <p:cNvSpPr txBox="1">
            <a:spLocks noGrp="1"/>
          </p:cNvSpPr>
          <p:nvPr/>
        </p:nvSpPr>
        <p:spPr>
          <a:xfrm>
            <a:off x="3124200" y="6492875"/>
            <a:ext cx="3200400" cy="365125"/>
          </a:xfrm>
          <a:prstGeom prst="rect">
            <a:avLst/>
          </a:prstGeom>
          <a:noFill/>
        </p:spPr>
        <p:txBody>
          <a:bodyPr anchor="b">
            <a:prstTxWarp prst="textNoShape">
              <a:avLst/>
            </a:prstTxWarp>
          </a:bodyPr>
          <a:lstStyle/>
          <a:p>
            <a:pPr algn="ctr"/>
            <a:r>
              <a:rPr lang="en-US" sz="1200" dirty="0" err="1" smtClean="0">
                <a:solidFill>
                  <a:srgbClr val="898989"/>
                </a:solidFill>
              </a:rPr>
              <a:t>Frascati</a:t>
            </a:r>
            <a:r>
              <a:rPr lang="en-US" sz="1200" dirty="0" smtClean="0">
                <a:solidFill>
                  <a:srgbClr val="898989"/>
                </a:solidFill>
              </a:rPr>
              <a:t>: CLAS Transverse Target Meeting</a:t>
            </a:r>
            <a:endParaRPr lang="en-US" sz="1200" dirty="0">
              <a:solidFill>
                <a:srgbClr val="898989"/>
              </a:solidFill>
            </a:endParaRPr>
          </a:p>
        </p:txBody>
      </p:sp>
      <p:cxnSp>
        <p:nvCxnSpPr>
          <p:cNvPr id="7" name="Straight Connector 6"/>
          <p:cNvCxnSpPr/>
          <p:nvPr/>
        </p:nvCxnSpPr>
        <p:spPr>
          <a:xfrm>
            <a:off x="152400" y="6559550"/>
            <a:ext cx="8763000" cy="158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3555752" y="0"/>
            <a:ext cx="1886379" cy="646331"/>
          </a:xfrm>
          <a:prstGeom prst="rect">
            <a:avLst/>
          </a:prstGeom>
          <a:noFill/>
        </p:spPr>
        <p:txBody>
          <a:bodyPr wrap="none">
            <a:spAutoFit/>
          </a:bodyPr>
          <a:lstStyle/>
          <a:p>
            <a:pPr algn="ctr">
              <a:defRPr/>
            </a:pPr>
            <a:r>
              <a:rPr lang="en-US" sz="3600" b="1" dirty="0" smtClean="0">
                <a:ln w="1905"/>
                <a:solidFill>
                  <a:srgbClr val="0000FF"/>
                </a:solidFill>
                <a:effectLst>
                  <a:innerShdw blurRad="69850" dist="43180" dir="5400000">
                    <a:srgbClr val="000000">
                      <a:alpha val="65000"/>
                    </a:srgbClr>
                  </a:innerShdw>
                </a:effectLst>
                <a:latin typeface="Calibri"/>
              </a:rPr>
              <a:t>MC tools</a:t>
            </a:r>
          </a:p>
        </p:txBody>
      </p:sp>
      <p:grpSp>
        <p:nvGrpSpPr>
          <p:cNvPr id="2" name="Group 16"/>
          <p:cNvGrpSpPr/>
          <p:nvPr/>
        </p:nvGrpSpPr>
        <p:grpSpPr>
          <a:xfrm>
            <a:off x="533400" y="3562290"/>
            <a:ext cx="8305800" cy="2381310"/>
            <a:chOff x="533400" y="3445132"/>
            <a:chExt cx="8305800" cy="2381310"/>
          </a:xfrm>
        </p:grpSpPr>
        <p:sp>
          <p:nvSpPr>
            <p:cNvPr id="15" name="TextBox 14"/>
            <p:cNvSpPr txBox="1"/>
            <p:nvPr/>
          </p:nvSpPr>
          <p:spPr>
            <a:xfrm>
              <a:off x="762000" y="3487340"/>
              <a:ext cx="8077200" cy="2339102"/>
            </a:xfrm>
            <a:prstGeom prst="rect">
              <a:avLst/>
            </a:prstGeom>
            <a:noFill/>
          </p:spPr>
          <p:txBody>
            <a:bodyPr wrap="square" rtlCol="0">
              <a:spAutoFit/>
            </a:bodyPr>
            <a:lstStyle/>
            <a:p>
              <a:r>
                <a:rPr lang="en-US" dirty="0" smtClean="0"/>
                <a:t>                           </a:t>
              </a:r>
              <a:endParaRPr lang="en-US" sz="1600" dirty="0" smtClean="0"/>
            </a:p>
            <a:p>
              <a:endParaRPr lang="en-US" sz="1600" dirty="0" smtClean="0"/>
            </a:p>
            <a:p>
              <a:r>
                <a:rPr lang="en-US" sz="1600" dirty="0" smtClean="0"/>
                <a:t>Sophisticated generator of the </a:t>
              </a:r>
              <a:r>
                <a:rPr lang="en-US" sz="1600" dirty="0" err="1" smtClean="0"/>
                <a:t>unpolarized</a:t>
              </a:r>
              <a:r>
                <a:rPr lang="en-US" sz="1600" dirty="0" smtClean="0"/>
                <a:t> cross-section</a:t>
              </a:r>
            </a:p>
            <a:p>
              <a:endParaRPr lang="en-US" sz="1600" dirty="0" smtClean="0"/>
            </a:p>
            <a:p>
              <a:r>
                <a:rPr lang="en-US" sz="1600" dirty="0" smtClean="0"/>
                <a:t> </a:t>
              </a:r>
              <a:r>
                <a:rPr lang="en-US" sz="1600" dirty="0" err="1" smtClean="0">
                  <a:latin typeface="Wingdings"/>
                  <a:ea typeface="Wingdings"/>
                  <a:cs typeface="Wingdings"/>
                </a:rPr>
                <a:t></a:t>
              </a:r>
              <a:r>
                <a:rPr lang="en-US" sz="1600" dirty="0" smtClean="0"/>
                <a:t>  tuned to the HERMES multiplicities</a:t>
              </a:r>
            </a:p>
            <a:p>
              <a:r>
                <a:rPr lang="en-US" sz="1600" dirty="0" smtClean="0"/>
                <a:t>  </a:t>
              </a:r>
            </a:p>
            <a:p>
              <a:pPr>
                <a:buFont typeface="Wingdings" pitchFamily="-108" charset="2"/>
                <a:buChar char="w"/>
              </a:pPr>
              <a:r>
                <a:rPr lang="en-US" sz="1600" dirty="0" smtClean="0"/>
                <a:t>   polarization dependence is introduced a-posteriori</a:t>
              </a:r>
            </a:p>
            <a:p>
              <a:pPr>
                <a:buFont typeface="Wingdings" pitchFamily="-108" charset="2"/>
                <a:buChar char="w"/>
              </a:pPr>
              <a:endParaRPr lang="en-US" sz="1600" dirty="0" smtClean="0"/>
            </a:p>
            <a:p>
              <a:r>
                <a:rPr lang="en-US" sz="1600" dirty="0" smtClean="0"/>
                <a:t>          randomly sort the spin state with probability defined by a given asymmetry model </a:t>
              </a:r>
            </a:p>
          </p:txBody>
        </p:sp>
        <p:sp>
          <p:nvSpPr>
            <p:cNvPr id="14" name="TextBox 13"/>
            <p:cNvSpPr txBox="1"/>
            <p:nvPr/>
          </p:nvSpPr>
          <p:spPr>
            <a:xfrm>
              <a:off x="533400" y="3445132"/>
              <a:ext cx="968760" cy="400110"/>
            </a:xfrm>
            <a:prstGeom prst="rect">
              <a:avLst/>
            </a:prstGeom>
            <a:noFill/>
          </p:spPr>
          <p:txBody>
            <a:bodyPr wrap="none" rtlCol="0">
              <a:spAutoFit/>
            </a:bodyPr>
            <a:lstStyle/>
            <a:p>
              <a:r>
                <a:rPr lang="en-US" sz="2000" dirty="0" err="1" smtClean="0">
                  <a:solidFill>
                    <a:srgbClr val="FF0000"/>
                  </a:solidFill>
                </a:rPr>
                <a:t>Pythia</a:t>
              </a:r>
              <a:r>
                <a:rPr lang="en-US" sz="2000" dirty="0" smtClean="0">
                  <a:solidFill>
                    <a:srgbClr val="FF0000"/>
                  </a:solidFill>
                </a:rPr>
                <a:t>:</a:t>
              </a:r>
              <a:endParaRPr lang="en-US" sz="2000" dirty="0">
                <a:solidFill>
                  <a:srgbClr val="FF0000"/>
                </a:solidFill>
              </a:endParaRPr>
            </a:p>
          </p:txBody>
        </p:sp>
      </p:grpSp>
      <p:grpSp>
        <p:nvGrpSpPr>
          <p:cNvPr id="5" name="Group 15"/>
          <p:cNvGrpSpPr/>
          <p:nvPr/>
        </p:nvGrpSpPr>
        <p:grpSpPr>
          <a:xfrm>
            <a:off x="457200" y="914400"/>
            <a:ext cx="7467600" cy="2438400"/>
            <a:chOff x="457200" y="990600"/>
            <a:chExt cx="7467600" cy="2438400"/>
          </a:xfrm>
        </p:grpSpPr>
        <p:sp>
          <p:nvSpPr>
            <p:cNvPr id="11" name="TextBox 10"/>
            <p:cNvSpPr txBox="1"/>
            <p:nvPr/>
          </p:nvSpPr>
          <p:spPr>
            <a:xfrm>
              <a:off x="609600" y="1089898"/>
              <a:ext cx="7315200" cy="2339102"/>
            </a:xfrm>
            <a:prstGeom prst="rect">
              <a:avLst/>
            </a:prstGeom>
            <a:noFill/>
          </p:spPr>
          <p:txBody>
            <a:bodyPr wrap="square" rtlCol="0">
              <a:spAutoFit/>
            </a:bodyPr>
            <a:lstStyle/>
            <a:p>
              <a:r>
                <a:rPr lang="en-US" dirty="0" smtClean="0"/>
                <a:t>                             </a:t>
              </a:r>
              <a:endParaRPr lang="en-US" sz="1600" dirty="0" smtClean="0"/>
            </a:p>
            <a:p>
              <a:endParaRPr lang="en-US" sz="1600" dirty="0" smtClean="0"/>
            </a:p>
            <a:p>
              <a:pPr>
                <a:buFont typeface="Wingdings" pitchFamily="-108" charset="2"/>
                <a:buChar char=" "/>
              </a:pPr>
              <a:r>
                <a:rPr lang="en-US" sz="1600" dirty="0" smtClean="0"/>
                <a:t>Generator implementing models for </a:t>
              </a:r>
              <a:r>
                <a:rPr lang="en-US" sz="1600" dirty="0" err="1" smtClean="0"/>
                <a:t>TMDs</a:t>
              </a:r>
              <a:r>
                <a:rPr lang="en-US" sz="1600" dirty="0" smtClean="0"/>
                <a:t> and </a:t>
              </a:r>
              <a:r>
                <a:rPr lang="en-US" sz="1600" dirty="0" err="1" smtClean="0"/>
                <a:t>azimuthal</a:t>
              </a:r>
              <a:r>
                <a:rPr lang="en-US" sz="1600" dirty="0" smtClean="0"/>
                <a:t> moments</a:t>
              </a:r>
            </a:p>
            <a:p>
              <a:endParaRPr lang="en-US" sz="1600" dirty="0" smtClean="0">
                <a:latin typeface="Wingdings"/>
                <a:ea typeface="Wingdings"/>
                <a:cs typeface="Wingdings"/>
              </a:endParaRPr>
            </a:p>
            <a:p>
              <a:r>
                <a:rPr lang="en-US" sz="1600" dirty="0" smtClean="0">
                  <a:latin typeface="Wingdings"/>
                  <a:ea typeface="Wingdings"/>
                  <a:cs typeface="Wingdings"/>
                </a:rPr>
                <a:t> </a:t>
              </a:r>
              <a:r>
                <a:rPr lang="en-US" sz="1600" dirty="0" err="1" smtClean="0">
                  <a:latin typeface="Wingdings"/>
                  <a:ea typeface="Wingdings"/>
                  <a:cs typeface="Wingdings"/>
                </a:rPr>
                <a:t></a:t>
              </a:r>
              <a:r>
                <a:rPr lang="en-US" sz="1600" dirty="0" smtClean="0">
                  <a:latin typeface="Wingdings"/>
                  <a:ea typeface="Wingdings"/>
                  <a:cs typeface="Wingdings"/>
                </a:rPr>
                <a:t> </a:t>
              </a:r>
              <a:r>
                <a:rPr lang="en-US" sz="1600" dirty="0" smtClean="0">
                  <a:latin typeface="Arial"/>
                  <a:ea typeface="Wingdings"/>
                  <a:cs typeface="Wingdings"/>
                </a:rPr>
                <a:t>tuned to reproduce i.e. the observed </a:t>
              </a:r>
              <a:r>
                <a:rPr lang="en-US" sz="1600" dirty="0" err="1" smtClean="0">
                  <a:latin typeface="Arial"/>
                  <a:ea typeface="Wingdings"/>
                  <a:cs typeface="Wingdings"/>
                </a:rPr>
                <a:t>dP</a:t>
              </a:r>
              <a:r>
                <a:rPr lang="en-US" sz="1600" baseline="-25000" dirty="0" err="1" smtClean="0">
                  <a:latin typeface="Arial"/>
                  <a:ea typeface="Wingdings"/>
                  <a:cs typeface="Wingdings"/>
                </a:rPr>
                <a:t>hT</a:t>
              </a:r>
              <a:r>
                <a:rPr lang="en-US" sz="1600" dirty="0" err="1" smtClean="0">
                  <a:latin typeface="Arial"/>
                  <a:ea typeface="Wingdings"/>
                  <a:cs typeface="Wingdings"/>
                </a:rPr>
                <a:t>/dz</a:t>
              </a:r>
              <a:r>
                <a:rPr lang="en-US" sz="1600" dirty="0" smtClean="0">
                  <a:latin typeface="Arial"/>
                  <a:ea typeface="Wingdings"/>
                  <a:cs typeface="Wingdings"/>
                </a:rPr>
                <a:t> distribution</a:t>
              </a:r>
            </a:p>
            <a:p>
              <a:endParaRPr lang="en-US" sz="1600" dirty="0" smtClean="0">
                <a:latin typeface="Wingdings"/>
                <a:ea typeface="Wingdings"/>
                <a:cs typeface="Wingdings"/>
              </a:endParaRPr>
            </a:p>
            <a:p>
              <a:r>
                <a:rPr lang="en-US" sz="1600" dirty="0" smtClean="0">
                  <a:latin typeface="Wingdings"/>
                  <a:ea typeface="Wingdings"/>
                  <a:cs typeface="Wingdings"/>
                </a:rPr>
                <a:t> </a:t>
              </a:r>
              <a:r>
                <a:rPr lang="en-US" sz="1600" dirty="0" err="1" smtClean="0">
                  <a:latin typeface="Wingdings"/>
                  <a:ea typeface="Wingdings"/>
                  <a:cs typeface="Wingdings"/>
                </a:rPr>
                <a:t></a:t>
              </a:r>
              <a:r>
                <a:rPr lang="en-US" sz="1600" dirty="0" smtClean="0"/>
                <a:t>   no </a:t>
              </a:r>
              <a:r>
                <a:rPr lang="en-US" sz="1600" dirty="0" err="1" smtClean="0"/>
                <a:t>radiative</a:t>
              </a:r>
              <a:r>
                <a:rPr lang="en-US" sz="1600" dirty="0" smtClean="0"/>
                <a:t> effects up to now</a:t>
              </a:r>
            </a:p>
            <a:p>
              <a:endParaRPr lang="en-US" sz="1600" dirty="0" smtClean="0"/>
            </a:p>
            <a:p>
              <a:endParaRPr lang="en-US" sz="1600" dirty="0" smtClean="0"/>
            </a:p>
          </p:txBody>
        </p:sp>
        <p:sp>
          <p:nvSpPr>
            <p:cNvPr id="8" name="TextBox 7"/>
            <p:cNvSpPr txBox="1"/>
            <p:nvPr/>
          </p:nvSpPr>
          <p:spPr>
            <a:xfrm>
              <a:off x="457200" y="990600"/>
              <a:ext cx="1567131" cy="400110"/>
            </a:xfrm>
            <a:prstGeom prst="rect">
              <a:avLst/>
            </a:prstGeom>
            <a:noFill/>
          </p:spPr>
          <p:txBody>
            <a:bodyPr wrap="none" rtlCol="0">
              <a:spAutoFit/>
            </a:bodyPr>
            <a:lstStyle/>
            <a:p>
              <a:r>
                <a:rPr lang="en-US" sz="2000" dirty="0" err="1" smtClean="0">
                  <a:solidFill>
                    <a:srgbClr val="FF0000"/>
                  </a:solidFill>
                </a:rPr>
                <a:t>GMC_trans</a:t>
              </a:r>
              <a:r>
                <a:rPr lang="en-US" sz="2000" dirty="0" smtClean="0">
                  <a:solidFill>
                    <a:srgbClr val="FF0000"/>
                  </a:solidFill>
                </a:rPr>
                <a:t>:</a:t>
              </a:r>
              <a:endParaRPr lang="en-US" sz="2000" dirty="0">
                <a:solidFill>
                  <a:srgbClr val="FF0000"/>
                </a:solidFill>
              </a:endParaRPr>
            </a:p>
          </p:txBody>
        </p:sp>
      </p:grpSp>
      <p:sp>
        <p:nvSpPr>
          <p:cNvPr id="19" name="Rounded Rectangle 18"/>
          <p:cNvSpPr/>
          <p:nvPr/>
        </p:nvSpPr>
        <p:spPr>
          <a:xfrm>
            <a:off x="228600" y="798730"/>
            <a:ext cx="8686800" cy="2325470"/>
          </a:xfrm>
          <a:prstGeom prst="roundRect">
            <a:avLst/>
          </a:prstGeom>
          <a:noFill/>
          <a:ln>
            <a:solidFill>
              <a:srgbClr val="FF6600"/>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228600" y="3429000"/>
            <a:ext cx="8686800" cy="2819400"/>
          </a:xfrm>
          <a:prstGeom prst="roundRect">
            <a:avLst/>
          </a:prstGeom>
          <a:noFill/>
          <a:ln>
            <a:solidFill>
              <a:srgbClr val="FF6600"/>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atumsplatzhalter 5"/>
          <p:cNvSpPr txBox="1">
            <a:spLocks noGrp="1"/>
          </p:cNvSpPr>
          <p:nvPr/>
        </p:nvSpPr>
        <p:spPr>
          <a:xfrm>
            <a:off x="457200" y="6492875"/>
            <a:ext cx="2133600" cy="365125"/>
          </a:xfrm>
          <a:prstGeom prst="rect">
            <a:avLst/>
          </a:prstGeom>
          <a:noFill/>
        </p:spPr>
        <p:txBody>
          <a:bodyPr anchor="b">
            <a:prstTxWarp prst="textNoShape">
              <a:avLst/>
            </a:prstTxWarp>
          </a:bodyPr>
          <a:lstStyle/>
          <a:p>
            <a:r>
              <a:rPr lang="de-DE" sz="1200" dirty="0" smtClean="0">
                <a:solidFill>
                  <a:srgbClr val="898989"/>
                </a:solidFill>
              </a:rPr>
              <a:t>M. Contalbrigo</a:t>
            </a:r>
            <a:endParaRPr lang="en-US" sz="1200" dirty="0">
              <a:solidFill>
                <a:srgbClr val="898989"/>
              </a:solidFill>
            </a:endParaRPr>
          </a:p>
        </p:txBody>
      </p:sp>
      <p:sp>
        <p:nvSpPr>
          <p:cNvPr id="4" name="Foliennummernplatzhalter 6"/>
          <p:cNvSpPr txBox="1">
            <a:spLocks noGrp="1"/>
          </p:cNvSpPr>
          <p:nvPr/>
        </p:nvSpPr>
        <p:spPr>
          <a:xfrm>
            <a:off x="6553200" y="6492875"/>
            <a:ext cx="2133600" cy="365125"/>
          </a:xfrm>
          <a:prstGeom prst="rect">
            <a:avLst/>
          </a:prstGeom>
          <a:noFill/>
        </p:spPr>
        <p:txBody>
          <a:bodyPr anchor="b">
            <a:prstTxWarp prst="textNoShape">
              <a:avLst/>
            </a:prstTxWarp>
          </a:bodyPr>
          <a:lstStyle/>
          <a:p>
            <a:pPr algn="r"/>
            <a:fld id="{78BEA122-F9E3-6547-A64F-E206C65A37C3}" type="slidenum">
              <a:rPr lang="en-US" sz="1200">
                <a:solidFill>
                  <a:srgbClr val="898989"/>
                </a:solidFill>
              </a:rPr>
              <a:pPr algn="r"/>
              <a:t>24</a:t>
            </a:fld>
            <a:endParaRPr lang="en-US" sz="1200" dirty="0">
              <a:solidFill>
                <a:srgbClr val="898989"/>
              </a:solidFill>
            </a:endParaRPr>
          </a:p>
        </p:txBody>
      </p:sp>
      <p:sp>
        <p:nvSpPr>
          <p:cNvPr id="6" name="Fußzeilenplatzhalter 7"/>
          <p:cNvSpPr txBox="1">
            <a:spLocks noGrp="1"/>
          </p:cNvSpPr>
          <p:nvPr/>
        </p:nvSpPr>
        <p:spPr>
          <a:xfrm>
            <a:off x="3124200" y="6492875"/>
            <a:ext cx="3200400" cy="365125"/>
          </a:xfrm>
          <a:prstGeom prst="rect">
            <a:avLst/>
          </a:prstGeom>
          <a:noFill/>
        </p:spPr>
        <p:txBody>
          <a:bodyPr anchor="b">
            <a:prstTxWarp prst="textNoShape">
              <a:avLst/>
            </a:prstTxWarp>
          </a:bodyPr>
          <a:lstStyle/>
          <a:p>
            <a:pPr algn="ctr"/>
            <a:r>
              <a:rPr lang="en-US" sz="1200" dirty="0" err="1" smtClean="0">
                <a:solidFill>
                  <a:srgbClr val="898989"/>
                </a:solidFill>
              </a:rPr>
              <a:t>Frascati</a:t>
            </a:r>
            <a:r>
              <a:rPr lang="en-US" sz="1200" dirty="0" smtClean="0">
                <a:solidFill>
                  <a:srgbClr val="898989"/>
                </a:solidFill>
              </a:rPr>
              <a:t>: CLAS Transverse Target Meeting</a:t>
            </a:r>
            <a:endParaRPr lang="en-US" sz="1200" dirty="0">
              <a:solidFill>
                <a:srgbClr val="898989"/>
              </a:solidFill>
            </a:endParaRPr>
          </a:p>
        </p:txBody>
      </p:sp>
      <p:cxnSp>
        <p:nvCxnSpPr>
          <p:cNvPr id="7" name="Straight Connector 6"/>
          <p:cNvCxnSpPr/>
          <p:nvPr/>
        </p:nvCxnSpPr>
        <p:spPr>
          <a:xfrm>
            <a:off x="152400" y="6559550"/>
            <a:ext cx="8763000" cy="158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840712" y="0"/>
            <a:ext cx="3316458" cy="646331"/>
          </a:xfrm>
          <a:prstGeom prst="rect">
            <a:avLst/>
          </a:prstGeom>
          <a:noFill/>
        </p:spPr>
        <p:txBody>
          <a:bodyPr wrap="none">
            <a:spAutoFit/>
          </a:bodyPr>
          <a:lstStyle/>
          <a:p>
            <a:pPr algn="ctr">
              <a:defRPr/>
            </a:pPr>
            <a:r>
              <a:rPr lang="en-US" sz="3600" b="1" dirty="0" smtClean="0">
                <a:ln w="1905"/>
                <a:solidFill>
                  <a:srgbClr val="0000FF"/>
                </a:solidFill>
                <a:effectLst>
                  <a:innerShdw blurRad="69850" dist="43180" dir="5400000">
                    <a:srgbClr val="000000">
                      <a:alpha val="65000"/>
                    </a:srgbClr>
                  </a:innerShdw>
                </a:effectLst>
                <a:latin typeface="Calibri"/>
              </a:rPr>
              <a:t>Systematic error</a:t>
            </a:r>
          </a:p>
        </p:txBody>
      </p:sp>
      <p:grpSp>
        <p:nvGrpSpPr>
          <p:cNvPr id="17" name="Group 16"/>
          <p:cNvGrpSpPr/>
          <p:nvPr/>
        </p:nvGrpSpPr>
        <p:grpSpPr>
          <a:xfrm>
            <a:off x="533400" y="3276363"/>
            <a:ext cx="8382000" cy="1523494"/>
            <a:chOff x="533400" y="3387804"/>
            <a:chExt cx="8382000" cy="1523494"/>
          </a:xfrm>
        </p:grpSpPr>
        <p:sp>
          <p:nvSpPr>
            <p:cNvPr id="15" name="TextBox 14"/>
            <p:cNvSpPr txBox="1"/>
            <p:nvPr/>
          </p:nvSpPr>
          <p:spPr>
            <a:xfrm>
              <a:off x="838200" y="3387804"/>
              <a:ext cx="8077200" cy="1523494"/>
            </a:xfrm>
            <a:prstGeom prst="rect">
              <a:avLst/>
            </a:prstGeom>
            <a:noFill/>
          </p:spPr>
          <p:txBody>
            <a:bodyPr wrap="square" rtlCol="0">
              <a:spAutoFit/>
            </a:bodyPr>
            <a:lstStyle/>
            <a:p>
              <a:r>
                <a:rPr lang="en-US" dirty="0" smtClean="0"/>
                <a:t>                           </a:t>
              </a:r>
              <a:r>
                <a:rPr lang="en-US" sz="1600" dirty="0" smtClean="0"/>
                <a:t>Different tracking algorithms</a:t>
              </a:r>
            </a:p>
            <a:p>
              <a:endParaRPr lang="en-US" sz="1600" dirty="0" smtClean="0"/>
            </a:p>
            <a:p>
              <a:r>
                <a:rPr lang="en-US" sz="1600" dirty="0" smtClean="0"/>
                <a:t> </a:t>
              </a:r>
              <a:r>
                <a:rPr lang="en-US" sz="1600" dirty="0" err="1" smtClean="0">
                  <a:latin typeface="Wingdings"/>
                  <a:ea typeface="Wingdings"/>
                  <a:cs typeface="Wingdings"/>
                </a:rPr>
                <a:t></a:t>
              </a:r>
              <a:r>
                <a:rPr lang="en-US" sz="1600" dirty="0" smtClean="0"/>
                <a:t>  alternative correction methods for bending inside the transverse magnet</a:t>
              </a:r>
            </a:p>
            <a:p>
              <a:r>
                <a:rPr lang="en-US" sz="1100" dirty="0" smtClean="0"/>
                <a:t>  </a:t>
              </a:r>
            </a:p>
            <a:p>
              <a:pPr>
                <a:buFont typeface="Wingdings" pitchFamily="-108" charset="2"/>
                <a:buChar char="w"/>
              </a:pPr>
              <a:r>
                <a:rPr lang="en-US" sz="1600" dirty="0" smtClean="0"/>
                <a:t>   standard tracking and improved version with refined </a:t>
              </a:r>
              <a:r>
                <a:rPr lang="en-US" sz="1600" dirty="0" err="1" smtClean="0"/>
                <a:t>Kalmann</a:t>
              </a:r>
              <a:r>
                <a:rPr lang="en-US" sz="1600" dirty="0" smtClean="0"/>
                <a:t> filter implementation, </a:t>
              </a:r>
            </a:p>
            <a:p>
              <a:r>
                <a:rPr lang="en-US" sz="1600" dirty="0" smtClean="0"/>
                <a:t>     accounting for all B fields, misalignments and providing goodness of fit estimator.</a:t>
              </a:r>
            </a:p>
          </p:txBody>
        </p:sp>
        <p:sp>
          <p:nvSpPr>
            <p:cNvPr id="14" name="TextBox 13"/>
            <p:cNvSpPr txBox="1"/>
            <p:nvPr/>
          </p:nvSpPr>
          <p:spPr>
            <a:xfrm>
              <a:off x="533400" y="3387804"/>
              <a:ext cx="1229874" cy="400110"/>
            </a:xfrm>
            <a:prstGeom prst="rect">
              <a:avLst/>
            </a:prstGeom>
            <a:noFill/>
          </p:spPr>
          <p:txBody>
            <a:bodyPr wrap="none" rtlCol="0">
              <a:spAutoFit/>
            </a:bodyPr>
            <a:lstStyle/>
            <a:p>
              <a:r>
                <a:rPr lang="en-US" sz="2000" dirty="0" smtClean="0">
                  <a:solidFill>
                    <a:srgbClr val="FF0000"/>
                  </a:solidFill>
                </a:rPr>
                <a:t>Tracking:</a:t>
              </a:r>
              <a:endParaRPr lang="en-US" sz="2000" dirty="0">
                <a:solidFill>
                  <a:srgbClr val="FF0000"/>
                </a:solidFill>
              </a:endParaRPr>
            </a:p>
          </p:txBody>
        </p:sp>
      </p:grpSp>
      <p:grpSp>
        <p:nvGrpSpPr>
          <p:cNvPr id="18" name="Group 17"/>
          <p:cNvGrpSpPr/>
          <p:nvPr/>
        </p:nvGrpSpPr>
        <p:grpSpPr>
          <a:xfrm>
            <a:off x="609600" y="5181600"/>
            <a:ext cx="7543800" cy="1143000"/>
            <a:chOff x="609600" y="5029200"/>
            <a:chExt cx="7543800" cy="1143000"/>
          </a:xfrm>
        </p:grpSpPr>
        <p:sp>
          <p:nvSpPr>
            <p:cNvPr id="12" name="TextBox 11"/>
            <p:cNvSpPr txBox="1"/>
            <p:nvPr/>
          </p:nvSpPr>
          <p:spPr>
            <a:xfrm>
              <a:off x="838200" y="5064204"/>
              <a:ext cx="7315200" cy="1107996"/>
            </a:xfrm>
            <a:prstGeom prst="rect">
              <a:avLst/>
            </a:prstGeom>
            <a:noFill/>
          </p:spPr>
          <p:txBody>
            <a:bodyPr wrap="square" rtlCol="0">
              <a:spAutoFit/>
            </a:bodyPr>
            <a:lstStyle/>
            <a:p>
              <a:r>
                <a:rPr lang="en-US" dirty="0" smtClean="0"/>
                <a:t>                                            </a:t>
              </a:r>
              <a:r>
                <a:rPr lang="en-US" sz="1600" dirty="0" smtClean="0"/>
                <a:t>Monte Carlo study comparing</a:t>
              </a:r>
            </a:p>
            <a:p>
              <a:endParaRPr lang="en-US" sz="1600" dirty="0" smtClean="0"/>
            </a:p>
            <a:p>
              <a:pPr>
                <a:buFont typeface="Wingdings" pitchFamily="-108" charset="2"/>
                <a:buChar char="w"/>
              </a:pPr>
              <a:r>
                <a:rPr lang="en-US" sz="1600" dirty="0" smtClean="0"/>
                <a:t>   reconstructed </a:t>
              </a:r>
              <a:r>
                <a:rPr lang="en-US" sz="1600" dirty="0" err="1" smtClean="0"/>
                <a:t>azimuthal</a:t>
              </a:r>
              <a:r>
                <a:rPr lang="en-US" sz="1600" dirty="0" smtClean="0"/>
                <a:t> moments with physical model in input </a:t>
              </a:r>
            </a:p>
            <a:p>
              <a:r>
                <a:rPr lang="en-US" sz="1600" dirty="0" smtClean="0"/>
                <a:t>     to the simulation (evaluated at the average kinematics or integrated in 4</a:t>
              </a:r>
              <a:r>
                <a:rPr lang="en-US" sz="1600" dirty="0" smtClean="0">
                  <a:latin typeface="Symbol"/>
                </a:rPr>
                <a:t>p</a:t>
              </a:r>
              <a:r>
                <a:rPr lang="en-US" sz="1600" dirty="0" smtClean="0"/>
                <a:t>);</a:t>
              </a:r>
            </a:p>
          </p:txBody>
        </p:sp>
        <p:sp>
          <p:nvSpPr>
            <p:cNvPr id="9" name="TextBox 8"/>
            <p:cNvSpPr txBox="1"/>
            <p:nvPr/>
          </p:nvSpPr>
          <p:spPr>
            <a:xfrm>
              <a:off x="609600" y="5029200"/>
              <a:ext cx="2892163" cy="400110"/>
            </a:xfrm>
            <a:prstGeom prst="rect">
              <a:avLst/>
            </a:prstGeom>
            <a:noFill/>
          </p:spPr>
          <p:txBody>
            <a:bodyPr wrap="none" rtlCol="0">
              <a:spAutoFit/>
            </a:bodyPr>
            <a:lstStyle/>
            <a:p>
              <a:r>
                <a:rPr lang="en-US" sz="2000" dirty="0" smtClean="0">
                  <a:solidFill>
                    <a:srgbClr val="FF0000"/>
                  </a:solidFill>
                </a:rPr>
                <a:t>Acceptance/Resolution:</a:t>
              </a:r>
              <a:endParaRPr lang="en-US" sz="2000" dirty="0">
                <a:solidFill>
                  <a:srgbClr val="FF0000"/>
                </a:solidFill>
              </a:endParaRPr>
            </a:p>
          </p:txBody>
        </p:sp>
      </p:grpSp>
      <p:grpSp>
        <p:nvGrpSpPr>
          <p:cNvPr id="16" name="Group 15"/>
          <p:cNvGrpSpPr/>
          <p:nvPr/>
        </p:nvGrpSpPr>
        <p:grpSpPr>
          <a:xfrm>
            <a:off x="457200" y="801470"/>
            <a:ext cx="7620000" cy="2777698"/>
            <a:chOff x="457200" y="990600"/>
            <a:chExt cx="7620000" cy="2777698"/>
          </a:xfrm>
        </p:grpSpPr>
        <p:sp>
          <p:nvSpPr>
            <p:cNvPr id="11" name="TextBox 10"/>
            <p:cNvSpPr txBox="1"/>
            <p:nvPr/>
          </p:nvSpPr>
          <p:spPr>
            <a:xfrm>
              <a:off x="762000" y="1013698"/>
              <a:ext cx="7315200" cy="2754600"/>
            </a:xfrm>
            <a:prstGeom prst="rect">
              <a:avLst/>
            </a:prstGeom>
            <a:noFill/>
          </p:spPr>
          <p:txBody>
            <a:bodyPr wrap="square" rtlCol="0">
              <a:spAutoFit/>
            </a:bodyPr>
            <a:lstStyle/>
            <a:p>
              <a:r>
                <a:rPr lang="en-US" dirty="0" smtClean="0"/>
                <a:t>                             </a:t>
              </a:r>
              <a:r>
                <a:rPr lang="en-US" sz="1600" dirty="0" smtClean="0"/>
                <a:t>Monte Carlo study comparing</a:t>
              </a:r>
            </a:p>
            <a:p>
              <a:endParaRPr lang="en-US" sz="1600" dirty="0" smtClean="0"/>
            </a:p>
            <a:p>
              <a:pPr>
                <a:buFont typeface="Wingdings" pitchFamily="-108" charset="2"/>
                <a:buChar char=" "/>
              </a:pPr>
              <a:r>
                <a:rPr lang="en-US" sz="1600" dirty="0" err="1" smtClean="0">
                  <a:latin typeface="Wingdings"/>
                  <a:ea typeface="Wingdings"/>
                  <a:cs typeface="Wingdings"/>
                </a:rPr>
                <a:t></a:t>
              </a:r>
              <a:r>
                <a:rPr lang="en-US" sz="1600" dirty="0" smtClean="0">
                  <a:latin typeface="Wingdings"/>
                  <a:ea typeface="Wingdings"/>
                  <a:cs typeface="Wingdings"/>
                </a:rPr>
                <a:t> </a:t>
              </a:r>
              <a:r>
                <a:rPr lang="en-US" sz="1600" dirty="0" smtClean="0"/>
                <a:t>different beam position and slopes within ranges estimates </a:t>
              </a:r>
            </a:p>
            <a:p>
              <a:pPr>
                <a:buFont typeface="Wingdings" pitchFamily="-108" charset="2"/>
                <a:buChar char=" "/>
              </a:pPr>
              <a:r>
                <a:rPr lang="en-US" sz="1600" dirty="0" smtClean="0"/>
                <a:t>      by special alignment runs (dipole off);</a:t>
              </a:r>
            </a:p>
            <a:p>
              <a:pPr>
                <a:buFont typeface="Wingdings" pitchFamily="-108" charset="2"/>
                <a:buChar char=" "/>
              </a:pPr>
              <a:endParaRPr lang="en-US" sz="1100" dirty="0" smtClean="0">
                <a:latin typeface="Wingdings"/>
                <a:ea typeface="Wingdings"/>
                <a:cs typeface="Wingdings"/>
              </a:endParaRPr>
            </a:p>
            <a:p>
              <a:r>
                <a:rPr lang="en-US" sz="1600" dirty="0" smtClean="0">
                  <a:latin typeface="Wingdings"/>
                  <a:ea typeface="Wingdings"/>
                  <a:cs typeface="Wingdings"/>
                </a:rPr>
                <a:t> </a:t>
              </a:r>
              <a:r>
                <a:rPr lang="en-US" sz="1600" dirty="0" err="1" smtClean="0">
                  <a:latin typeface="Wingdings"/>
                  <a:ea typeface="Wingdings"/>
                  <a:cs typeface="Wingdings"/>
                </a:rPr>
                <a:t></a:t>
              </a:r>
              <a:r>
                <a:rPr lang="en-US" sz="1600" dirty="0" smtClean="0"/>
                <a:t>   detector aligned and misaligned geometry, the latter from </a:t>
              </a:r>
            </a:p>
            <a:p>
              <a:r>
                <a:rPr lang="en-US" sz="1600" dirty="0" smtClean="0"/>
                <a:t>         survey measurements of the sub-detector positions;</a:t>
              </a:r>
            </a:p>
            <a:p>
              <a:endParaRPr lang="en-US" sz="1100" dirty="0" smtClean="0"/>
            </a:p>
            <a:p>
              <a:r>
                <a:rPr lang="en-US" sz="1600" dirty="0" smtClean="0">
                  <a:latin typeface="Wingdings"/>
                  <a:ea typeface="Wingdings"/>
                  <a:cs typeface="Wingdings"/>
                </a:rPr>
                <a:t> </a:t>
              </a:r>
              <a:r>
                <a:rPr lang="en-US" sz="1600" dirty="0" err="1" smtClean="0">
                  <a:latin typeface="Wingdings"/>
                  <a:ea typeface="Wingdings"/>
                  <a:cs typeface="Wingdings"/>
                </a:rPr>
                <a:t></a:t>
              </a:r>
              <a:r>
                <a:rPr lang="en-US" sz="1600" dirty="0" smtClean="0">
                  <a:latin typeface="Wingdings"/>
                  <a:ea typeface="Wingdings"/>
                  <a:cs typeface="Wingdings"/>
                </a:rPr>
                <a:t> </a:t>
              </a:r>
              <a:r>
                <a:rPr lang="en-US" sz="1600" dirty="0" smtClean="0">
                  <a:latin typeface="Arial"/>
                  <a:ea typeface="Wingdings"/>
                  <a:cs typeface="Wingdings"/>
                </a:rPr>
                <a:t>indicator: top versus bottom detector halve response comparison.</a:t>
              </a:r>
              <a:endParaRPr lang="en-US" sz="1600" dirty="0" smtClean="0">
                <a:latin typeface="Arial"/>
              </a:endParaRPr>
            </a:p>
            <a:p>
              <a:endParaRPr lang="en-US" sz="1600" dirty="0" smtClean="0"/>
            </a:p>
            <a:p>
              <a:endParaRPr lang="en-US" sz="1600" dirty="0" smtClean="0"/>
            </a:p>
          </p:txBody>
        </p:sp>
        <p:sp>
          <p:nvSpPr>
            <p:cNvPr id="8" name="TextBox 7"/>
            <p:cNvSpPr txBox="1"/>
            <p:nvPr/>
          </p:nvSpPr>
          <p:spPr>
            <a:xfrm>
              <a:off x="457200" y="990600"/>
              <a:ext cx="1766880" cy="400110"/>
            </a:xfrm>
            <a:prstGeom prst="rect">
              <a:avLst/>
            </a:prstGeom>
            <a:noFill/>
          </p:spPr>
          <p:txBody>
            <a:bodyPr wrap="none" rtlCol="0">
              <a:spAutoFit/>
            </a:bodyPr>
            <a:lstStyle/>
            <a:p>
              <a:r>
                <a:rPr lang="en-US" sz="2000" dirty="0" smtClean="0">
                  <a:solidFill>
                    <a:srgbClr val="FF0000"/>
                  </a:solidFill>
                </a:rPr>
                <a:t>Misalignment:</a:t>
              </a:r>
              <a:endParaRPr lang="en-US" sz="2000" dirty="0">
                <a:solidFill>
                  <a:srgbClr val="FF0000"/>
                </a:solidFill>
              </a:endParaRPr>
            </a:p>
          </p:txBody>
        </p:sp>
      </p:grpSp>
      <p:sp>
        <p:nvSpPr>
          <p:cNvPr id="19" name="Rounded Rectangle 18"/>
          <p:cNvSpPr/>
          <p:nvPr/>
        </p:nvSpPr>
        <p:spPr>
          <a:xfrm>
            <a:off x="228600" y="685800"/>
            <a:ext cx="8686800" cy="2401670"/>
          </a:xfrm>
          <a:prstGeom prst="roundRect">
            <a:avLst/>
          </a:prstGeom>
          <a:noFill/>
          <a:ln>
            <a:solidFill>
              <a:srgbClr val="FF6600"/>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228600" y="3200401"/>
            <a:ext cx="8686800" cy="1904999"/>
          </a:xfrm>
          <a:prstGeom prst="roundRect">
            <a:avLst/>
          </a:prstGeom>
          <a:noFill/>
          <a:ln>
            <a:solidFill>
              <a:srgbClr val="FF6600"/>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228600" y="5181600"/>
            <a:ext cx="8686800" cy="1295400"/>
          </a:xfrm>
          <a:prstGeom prst="roundRect">
            <a:avLst/>
          </a:prstGeom>
          <a:noFill/>
          <a:ln>
            <a:solidFill>
              <a:srgbClr val="FF6600"/>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11"/>
          <p:cNvGrpSpPr>
            <a:grpSpLocks/>
          </p:cNvGrpSpPr>
          <p:nvPr/>
        </p:nvGrpSpPr>
        <p:grpSpPr bwMode="auto">
          <a:xfrm>
            <a:off x="179388" y="998537"/>
            <a:ext cx="8856662" cy="2320925"/>
            <a:chOff x="113" y="562"/>
            <a:chExt cx="5579" cy="1462"/>
          </a:xfrm>
        </p:grpSpPr>
        <p:sp>
          <p:nvSpPr>
            <p:cNvPr id="1499148" name="Rectangle 12"/>
            <p:cNvSpPr>
              <a:spLocks noChangeArrowheads="1"/>
            </p:cNvSpPr>
            <p:nvPr/>
          </p:nvSpPr>
          <p:spPr bwMode="auto">
            <a:xfrm>
              <a:off x="313" y="1047"/>
              <a:ext cx="5146" cy="283"/>
            </a:xfrm>
            <a:prstGeom prst="rect">
              <a:avLst/>
            </a:prstGeom>
            <a:noFill/>
            <a:ln w="9525">
              <a:noFill/>
              <a:miter lim="800000"/>
              <a:headEnd/>
              <a:tailEnd/>
            </a:ln>
            <a:effectLst/>
          </p:spPr>
          <p:txBody>
            <a:bodyPr>
              <a:prstTxWarp prst="textNoShape">
                <a:avLst/>
              </a:prstTxWarp>
              <a:spAutoFit/>
            </a:bodyPr>
            <a:lstStyle/>
            <a:p>
              <a:pPr>
                <a:lnSpc>
                  <a:spcPct val="130000"/>
                </a:lnSpc>
                <a:spcBef>
                  <a:spcPct val="50000"/>
                </a:spcBef>
              </a:pPr>
              <a:r>
                <a:rPr lang="it-IT" sz="1800" b="0" dirty="0">
                  <a:solidFill>
                    <a:schemeClr val="tx1"/>
                  </a:solidFill>
                  <a:latin typeface="Arial" pitchFamily="-108" charset="0"/>
                </a:rPr>
                <a:t>set </a:t>
              </a:r>
              <a:r>
                <a:rPr lang="it-IT" sz="1800" b="0" dirty="0" err="1">
                  <a:solidFill>
                    <a:schemeClr val="tx1"/>
                  </a:solidFill>
                  <a:latin typeface="Arial" pitchFamily="-108" charset="0"/>
                </a:rPr>
                <a:t>of</a:t>
              </a:r>
              <a:r>
                <a:rPr lang="it-IT" sz="1800" b="0" dirty="0">
                  <a:solidFill>
                    <a:schemeClr val="tx1"/>
                  </a:solidFill>
                  <a:latin typeface="Arial" pitchFamily="-108" charset="0"/>
                </a:rPr>
                <a:t> SIDIS </a:t>
              </a:r>
              <a:r>
                <a:rPr lang="it-IT" sz="1800" b="0" dirty="0" err="1">
                  <a:solidFill>
                    <a:schemeClr val="tx1"/>
                  </a:solidFill>
                  <a:latin typeface="Arial" pitchFamily="-108" charset="0"/>
                </a:rPr>
                <a:t>events</a:t>
              </a:r>
              <a:r>
                <a:rPr lang="it-IT" sz="1800" b="0" dirty="0">
                  <a:solidFill>
                    <a:schemeClr val="tx1"/>
                  </a:solidFill>
                  <a:latin typeface="Arial" pitchFamily="-108" charset="0"/>
                </a:rPr>
                <a:t> </a:t>
              </a:r>
              <a:r>
                <a:rPr lang="it-IT" sz="1800" b="0" dirty="0" err="1">
                  <a:solidFill>
                    <a:schemeClr val="tx1"/>
                  </a:solidFill>
                  <a:latin typeface="Arial" pitchFamily="-108" charset="0"/>
                </a:rPr>
                <a:t>based</a:t>
              </a:r>
              <a:r>
                <a:rPr lang="it-IT" sz="1800" b="0" dirty="0">
                  <a:solidFill>
                    <a:schemeClr val="tx1"/>
                  </a:solidFill>
                  <a:latin typeface="Arial" pitchFamily="-108" charset="0"/>
                </a:rPr>
                <a:t> on a Taylor </a:t>
              </a:r>
              <a:r>
                <a:rPr lang="it-IT" sz="1800" b="0" dirty="0" err="1">
                  <a:solidFill>
                    <a:schemeClr val="tx1"/>
                  </a:solidFill>
                  <a:latin typeface="Arial" pitchFamily="-108" charset="0"/>
                </a:rPr>
                <a:t>expansion</a:t>
              </a:r>
              <a:r>
                <a:rPr lang="it-IT" sz="1800" b="0" dirty="0">
                  <a:solidFill>
                    <a:schemeClr val="tx1"/>
                  </a:solidFill>
                  <a:latin typeface="Arial" pitchFamily="-108" charset="0"/>
                </a:rPr>
                <a:t> on     :</a:t>
              </a:r>
            </a:p>
          </p:txBody>
        </p:sp>
        <p:sp>
          <p:nvSpPr>
            <p:cNvPr id="1499149" name="Text Box 13"/>
            <p:cNvSpPr txBox="1">
              <a:spLocks noChangeArrowheads="1"/>
            </p:cNvSpPr>
            <p:nvPr/>
          </p:nvSpPr>
          <p:spPr bwMode="auto">
            <a:xfrm>
              <a:off x="113" y="562"/>
              <a:ext cx="5579" cy="283"/>
            </a:xfrm>
            <a:prstGeom prst="rect">
              <a:avLst/>
            </a:prstGeom>
            <a:noFill/>
            <a:ln w="9525">
              <a:noFill/>
              <a:miter lim="800000"/>
              <a:headEnd/>
              <a:tailEnd/>
            </a:ln>
            <a:effectLst/>
          </p:spPr>
          <p:txBody>
            <a:bodyPr>
              <a:prstTxWarp prst="textNoShape">
                <a:avLst/>
              </a:prstTxWarp>
              <a:spAutoFit/>
            </a:bodyPr>
            <a:lstStyle/>
            <a:p>
              <a:pPr marL="342900" indent="-342900">
                <a:lnSpc>
                  <a:spcPct val="130000"/>
                </a:lnSpc>
                <a:spcBef>
                  <a:spcPct val="50000"/>
                </a:spcBef>
              </a:pPr>
              <a:r>
                <a:rPr lang="it-IT" sz="1800" b="0" dirty="0" smtClean="0">
                  <a:solidFill>
                    <a:schemeClr val="tx1"/>
                  </a:solidFill>
                  <a:latin typeface="Arial" pitchFamily="-108" charset="0"/>
                </a:rPr>
                <a:t>  </a:t>
              </a:r>
              <a:r>
                <a:rPr lang="it-IT" sz="1800" b="0" dirty="0">
                  <a:solidFill>
                    <a:schemeClr val="tx1"/>
                  </a:solidFill>
                  <a:latin typeface="Arial" pitchFamily="-108" charset="0"/>
                </a:rPr>
                <a:t>The </a:t>
              </a:r>
              <a:r>
                <a:rPr lang="it-IT" sz="1800" b="0" dirty="0">
                  <a:latin typeface="Arial" pitchFamily="-108" charset="0"/>
                </a:rPr>
                <a:t>full </a:t>
              </a:r>
              <a:r>
                <a:rPr lang="it-IT" sz="1800" b="0" dirty="0" err="1">
                  <a:latin typeface="Arial" pitchFamily="-108" charset="0"/>
                </a:rPr>
                <a:t>kinematic</a:t>
              </a:r>
              <a:r>
                <a:rPr lang="it-IT" sz="1800" b="0" dirty="0">
                  <a:latin typeface="Arial" pitchFamily="-108" charset="0"/>
                </a:rPr>
                <a:t> </a:t>
              </a:r>
              <a:r>
                <a:rPr lang="it-IT" sz="1800" b="0" dirty="0" err="1">
                  <a:latin typeface="Arial" pitchFamily="-108" charset="0"/>
                </a:rPr>
                <a:t>dependence</a:t>
              </a:r>
              <a:r>
                <a:rPr lang="it-IT" sz="1800" b="0" dirty="0">
                  <a:solidFill>
                    <a:schemeClr val="tx1"/>
                  </a:solidFill>
                  <a:latin typeface="Arial" pitchFamily="-108" charset="0"/>
                </a:rPr>
                <a:t> </a:t>
              </a:r>
              <a:r>
                <a:rPr lang="it-IT" sz="1800" b="0" dirty="0" err="1">
                  <a:solidFill>
                    <a:schemeClr val="tx1"/>
                  </a:solidFill>
                  <a:latin typeface="Arial" pitchFamily="-108" charset="0"/>
                </a:rPr>
                <a:t>of</a:t>
              </a:r>
              <a:r>
                <a:rPr lang="it-IT" sz="1800" b="0" dirty="0">
                  <a:solidFill>
                    <a:schemeClr val="tx1"/>
                  </a:solidFill>
                  <a:latin typeface="Arial" pitchFamily="-108" charset="0"/>
                </a:rPr>
                <a:t> the Collins and </a:t>
              </a:r>
              <a:r>
                <a:rPr lang="it-IT" sz="1800" b="0" dirty="0" err="1">
                  <a:solidFill>
                    <a:schemeClr val="tx1"/>
                  </a:solidFill>
                  <a:latin typeface="Arial" pitchFamily="-108" charset="0"/>
                </a:rPr>
                <a:t>Sivers</a:t>
              </a:r>
              <a:r>
                <a:rPr lang="it-IT" sz="1800" b="0" dirty="0">
                  <a:solidFill>
                    <a:schemeClr val="tx1"/>
                  </a:solidFill>
                  <a:latin typeface="Arial" pitchFamily="-108" charset="0"/>
                </a:rPr>
                <a:t> </a:t>
              </a:r>
              <a:r>
                <a:rPr lang="it-IT" sz="1800" b="0" dirty="0" err="1">
                  <a:solidFill>
                    <a:schemeClr val="tx1"/>
                  </a:solidFill>
                  <a:latin typeface="Arial" pitchFamily="-108" charset="0"/>
                </a:rPr>
                <a:t>moments</a:t>
              </a:r>
              <a:r>
                <a:rPr lang="it-IT" sz="1800" b="0" dirty="0">
                  <a:solidFill>
                    <a:schemeClr val="tx1"/>
                  </a:solidFill>
                  <a:latin typeface="Arial" pitchFamily="-108" charset="0"/>
                </a:rPr>
                <a:t> on</a:t>
              </a:r>
            </a:p>
          </p:txBody>
        </p:sp>
        <p:graphicFrame>
          <p:nvGraphicFramePr>
            <p:cNvPr id="1499150" name="Object 14"/>
            <p:cNvGraphicFramePr>
              <a:graphicFrameLocks noChangeAspect="1"/>
            </p:cNvGraphicFramePr>
            <p:nvPr/>
          </p:nvGraphicFramePr>
          <p:xfrm>
            <a:off x="370" y="823"/>
            <a:ext cx="1185" cy="262"/>
          </p:xfrm>
          <a:graphic>
            <a:graphicData uri="http://schemas.openxmlformats.org/presentationml/2006/ole">
              <p:oleObj spid="_x0000_s342018" name="Equation" r:id="rId3" imgW="1091880" imgH="241200" progId="Equation.3">
                <p:embed/>
              </p:oleObj>
            </a:graphicData>
          </a:graphic>
        </p:graphicFrame>
        <p:graphicFrame>
          <p:nvGraphicFramePr>
            <p:cNvPr id="1499151" name="Object 15"/>
            <p:cNvGraphicFramePr>
              <a:graphicFrameLocks noChangeAspect="1"/>
            </p:cNvGraphicFramePr>
            <p:nvPr/>
          </p:nvGraphicFramePr>
          <p:xfrm>
            <a:off x="3739" y="1130"/>
            <a:ext cx="152" cy="179"/>
          </p:xfrm>
          <a:graphic>
            <a:graphicData uri="http://schemas.openxmlformats.org/presentationml/2006/ole">
              <p:oleObj spid="_x0000_s342019" name="Equation" r:id="rId4" imgW="139680" imgH="164880" progId="Equation.3">
                <p:embed/>
              </p:oleObj>
            </a:graphicData>
          </a:graphic>
        </p:graphicFrame>
        <p:sp>
          <p:nvSpPr>
            <p:cNvPr id="1499152" name="Rectangle 16"/>
            <p:cNvSpPr>
              <a:spLocks noChangeArrowheads="1"/>
            </p:cNvSpPr>
            <p:nvPr/>
          </p:nvSpPr>
          <p:spPr bwMode="auto">
            <a:xfrm>
              <a:off x="1539" y="799"/>
              <a:ext cx="4153" cy="283"/>
            </a:xfrm>
            <a:prstGeom prst="rect">
              <a:avLst/>
            </a:prstGeom>
            <a:noFill/>
            <a:ln w="9525">
              <a:noFill/>
              <a:miter lim="800000"/>
              <a:headEnd/>
              <a:tailEnd/>
            </a:ln>
            <a:effectLst/>
          </p:spPr>
          <p:txBody>
            <a:bodyPr>
              <a:prstTxWarp prst="textNoShape">
                <a:avLst/>
              </a:prstTxWarp>
              <a:spAutoFit/>
            </a:bodyPr>
            <a:lstStyle/>
            <a:p>
              <a:pPr>
                <a:lnSpc>
                  <a:spcPct val="130000"/>
                </a:lnSpc>
                <a:spcBef>
                  <a:spcPct val="50000"/>
                </a:spcBef>
              </a:pPr>
              <a:r>
                <a:rPr lang="it-IT" sz="1800" b="0">
                  <a:solidFill>
                    <a:schemeClr val="tx1"/>
                  </a:solidFill>
                  <a:latin typeface="Arial" pitchFamily="-108" charset="0"/>
                </a:rPr>
                <a:t>is </a:t>
              </a:r>
              <a:r>
                <a:rPr lang="it-IT" sz="1800" b="0">
                  <a:latin typeface="Arial" pitchFamily="-108" charset="0"/>
                </a:rPr>
                <a:t>evaluated from the real data</a:t>
              </a:r>
              <a:r>
                <a:rPr lang="it-IT" sz="1800" b="0">
                  <a:solidFill>
                    <a:schemeClr val="tx1"/>
                  </a:solidFill>
                  <a:latin typeface="Arial" pitchFamily="-108" charset="0"/>
                </a:rPr>
                <a:t> through a fit of the full</a:t>
              </a:r>
            </a:p>
          </p:txBody>
        </p:sp>
        <p:grpSp>
          <p:nvGrpSpPr>
            <p:cNvPr id="4" name="Group 17"/>
            <p:cNvGrpSpPr>
              <a:grpSpLocks/>
            </p:cNvGrpSpPr>
            <p:nvPr/>
          </p:nvGrpSpPr>
          <p:grpSpPr bwMode="auto">
            <a:xfrm>
              <a:off x="295" y="1450"/>
              <a:ext cx="5080" cy="574"/>
              <a:chOff x="295" y="1450"/>
              <a:chExt cx="5080" cy="574"/>
            </a:xfrm>
          </p:grpSpPr>
          <p:graphicFrame>
            <p:nvGraphicFramePr>
              <p:cNvPr id="1499154" name="Object 18"/>
              <p:cNvGraphicFramePr>
                <a:graphicFrameLocks noChangeAspect="1"/>
              </p:cNvGraphicFramePr>
              <p:nvPr/>
            </p:nvGraphicFramePr>
            <p:xfrm>
              <a:off x="861" y="1450"/>
              <a:ext cx="3924" cy="211"/>
            </p:xfrm>
            <a:graphic>
              <a:graphicData uri="http://schemas.openxmlformats.org/presentationml/2006/ole">
                <p:oleObj spid="_x0000_s342020" name="Equation" r:id="rId5" imgW="4241520" imgH="228600" progId="Equation.3">
                  <p:embed/>
                </p:oleObj>
              </a:graphicData>
            </a:graphic>
          </p:graphicFrame>
          <p:grpSp>
            <p:nvGrpSpPr>
              <p:cNvPr id="5" name="Group 19"/>
              <p:cNvGrpSpPr>
                <a:grpSpLocks/>
              </p:cNvGrpSpPr>
              <p:nvPr/>
            </p:nvGrpSpPr>
            <p:grpSpPr bwMode="auto">
              <a:xfrm>
                <a:off x="295" y="1774"/>
                <a:ext cx="5080" cy="250"/>
                <a:chOff x="295" y="1774"/>
                <a:chExt cx="5080" cy="250"/>
              </a:xfrm>
            </p:grpSpPr>
            <p:graphicFrame>
              <p:nvGraphicFramePr>
                <p:cNvPr id="1499156" name="Object 20"/>
                <p:cNvGraphicFramePr>
                  <a:graphicFrameLocks noChangeAspect="1"/>
                </p:cNvGraphicFramePr>
                <p:nvPr/>
              </p:nvGraphicFramePr>
              <p:xfrm>
                <a:off x="722" y="1776"/>
                <a:ext cx="4653" cy="248"/>
              </p:xfrm>
              <a:graphic>
                <a:graphicData uri="http://schemas.openxmlformats.org/presentationml/2006/ole">
                  <p:oleObj spid="_x0000_s342021" name="Equation" r:id="rId6" imgW="4520880" imgH="241200" progId="Equation.3">
                    <p:embed/>
                  </p:oleObj>
                </a:graphicData>
              </a:graphic>
            </p:graphicFrame>
            <p:sp>
              <p:nvSpPr>
                <p:cNvPr id="1499157" name="Text Box 21"/>
                <p:cNvSpPr txBox="1">
                  <a:spLocks noChangeArrowheads="1"/>
                </p:cNvSpPr>
                <p:nvPr/>
              </p:nvSpPr>
              <p:spPr bwMode="auto">
                <a:xfrm>
                  <a:off x="295" y="1774"/>
                  <a:ext cx="771" cy="250"/>
                </a:xfrm>
                <a:prstGeom prst="rect">
                  <a:avLst/>
                </a:prstGeom>
                <a:noFill/>
                <a:ln w="9525">
                  <a:noFill/>
                  <a:miter lim="800000"/>
                  <a:headEnd/>
                  <a:tailEnd/>
                </a:ln>
                <a:effectLst/>
              </p:spPr>
              <p:txBody>
                <a:bodyPr>
                  <a:prstTxWarp prst="textNoShape">
                    <a:avLst/>
                  </a:prstTxWarp>
                  <a:spAutoFit/>
                </a:bodyPr>
                <a:lstStyle/>
                <a:p>
                  <a:pPr>
                    <a:spcBef>
                      <a:spcPct val="50000"/>
                    </a:spcBef>
                  </a:pPr>
                  <a:r>
                    <a:rPr lang="it-IT" sz="2000" b="0">
                      <a:solidFill>
                        <a:schemeClr val="tx1"/>
                      </a:solidFill>
                      <a:latin typeface="Arial" pitchFamily="-108" charset="0"/>
                    </a:rPr>
                    <a:t>e.g.:</a:t>
                  </a:r>
                </a:p>
              </p:txBody>
            </p:sp>
          </p:grpSp>
        </p:grpSp>
      </p:grpSp>
      <p:grpSp>
        <p:nvGrpSpPr>
          <p:cNvPr id="6" name="Group 26"/>
          <p:cNvGrpSpPr>
            <a:grpSpLocks/>
          </p:cNvGrpSpPr>
          <p:nvPr/>
        </p:nvGrpSpPr>
        <p:grpSpPr bwMode="auto">
          <a:xfrm>
            <a:off x="695325" y="965200"/>
            <a:ext cx="3130550" cy="2886075"/>
            <a:chOff x="438" y="485"/>
            <a:chExt cx="1972" cy="1818"/>
          </a:xfrm>
        </p:grpSpPr>
        <p:sp>
          <p:nvSpPr>
            <p:cNvPr id="1499158" name="AutoShape 22"/>
            <p:cNvSpPr>
              <a:spLocks noChangeArrowheads="1"/>
            </p:cNvSpPr>
            <p:nvPr/>
          </p:nvSpPr>
          <p:spPr bwMode="auto">
            <a:xfrm>
              <a:off x="628" y="485"/>
              <a:ext cx="1766" cy="347"/>
            </a:xfrm>
            <a:prstGeom prst="wedgeRoundRectCallout">
              <a:avLst>
                <a:gd name="adj1" fmla="val -7361"/>
                <a:gd name="adj2" fmla="val 394958"/>
                <a:gd name="adj3" fmla="val 16667"/>
              </a:avLst>
            </a:prstGeom>
            <a:noFill/>
            <a:ln w="38100">
              <a:solidFill>
                <a:srgbClr val="FF0000"/>
              </a:solidFill>
              <a:miter lim="800000"/>
              <a:headEnd/>
              <a:tailEnd/>
            </a:ln>
            <a:effectLst/>
          </p:spPr>
          <p:txBody>
            <a:bodyPr>
              <a:prstTxWarp prst="textNoShape">
                <a:avLst/>
              </a:prstTxWarp>
            </a:bodyPr>
            <a:lstStyle/>
            <a:p>
              <a:pPr algn="ctr"/>
              <a:endParaRPr lang="it-IT" sz="2000" b="0">
                <a:solidFill>
                  <a:schemeClr val="tx1"/>
                </a:solidFill>
                <a:latin typeface="Arial" pitchFamily="-108" charset="0"/>
              </a:endParaRPr>
            </a:p>
          </p:txBody>
        </p:sp>
        <p:sp>
          <p:nvSpPr>
            <p:cNvPr id="1499159" name="Text Box 23"/>
            <p:cNvSpPr txBox="1">
              <a:spLocks noChangeArrowheads="1"/>
            </p:cNvSpPr>
            <p:nvPr/>
          </p:nvSpPr>
          <p:spPr bwMode="auto">
            <a:xfrm>
              <a:off x="438" y="2051"/>
              <a:ext cx="1972" cy="252"/>
            </a:xfrm>
            <a:prstGeom prst="rect">
              <a:avLst/>
            </a:prstGeom>
            <a:noFill/>
            <a:ln w="31750">
              <a:noFill/>
              <a:miter lim="800000"/>
              <a:headEnd/>
              <a:tailEnd/>
            </a:ln>
            <a:effectLst/>
          </p:spPr>
          <p:txBody>
            <a:bodyPr wrap="none">
              <a:prstTxWarp prst="textNoShape">
                <a:avLst/>
              </a:prstTxWarp>
              <a:spAutoFit/>
            </a:bodyPr>
            <a:lstStyle/>
            <a:p>
              <a:r>
                <a:rPr lang="en-US" sz="2000" dirty="0">
                  <a:solidFill>
                    <a:srgbClr val="FF0000"/>
                  </a:solidFill>
                  <a:latin typeface="Arial"/>
                </a:rPr>
                <a:t>acceptance effects vanish</a:t>
              </a:r>
              <a:endParaRPr lang="it-IT" sz="2000" dirty="0">
                <a:solidFill>
                  <a:srgbClr val="FF0000"/>
                </a:solidFill>
                <a:latin typeface="Arial"/>
              </a:endParaRPr>
            </a:p>
          </p:txBody>
        </p:sp>
      </p:grpSp>
      <p:grpSp>
        <p:nvGrpSpPr>
          <p:cNvPr id="7" name="Group 27"/>
          <p:cNvGrpSpPr>
            <a:grpSpLocks/>
          </p:cNvGrpSpPr>
          <p:nvPr/>
        </p:nvGrpSpPr>
        <p:grpSpPr bwMode="auto">
          <a:xfrm>
            <a:off x="2686050" y="1358900"/>
            <a:ext cx="5541963" cy="2527300"/>
            <a:chOff x="1692" y="733"/>
            <a:chExt cx="3491" cy="1592"/>
          </a:xfrm>
        </p:grpSpPr>
        <p:sp>
          <p:nvSpPr>
            <p:cNvPr id="1499160" name="AutoShape 24"/>
            <p:cNvSpPr>
              <a:spLocks noChangeArrowheads="1"/>
            </p:cNvSpPr>
            <p:nvPr/>
          </p:nvSpPr>
          <p:spPr bwMode="auto">
            <a:xfrm>
              <a:off x="1692" y="733"/>
              <a:ext cx="1862" cy="347"/>
            </a:xfrm>
            <a:prstGeom prst="wedgeRoundRectCallout">
              <a:avLst>
                <a:gd name="adj1" fmla="val 26102"/>
                <a:gd name="adj2" fmla="val 325792"/>
                <a:gd name="adj3" fmla="val 16667"/>
              </a:avLst>
            </a:prstGeom>
            <a:noFill/>
            <a:ln w="38100">
              <a:solidFill>
                <a:srgbClr val="FF0000"/>
              </a:solidFill>
              <a:miter lim="800000"/>
              <a:headEnd/>
              <a:tailEnd/>
            </a:ln>
            <a:effectLst/>
          </p:spPr>
          <p:txBody>
            <a:bodyPr>
              <a:prstTxWarp prst="textNoShape">
                <a:avLst/>
              </a:prstTxWarp>
            </a:bodyPr>
            <a:lstStyle/>
            <a:p>
              <a:pPr algn="ctr"/>
              <a:endParaRPr lang="it-IT" sz="2000" b="0">
                <a:solidFill>
                  <a:schemeClr val="tx1"/>
                </a:solidFill>
                <a:latin typeface="Arial" pitchFamily="-108" charset="0"/>
              </a:endParaRPr>
            </a:p>
          </p:txBody>
        </p:sp>
        <p:sp>
          <p:nvSpPr>
            <p:cNvPr id="1499161" name="Text Box 25"/>
            <p:cNvSpPr txBox="1">
              <a:spLocks noChangeArrowheads="1"/>
            </p:cNvSpPr>
            <p:nvPr/>
          </p:nvSpPr>
          <p:spPr bwMode="auto">
            <a:xfrm>
              <a:off x="2854" y="2075"/>
              <a:ext cx="2329" cy="250"/>
            </a:xfrm>
            <a:prstGeom prst="rect">
              <a:avLst/>
            </a:prstGeom>
            <a:noFill/>
            <a:ln w="31750">
              <a:noFill/>
              <a:miter lim="800000"/>
              <a:headEnd/>
              <a:tailEnd/>
            </a:ln>
            <a:effectLst/>
          </p:spPr>
          <p:txBody>
            <a:bodyPr wrap="none">
              <a:prstTxWarp prst="textNoShape">
                <a:avLst/>
              </a:prstTxWarp>
              <a:spAutoFit/>
            </a:bodyPr>
            <a:lstStyle/>
            <a:p>
              <a:r>
                <a:rPr lang="en-US" sz="2000" dirty="0">
                  <a:solidFill>
                    <a:srgbClr val="FF0000"/>
                  </a:solidFill>
                  <a:latin typeface="Arial"/>
                </a:rPr>
                <a:t>model assumptions minimized</a:t>
              </a:r>
              <a:endParaRPr lang="it-IT" sz="2000" dirty="0">
                <a:solidFill>
                  <a:srgbClr val="FF0000"/>
                </a:solidFill>
                <a:latin typeface="Arial"/>
              </a:endParaRPr>
            </a:p>
          </p:txBody>
        </p:sp>
      </p:grpSp>
      <p:sp>
        <p:nvSpPr>
          <p:cNvPr id="28" name="Rectangle 27"/>
          <p:cNvSpPr/>
          <p:nvPr/>
        </p:nvSpPr>
        <p:spPr>
          <a:xfrm>
            <a:off x="1456966" y="0"/>
            <a:ext cx="6083967" cy="646331"/>
          </a:xfrm>
          <a:prstGeom prst="rect">
            <a:avLst/>
          </a:prstGeom>
          <a:noFill/>
        </p:spPr>
        <p:txBody>
          <a:bodyPr wrap="none">
            <a:spAutoFit/>
          </a:bodyPr>
          <a:lstStyle/>
          <a:p>
            <a:pPr algn="ctr">
              <a:defRPr/>
            </a:pPr>
            <a:r>
              <a:rPr lang="en-US" sz="3600" b="1" dirty="0" smtClean="0">
                <a:ln w="1905"/>
                <a:solidFill>
                  <a:srgbClr val="0000FF"/>
                </a:solidFill>
                <a:effectLst>
                  <a:innerShdw blurRad="69850" dist="43180" dir="5400000">
                    <a:srgbClr val="000000">
                      <a:alpha val="65000"/>
                    </a:srgbClr>
                  </a:innerShdw>
                </a:effectLst>
                <a:latin typeface="Calibri"/>
              </a:rPr>
              <a:t>Full-differential physical model</a:t>
            </a:r>
          </a:p>
        </p:txBody>
      </p:sp>
      <p:sp>
        <p:nvSpPr>
          <p:cNvPr id="29" name="Datumsplatzhalter 5"/>
          <p:cNvSpPr txBox="1">
            <a:spLocks noGrp="1"/>
          </p:cNvSpPr>
          <p:nvPr/>
        </p:nvSpPr>
        <p:spPr>
          <a:xfrm>
            <a:off x="457200" y="6492875"/>
            <a:ext cx="2133600" cy="365125"/>
          </a:xfrm>
          <a:prstGeom prst="rect">
            <a:avLst/>
          </a:prstGeom>
          <a:noFill/>
        </p:spPr>
        <p:txBody>
          <a:bodyPr anchor="b">
            <a:prstTxWarp prst="textNoShape">
              <a:avLst/>
            </a:prstTxWarp>
          </a:bodyPr>
          <a:lstStyle/>
          <a:p>
            <a:r>
              <a:rPr lang="de-DE" sz="1200" dirty="0" smtClean="0">
                <a:solidFill>
                  <a:srgbClr val="898989"/>
                </a:solidFill>
              </a:rPr>
              <a:t>M. Contalbrigo</a:t>
            </a:r>
            <a:endParaRPr lang="en-US" sz="1200" dirty="0">
              <a:solidFill>
                <a:srgbClr val="898989"/>
              </a:solidFill>
            </a:endParaRPr>
          </a:p>
        </p:txBody>
      </p:sp>
      <p:sp>
        <p:nvSpPr>
          <p:cNvPr id="30" name="Foliennummernplatzhalter 6"/>
          <p:cNvSpPr txBox="1">
            <a:spLocks noGrp="1"/>
          </p:cNvSpPr>
          <p:nvPr/>
        </p:nvSpPr>
        <p:spPr>
          <a:xfrm>
            <a:off x="6553200" y="6492875"/>
            <a:ext cx="2133600" cy="365125"/>
          </a:xfrm>
          <a:prstGeom prst="rect">
            <a:avLst/>
          </a:prstGeom>
          <a:noFill/>
        </p:spPr>
        <p:txBody>
          <a:bodyPr anchor="b">
            <a:prstTxWarp prst="textNoShape">
              <a:avLst/>
            </a:prstTxWarp>
          </a:bodyPr>
          <a:lstStyle/>
          <a:p>
            <a:pPr algn="r"/>
            <a:fld id="{78BEA122-F9E3-6547-A64F-E206C65A37C3}" type="slidenum">
              <a:rPr lang="en-US" sz="1200">
                <a:solidFill>
                  <a:srgbClr val="898989"/>
                </a:solidFill>
              </a:rPr>
              <a:pPr algn="r"/>
              <a:t>25</a:t>
            </a:fld>
            <a:endParaRPr lang="en-US" sz="1200" dirty="0">
              <a:solidFill>
                <a:srgbClr val="898989"/>
              </a:solidFill>
            </a:endParaRPr>
          </a:p>
        </p:txBody>
      </p:sp>
      <p:sp>
        <p:nvSpPr>
          <p:cNvPr id="31" name="Fußzeilenplatzhalter 7"/>
          <p:cNvSpPr txBox="1">
            <a:spLocks noGrp="1"/>
          </p:cNvSpPr>
          <p:nvPr/>
        </p:nvSpPr>
        <p:spPr>
          <a:xfrm>
            <a:off x="3124200" y="6492875"/>
            <a:ext cx="3200400" cy="365125"/>
          </a:xfrm>
          <a:prstGeom prst="rect">
            <a:avLst/>
          </a:prstGeom>
          <a:noFill/>
        </p:spPr>
        <p:txBody>
          <a:bodyPr anchor="b">
            <a:prstTxWarp prst="textNoShape">
              <a:avLst/>
            </a:prstTxWarp>
          </a:bodyPr>
          <a:lstStyle/>
          <a:p>
            <a:pPr algn="ctr"/>
            <a:r>
              <a:rPr lang="en-US" sz="1200" dirty="0" err="1" smtClean="0">
                <a:solidFill>
                  <a:srgbClr val="898989"/>
                </a:solidFill>
              </a:rPr>
              <a:t>Frascati</a:t>
            </a:r>
            <a:r>
              <a:rPr lang="en-US" sz="1200" dirty="0" smtClean="0">
                <a:solidFill>
                  <a:srgbClr val="898989"/>
                </a:solidFill>
              </a:rPr>
              <a:t>: CLAS Transverse Target Meeting</a:t>
            </a:r>
            <a:endParaRPr lang="en-US" sz="1200" dirty="0">
              <a:solidFill>
                <a:srgbClr val="898989"/>
              </a:solidFill>
            </a:endParaRPr>
          </a:p>
        </p:txBody>
      </p:sp>
      <p:cxnSp>
        <p:nvCxnSpPr>
          <p:cNvPr id="32" name="Straight Connector 31"/>
          <p:cNvCxnSpPr/>
          <p:nvPr/>
        </p:nvCxnSpPr>
        <p:spPr>
          <a:xfrm>
            <a:off x="152400" y="6559550"/>
            <a:ext cx="8763000" cy="158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nvGrpSpPr>
          <p:cNvPr id="36" name="Group 35"/>
          <p:cNvGrpSpPr/>
          <p:nvPr/>
        </p:nvGrpSpPr>
        <p:grpSpPr>
          <a:xfrm>
            <a:off x="152400" y="4011612"/>
            <a:ext cx="8729663" cy="2332038"/>
            <a:chOff x="152400" y="4011612"/>
            <a:chExt cx="8729663" cy="2332038"/>
          </a:xfrm>
        </p:grpSpPr>
        <p:graphicFrame>
          <p:nvGraphicFramePr>
            <p:cNvPr id="1499140" name="Object 4"/>
            <p:cNvGraphicFramePr>
              <a:graphicFrameLocks noChangeAspect="1"/>
            </p:cNvGraphicFramePr>
            <p:nvPr/>
          </p:nvGraphicFramePr>
          <p:xfrm>
            <a:off x="2271713" y="5584825"/>
            <a:ext cx="4808537" cy="758825"/>
          </p:xfrm>
          <a:graphic>
            <a:graphicData uri="http://schemas.openxmlformats.org/presentationml/2006/ole">
              <p:oleObj spid="_x0000_s342022" name="Equation" r:id="rId7" imgW="3213100" imgH="508000" progId="Equation.3">
                <p:embed/>
              </p:oleObj>
            </a:graphicData>
          </a:graphic>
        </p:graphicFrame>
        <p:sp>
          <p:nvSpPr>
            <p:cNvPr id="1499141" name="Rectangle 5"/>
            <p:cNvSpPr>
              <a:spLocks noChangeArrowheads="1"/>
            </p:cNvSpPr>
            <p:nvPr/>
          </p:nvSpPr>
          <p:spPr bwMode="auto">
            <a:xfrm>
              <a:off x="457200" y="4322762"/>
              <a:ext cx="8424863" cy="1163638"/>
            </a:xfrm>
            <a:prstGeom prst="rect">
              <a:avLst/>
            </a:prstGeom>
            <a:noFill/>
            <a:ln w="9525">
              <a:noFill/>
              <a:miter lim="800000"/>
              <a:headEnd/>
              <a:tailEnd/>
            </a:ln>
            <a:effectLst/>
          </p:spPr>
          <p:txBody>
            <a:bodyPr>
              <a:prstTxWarp prst="textNoShape">
                <a:avLst/>
              </a:prstTxWarp>
              <a:spAutoFit/>
            </a:bodyPr>
            <a:lstStyle/>
            <a:p>
              <a:pPr marL="342900" indent="-342900">
                <a:lnSpc>
                  <a:spcPct val="130000"/>
                </a:lnSpc>
              </a:pPr>
              <a:r>
                <a:rPr lang="it-IT" sz="1800" b="0" dirty="0" smtClean="0">
                  <a:solidFill>
                    <a:schemeClr val="tx1"/>
                  </a:solidFill>
                  <a:latin typeface="Arial" pitchFamily="-108" charset="0"/>
                </a:rPr>
                <a:t> </a:t>
              </a:r>
              <a:r>
                <a:rPr lang="it-IT" sz="1800" b="0" dirty="0">
                  <a:solidFill>
                    <a:schemeClr val="tx1"/>
                  </a:solidFill>
                  <a:latin typeface="Arial" pitchFamily="-108" charset="0"/>
                </a:rPr>
                <a:t>The extracted azimuthal moments                      and                     are folded with the spin-independent cross section (known!) in 4</a:t>
              </a:r>
              <a:r>
                <a:rPr lang="it-IT" sz="1800" b="0" dirty="0">
                  <a:solidFill>
                    <a:schemeClr val="tx1"/>
                  </a:solidFill>
                  <a:latin typeface="Arial" pitchFamily="-108" charset="0"/>
                  <a:sym typeface="Symbol" pitchFamily="-108" charset="2"/>
                </a:rPr>
                <a:t> </a:t>
              </a:r>
              <a:r>
                <a:rPr lang="it-IT" sz="1800" b="0" dirty="0">
                  <a:solidFill>
                    <a:schemeClr val="tx1"/>
                  </a:solidFill>
                  <a:latin typeface="Arial" pitchFamily="-108" charset="0"/>
                </a:rPr>
                <a:t>           and within the HERMES acceptance            :  </a:t>
              </a:r>
            </a:p>
          </p:txBody>
        </p:sp>
        <p:graphicFrame>
          <p:nvGraphicFramePr>
            <p:cNvPr id="1499142" name="Object 6"/>
            <p:cNvGraphicFramePr>
              <a:graphicFrameLocks noChangeAspect="1"/>
            </p:cNvGraphicFramePr>
            <p:nvPr/>
          </p:nvGraphicFramePr>
          <p:xfrm>
            <a:off x="6008687" y="4752975"/>
            <a:ext cx="620713" cy="368300"/>
          </p:xfrm>
          <a:graphic>
            <a:graphicData uri="http://schemas.openxmlformats.org/presentationml/2006/ole">
              <p:oleObj spid="_x0000_s342023" name="Equation" r:id="rId8" imgW="406080" imgH="241200" progId="Equation.3">
                <p:embed/>
              </p:oleObj>
            </a:graphicData>
          </a:graphic>
        </p:graphicFrame>
        <p:graphicFrame>
          <p:nvGraphicFramePr>
            <p:cNvPr id="1499143" name="Object 7"/>
            <p:cNvGraphicFramePr>
              <a:graphicFrameLocks noChangeAspect="1"/>
            </p:cNvGraphicFramePr>
            <p:nvPr/>
          </p:nvGraphicFramePr>
          <p:xfrm>
            <a:off x="4081463" y="4400550"/>
            <a:ext cx="1273175" cy="374650"/>
          </p:xfrm>
          <a:graphic>
            <a:graphicData uri="http://schemas.openxmlformats.org/presentationml/2006/ole">
              <p:oleObj spid="_x0000_s342024" name="Equation" r:id="rId9" imgW="774360" imgH="228600" progId="Equation.3">
                <p:embed/>
              </p:oleObj>
            </a:graphicData>
          </a:graphic>
        </p:graphicFrame>
        <p:graphicFrame>
          <p:nvGraphicFramePr>
            <p:cNvPr id="1499144" name="Object 8"/>
            <p:cNvGraphicFramePr>
              <a:graphicFrameLocks noChangeAspect="1"/>
            </p:cNvGraphicFramePr>
            <p:nvPr/>
          </p:nvGraphicFramePr>
          <p:xfrm>
            <a:off x="3194050" y="5111750"/>
            <a:ext cx="641350" cy="368300"/>
          </p:xfrm>
          <a:graphic>
            <a:graphicData uri="http://schemas.openxmlformats.org/presentationml/2006/ole">
              <p:oleObj spid="_x0000_s342025" name="Equation" r:id="rId10" imgW="419040" imgH="241200" progId="Equation.3">
                <p:embed/>
              </p:oleObj>
            </a:graphicData>
          </a:graphic>
        </p:graphicFrame>
        <p:graphicFrame>
          <p:nvGraphicFramePr>
            <p:cNvPr id="1499145" name="Object 9"/>
            <p:cNvGraphicFramePr>
              <a:graphicFrameLocks noChangeAspect="1"/>
            </p:cNvGraphicFramePr>
            <p:nvPr/>
          </p:nvGraphicFramePr>
          <p:xfrm>
            <a:off x="5918200" y="4403725"/>
            <a:ext cx="1211263" cy="374650"/>
          </p:xfrm>
          <a:graphic>
            <a:graphicData uri="http://schemas.openxmlformats.org/presentationml/2006/ole">
              <p:oleObj spid="_x0000_s342026" name="Equation" r:id="rId11" imgW="736560" imgH="228600" progId="Equation.3">
                <p:embed/>
              </p:oleObj>
            </a:graphicData>
          </a:graphic>
        </p:graphicFrame>
        <p:sp>
          <p:nvSpPr>
            <p:cNvPr id="33" name="TextBox 32"/>
            <p:cNvSpPr txBox="1"/>
            <p:nvPr/>
          </p:nvSpPr>
          <p:spPr>
            <a:xfrm>
              <a:off x="152400" y="4011612"/>
              <a:ext cx="2199265" cy="369332"/>
            </a:xfrm>
            <a:prstGeom prst="rect">
              <a:avLst/>
            </a:prstGeom>
            <a:noFill/>
          </p:spPr>
          <p:txBody>
            <a:bodyPr wrap="none" rtlCol="0">
              <a:spAutoFit/>
            </a:bodyPr>
            <a:lstStyle/>
            <a:p>
              <a:r>
                <a:rPr lang="en-US" dirty="0" smtClean="0">
                  <a:solidFill>
                    <a:srgbClr val="008000"/>
                  </a:solidFill>
                </a:rPr>
                <a:t>Testing the method:</a:t>
              </a:r>
              <a:endParaRPr lang="en-US" dirty="0">
                <a:solidFill>
                  <a:srgbClr val="008000"/>
                </a:solidFill>
              </a:endParaRPr>
            </a:p>
          </p:txBody>
        </p:sp>
      </p:grpSp>
      <p:sp>
        <p:nvSpPr>
          <p:cNvPr id="34" name="TextBox 33"/>
          <p:cNvSpPr txBox="1"/>
          <p:nvPr/>
        </p:nvSpPr>
        <p:spPr>
          <a:xfrm>
            <a:off x="179388" y="621268"/>
            <a:ext cx="1275146" cy="369332"/>
          </a:xfrm>
          <a:prstGeom prst="rect">
            <a:avLst/>
          </a:prstGeom>
          <a:noFill/>
        </p:spPr>
        <p:txBody>
          <a:bodyPr wrap="none" rtlCol="0">
            <a:spAutoFit/>
          </a:bodyPr>
          <a:lstStyle/>
          <a:p>
            <a:r>
              <a:rPr lang="en-US" dirty="0" smtClean="0">
                <a:solidFill>
                  <a:srgbClr val="008000"/>
                </a:solidFill>
              </a:rPr>
              <a:t>Extraction:</a:t>
            </a:r>
            <a:endParaRPr lang="en-US" dirty="0">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02210" name="Picture 2"/>
          <p:cNvPicPr preferRelativeResize="0">
            <a:picLocks noChangeArrowheads="1"/>
          </p:cNvPicPr>
          <p:nvPr/>
        </p:nvPicPr>
        <p:blipFill>
          <a:blip r:embed="rId2"/>
          <a:srcRect/>
          <a:stretch>
            <a:fillRect/>
          </a:stretch>
        </p:blipFill>
        <p:spPr bwMode="auto">
          <a:xfrm>
            <a:off x="109538" y="1576388"/>
            <a:ext cx="4318000" cy="4318000"/>
          </a:xfrm>
          <a:prstGeom prst="rect">
            <a:avLst/>
          </a:prstGeom>
          <a:noFill/>
          <a:ln w="9525">
            <a:noFill/>
            <a:miter lim="800000"/>
            <a:headEnd/>
            <a:tailEnd/>
          </a:ln>
          <a:effectLst/>
        </p:spPr>
      </p:pic>
      <p:sp>
        <p:nvSpPr>
          <p:cNvPr id="1502213" name="AutoShape 5"/>
          <p:cNvSpPr>
            <a:spLocks noChangeArrowheads="1"/>
          </p:cNvSpPr>
          <p:nvPr/>
        </p:nvSpPr>
        <p:spPr bwMode="auto">
          <a:xfrm>
            <a:off x="827088" y="1728788"/>
            <a:ext cx="1728787" cy="360362"/>
          </a:xfrm>
          <a:prstGeom prst="roundRect">
            <a:avLst>
              <a:gd name="adj" fmla="val 16667"/>
            </a:avLst>
          </a:prstGeom>
          <a:noFill/>
          <a:ln w="25400">
            <a:solidFill>
              <a:srgbClr val="FF0000"/>
            </a:solidFill>
            <a:round/>
            <a:headEnd/>
            <a:tailEnd/>
          </a:ln>
          <a:effectLst/>
        </p:spPr>
        <p:txBody>
          <a:bodyPr wrap="none" anchor="ctr">
            <a:prstTxWarp prst="textNoShape">
              <a:avLst/>
            </a:prstTxWarp>
          </a:bodyPr>
          <a:lstStyle/>
          <a:p>
            <a:endParaRPr lang="en-US"/>
          </a:p>
        </p:txBody>
      </p:sp>
      <p:sp>
        <p:nvSpPr>
          <p:cNvPr id="1502214" name="Line 6"/>
          <p:cNvSpPr>
            <a:spLocks noChangeShapeType="1"/>
          </p:cNvSpPr>
          <p:nvPr/>
        </p:nvSpPr>
        <p:spPr bwMode="auto">
          <a:xfrm flipV="1">
            <a:off x="1331913" y="1296988"/>
            <a:ext cx="0" cy="431800"/>
          </a:xfrm>
          <a:prstGeom prst="line">
            <a:avLst/>
          </a:prstGeom>
          <a:noFill/>
          <a:ln w="25400">
            <a:solidFill>
              <a:srgbClr val="FF0000"/>
            </a:solidFill>
            <a:round/>
            <a:headEnd/>
            <a:tailEnd/>
          </a:ln>
          <a:effectLst/>
        </p:spPr>
        <p:txBody>
          <a:bodyPr>
            <a:prstTxWarp prst="textNoShape">
              <a:avLst/>
            </a:prstTxWarp>
          </a:bodyPr>
          <a:lstStyle/>
          <a:p>
            <a:endParaRPr lang="en-US"/>
          </a:p>
        </p:txBody>
      </p:sp>
      <p:sp>
        <p:nvSpPr>
          <p:cNvPr id="1502215" name="Line 7"/>
          <p:cNvSpPr>
            <a:spLocks noChangeShapeType="1"/>
          </p:cNvSpPr>
          <p:nvPr/>
        </p:nvSpPr>
        <p:spPr bwMode="auto">
          <a:xfrm>
            <a:off x="1331913" y="1296988"/>
            <a:ext cx="215900" cy="0"/>
          </a:xfrm>
          <a:prstGeom prst="line">
            <a:avLst/>
          </a:prstGeom>
          <a:noFill/>
          <a:ln w="25400">
            <a:solidFill>
              <a:srgbClr val="FF0000"/>
            </a:solidFill>
            <a:round/>
            <a:headEnd/>
            <a:tailEnd type="triangle" w="med" len="med"/>
          </a:ln>
          <a:effectLst/>
        </p:spPr>
        <p:txBody>
          <a:bodyPr>
            <a:prstTxWarp prst="textNoShape">
              <a:avLst/>
            </a:prstTxWarp>
          </a:bodyPr>
          <a:lstStyle/>
          <a:p>
            <a:endParaRPr lang="en-US"/>
          </a:p>
        </p:txBody>
      </p:sp>
      <p:sp>
        <p:nvSpPr>
          <p:cNvPr id="1502216" name="Text Box 8"/>
          <p:cNvSpPr txBox="1">
            <a:spLocks noChangeArrowheads="1"/>
          </p:cNvSpPr>
          <p:nvPr/>
        </p:nvSpPr>
        <p:spPr bwMode="auto">
          <a:xfrm>
            <a:off x="1543050" y="1125538"/>
            <a:ext cx="259715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a:latin typeface="Arial" pitchFamily="-108" charset="0"/>
              </a:rPr>
              <a:t>Standard extraction method</a:t>
            </a:r>
            <a:endParaRPr lang="it-IT" sz="1400">
              <a:latin typeface="Arial" pitchFamily="-108" charset="0"/>
            </a:endParaRPr>
          </a:p>
        </p:txBody>
      </p:sp>
      <p:sp>
        <p:nvSpPr>
          <p:cNvPr id="1502217" name="AutoShape 9"/>
          <p:cNvSpPr>
            <a:spLocks noChangeArrowheads="1"/>
          </p:cNvSpPr>
          <p:nvPr/>
        </p:nvSpPr>
        <p:spPr bwMode="auto">
          <a:xfrm>
            <a:off x="842963" y="2122488"/>
            <a:ext cx="3008312" cy="360362"/>
          </a:xfrm>
          <a:prstGeom prst="roundRect">
            <a:avLst>
              <a:gd name="adj" fmla="val 16667"/>
            </a:avLst>
          </a:prstGeom>
          <a:noFill/>
          <a:ln w="25400">
            <a:solidFill>
              <a:srgbClr val="0000FF"/>
            </a:solidFill>
            <a:round/>
            <a:headEnd/>
            <a:tailEnd/>
          </a:ln>
          <a:effectLst/>
        </p:spPr>
        <p:txBody>
          <a:bodyPr wrap="none" anchor="ctr">
            <a:prstTxWarp prst="textNoShape">
              <a:avLst/>
            </a:prstTxWarp>
          </a:bodyPr>
          <a:lstStyle/>
          <a:p>
            <a:endParaRPr lang="en-US"/>
          </a:p>
        </p:txBody>
      </p:sp>
      <p:sp>
        <p:nvSpPr>
          <p:cNvPr id="1502218" name="Line 10"/>
          <p:cNvSpPr>
            <a:spLocks noChangeShapeType="1"/>
          </p:cNvSpPr>
          <p:nvPr/>
        </p:nvSpPr>
        <p:spPr bwMode="auto">
          <a:xfrm flipV="1">
            <a:off x="3851275" y="2276475"/>
            <a:ext cx="720725" cy="0"/>
          </a:xfrm>
          <a:prstGeom prst="line">
            <a:avLst/>
          </a:prstGeom>
          <a:noFill/>
          <a:ln w="25400">
            <a:solidFill>
              <a:srgbClr val="0000FF"/>
            </a:solidFill>
            <a:round/>
            <a:headEnd/>
            <a:tailEnd/>
          </a:ln>
          <a:effectLst/>
        </p:spPr>
        <p:txBody>
          <a:bodyPr>
            <a:prstTxWarp prst="textNoShape">
              <a:avLst/>
            </a:prstTxWarp>
          </a:bodyPr>
          <a:lstStyle/>
          <a:p>
            <a:endParaRPr lang="en-US"/>
          </a:p>
        </p:txBody>
      </p:sp>
      <p:sp>
        <p:nvSpPr>
          <p:cNvPr id="1502219" name="Line 11"/>
          <p:cNvSpPr>
            <a:spLocks noChangeShapeType="1"/>
          </p:cNvSpPr>
          <p:nvPr/>
        </p:nvSpPr>
        <p:spPr bwMode="auto">
          <a:xfrm flipV="1">
            <a:off x="4572000" y="2060575"/>
            <a:ext cx="287338" cy="215900"/>
          </a:xfrm>
          <a:prstGeom prst="line">
            <a:avLst/>
          </a:prstGeom>
          <a:noFill/>
          <a:ln w="25400">
            <a:solidFill>
              <a:srgbClr val="0000FF"/>
            </a:solidFill>
            <a:round/>
            <a:headEnd/>
            <a:tailEnd type="triangle" w="med" len="med"/>
          </a:ln>
          <a:effectLst/>
        </p:spPr>
        <p:txBody>
          <a:bodyPr>
            <a:prstTxWarp prst="textNoShape">
              <a:avLst/>
            </a:prstTxWarp>
          </a:bodyPr>
          <a:lstStyle/>
          <a:p>
            <a:endParaRPr lang="en-US"/>
          </a:p>
        </p:txBody>
      </p:sp>
      <p:sp>
        <p:nvSpPr>
          <p:cNvPr id="1502220" name="Text Box 12"/>
          <p:cNvSpPr txBox="1">
            <a:spLocks noChangeArrowheads="1"/>
          </p:cNvSpPr>
          <p:nvPr/>
        </p:nvSpPr>
        <p:spPr bwMode="auto">
          <a:xfrm>
            <a:off x="4840288" y="1811338"/>
            <a:ext cx="2179637"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a:solidFill>
                  <a:srgbClr val="0000FF"/>
                </a:solidFill>
                <a:latin typeface="Arial" pitchFamily="-108" charset="0"/>
              </a:rPr>
              <a:t>New extraction method</a:t>
            </a:r>
          </a:p>
        </p:txBody>
      </p:sp>
      <p:grpSp>
        <p:nvGrpSpPr>
          <p:cNvPr id="2" name="Group 13"/>
          <p:cNvGrpSpPr>
            <a:grpSpLocks/>
          </p:cNvGrpSpPr>
          <p:nvPr/>
        </p:nvGrpSpPr>
        <p:grpSpPr bwMode="auto">
          <a:xfrm>
            <a:off x="3132138" y="2565400"/>
            <a:ext cx="5667375" cy="3060700"/>
            <a:chOff x="1973" y="1616"/>
            <a:chExt cx="3570" cy="1928"/>
          </a:xfrm>
        </p:grpSpPr>
        <p:sp>
          <p:nvSpPr>
            <p:cNvPr id="1502222" name="Rectangle 14"/>
            <p:cNvSpPr>
              <a:spLocks noChangeArrowheads="1"/>
            </p:cNvSpPr>
            <p:nvPr/>
          </p:nvSpPr>
          <p:spPr bwMode="auto">
            <a:xfrm>
              <a:off x="1973" y="2455"/>
              <a:ext cx="816" cy="680"/>
            </a:xfrm>
            <a:prstGeom prst="rect">
              <a:avLst/>
            </a:prstGeom>
            <a:noFill/>
            <a:ln w="38100">
              <a:solidFill>
                <a:srgbClr val="000000"/>
              </a:solidFill>
              <a:prstDash val="sysDot"/>
              <a:miter lim="800000"/>
              <a:headEnd/>
              <a:tailEnd/>
            </a:ln>
            <a:effectLst/>
          </p:spPr>
          <p:txBody>
            <a:bodyPr wrap="none" anchor="ctr">
              <a:prstTxWarp prst="textNoShape">
                <a:avLst/>
              </a:prstTxWarp>
            </a:bodyPr>
            <a:lstStyle/>
            <a:p>
              <a:endParaRPr lang="en-US"/>
            </a:p>
          </p:txBody>
        </p:sp>
        <p:sp>
          <p:nvSpPr>
            <p:cNvPr id="1502223" name="Line 15"/>
            <p:cNvSpPr>
              <a:spLocks noChangeShapeType="1"/>
            </p:cNvSpPr>
            <p:nvPr/>
          </p:nvSpPr>
          <p:spPr bwMode="auto">
            <a:xfrm flipV="1">
              <a:off x="2789" y="1627"/>
              <a:ext cx="545" cy="817"/>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502224" name="Line 16"/>
            <p:cNvSpPr>
              <a:spLocks noChangeShapeType="1"/>
            </p:cNvSpPr>
            <p:nvPr/>
          </p:nvSpPr>
          <p:spPr bwMode="auto">
            <a:xfrm>
              <a:off x="2789" y="3136"/>
              <a:ext cx="545" cy="408"/>
            </a:xfrm>
            <a:prstGeom prst="line">
              <a:avLst/>
            </a:prstGeom>
            <a:noFill/>
            <a:ln w="25400">
              <a:solidFill>
                <a:schemeClr val="tx1"/>
              </a:solidFill>
              <a:round/>
              <a:headEnd/>
              <a:tailEnd/>
            </a:ln>
            <a:effectLst/>
          </p:spPr>
          <p:txBody>
            <a:bodyPr>
              <a:prstTxWarp prst="textNoShape">
                <a:avLst/>
              </a:prstTxWarp>
            </a:bodyPr>
            <a:lstStyle/>
            <a:p>
              <a:endParaRPr lang="en-US"/>
            </a:p>
          </p:txBody>
        </p:sp>
        <p:pic>
          <p:nvPicPr>
            <p:cNvPr id="1502225" name="Picture 17" descr="acc44_2"/>
            <p:cNvPicPr>
              <a:picLocks noChangeAspect="1" noChangeArrowheads="1"/>
            </p:cNvPicPr>
            <p:nvPr/>
          </p:nvPicPr>
          <p:blipFill>
            <a:blip r:embed="rId3"/>
            <a:srcRect/>
            <a:stretch>
              <a:fillRect/>
            </a:stretch>
          </p:blipFill>
          <p:spPr bwMode="auto">
            <a:xfrm>
              <a:off x="3334" y="1616"/>
              <a:ext cx="2209" cy="1907"/>
            </a:xfrm>
            <a:prstGeom prst="rect">
              <a:avLst/>
            </a:prstGeom>
            <a:noFill/>
            <a:ln w="31750">
              <a:solidFill>
                <a:schemeClr val="tx1"/>
              </a:solidFill>
              <a:miter lim="800000"/>
              <a:headEnd/>
              <a:tailEnd/>
            </a:ln>
          </p:spPr>
        </p:pic>
      </p:grpSp>
      <p:pic>
        <p:nvPicPr>
          <p:cNvPr id="1502226" name="Picture 18" descr="acc44_3"/>
          <p:cNvPicPr preferRelativeResize="0">
            <a:picLocks noChangeArrowheads="1"/>
          </p:cNvPicPr>
          <p:nvPr/>
        </p:nvPicPr>
        <p:blipFill>
          <a:blip r:embed="rId4"/>
          <a:srcRect/>
          <a:stretch>
            <a:fillRect/>
          </a:stretch>
        </p:blipFill>
        <p:spPr bwMode="auto">
          <a:xfrm>
            <a:off x="5289550" y="2562225"/>
            <a:ext cx="3505200" cy="3027363"/>
          </a:xfrm>
          <a:prstGeom prst="rect">
            <a:avLst/>
          </a:prstGeom>
          <a:noFill/>
          <a:ln w="31750">
            <a:solidFill>
              <a:schemeClr val="tx1"/>
            </a:solidFill>
            <a:miter lim="800000"/>
            <a:headEnd/>
            <a:tailEnd/>
          </a:ln>
        </p:spPr>
      </p:pic>
      <p:pic>
        <p:nvPicPr>
          <p:cNvPr id="1502227" name="Picture 19" descr="acc44_4"/>
          <p:cNvPicPr preferRelativeResize="0">
            <a:picLocks noChangeArrowheads="1"/>
          </p:cNvPicPr>
          <p:nvPr/>
        </p:nvPicPr>
        <p:blipFill>
          <a:blip r:embed="rId5"/>
          <a:srcRect/>
          <a:stretch>
            <a:fillRect/>
          </a:stretch>
        </p:blipFill>
        <p:spPr bwMode="auto">
          <a:xfrm>
            <a:off x="5292725" y="2565400"/>
            <a:ext cx="3505200" cy="3027363"/>
          </a:xfrm>
          <a:prstGeom prst="rect">
            <a:avLst/>
          </a:prstGeom>
          <a:noFill/>
          <a:ln w="31750">
            <a:solidFill>
              <a:schemeClr val="tx1"/>
            </a:solidFill>
            <a:miter lim="800000"/>
            <a:headEnd/>
            <a:tailEnd/>
          </a:ln>
        </p:spPr>
      </p:pic>
      <p:sp>
        <p:nvSpPr>
          <p:cNvPr id="1502228" name="Text Box 20"/>
          <p:cNvSpPr txBox="1">
            <a:spLocks noChangeArrowheads="1"/>
          </p:cNvSpPr>
          <p:nvPr/>
        </p:nvSpPr>
        <p:spPr bwMode="auto">
          <a:xfrm>
            <a:off x="5580063" y="4821238"/>
            <a:ext cx="2592387" cy="623887"/>
          </a:xfrm>
          <a:prstGeom prst="rect">
            <a:avLst/>
          </a:prstGeom>
          <a:noFill/>
          <a:ln w="9525">
            <a:noFill/>
            <a:miter lim="800000"/>
            <a:headEnd/>
            <a:tailEnd/>
          </a:ln>
          <a:effectLst/>
        </p:spPr>
        <p:txBody>
          <a:bodyPr>
            <a:prstTxWarp prst="textNoShape">
              <a:avLst/>
            </a:prstTxWarp>
            <a:spAutoFit/>
          </a:bodyPr>
          <a:lstStyle/>
          <a:p>
            <a:pPr>
              <a:spcBef>
                <a:spcPct val="50000"/>
              </a:spcBef>
            </a:pPr>
            <a:r>
              <a:rPr lang="it-IT" sz="1400">
                <a:solidFill>
                  <a:srgbClr val="6600FF"/>
                </a:solidFill>
                <a:latin typeface="Arial" pitchFamily="-108" charset="0"/>
              </a:rPr>
              <a:t>Blue: within acceptance</a:t>
            </a:r>
          </a:p>
          <a:p>
            <a:pPr>
              <a:spcBef>
                <a:spcPct val="50000"/>
              </a:spcBef>
            </a:pPr>
            <a:r>
              <a:rPr lang="it-IT" sz="1400">
                <a:solidFill>
                  <a:schemeClr val="tx1"/>
                </a:solidFill>
                <a:latin typeface="Arial" pitchFamily="-108" charset="0"/>
              </a:rPr>
              <a:t>Black: in 4</a:t>
            </a:r>
            <a:r>
              <a:rPr lang="it-IT" sz="1400">
                <a:solidFill>
                  <a:schemeClr val="tx1"/>
                </a:solidFill>
                <a:latin typeface="Arial" pitchFamily="-108" charset="0"/>
                <a:sym typeface="Symbol" pitchFamily="-108" charset="2"/>
              </a:rPr>
              <a:t></a:t>
            </a:r>
          </a:p>
        </p:txBody>
      </p:sp>
      <p:sp>
        <p:nvSpPr>
          <p:cNvPr id="1502229" name="Text Box 21"/>
          <p:cNvSpPr txBox="1">
            <a:spLocks noChangeArrowheads="1"/>
          </p:cNvSpPr>
          <p:nvPr/>
        </p:nvSpPr>
        <p:spPr bwMode="auto">
          <a:xfrm>
            <a:off x="6078538" y="2728913"/>
            <a:ext cx="2938462" cy="77946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1800">
                <a:latin typeface="Comic Sans MS" pitchFamily="-108" charset="0"/>
              </a:rPr>
              <a:t>The method works </a:t>
            </a:r>
          </a:p>
          <a:p>
            <a:pPr algn="ctr">
              <a:spcBef>
                <a:spcPct val="50000"/>
              </a:spcBef>
            </a:pPr>
            <a:r>
              <a:rPr lang="en-US" sz="1800">
                <a:latin typeface="Comic Sans MS" pitchFamily="-108" charset="0"/>
              </a:rPr>
              <a:t>nicely at MC level!</a:t>
            </a:r>
            <a:endParaRPr lang="it-IT" sz="1800">
              <a:latin typeface="Comic Sans MS" pitchFamily="-108" charset="0"/>
            </a:endParaRPr>
          </a:p>
        </p:txBody>
      </p:sp>
      <p:grpSp>
        <p:nvGrpSpPr>
          <p:cNvPr id="3" name="Group 23"/>
          <p:cNvGrpSpPr>
            <a:grpSpLocks/>
          </p:cNvGrpSpPr>
          <p:nvPr/>
        </p:nvGrpSpPr>
        <p:grpSpPr bwMode="auto">
          <a:xfrm>
            <a:off x="107950" y="6005519"/>
            <a:ext cx="8856663" cy="400050"/>
            <a:chOff x="68" y="3783"/>
            <a:chExt cx="5579" cy="252"/>
          </a:xfrm>
        </p:grpSpPr>
        <p:sp>
          <p:nvSpPr>
            <p:cNvPr id="1502212" name="Text Box 4"/>
            <p:cNvSpPr txBox="1">
              <a:spLocks noChangeArrowheads="1"/>
            </p:cNvSpPr>
            <p:nvPr/>
          </p:nvSpPr>
          <p:spPr bwMode="auto">
            <a:xfrm>
              <a:off x="68" y="3783"/>
              <a:ext cx="5579" cy="25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000" dirty="0">
                  <a:latin typeface="Arial" pitchFamily="-108" charset="0"/>
                </a:rPr>
                <a:t>Small effect on DATA          systematic error</a:t>
              </a:r>
              <a:endParaRPr lang="it-IT" sz="2000" dirty="0">
                <a:latin typeface="Arial" pitchFamily="-108" charset="0"/>
              </a:endParaRPr>
            </a:p>
          </p:txBody>
        </p:sp>
        <p:sp>
          <p:nvSpPr>
            <p:cNvPr id="1502230" name="Line 22"/>
            <p:cNvSpPr>
              <a:spLocks noChangeShapeType="1"/>
            </p:cNvSpPr>
            <p:nvPr/>
          </p:nvSpPr>
          <p:spPr bwMode="auto">
            <a:xfrm>
              <a:off x="2976" y="3936"/>
              <a:ext cx="181" cy="0"/>
            </a:xfrm>
            <a:prstGeom prst="line">
              <a:avLst/>
            </a:prstGeom>
            <a:noFill/>
            <a:ln w="41275">
              <a:solidFill>
                <a:srgbClr val="FF0000"/>
              </a:solidFill>
              <a:round/>
              <a:headEnd/>
              <a:tailEnd type="triangle" w="lg" len="lg"/>
            </a:ln>
            <a:effectLst/>
          </p:spPr>
          <p:txBody>
            <a:bodyPr wrap="square">
              <a:prstTxWarp prst="textNoShape">
                <a:avLst/>
              </a:prstTxWarp>
              <a:spAutoFit/>
            </a:bodyPr>
            <a:lstStyle/>
            <a:p>
              <a:endParaRPr lang="en-US"/>
            </a:p>
          </p:txBody>
        </p:sp>
      </p:grpSp>
      <p:sp>
        <p:nvSpPr>
          <p:cNvPr id="24" name="Datumsplatzhalter 5"/>
          <p:cNvSpPr txBox="1">
            <a:spLocks noGrp="1"/>
          </p:cNvSpPr>
          <p:nvPr/>
        </p:nvSpPr>
        <p:spPr>
          <a:xfrm>
            <a:off x="457200" y="6492875"/>
            <a:ext cx="2133600" cy="365125"/>
          </a:xfrm>
          <a:prstGeom prst="rect">
            <a:avLst/>
          </a:prstGeom>
          <a:noFill/>
        </p:spPr>
        <p:txBody>
          <a:bodyPr anchor="b">
            <a:prstTxWarp prst="textNoShape">
              <a:avLst/>
            </a:prstTxWarp>
          </a:bodyPr>
          <a:lstStyle/>
          <a:p>
            <a:r>
              <a:rPr lang="de-DE" sz="1200" dirty="0" smtClean="0">
                <a:solidFill>
                  <a:srgbClr val="898989"/>
                </a:solidFill>
              </a:rPr>
              <a:t>M. Contalbrigo</a:t>
            </a:r>
            <a:endParaRPr lang="en-US" sz="1200" dirty="0">
              <a:solidFill>
                <a:srgbClr val="898989"/>
              </a:solidFill>
            </a:endParaRPr>
          </a:p>
        </p:txBody>
      </p:sp>
      <p:sp>
        <p:nvSpPr>
          <p:cNvPr id="25" name="Foliennummernplatzhalter 6"/>
          <p:cNvSpPr txBox="1">
            <a:spLocks noGrp="1"/>
          </p:cNvSpPr>
          <p:nvPr/>
        </p:nvSpPr>
        <p:spPr>
          <a:xfrm>
            <a:off x="6553200" y="6492875"/>
            <a:ext cx="2133600" cy="365125"/>
          </a:xfrm>
          <a:prstGeom prst="rect">
            <a:avLst/>
          </a:prstGeom>
          <a:noFill/>
        </p:spPr>
        <p:txBody>
          <a:bodyPr anchor="b">
            <a:prstTxWarp prst="textNoShape">
              <a:avLst/>
            </a:prstTxWarp>
          </a:bodyPr>
          <a:lstStyle/>
          <a:p>
            <a:pPr algn="r"/>
            <a:fld id="{78BEA122-F9E3-6547-A64F-E206C65A37C3}" type="slidenum">
              <a:rPr lang="en-US" sz="1200">
                <a:solidFill>
                  <a:srgbClr val="898989"/>
                </a:solidFill>
              </a:rPr>
              <a:pPr algn="r"/>
              <a:t>26</a:t>
            </a:fld>
            <a:endParaRPr lang="en-US" sz="1200" dirty="0">
              <a:solidFill>
                <a:srgbClr val="898989"/>
              </a:solidFill>
            </a:endParaRPr>
          </a:p>
        </p:txBody>
      </p:sp>
      <p:sp>
        <p:nvSpPr>
          <p:cNvPr id="26" name="Fußzeilenplatzhalter 7"/>
          <p:cNvSpPr txBox="1">
            <a:spLocks noGrp="1"/>
          </p:cNvSpPr>
          <p:nvPr/>
        </p:nvSpPr>
        <p:spPr>
          <a:xfrm>
            <a:off x="3124200" y="6492875"/>
            <a:ext cx="3200400" cy="365125"/>
          </a:xfrm>
          <a:prstGeom prst="rect">
            <a:avLst/>
          </a:prstGeom>
          <a:noFill/>
        </p:spPr>
        <p:txBody>
          <a:bodyPr anchor="b">
            <a:prstTxWarp prst="textNoShape">
              <a:avLst/>
            </a:prstTxWarp>
          </a:bodyPr>
          <a:lstStyle/>
          <a:p>
            <a:pPr algn="ctr"/>
            <a:r>
              <a:rPr lang="en-US" sz="1200" dirty="0" err="1" smtClean="0">
                <a:solidFill>
                  <a:srgbClr val="898989"/>
                </a:solidFill>
              </a:rPr>
              <a:t>Frascati</a:t>
            </a:r>
            <a:r>
              <a:rPr lang="en-US" sz="1200" dirty="0" smtClean="0">
                <a:solidFill>
                  <a:srgbClr val="898989"/>
                </a:solidFill>
              </a:rPr>
              <a:t>: CLAS Transverse Target Meeting</a:t>
            </a:r>
            <a:endParaRPr lang="en-US" sz="1200" dirty="0">
              <a:solidFill>
                <a:srgbClr val="898989"/>
              </a:solidFill>
            </a:endParaRPr>
          </a:p>
        </p:txBody>
      </p:sp>
      <p:cxnSp>
        <p:nvCxnSpPr>
          <p:cNvPr id="27" name="Straight Connector 26"/>
          <p:cNvCxnSpPr/>
          <p:nvPr/>
        </p:nvCxnSpPr>
        <p:spPr>
          <a:xfrm>
            <a:off x="152400" y="6559550"/>
            <a:ext cx="8763000" cy="158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788595" y="0"/>
            <a:ext cx="7420721" cy="646331"/>
          </a:xfrm>
          <a:prstGeom prst="rect">
            <a:avLst/>
          </a:prstGeom>
          <a:noFill/>
        </p:spPr>
        <p:txBody>
          <a:bodyPr wrap="none">
            <a:spAutoFit/>
          </a:bodyPr>
          <a:lstStyle/>
          <a:p>
            <a:pPr algn="ctr">
              <a:defRPr/>
            </a:pPr>
            <a:r>
              <a:rPr lang="en-US" sz="3600" b="1" dirty="0" smtClean="0">
                <a:ln w="1905"/>
                <a:solidFill>
                  <a:srgbClr val="0000FF"/>
                </a:solidFill>
                <a:effectLst>
                  <a:innerShdw blurRad="69850" dist="43180" dir="5400000">
                    <a:srgbClr val="000000">
                      <a:alpha val="65000"/>
                    </a:srgbClr>
                  </a:innerShdw>
                </a:effectLst>
                <a:latin typeface="Calibri"/>
              </a:rPr>
              <a:t>Testing the method with GMC_TRANS</a:t>
            </a:r>
          </a:p>
        </p:txBody>
      </p:sp>
      <p:sp>
        <p:nvSpPr>
          <p:cNvPr id="29" name="TextBox 28"/>
          <p:cNvSpPr txBox="1"/>
          <p:nvPr/>
        </p:nvSpPr>
        <p:spPr>
          <a:xfrm>
            <a:off x="2906541" y="685800"/>
            <a:ext cx="3037059" cy="461665"/>
          </a:xfrm>
          <a:prstGeom prst="rect">
            <a:avLst/>
          </a:prstGeom>
          <a:noFill/>
        </p:spPr>
        <p:txBody>
          <a:bodyPr wrap="none" rtlCol="0">
            <a:spAutoFit/>
          </a:bodyPr>
          <a:lstStyle/>
          <a:p>
            <a:r>
              <a:rPr lang="en-US" sz="2400" dirty="0" smtClean="0">
                <a:solidFill>
                  <a:srgbClr val="FF0000"/>
                </a:solidFill>
              </a:rPr>
              <a:t>Arbitrary input model</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2228"/>
                                        </p:tgtEl>
                                        <p:attrNameLst>
                                          <p:attrName>style.visibility</p:attrName>
                                        </p:attrNameLst>
                                      </p:cBhvr>
                                      <p:to>
                                        <p:strVal val="visible"/>
                                      </p:to>
                                    </p:set>
                                    <p:animEffect transition="in" filter="fade">
                                      <p:cBhvr>
                                        <p:cTn id="7" dur="500"/>
                                        <p:tgtEl>
                                          <p:spTgt spid="150222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02226"/>
                                        </p:tgtEl>
                                        <p:attrNameLst>
                                          <p:attrName>style.visibility</p:attrName>
                                        </p:attrNameLst>
                                      </p:cBhvr>
                                      <p:to>
                                        <p:strVal val="visible"/>
                                      </p:to>
                                    </p:set>
                                    <p:animEffect transition="in" filter="fade">
                                      <p:cBhvr>
                                        <p:cTn id="15" dur="500"/>
                                        <p:tgtEl>
                                          <p:spTgt spid="15022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02227"/>
                                        </p:tgtEl>
                                        <p:attrNameLst>
                                          <p:attrName>style.visibility</p:attrName>
                                        </p:attrNameLst>
                                      </p:cBhvr>
                                      <p:to>
                                        <p:strVal val="visible"/>
                                      </p:to>
                                    </p:set>
                                    <p:animEffect transition="in" filter="fade">
                                      <p:cBhvr>
                                        <p:cTn id="20" dur="500"/>
                                        <p:tgtEl>
                                          <p:spTgt spid="1502227"/>
                                        </p:tgtEl>
                                      </p:cBhvr>
                                    </p:animEffec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150222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2228"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atumsplatzhalter 5"/>
          <p:cNvSpPr txBox="1">
            <a:spLocks noGrp="1"/>
          </p:cNvSpPr>
          <p:nvPr/>
        </p:nvSpPr>
        <p:spPr>
          <a:xfrm>
            <a:off x="457200" y="6492875"/>
            <a:ext cx="2133600" cy="365125"/>
          </a:xfrm>
          <a:prstGeom prst="rect">
            <a:avLst/>
          </a:prstGeom>
          <a:noFill/>
        </p:spPr>
        <p:txBody>
          <a:bodyPr anchor="b">
            <a:prstTxWarp prst="textNoShape">
              <a:avLst/>
            </a:prstTxWarp>
          </a:bodyPr>
          <a:lstStyle/>
          <a:p>
            <a:r>
              <a:rPr lang="de-DE" sz="1200" dirty="0" smtClean="0">
                <a:solidFill>
                  <a:srgbClr val="898989"/>
                </a:solidFill>
              </a:rPr>
              <a:t>M. Contalbrigo</a:t>
            </a:r>
            <a:endParaRPr lang="en-US" sz="1200" dirty="0">
              <a:solidFill>
                <a:srgbClr val="898989"/>
              </a:solidFill>
            </a:endParaRPr>
          </a:p>
        </p:txBody>
      </p:sp>
      <p:sp>
        <p:nvSpPr>
          <p:cNvPr id="4" name="Foliennummernplatzhalter 6"/>
          <p:cNvSpPr txBox="1">
            <a:spLocks noGrp="1"/>
          </p:cNvSpPr>
          <p:nvPr/>
        </p:nvSpPr>
        <p:spPr>
          <a:xfrm>
            <a:off x="6553200" y="6492875"/>
            <a:ext cx="2133600" cy="365125"/>
          </a:xfrm>
          <a:prstGeom prst="rect">
            <a:avLst/>
          </a:prstGeom>
          <a:noFill/>
        </p:spPr>
        <p:txBody>
          <a:bodyPr anchor="b">
            <a:prstTxWarp prst="textNoShape">
              <a:avLst/>
            </a:prstTxWarp>
          </a:bodyPr>
          <a:lstStyle/>
          <a:p>
            <a:pPr algn="r"/>
            <a:fld id="{78BEA122-F9E3-6547-A64F-E206C65A37C3}" type="slidenum">
              <a:rPr lang="en-US" sz="1200">
                <a:solidFill>
                  <a:srgbClr val="898989"/>
                </a:solidFill>
              </a:rPr>
              <a:pPr algn="r"/>
              <a:t>27</a:t>
            </a:fld>
            <a:endParaRPr lang="en-US" sz="1200" dirty="0">
              <a:solidFill>
                <a:srgbClr val="898989"/>
              </a:solidFill>
            </a:endParaRPr>
          </a:p>
        </p:txBody>
      </p:sp>
      <p:sp>
        <p:nvSpPr>
          <p:cNvPr id="6" name="Fußzeilenplatzhalter 7"/>
          <p:cNvSpPr txBox="1">
            <a:spLocks noGrp="1"/>
          </p:cNvSpPr>
          <p:nvPr/>
        </p:nvSpPr>
        <p:spPr>
          <a:xfrm>
            <a:off x="3124200" y="6492875"/>
            <a:ext cx="3200400" cy="365125"/>
          </a:xfrm>
          <a:prstGeom prst="rect">
            <a:avLst/>
          </a:prstGeom>
          <a:noFill/>
        </p:spPr>
        <p:txBody>
          <a:bodyPr anchor="b">
            <a:prstTxWarp prst="textNoShape">
              <a:avLst/>
            </a:prstTxWarp>
          </a:bodyPr>
          <a:lstStyle/>
          <a:p>
            <a:pPr algn="ctr"/>
            <a:r>
              <a:rPr lang="en-US" sz="1200" dirty="0" err="1" smtClean="0">
                <a:solidFill>
                  <a:srgbClr val="898989"/>
                </a:solidFill>
              </a:rPr>
              <a:t>Frascati</a:t>
            </a:r>
            <a:r>
              <a:rPr lang="en-US" sz="1200" dirty="0" smtClean="0">
                <a:solidFill>
                  <a:srgbClr val="898989"/>
                </a:solidFill>
              </a:rPr>
              <a:t>: CLAS Transverse Target Meeting</a:t>
            </a:r>
            <a:endParaRPr lang="en-US" sz="1200" dirty="0">
              <a:solidFill>
                <a:srgbClr val="898989"/>
              </a:solidFill>
            </a:endParaRPr>
          </a:p>
        </p:txBody>
      </p:sp>
      <p:cxnSp>
        <p:nvCxnSpPr>
          <p:cNvPr id="7" name="Straight Connector 6"/>
          <p:cNvCxnSpPr/>
          <p:nvPr/>
        </p:nvCxnSpPr>
        <p:spPr>
          <a:xfrm>
            <a:off x="152400" y="6559550"/>
            <a:ext cx="8763000" cy="158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3362570" y="0"/>
            <a:ext cx="2272753" cy="646331"/>
          </a:xfrm>
          <a:prstGeom prst="rect">
            <a:avLst/>
          </a:prstGeom>
          <a:noFill/>
        </p:spPr>
        <p:txBody>
          <a:bodyPr wrap="none">
            <a:spAutoFit/>
          </a:bodyPr>
          <a:lstStyle/>
          <a:p>
            <a:pPr algn="ctr">
              <a:defRPr/>
            </a:pPr>
            <a:r>
              <a:rPr lang="en-US" sz="3600" b="1" dirty="0" smtClean="0">
                <a:ln w="1905"/>
                <a:solidFill>
                  <a:srgbClr val="0000FF"/>
                </a:solidFill>
                <a:effectLst>
                  <a:innerShdw blurRad="69850" dist="43180" dir="5400000">
                    <a:srgbClr val="000000">
                      <a:alpha val="65000"/>
                    </a:srgbClr>
                  </a:innerShdw>
                </a:effectLst>
                <a:latin typeface="Calibri"/>
              </a:rPr>
              <a:t>Conclusion</a:t>
            </a:r>
          </a:p>
        </p:txBody>
      </p:sp>
      <p:sp>
        <p:nvSpPr>
          <p:cNvPr id="8" name="TextBox 7"/>
          <p:cNvSpPr txBox="1"/>
          <p:nvPr/>
        </p:nvSpPr>
        <p:spPr>
          <a:xfrm>
            <a:off x="838200" y="849868"/>
            <a:ext cx="6400800" cy="369332"/>
          </a:xfrm>
          <a:prstGeom prst="rect">
            <a:avLst/>
          </a:prstGeom>
          <a:noFill/>
        </p:spPr>
        <p:txBody>
          <a:bodyPr wrap="square" rtlCol="0">
            <a:spAutoFit/>
          </a:bodyPr>
          <a:lstStyle/>
          <a:p>
            <a:r>
              <a:rPr lang="en-US" dirty="0" smtClean="0"/>
              <a:t>Transverse data required special care during</a:t>
            </a:r>
          </a:p>
        </p:txBody>
      </p:sp>
      <p:sp>
        <p:nvSpPr>
          <p:cNvPr id="10" name="TextBox 9"/>
          <p:cNvSpPr txBox="1"/>
          <p:nvPr/>
        </p:nvSpPr>
        <p:spPr>
          <a:xfrm>
            <a:off x="1447800" y="3236655"/>
            <a:ext cx="7467600" cy="2554545"/>
          </a:xfrm>
          <a:prstGeom prst="rect">
            <a:avLst/>
          </a:prstGeom>
          <a:noFill/>
        </p:spPr>
        <p:txBody>
          <a:bodyPr wrap="square" rtlCol="0">
            <a:spAutoFit/>
          </a:bodyPr>
          <a:lstStyle/>
          <a:p>
            <a:endParaRPr lang="en-US" sz="1600" dirty="0" smtClean="0"/>
          </a:p>
          <a:p>
            <a:r>
              <a:rPr lang="en-US" sz="1600" dirty="0" smtClean="0"/>
              <a:t>Account for beam and scattered particles bending in target holding field</a:t>
            </a:r>
          </a:p>
          <a:p>
            <a:endParaRPr lang="en-US" sz="1600" dirty="0" smtClean="0"/>
          </a:p>
          <a:p>
            <a:r>
              <a:rPr lang="en-US" sz="1600" dirty="0" smtClean="0"/>
              <a:t>Account for full event topology in particle ID </a:t>
            </a:r>
          </a:p>
          <a:p>
            <a:endParaRPr lang="en-US" sz="1600" dirty="0" smtClean="0"/>
          </a:p>
          <a:p>
            <a:r>
              <a:rPr lang="en-US" sz="1600" dirty="0" smtClean="0"/>
              <a:t>Special algorithms to </a:t>
            </a:r>
          </a:p>
          <a:p>
            <a:endParaRPr lang="en-US" sz="1600" dirty="0" smtClean="0"/>
          </a:p>
          <a:p>
            <a:r>
              <a:rPr lang="en-US" sz="1600" dirty="0" smtClean="0"/>
              <a:t>             minimize/correct  instrumental effects (ML fits, unfolding, multi-D)</a:t>
            </a:r>
          </a:p>
          <a:p>
            <a:endParaRPr lang="en-US" sz="1600" dirty="0" smtClean="0"/>
          </a:p>
          <a:p>
            <a:r>
              <a:rPr lang="en-US" sz="1600" dirty="0" smtClean="0"/>
              <a:t>             evaluate systematic effects (full differential model of the signal)</a:t>
            </a:r>
          </a:p>
        </p:txBody>
      </p:sp>
      <p:sp>
        <p:nvSpPr>
          <p:cNvPr id="9" name="TextBox 8"/>
          <p:cNvSpPr txBox="1"/>
          <p:nvPr/>
        </p:nvSpPr>
        <p:spPr>
          <a:xfrm>
            <a:off x="2514600" y="1683603"/>
            <a:ext cx="3657600" cy="830997"/>
          </a:xfrm>
          <a:prstGeom prst="rect">
            <a:avLst/>
          </a:prstGeom>
          <a:noFill/>
        </p:spPr>
        <p:txBody>
          <a:bodyPr wrap="square" rtlCol="0">
            <a:spAutoFit/>
          </a:bodyPr>
          <a:lstStyle/>
          <a:p>
            <a:r>
              <a:rPr lang="en-US" sz="1600" dirty="0" smtClean="0"/>
              <a:t>Preserve beam orbit </a:t>
            </a:r>
          </a:p>
          <a:p>
            <a:endParaRPr lang="en-US" sz="1600" dirty="0" smtClean="0"/>
          </a:p>
          <a:p>
            <a:r>
              <a:rPr lang="en-US" sz="1600" dirty="0" smtClean="0"/>
              <a:t>Minimize depolarizing effects</a:t>
            </a:r>
          </a:p>
        </p:txBody>
      </p:sp>
      <p:sp>
        <p:nvSpPr>
          <p:cNvPr id="11" name="TextBox 10"/>
          <p:cNvSpPr txBox="1"/>
          <p:nvPr/>
        </p:nvSpPr>
        <p:spPr>
          <a:xfrm>
            <a:off x="475778" y="1447800"/>
            <a:ext cx="1429222" cy="369332"/>
          </a:xfrm>
          <a:prstGeom prst="rect">
            <a:avLst/>
          </a:prstGeom>
          <a:noFill/>
        </p:spPr>
        <p:txBody>
          <a:bodyPr wrap="none" rtlCol="0">
            <a:spAutoFit/>
          </a:bodyPr>
          <a:lstStyle/>
          <a:p>
            <a:r>
              <a:rPr lang="en-US" dirty="0" smtClean="0">
                <a:solidFill>
                  <a:srgbClr val="FF0000"/>
                </a:solidFill>
              </a:rPr>
              <a:t>Data-taking:</a:t>
            </a:r>
            <a:endParaRPr lang="en-US" dirty="0">
              <a:solidFill>
                <a:srgbClr val="FF0000"/>
              </a:solidFill>
            </a:endParaRPr>
          </a:p>
        </p:txBody>
      </p:sp>
      <p:sp>
        <p:nvSpPr>
          <p:cNvPr id="12" name="TextBox 11"/>
          <p:cNvSpPr txBox="1"/>
          <p:nvPr/>
        </p:nvSpPr>
        <p:spPr>
          <a:xfrm>
            <a:off x="457200" y="2791123"/>
            <a:ext cx="1809848" cy="369332"/>
          </a:xfrm>
          <a:prstGeom prst="rect">
            <a:avLst/>
          </a:prstGeom>
          <a:noFill/>
        </p:spPr>
        <p:txBody>
          <a:bodyPr wrap="none" rtlCol="0">
            <a:spAutoFit/>
          </a:bodyPr>
          <a:lstStyle/>
          <a:p>
            <a:r>
              <a:rPr lang="en-US" dirty="0" smtClean="0">
                <a:solidFill>
                  <a:srgbClr val="FF0000"/>
                </a:solidFill>
              </a:rPr>
              <a:t>Offline analysis: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800100" y="533400"/>
            <a:ext cx="7962900" cy="3655769"/>
          </a:xfrm>
          <a:prstGeom prst="rect">
            <a:avLst/>
          </a:prstGeom>
        </p:spPr>
      </p:pic>
      <p:pic>
        <p:nvPicPr>
          <p:cNvPr id="5" name="Picture 4"/>
          <p:cNvPicPr>
            <a:picLocks noChangeAspect="1"/>
          </p:cNvPicPr>
          <p:nvPr/>
        </p:nvPicPr>
        <p:blipFill>
          <a:blip r:embed="rId3"/>
          <a:stretch>
            <a:fillRect/>
          </a:stretch>
        </p:blipFill>
        <p:spPr>
          <a:xfrm>
            <a:off x="0" y="3665412"/>
            <a:ext cx="3124200" cy="2354388"/>
          </a:xfrm>
          <a:prstGeom prst="rect">
            <a:avLst/>
          </a:prstGeom>
        </p:spPr>
      </p:pic>
      <p:sp>
        <p:nvSpPr>
          <p:cNvPr id="6" name="TextBox 5"/>
          <p:cNvSpPr txBox="1"/>
          <p:nvPr/>
        </p:nvSpPr>
        <p:spPr>
          <a:xfrm>
            <a:off x="457200" y="5877580"/>
            <a:ext cx="2449997" cy="523220"/>
          </a:xfrm>
          <a:prstGeom prst="rect">
            <a:avLst/>
          </a:prstGeom>
          <a:noFill/>
        </p:spPr>
        <p:txBody>
          <a:bodyPr wrap="none" rtlCol="0">
            <a:spAutoFit/>
          </a:bodyPr>
          <a:lstStyle/>
          <a:p>
            <a:r>
              <a:rPr lang="en-US" sz="1400" dirty="0" smtClean="0"/>
              <a:t>Hyperfine energy levels as a </a:t>
            </a:r>
          </a:p>
          <a:p>
            <a:r>
              <a:rPr lang="en-US" sz="1400" dirty="0" smtClean="0"/>
              <a:t>function of the holding field</a:t>
            </a:r>
            <a:endParaRPr lang="en-US" sz="1400" dirty="0"/>
          </a:p>
        </p:txBody>
      </p:sp>
      <p:sp>
        <p:nvSpPr>
          <p:cNvPr id="7" name="Rectangle 6"/>
          <p:cNvSpPr/>
          <p:nvPr/>
        </p:nvSpPr>
        <p:spPr>
          <a:xfrm>
            <a:off x="2565804" y="0"/>
            <a:ext cx="3866263" cy="646331"/>
          </a:xfrm>
          <a:prstGeom prst="rect">
            <a:avLst/>
          </a:prstGeom>
          <a:noFill/>
        </p:spPr>
        <p:txBody>
          <a:bodyPr wrap="none">
            <a:spAutoFit/>
          </a:bodyPr>
          <a:lstStyle/>
          <a:p>
            <a:pPr algn="ctr">
              <a:defRPr/>
            </a:pPr>
            <a:r>
              <a:rPr lang="en-US" sz="3600" b="1" dirty="0" smtClean="0">
                <a:ln w="1905"/>
                <a:solidFill>
                  <a:srgbClr val="0000FF"/>
                </a:solidFill>
                <a:effectLst>
                  <a:innerShdw blurRad="69850" dist="43180" dir="5400000">
                    <a:srgbClr val="000000">
                      <a:alpha val="65000"/>
                    </a:srgbClr>
                  </a:innerShdw>
                </a:effectLst>
                <a:latin typeface="Calibri"/>
              </a:rPr>
              <a:t>The HERMES target</a:t>
            </a:r>
          </a:p>
        </p:txBody>
      </p:sp>
      <p:sp>
        <p:nvSpPr>
          <p:cNvPr id="8" name="Datumsplatzhalter 5"/>
          <p:cNvSpPr txBox="1">
            <a:spLocks noGrp="1"/>
          </p:cNvSpPr>
          <p:nvPr/>
        </p:nvSpPr>
        <p:spPr>
          <a:xfrm>
            <a:off x="457200" y="6492875"/>
            <a:ext cx="2133600" cy="365125"/>
          </a:xfrm>
          <a:prstGeom prst="rect">
            <a:avLst/>
          </a:prstGeom>
          <a:noFill/>
        </p:spPr>
        <p:txBody>
          <a:bodyPr anchor="b">
            <a:prstTxWarp prst="textNoShape">
              <a:avLst/>
            </a:prstTxWarp>
          </a:bodyPr>
          <a:lstStyle/>
          <a:p>
            <a:r>
              <a:rPr lang="de-DE" sz="1200" dirty="0" smtClean="0">
                <a:solidFill>
                  <a:srgbClr val="898989"/>
                </a:solidFill>
              </a:rPr>
              <a:t>M. Contalbrigo</a:t>
            </a:r>
            <a:endParaRPr lang="en-US" sz="1200" dirty="0">
              <a:solidFill>
                <a:srgbClr val="898989"/>
              </a:solidFill>
            </a:endParaRPr>
          </a:p>
        </p:txBody>
      </p:sp>
      <p:sp>
        <p:nvSpPr>
          <p:cNvPr id="9" name="Foliennummernplatzhalter 6"/>
          <p:cNvSpPr txBox="1">
            <a:spLocks noGrp="1"/>
          </p:cNvSpPr>
          <p:nvPr/>
        </p:nvSpPr>
        <p:spPr>
          <a:xfrm>
            <a:off x="6553200" y="6492875"/>
            <a:ext cx="2133600" cy="365125"/>
          </a:xfrm>
          <a:prstGeom prst="rect">
            <a:avLst/>
          </a:prstGeom>
          <a:noFill/>
        </p:spPr>
        <p:txBody>
          <a:bodyPr anchor="b">
            <a:prstTxWarp prst="textNoShape">
              <a:avLst/>
            </a:prstTxWarp>
          </a:bodyPr>
          <a:lstStyle/>
          <a:p>
            <a:pPr algn="r"/>
            <a:fld id="{78BEA122-F9E3-6547-A64F-E206C65A37C3}" type="slidenum">
              <a:rPr lang="en-US" sz="1200">
                <a:solidFill>
                  <a:srgbClr val="898989"/>
                </a:solidFill>
              </a:rPr>
              <a:pPr algn="r"/>
              <a:t>3</a:t>
            </a:fld>
            <a:endParaRPr lang="en-US" sz="1200" dirty="0">
              <a:solidFill>
                <a:srgbClr val="898989"/>
              </a:solidFill>
            </a:endParaRPr>
          </a:p>
        </p:txBody>
      </p:sp>
      <p:sp>
        <p:nvSpPr>
          <p:cNvPr id="10" name="Fußzeilenplatzhalter 7"/>
          <p:cNvSpPr txBox="1">
            <a:spLocks noGrp="1"/>
          </p:cNvSpPr>
          <p:nvPr/>
        </p:nvSpPr>
        <p:spPr>
          <a:xfrm>
            <a:off x="3124200" y="6492875"/>
            <a:ext cx="3200400" cy="365125"/>
          </a:xfrm>
          <a:prstGeom prst="rect">
            <a:avLst/>
          </a:prstGeom>
          <a:noFill/>
        </p:spPr>
        <p:txBody>
          <a:bodyPr anchor="b">
            <a:prstTxWarp prst="textNoShape">
              <a:avLst/>
            </a:prstTxWarp>
          </a:bodyPr>
          <a:lstStyle/>
          <a:p>
            <a:pPr algn="ctr"/>
            <a:r>
              <a:rPr lang="en-US" sz="1200" dirty="0" err="1" smtClean="0">
                <a:solidFill>
                  <a:srgbClr val="898989"/>
                </a:solidFill>
              </a:rPr>
              <a:t>Frascati</a:t>
            </a:r>
            <a:r>
              <a:rPr lang="en-US" sz="1200" dirty="0" smtClean="0">
                <a:solidFill>
                  <a:srgbClr val="898989"/>
                </a:solidFill>
              </a:rPr>
              <a:t>: CLAS Transverse Target Meeting</a:t>
            </a:r>
            <a:endParaRPr lang="en-US" sz="1200" dirty="0">
              <a:solidFill>
                <a:srgbClr val="898989"/>
              </a:solidFill>
            </a:endParaRPr>
          </a:p>
        </p:txBody>
      </p:sp>
      <p:cxnSp>
        <p:nvCxnSpPr>
          <p:cNvPr id="11" name="Straight Connector 10"/>
          <p:cNvCxnSpPr/>
          <p:nvPr/>
        </p:nvCxnSpPr>
        <p:spPr>
          <a:xfrm>
            <a:off x="152400" y="6559550"/>
            <a:ext cx="8763000" cy="158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219200" y="3429000"/>
            <a:ext cx="381000" cy="23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stretch>
            <a:fillRect/>
          </a:stretch>
        </p:blipFill>
        <p:spPr>
          <a:xfrm>
            <a:off x="3385921" y="4423311"/>
            <a:ext cx="2633879" cy="1557932"/>
          </a:xfrm>
          <a:prstGeom prst="rect">
            <a:avLst/>
          </a:prstGeom>
        </p:spPr>
      </p:pic>
      <p:sp>
        <p:nvSpPr>
          <p:cNvPr id="15" name="TextBox 14"/>
          <p:cNvSpPr txBox="1"/>
          <p:nvPr/>
        </p:nvSpPr>
        <p:spPr>
          <a:xfrm>
            <a:off x="3690721" y="6093023"/>
            <a:ext cx="2154306" cy="307777"/>
          </a:xfrm>
          <a:prstGeom prst="rect">
            <a:avLst/>
          </a:prstGeom>
          <a:noFill/>
        </p:spPr>
        <p:txBody>
          <a:bodyPr wrap="none" rtlCol="0">
            <a:spAutoFit/>
          </a:bodyPr>
          <a:lstStyle/>
          <a:p>
            <a:r>
              <a:rPr lang="en-US" sz="1400" dirty="0" smtClean="0"/>
              <a:t>The 75 </a:t>
            </a:r>
            <a:r>
              <a:rPr lang="en-US" sz="1400" dirty="0" smtClean="0">
                <a:latin typeface="Symbol"/>
              </a:rPr>
              <a:t>m</a:t>
            </a:r>
            <a:r>
              <a:rPr lang="en-US" sz="1400" dirty="0" smtClean="0"/>
              <a:t>m Al coated cell</a:t>
            </a:r>
            <a:endParaRPr lang="en-US" sz="1400" dirty="0"/>
          </a:p>
        </p:txBody>
      </p:sp>
      <p:sp>
        <p:nvSpPr>
          <p:cNvPr id="18" name="Rectangle 17"/>
          <p:cNvSpPr/>
          <p:nvPr/>
        </p:nvSpPr>
        <p:spPr>
          <a:xfrm>
            <a:off x="5845026" y="3463193"/>
            <a:ext cx="1774974" cy="6469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a:t>
            </a:r>
            <a:endParaRPr lang="en-US" dirty="0"/>
          </a:p>
        </p:txBody>
      </p:sp>
      <p:sp>
        <p:nvSpPr>
          <p:cNvPr id="19" name="TextBox 18"/>
          <p:cNvSpPr txBox="1"/>
          <p:nvPr/>
        </p:nvSpPr>
        <p:spPr>
          <a:xfrm>
            <a:off x="3705688" y="4038600"/>
            <a:ext cx="2237912" cy="338554"/>
          </a:xfrm>
          <a:prstGeom prst="rect">
            <a:avLst/>
          </a:prstGeom>
          <a:noFill/>
        </p:spPr>
        <p:txBody>
          <a:bodyPr wrap="none" rtlCol="0">
            <a:spAutoFit/>
          </a:bodyPr>
          <a:lstStyle/>
          <a:p>
            <a:r>
              <a:rPr lang="en-US" sz="1600" dirty="0" smtClean="0">
                <a:solidFill>
                  <a:srgbClr val="FF0000"/>
                </a:solidFill>
              </a:rPr>
              <a:t>27.5 </a:t>
            </a:r>
            <a:r>
              <a:rPr lang="en-US" sz="1600" dirty="0" err="1" smtClean="0">
                <a:solidFill>
                  <a:srgbClr val="FF0000"/>
                </a:solidFill>
              </a:rPr>
              <a:t>GeV</a:t>
            </a:r>
            <a:r>
              <a:rPr lang="en-US" sz="1600" dirty="0" smtClean="0">
                <a:solidFill>
                  <a:srgbClr val="FF0000"/>
                </a:solidFill>
              </a:rPr>
              <a:t> lepton beam</a:t>
            </a:r>
            <a:endParaRPr lang="en-US" sz="1600" dirty="0">
              <a:solidFill>
                <a:srgbClr val="FF0000"/>
              </a:solidFill>
            </a:endParaRPr>
          </a:p>
        </p:txBody>
      </p:sp>
      <p:sp>
        <p:nvSpPr>
          <p:cNvPr id="20" name="TextBox 19"/>
          <p:cNvSpPr txBox="1"/>
          <p:nvPr/>
        </p:nvSpPr>
        <p:spPr>
          <a:xfrm>
            <a:off x="6186873" y="3810000"/>
            <a:ext cx="2804727" cy="2554545"/>
          </a:xfrm>
          <a:prstGeom prst="rect">
            <a:avLst/>
          </a:prstGeom>
          <a:gradFill flip="none" rotWithShape="1">
            <a:gsLst>
              <a:gs pos="0">
                <a:schemeClr val="bg1"/>
              </a:gs>
              <a:gs pos="100000">
                <a:schemeClr val="tx2">
                  <a:lumMod val="40000"/>
                  <a:lumOff val="60000"/>
                </a:schemeClr>
              </a:gs>
            </a:gsLst>
            <a:lin ang="0" scaled="1"/>
            <a:tileRect/>
          </a:gradFill>
          <a:ln>
            <a:solidFill>
              <a:srgbClr val="000090"/>
            </a:solidFill>
          </a:ln>
        </p:spPr>
        <p:txBody>
          <a:bodyPr wrap="square" rtlCol="0">
            <a:spAutoFit/>
          </a:bodyPr>
          <a:lstStyle/>
          <a:p>
            <a:r>
              <a:rPr lang="en-US" sz="1600" dirty="0" smtClean="0"/>
              <a:t>High polarization ~ 80+/-3%</a:t>
            </a:r>
          </a:p>
          <a:p>
            <a:endParaRPr lang="en-US" sz="1600" dirty="0" smtClean="0"/>
          </a:p>
          <a:p>
            <a:r>
              <a:rPr lang="en-US" sz="1600" dirty="0" smtClean="0"/>
              <a:t>No dilution factor</a:t>
            </a:r>
          </a:p>
          <a:p>
            <a:endParaRPr lang="en-US" sz="1600" dirty="0" smtClean="0"/>
          </a:p>
          <a:p>
            <a:r>
              <a:rPr lang="en-US" sz="1600" dirty="0" smtClean="0"/>
              <a:t>ms polarization switching</a:t>
            </a:r>
          </a:p>
          <a:p>
            <a:endParaRPr lang="en-US" sz="1600" dirty="0" smtClean="0"/>
          </a:p>
          <a:p>
            <a:r>
              <a:rPr lang="en-US" sz="1600" dirty="0" smtClean="0"/>
              <a:t>No radiation </a:t>
            </a:r>
            <a:r>
              <a:rPr lang="en-US" sz="1600" dirty="0" smtClean="0"/>
              <a:t>damage</a:t>
            </a:r>
          </a:p>
          <a:p>
            <a:endParaRPr lang="en-US" sz="1600" dirty="0" smtClean="0"/>
          </a:p>
          <a:p>
            <a:r>
              <a:rPr lang="en-US" sz="1600" dirty="0" smtClean="0"/>
              <a:t>   L ~ O(10</a:t>
            </a:r>
            <a:r>
              <a:rPr lang="en-US" sz="1600" baseline="30000" dirty="0" smtClean="0"/>
              <a:t>31</a:t>
            </a:r>
            <a:r>
              <a:rPr lang="en-US" sz="1600" dirty="0" smtClean="0"/>
              <a:t>) cm</a:t>
            </a:r>
            <a:r>
              <a:rPr lang="en-US" sz="1600" baseline="30000" dirty="0" smtClean="0"/>
              <a:t>-2</a:t>
            </a:r>
            <a:r>
              <a:rPr lang="en-US" sz="1600" dirty="0" smtClean="0"/>
              <a:t> s</a:t>
            </a:r>
            <a:r>
              <a:rPr lang="en-US" sz="1600" baseline="30000" dirty="0" smtClean="0"/>
              <a:t>-1</a:t>
            </a:r>
            <a:endParaRPr lang="en-US" sz="1600" baseline="30000" dirty="0" smtClean="0"/>
          </a:p>
          <a:p>
            <a:endParaRPr lang="en-US" sz="16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2713071" y="2286000"/>
            <a:ext cx="3810972" cy="923330"/>
          </a:xfrm>
          <a:prstGeom prst="rect">
            <a:avLst/>
          </a:prstGeom>
          <a:noFill/>
        </p:spPr>
        <p:txBody>
          <a:bodyPr wrap="none">
            <a:spAutoFit/>
          </a:bodyPr>
          <a:lstStyle/>
          <a:p>
            <a:pPr algn="ctr" fontAlgn="auto">
              <a:spcBef>
                <a:spcPts val="0"/>
              </a:spcBef>
              <a:spcAft>
                <a:spcPts val="0"/>
              </a:spcAft>
              <a:defRPr/>
            </a:pP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O</a:t>
            </a: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nline </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I</a:t>
            </a: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ssues</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14400" y="1055132"/>
            <a:ext cx="7086600" cy="2325944"/>
          </a:xfrm>
          <a:prstGeom prst="rect">
            <a:avLst/>
          </a:prstGeom>
        </p:spPr>
      </p:pic>
      <p:pic>
        <p:nvPicPr>
          <p:cNvPr id="3" name="Picture 2"/>
          <p:cNvPicPr>
            <a:picLocks noChangeAspect="1"/>
          </p:cNvPicPr>
          <p:nvPr/>
        </p:nvPicPr>
        <p:blipFill>
          <a:blip r:embed="rId3"/>
          <a:stretch>
            <a:fillRect/>
          </a:stretch>
        </p:blipFill>
        <p:spPr>
          <a:xfrm>
            <a:off x="1617141" y="3840108"/>
            <a:ext cx="4707459" cy="2484492"/>
          </a:xfrm>
          <a:prstGeom prst="rect">
            <a:avLst/>
          </a:prstGeom>
        </p:spPr>
      </p:pic>
      <p:sp>
        <p:nvSpPr>
          <p:cNvPr id="5" name="TextBox 4"/>
          <p:cNvSpPr txBox="1"/>
          <p:nvPr/>
        </p:nvSpPr>
        <p:spPr>
          <a:xfrm>
            <a:off x="103016" y="3593068"/>
            <a:ext cx="3021184" cy="369332"/>
          </a:xfrm>
          <a:prstGeom prst="rect">
            <a:avLst/>
          </a:prstGeom>
          <a:noFill/>
        </p:spPr>
        <p:txBody>
          <a:bodyPr wrap="square" rtlCol="0">
            <a:spAutoFit/>
          </a:bodyPr>
          <a:lstStyle/>
          <a:p>
            <a:r>
              <a:rPr lang="en-US" dirty="0" smtClean="0"/>
              <a:t>Synchrotron radiation cone </a:t>
            </a:r>
            <a:endParaRPr lang="en-US" dirty="0"/>
          </a:p>
        </p:txBody>
      </p:sp>
      <p:sp>
        <p:nvSpPr>
          <p:cNvPr id="7" name="Rectangle 6"/>
          <p:cNvSpPr/>
          <p:nvPr/>
        </p:nvSpPr>
        <p:spPr>
          <a:xfrm>
            <a:off x="2995004" y="0"/>
            <a:ext cx="3007855" cy="646331"/>
          </a:xfrm>
          <a:prstGeom prst="rect">
            <a:avLst/>
          </a:prstGeom>
          <a:noFill/>
        </p:spPr>
        <p:txBody>
          <a:bodyPr wrap="none">
            <a:spAutoFit/>
          </a:bodyPr>
          <a:lstStyle/>
          <a:p>
            <a:pPr algn="ctr">
              <a:defRPr/>
            </a:pPr>
            <a:r>
              <a:rPr lang="en-US" sz="3600" b="1" dirty="0" smtClean="0">
                <a:ln w="1905"/>
                <a:solidFill>
                  <a:srgbClr val="0000FF"/>
                </a:solidFill>
                <a:effectLst>
                  <a:innerShdw blurRad="69850" dist="43180" dir="5400000">
                    <a:srgbClr val="000000">
                      <a:alpha val="65000"/>
                    </a:srgbClr>
                  </a:innerShdw>
                </a:effectLst>
                <a:latin typeface="Calibri"/>
              </a:rPr>
              <a:t>Beam dynamic </a:t>
            </a:r>
          </a:p>
        </p:txBody>
      </p:sp>
      <p:sp>
        <p:nvSpPr>
          <p:cNvPr id="8" name="Datumsplatzhalter 5"/>
          <p:cNvSpPr txBox="1">
            <a:spLocks noGrp="1"/>
          </p:cNvSpPr>
          <p:nvPr/>
        </p:nvSpPr>
        <p:spPr>
          <a:xfrm>
            <a:off x="457200" y="6486525"/>
            <a:ext cx="2133600" cy="365125"/>
          </a:xfrm>
          <a:prstGeom prst="rect">
            <a:avLst/>
          </a:prstGeom>
          <a:noFill/>
        </p:spPr>
        <p:txBody>
          <a:bodyPr anchor="b">
            <a:prstTxWarp prst="textNoShape">
              <a:avLst/>
            </a:prstTxWarp>
          </a:bodyPr>
          <a:lstStyle/>
          <a:p>
            <a:r>
              <a:rPr lang="de-DE" sz="1200" dirty="0" smtClean="0">
                <a:solidFill>
                  <a:srgbClr val="898989"/>
                </a:solidFill>
              </a:rPr>
              <a:t>M. Contalbrigo</a:t>
            </a:r>
            <a:endParaRPr lang="en-US" sz="1200" dirty="0">
              <a:solidFill>
                <a:srgbClr val="898989"/>
              </a:solidFill>
            </a:endParaRPr>
          </a:p>
        </p:txBody>
      </p:sp>
      <p:sp>
        <p:nvSpPr>
          <p:cNvPr id="9" name="Foliennummernplatzhalter 6"/>
          <p:cNvSpPr txBox="1">
            <a:spLocks noGrp="1"/>
          </p:cNvSpPr>
          <p:nvPr/>
        </p:nvSpPr>
        <p:spPr>
          <a:xfrm>
            <a:off x="6553200" y="6486525"/>
            <a:ext cx="2133600" cy="365125"/>
          </a:xfrm>
          <a:prstGeom prst="rect">
            <a:avLst/>
          </a:prstGeom>
          <a:noFill/>
        </p:spPr>
        <p:txBody>
          <a:bodyPr anchor="b">
            <a:prstTxWarp prst="textNoShape">
              <a:avLst/>
            </a:prstTxWarp>
          </a:bodyPr>
          <a:lstStyle/>
          <a:p>
            <a:pPr algn="r"/>
            <a:fld id="{78BEA122-F9E3-6547-A64F-E206C65A37C3}" type="slidenum">
              <a:rPr lang="en-US" sz="1200">
                <a:solidFill>
                  <a:srgbClr val="898989"/>
                </a:solidFill>
              </a:rPr>
              <a:pPr algn="r"/>
              <a:t>5</a:t>
            </a:fld>
            <a:endParaRPr lang="en-US" sz="1200" dirty="0">
              <a:solidFill>
                <a:srgbClr val="898989"/>
              </a:solidFill>
            </a:endParaRPr>
          </a:p>
        </p:txBody>
      </p:sp>
      <p:sp>
        <p:nvSpPr>
          <p:cNvPr id="10" name="Fußzeilenplatzhalter 7"/>
          <p:cNvSpPr txBox="1">
            <a:spLocks noGrp="1"/>
          </p:cNvSpPr>
          <p:nvPr/>
        </p:nvSpPr>
        <p:spPr>
          <a:xfrm>
            <a:off x="3124200" y="6486525"/>
            <a:ext cx="3200400" cy="365125"/>
          </a:xfrm>
          <a:prstGeom prst="rect">
            <a:avLst/>
          </a:prstGeom>
          <a:noFill/>
        </p:spPr>
        <p:txBody>
          <a:bodyPr anchor="b">
            <a:prstTxWarp prst="textNoShape">
              <a:avLst/>
            </a:prstTxWarp>
          </a:bodyPr>
          <a:lstStyle/>
          <a:p>
            <a:pPr algn="ctr"/>
            <a:r>
              <a:rPr lang="en-US" sz="1200" dirty="0" err="1" smtClean="0">
                <a:solidFill>
                  <a:srgbClr val="898989"/>
                </a:solidFill>
              </a:rPr>
              <a:t>Frascati</a:t>
            </a:r>
            <a:r>
              <a:rPr lang="en-US" sz="1200" dirty="0" smtClean="0">
                <a:solidFill>
                  <a:srgbClr val="898989"/>
                </a:solidFill>
              </a:rPr>
              <a:t>: CLAS Transverse Target Meeting</a:t>
            </a:r>
            <a:endParaRPr lang="en-US" sz="1200" dirty="0">
              <a:solidFill>
                <a:srgbClr val="898989"/>
              </a:solidFill>
            </a:endParaRPr>
          </a:p>
        </p:txBody>
      </p:sp>
      <p:cxnSp>
        <p:nvCxnSpPr>
          <p:cNvPr id="11" name="Straight Connector 10"/>
          <p:cNvCxnSpPr/>
          <p:nvPr/>
        </p:nvCxnSpPr>
        <p:spPr>
          <a:xfrm>
            <a:off x="152400" y="6553200"/>
            <a:ext cx="8763000" cy="158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52400" y="762000"/>
            <a:ext cx="1801056" cy="369332"/>
          </a:xfrm>
          <a:prstGeom prst="rect">
            <a:avLst/>
          </a:prstGeom>
          <a:noFill/>
        </p:spPr>
        <p:txBody>
          <a:bodyPr wrap="none" rtlCol="0">
            <a:spAutoFit/>
          </a:bodyPr>
          <a:lstStyle/>
          <a:p>
            <a:r>
              <a:rPr lang="en-US" dirty="0" smtClean="0"/>
              <a:t>Beam trajectory</a:t>
            </a:r>
            <a:endParaRPr lang="en-US" dirty="0"/>
          </a:p>
        </p:txBody>
      </p:sp>
      <p:sp>
        <p:nvSpPr>
          <p:cNvPr id="13" name="TextBox 12"/>
          <p:cNvSpPr txBox="1"/>
          <p:nvPr/>
        </p:nvSpPr>
        <p:spPr>
          <a:xfrm>
            <a:off x="4291521" y="2731532"/>
            <a:ext cx="1441733" cy="646331"/>
          </a:xfrm>
          <a:prstGeom prst="rect">
            <a:avLst/>
          </a:prstGeom>
          <a:noFill/>
        </p:spPr>
        <p:txBody>
          <a:bodyPr wrap="none" rtlCol="0">
            <a:spAutoFit/>
          </a:bodyPr>
          <a:lstStyle/>
          <a:p>
            <a:r>
              <a:rPr lang="en-US" dirty="0" smtClean="0">
                <a:solidFill>
                  <a:srgbClr val="FF0000"/>
                </a:solidFill>
              </a:rPr>
              <a:t>2mm shift at</a:t>
            </a:r>
          </a:p>
          <a:p>
            <a:r>
              <a:rPr lang="en-US" dirty="0" smtClean="0">
                <a:solidFill>
                  <a:srgbClr val="FF0000"/>
                </a:solidFill>
              </a:rPr>
              <a:t>cell center</a:t>
            </a:r>
            <a:endParaRPr lang="en-US" dirty="0">
              <a:solidFill>
                <a:srgbClr val="FF0000"/>
              </a:solidFill>
            </a:endParaRPr>
          </a:p>
        </p:txBody>
      </p:sp>
      <p:sp>
        <p:nvSpPr>
          <p:cNvPr id="14" name="TextBox 13"/>
          <p:cNvSpPr txBox="1"/>
          <p:nvPr/>
        </p:nvSpPr>
        <p:spPr>
          <a:xfrm>
            <a:off x="6559267" y="4179332"/>
            <a:ext cx="2224399" cy="646331"/>
          </a:xfrm>
          <a:prstGeom prst="rect">
            <a:avLst/>
          </a:prstGeom>
          <a:noFill/>
        </p:spPr>
        <p:txBody>
          <a:bodyPr wrap="square" rtlCol="0">
            <a:spAutoFit/>
          </a:bodyPr>
          <a:lstStyle/>
          <a:p>
            <a:r>
              <a:rPr lang="en-US" dirty="0" smtClean="0">
                <a:solidFill>
                  <a:srgbClr val="FF0000"/>
                </a:solidFill>
              </a:rPr>
              <a:t>5 kW emitted power</a:t>
            </a:r>
          </a:p>
          <a:p>
            <a:r>
              <a:rPr lang="en-US" dirty="0" smtClean="0">
                <a:solidFill>
                  <a:srgbClr val="FF0000"/>
                </a:solidFill>
              </a:rPr>
              <a:t>at 50 </a:t>
            </a:r>
            <a:r>
              <a:rPr lang="en-US" dirty="0" err="1" smtClean="0">
                <a:solidFill>
                  <a:srgbClr val="FF0000"/>
                </a:solidFill>
              </a:rPr>
              <a:t>mA</a:t>
            </a:r>
            <a:r>
              <a:rPr lang="en-US" dirty="0" smtClean="0">
                <a:solidFill>
                  <a:srgbClr val="FF0000"/>
                </a:solidFill>
              </a:rPr>
              <a:t> beam</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88996" y="646331"/>
            <a:ext cx="8978804" cy="523220"/>
          </a:xfrm>
          <a:prstGeom prst="rect">
            <a:avLst/>
          </a:prstGeom>
          <a:noFill/>
        </p:spPr>
        <p:txBody>
          <a:bodyPr wrap="square" rtlCol="0">
            <a:spAutoFit/>
          </a:bodyPr>
          <a:lstStyle/>
          <a:p>
            <a:r>
              <a:rPr lang="en-US" sz="1400" dirty="0" smtClean="0"/>
              <a:t>The holding magnetic field is required to inhibit depolarization mechanism by effectively decoupling the electrons and nucleons magnetic moments while providing the target spin direction. </a:t>
            </a:r>
            <a:endParaRPr lang="en-US" sz="1400" dirty="0"/>
          </a:p>
        </p:txBody>
      </p:sp>
      <p:sp>
        <p:nvSpPr>
          <p:cNvPr id="6" name="TextBox 5"/>
          <p:cNvSpPr txBox="1"/>
          <p:nvPr/>
        </p:nvSpPr>
        <p:spPr>
          <a:xfrm>
            <a:off x="386799" y="5404247"/>
            <a:ext cx="8147601" cy="615553"/>
          </a:xfrm>
          <a:prstGeom prst="rect">
            <a:avLst/>
          </a:prstGeom>
          <a:noFill/>
        </p:spPr>
        <p:txBody>
          <a:bodyPr wrap="square" rtlCol="0">
            <a:spAutoFit/>
          </a:bodyPr>
          <a:lstStyle/>
          <a:p>
            <a:r>
              <a:rPr lang="en-US" sz="1600" dirty="0" smtClean="0"/>
              <a:t>Due to the RF fields induced by the bunched HERA beam, depolarization resonances could happen between different hyperfine states at certain B values</a:t>
            </a:r>
            <a:r>
              <a:rPr lang="en-US" dirty="0"/>
              <a:t>.</a:t>
            </a:r>
            <a:endParaRPr lang="en-US" sz="1600" dirty="0" smtClean="0"/>
          </a:p>
        </p:txBody>
      </p:sp>
      <p:sp>
        <p:nvSpPr>
          <p:cNvPr id="7" name="TextBox 6"/>
          <p:cNvSpPr txBox="1"/>
          <p:nvPr/>
        </p:nvSpPr>
        <p:spPr>
          <a:xfrm>
            <a:off x="1143000" y="6019800"/>
            <a:ext cx="6867309" cy="369332"/>
          </a:xfrm>
          <a:prstGeom prst="rect">
            <a:avLst/>
          </a:prstGeom>
          <a:noFill/>
        </p:spPr>
        <p:txBody>
          <a:bodyPr wrap="none" rtlCol="0">
            <a:spAutoFit/>
          </a:bodyPr>
          <a:lstStyle/>
          <a:p>
            <a:r>
              <a:rPr lang="en-US" b="1" dirty="0" smtClean="0">
                <a:solidFill>
                  <a:srgbClr val="FF0000"/>
                </a:solidFill>
              </a:rPr>
              <a:t>The magnetic flux density has to be stabilized within 0.18 </a:t>
            </a:r>
            <a:r>
              <a:rPr lang="en-US" b="1" dirty="0" err="1" smtClean="0">
                <a:solidFill>
                  <a:srgbClr val="FF0000"/>
                </a:solidFill>
              </a:rPr>
              <a:t>mT</a:t>
            </a:r>
            <a:endParaRPr lang="en-US" b="1" dirty="0">
              <a:solidFill>
                <a:srgbClr val="FF0000"/>
              </a:solidFill>
            </a:endParaRPr>
          </a:p>
        </p:txBody>
      </p:sp>
      <p:sp>
        <p:nvSpPr>
          <p:cNvPr id="9" name="Rectangle 8"/>
          <p:cNvSpPr/>
          <p:nvPr/>
        </p:nvSpPr>
        <p:spPr>
          <a:xfrm>
            <a:off x="1372525" y="0"/>
            <a:ext cx="6252809" cy="646331"/>
          </a:xfrm>
          <a:prstGeom prst="rect">
            <a:avLst/>
          </a:prstGeom>
          <a:noFill/>
        </p:spPr>
        <p:txBody>
          <a:bodyPr wrap="none">
            <a:spAutoFit/>
          </a:bodyPr>
          <a:lstStyle/>
          <a:p>
            <a:pPr algn="ctr">
              <a:defRPr/>
            </a:pPr>
            <a:r>
              <a:rPr lang="en-US" sz="3600" b="1" dirty="0" smtClean="0">
                <a:ln w="1905"/>
                <a:solidFill>
                  <a:srgbClr val="0000FF"/>
                </a:solidFill>
                <a:effectLst>
                  <a:innerShdw blurRad="69850" dist="43180" dir="5400000">
                    <a:srgbClr val="000000">
                      <a:alpha val="65000"/>
                    </a:srgbClr>
                  </a:innerShdw>
                </a:effectLst>
                <a:latin typeface="Calibri"/>
              </a:rPr>
              <a:t>HERMES Transverse Target Field</a:t>
            </a:r>
          </a:p>
        </p:txBody>
      </p:sp>
      <p:pic>
        <p:nvPicPr>
          <p:cNvPr id="10" name="Picture 9"/>
          <p:cNvPicPr>
            <a:picLocks noChangeAspect="1"/>
          </p:cNvPicPr>
          <p:nvPr/>
        </p:nvPicPr>
        <p:blipFill>
          <a:blip r:embed="rId2"/>
          <a:stretch>
            <a:fillRect/>
          </a:stretch>
        </p:blipFill>
        <p:spPr>
          <a:xfrm>
            <a:off x="497405" y="1371600"/>
            <a:ext cx="4150795" cy="3975100"/>
          </a:xfrm>
          <a:prstGeom prst="rect">
            <a:avLst/>
          </a:prstGeom>
        </p:spPr>
      </p:pic>
      <p:sp>
        <p:nvSpPr>
          <p:cNvPr id="11" name="Datumsplatzhalter 5"/>
          <p:cNvSpPr txBox="1">
            <a:spLocks noGrp="1"/>
          </p:cNvSpPr>
          <p:nvPr/>
        </p:nvSpPr>
        <p:spPr>
          <a:xfrm>
            <a:off x="457200" y="6486525"/>
            <a:ext cx="2133600" cy="365125"/>
          </a:xfrm>
          <a:prstGeom prst="rect">
            <a:avLst/>
          </a:prstGeom>
          <a:noFill/>
        </p:spPr>
        <p:txBody>
          <a:bodyPr anchor="b">
            <a:prstTxWarp prst="textNoShape">
              <a:avLst/>
            </a:prstTxWarp>
          </a:bodyPr>
          <a:lstStyle/>
          <a:p>
            <a:r>
              <a:rPr lang="de-DE" sz="1200" dirty="0" smtClean="0">
                <a:solidFill>
                  <a:srgbClr val="898989"/>
                </a:solidFill>
              </a:rPr>
              <a:t>M. Contalbrigo</a:t>
            </a:r>
            <a:endParaRPr lang="en-US" sz="1200" dirty="0">
              <a:solidFill>
                <a:srgbClr val="898989"/>
              </a:solidFill>
            </a:endParaRPr>
          </a:p>
        </p:txBody>
      </p:sp>
      <p:sp>
        <p:nvSpPr>
          <p:cNvPr id="12" name="Foliennummernplatzhalter 6"/>
          <p:cNvSpPr txBox="1">
            <a:spLocks noGrp="1"/>
          </p:cNvSpPr>
          <p:nvPr/>
        </p:nvSpPr>
        <p:spPr>
          <a:xfrm>
            <a:off x="6553200" y="6486525"/>
            <a:ext cx="2133600" cy="365125"/>
          </a:xfrm>
          <a:prstGeom prst="rect">
            <a:avLst/>
          </a:prstGeom>
          <a:noFill/>
        </p:spPr>
        <p:txBody>
          <a:bodyPr anchor="b">
            <a:prstTxWarp prst="textNoShape">
              <a:avLst/>
            </a:prstTxWarp>
          </a:bodyPr>
          <a:lstStyle/>
          <a:p>
            <a:pPr algn="r"/>
            <a:fld id="{78BEA122-F9E3-6547-A64F-E206C65A37C3}" type="slidenum">
              <a:rPr lang="en-US" sz="1200">
                <a:solidFill>
                  <a:srgbClr val="898989"/>
                </a:solidFill>
              </a:rPr>
              <a:pPr algn="r"/>
              <a:t>6</a:t>
            </a:fld>
            <a:endParaRPr lang="en-US" sz="1200" dirty="0">
              <a:solidFill>
                <a:srgbClr val="898989"/>
              </a:solidFill>
            </a:endParaRPr>
          </a:p>
        </p:txBody>
      </p:sp>
      <p:sp>
        <p:nvSpPr>
          <p:cNvPr id="13" name="Fußzeilenplatzhalter 7"/>
          <p:cNvSpPr txBox="1">
            <a:spLocks noGrp="1"/>
          </p:cNvSpPr>
          <p:nvPr/>
        </p:nvSpPr>
        <p:spPr>
          <a:xfrm>
            <a:off x="3124200" y="6486525"/>
            <a:ext cx="3200400" cy="365125"/>
          </a:xfrm>
          <a:prstGeom prst="rect">
            <a:avLst/>
          </a:prstGeom>
          <a:noFill/>
        </p:spPr>
        <p:txBody>
          <a:bodyPr anchor="b">
            <a:prstTxWarp prst="textNoShape">
              <a:avLst/>
            </a:prstTxWarp>
          </a:bodyPr>
          <a:lstStyle/>
          <a:p>
            <a:pPr algn="ctr"/>
            <a:r>
              <a:rPr lang="en-US" sz="1200" dirty="0" err="1" smtClean="0">
                <a:solidFill>
                  <a:srgbClr val="898989"/>
                </a:solidFill>
              </a:rPr>
              <a:t>Frascati</a:t>
            </a:r>
            <a:r>
              <a:rPr lang="en-US" sz="1200" dirty="0" smtClean="0">
                <a:solidFill>
                  <a:srgbClr val="898989"/>
                </a:solidFill>
              </a:rPr>
              <a:t>: CLAS Transverse Target Meeting</a:t>
            </a:r>
            <a:endParaRPr lang="en-US" sz="1200" dirty="0">
              <a:solidFill>
                <a:srgbClr val="898989"/>
              </a:solidFill>
            </a:endParaRPr>
          </a:p>
        </p:txBody>
      </p:sp>
      <p:cxnSp>
        <p:nvCxnSpPr>
          <p:cNvPr id="14" name="Straight Connector 13"/>
          <p:cNvCxnSpPr/>
          <p:nvPr/>
        </p:nvCxnSpPr>
        <p:spPr>
          <a:xfrm>
            <a:off x="152400" y="6553200"/>
            <a:ext cx="8763000" cy="158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3"/>
          <a:stretch>
            <a:fillRect/>
          </a:stretch>
        </p:blipFill>
        <p:spPr>
          <a:xfrm>
            <a:off x="4964029" y="1295400"/>
            <a:ext cx="3722771" cy="4164807"/>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 name="Picture 19" descr="medium_cell_1_90.jpg"/>
          <p:cNvPicPr>
            <a:picLocks noChangeAspect="1"/>
          </p:cNvPicPr>
          <p:nvPr/>
        </p:nvPicPr>
        <p:blipFill>
          <a:blip r:embed="rId3"/>
          <a:stretch>
            <a:fillRect/>
          </a:stretch>
        </p:blipFill>
        <p:spPr>
          <a:xfrm>
            <a:off x="-14634" y="3995223"/>
            <a:ext cx="4659841" cy="3243777"/>
          </a:xfrm>
          <a:prstGeom prst="rect">
            <a:avLst/>
          </a:prstGeom>
        </p:spPr>
      </p:pic>
      <p:pic>
        <p:nvPicPr>
          <p:cNvPr id="21" name="Picture 20" descr="Cell_coils.jpg"/>
          <p:cNvPicPr>
            <a:picLocks noChangeAspect="1"/>
          </p:cNvPicPr>
          <p:nvPr/>
        </p:nvPicPr>
        <p:blipFill>
          <a:blip r:embed="rId4"/>
          <a:stretch>
            <a:fillRect/>
          </a:stretch>
        </p:blipFill>
        <p:spPr>
          <a:xfrm>
            <a:off x="5096057" y="4515946"/>
            <a:ext cx="2523943" cy="1892957"/>
          </a:xfrm>
          <a:prstGeom prst="rect">
            <a:avLst/>
          </a:prstGeom>
        </p:spPr>
      </p:pic>
      <p:sp>
        <p:nvSpPr>
          <p:cNvPr id="3" name="Datumsplatzhalter 5"/>
          <p:cNvSpPr txBox="1">
            <a:spLocks noGrp="1"/>
          </p:cNvSpPr>
          <p:nvPr/>
        </p:nvSpPr>
        <p:spPr>
          <a:xfrm>
            <a:off x="457200" y="6492875"/>
            <a:ext cx="2133600" cy="365125"/>
          </a:xfrm>
          <a:prstGeom prst="rect">
            <a:avLst/>
          </a:prstGeom>
          <a:noFill/>
        </p:spPr>
        <p:txBody>
          <a:bodyPr anchor="b">
            <a:prstTxWarp prst="textNoShape">
              <a:avLst/>
            </a:prstTxWarp>
          </a:bodyPr>
          <a:lstStyle/>
          <a:p>
            <a:r>
              <a:rPr lang="de-DE" sz="1200" dirty="0" smtClean="0">
                <a:solidFill>
                  <a:srgbClr val="898989"/>
                </a:solidFill>
              </a:rPr>
              <a:t>M. Contalbrigo</a:t>
            </a:r>
            <a:endParaRPr lang="en-US" sz="1200" dirty="0">
              <a:solidFill>
                <a:srgbClr val="898989"/>
              </a:solidFill>
            </a:endParaRPr>
          </a:p>
        </p:txBody>
      </p:sp>
      <p:sp>
        <p:nvSpPr>
          <p:cNvPr id="4" name="Foliennummernplatzhalter 6"/>
          <p:cNvSpPr txBox="1">
            <a:spLocks noGrp="1"/>
          </p:cNvSpPr>
          <p:nvPr/>
        </p:nvSpPr>
        <p:spPr>
          <a:xfrm>
            <a:off x="6553200" y="6492875"/>
            <a:ext cx="2133600" cy="365125"/>
          </a:xfrm>
          <a:prstGeom prst="rect">
            <a:avLst/>
          </a:prstGeom>
          <a:noFill/>
        </p:spPr>
        <p:txBody>
          <a:bodyPr anchor="b">
            <a:prstTxWarp prst="textNoShape">
              <a:avLst/>
            </a:prstTxWarp>
          </a:bodyPr>
          <a:lstStyle/>
          <a:p>
            <a:pPr algn="r"/>
            <a:fld id="{78BEA122-F9E3-6547-A64F-E206C65A37C3}" type="slidenum">
              <a:rPr lang="en-US" sz="1200">
                <a:solidFill>
                  <a:srgbClr val="898989"/>
                </a:solidFill>
              </a:rPr>
              <a:pPr algn="r"/>
              <a:t>7</a:t>
            </a:fld>
            <a:endParaRPr lang="en-US" sz="1200" dirty="0">
              <a:solidFill>
                <a:srgbClr val="898989"/>
              </a:solidFill>
            </a:endParaRPr>
          </a:p>
        </p:txBody>
      </p:sp>
      <p:sp>
        <p:nvSpPr>
          <p:cNvPr id="6" name="Fußzeilenplatzhalter 7"/>
          <p:cNvSpPr txBox="1">
            <a:spLocks noGrp="1"/>
          </p:cNvSpPr>
          <p:nvPr/>
        </p:nvSpPr>
        <p:spPr>
          <a:xfrm>
            <a:off x="3124200" y="6492875"/>
            <a:ext cx="3200400" cy="365125"/>
          </a:xfrm>
          <a:prstGeom prst="rect">
            <a:avLst/>
          </a:prstGeom>
          <a:noFill/>
        </p:spPr>
        <p:txBody>
          <a:bodyPr anchor="b">
            <a:prstTxWarp prst="textNoShape">
              <a:avLst/>
            </a:prstTxWarp>
          </a:bodyPr>
          <a:lstStyle/>
          <a:p>
            <a:pPr algn="ctr"/>
            <a:r>
              <a:rPr lang="en-US" sz="1200" dirty="0" err="1" smtClean="0">
                <a:solidFill>
                  <a:srgbClr val="898989"/>
                </a:solidFill>
              </a:rPr>
              <a:t>Frascati</a:t>
            </a:r>
            <a:r>
              <a:rPr lang="en-US" sz="1200" dirty="0" smtClean="0">
                <a:solidFill>
                  <a:srgbClr val="898989"/>
                </a:solidFill>
              </a:rPr>
              <a:t>: CLAS Transverse Target Meeting</a:t>
            </a:r>
            <a:endParaRPr lang="en-US" sz="1200" dirty="0">
              <a:solidFill>
                <a:srgbClr val="898989"/>
              </a:solidFill>
            </a:endParaRPr>
          </a:p>
        </p:txBody>
      </p:sp>
      <p:cxnSp>
        <p:nvCxnSpPr>
          <p:cNvPr id="7" name="Straight Connector 6"/>
          <p:cNvCxnSpPr/>
          <p:nvPr/>
        </p:nvCxnSpPr>
        <p:spPr>
          <a:xfrm>
            <a:off x="152400" y="6559550"/>
            <a:ext cx="8763000" cy="158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448269" y="0"/>
            <a:ext cx="6101325" cy="646331"/>
          </a:xfrm>
          <a:prstGeom prst="rect">
            <a:avLst/>
          </a:prstGeom>
          <a:noFill/>
        </p:spPr>
        <p:txBody>
          <a:bodyPr wrap="none">
            <a:spAutoFit/>
          </a:bodyPr>
          <a:lstStyle/>
          <a:p>
            <a:pPr algn="ctr">
              <a:defRPr/>
            </a:pPr>
            <a:r>
              <a:rPr lang="en-US" sz="3600" b="1" dirty="0" smtClean="0">
                <a:ln w="1905"/>
                <a:solidFill>
                  <a:srgbClr val="0000FF"/>
                </a:solidFill>
                <a:effectLst>
                  <a:innerShdw blurRad="69850" dist="43180" dir="5400000">
                    <a:srgbClr val="000000">
                      <a:alpha val="65000"/>
                    </a:srgbClr>
                  </a:innerShdw>
                </a:effectLst>
                <a:latin typeface="Calibri"/>
              </a:rPr>
              <a:t>B Field drifts with Temperature</a:t>
            </a:r>
          </a:p>
        </p:txBody>
      </p:sp>
      <p:sp>
        <p:nvSpPr>
          <p:cNvPr id="14" name="TextBox 13"/>
          <p:cNvSpPr txBox="1"/>
          <p:nvPr/>
        </p:nvSpPr>
        <p:spPr>
          <a:xfrm>
            <a:off x="1329267" y="1219200"/>
            <a:ext cx="6900333" cy="307777"/>
          </a:xfrm>
          <a:prstGeom prst="rect">
            <a:avLst/>
          </a:prstGeom>
          <a:noFill/>
        </p:spPr>
        <p:txBody>
          <a:bodyPr wrap="square" rtlCol="0">
            <a:spAutoFit/>
          </a:bodyPr>
          <a:lstStyle/>
          <a:p>
            <a:r>
              <a:rPr lang="en-US" sz="1400" dirty="0" smtClean="0">
                <a:solidFill>
                  <a:srgbClr val="FF0000"/>
                </a:solidFill>
              </a:rPr>
              <a:t>Automatic compensating system added:  pair of correcting coils to the main coils</a:t>
            </a:r>
            <a:endParaRPr lang="en-US" sz="1400" dirty="0">
              <a:solidFill>
                <a:srgbClr val="FF0000"/>
              </a:solidFill>
            </a:endParaRPr>
          </a:p>
        </p:txBody>
      </p:sp>
      <p:pic>
        <p:nvPicPr>
          <p:cNvPr id="17" name="Picture 16"/>
          <p:cNvPicPr>
            <a:picLocks noChangeAspect="1"/>
          </p:cNvPicPr>
          <p:nvPr/>
        </p:nvPicPr>
        <p:blipFill>
          <a:blip r:embed="rId5"/>
          <a:stretch>
            <a:fillRect/>
          </a:stretch>
        </p:blipFill>
        <p:spPr>
          <a:xfrm>
            <a:off x="914400" y="1619094"/>
            <a:ext cx="3508612" cy="2552538"/>
          </a:xfrm>
          <a:prstGeom prst="rect">
            <a:avLst/>
          </a:prstGeom>
        </p:spPr>
      </p:pic>
      <p:pic>
        <p:nvPicPr>
          <p:cNvPr id="18" name="Picture 17"/>
          <p:cNvPicPr>
            <a:picLocks noChangeAspect="1"/>
          </p:cNvPicPr>
          <p:nvPr/>
        </p:nvPicPr>
        <p:blipFill>
          <a:blip r:embed="rId6"/>
          <a:stretch>
            <a:fillRect/>
          </a:stretch>
        </p:blipFill>
        <p:spPr>
          <a:xfrm>
            <a:off x="4552950" y="1524000"/>
            <a:ext cx="3829050" cy="2730553"/>
          </a:xfrm>
          <a:prstGeom prst="rect">
            <a:avLst/>
          </a:prstGeom>
        </p:spPr>
      </p:pic>
      <p:sp>
        <p:nvSpPr>
          <p:cNvPr id="19" name="TextBox 18"/>
          <p:cNvSpPr txBox="1"/>
          <p:nvPr/>
        </p:nvSpPr>
        <p:spPr>
          <a:xfrm>
            <a:off x="209916" y="670195"/>
            <a:ext cx="8476884" cy="523220"/>
          </a:xfrm>
          <a:prstGeom prst="rect">
            <a:avLst/>
          </a:prstGeom>
          <a:noFill/>
        </p:spPr>
        <p:txBody>
          <a:bodyPr wrap="square" rtlCol="0">
            <a:spAutoFit/>
          </a:bodyPr>
          <a:lstStyle/>
          <a:p>
            <a:r>
              <a:rPr lang="en-US" sz="1400" dirty="0" smtClean="0"/>
              <a:t>The magnetic flux density decreased with time due to the increasing temperature of the main yoke, pole and pole tips, affecting the magnetic permeability of the material (magnet is off during beam injection)</a:t>
            </a:r>
          </a:p>
        </p:txBody>
      </p:sp>
      <p:sp>
        <p:nvSpPr>
          <p:cNvPr id="22" name="TextBox 21"/>
          <p:cNvSpPr txBox="1"/>
          <p:nvPr/>
        </p:nvSpPr>
        <p:spPr>
          <a:xfrm>
            <a:off x="928340" y="4157246"/>
            <a:ext cx="7301260" cy="307777"/>
          </a:xfrm>
          <a:prstGeom prst="rect">
            <a:avLst/>
          </a:prstGeom>
          <a:noFill/>
        </p:spPr>
        <p:txBody>
          <a:bodyPr wrap="square" rtlCol="0">
            <a:spAutoFit/>
          </a:bodyPr>
          <a:lstStyle/>
          <a:p>
            <a:r>
              <a:rPr lang="en-US" sz="1400" dirty="0" smtClean="0">
                <a:solidFill>
                  <a:srgbClr val="FF0000"/>
                </a:solidFill>
              </a:rPr>
              <a:t>Additional correction coils mounted into the cell to increase spatial uniformity of the field</a:t>
            </a:r>
            <a:endParaRPr lang="en-US" sz="1400" dirty="0">
              <a:solidFill>
                <a:srgbClr val="FF0000"/>
              </a:solidFill>
            </a:endParaRPr>
          </a:p>
        </p:txBody>
      </p:sp>
      <p:sp>
        <p:nvSpPr>
          <p:cNvPr id="15" name="TextBox 14"/>
          <p:cNvSpPr txBox="1"/>
          <p:nvPr/>
        </p:nvSpPr>
        <p:spPr>
          <a:xfrm>
            <a:off x="1524000" y="3352800"/>
            <a:ext cx="864765" cy="369332"/>
          </a:xfrm>
          <a:prstGeom prst="rect">
            <a:avLst/>
          </a:prstGeom>
          <a:noFill/>
        </p:spPr>
        <p:txBody>
          <a:bodyPr wrap="none" rtlCol="0">
            <a:spAutoFit/>
          </a:bodyPr>
          <a:lstStyle/>
          <a:p>
            <a:r>
              <a:rPr lang="en-US" dirty="0" smtClean="0"/>
              <a:t>Before</a:t>
            </a:r>
            <a:endParaRPr lang="en-US" dirty="0"/>
          </a:p>
        </p:txBody>
      </p:sp>
      <p:sp>
        <p:nvSpPr>
          <p:cNvPr id="16" name="TextBox 15"/>
          <p:cNvSpPr txBox="1"/>
          <p:nvPr/>
        </p:nvSpPr>
        <p:spPr>
          <a:xfrm>
            <a:off x="7087434" y="3440668"/>
            <a:ext cx="684966" cy="369332"/>
          </a:xfrm>
          <a:prstGeom prst="rect">
            <a:avLst/>
          </a:prstGeom>
          <a:noFill/>
        </p:spPr>
        <p:txBody>
          <a:bodyPr wrap="none" rtlCol="0">
            <a:spAutoFit/>
          </a:bodyPr>
          <a:lstStyle/>
          <a:p>
            <a:r>
              <a:rPr lang="en-US" dirty="0" smtClean="0"/>
              <a:t>After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2639924" y="2286000"/>
            <a:ext cx="3957271" cy="923330"/>
          </a:xfrm>
          <a:prstGeom prst="rect">
            <a:avLst/>
          </a:prstGeom>
          <a:noFill/>
        </p:spPr>
        <p:txBody>
          <a:bodyPr wrap="none">
            <a:spAutoFit/>
          </a:bodyPr>
          <a:lstStyle/>
          <a:p>
            <a:pPr algn="ctr" fontAlgn="auto">
              <a:spcBef>
                <a:spcPts val="0"/>
              </a:spcBef>
              <a:spcAft>
                <a:spcPts val="0"/>
              </a:spcAft>
              <a:defRPr/>
            </a:pP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O</a:t>
            </a: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ffline </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I</a:t>
            </a: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ssues</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atumsplatzhalter 5"/>
          <p:cNvSpPr txBox="1">
            <a:spLocks noGrp="1"/>
          </p:cNvSpPr>
          <p:nvPr/>
        </p:nvSpPr>
        <p:spPr>
          <a:xfrm>
            <a:off x="457200" y="6492875"/>
            <a:ext cx="2133600" cy="365125"/>
          </a:xfrm>
          <a:prstGeom prst="rect">
            <a:avLst/>
          </a:prstGeom>
          <a:noFill/>
        </p:spPr>
        <p:txBody>
          <a:bodyPr anchor="b">
            <a:prstTxWarp prst="textNoShape">
              <a:avLst/>
            </a:prstTxWarp>
          </a:bodyPr>
          <a:lstStyle/>
          <a:p>
            <a:r>
              <a:rPr lang="de-DE" sz="1200" dirty="0" smtClean="0">
                <a:solidFill>
                  <a:srgbClr val="898989"/>
                </a:solidFill>
              </a:rPr>
              <a:t>M. Contalbrigo</a:t>
            </a:r>
            <a:endParaRPr lang="en-US" sz="1200" dirty="0">
              <a:solidFill>
                <a:srgbClr val="898989"/>
              </a:solidFill>
            </a:endParaRPr>
          </a:p>
        </p:txBody>
      </p:sp>
      <p:sp>
        <p:nvSpPr>
          <p:cNvPr id="4" name="Foliennummernplatzhalter 6"/>
          <p:cNvSpPr txBox="1">
            <a:spLocks noGrp="1"/>
          </p:cNvSpPr>
          <p:nvPr/>
        </p:nvSpPr>
        <p:spPr>
          <a:xfrm>
            <a:off x="6553200" y="6492875"/>
            <a:ext cx="2133600" cy="365125"/>
          </a:xfrm>
          <a:prstGeom prst="rect">
            <a:avLst/>
          </a:prstGeom>
          <a:noFill/>
        </p:spPr>
        <p:txBody>
          <a:bodyPr anchor="b">
            <a:prstTxWarp prst="textNoShape">
              <a:avLst/>
            </a:prstTxWarp>
          </a:bodyPr>
          <a:lstStyle/>
          <a:p>
            <a:pPr algn="r"/>
            <a:fld id="{78BEA122-F9E3-6547-A64F-E206C65A37C3}" type="slidenum">
              <a:rPr lang="en-US" sz="1200">
                <a:solidFill>
                  <a:srgbClr val="898989"/>
                </a:solidFill>
              </a:rPr>
              <a:pPr algn="r"/>
              <a:t>9</a:t>
            </a:fld>
            <a:endParaRPr lang="en-US" sz="1200" dirty="0">
              <a:solidFill>
                <a:srgbClr val="898989"/>
              </a:solidFill>
            </a:endParaRPr>
          </a:p>
        </p:txBody>
      </p:sp>
      <p:sp>
        <p:nvSpPr>
          <p:cNvPr id="6" name="Fußzeilenplatzhalter 7"/>
          <p:cNvSpPr txBox="1">
            <a:spLocks noGrp="1"/>
          </p:cNvSpPr>
          <p:nvPr/>
        </p:nvSpPr>
        <p:spPr>
          <a:xfrm>
            <a:off x="3124200" y="6492875"/>
            <a:ext cx="3200400" cy="365125"/>
          </a:xfrm>
          <a:prstGeom prst="rect">
            <a:avLst/>
          </a:prstGeom>
          <a:noFill/>
        </p:spPr>
        <p:txBody>
          <a:bodyPr anchor="b">
            <a:prstTxWarp prst="textNoShape">
              <a:avLst/>
            </a:prstTxWarp>
          </a:bodyPr>
          <a:lstStyle/>
          <a:p>
            <a:pPr algn="ctr"/>
            <a:r>
              <a:rPr lang="en-US" sz="1200" dirty="0" err="1" smtClean="0">
                <a:solidFill>
                  <a:srgbClr val="898989"/>
                </a:solidFill>
              </a:rPr>
              <a:t>Frascati</a:t>
            </a:r>
            <a:r>
              <a:rPr lang="en-US" sz="1200" dirty="0" smtClean="0">
                <a:solidFill>
                  <a:srgbClr val="898989"/>
                </a:solidFill>
              </a:rPr>
              <a:t>: CLAS Transverse Target Meeting</a:t>
            </a:r>
            <a:endParaRPr lang="en-US" sz="1200" dirty="0">
              <a:solidFill>
                <a:srgbClr val="898989"/>
              </a:solidFill>
            </a:endParaRPr>
          </a:p>
        </p:txBody>
      </p:sp>
      <p:cxnSp>
        <p:nvCxnSpPr>
          <p:cNvPr id="7" name="Straight Connector 6"/>
          <p:cNvCxnSpPr/>
          <p:nvPr/>
        </p:nvCxnSpPr>
        <p:spPr>
          <a:xfrm>
            <a:off x="152400" y="6559550"/>
            <a:ext cx="8763000" cy="158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3615822" y="0"/>
            <a:ext cx="1766229" cy="646331"/>
          </a:xfrm>
          <a:prstGeom prst="rect">
            <a:avLst/>
          </a:prstGeom>
          <a:noFill/>
        </p:spPr>
        <p:txBody>
          <a:bodyPr wrap="none">
            <a:spAutoFit/>
          </a:bodyPr>
          <a:lstStyle/>
          <a:p>
            <a:pPr algn="ctr">
              <a:defRPr/>
            </a:pPr>
            <a:r>
              <a:rPr lang="en-US" sz="3600" b="1" dirty="0" smtClean="0">
                <a:ln w="1905"/>
                <a:solidFill>
                  <a:srgbClr val="0000FF"/>
                </a:solidFill>
                <a:effectLst>
                  <a:innerShdw blurRad="69850" dist="43180" dir="5400000">
                    <a:srgbClr val="000000">
                      <a:alpha val="65000"/>
                    </a:srgbClr>
                  </a:innerShdw>
                </a:effectLst>
                <a:latin typeface="Calibri"/>
              </a:rPr>
              <a:t>Tracking</a:t>
            </a:r>
          </a:p>
        </p:txBody>
      </p:sp>
      <p:sp>
        <p:nvSpPr>
          <p:cNvPr id="14" name="TextBox 13"/>
          <p:cNvSpPr txBox="1"/>
          <p:nvPr/>
        </p:nvSpPr>
        <p:spPr>
          <a:xfrm>
            <a:off x="1752600" y="3657600"/>
            <a:ext cx="4969930" cy="1477328"/>
          </a:xfrm>
          <a:prstGeom prst="rect">
            <a:avLst/>
          </a:prstGeom>
          <a:noFill/>
        </p:spPr>
        <p:txBody>
          <a:bodyPr wrap="none" rtlCol="0">
            <a:spAutoFit/>
          </a:bodyPr>
          <a:lstStyle/>
          <a:p>
            <a:r>
              <a:rPr lang="en-US" dirty="0" smtClean="0">
                <a:solidFill>
                  <a:srgbClr val="FF0000"/>
                </a:solidFill>
              </a:rPr>
              <a:t>Two Transverse Magnet Correction algorithms:</a:t>
            </a:r>
          </a:p>
          <a:p>
            <a:endParaRPr lang="en-US" dirty="0" smtClean="0">
              <a:solidFill>
                <a:srgbClr val="FF0000"/>
              </a:solidFill>
            </a:endParaRPr>
          </a:p>
          <a:p>
            <a:r>
              <a:rPr lang="en-US" dirty="0" smtClean="0">
                <a:solidFill>
                  <a:srgbClr val="FF0000"/>
                </a:solidFill>
                <a:latin typeface="Wingdings"/>
                <a:ea typeface="Wingdings"/>
                <a:cs typeface="Wingdings"/>
              </a:rPr>
              <a:t>  </a:t>
            </a:r>
            <a:r>
              <a:rPr lang="en-US" dirty="0" err="1" smtClean="0">
                <a:solidFill>
                  <a:srgbClr val="FF0000"/>
                </a:solidFill>
                <a:latin typeface="Wingdings"/>
                <a:ea typeface="Wingdings"/>
                <a:cs typeface="Wingdings"/>
              </a:rPr>
              <a:t></a:t>
            </a:r>
            <a:r>
              <a:rPr lang="en-US" dirty="0" smtClean="0">
                <a:solidFill>
                  <a:srgbClr val="FF0000"/>
                </a:solidFill>
                <a:latin typeface="Wingdings"/>
                <a:ea typeface="Wingdings"/>
                <a:cs typeface="Wingdings"/>
              </a:rPr>
              <a:t> </a:t>
            </a:r>
            <a:r>
              <a:rPr lang="en-US" dirty="0" smtClean="0">
                <a:solidFill>
                  <a:srgbClr val="FF0000"/>
                </a:solidFill>
              </a:rPr>
              <a:t>TMC1: look up table</a:t>
            </a:r>
          </a:p>
          <a:p>
            <a:endParaRPr lang="en-US" dirty="0" smtClean="0">
              <a:solidFill>
                <a:srgbClr val="FF0000"/>
              </a:solidFill>
            </a:endParaRPr>
          </a:p>
          <a:p>
            <a:r>
              <a:rPr lang="en-US" dirty="0" smtClean="0">
                <a:solidFill>
                  <a:srgbClr val="FF0000"/>
                </a:solidFill>
                <a:latin typeface="Wingdings"/>
                <a:ea typeface="Wingdings"/>
                <a:cs typeface="Wingdings"/>
              </a:rPr>
              <a:t>  </a:t>
            </a:r>
            <a:r>
              <a:rPr lang="en-US" dirty="0" err="1" smtClean="0">
                <a:solidFill>
                  <a:srgbClr val="FF0000"/>
                </a:solidFill>
                <a:latin typeface="Wingdings"/>
                <a:ea typeface="Wingdings"/>
                <a:cs typeface="Wingdings"/>
              </a:rPr>
              <a:t></a:t>
            </a:r>
            <a:r>
              <a:rPr lang="en-US" dirty="0" smtClean="0">
                <a:solidFill>
                  <a:srgbClr val="FF0000"/>
                </a:solidFill>
                <a:latin typeface="Wingdings"/>
                <a:ea typeface="Wingdings"/>
                <a:cs typeface="Wingdings"/>
              </a:rPr>
              <a:t> </a:t>
            </a:r>
            <a:r>
              <a:rPr lang="en-US" dirty="0" smtClean="0">
                <a:solidFill>
                  <a:srgbClr val="FF0000"/>
                </a:solidFill>
              </a:rPr>
              <a:t>TMC2: inverted transfer matrix </a:t>
            </a:r>
            <a:endParaRPr lang="en-US" dirty="0">
              <a:solidFill>
                <a:srgbClr val="FF0000"/>
              </a:solidFill>
            </a:endParaRPr>
          </a:p>
        </p:txBody>
      </p:sp>
      <p:sp>
        <p:nvSpPr>
          <p:cNvPr id="19" name="TextBox 18"/>
          <p:cNvSpPr txBox="1"/>
          <p:nvPr/>
        </p:nvSpPr>
        <p:spPr>
          <a:xfrm>
            <a:off x="1424149" y="1143000"/>
            <a:ext cx="6599170" cy="646331"/>
          </a:xfrm>
          <a:prstGeom prst="rect">
            <a:avLst/>
          </a:prstGeom>
          <a:noFill/>
        </p:spPr>
        <p:txBody>
          <a:bodyPr wrap="none" rtlCol="0">
            <a:spAutoFit/>
          </a:bodyPr>
          <a:lstStyle/>
          <a:p>
            <a:r>
              <a:rPr lang="en-US" dirty="0" smtClean="0"/>
              <a:t>In order to reconstruct the correct kinematics, it is necessary to </a:t>
            </a:r>
          </a:p>
          <a:p>
            <a:r>
              <a:rPr lang="en-US" dirty="0" smtClean="0"/>
              <a:t>measure lepton momentum and angle at the scattering vertex. </a:t>
            </a:r>
          </a:p>
        </p:txBody>
      </p:sp>
      <p:sp>
        <p:nvSpPr>
          <p:cNvPr id="11" name="TextBox 10"/>
          <p:cNvSpPr txBox="1"/>
          <p:nvPr/>
        </p:nvSpPr>
        <p:spPr>
          <a:xfrm>
            <a:off x="1219200" y="2124670"/>
            <a:ext cx="7087522" cy="923330"/>
          </a:xfrm>
          <a:prstGeom prst="rect">
            <a:avLst/>
          </a:prstGeom>
          <a:noFill/>
        </p:spPr>
        <p:txBody>
          <a:bodyPr wrap="none" rtlCol="0">
            <a:spAutoFit/>
          </a:bodyPr>
          <a:lstStyle/>
          <a:p>
            <a:r>
              <a:rPr lang="en-US" dirty="0" smtClean="0"/>
              <a:t>A correction must be applied to account for how much the trajectory</a:t>
            </a:r>
          </a:p>
          <a:p>
            <a:r>
              <a:rPr lang="en-US" dirty="0" smtClean="0"/>
              <a:t>has been deflected by the transverse target magnet between the</a:t>
            </a:r>
          </a:p>
          <a:p>
            <a:r>
              <a:rPr lang="en-US" dirty="0" smtClean="0"/>
              <a:t>interaction point and the first drift-chamber plane.</a:t>
            </a:r>
          </a:p>
        </p:txBody>
      </p:sp>
      <p:sp>
        <p:nvSpPr>
          <p:cNvPr id="12" name="TextBox 11"/>
          <p:cNvSpPr txBox="1"/>
          <p:nvPr/>
        </p:nvSpPr>
        <p:spPr>
          <a:xfrm>
            <a:off x="1712355" y="5562600"/>
            <a:ext cx="4495867" cy="369332"/>
          </a:xfrm>
          <a:prstGeom prst="rect">
            <a:avLst/>
          </a:prstGeom>
          <a:noFill/>
        </p:spPr>
        <p:txBody>
          <a:bodyPr wrap="none" rtlCol="0">
            <a:spAutoFit/>
          </a:bodyPr>
          <a:lstStyle/>
          <a:p>
            <a:r>
              <a:rPr lang="en-US" dirty="0" smtClean="0"/>
              <a:t>Both corrections need accurate field maps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9934</TotalTime>
  <Words>1561</Words>
  <Application>Microsoft Macintosh PowerPoint</Application>
  <PresentationFormat>On-screen Show (4:3)</PresentationFormat>
  <Paragraphs>314</Paragraphs>
  <Slides>27</Slides>
  <Notes>16</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INFN - Sezione di Ferrara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 Contalbrigo</dc:creator>
  <cp:lastModifiedBy>Marco Contalbrigo</cp:lastModifiedBy>
  <cp:revision>201</cp:revision>
  <dcterms:created xsi:type="dcterms:W3CDTF">2010-03-04T14:18:11Z</dcterms:created>
  <dcterms:modified xsi:type="dcterms:W3CDTF">2010-03-04T14:30:18Z</dcterms:modified>
</cp:coreProperties>
</file>