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26" r:id="rId2"/>
    <p:sldId id="573" r:id="rId3"/>
    <p:sldId id="575" r:id="rId4"/>
    <p:sldId id="544" r:id="rId5"/>
    <p:sldId id="574" r:id="rId6"/>
    <p:sldId id="587" r:id="rId7"/>
    <p:sldId id="595" r:id="rId8"/>
    <p:sldId id="59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7" autoAdjust="0"/>
    <p:restoredTop sz="94928" autoAdjust="0"/>
  </p:normalViewPr>
  <p:slideViewPr>
    <p:cSldViewPr snapToGrid="0" snapToObjects="1">
      <p:cViewPr>
        <p:scale>
          <a:sx n="110" d="100"/>
          <a:sy n="110" d="100"/>
        </p:scale>
        <p:origin x="-70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baseline="0" dirty="0" smtClean="0"/>
              <a:t>Direzione campo magnetico ? E fringe </a:t>
            </a:r>
            <a:r>
              <a:rPr lang="it-IT" baseline="0" err="1" smtClean="0"/>
              <a:t>fields</a:t>
            </a:r>
            <a:r>
              <a:rPr lang="it-IT" baseline="0" smtClean="0"/>
              <a:t> </a:t>
            </a:r>
            <a:endParaRPr lang="it-IT" baseline="0" dirty="0" smtClean="0"/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Ma </a:t>
            </a:r>
            <a:r>
              <a:rPr lang="it-IT" dirty="0" err="1" smtClean="0"/>
              <a:t>e’</a:t>
            </a:r>
            <a:r>
              <a:rPr lang="it-IT" dirty="0" smtClean="0"/>
              <a:t> vero 1:2 su tutti e i 28 </a:t>
            </a:r>
            <a:r>
              <a:rPr lang="it-IT" dirty="0" err="1" smtClean="0"/>
              <a:t>PMTs</a:t>
            </a:r>
            <a:r>
              <a:rPr lang="it-IT" dirty="0" smtClean="0"/>
              <a:t> ? Altrimenti dico cosa</a:t>
            </a:r>
            <a:r>
              <a:rPr lang="it-IT" baseline="0" dirty="0" smtClean="0"/>
              <a:t> non vera.</a:t>
            </a:r>
          </a:p>
          <a:p>
            <a:r>
              <a:rPr lang="it-IT" baseline="0" dirty="0" smtClean="0"/>
              <a:t>Quanti sono i canali “morti” e/o quanti casi oltre i 1:2</a:t>
            </a:r>
          </a:p>
          <a:p>
            <a:r>
              <a:rPr lang="it-IT" baseline="0" dirty="0" smtClean="0"/>
              <a:t>Vedere che selezione abbiamo per MA-</a:t>
            </a:r>
            <a:r>
              <a:rPr lang="it-IT" baseline="0" dirty="0" err="1" smtClean="0"/>
              <a:t>PMTs</a:t>
            </a:r>
            <a:r>
              <a:rPr lang="en-US" baseline="0" dirty="0" smtClean="0"/>
              <a:t>…. </a:t>
            </a:r>
            <a:r>
              <a:rPr lang="en-US" baseline="0" dirty="0" err="1" smtClean="0"/>
              <a:t>Forse</a:t>
            </a:r>
            <a:r>
              <a:rPr lang="en-US" baseline="0" dirty="0" smtClean="0"/>
              <a:t> dark count, non </a:t>
            </a:r>
            <a:r>
              <a:rPr lang="en-US" baseline="0" dirty="0" err="1" smtClean="0"/>
              <a:t>uniformita</a:t>
            </a:r>
            <a:r>
              <a:rPr lang="en-US" baseline="0" dirty="0" smtClean="0"/>
              <a:t>’</a:t>
            </a:r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Ma </a:t>
            </a:r>
            <a:r>
              <a:rPr lang="it-IT" dirty="0" err="1" smtClean="0"/>
              <a:t>e’</a:t>
            </a:r>
            <a:r>
              <a:rPr lang="it-IT" dirty="0" smtClean="0"/>
              <a:t> vero 1:2 su tutti e i 28 </a:t>
            </a:r>
            <a:r>
              <a:rPr lang="it-IT" dirty="0" err="1" smtClean="0"/>
              <a:t>PMTs</a:t>
            </a:r>
            <a:r>
              <a:rPr lang="it-IT" dirty="0" smtClean="0"/>
              <a:t> ? Altrimenti dico cosa</a:t>
            </a:r>
            <a:r>
              <a:rPr lang="it-IT" baseline="0" dirty="0" smtClean="0"/>
              <a:t> non vera.</a:t>
            </a:r>
          </a:p>
          <a:p>
            <a:r>
              <a:rPr lang="it-IT" baseline="0" dirty="0" smtClean="0"/>
              <a:t>Quanti sono i canali “morti” e/o quanti casi oltre i 1:2</a:t>
            </a:r>
          </a:p>
          <a:p>
            <a:r>
              <a:rPr lang="it-IT" baseline="0" dirty="0" smtClean="0"/>
              <a:t>Vedere che selezione abbiamo per MA-</a:t>
            </a:r>
            <a:r>
              <a:rPr lang="it-IT" baseline="0" dirty="0" err="1" smtClean="0"/>
              <a:t>PMTs</a:t>
            </a:r>
            <a:r>
              <a:rPr lang="en-US" baseline="0" dirty="0" smtClean="0"/>
              <a:t>…. </a:t>
            </a:r>
            <a:r>
              <a:rPr lang="en-US" baseline="0" dirty="0" err="1" smtClean="0"/>
              <a:t>Forse</a:t>
            </a:r>
            <a:r>
              <a:rPr lang="en-US" baseline="0" dirty="0" smtClean="0"/>
              <a:t> dark count, non </a:t>
            </a:r>
            <a:r>
              <a:rPr lang="en-US" baseline="0" dirty="0" err="1" smtClean="0"/>
              <a:t>uniformita</a:t>
            </a:r>
            <a:r>
              <a:rPr lang="en-US" baseline="0" dirty="0" smtClean="0"/>
              <a:t>’</a:t>
            </a:r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4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Con</a:t>
            </a:r>
            <a:r>
              <a:rPr lang="it-IT" baseline="0" dirty="0" smtClean="0"/>
              <a:t> VME no </a:t>
            </a:r>
            <a:r>
              <a:rPr lang="it-IT" baseline="0" dirty="0" err="1" smtClean="0"/>
              <a:t>amplification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shaper</a:t>
            </a:r>
            <a:r>
              <a:rPr lang="it-IT" baseline="0" dirty="0" smtClean="0"/>
              <a:t>, 3sigma </a:t>
            </a:r>
            <a:r>
              <a:rPr lang="it-IT" baseline="0" dirty="0" err="1" smtClean="0"/>
              <a:t>cut</a:t>
            </a:r>
            <a:endParaRPr lang="it-IT" baseline="0" dirty="0" smtClean="0"/>
          </a:p>
          <a:p>
            <a:r>
              <a:rPr lang="it-IT" baseline="0" dirty="0" smtClean="0"/>
              <a:t>MAROC </a:t>
            </a:r>
            <a:r>
              <a:rPr lang="it-IT" baseline="0" dirty="0" err="1" smtClean="0"/>
              <a:t>amplification</a:t>
            </a:r>
            <a:r>
              <a:rPr lang="it-IT" baseline="0" dirty="0" smtClean="0"/>
              <a:t> gain 4 e </a:t>
            </a:r>
            <a:r>
              <a:rPr lang="it-IT" baseline="0" dirty="0" err="1" smtClean="0"/>
              <a:t>cut</a:t>
            </a:r>
            <a:r>
              <a:rPr lang="it-IT" baseline="0" dirty="0" smtClean="0"/>
              <a:t> a 5sigma</a:t>
            </a:r>
          </a:p>
          <a:p>
            <a:r>
              <a:rPr lang="it-IT" baseline="0" dirty="0" err="1" smtClean="0"/>
              <a:t>Add</a:t>
            </a:r>
            <a:r>
              <a:rPr lang="it-IT" baseline="0" dirty="0" smtClean="0"/>
              <a:t> plots con singolo </a:t>
            </a:r>
            <a:r>
              <a:rPr lang="it-IT" baseline="0" dirty="0" err="1" smtClean="0"/>
              <a:t>channel</a:t>
            </a:r>
            <a:r>
              <a:rPr lang="it-IT" baseline="0" dirty="0" smtClean="0"/>
              <a:t> </a:t>
            </a:r>
            <a:r>
              <a:rPr lang="en-US" baseline="0" dirty="0" smtClean="0"/>
              <a:t>….</a:t>
            </a:r>
          </a:p>
          <a:p>
            <a:r>
              <a:rPr lang="en-US" baseline="0" dirty="0" smtClean="0"/>
              <a:t>Fare scatter plot</a:t>
            </a:r>
            <a:endParaRPr lang="it-IT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5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Con</a:t>
            </a:r>
            <a:r>
              <a:rPr lang="it-IT" baseline="0" dirty="0" smtClean="0"/>
              <a:t> VME no </a:t>
            </a:r>
            <a:r>
              <a:rPr lang="it-IT" baseline="0" dirty="0" err="1" smtClean="0"/>
              <a:t>amplification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shaper</a:t>
            </a:r>
            <a:r>
              <a:rPr lang="it-IT" baseline="0" dirty="0" smtClean="0"/>
              <a:t>, 3sigma </a:t>
            </a:r>
            <a:r>
              <a:rPr lang="it-IT" baseline="0" dirty="0" err="1" smtClean="0"/>
              <a:t>cut</a:t>
            </a:r>
            <a:endParaRPr lang="it-IT" baseline="0" dirty="0" smtClean="0"/>
          </a:p>
          <a:p>
            <a:r>
              <a:rPr lang="it-IT" baseline="0" dirty="0" smtClean="0"/>
              <a:t>MAROC </a:t>
            </a:r>
            <a:r>
              <a:rPr lang="it-IT" baseline="0" dirty="0" err="1" smtClean="0"/>
              <a:t>amplification</a:t>
            </a:r>
            <a:r>
              <a:rPr lang="it-IT" baseline="0" dirty="0" smtClean="0"/>
              <a:t> gain 4 e </a:t>
            </a:r>
            <a:r>
              <a:rPr lang="it-IT" baseline="0" dirty="0" err="1" smtClean="0"/>
              <a:t>cut</a:t>
            </a:r>
            <a:r>
              <a:rPr lang="it-IT" baseline="0" dirty="0" smtClean="0"/>
              <a:t> a 5sigma</a:t>
            </a:r>
          </a:p>
          <a:p>
            <a:r>
              <a:rPr lang="it-IT" baseline="0" dirty="0" err="1" smtClean="0"/>
              <a:t>Add</a:t>
            </a:r>
            <a:r>
              <a:rPr lang="it-IT" baseline="0" dirty="0" smtClean="0"/>
              <a:t> plots con singolo </a:t>
            </a:r>
            <a:r>
              <a:rPr lang="it-IT" baseline="0" dirty="0" err="1" smtClean="0"/>
              <a:t>channel</a:t>
            </a:r>
            <a:r>
              <a:rPr lang="it-IT" baseline="0" dirty="0" smtClean="0"/>
              <a:t> </a:t>
            </a:r>
            <a:r>
              <a:rPr lang="en-US" baseline="0" dirty="0" smtClean="0"/>
              <a:t>….</a:t>
            </a:r>
          </a:p>
          <a:p>
            <a:r>
              <a:rPr lang="en-US" baseline="0" dirty="0" smtClean="0"/>
              <a:t>Fare scatter plot</a:t>
            </a:r>
            <a:endParaRPr lang="it-IT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Perce’ </a:t>
            </a:r>
            <a:r>
              <a:rPr lang="en-US" dirty="0" err="1" smtClean="0"/>
              <a:t>sta</a:t>
            </a:r>
            <a:r>
              <a:rPr lang="en-US" dirty="0" smtClean="0"/>
              <a:t> a 50 Hz </a:t>
            </a:r>
            <a:r>
              <a:rPr lang="en-US" dirty="0" err="1" smtClean="0"/>
              <a:t>il</a:t>
            </a:r>
            <a:r>
              <a:rPr lang="en-US" dirty="0" smtClean="0"/>
              <a:t> dark count base ?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dovrebbe</a:t>
            </a:r>
            <a:r>
              <a:rPr lang="en-US" baseline="0" dirty="0" smtClean="0"/>
              <a:t> stare a 10-15 Hz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1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Perce’ </a:t>
            </a:r>
            <a:r>
              <a:rPr lang="en-US" dirty="0" err="1" smtClean="0"/>
              <a:t>sta</a:t>
            </a:r>
            <a:r>
              <a:rPr lang="en-US" dirty="0" smtClean="0"/>
              <a:t> a 50 Hz </a:t>
            </a:r>
            <a:r>
              <a:rPr lang="en-US" dirty="0" err="1" smtClean="0"/>
              <a:t>il</a:t>
            </a:r>
            <a:r>
              <a:rPr lang="en-US" dirty="0" smtClean="0"/>
              <a:t> dark count base ?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dovrebbe</a:t>
            </a:r>
            <a:r>
              <a:rPr lang="en-US" baseline="0" dirty="0" smtClean="0"/>
              <a:t> stare a 10-15 Hz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1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Perce’ </a:t>
            </a:r>
            <a:r>
              <a:rPr lang="en-US" dirty="0" err="1" smtClean="0"/>
              <a:t>sta</a:t>
            </a:r>
            <a:r>
              <a:rPr lang="en-US" dirty="0" smtClean="0"/>
              <a:t> a 50 Hz </a:t>
            </a:r>
            <a:r>
              <a:rPr lang="en-US" dirty="0" err="1" smtClean="0"/>
              <a:t>il</a:t>
            </a:r>
            <a:r>
              <a:rPr lang="en-US" dirty="0" smtClean="0"/>
              <a:t> dark count base ?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dovrebbe</a:t>
            </a:r>
            <a:r>
              <a:rPr lang="en-US" baseline="0" dirty="0" smtClean="0"/>
              <a:t> stare a 10-15 Hz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8A572-61CB-384F-BB4C-DB6F1BE60B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1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PAX Polarized Antiproton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F8002C5-0EFB-8844-B890-D8670C0AE74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3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1D47-E5CF-AA4F-937F-7653EEEF2B45}" type="datetimeFigureOut">
              <a:rPr lang="en-US" smtClean="0"/>
              <a:pPr/>
              <a:t>27/06/14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2543" y="-76200"/>
            <a:ext cx="56705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Photon Detectors: MA-PMT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57" y="1656041"/>
            <a:ext cx="3665916" cy="2330879"/>
          </a:xfrm>
          <a:prstGeom prst="rect">
            <a:avLst/>
          </a:prstGeom>
        </p:spPr>
      </p:pic>
      <p:pic>
        <p:nvPicPr>
          <p:cNvPr id="10" name="Picture 9" descr="H8500_Q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6" y="4108653"/>
            <a:ext cx="2303552" cy="2519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52" y="3820392"/>
            <a:ext cx="1218279" cy="3330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28185" y="805179"/>
            <a:ext cx="35067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1400" dirty="0">
                <a:sym typeface="Zapf Dingbats"/>
              </a:rPr>
              <a:t> </a:t>
            </a:r>
            <a:r>
              <a:rPr lang="en-US" sz="1400" dirty="0" smtClean="0">
                <a:sym typeface="Zapf Dingbats"/>
              </a:rPr>
              <a:t> </a:t>
            </a:r>
            <a:r>
              <a:rPr lang="en-US" sz="1400" dirty="0" smtClean="0"/>
              <a:t>Mature and reliable technology</a:t>
            </a:r>
          </a:p>
          <a:p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en-US" sz="1400" dirty="0" smtClean="0"/>
              <a:t>Large Area (5x5 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 </a:t>
            </a:r>
          </a:p>
          <a:p>
            <a:r>
              <a:rPr lang="en-US" sz="1400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en-US" sz="1400" dirty="0"/>
              <a:t>High packing density (89 %) </a:t>
            </a:r>
            <a:endParaRPr lang="en-US" sz="1400" dirty="0" smtClean="0"/>
          </a:p>
          <a:p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en-US" sz="1400" dirty="0" smtClean="0"/>
              <a:t>64  6x6 mm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pixels cost effective device </a:t>
            </a:r>
          </a:p>
          <a:p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en-US" sz="1400" dirty="0" smtClean="0"/>
              <a:t>High sensitivity on visible towards UV light</a:t>
            </a:r>
          </a:p>
          <a:p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en-US" sz="1400" dirty="0" smtClean="0"/>
              <a:t>Fast response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2657" y="770174"/>
            <a:ext cx="37882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only option to keep the schedule is the use 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f multi-anode photomultipliers (we consider the </a:t>
            </a:r>
          </a:p>
          <a:p>
            <a:r>
              <a:rPr lang="en-US" sz="1400" dirty="0" smtClean="0"/>
              <a:t>promising </a:t>
            </a:r>
            <a:r>
              <a:rPr lang="en-US" sz="1400" dirty="0"/>
              <a:t>SiPM technology as </a:t>
            </a:r>
            <a:r>
              <a:rPr lang="en-US" sz="1400" dirty="0" smtClean="0"/>
              <a:t>the alternative)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2403" y="4511393"/>
            <a:ext cx="193339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28 H8500: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14  with standard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window (H8500C)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14  with UV window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(H8500C-03)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2 H12700:  </a:t>
            </a:r>
          </a:p>
          <a:p>
            <a:r>
              <a:rPr lang="en-US" sz="1400" dirty="0" smtClean="0"/>
              <a:t>      za003 and za0014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273" y="2525182"/>
            <a:ext cx="4367837" cy="38800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34358" y="5276273"/>
            <a:ext cx="2059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Torus fringe fields in the</a:t>
            </a:r>
          </a:p>
          <a:p>
            <a:r>
              <a:rPr lang="en-US" sz="1400" dirty="0" smtClean="0"/>
              <a:t>RICH photo-detector area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747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44" y="685237"/>
            <a:ext cx="3389513" cy="26284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8736" y="-76200"/>
            <a:ext cx="385814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MA-PMT Gain Map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993" y="893047"/>
            <a:ext cx="4130801" cy="26016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994730" y="3573194"/>
            <a:ext cx="519545" cy="202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16263" y="3544559"/>
            <a:ext cx="37064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Up to 1:4 pixel gain variation can be</a:t>
            </a:r>
          </a:p>
          <a:p>
            <a:r>
              <a:rPr lang="en-US" sz="1600" b="1" dirty="0">
                <a:solidFill>
                  <a:srgbClr val="008000"/>
                </a:solidFill>
              </a:rPr>
              <a:t>c</a:t>
            </a:r>
            <a:r>
              <a:rPr lang="en-US" sz="1600" b="1" dirty="0" smtClean="0">
                <a:solidFill>
                  <a:srgbClr val="008000"/>
                </a:solidFill>
              </a:rPr>
              <a:t>ompensated by the read-out electronics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03367" y="3247922"/>
            <a:ext cx="487976" cy="221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55774" y="4312412"/>
            <a:ext cx="1144861" cy="3404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8429" y="562634"/>
            <a:ext cx="79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H8500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20463" y="1888017"/>
            <a:ext cx="2504096" cy="1622012"/>
            <a:chOff x="2020463" y="1974273"/>
            <a:chExt cx="2504096" cy="162201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0463" y="1974273"/>
              <a:ext cx="2504096" cy="1622012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>
            <a:xfrm>
              <a:off x="2713183" y="2632364"/>
              <a:ext cx="235031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791746" y="2344680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Gain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Right Triangle 37"/>
            <p:cNvSpPr/>
            <p:nvPr/>
          </p:nvSpPr>
          <p:spPr>
            <a:xfrm rot="16200000">
              <a:off x="2626933" y="3273537"/>
              <a:ext cx="227064" cy="102562"/>
            </a:xfrm>
            <a:prstGeom prst="rtTriangl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40716" y="2853539"/>
              <a:ext cx="644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SPE Loss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8503367" y="3374356"/>
            <a:ext cx="640633" cy="3404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8538" y="4041169"/>
            <a:ext cx="3770827" cy="2536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73119" y="5118746"/>
            <a:ext cx="45719" cy="1231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79365" y="4184650"/>
            <a:ext cx="45719" cy="92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13539" y="4698495"/>
            <a:ext cx="0" cy="412244"/>
          </a:xfrm>
          <a:prstGeom prst="line">
            <a:avLst/>
          </a:prstGeom>
          <a:ln w="127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773119" y="5022345"/>
            <a:ext cx="1" cy="88394"/>
          </a:xfrm>
          <a:prstGeom prst="line">
            <a:avLst/>
          </a:prstGeom>
          <a:ln w="127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67820" y="5118746"/>
            <a:ext cx="51018" cy="0"/>
          </a:xfrm>
          <a:prstGeom prst="line">
            <a:avLst/>
          </a:prstGeom>
          <a:ln w="127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839364" y="5118746"/>
            <a:ext cx="554181" cy="307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44" y="685237"/>
            <a:ext cx="3389513" cy="26284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8736" y="-76200"/>
            <a:ext cx="385814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MA-PMT Gain Map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993" y="893047"/>
            <a:ext cx="4130801" cy="26016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994730" y="3573194"/>
            <a:ext cx="519545" cy="202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16263" y="3544559"/>
            <a:ext cx="37064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Up to 1:4 pixel gain variation can be</a:t>
            </a:r>
          </a:p>
          <a:p>
            <a:r>
              <a:rPr lang="en-US" sz="1600" b="1" dirty="0">
                <a:solidFill>
                  <a:srgbClr val="008000"/>
                </a:solidFill>
              </a:rPr>
              <a:t>c</a:t>
            </a:r>
            <a:r>
              <a:rPr lang="en-US" sz="1600" b="1" dirty="0" smtClean="0">
                <a:solidFill>
                  <a:srgbClr val="008000"/>
                </a:solidFill>
              </a:rPr>
              <a:t>ompensated by the read-out electronics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03367" y="3247922"/>
            <a:ext cx="487976" cy="221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55774" y="4312412"/>
            <a:ext cx="1144861" cy="3404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31" y="4115205"/>
            <a:ext cx="4093096" cy="2410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8429" y="562634"/>
            <a:ext cx="79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H8500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76361" y="3729423"/>
            <a:ext cx="274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H12700    1:2 gain variation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20463" y="1888017"/>
            <a:ext cx="2504096" cy="1622012"/>
            <a:chOff x="2020463" y="1974273"/>
            <a:chExt cx="2504096" cy="162201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0463" y="1974273"/>
              <a:ext cx="2504096" cy="1622012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>
            <a:xfrm>
              <a:off x="2713183" y="2632364"/>
              <a:ext cx="235031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791746" y="2344680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Gain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Right Triangle 37"/>
            <p:cNvSpPr/>
            <p:nvPr/>
          </p:nvSpPr>
          <p:spPr>
            <a:xfrm rot="16200000">
              <a:off x="2626933" y="3273537"/>
              <a:ext cx="227064" cy="102562"/>
            </a:xfrm>
            <a:prstGeom prst="rtTriangl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40716" y="2853539"/>
              <a:ext cx="644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SPE Loss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8503367" y="3374356"/>
            <a:ext cx="640633" cy="3404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538" y="4041169"/>
            <a:ext cx="3770827" cy="2536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73119" y="5118746"/>
            <a:ext cx="45719" cy="1231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79365" y="4184650"/>
            <a:ext cx="45719" cy="92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13539" y="4698495"/>
            <a:ext cx="0" cy="412244"/>
          </a:xfrm>
          <a:prstGeom prst="line">
            <a:avLst/>
          </a:prstGeom>
          <a:ln w="127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773119" y="5022345"/>
            <a:ext cx="1" cy="88394"/>
          </a:xfrm>
          <a:prstGeom prst="line">
            <a:avLst/>
          </a:prstGeom>
          <a:ln w="127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67820" y="5118746"/>
            <a:ext cx="51018" cy="0"/>
          </a:xfrm>
          <a:prstGeom prst="line">
            <a:avLst/>
          </a:prstGeom>
          <a:ln w="127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839364" y="5118746"/>
            <a:ext cx="554181" cy="307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01081" y="4043285"/>
            <a:ext cx="3778374" cy="2585491"/>
            <a:chOff x="4588197" y="699564"/>
            <a:chExt cx="3879270" cy="274686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8197" y="699564"/>
              <a:ext cx="3879270" cy="274686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056914" y="819791"/>
              <a:ext cx="19159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H8500 Pixel SPE Loss </a:t>
              </a:r>
              <a:endParaRPr lang="en-US" sz="16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9481" y="-76200"/>
            <a:ext cx="35966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MA-PMT SPE Loss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94730" y="3573194"/>
            <a:ext cx="519545" cy="202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52173" y="3521562"/>
            <a:ext cx="34357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SPE loss limited to ~15% above 1040V </a:t>
            </a:r>
          </a:p>
          <a:p>
            <a:r>
              <a:rPr lang="en-US" sz="1600" b="1" dirty="0">
                <a:solidFill>
                  <a:srgbClr val="008000"/>
                </a:solidFill>
              </a:rPr>
              <a:t>a</a:t>
            </a:r>
            <a:r>
              <a:rPr lang="en-US" sz="1600" b="1" dirty="0" smtClean="0">
                <a:solidFill>
                  <a:srgbClr val="008000"/>
                </a:solidFill>
              </a:rPr>
              <a:t>nd almost uniform over 28 MA-PMTs </a:t>
            </a:r>
            <a:endParaRPr lang="en-US" sz="1600" b="1" dirty="0">
              <a:solidFill>
                <a:srgbClr val="008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44" y="685237"/>
            <a:ext cx="3389513" cy="262842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94730" y="3573194"/>
            <a:ext cx="519545" cy="202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20463" y="1888017"/>
            <a:ext cx="2504096" cy="1622012"/>
            <a:chOff x="2020463" y="1974273"/>
            <a:chExt cx="2504096" cy="162201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0463" y="1974273"/>
              <a:ext cx="2504096" cy="1622012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2713183" y="2632364"/>
              <a:ext cx="235031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791746" y="2344680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Gain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37" name="Right Triangle 36"/>
            <p:cNvSpPr/>
            <p:nvPr/>
          </p:nvSpPr>
          <p:spPr>
            <a:xfrm rot="16200000">
              <a:off x="2626933" y="3273537"/>
              <a:ext cx="227064" cy="102562"/>
            </a:xfrm>
            <a:prstGeom prst="rtTriangl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40716" y="2853539"/>
              <a:ext cx="644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SPE Loss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84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PMTs_FractionLossVSGain_1040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17" y="3591777"/>
            <a:ext cx="4047372" cy="291933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01081" y="4043285"/>
            <a:ext cx="3778374" cy="2585491"/>
            <a:chOff x="4588197" y="699564"/>
            <a:chExt cx="3879270" cy="274686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8197" y="699564"/>
              <a:ext cx="3879270" cy="274686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056914" y="819791"/>
              <a:ext cx="19159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H8500 Pixel SPE Loss </a:t>
              </a:r>
              <a:endParaRPr lang="en-US" sz="16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9481" y="-76200"/>
            <a:ext cx="35966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MA-PMT SPE Loss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94730" y="3573194"/>
            <a:ext cx="519545" cy="202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52173" y="3521562"/>
            <a:ext cx="34357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SPE loss limited to ~15% above 1040V </a:t>
            </a:r>
          </a:p>
          <a:p>
            <a:r>
              <a:rPr lang="en-US" sz="1600" b="1" dirty="0">
                <a:solidFill>
                  <a:srgbClr val="008000"/>
                </a:solidFill>
              </a:rPr>
              <a:t>a</a:t>
            </a:r>
            <a:r>
              <a:rPr lang="en-US" sz="1600" b="1" dirty="0" smtClean="0">
                <a:solidFill>
                  <a:srgbClr val="008000"/>
                </a:solidFill>
              </a:rPr>
              <a:t>nd almost uniform over 28 MA-PMTs 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4722091" y="3534248"/>
            <a:ext cx="4269252" cy="257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24705" y="4185417"/>
            <a:ext cx="1248750" cy="375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44" y="685237"/>
            <a:ext cx="3389513" cy="262842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94730" y="3573194"/>
            <a:ext cx="519545" cy="202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20463" y="1888017"/>
            <a:ext cx="2504096" cy="1622012"/>
            <a:chOff x="2020463" y="1974273"/>
            <a:chExt cx="2504096" cy="162201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0463" y="1974273"/>
              <a:ext cx="2504096" cy="1622012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2713183" y="2632364"/>
              <a:ext cx="235031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791746" y="2344680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Gain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37" name="Right Triangle 36"/>
            <p:cNvSpPr/>
            <p:nvPr/>
          </p:nvSpPr>
          <p:spPr>
            <a:xfrm rot="16200000">
              <a:off x="2626933" y="3273537"/>
              <a:ext cx="227064" cy="102562"/>
            </a:xfrm>
            <a:prstGeom prst="rtTriangl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40716" y="2853539"/>
              <a:ext cx="644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SPE Loss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167466" y="3190717"/>
            <a:ext cx="3578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H12700 features a significant better SPE 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resolution than H8500 at similar gain 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0671" y="439178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HV = 1040 V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191758" y="957158"/>
            <a:ext cx="1301023" cy="318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MA-PMT Gain</a:t>
            </a:r>
            <a:endParaRPr lang="en-US" sz="16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859261" y="747101"/>
            <a:ext cx="3732635" cy="2363827"/>
            <a:chOff x="317266" y="3818161"/>
            <a:chExt cx="3879040" cy="250991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7972" y="3818161"/>
              <a:ext cx="3668334" cy="2509912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2147455" y="3917607"/>
              <a:ext cx="1847275" cy="60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26586" y="3891369"/>
              <a:ext cx="13520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MA-PMT Gain</a:t>
              </a:r>
              <a:endParaRPr lang="en-US" sz="1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17266" y="3856457"/>
              <a:ext cx="366232" cy="60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137076" y="4158731"/>
              <a:ext cx="8158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Gain x 10</a:t>
              </a:r>
              <a:r>
                <a:rPr lang="en-US" sz="1200" baseline="30000" dirty="0" smtClean="0"/>
                <a:t>6</a:t>
              </a:r>
              <a:endParaRPr lang="en-US" sz="1200" baseline="300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342466" y="1152903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HV = 1000 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32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49361" y="-76200"/>
            <a:ext cx="48369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MA-PMT SPE Resolution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5" name="Picture 14" descr="DSC_74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7" y="740889"/>
            <a:ext cx="3839299" cy="25547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8390" y="2422205"/>
            <a:ext cx="341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Jlab</a:t>
            </a:r>
            <a:r>
              <a:rPr lang="en-US" b="1" dirty="0" smtClean="0">
                <a:solidFill>
                  <a:schemeClr val="bg1"/>
                </a:solidFill>
              </a:rPr>
              <a:t> Test Stand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368346" y="776753"/>
            <a:ext cx="3862289" cy="2629158"/>
            <a:chOff x="159267" y="3795831"/>
            <a:chExt cx="3862289" cy="2629158"/>
          </a:xfrm>
        </p:grpSpPr>
        <p:sp>
          <p:nvSpPr>
            <p:cNvPr id="10" name="Rectangle 9"/>
            <p:cNvSpPr/>
            <p:nvPr/>
          </p:nvSpPr>
          <p:spPr>
            <a:xfrm>
              <a:off x="1709964" y="5529036"/>
              <a:ext cx="988786" cy="199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9267" y="3795831"/>
              <a:ext cx="3862289" cy="2629158"/>
              <a:chOff x="4511334" y="644599"/>
              <a:chExt cx="4503957" cy="30397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511334" y="1013930"/>
                <a:ext cx="4503957" cy="2670369"/>
                <a:chOff x="4522776" y="991047"/>
                <a:chExt cx="3946220" cy="2048102"/>
              </a:xfrm>
            </p:grpSpPr>
            <p:pic>
              <p:nvPicPr>
                <p:cNvPr id="22" name="Picture 21" descr="12700-8500.pdf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247"/>
                <a:stretch/>
              </p:blipFill>
              <p:spPr>
                <a:xfrm>
                  <a:off x="4522776" y="991047"/>
                  <a:ext cx="3946220" cy="2048102"/>
                </a:xfrm>
                <a:prstGeom prst="rect">
                  <a:avLst/>
                </a:prstGeom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6441521" y="2053161"/>
                  <a:ext cx="7964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H8500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4907167" y="644599"/>
                <a:ext cx="3653355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Single Photoelectron Spectrum</a:t>
                </a:r>
                <a:endParaRPr lang="en-US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244536" y="1996865"/>
                <a:ext cx="913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H12700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123027" y="3421921"/>
                <a:ext cx="1371063" cy="252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FADC counts</a:t>
                </a:r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13441" y="4133955"/>
              <a:ext cx="601091" cy="276999"/>
              <a:chOff x="348254" y="4167921"/>
              <a:chExt cx="601091" cy="276999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348254" y="4434434"/>
                <a:ext cx="601091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arrow" w="sm" len="sm"/>
                <a:tailEnd type="arrow" w="sm" len="sm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38877" y="4167921"/>
                <a:ext cx="3422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FF"/>
                    </a:solidFill>
                  </a:rPr>
                  <a:t>Q</a:t>
                </a:r>
                <a:r>
                  <a:rPr lang="en-US" sz="1200" b="1" baseline="-25000" dirty="0" smtClean="0">
                    <a:solidFill>
                      <a:srgbClr val="0000FF"/>
                    </a:solidFill>
                  </a:rPr>
                  <a:t>1</a:t>
                </a:r>
                <a:endParaRPr lang="en-US" sz="1200" b="1" baseline="-25000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1128784" y="5117258"/>
              <a:ext cx="425098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185556" y="482696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1200" b="1" baseline="-25000" dirty="0" smtClean="0">
                  <a:solidFill>
                    <a:srgbClr val="0000FF"/>
                  </a:solidFill>
                </a:rPr>
                <a:t>1</a:t>
              </a:r>
              <a:endParaRPr lang="en-US" sz="1200" b="1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0" y="2921002"/>
            <a:ext cx="4225636" cy="484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82468" y="3541975"/>
            <a:ext cx="3839299" cy="2823491"/>
            <a:chOff x="167175" y="3742298"/>
            <a:chExt cx="4414721" cy="3074813"/>
          </a:xfrm>
        </p:grpSpPr>
        <p:pic>
          <p:nvPicPr>
            <p:cNvPr id="25" name="Picture 24" descr="hm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35"/>
            <a:stretch/>
          </p:blipFill>
          <p:spPr>
            <a:xfrm>
              <a:off x="167175" y="3742298"/>
              <a:ext cx="4414721" cy="287878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746179" y="6447779"/>
              <a:ext cx="14481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Pixel Number</a:t>
              </a:r>
              <a:endParaRPr lang="en-US" dirty="0"/>
            </a:p>
          </p:txBody>
        </p:sp>
      </p:grpSp>
      <p:pic>
        <p:nvPicPr>
          <p:cNvPr id="48" name="Picture 47" descr="draw_richtree_ZA0105.dark2.1075.home.roo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35" y="3653086"/>
            <a:ext cx="2564030" cy="25323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81903" y="3110945"/>
            <a:ext cx="330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Reproduce Hamamatsu gain map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826143" y="6259248"/>
            <a:ext cx="362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#57: typical higher dark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49361" y="-76200"/>
            <a:ext cx="48369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MA-PMT SPE Resolution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2921002"/>
            <a:ext cx="4225636" cy="484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APMT_cf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5" y="1154734"/>
            <a:ext cx="7690381" cy="525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5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49361" y="-76200"/>
            <a:ext cx="48369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MA-PMT SPE Resolution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2921002"/>
            <a:ext cx="4225636" cy="484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ZA109_a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5" y="836172"/>
            <a:ext cx="4828141" cy="5502283"/>
          </a:xfrm>
          <a:prstGeom prst="rect">
            <a:avLst/>
          </a:prstGeom>
        </p:spPr>
      </p:pic>
      <p:pic>
        <p:nvPicPr>
          <p:cNvPr id="10" name="Picture 9" descr="s1Q1_H127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20" y="4116795"/>
            <a:ext cx="3074588" cy="2082672"/>
          </a:xfrm>
          <a:prstGeom prst="rect">
            <a:avLst/>
          </a:prstGeom>
        </p:spPr>
      </p:pic>
      <p:pic>
        <p:nvPicPr>
          <p:cNvPr id="11" name="Picture 10" descr="s1Q1_H85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50" y="1470467"/>
            <a:ext cx="2906480" cy="1935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5364" y="1101135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9965" y="2921002"/>
            <a:ext cx="11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Resolution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965" y="47244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Efficiency ??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8364" y="3405911"/>
            <a:ext cx="157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 Resolution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58364" y="6139685"/>
            <a:ext cx="157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 Resolution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5337095" y="4205687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176813" y="1460178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5273" y="16020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H8550 @ 1000 V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65273" y="432857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H12700 @ 1000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2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33316</TotalTime>
  <Words>591</Words>
  <Application>Microsoft Macintosh PowerPoint</Application>
  <PresentationFormat>On-screen Show (4:3)</PresentationFormat>
  <Paragraphs>115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643</cp:revision>
  <dcterms:created xsi:type="dcterms:W3CDTF">2012-03-30T13:12:09Z</dcterms:created>
  <dcterms:modified xsi:type="dcterms:W3CDTF">2014-06-27T17:23:15Z</dcterms:modified>
</cp:coreProperties>
</file>