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85" r:id="rId2"/>
    <p:sldId id="1203" r:id="rId3"/>
    <p:sldId id="1013" r:id="rId4"/>
    <p:sldId id="1086" r:id="rId5"/>
    <p:sldId id="850" r:id="rId6"/>
    <p:sldId id="1097" r:id="rId7"/>
    <p:sldId id="1208" r:id="rId8"/>
    <p:sldId id="2117" r:id="rId9"/>
    <p:sldId id="941" r:id="rId10"/>
    <p:sldId id="928" r:id="rId11"/>
    <p:sldId id="2093" r:id="rId12"/>
    <p:sldId id="924" r:id="rId13"/>
    <p:sldId id="2184" r:id="rId14"/>
    <p:sldId id="2174" r:id="rId15"/>
    <p:sldId id="1194" r:id="rId16"/>
    <p:sldId id="2182" r:id="rId17"/>
    <p:sldId id="931" r:id="rId18"/>
    <p:sldId id="2188" r:id="rId19"/>
    <p:sldId id="1051" r:id="rId20"/>
    <p:sldId id="943" r:id="rId21"/>
    <p:sldId id="2191" r:id="rId22"/>
    <p:sldId id="889" r:id="rId23"/>
    <p:sldId id="2192" r:id="rId24"/>
    <p:sldId id="218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5" autoAdjust="0"/>
    <p:restoredTop sz="98088" autoAdjust="0"/>
  </p:normalViewPr>
  <p:slideViewPr>
    <p:cSldViewPr snapToGrid="0" snapToObjects="1">
      <p:cViewPr>
        <p:scale>
          <a:sx n="125" d="100"/>
          <a:sy n="125" d="100"/>
        </p:scale>
        <p:origin x="1176" y="1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9/10/23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9/10/23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442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6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22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14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Trovare un plot migliore</a:t>
            </a:r>
            <a:r>
              <a:rPr lang="it-IT" baseline="0" dirty="0"/>
              <a:t> nella presentazione di Luciano ? E formula di </a:t>
            </a:r>
            <a:r>
              <a:rPr lang="it-IT" baseline="0" dirty="0" err="1"/>
              <a:t>Repko</a:t>
            </a:r>
            <a:r>
              <a:rPr lang="it-IT" baseline="0" dirty="0"/>
              <a:t>  </a:t>
            </a:r>
            <a:r>
              <a:rPr lang="it-IT" baseline="0" dirty="0" err="1"/>
              <a:t>P</a:t>
            </a:r>
            <a:r>
              <a:rPr lang="it-IT" baseline="0" dirty="0"/>
              <a:t> </a:t>
            </a:r>
            <a:r>
              <a:rPr lang="it-IT" baseline="0" dirty="0" err="1"/>
              <a:t>prop</a:t>
            </a:r>
            <a:r>
              <a:rPr lang="it-IT" baseline="0" dirty="0"/>
              <a:t> </a:t>
            </a:r>
            <a:r>
              <a:rPr lang="it-IT" baseline="0" dirty="0" err="1"/>
              <a:t>alpha_S</a:t>
            </a:r>
            <a:r>
              <a:rPr lang="it-IT" baseline="0" dirty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 dove </a:t>
            </a:r>
            <a:r>
              <a:rPr lang="en-US" dirty="0" err="1"/>
              <a:t>tirano</a:t>
            </a:r>
            <a:r>
              <a:rPr lang="en-US" dirty="0"/>
              <a:t> le </a:t>
            </a:r>
            <a:r>
              <a:rPr lang="en-US" dirty="0" err="1"/>
              <a:t>infos</a:t>
            </a:r>
            <a:r>
              <a:rPr lang="en-US" dirty="0"/>
              <a:t> ? </a:t>
            </a:r>
            <a:r>
              <a:rPr lang="en-US" dirty="0" err="1"/>
              <a:t>Quali</a:t>
            </a:r>
            <a:r>
              <a:rPr lang="en-US" dirty="0"/>
              <a:t> GODs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37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82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71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1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37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04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INFN-LNF</a:t>
            </a:r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8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Discutere che servono spin (fin dall’</a:t>
            </a:r>
            <a:r>
              <a:rPr lang="it-IT" baseline="0" dirty="0" err="1"/>
              <a:t>iniio</a:t>
            </a:r>
            <a:r>
              <a:rPr lang="it-IT" baseline="0" dirty="0"/>
              <a:t> </a:t>
            </a:r>
            <a:r>
              <a:rPr lang="it-IT" baseline="0" dirty="0">
                <a:sym typeface="Wingdings"/>
              </a:rPr>
              <a:t> metter qualche simbolo nel disegno ?</a:t>
            </a:r>
            <a:r>
              <a:rPr lang="it-IT" baseline="0" dirty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5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o diapositiva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B270-07D3-4287-93F1-09642C6C431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0584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10/09/23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10/09/23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10/09/23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10/09/23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10/09/23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10/09/23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10/09/23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jpg"/><Relationship Id="rId10" Type="http://schemas.openxmlformats.org/officeDocument/2006/relationships/image" Target="../media/image5.png"/><Relationship Id="rId4" Type="http://schemas.openxmlformats.org/officeDocument/2006/relationships/image" Target="../media/image34.jp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.png"/><Relationship Id="rId3" Type="http://schemas.openxmlformats.org/officeDocument/2006/relationships/image" Target="../media/image44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1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8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7.em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A4E8A03-A03B-1448-AD5E-637859BA246C}"/>
              </a:ext>
            </a:extLst>
          </p:cNvPr>
          <p:cNvSpPr/>
          <p:nvPr/>
        </p:nvSpPr>
        <p:spPr>
          <a:xfrm>
            <a:off x="0" y="6642906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2004" y="1518732"/>
            <a:ext cx="5688224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Nuove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sfide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di </a:t>
            </a: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Fisica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Adronica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a </a:t>
            </a: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JLab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ed 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C92A3-52C2-364E-AFCC-F804E661DDED}"/>
              </a:ext>
            </a:extLst>
          </p:cNvPr>
          <p:cNvSpPr txBox="1"/>
          <p:nvPr/>
        </p:nvSpPr>
        <p:spPr>
          <a:xfrm>
            <a:off x="2954958" y="2909071"/>
            <a:ext cx="2982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/>
              <a:t>Marco Contalbrigo – INFN Ferrara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AAD6A-CB83-6545-9265-8311D39096FB}"/>
              </a:ext>
            </a:extLst>
          </p:cNvPr>
          <p:cNvSpPr txBox="1"/>
          <p:nvPr/>
        </p:nvSpPr>
        <p:spPr>
          <a:xfrm>
            <a:off x="2132454" y="5657632"/>
            <a:ext cx="535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Congresso</a:t>
            </a:r>
            <a:r>
              <a:rPr lang="en-US" dirty="0"/>
              <a:t> Nazionale SIF 2023 </a:t>
            </a:r>
            <a:r>
              <a:rPr lang="x-none"/>
              <a:t>- </a:t>
            </a:r>
            <a:r>
              <a:rPr lang="en-US" dirty="0"/>
              <a:t> 11-15</a:t>
            </a:r>
            <a:r>
              <a:rPr lang="x-none"/>
              <a:t> </a:t>
            </a:r>
            <a:r>
              <a:rPr lang="en-US" dirty="0" err="1"/>
              <a:t>Settembre</a:t>
            </a:r>
            <a:r>
              <a:rPr lang="x-none"/>
              <a:t> 202</a:t>
            </a:r>
            <a:r>
              <a:rPr lang="en-US" dirty="0"/>
              <a:t>3</a:t>
            </a:r>
            <a:r>
              <a:rPr lang="x-none"/>
              <a:t> </a:t>
            </a:r>
            <a:endParaRPr lang="x-non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128744-B451-C74C-86C5-F3281D96F189}"/>
              </a:ext>
            </a:extLst>
          </p:cNvPr>
          <p:cNvCxnSpPr/>
          <p:nvPr/>
        </p:nvCxnSpPr>
        <p:spPr>
          <a:xfrm flipV="1">
            <a:off x="458880" y="5471727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23428A-A61A-684D-8A4E-7B9CC7B666D3}"/>
              </a:ext>
            </a:extLst>
          </p:cNvPr>
          <p:cNvCxnSpPr/>
          <p:nvPr/>
        </p:nvCxnSpPr>
        <p:spPr>
          <a:xfrm flipV="1">
            <a:off x="458880" y="6155959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1705AEE8-A28A-4E78-C36B-8C98E1AF98B4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01CF8998-31B8-E9B5-0977-971BB95CCACF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47907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803231" y="3894667"/>
            <a:ext cx="4277767" cy="26283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468779" y="-51403"/>
            <a:ext cx="20606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CLAS12 @ JLab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0439F8-234D-3744-9D9C-9BFAD22E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35" y="866930"/>
            <a:ext cx="4322398" cy="28989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867" y="449082"/>
            <a:ext cx="590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CLAS12 wide coverage, excellent PID, various polarized targets, high luminosity  </a:t>
            </a:r>
            <a:endParaRPr lang="en-US" sz="1400" baseline="30000" dirty="0"/>
          </a:p>
        </p:txBody>
      </p:sp>
      <p:pic>
        <p:nvPicPr>
          <p:cNvPr id="15" name="Picture 14" descr="targe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4" y="4038606"/>
            <a:ext cx="4339849" cy="2319867"/>
          </a:xfrm>
          <a:prstGeom prst="rect">
            <a:avLst/>
          </a:prstGeom>
        </p:spPr>
      </p:pic>
      <p:pic>
        <p:nvPicPr>
          <p:cNvPr id="25" name="Picture 24" descr="lumiU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24" y="4364799"/>
            <a:ext cx="3368052" cy="21581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A3E445-4C8F-4449-A1DE-AAAD637B8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999" y="756859"/>
            <a:ext cx="4254999" cy="1529141"/>
          </a:xfrm>
          <a:prstGeom prst="rect">
            <a:avLst/>
          </a:prstGeom>
        </p:spPr>
      </p:pic>
      <p:pic>
        <p:nvPicPr>
          <p:cNvPr id="30" name="Picture 29" descr="Histogram&#10;&#10;Description automatically generated with low confidence">
            <a:extLst>
              <a:ext uri="{FF2B5EF4-FFF2-40B4-BE49-F238E27FC236}">
                <a16:creationId xmlns:a16="http://schemas.microsoft.com/office/drawing/2014/main" id="{90B16F95-6D7C-8140-BD0B-632035100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16" y="2369291"/>
            <a:ext cx="2122282" cy="1398376"/>
          </a:xfrm>
          <a:prstGeom prst="rect">
            <a:avLst/>
          </a:prstGeom>
        </p:spPr>
      </p:pic>
      <p:pic>
        <p:nvPicPr>
          <p:cNvPr id="26" name="Picture 25" descr="tof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31" y="2369291"/>
            <a:ext cx="2182465" cy="13983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74257" y="3903134"/>
            <a:ext cx="3724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Luminosity upgrade   Stage-1:  2x10</a:t>
            </a:r>
            <a:r>
              <a:rPr lang="en-US" sz="1200" baseline="30000" dirty="0"/>
              <a:t>35</a:t>
            </a:r>
            <a:r>
              <a:rPr lang="en-US" sz="1200" dirty="0"/>
              <a:t> cm</a:t>
            </a:r>
            <a:r>
              <a:rPr lang="en-US" sz="1200" baseline="30000" dirty="0"/>
              <a:t>-2</a:t>
            </a:r>
            <a:r>
              <a:rPr lang="en-US" sz="1200" dirty="0"/>
              <a:t>s</a:t>
            </a:r>
            <a:r>
              <a:rPr lang="en-US" sz="1200" baseline="30000" dirty="0"/>
              <a:t>-1</a:t>
            </a:r>
            <a:r>
              <a:rPr lang="en-US" sz="1200" dirty="0"/>
              <a:t>   3 years</a:t>
            </a:r>
          </a:p>
          <a:p>
            <a:r>
              <a:rPr lang="en-US" sz="1200" dirty="0"/>
              <a:t>		            Stage-2:   &gt; 10</a:t>
            </a:r>
            <a:r>
              <a:rPr lang="en-US" sz="1200" baseline="30000" dirty="0"/>
              <a:t>37</a:t>
            </a:r>
            <a:r>
              <a:rPr lang="en-US" sz="1200" dirty="0"/>
              <a:t> cm</a:t>
            </a:r>
            <a:r>
              <a:rPr lang="en-US" sz="1200" baseline="30000" dirty="0"/>
              <a:t>-2</a:t>
            </a:r>
            <a:r>
              <a:rPr lang="en-US" sz="1200" dirty="0"/>
              <a:t>s</a:t>
            </a:r>
            <a:r>
              <a:rPr lang="en-US" sz="1200" baseline="30000" dirty="0"/>
              <a:t>-1</a:t>
            </a:r>
            <a:r>
              <a:rPr lang="en-US" sz="1200" dirty="0"/>
              <a:t>   7-10 years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8010" y="3344919"/>
            <a:ext cx="641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RICH PID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4BF1FC-D4A5-E5B5-0975-B3F11F731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6846BD-CBB7-232A-F93F-4A6400BA3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246AA9-ECFE-C1A5-DB56-87A6319CD81B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A76385B0-F04F-DC6C-B52F-026F9C8AFA26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10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E72A6797-F3AF-0E7F-D726-F3558C031F49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ED90285-4888-64C0-BDC8-B177E3D72F97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10110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3854" y="1460500"/>
            <a:ext cx="4131349" cy="883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6872" y="863600"/>
            <a:ext cx="67082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3D momentum and spin-orbit effect: </a:t>
            </a:r>
          </a:p>
          <a:p>
            <a:r>
              <a:rPr lang="en-US" sz="1600" dirty="0"/>
              <a:t>Parton kinematics and flavor from observed hadron kinematics and type </a:t>
            </a:r>
          </a:p>
          <a:p>
            <a:endParaRPr lang="en-US" sz="1600" dirty="0"/>
          </a:p>
          <a:p>
            <a:r>
              <a:rPr lang="en-US" sz="1600" dirty="0"/>
              <a:t>Distribution and fragmentation convoluted: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52" y="2760783"/>
            <a:ext cx="4583669" cy="305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72" y="2638491"/>
            <a:ext cx="3520252" cy="3255529"/>
          </a:xfrm>
          <a:prstGeom prst="rect">
            <a:avLst/>
          </a:prstGeom>
        </p:spPr>
      </p:pic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326872" y="2526129"/>
            <a:ext cx="3836847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165600" y="2526129"/>
            <a:ext cx="4824119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8" name="Object 11"/>
          <p:cNvGraphicFramePr>
            <a:graphicFrameLocks noChangeAspect="1"/>
          </p:cNvGraphicFramePr>
          <p:nvPr/>
        </p:nvGraphicFramePr>
        <p:xfrm>
          <a:off x="4645110" y="1546419"/>
          <a:ext cx="3976596" cy="788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93700" progId="Equation.3">
                  <p:embed/>
                </p:oleObj>
              </mc:Choice>
              <mc:Fallback>
                <p:oleObj name="Equation" r:id="rId5" imgW="1981200" imgH="393700" progId="Equation.3">
                  <p:embed/>
                  <p:pic>
                    <p:nvPicPr>
                      <p:cNvPr id="2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110" y="1546419"/>
                        <a:ext cx="3976596" cy="788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19B065-A7DB-423E-8C50-2FC182CEB955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EFE7D-19AD-5E8A-47F3-7E1C5A93784E}"/>
              </a:ext>
            </a:extLst>
          </p:cNvPr>
          <p:cNvSpPr/>
          <p:nvPr/>
        </p:nvSpPr>
        <p:spPr>
          <a:xfrm>
            <a:off x="2739540" y="-51403"/>
            <a:ext cx="35191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Semi-Inclusive DIS &amp; TMDs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52683-EF0C-C41C-C8FF-5ACCC5EBC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1FFD7-79DC-FC63-8DE0-A42F82C20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48111-C4CB-5A1D-D1E5-E67FC54534A4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D6010339-6784-390B-4DCB-3CB735863857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11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9F228272-72A0-8302-CD1A-A05BECED30F7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3C190259-C545-E426-A73A-6367253762B7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67468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158750" y="3090332"/>
            <a:ext cx="8879417" cy="3310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2326711" y="-51403"/>
            <a:ext cx="43447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Beam Spin Asymmetry @ CLAS12</a:t>
            </a:r>
          </a:p>
        </p:txBody>
      </p:sp>
      <p:pic>
        <p:nvPicPr>
          <p:cNvPr id="2" name="Picture 1" descr="BS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730528"/>
            <a:ext cx="8879417" cy="2202909"/>
          </a:xfrm>
          <a:prstGeom prst="rect">
            <a:avLst/>
          </a:prstGeom>
        </p:spPr>
      </p:pic>
      <p:pic>
        <p:nvPicPr>
          <p:cNvPr id="4" name="Picture 3" descr="BS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7" y="3212621"/>
            <a:ext cx="8384117" cy="306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C66A6-ABC0-023D-970B-845DA75F4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415CD-E167-7BC9-F009-0B9ECD9DA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E15DF1-EE65-95E9-8741-77E18B08A319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5A4EF51B-4790-0CC6-941D-AF1D0211785B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DEB45A3C-1C13-780A-EFA6-E8510F2FF28C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C7D50245-4255-01AC-54A7-CBFD54198D2E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82751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5A024D-FBD0-E9D0-50CB-B58955B1A481}"/>
              </a:ext>
            </a:extLst>
          </p:cNvPr>
          <p:cNvSpPr/>
          <p:nvPr/>
        </p:nvSpPr>
        <p:spPr>
          <a:xfrm>
            <a:off x="4960449" y="1182471"/>
            <a:ext cx="3731028" cy="4494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D68A35-16FF-0262-BF63-DB27B68C3B70}"/>
              </a:ext>
            </a:extLst>
          </p:cNvPr>
          <p:cNvSpPr/>
          <p:nvPr/>
        </p:nvSpPr>
        <p:spPr>
          <a:xfrm>
            <a:off x="168019" y="1186701"/>
            <a:ext cx="3731028" cy="4494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333489" y="-51403"/>
            <a:ext cx="23312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New Phenomena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F98170-5A92-4DA8-0480-ABF966AEF487}"/>
              </a:ext>
            </a:extLst>
          </p:cNvPr>
          <p:cNvSpPr/>
          <p:nvPr/>
        </p:nvSpPr>
        <p:spPr>
          <a:xfrm>
            <a:off x="574351" y="616677"/>
            <a:ext cx="2309788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1F550-396F-1FAD-EB9B-B2CE1CAAA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24" y="1287354"/>
            <a:ext cx="1705258" cy="1559474"/>
          </a:xfrm>
          <a:prstGeom prst="rect">
            <a:avLst/>
          </a:prstGeom>
        </p:spPr>
      </p:pic>
      <p:pic>
        <p:nvPicPr>
          <p:cNvPr id="7" name="Picture 6" descr="Sivers_down.png">
            <a:extLst>
              <a:ext uri="{FF2B5EF4-FFF2-40B4-BE49-F238E27FC236}">
                <a16:creationId xmlns:a16="http://schemas.microsoft.com/office/drawing/2014/main" id="{9D7F7E0C-260B-345F-4823-5AEE4F01C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1252849"/>
            <a:ext cx="1724305" cy="1593979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D06BC1A-A3D4-340D-DCAC-A66F1C113F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309234"/>
              </p:ext>
            </p:extLst>
          </p:nvPr>
        </p:nvGraphicFramePr>
        <p:xfrm>
          <a:off x="738544" y="616677"/>
          <a:ext cx="19653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0" imgH="241300" progId="Equation.3">
                  <p:embed/>
                </p:oleObj>
              </mc:Choice>
              <mc:Fallback>
                <p:oleObj name="Equation" r:id="rId5" imgW="1143000" imgH="241300" progId="Equation.3">
                  <p:embed/>
                  <p:pic>
                    <p:nvPicPr>
                      <p:cNvPr id="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544" y="616677"/>
                        <a:ext cx="1965325" cy="414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F34CC90-8550-3181-90E1-8F3FBD80C3DF}"/>
              </a:ext>
            </a:extLst>
          </p:cNvPr>
          <p:cNvSpPr/>
          <p:nvPr/>
        </p:nvSpPr>
        <p:spPr>
          <a:xfrm>
            <a:off x="6259862" y="590194"/>
            <a:ext cx="2177143" cy="41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2FAB7578-B1AA-DE93-D340-1A14F393A7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07912"/>
              </p:ext>
            </p:extLst>
          </p:nvPr>
        </p:nvGraphicFramePr>
        <p:xfrm>
          <a:off x="6392245" y="616677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3000" imgH="241300" progId="Equation.3">
                  <p:embed/>
                </p:oleObj>
              </mc:Choice>
              <mc:Fallback>
                <p:oleObj name="Equation" r:id="rId7" imgW="1143000" imgH="241300" progId="Equation.3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2245" y="616677"/>
                        <a:ext cx="1966912" cy="414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DBAE30C-A91B-B66B-8319-81CA9B9B6A19}"/>
              </a:ext>
            </a:extLst>
          </p:cNvPr>
          <p:cNvSpPr txBox="1"/>
          <p:nvPr/>
        </p:nvSpPr>
        <p:spPr>
          <a:xfrm>
            <a:off x="3899047" y="669956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Spin-orbit in QCD</a:t>
            </a:r>
          </a:p>
        </p:txBody>
      </p:sp>
      <p:sp>
        <p:nvSpPr>
          <p:cNvPr id="14" name="Connector 13">
            <a:extLst>
              <a:ext uri="{FF2B5EF4-FFF2-40B4-BE49-F238E27FC236}">
                <a16:creationId xmlns:a16="http://schemas.microsoft.com/office/drawing/2014/main" id="{7A50E9FB-A2A1-6B86-21B2-9351643CDCC6}"/>
              </a:ext>
            </a:extLst>
          </p:cNvPr>
          <p:cNvSpPr/>
          <p:nvPr/>
        </p:nvSpPr>
        <p:spPr>
          <a:xfrm>
            <a:off x="7954654" y="482836"/>
            <a:ext cx="404503" cy="682015"/>
          </a:xfrm>
          <a:prstGeom prst="flowChartConnector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Connector 14">
            <a:extLst>
              <a:ext uri="{FF2B5EF4-FFF2-40B4-BE49-F238E27FC236}">
                <a16:creationId xmlns:a16="http://schemas.microsoft.com/office/drawing/2014/main" id="{207E2CD0-6DD2-88BC-7E8A-A08EF7821E83}"/>
              </a:ext>
            </a:extLst>
          </p:cNvPr>
          <p:cNvSpPr/>
          <p:nvPr/>
        </p:nvSpPr>
        <p:spPr>
          <a:xfrm>
            <a:off x="1799946" y="504687"/>
            <a:ext cx="406541" cy="682015"/>
          </a:xfrm>
          <a:prstGeom prst="flowChartConnector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A88423-8B5F-337F-234D-472A9F066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40" y="3426638"/>
            <a:ext cx="3102865" cy="2180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1925E3-C770-1D64-9914-10D561D2CE36}"/>
              </a:ext>
            </a:extLst>
          </p:cNvPr>
          <p:cNvSpPr txBox="1"/>
          <p:nvPr/>
        </p:nvSpPr>
        <p:spPr>
          <a:xfrm>
            <a:off x="168019" y="5681235"/>
            <a:ext cx="30137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Sivers effect: </a:t>
            </a:r>
          </a:p>
          <a:p>
            <a:r>
              <a:rPr lang="en-IT" sz="1400" dirty="0"/>
              <a:t>Correlation between nucleon spin and </a:t>
            </a:r>
          </a:p>
          <a:p>
            <a:r>
              <a:rPr lang="en-GB" sz="1400" dirty="0"/>
              <a:t>c</a:t>
            </a:r>
            <a:r>
              <a:rPr lang="en-IT" sz="1400" dirty="0"/>
              <a:t>ollective motion of the partons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B5806C-F654-F2CC-9F0C-9E04BEC9232A}"/>
              </a:ext>
            </a:extLst>
          </p:cNvPr>
          <p:cNvSpPr txBox="1"/>
          <p:nvPr/>
        </p:nvSpPr>
        <p:spPr>
          <a:xfrm>
            <a:off x="5235897" y="5717286"/>
            <a:ext cx="36072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Tranversity &amp; Tensor Charge</a:t>
            </a:r>
          </a:p>
          <a:p>
            <a:r>
              <a:rPr lang="en-US" sz="1400" dirty="0"/>
              <a:t>Fundamental quantity related to BSM searches</a:t>
            </a:r>
          </a:p>
          <a:p>
            <a:r>
              <a:rPr lang="en-US" sz="1400" dirty="0"/>
              <a:t>(tensor coupling, particle EDM)</a:t>
            </a:r>
            <a:endParaRPr lang="en-IT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26A2C-0750-3D06-48CF-A24B8F4BD03C}"/>
              </a:ext>
            </a:extLst>
          </p:cNvPr>
          <p:cNvGrpSpPr/>
          <p:nvPr/>
        </p:nvGrpSpPr>
        <p:grpSpPr>
          <a:xfrm>
            <a:off x="168019" y="2942789"/>
            <a:ext cx="3731028" cy="2649952"/>
            <a:chOff x="168019" y="3231023"/>
            <a:chExt cx="3731028" cy="26499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B253BA-D5FB-3648-85F1-3FA97A0A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019" y="3231023"/>
              <a:ext cx="3402772" cy="257576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1F91A4-FE26-A123-DB5C-F9D3FBC19898}"/>
                </a:ext>
              </a:extLst>
            </p:cNvPr>
            <p:cNvSpPr/>
            <p:nvPr/>
          </p:nvSpPr>
          <p:spPr>
            <a:xfrm>
              <a:off x="168019" y="5794722"/>
              <a:ext cx="3731028" cy="86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B171BE6-7DBB-C024-8957-AE4228CBEF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7117" y="1194187"/>
            <a:ext cx="2204830" cy="223823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BEA2F9-B07F-E9DB-C10E-053B2B0273BE}"/>
              </a:ext>
            </a:extLst>
          </p:cNvPr>
          <p:cNvSpPr/>
          <p:nvPr/>
        </p:nvSpPr>
        <p:spPr>
          <a:xfrm>
            <a:off x="2831400" y="3376943"/>
            <a:ext cx="502089" cy="1936202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0719B2-40B4-6E1C-0925-FDD764BA4EA9}"/>
              </a:ext>
            </a:extLst>
          </p:cNvPr>
          <p:cNvSpPr/>
          <p:nvPr/>
        </p:nvSpPr>
        <p:spPr>
          <a:xfrm>
            <a:off x="7781799" y="1497765"/>
            <a:ext cx="360148" cy="162135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F8772C-E6CF-688F-94B1-0052B256B5F5}"/>
              </a:ext>
            </a:extLst>
          </p:cNvPr>
          <p:cNvSpPr txBox="1"/>
          <p:nvPr/>
        </p:nvSpPr>
        <p:spPr>
          <a:xfrm>
            <a:off x="2902167" y="3975712"/>
            <a:ext cx="316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540FA-8782-26FE-6D23-73723024E94F}"/>
              </a:ext>
            </a:extLst>
          </p:cNvPr>
          <p:cNvSpPr txBox="1"/>
          <p:nvPr/>
        </p:nvSpPr>
        <p:spPr>
          <a:xfrm>
            <a:off x="7781799" y="2033708"/>
            <a:ext cx="316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554832-A89A-4126-9A2E-DDBF777CAE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A5B7F5-902F-76DF-64B6-202B55D1F6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24818C-E1DB-9CD1-3F4E-BCDE47FE2AD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Foliennummernplatzhalter 6">
            <a:extLst>
              <a:ext uri="{FF2B5EF4-FFF2-40B4-BE49-F238E27FC236}">
                <a16:creationId xmlns:a16="http://schemas.microsoft.com/office/drawing/2014/main" id="{5011D3F3-770B-3CE3-DEC1-E1F2A927B03A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13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Datumsplatzhalter 5">
            <a:extLst>
              <a:ext uri="{FF2B5EF4-FFF2-40B4-BE49-F238E27FC236}">
                <a16:creationId xmlns:a16="http://schemas.microsoft.com/office/drawing/2014/main" id="{45A0603F-46F9-8199-4E22-F81F22EEE7CB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Fußzeilenplatzhalter 7">
            <a:extLst>
              <a:ext uri="{FF2B5EF4-FFF2-40B4-BE49-F238E27FC236}">
                <a16:creationId xmlns:a16="http://schemas.microsoft.com/office/drawing/2014/main" id="{D3F76AA5-80F8-B480-7B01-234016E8AC59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06103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79143" y="1714803"/>
            <a:ext cx="2603500" cy="6385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21" y="2846293"/>
            <a:ext cx="4819973" cy="315976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020519">
            <a:off x="6567914" y="4341895"/>
            <a:ext cx="1070178" cy="1573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47137" y="4386410"/>
            <a:ext cx="25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26872" y="2526129"/>
            <a:ext cx="3836847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165600" y="2526129"/>
            <a:ext cx="4824119" cy="355632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glow rad="1016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55" y="2846293"/>
            <a:ext cx="2930248" cy="2907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6055" y="1046480"/>
            <a:ext cx="7426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Transverse size &amp; nucleon tomography: </a:t>
            </a:r>
          </a:p>
          <a:p>
            <a:r>
              <a:rPr lang="en-US" sz="1600" dirty="0"/>
              <a:t>Impact parameter derived from the transverse momentum transferred to nucleon</a:t>
            </a:r>
          </a:p>
          <a:p>
            <a:endParaRPr lang="en-US" sz="1600" dirty="0"/>
          </a:p>
          <a:p>
            <a:r>
              <a:rPr lang="en-US" sz="1600" dirty="0"/>
              <a:t>Various final states to prove GPDs and flavors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605599" y="1736943"/>
          <a:ext cx="2335429" cy="540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900" imgH="317500" progId="Equation.3">
                  <p:embed/>
                </p:oleObj>
              </mc:Choice>
              <mc:Fallback>
                <p:oleObj name="Equation" r:id="rId5" imgW="1358900" imgH="3175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05599" y="1736943"/>
                        <a:ext cx="2335429" cy="540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A7D6BC-C66A-38AD-066B-03A1731F2349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AACD6-2A49-64DE-29AE-9D39AA72F046}"/>
              </a:ext>
            </a:extLst>
          </p:cNvPr>
          <p:cNvSpPr/>
          <p:nvPr/>
        </p:nvSpPr>
        <p:spPr>
          <a:xfrm>
            <a:off x="3004856" y="-51651"/>
            <a:ext cx="298857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Hard Exclusive &amp; GPDs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9FE39-D34F-6E60-AFB1-B7EDE50E4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51C18-BFAB-AE0D-8F49-F8A762D29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2713F5-4039-304D-2F39-8D113CE80D7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CA75BBF2-7F20-898F-06AB-C967E7B9CE99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C547217C-DC44-D26B-110F-020326DE3798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A85D996B-A67B-31FD-CD9A-511BD2DBBEFB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4192106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DB05E7-96D9-F28A-D87E-168B0FE5A3EC}"/>
              </a:ext>
            </a:extLst>
          </p:cNvPr>
          <p:cNvSpPr/>
          <p:nvPr/>
        </p:nvSpPr>
        <p:spPr>
          <a:xfrm>
            <a:off x="180951" y="576068"/>
            <a:ext cx="4863815" cy="218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79BC7-EAE4-654C-8E58-BAE684169B9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C366FE-CB4E-3049-B34A-4993DD198D0C}"/>
              </a:ext>
            </a:extLst>
          </p:cNvPr>
          <p:cNvSpPr/>
          <p:nvPr/>
        </p:nvSpPr>
        <p:spPr>
          <a:xfrm>
            <a:off x="2697652" y="-20391"/>
            <a:ext cx="36029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Exclusive Physics @ CLAS12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F52C9-FA1E-E368-20AE-A10C7B408C83}"/>
              </a:ext>
            </a:extLst>
          </p:cNvPr>
          <p:cNvSpPr txBox="1"/>
          <p:nvPr/>
        </p:nvSpPr>
        <p:spPr>
          <a:xfrm>
            <a:off x="2780823" y="2865674"/>
            <a:ext cx="2375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/>
              <a:t>H.-S. </a:t>
            </a:r>
            <a:r>
              <a:rPr lang="it-IT" sz="1200" b="1" i="1" dirty="0" err="1"/>
              <a:t>Jo</a:t>
            </a:r>
            <a:r>
              <a:rPr lang="it-IT" sz="1200" b="1" i="1" dirty="0"/>
              <a:t> et. al.  [</a:t>
            </a:r>
            <a:r>
              <a:rPr lang="it-IT" sz="1200" b="1" i="1" dirty="0" err="1"/>
              <a:t>arXiv</a:t>
            </a:r>
            <a:r>
              <a:rPr lang="it-IT" sz="1200" b="1" i="1" dirty="0"/>
              <a:t>: 1504.02009]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E3222F4-404F-4783-B0A4-C2B4C483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4" y="3135204"/>
            <a:ext cx="4946658" cy="328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D6E9AD-5CF1-7CE4-5038-8E93E57F4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87" y="1309709"/>
            <a:ext cx="3878231" cy="5105327"/>
          </a:xfrm>
          <a:prstGeom prst="rect">
            <a:avLst/>
          </a:prstGeom>
        </p:spPr>
      </p:pic>
      <p:sp>
        <p:nvSpPr>
          <p:cNvPr id="30" name="CasellaDiTesto 1">
            <a:extLst>
              <a:ext uri="{FF2B5EF4-FFF2-40B4-BE49-F238E27FC236}">
                <a16:creationId xmlns:a16="http://schemas.microsoft.com/office/drawing/2014/main" id="{F80B90BE-23E9-2A28-C0BC-C2B08AB59828}"/>
              </a:ext>
            </a:extLst>
          </p:cNvPr>
          <p:cNvSpPr txBox="1"/>
          <p:nvPr/>
        </p:nvSpPr>
        <p:spPr>
          <a:xfrm>
            <a:off x="6350863" y="972047"/>
            <a:ext cx="2793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/>
              <a:t>G. </a:t>
            </a:r>
            <a:r>
              <a:rPr lang="it-IT" sz="1200" b="1" i="1" dirty="0" err="1"/>
              <a:t>Christiaens</a:t>
            </a:r>
            <a:r>
              <a:rPr lang="it-IT" sz="1200" b="1" i="1" dirty="0"/>
              <a:t> et. al.  [</a:t>
            </a:r>
            <a:r>
              <a:rPr lang="it-IT" sz="1200" b="1" i="1" dirty="0" err="1"/>
              <a:t>arXiv</a:t>
            </a:r>
            <a:r>
              <a:rPr lang="it-IT" sz="1200" b="1" i="1" dirty="0"/>
              <a:t>: 2211.11274]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DD2119-E7A6-CFD8-E47C-E1264EFA4BAE}"/>
              </a:ext>
            </a:extLst>
          </p:cNvPr>
          <p:cNvSpPr txBox="1"/>
          <p:nvPr/>
        </p:nvSpPr>
        <p:spPr>
          <a:xfrm>
            <a:off x="180951" y="276931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8EED62-5D5B-6E5A-860B-1B511C14E59E}"/>
              </a:ext>
            </a:extLst>
          </p:cNvPr>
          <p:cNvSpPr txBox="1"/>
          <p:nvPr/>
        </p:nvSpPr>
        <p:spPr>
          <a:xfrm>
            <a:off x="5044766" y="91805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CLAS12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EDEF254-2CF0-B32B-BC35-C40B3DBF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19" y="5456731"/>
            <a:ext cx="1288274" cy="4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F599DC-4FC6-749D-5C6D-6AF36D920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15" y="576068"/>
            <a:ext cx="3878231" cy="11855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9959F0-F47E-AE72-ABE4-CA6A2FD02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981" y="1642606"/>
            <a:ext cx="2616200" cy="111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FFAE8-B7D8-339D-75C4-B792B193A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3EFCC-FA66-02C2-F8C7-52B4AD889E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686350-EAD5-2BFB-8742-DE5E0894D6A3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2AC11381-E405-032E-BC80-AC78C8AD5E2A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15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6566C9BD-277B-E3F4-6ACF-A37BC8302763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9AAE5812-4BA2-C7B7-70CE-24C686E71D32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772530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959A84B-0181-0CED-FC5B-4743303B5099}"/>
              </a:ext>
            </a:extLst>
          </p:cNvPr>
          <p:cNvSpPr/>
          <p:nvPr/>
        </p:nvSpPr>
        <p:spPr>
          <a:xfrm>
            <a:off x="361558" y="2477197"/>
            <a:ext cx="8512165" cy="3974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85" y="2579772"/>
            <a:ext cx="4709139" cy="358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1" y="2661052"/>
            <a:ext cx="3712464" cy="350520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398552" flipV="1">
            <a:off x="7656144" y="3836940"/>
            <a:ext cx="528468" cy="3150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82586" y="2522552"/>
            <a:ext cx="221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S.Liuti</a:t>
            </a:r>
            <a:r>
              <a:rPr lang="en-US" sz="1200" b="1" dirty="0"/>
              <a:t>++ [</a:t>
            </a:r>
            <a:r>
              <a:rPr lang="en-US" sz="1200" b="1" dirty="0" err="1"/>
              <a:t>arXiv</a:t>
            </a:r>
            <a:r>
              <a:rPr lang="en-US" sz="1200" b="1" dirty="0"/>
              <a:t> 1812.01479]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3999" y="2477197"/>
            <a:ext cx="2475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V.Burkert</a:t>
            </a:r>
            <a:r>
              <a:rPr lang="en-US" sz="1200" b="1" dirty="0"/>
              <a:t>++ [Nature 577 (2018)]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543" y="1794158"/>
            <a:ext cx="2400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Pressure inside the nucleon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1773" y="1818334"/>
            <a:ext cx="2550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Neutron star equation of state</a:t>
            </a:r>
          </a:p>
        </p:txBody>
      </p:sp>
      <p:sp>
        <p:nvSpPr>
          <p:cNvPr id="4" name="Right Arrow 3"/>
          <p:cNvSpPr/>
          <p:nvPr/>
        </p:nvSpPr>
        <p:spPr>
          <a:xfrm rot="3337133">
            <a:off x="5131238" y="3951373"/>
            <a:ext cx="547135" cy="31533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1417" y="883920"/>
            <a:ext cx="6400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GPDs moments are related to the proton momentum-energy tensor, </a:t>
            </a:r>
          </a:p>
          <a:p>
            <a:r>
              <a:rPr lang="en-US" sz="1600" dirty="0"/>
              <a:t>e.g. how pressure and momentum are distributed within the nucleon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FB398E-56D4-DC04-1FD8-A05AC2530D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80CDBC-C5B2-4302-3988-EA5D4E6CB9C8}"/>
              </a:ext>
            </a:extLst>
          </p:cNvPr>
          <p:cNvSpPr/>
          <p:nvPr/>
        </p:nvSpPr>
        <p:spPr>
          <a:xfrm>
            <a:off x="2714490" y="-20391"/>
            <a:ext cx="35693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Extreme Matter Conditions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A13B74-957D-EA15-64E6-DF8DC3C97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B37C42-C6DD-3F80-A031-1D70316E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8D3CF7B-7399-0B32-2967-39D8AD55B183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FE2640DE-D40B-783B-6F3B-E3791E0C5783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Datumsplatzhalter 5">
            <a:extLst>
              <a:ext uri="{FF2B5EF4-FFF2-40B4-BE49-F238E27FC236}">
                <a16:creationId xmlns:a16="http://schemas.microsoft.com/office/drawing/2014/main" id="{546390D1-21F8-5D2B-0E27-1AF5A4322639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D4994BB7-EDED-B6BA-415E-6E406A8079A0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89320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DC41E5-7CA9-8CAE-C530-0E6D6DE7D5C6}"/>
              </a:ext>
            </a:extLst>
          </p:cNvPr>
          <p:cNvSpPr/>
          <p:nvPr/>
        </p:nvSpPr>
        <p:spPr>
          <a:xfrm>
            <a:off x="4555652" y="1227298"/>
            <a:ext cx="4058335" cy="53773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99D146-1606-9638-5D19-70B0CF8264F3}"/>
              </a:ext>
            </a:extLst>
          </p:cNvPr>
          <p:cNvSpPr/>
          <p:nvPr/>
        </p:nvSpPr>
        <p:spPr>
          <a:xfrm>
            <a:off x="220980" y="1313758"/>
            <a:ext cx="4021667" cy="52863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5" descr="peo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26" y="1354398"/>
            <a:ext cx="2665308" cy="1975013"/>
          </a:xfrm>
          <a:prstGeom prst="rect">
            <a:avLst/>
          </a:prstGeom>
        </p:spPr>
      </p:pic>
      <p:pic>
        <p:nvPicPr>
          <p:cNvPr id="4" name="Picture 3" descr="rich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20" y="3379377"/>
            <a:ext cx="3982720" cy="32252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5291" y="0"/>
            <a:ext cx="9144001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3430592" y="-33705"/>
            <a:ext cx="21371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INFN @ CLAS12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6384" y="454929"/>
            <a:ext cx="4058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RICH completed in 2022</a:t>
            </a:r>
          </a:p>
          <a:p>
            <a:r>
              <a:rPr lang="en-US" sz="1400" dirty="0"/>
              <a:t>Hadron ID in the 3-8 GeV/c momentum range</a:t>
            </a:r>
          </a:p>
          <a:p>
            <a:r>
              <a:rPr lang="en-US" sz="1400" dirty="0"/>
              <a:t>MIUR priority project (“</a:t>
            </a:r>
            <a:r>
              <a:rPr lang="en-US" sz="1400" dirty="0" err="1"/>
              <a:t>premiale</a:t>
            </a:r>
            <a:r>
              <a:rPr lang="en-US" sz="1400" dirty="0"/>
              <a:t>”)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BD4059-75D8-C8AA-F44F-69D70755A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E0CD8-33E8-2B02-AA9F-0C3ABE391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6D30CF-7D3A-34F8-85BE-7AB03A5238E5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6D8BC207-6EDF-1123-4E37-88C5F701B3C5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2F495CEB-0346-4E8C-3282-056B43BDE3ED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602368CD-5E1C-3EC9-E3FC-FEBF6B9E8DC3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FCCE72-1AE6-49E6-10CE-0E7655614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41" y="4735867"/>
            <a:ext cx="3634543" cy="1785475"/>
          </a:xfrm>
          <a:prstGeom prst="rect">
            <a:avLst/>
          </a:prstGeom>
        </p:spPr>
      </p:pic>
      <p:pic>
        <p:nvPicPr>
          <p:cNvPr id="18" name="Picture 17" descr="IMG_0254.JPG">
            <a:extLst>
              <a:ext uri="{FF2B5EF4-FFF2-40B4-BE49-F238E27FC236}">
                <a16:creationId xmlns:a16="http://schemas.microsoft.com/office/drawing/2014/main" id="{36FA5558-1C92-5256-6EC5-EC34691BE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6109" y="1625975"/>
            <a:ext cx="3191405" cy="27859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75AE21-9411-7AE1-B623-ABB55EA96A8C}"/>
              </a:ext>
            </a:extLst>
          </p:cNvPr>
          <p:cNvSpPr txBox="1"/>
          <p:nvPr/>
        </p:nvSpPr>
        <p:spPr>
          <a:xfrm>
            <a:off x="251460" y="486209"/>
            <a:ext cx="4058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Forward Tagger completed in 2018</a:t>
            </a:r>
          </a:p>
          <a:p>
            <a:r>
              <a:rPr lang="en-US" sz="1400" dirty="0"/>
              <a:t>Small-angle calorimeter (nucleon 3D)</a:t>
            </a:r>
          </a:p>
          <a:p>
            <a:r>
              <a:rPr lang="en-US" sz="1400" dirty="0"/>
              <a:t>Quasi-real photoproduction regime (spectroscopy)</a:t>
            </a:r>
          </a:p>
        </p:txBody>
      </p:sp>
    </p:spTree>
    <p:extLst>
      <p:ext uri="{BB962C8B-B14F-4D97-AF65-F5344CB8AC3E}">
        <p14:creationId xmlns:p14="http://schemas.microsoft.com/office/powerpoint/2010/main" val="149029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93539A-F4BC-4AE5-EC66-83502699DFC9}"/>
              </a:ext>
            </a:extLst>
          </p:cNvPr>
          <p:cNvSpPr/>
          <p:nvPr/>
        </p:nvSpPr>
        <p:spPr>
          <a:xfrm>
            <a:off x="178401" y="4636283"/>
            <a:ext cx="5196240" cy="1874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3308268" y="-67294"/>
            <a:ext cx="229101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INFN: High-</a:t>
            </a: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Lumi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52B860-3542-D049-B1E7-1D774488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615E50-75D8-B248-9349-96776F6D0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10" name="Picture 9" descr="2D_reado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6" y="952748"/>
            <a:ext cx="6262003" cy="18987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400" y="539688"/>
            <a:ext cx="5767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Under study @ INFN: Alternative 2D-readout schemes and light assembling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AFDB3-739B-1F39-4953-61D509CBB269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BEE0E016-C507-3E41-E1F5-4E7A917F72C9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205D5B89-92C0-6606-81D6-470CA3AF27AF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3C838B55-7A75-8CB5-2EB7-55F735246663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pic>
        <p:nvPicPr>
          <p:cNvPr id="9" name="Picture 8" descr="mRwell_test.jpg">
            <a:extLst>
              <a:ext uri="{FF2B5EF4-FFF2-40B4-BE49-F238E27FC236}">
                <a16:creationId xmlns:a16="http://schemas.microsoft.com/office/drawing/2014/main" id="{586746B3-A73C-C566-691E-6830474F3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72" y="4085491"/>
            <a:ext cx="3344288" cy="2392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FFF2F-E316-1249-0B8A-051C03FF9002}"/>
              </a:ext>
            </a:extLst>
          </p:cNvPr>
          <p:cNvSpPr txBox="1"/>
          <p:nvPr/>
        </p:nvSpPr>
        <p:spPr>
          <a:xfrm>
            <a:off x="19323" y="2996298"/>
            <a:ext cx="4076950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  </a:t>
            </a:r>
            <a:r>
              <a:rPr lang="en-US" sz="1500" b="1" dirty="0"/>
              <a:t> </a:t>
            </a:r>
            <a:r>
              <a:rPr lang="en-US" sz="1400" b="1" dirty="0"/>
              <a:t>Towards</a:t>
            </a:r>
            <a:r>
              <a:rPr lang="en-US" sz="1400" dirty="0"/>
              <a:t>:   50x50 cm</a:t>
            </a:r>
            <a:r>
              <a:rPr lang="en-US" sz="1400" baseline="30000" dirty="0"/>
              <a:t>2</a:t>
            </a:r>
            <a:r>
              <a:rPr lang="en-US" sz="1400" dirty="0"/>
              <a:t> prototype</a:t>
            </a:r>
          </a:p>
          <a:p>
            <a:r>
              <a:rPr lang="en-US" sz="800" dirty="0"/>
              <a:t> </a:t>
            </a:r>
          </a:p>
          <a:p>
            <a:r>
              <a:rPr lang="en-US" sz="1400" dirty="0"/>
              <a:t>    Study charge collection, time and spatial resolution</a:t>
            </a:r>
          </a:p>
          <a:p>
            <a:endParaRPr lang="en-US" sz="1500" dirty="0"/>
          </a:p>
          <a:p>
            <a:r>
              <a:rPr lang="en-US" sz="1500" dirty="0"/>
              <a:t>    </a:t>
            </a:r>
            <a:r>
              <a:rPr lang="en-US" sz="1400" dirty="0"/>
              <a:t>Requirements: </a:t>
            </a:r>
            <a:r>
              <a:rPr lang="en-US" sz="1400" dirty="0" err="1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/>
              <a:t>s</a:t>
            </a:r>
            <a:r>
              <a:rPr lang="en-US" sz="1400" dirty="0"/>
              <a:t> ~ 100 mm</a:t>
            </a:r>
          </a:p>
          <a:p>
            <a:r>
              <a:rPr lang="en-US" sz="1400" dirty="0"/>
              <a:t>                               </a:t>
            </a:r>
            <a:r>
              <a:rPr lang="en-US" sz="1400" dirty="0" err="1">
                <a:latin typeface="Symbol" charset="2"/>
                <a:cs typeface="Symbol" charset="2"/>
              </a:rPr>
              <a:t>D</a:t>
            </a:r>
            <a:r>
              <a:rPr lang="en-US" sz="1400" dirty="0" err="1"/>
              <a:t>t</a:t>
            </a:r>
            <a:r>
              <a:rPr lang="en-US" sz="1400" dirty="0"/>
              <a:t> ~ 10 ns</a:t>
            </a:r>
          </a:p>
          <a:p>
            <a:r>
              <a:rPr lang="en-US" sz="1400" dirty="0"/>
              <a:t>                               </a:t>
            </a:r>
            <a:r>
              <a:rPr lang="en-US" sz="1400" dirty="0" err="1"/>
              <a:t>Eff</a:t>
            </a:r>
            <a:r>
              <a:rPr lang="en-US" sz="1400" dirty="0"/>
              <a:t> &gt; 95%</a:t>
            </a:r>
          </a:p>
        </p:txBody>
      </p:sp>
      <p:pic>
        <p:nvPicPr>
          <p:cNvPr id="14" name="Picture 13" descr="mRwell_residuals.jpg">
            <a:extLst>
              <a:ext uri="{FF2B5EF4-FFF2-40B4-BE49-F238E27FC236}">
                <a16:creationId xmlns:a16="http://schemas.microsoft.com/office/drawing/2014/main" id="{8A74ADB2-C558-F41A-C105-D84F0F8B4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4" y="4636284"/>
            <a:ext cx="4155803" cy="1880829"/>
          </a:xfrm>
          <a:prstGeom prst="rect">
            <a:avLst/>
          </a:prstGeom>
        </p:spPr>
      </p:pic>
      <p:pic>
        <p:nvPicPr>
          <p:cNvPr id="6" name="Picture 5" descr="DC.jpg">
            <a:extLst>
              <a:ext uri="{FF2B5EF4-FFF2-40B4-BE49-F238E27FC236}">
                <a16:creationId xmlns:a16="http://schemas.microsoft.com/office/drawing/2014/main" id="{301E7024-BC9B-240D-2A37-F219C288A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93" y="670003"/>
            <a:ext cx="1825767" cy="32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gnetic_field-t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70" y="3380409"/>
            <a:ext cx="4180964" cy="3007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2566004" y="-67294"/>
            <a:ext cx="38662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INFN: Target Holding Magnet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62D52-1267-9A42-8ABC-956F7867CCFB}"/>
              </a:ext>
            </a:extLst>
          </p:cNvPr>
          <p:cNvSpPr/>
          <p:nvPr/>
        </p:nvSpPr>
        <p:spPr>
          <a:xfrm>
            <a:off x="4685570" y="3181958"/>
            <a:ext cx="4180964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1E288-860B-914D-AEC4-38EFC3A3AB8A}"/>
              </a:ext>
            </a:extLst>
          </p:cNvPr>
          <p:cNvSpPr txBox="1"/>
          <p:nvPr/>
        </p:nvSpPr>
        <p:spPr>
          <a:xfrm>
            <a:off x="202750" y="585565"/>
            <a:ext cx="33425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Under study: </a:t>
            </a:r>
            <a:r>
              <a:rPr lang="x-none" sz="1400"/>
              <a:t>New concept</a:t>
            </a:r>
            <a:endParaRPr lang="x-none" sz="1400" dirty="0"/>
          </a:p>
          <a:p>
            <a:r>
              <a:rPr lang="en-GB" sz="1400" dirty="0"/>
              <a:t>p</a:t>
            </a:r>
            <a:r>
              <a:rPr lang="x-none" sz="1400"/>
              <a:t>re-conditioned </a:t>
            </a:r>
            <a:r>
              <a:rPr lang="en-US" sz="1400" dirty="0"/>
              <a:t>MgB</a:t>
            </a:r>
            <a:r>
              <a:rPr lang="en-US" sz="1400" baseline="-25000" dirty="0"/>
              <a:t>2</a:t>
            </a:r>
            <a:r>
              <a:rPr lang="en-US" sz="1400" dirty="0"/>
              <a:t> </a:t>
            </a:r>
            <a:r>
              <a:rPr lang="x-none" sz="1400"/>
              <a:t>bulk superconductor</a:t>
            </a:r>
            <a:endParaRPr lang="en-US" sz="1400" dirty="0"/>
          </a:p>
          <a:p>
            <a:r>
              <a:rPr lang="en-US" sz="1400" dirty="0"/>
              <a:t>  - No coil shaping within experiment </a:t>
            </a:r>
          </a:p>
          <a:p>
            <a:r>
              <a:rPr lang="en-US" sz="1400" dirty="0"/>
              <a:t> - No current leads, just low T</a:t>
            </a:r>
          </a:p>
          <a:p>
            <a:r>
              <a:rPr lang="en-US" sz="1400" dirty="0"/>
              <a:t> - Minimum material, large acceptance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52B860-3542-D049-B1E7-1D774488F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615E50-75D8-B248-9349-96776F6D0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2" name="Picture 1" descr="mgb2_hold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55" y="854529"/>
            <a:ext cx="4634653" cy="2091424"/>
          </a:xfrm>
          <a:prstGeom prst="rect">
            <a:avLst/>
          </a:prstGeom>
        </p:spPr>
      </p:pic>
      <p:pic>
        <p:nvPicPr>
          <p:cNvPr id="4" name="Picture 3" descr="mgb2_col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" y="3221075"/>
            <a:ext cx="4335845" cy="3166694"/>
          </a:xfrm>
          <a:prstGeom prst="rect">
            <a:avLst/>
          </a:prstGeom>
        </p:spPr>
      </p:pic>
      <p:pic>
        <p:nvPicPr>
          <p:cNvPr id="5" name="Picture 4" descr="mgb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2" y="1928664"/>
            <a:ext cx="2918152" cy="11626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15538" y="3296200"/>
            <a:ext cx="2950996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67554-2004-BD43-8F00-1BE350A6F925}"/>
              </a:ext>
            </a:extLst>
          </p:cNvPr>
          <p:cNvSpPr txBox="1"/>
          <p:nvPr/>
        </p:nvSpPr>
        <p:spPr>
          <a:xfrm>
            <a:off x="5937501" y="3129635"/>
            <a:ext cx="169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Magnetization </a:t>
            </a:r>
            <a:r>
              <a:rPr lang="x-none" sz="1400" dirty="0"/>
              <a:t>@ 1 </a:t>
            </a:r>
            <a:r>
              <a:rPr lang="en-US" sz="1400" dirty="0"/>
              <a:t>T</a:t>
            </a:r>
            <a:endParaRPr lang="x-non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94911E-87A6-0B7A-B8AB-D6C796FFD663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DDF55FE4-19C7-4113-4327-A6EB613B25F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19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8AD518D0-9CF3-5245-22DE-192294B50EA8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3F30FA6A-4BC0-0783-5455-456906DF509D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2AB7F1-D664-9F7E-B342-9A17ABD65EB1}"/>
              </a:ext>
            </a:extLst>
          </p:cNvPr>
          <p:cNvSpPr txBox="1"/>
          <p:nvPr/>
        </p:nvSpPr>
        <p:spPr>
          <a:xfrm>
            <a:off x="5676192" y="4732457"/>
            <a:ext cx="2024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Dipole field by a solenoid</a:t>
            </a:r>
          </a:p>
        </p:txBody>
      </p:sp>
    </p:spTree>
    <p:extLst>
      <p:ext uri="{BB962C8B-B14F-4D97-AF65-F5344CB8AC3E}">
        <p14:creationId xmlns:p14="http://schemas.microsoft.com/office/powerpoint/2010/main" val="136036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CDA2DB-F451-0FC8-56F4-4410F243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28" y="2136230"/>
            <a:ext cx="939215" cy="114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53905-3C07-1D94-B61F-47150EE55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668" y="887374"/>
            <a:ext cx="976429" cy="1090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DD2685-4A1E-7C36-F51A-10C7F71CE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681" y="3487962"/>
            <a:ext cx="997475" cy="989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3657931" y="-42580"/>
            <a:ext cx="16823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INFN@ JLab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305EE2-1220-3745-A90B-0BE715E140D8}"/>
              </a:ext>
            </a:extLst>
          </p:cNvPr>
          <p:cNvSpPr txBox="1"/>
          <p:nvPr/>
        </p:nvSpPr>
        <p:spPr>
          <a:xfrm>
            <a:off x="515135" y="494302"/>
            <a:ext cx="7788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INFN presence </a:t>
            </a:r>
            <a:r>
              <a:rPr lang="en-US" sz="1400" dirty="0"/>
              <a:t>from the beginning (1991)</a:t>
            </a:r>
            <a:r>
              <a:rPr lang="en-US" sz="1400" b="1" dirty="0"/>
              <a:t>.      </a:t>
            </a:r>
            <a:r>
              <a:rPr lang="en-US" sz="1400" dirty="0"/>
              <a:t> </a:t>
            </a:r>
            <a:r>
              <a:rPr lang="en-US" sz="1400" b="1" dirty="0"/>
              <a:t>Italian </a:t>
            </a:r>
            <a:r>
              <a:rPr lang="en-US" sz="1400" b="1" dirty="0" err="1"/>
              <a:t>spokespersonship</a:t>
            </a:r>
            <a:r>
              <a:rPr lang="en-US" sz="1400" dirty="0"/>
              <a:t>: &gt; 20% of approved experiments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BA257-1C20-6745-875B-3B540D28F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00C992-818B-6D4B-B494-0259AC4B7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2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Datumsplatzhalter 5"/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pic>
        <p:nvPicPr>
          <p:cNvPr id="34" name="Picture 33" descr="JLa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3" y="849682"/>
            <a:ext cx="6417227" cy="37606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EE8381-0258-CDB2-3F84-0845501A62EC}"/>
              </a:ext>
            </a:extLst>
          </p:cNvPr>
          <p:cNvSpPr/>
          <p:nvPr/>
        </p:nvSpPr>
        <p:spPr>
          <a:xfrm flipH="1">
            <a:off x="8923582" y="1491924"/>
            <a:ext cx="100581" cy="3118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144DC0-411E-DCA2-84C0-0E242D99E72E}"/>
              </a:ext>
            </a:extLst>
          </p:cNvPr>
          <p:cNvSpPr/>
          <p:nvPr/>
        </p:nvSpPr>
        <p:spPr>
          <a:xfrm flipH="1">
            <a:off x="7870365" y="839479"/>
            <a:ext cx="90659" cy="2545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41291-CEAA-A4D9-C672-BF7BD6AAE1E9}"/>
              </a:ext>
            </a:extLst>
          </p:cNvPr>
          <p:cNvSpPr txBox="1"/>
          <p:nvPr/>
        </p:nvSpPr>
        <p:spPr>
          <a:xfrm>
            <a:off x="299627" y="4779182"/>
            <a:ext cx="50966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Alessandra </a:t>
            </a:r>
            <a:r>
              <a:rPr lang="en-US" sz="1400" b="1" dirty="0" err="1"/>
              <a:t>Filippi</a:t>
            </a:r>
            <a:r>
              <a:rPr lang="en-US" sz="1400" dirty="0"/>
              <a:t>:  Chair of HPS Editorial Board</a:t>
            </a:r>
          </a:p>
          <a:p>
            <a:r>
              <a:rPr lang="en-US" sz="1400" dirty="0"/>
              <a:t> 			  HPS Executive Committee member</a:t>
            </a:r>
          </a:p>
          <a:p>
            <a:endParaRPr lang="en-US" sz="600" dirty="0"/>
          </a:p>
          <a:p>
            <a:r>
              <a:rPr lang="en-US" sz="1400" b="1" dirty="0" err="1"/>
              <a:t>Lucilla</a:t>
            </a:r>
            <a:r>
              <a:rPr lang="en-US" sz="1400" b="1" dirty="0"/>
              <a:t> </a:t>
            </a:r>
            <a:r>
              <a:rPr lang="en-US" sz="1400" b="1" dirty="0" err="1"/>
              <a:t>Lanza</a:t>
            </a:r>
            <a:r>
              <a:rPr lang="en-US" sz="1400" b="1" dirty="0"/>
              <a:t>: </a:t>
            </a:r>
            <a:r>
              <a:rPr lang="en-US" sz="1400" dirty="0"/>
              <a:t> CLAS Speaker Committee member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6CA5ED-2EEE-41AB-2BD6-B0BAFC88C65B}"/>
              </a:ext>
            </a:extLst>
          </p:cNvPr>
          <p:cNvSpPr/>
          <p:nvPr/>
        </p:nvSpPr>
        <p:spPr>
          <a:xfrm>
            <a:off x="185173" y="4755244"/>
            <a:ext cx="8758531" cy="1819634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2BA49-6F58-635C-3F94-3CB3B2B1E795}"/>
              </a:ext>
            </a:extLst>
          </p:cNvPr>
          <p:cNvSpPr txBox="1"/>
          <p:nvPr/>
        </p:nvSpPr>
        <p:spPr>
          <a:xfrm>
            <a:off x="299627" y="5653226"/>
            <a:ext cx="6080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Raffaella De Vita:</a:t>
            </a:r>
            <a:r>
              <a:rPr lang="en-US" sz="1400" dirty="0"/>
              <a:t> Hall-B Software Coordinator and CCC member </a:t>
            </a:r>
            <a:r>
              <a:rPr lang="en-US" sz="1200" dirty="0"/>
              <a:t>[till 07/23] </a:t>
            </a:r>
          </a:p>
          <a:p>
            <a:endParaRPr lang="en-US" sz="600" dirty="0"/>
          </a:p>
          <a:p>
            <a:r>
              <a:rPr lang="en-US" sz="1400" b="1" dirty="0">
                <a:solidFill>
                  <a:srgbClr val="000000"/>
                </a:solidFill>
              </a:rPr>
              <a:t>Contalbrigo Marco:</a:t>
            </a:r>
            <a:r>
              <a:rPr lang="en-US" sz="1400" dirty="0"/>
              <a:t>  CLAS DPWG Chair and CCC member </a:t>
            </a:r>
            <a:r>
              <a:rPr lang="en-US" sz="1200" dirty="0"/>
              <a:t>[till 09/22]</a:t>
            </a:r>
          </a:p>
          <a:p>
            <a:endParaRPr lang="en-US" sz="600" dirty="0"/>
          </a:p>
          <a:p>
            <a:r>
              <a:rPr lang="en-US" sz="1400" b="1" dirty="0" err="1"/>
              <a:t>Marzio</a:t>
            </a:r>
            <a:r>
              <a:rPr lang="en-US" sz="1400" b="1" dirty="0"/>
              <a:t> de Napoli</a:t>
            </a:r>
            <a:r>
              <a:rPr lang="en-US" sz="1400" dirty="0"/>
              <a:t>:  HPS Executive Committee member </a:t>
            </a:r>
            <a:r>
              <a:rPr lang="en-US" sz="1200" dirty="0"/>
              <a:t>[till 05/23]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557A1-2043-B393-D136-9EBC8DF003E0}"/>
              </a:ext>
            </a:extLst>
          </p:cNvPr>
          <p:cNvSpPr txBox="1"/>
          <p:nvPr/>
        </p:nvSpPr>
        <p:spPr>
          <a:xfrm>
            <a:off x="4708886" y="4761869"/>
            <a:ext cx="425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Evaristo</a:t>
            </a:r>
            <a:r>
              <a:rPr lang="en-US" sz="1400" b="1" dirty="0"/>
              <a:t> </a:t>
            </a:r>
            <a:r>
              <a:rPr lang="en-US" sz="1400" b="1" dirty="0" err="1"/>
              <a:t>Cisbani</a:t>
            </a:r>
            <a:r>
              <a:rPr lang="en-US" sz="1400" dirty="0"/>
              <a:t>:  SBS </a:t>
            </a:r>
            <a:r>
              <a:rPr lang="en-US" sz="1400" dirty="0" err="1"/>
              <a:t>Corrdinating</a:t>
            </a:r>
            <a:r>
              <a:rPr lang="en-US" sz="1400" dirty="0"/>
              <a:t> Committee member</a:t>
            </a:r>
          </a:p>
          <a:p>
            <a:r>
              <a:rPr lang="en-US" sz="800" dirty="0"/>
              <a:t> </a:t>
            </a:r>
            <a:endParaRPr lang="en-US" sz="600" dirty="0"/>
          </a:p>
          <a:p>
            <a:r>
              <a:rPr lang="en-US" sz="1400" b="1" dirty="0"/>
              <a:t>Marco </a:t>
            </a:r>
            <a:r>
              <a:rPr lang="en-US" sz="1400" b="1" dirty="0" err="1"/>
              <a:t>Mirazita</a:t>
            </a:r>
            <a:r>
              <a:rPr lang="en-US" sz="1400" b="1" dirty="0"/>
              <a:t>: </a:t>
            </a:r>
            <a:r>
              <a:rPr lang="en-US" sz="1400" dirty="0"/>
              <a:t> CLAS Service Work member</a:t>
            </a:r>
          </a:p>
          <a:p>
            <a:endParaRPr lang="en-US" sz="600" dirty="0"/>
          </a:p>
          <a:p>
            <a:r>
              <a:rPr lang="en-US" sz="1400" b="1" dirty="0"/>
              <a:t>Andrea Celentano</a:t>
            </a:r>
            <a:r>
              <a:rPr lang="en-US" sz="1400" dirty="0"/>
              <a:t>: HPS Publication Committee member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7A8C88-C211-CB72-8DAF-28B9DDA3649E}"/>
              </a:ext>
            </a:extLst>
          </p:cNvPr>
          <p:cNvSpPr/>
          <p:nvPr/>
        </p:nvSpPr>
        <p:spPr>
          <a:xfrm flipH="1">
            <a:off x="7892332" y="873965"/>
            <a:ext cx="100581" cy="3118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TextBox 34"/>
          <p:cNvSpPr txBox="1"/>
          <p:nvPr/>
        </p:nvSpPr>
        <p:spPr>
          <a:xfrm>
            <a:off x="6687080" y="871609"/>
            <a:ext cx="1287532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Deputy AD</a:t>
            </a:r>
          </a:p>
          <a:p>
            <a:r>
              <a:rPr lang="en-US" sz="1500" dirty="0" err="1"/>
              <a:t>Patrizia</a:t>
            </a:r>
            <a:r>
              <a:rPr lang="en-US" sz="1500" dirty="0"/>
              <a:t> </a:t>
            </a:r>
          </a:p>
          <a:p>
            <a:r>
              <a:rPr lang="en-US" sz="1500" dirty="0"/>
              <a:t>Rossi </a:t>
            </a:r>
          </a:p>
          <a:p>
            <a:endParaRPr lang="en-US" sz="1500" dirty="0"/>
          </a:p>
          <a:p>
            <a:endParaRPr lang="en-US" sz="800" dirty="0"/>
          </a:p>
          <a:p>
            <a:endParaRPr lang="en-US" sz="1500" dirty="0"/>
          </a:p>
          <a:p>
            <a:r>
              <a:rPr lang="en-US" sz="1500" b="1" dirty="0"/>
              <a:t>JLUO Chair</a:t>
            </a:r>
          </a:p>
          <a:p>
            <a:r>
              <a:rPr lang="en-US" sz="1500" dirty="0"/>
              <a:t>Marco </a:t>
            </a:r>
          </a:p>
          <a:p>
            <a:r>
              <a:rPr lang="en-US" sz="1500" dirty="0"/>
              <a:t>Contalbrigo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800" dirty="0"/>
          </a:p>
          <a:p>
            <a:r>
              <a:rPr lang="en-US" sz="1500" b="1" dirty="0"/>
              <a:t>Hall-B Leader</a:t>
            </a:r>
            <a:r>
              <a:rPr lang="en-US" sz="1500" dirty="0"/>
              <a:t> </a:t>
            </a:r>
          </a:p>
          <a:p>
            <a:r>
              <a:rPr lang="en-US" sz="1500" dirty="0"/>
              <a:t>Marco </a:t>
            </a:r>
          </a:p>
          <a:p>
            <a:r>
              <a:rPr lang="en-US" sz="1500" dirty="0" err="1"/>
              <a:t>Battaglieri</a:t>
            </a:r>
            <a:endParaRPr lang="en-US" sz="1500" dirty="0"/>
          </a:p>
          <a:p>
            <a:endParaRPr lang="en-US" sz="800" dirty="0"/>
          </a:p>
          <a:p>
            <a:r>
              <a:rPr lang="en-US" sz="1300" dirty="0"/>
              <a:t>[till 12/21]  </a:t>
            </a:r>
          </a:p>
        </p:txBody>
      </p:sp>
    </p:spTree>
    <p:extLst>
      <p:ext uri="{BB962C8B-B14F-4D97-AF65-F5344CB8AC3E}">
        <p14:creationId xmlns:p14="http://schemas.microsoft.com/office/powerpoint/2010/main" val="200684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0634" y="3366869"/>
            <a:ext cx="8559366" cy="3144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716342" y="-51403"/>
            <a:ext cx="15654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Landscape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3553C-4B3F-F14F-B1F4-8D2B3A6A5B77}"/>
              </a:ext>
            </a:extLst>
          </p:cNvPr>
          <p:cNvSpPr txBox="1"/>
          <p:nvPr/>
        </p:nvSpPr>
        <p:spPr>
          <a:xfrm>
            <a:off x="330634" y="638221"/>
            <a:ext cx="574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/>
              <a:t>Energy range matching perturbative and non-perturbative regimes</a:t>
            </a:r>
            <a:r>
              <a:rPr lang="en-US" sz="1600" dirty="0"/>
              <a:t> </a:t>
            </a:r>
            <a:endParaRPr lang="x-none" sz="1600" dirty="0"/>
          </a:p>
        </p:txBody>
      </p:sp>
      <p:pic>
        <p:nvPicPr>
          <p:cNvPr id="2" name="Picture 1" descr="Landsca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03684"/>
            <a:ext cx="7958667" cy="2106925"/>
          </a:xfrm>
          <a:prstGeom prst="rect">
            <a:avLst/>
          </a:prstGeom>
        </p:spPr>
      </p:pic>
      <p:pic>
        <p:nvPicPr>
          <p:cNvPr id="4" name="Picture 3" descr="h1_latt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69" y="3972560"/>
            <a:ext cx="3565031" cy="2448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5789" y="3664783"/>
            <a:ext cx="2531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200" b="1" dirty="0"/>
              <a:t>. </a:t>
            </a:r>
            <a:r>
              <a:rPr lang="en-US" sz="1200" b="1" dirty="0" err="1"/>
              <a:t>Alexandrou</a:t>
            </a:r>
            <a:r>
              <a:rPr lang="en-US" sz="1200" b="1" dirty="0"/>
              <a:t>++ [</a:t>
            </a:r>
            <a:r>
              <a:rPr lang="en-US" sz="1200" b="1" dirty="0" err="1"/>
              <a:t>arXiv</a:t>
            </a:r>
            <a:r>
              <a:rPr lang="en-US" sz="1200" b="1" dirty="0"/>
              <a:t>: 1902.00857]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9506" y="3366869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84807"/>
                </a:solidFill>
              </a:rPr>
              <a:t>New lattice achievements</a:t>
            </a:r>
          </a:p>
        </p:txBody>
      </p:sp>
      <p:pic>
        <p:nvPicPr>
          <p:cNvPr id="10" name="Picture 9" descr="LHCsp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6" y="4986438"/>
            <a:ext cx="3363769" cy="1515744"/>
          </a:xfrm>
          <a:prstGeom prst="rect">
            <a:avLst/>
          </a:prstGeom>
        </p:spPr>
      </p:pic>
      <p:pic>
        <p:nvPicPr>
          <p:cNvPr id="11" name="Picture 10" descr="Bel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6" y="3733908"/>
            <a:ext cx="3363769" cy="12714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634" y="4769078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84807"/>
                </a:solidFill>
              </a:rPr>
              <a:t>Bridge to hadron probes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3965" y="3345461"/>
            <a:ext cx="3393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Unprecedented fragmentation information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3965" y="1103684"/>
            <a:ext cx="321631" cy="2097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85044" y="1103684"/>
            <a:ext cx="404956" cy="210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3965" y="1096819"/>
            <a:ext cx="854603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F1B21-4470-F3FF-1EC4-5E5325DB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DB6C94-86CA-4F52-1C8D-F218D02858D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4A8E1A51-6645-50DC-33F1-C3FBE96FBAFF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20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Datumsplatzhalter 5">
            <a:extLst>
              <a:ext uri="{FF2B5EF4-FFF2-40B4-BE49-F238E27FC236}">
                <a16:creationId xmlns:a16="http://schemas.microsoft.com/office/drawing/2014/main" id="{274A694A-D73B-ABFC-C003-AC5832926E45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A0333506-1488-A399-10EC-FF6F92AB4B2B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sp>
        <p:nvSpPr>
          <p:cNvPr id="7" name="Connector 6">
            <a:extLst>
              <a:ext uri="{FF2B5EF4-FFF2-40B4-BE49-F238E27FC236}">
                <a16:creationId xmlns:a16="http://schemas.microsoft.com/office/drawing/2014/main" id="{45D5E93B-A18B-7145-CDCD-A1004588D60F}"/>
              </a:ext>
            </a:extLst>
          </p:cNvPr>
          <p:cNvSpPr/>
          <p:nvPr/>
        </p:nvSpPr>
        <p:spPr>
          <a:xfrm>
            <a:off x="2212293" y="1532799"/>
            <a:ext cx="1648507" cy="569827"/>
          </a:xfrm>
          <a:prstGeom prst="flowChartConnector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B5B5E-5830-9B37-BEAB-C15D1F04B6CF}"/>
              </a:ext>
            </a:extLst>
          </p:cNvPr>
          <p:cNvSpPr txBox="1"/>
          <p:nvPr/>
        </p:nvSpPr>
        <p:spPr>
          <a:xfrm>
            <a:off x="3341328" y="119377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JLab22</a:t>
            </a:r>
          </a:p>
        </p:txBody>
      </p:sp>
    </p:spTree>
    <p:extLst>
      <p:ext uri="{BB962C8B-B14F-4D97-AF65-F5344CB8AC3E}">
        <p14:creationId xmlns:p14="http://schemas.microsoft.com/office/powerpoint/2010/main" val="4274156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948297" y="-51403"/>
            <a:ext cx="11015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JLab22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F1B21-4470-F3FF-1EC4-5E5325DB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DB6C94-86CA-4F52-1C8D-F218D02858D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4A8E1A51-6645-50DC-33F1-C3FBE96FBAFF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21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Datumsplatzhalter 5">
            <a:extLst>
              <a:ext uri="{FF2B5EF4-FFF2-40B4-BE49-F238E27FC236}">
                <a16:creationId xmlns:a16="http://schemas.microsoft.com/office/drawing/2014/main" id="{274A694A-D73B-ABFC-C003-AC5832926E45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A0333506-1488-A399-10EC-FF6F92AB4B2B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AB621-AAFA-D03F-02A0-2786F562B888}"/>
              </a:ext>
            </a:extLst>
          </p:cNvPr>
          <p:cNvSpPr txBox="1"/>
          <p:nvPr/>
        </p:nvSpPr>
        <p:spPr>
          <a:xfrm>
            <a:off x="229034" y="636450"/>
            <a:ext cx="392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Luminosity frontier at 22 GeV    [arXiv: </a:t>
            </a:r>
            <a:r>
              <a:rPr lang="en-IT" sz="1400" u="sng" dirty="0"/>
              <a:t>2306.09360]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079D8D-D48D-0BBE-89AD-2E853EEE0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4" y="995909"/>
            <a:ext cx="5029612" cy="2142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150A3F-5979-0641-7323-B0E57B901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722" y="989804"/>
            <a:ext cx="3683518" cy="21421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247E61-798F-14D6-317A-99FE587C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471" y="3853470"/>
            <a:ext cx="3588689" cy="25930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342590-779F-9729-E388-02D6DC522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40" y="3861066"/>
            <a:ext cx="4107108" cy="25930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4268E7-E54B-C445-EB5B-BCC3671C1407}"/>
              </a:ext>
            </a:extLst>
          </p:cNvPr>
          <p:cNvSpPr txBox="1"/>
          <p:nvPr/>
        </p:nvSpPr>
        <p:spPr>
          <a:xfrm>
            <a:off x="0" y="3415670"/>
            <a:ext cx="499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Mechanical properties of the nucleon (energy-momentum tensor)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321EE5-D913-B7B6-FD61-41071D574ADD}"/>
              </a:ext>
            </a:extLst>
          </p:cNvPr>
          <p:cNvSpPr txBox="1"/>
          <p:nvPr/>
        </p:nvSpPr>
        <p:spPr>
          <a:xfrm>
            <a:off x="5098537" y="3393783"/>
            <a:ext cx="3202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New evolution kernels (theory fundation)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EAFF79-9EE6-A889-FFF0-734DA126E3EA}"/>
              </a:ext>
            </a:extLst>
          </p:cNvPr>
          <p:cNvSpPr txBox="1"/>
          <p:nvPr/>
        </p:nvSpPr>
        <p:spPr>
          <a:xfrm>
            <a:off x="5162716" y="617437"/>
            <a:ext cx="2941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Broader reach, unprecedent precision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3C8B7D9-BCFE-3B88-4DCF-631A54736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09F57-9BED-8E4B-9437-1C6D4B8D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160" y="876849"/>
            <a:ext cx="3891780" cy="26805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AAE9416-F1F7-FE42-ACED-3369B2E349E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A21B-4B68-7B4C-81B5-25F940937BFB}"/>
              </a:ext>
            </a:extLst>
          </p:cNvPr>
          <p:cNvSpPr txBox="1"/>
          <p:nvPr/>
        </p:nvSpPr>
        <p:spPr>
          <a:xfrm>
            <a:off x="6314631" y="4188511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e: 5 GeV to 18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5CF16-31BB-5E4C-BC9B-81A00ED2AD7A}"/>
              </a:ext>
            </a:extLst>
          </p:cNvPr>
          <p:cNvSpPr txBox="1"/>
          <p:nvPr/>
        </p:nvSpPr>
        <p:spPr>
          <a:xfrm>
            <a:off x="872678" y="4183707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p: 41 GeV, 100 to 275 GeV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C496BF-A10B-D440-AF95-8E203C85D248}"/>
              </a:ext>
            </a:extLst>
          </p:cNvPr>
          <p:cNvCxnSpPr/>
          <p:nvPr/>
        </p:nvCxnSpPr>
        <p:spPr>
          <a:xfrm>
            <a:off x="3040521" y="4321753"/>
            <a:ext cx="123482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9A3DDB-D797-8042-98D8-1B6EEE4ABFE2}"/>
              </a:ext>
            </a:extLst>
          </p:cNvPr>
          <p:cNvCxnSpPr>
            <a:cxnSpLocks/>
          </p:cNvCxnSpPr>
          <p:nvPr/>
        </p:nvCxnSpPr>
        <p:spPr>
          <a:xfrm flipH="1">
            <a:off x="4734189" y="4327142"/>
            <a:ext cx="1347627" cy="13447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908168-5A67-7849-A0E5-3208EA449D1C}"/>
              </a:ext>
            </a:extLst>
          </p:cNvPr>
          <p:cNvSpPr txBox="1"/>
          <p:nvPr/>
        </p:nvSpPr>
        <p:spPr>
          <a:xfrm>
            <a:off x="3078255" y="3914163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p/A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AEA306-A5FF-8540-A669-9FCA545C0D19}"/>
              </a:ext>
            </a:extLst>
          </p:cNvPr>
          <p:cNvSpPr txBox="1"/>
          <p:nvPr/>
        </p:nvSpPr>
        <p:spPr>
          <a:xfrm>
            <a:off x="4972160" y="391416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beam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7D8DF6-9698-EF44-AEAE-45D079C785CB}"/>
              </a:ext>
            </a:extLst>
          </p:cNvPr>
          <p:cNvSpPr/>
          <p:nvPr/>
        </p:nvSpPr>
        <p:spPr>
          <a:xfrm>
            <a:off x="697370" y="3818319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11196E-B863-5F47-8A64-BDEBA40F0C84}"/>
              </a:ext>
            </a:extLst>
          </p:cNvPr>
          <p:cNvSpPr/>
          <p:nvPr/>
        </p:nvSpPr>
        <p:spPr>
          <a:xfrm>
            <a:off x="3389228" y="-51651"/>
            <a:ext cx="2219903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The EIC Project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8A09A-972D-B2F5-AEC9-E3C491CE091E}"/>
              </a:ext>
            </a:extLst>
          </p:cNvPr>
          <p:cNvSpPr txBox="1"/>
          <p:nvPr/>
        </p:nvSpPr>
        <p:spPr>
          <a:xfrm>
            <a:off x="7472445" y="494648"/>
            <a:ext cx="1331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ePIC</a:t>
            </a:r>
            <a:r>
              <a:rPr lang="en-US" sz="1600" dirty="0"/>
              <a:t> Detector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FBC1A0B-8263-DC02-69FF-BE8E2DD3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9562A0-1E11-C62D-0C66-189318DBC916}"/>
              </a:ext>
            </a:extLst>
          </p:cNvPr>
          <p:cNvSpPr txBox="1"/>
          <p:nvPr/>
        </p:nvSpPr>
        <p:spPr>
          <a:xfrm>
            <a:off x="537458" y="5300350"/>
            <a:ext cx="3562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/>
              <a:t>Marco Radici </a:t>
            </a:r>
            <a:r>
              <a:rPr lang="en-IT" sz="1300" dirty="0"/>
              <a:t>Chair of EICUG Steering Committee </a:t>
            </a:r>
          </a:p>
          <a:p>
            <a:endParaRPr lang="en-IT" sz="600" dirty="0"/>
          </a:p>
          <a:p>
            <a:r>
              <a:rPr lang="en-IT" sz="1300" b="1" dirty="0"/>
              <a:t>Marta Ruspa </a:t>
            </a:r>
            <a:r>
              <a:rPr lang="en-IT" sz="1300" dirty="0"/>
              <a:t>EICUG Steering Committee member</a:t>
            </a:r>
          </a:p>
          <a:p>
            <a:endParaRPr lang="en-IT" sz="600" dirty="0"/>
          </a:p>
          <a:p>
            <a:r>
              <a:rPr lang="en-IT" sz="1300" b="1" dirty="0"/>
              <a:t>Cristina Tuve’</a:t>
            </a:r>
            <a:r>
              <a:rPr lang="en-IT" sz="1300" dirty="0"/>
              <a:t>  Chair of EICUG Election and </a:t>
            </a:r>
          </a:p>
          <a:p>
            <a:r>
              <a:rPr lang="en-IT" sz="1300" dirty="0"/>
              <a:t>                                          N</a:t>
            </a:r>
            <a:r>
              <a:rPr lang="en-GB" sz="1300" dirty="0"/>
              <a:t>o</a:t>
            </a:r>
            <a:r>
              <a:rPr lang="en-IT" sz="1300" dirty="0"/>
              <a:t>minating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F2DA6-C0BF-FCF4-F513-B78AE4722586}"/>
              </a:ext>
            </a:extLst>
          </p:cNvPr>
          <p:cNvSpPr txBox="1"/>
          <p:nvPr/>
        </p:nvSpPr>
        <p:spPr>
          <a:xfrm>
            <a:off x="5809507" y="4826633"/>
            <a:ext cx="25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ePIC Collider 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C4019-C1E2-13DE-339F-F16D4B324A3A}"/>
              </a:ext>
            </a:extLst>
          </p:cNvPr>
          <p:cNvSpPr txBox="1"/>
          <p:nvPr/>
        </p:nvSpPr>
        <p:spPr>
          <a:xfrm>
            <a:off x="872678" y="4821121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EIC User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477A7-D827-752A-6DDB-DC0ADCEF7EFB}"/>
              </a:ext>
            </a:extLst>
          </p:cNvPr>
          <p:cNvSpPr txBox="1"/>
          <p:nvPr/>
        </p:nvSpPr>
        <p:spPr>
          <a:xfrm>
            <a:off x="4815469" y="5300350"/>
            <a:ext cx="414998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b="1" dirty="0"/>
              <a:t>Silvia dalla Torre  </a:t>
            </a:r>
            <a:r>
              <a:rPr lang="en-IT" sz="1300" dirty="0"/>
              <a:t>ePIC Deputy Spokesperson</a:t>
            </a:r>
          </a:p>
          <a:p>
            <a:r>
              <a:rPr lang="en-IT" sz="1300" b="1" dirty="0"/>
              <a:t>Pietro Antonioli </a:t>
            </a:r>
            <a:r>
              <a:rPr lang="en-GB" sz="1300" dirty="0"/>
              <a:t>Deputy Chair del Membership Committee</a:t>
            </a:r>
            <a:endParaRPr lang="en-IT" sz="1300" dirty="0"/>
          </a:p>
          <a:p>
            <a:r>
              <a:rPr lang="en-IT" sz="1300" b="1" dirty="0"/>
              <a:t>Salvatore Fazio </a:t>
            </a:r>
            <a:r>
              <a:rPr lang="en-IT" sz="1300" dirty="0"/>
              <a:t>ePIC Analysis co-Coordinator</a:t>
            </a:r>
          </a:p>
          <a:p>
            <a:r>
              <a:rPr lang="en-IT" sz="1300" b="1" dirty="0"/>
              <a:t>Marco Battaglieri </a:t>
            </a:r>
            <a:r>
              <a:rPr lang="en-IT" sz="1300" dirty="0"/>
              <a:t>Streaming Computing M</a:t>
            </a:r>
            <a:r>
              <a:rPr lang="en-GB" sz="1300" dirty="0"/>
              <a:t>o</a:t>
            </a:r>
            <a:r>
              <a:rPr lang="en-IT" sz="1300" dirty="0"/>
              <a:t>del Leader</a:t>
            </a:r>
          </a:p>
          <a:p>
            <a:r>
              <a:rPr lang="en-IT" sz="1300" b="1" dirty="0"/>
              <a:t>Marco Contalbrigo   </a:t>
            </a:r>
            <a:r>
              <a:rPr lang="en-IT" sz="1300" dirty="0"/>
              <a:t>Forward RICH Leader 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77816C-5644-ADE7-CFB5-7F0AE6CF8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7" y="860757"/>
            <a:ext cx="4146476" cy="2726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A07599-5E99-9380-1A97-A8E91B467FDC}"/>
              </a:ext>
            </a:extLst>
          </p:cNvPr>
          <p:cNvSpPr txBox="1"/>
          <p:nvPr/>
        </p:nvSpPr>
        <p:spPr>
          <a:xfrm>
            <a:off x="351380" y="49464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BNL Accelerator Complex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9FF246-0AC2-5723-BFE0-EE6CC798BCF5}"/>
              </a:ext>
            </a:extLst>
          </p:cNvPr>
          <p:cNvCxnSpPr/>
          <p:nvPr/>
        </p:nvCxnSpPr>
        <p:spPr>
          <a:xfrm>
            <a:off x="3092220" y="3964963"/>
            <a:ext cx="2135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95E982-92DD-9136-57FE-E40D30CE9F92}"/>
              </a:ext>
            </a:extLst>
          </p:cNvPr>
          <p:cNvCxnSpPr/>
          <p:nvPr/>
        </p:nvCxnSpPr>
        <p:spPr>
          <a:xfrm>
            <a:off x="4992480" y="3975123"/>
            <a:ext cx="2135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18CED823-E3A5-3158-2B53-1AE6E0D63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883" y="-1656"/>
            <a:ext cx="610567" cy="42224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641D2D5-AA81-CB6B-448F-CD3A6A01B92A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Datumsplatzhalter 5">
            <a:extLst>
              <a:ext uri="{FF2B5EF4-FFF2-40B4-BE49-F238E27FC236}">
                <a16:creationId xmlns:a16="http://schemas.microsoft.com/office/drawing/2014/main" id="{FE3EEB4C-4CE0-5115-1710-987D6F9B050A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Fußzeilenplatzhalter 7">
            <a:extLst>
              <a:ext uri="{FF2B5EF4-FFF2-40B4-BE49-F238E27FC236}">
                <a16:creationId xmlns:a16="http://schemas.microsoft.com/office/drawing/2014/main" id="{69E4027E-BED2-E30F-C97D-9FAE69E61AEE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41464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AAE9416-F1F7-FE42-ACED-3369B2E349E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11196E-B863-5F47-8A64-BDEBA40F0C84}"/>
              </a:ext>
            </a:extLst>
          </p:cNvPr>
          <p:cNvSpPr/>
          <p:nvPr/>
        </p:nvSpPr>
        <p:spPr>
          <a:xfrm>
            <a:off x="3550042" y="-51651"/>
            <a:ext cx="1898277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INFN @ </a:t>
            </a: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endParaRPr lang="en-US" sz="2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FBC1A0B-8263-DC02-69FF-BE8E2DD30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CED823-E3A5-3158-2B53-1AE6E0D6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883" y="-1656"/>
            <a:ext cx="610567" cy="42224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641D2D5-AA81-CB6B-448F-CD3A6A01B92A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Datumsplatzhalter 5">
            <a:extLst>
              <a:ext uri="{FF2B5EF4-FFF2-40B4-BE49-F238E27FC236}">
                <a16:creationId xmlns:a16="http://schemas.microsoft.com/office/drawing/2014/main" id="{FE3EEB4C-4CE0-5115-1710-987D6F9B050A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Fußzeilenplatzhalter 7">
            <a:extLst>
              <a:ext uri="{FF2B5EF4-FFF2-40B4-BE49-F238E27FC236}">
                <a16:creationId xmlns:a16="http://schemas.microsoft.com/office/drawing/2014/main" id="{69E4027E-BED2-E30F-C97D-9FAE69E61AEE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7AEC2-D896-E6B6-F555-001928E0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1" y="540226"/>
            <a:ext cx="8992898" cy="4195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D8E3E-A82D-C49E-629C-4F175319A7AE}"/>
              </a:ext>
            </a:extLst>
          </p:cNvPr>
          <p:cNvSpPr/>
          <p:nvPr/>
        </p:nvSpPr>
        <p:spPr>
          <a:xfrm>
            <a:off x="330634" y="1261436"/>
            <a:ext cx="2473526" cy="36545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1FD85F-C270-6011-31D4-33C3FF1B953B}"/>
              </a:ext>
            </a:extLst>
          </p:cNvPr>
          <p:cNvSpPr/>
          <p:nvPr/>
        </p:nvSpPr>
        <p:spPr>
          <a:xfrm>
            <a:off x="330634" y="1728486"/>
            <a:ext cx="2473526" cy="18288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337B1-448C-8DF0-5D98-EB64A8B8B23B}"/>
              </a:ext>
            </a:extLst>
          </p:cNvPr>
          <p:cNvSpPr/>
          <p:nvPr/>
        </p:nvSpPr>
        <p:spPr>
          <a:xfrm>
            <a:off x="330634" y="2546596"/>
            <a:ext cx="2473526" cy="18288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D15DA-BD1A-EE47-108F-CE4CAD090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" y="4843425"/>
            <a:ext cx="1687338" cy="1730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66894E-777C-A6AC-D453-449E8D565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020" y="4843424"/>
            <a:ext cx="2258060" cy="17072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E4239B-121C-C80E-D83F-3D05C3E7D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989" y="4831768"/>
            <a:ext cx="4519186" cy="17305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123326-3904-AD08-7592-BEB7DDD580F2}"/>
              </a:ext>
            </a:extLst>
          </p:cNvPr>
          <p:cNvSpPr txBox="1"/>
          <p:nvPr/>
        </p:nvSpPr>
        <p:spPr>
          <a:xfrm>
            <a:off x="157773" y="4800077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dRICH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2EF679-3F6F-DFF1-3E47-89DE60571F9C}"/>
              </a:ext>
            </a:extLst>
          </p:cNvPr>
          <p:cNvSpPr txBox="1"/>
          <p:nvPr/>
        </p:nvSpPr>
        <p:spPr>
          <a:xfrm>
            <a:off x="2024553" y="4850657"/>
            <a:ext cx="100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mRWELL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3C1640-7DD7-1EB3-090C-4034032A29F8}"/>
              </a:ext>
            </a:extLst>
          </p:cNvPr>
          <p:cNvSpPr txBox="1"/>
          <p:nvPr/>
        </p:nvSpPr>
        <p:spPr>
          <a:xfrm>
            <a:off x="7205980" y="4811766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bg1"/>
                </a:solidFill>
              </a:rPr>
              <a:t>MAPS</a:t>
            </a:r>
            <a:endParaRPr lang="en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5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663761" y="-51403"/>
            <a:ext cx="16706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Conclusions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82487" y="2722876"/>
            <a:ext cx="745141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600" dirty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>
                <a:solidFill>
                  <a:srgbClr val="0000FF"/>
                </a:solidFill>
              </a:rPr>
              <a:t>3D structure of ordinary matter</a:t>
            </a:r>
          </a:p>
          <a:p>
            <a:pPr>
              <a:buFontTx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 Mechanical properties of the nucleon</a:t>
            </a:r>
          </a:p>
          <a:p>
            <a:pPr>
              <a:buFontTx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 Precise </a:t>
            </a:r>
            <a:r>
              <a:rPr lang="en-US" sz="1600" dirty="0" err="1">
                <a:solidFill>
                  <a:srgbClr val="0000FF"/>
                </a:solidFill>
              </a:rPr>
              <a:t>Standar</a:t>
            </a:r>
            <a:r>
              <a:rPr lang="en-US" sz="1600" dirty="0">
                <a:solidFill>
                  <a:srgbClr val="0000FF"/>
                </a:solidFill>
              </a:rPr>
              <a:t> Model tests and BSM Physics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 Dark matter signals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 	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 Nuclear potentials and neutron stars equation of state</a:t>
            </a:r>
          </a:p>
          <a:p>
            <a:pPr>
              <a:buFontTx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  …..</a:t>
            </a:r>
          </a:p>
          <a:p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2487" y="1408033"/>
            <a:ext cx="7487786" cy="66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99771" y="6013303"/>
            <a:ext cx="8067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</a:rPr>
              <a:t>A c</a:t>
            </a:r>
            <a:r>
              <a:rPr lang="en-US" b="0" dirty="0">
                <a:solidFill>
                  <a:srgbClr val="FF0000"/>
                </a:solidFill>
              </a:rPr>
              <a:t>omprehensive study </a:t>
            </a:r>
            <a:r>
              <a:rPr lang="en-US" dirty="0">
                <a:solidFill>
                  <a:srgbClr val="FF0000"/>
                </a:solidFill>
              </a:rPr>
              <a:t>provides access to the peculiar dynamics of the QCD world</a:t>
            </a:r>
            <a:r>
              <a:rPr lang="en-US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1735" y="1463122"/>
            <a:ext cx="522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JLab</a:t>
            </a:r>
            <a:r>
              <a:rPr lang="en-US" sz="1600" dirty="0"/>
              <a:t> at 12 and 22 GeV Facility aiming at the intensity frontier</a:t>
            </a:r>
          </a:p>
          <a:p>
            <a:r>
              <a:rPr lang="en-US" sz="1600" dirty="0"/>
              <a:t>EIC Facility aiming at the energy frontier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8637" y="2389919"/>
            <a:ext cx="7905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Arial"/>
              </a:rPr>
              <a:t>New data coming from JLab at high-luminosity and EIC at high-energy should allow to access: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992" y="796330"/>
            <a:ext cx="8767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"/>
              </a:rPr>
              <a:t>New challenges in hadronic physics and non-perturbative QCD could be addressed by </a:t>
            </a:r>
          </a:p>
        </p:txBody>
      </p:sp>
      <p:pic>
        <p:nvPicPr>
          <p:cNvPr id="5" name="Picture 4" descr="maglia.jpg">
            <a:extLst>
              <a:ext uri="{FF2B5EF4-FFF2-40B4-BE49-F238E27FC236}">
                <a16:creationId xmlns:a16="http://schemas.microsoft.com/office/drawing/2014/main" id="{CAA4D0F0-BD44-CC82-64C9-36408D67F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67" y="2802819"/>
            <a:ext cx="2223798" cy="2967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8B1E7F-7978-992C-78C6-78EEECCE4550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1046D3E5-8A4E-F7CD-C35E-3A35C9481957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24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0C2B059-08FB-5057-AEE7-4D3A0088F090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EBC5127C-EA27-9BFF-5173-047D2F25413C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88985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3072811" y="-51651"/>
            <a:ext cx="28526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INFN 12 GeV Projects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04568D-CC62-5E4F-9926-06ACC5CDE286}"/>
              </a:ext>
            </a:extLst>
          </p:cNvPr>
          <p:cNvSpPr/>
          <p:nvPr/>
        </p:nvSpPr>
        <p:spPr>
          <a:xfrm>
            <a:off x="0" y="397318"/>
            <a:ext cx="9144000" cy="6231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71D9EA1-1304-0140-8B63-58144BA67E42}"/>
              </a:ext>
            </a:extLst>
          </p:cNvPr>
          <p:cNvSpPr/>
          <p:nvPr/>
        </p:nvSpPr>
        <p:spPr>
          <a:xfrm>
            <a:off x="2639795" y="2068270"/>
            <a:ext cx="3873499" cy="34199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3676D73-F6F8-894C-A621-72C613F7561D}"/>
              </a:ext>
            </a:extLst>
          </p:cNvPr>
          <p:cNvSpPr/>
          <p:nvPr/>
        </p:nvSpPr>
        <p:spPr>
          <a:xfrm>
            <a:off x="3584084" y="2848409"/>
            <a:ext cx="1959428" cy="1905000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>
            <a:extLst>
              <a:ext uri="{FF2B5EF4-FFF2-40B4-BE49-F238E27FC236}">
                <a16:creationId xmlns:a16="http://schemas.microsoft.com/office/drawing/2014/main" id="{64092DC6-97AE-2247-87BA-F7050C73DC60}"/>
              </a:ext>
            </a:extLst>
          </p:cNvPr>
          <p:cNvSpPr/>
          <p:nvPr/>
        </p:nvSpPr>
        <p:spPr>
          <a:xfrm>
            <a:off x="3574145" y="2857481"/>
            <a:ext cx="1959428" cy="1905000"/>
          </a:xfrm>
          <a:prstGeom prst="chord">
            <a:avLst>
              <a:gd name="adj1" fmla="val 5425261"/>
              <a:gd name="adj2" fmla="val 161545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9D2D10-50B1-A646-992C-216FE09341A9}"/>
              </a:ext>
            </a:extLst>
          </p:cNvPr>
          <p:cNvSpPr txBox="1"/>
          <p:nvPr/>
        </p:nvSpPr>
        <p:spPr>
          <a:xfrm>
            <a:off x="1358407" y="397318"/>
            <a:ext cx="6255939" cy="1661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						   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dirty="0"/>
              <a:t>                         RM1, CT, BA       	       </a:t>
            </a:r>
            <a:r>
              <a:rPr lang="en-US" b="1" dirty="0">
                <a:solidFill>
                  <a:srgbClr val="FF0000"/>
                </a:solidFill>
              </a:rPr>
              <a:t>Nucleon 3D</a:t>
            </a:r>
            <a:r>
              <a:rPr lang="en-US" sz="1400" dirty="0"/>
              <a:t>	         FE, LNF,GE</a:t>
            </a:r>
            <a:r>
              <a:rPr lang="en-US" sz="1600" dirty="0"/>
              <a:t> </a:t>
            </a:r>
            <a:endParaRPr lang="en-US" sz="1400" dirty="0"/>
          </a:p>
          <a:p>
            <a:r>
              <a:rPr lang="en-US" sz="1400" dirty="0"/>
              <a:t>                                        </a:t>
            </a:r>
          </a:p>
          <a:p>
            <a:r>
              <a:rPr lang="en-US" sz="1400" dirty="0"/>
              <a:t>E07-109   Proton form factor            ‘22                E06-112    Quark dynamics         ‘18       </a:t>
            </a:r>
          </a:p>
          <a:p>
            <a:r>
              <a:rPr lang="en-US" sz="1400" dirty="0"/>
              <a:t>E17-004   Neutron form factor         ‘22                 E12-008    TMDs                            ‘18            </a:t>
            </a:r>
          </a:p>
          <a:p>
            <a:r>
              <a:rPr lang="en-US" sz="1400" dirty="0"/>
              <a:t>E09-018    SIDIS off neutron (</a:t>
            </a:r>
            <a:r>
              <a:rPr lang="en-US" sz="1400" baseline="30000" dirty="0"/>
              <a:t>3</a:t>
            </a:r>
            <a:r>
              <a:rPr lang="en-US" sz="1400" dirty="0"/>
              <a:t>He)    </a:t>
            </a:r>
            <a:r>
              <a:rPr lang="mr-IN" sz="1400" dirty="0"/>
              <a:t>’</a:t>
            </a:r>
            <a:r>
              <a:rPr lang="en-US" sz="1400" dirty="0"/>
              <a:t>23                C11-111    TMDs                            ‘21      </a:t>
            </a:r>
          </a:p>
          <a:p>
            <a:r>
              <a:rPr lang="en-US" sz="1400" dirty="0"/>
              <a:t>							      C12-009    </a:t>
            </a:r>
            <a:r>
              <a:rPr lang="en-US" sz="1400" dirty="0" err="1"/>
              <a:t>Dihadron</a:t>
            </a:r>
            <a:r>
              <a:rPr lang="en-US" sz="1400" dirty="0"/>
              <a:t> probes        </a:t>
            </a:r>
            <a:r>
              <a:rPr lang="mr-IN" sz="1400" dirty="0"/>
              <a:t>’</a:t>
            </a:r>
            <a:r>
              <a:rPr lang="en-US" sz="1400" dirty="0"/>
              <a:t>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34BF9E-D3F3-E948-BFD8-5CA11B853F31}"/>
              </a:ext>
            </a:extLst>
          </p:cNvPr>
          <p:cNvSpPr txBox="1"/>
          <p:nvPr/>
        </p:nvSpPr>
        <p:spPr>
          <a:xfrm>
            <a:off x="6957788" y="2057386"/>
            <a:ext cx="177077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                                      </a:t>
            </a:r>
          </a:p>
          <a:p>
            <a:r>
              <a:rPr lang="en-US" b="1" dirty="0">
                <a:solidFill>
                  <a:srgbClr val="FF0000"/>
                </a:solidFill>
              </a:rPr>
              <a:t>Spectroscopy </a:t>
            </a: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/>
              <a:t>    </a:t>
            </a:r>
          </a:p>
          <a:p>
            <a:r>
              <a:rPr lang="en-US" sz="1400" dirty="0"/>
              <a:t>GE, RM2, TO, PV                 </a:t>
            </a:r>
          </a:p>
          <a:p>
            <a:endParaRPr lang="en-US" sz="1400" dirty="0"/>
          </a:p>
          <a:p>
            <a:r>
              <a:rPr lang="en-US" sz="1400" dirty="0"/>
              <a:t>E11-005        ‘18</a:t>
            </a:r>
          </a:p>
          <a:p>
            <a:r>
              <a:rPr lang="en-US" sz="1400" dirty="0"/>
              <a:t>MESONX                                           </a:t>
            </a:r>
          </a:p>
          <a:p>
            <a:endParaRPr lang="en-US" sz="1400" dirty="0"/>
          </a:p>
          <a:p>
            <a:r>
              <a:rPr lang="en-US" sz="1400" dirty="0"/>
              <a:t>E12-001A     ‘18</a:t>
            </a:r>
          </a:p>
          <a:p>
            <a:r>
              <a:rPr lang="en-US" sz="1400" dirty="0"/>
              <a:t>J/psi and </a:t>
            </a:r>
            <a:r>
              <a:rPr lang="en-US" sz="1400" dirty="0" err="1"/>
              <a:t>penta</a:t>
            </a:r>
            <a:r>
              <a:rPr lang="en-US" sz="1400" dirty="0"/>
              <a:t>-quark                   </a:t>
            </a:r>
          </a:p>
          <a:p>
            <a:endParaRPr lang="en-US" sz="1400" dirty="0"/>
          </a:p>
          <a:p>
            <a:r>
              <a:rPr lang="en-US" sz="1400" dirty="0"/>
              <a:t>E16-010       ‘18</a:t>
            </a:r>
          </a:p>
          <a:p>
            <a:r>
              <a:rPr lang="en-US" sz="1400" dirty="0"/>
              <a:t>Hybrid Baryons                                 </a:t>
            </a:r>
          </a:p>
          <a:p>
            <a:endParaRPr lang="en-US" sz="1400" dirty="0"/>
          </a:p>
          <a:p>
            <a:r>
              <a:rPr lang="en-US" sz="1400" dirty="0"/>
              <a:t>                                    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813D98-DDDA-7842-8C3D-4B6308093709}"/>
              </a:ext>
            </a:extLst>
          </p:cNvPr>
          <p:cNvSpPr txBox="1"/>
          <p:nvPr/>
        </p:nvSpPr>
        <p:spPr>
          <a:xfrm>
            <a:off x="1855177" y="5566218"/>
            <a:ext cx="4816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                                          </a:t>
            </a:r>
            <a:r>
              <a:rPr lang="en-US" b="1" dirty="0"/>
              <a:t>    </a:t>
            </a:r>
            <a:r>
              <a:rPr lang="en-US" b="1" dirty="0">
                <a:solidFill>
                  <a:srgbClr val="FF0000"/>
                </a:solidFill>
              </a:rPr>
              <a:t>Dark Sector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1400" dirty="0"/>
              <a:t>                                     GE, CT, PV, LNS,  RM2, TO, PD</a:t>
            </a:r>
          </a:p>
          <a:p>
            <a:r>
              <a:rPr lang="en-US" sz="1400" dirty="0"/>
              <a:t>                                              </a:t>
            </a:r>
          </a:p>
          <a:p>
            <a:r>
              <a:rPr lang="en-US" sz="1400" dirty="0"/>
              <a:t>            E11-006  HPS        ‘17                         E16-001  BDX          ‘24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C8C82B-5FAE-F04E-912F-5A932E795C49}"/>
              </a:ext>
            </a:extLst>
          </p:cNvPr>
          <p:cNvSpPr txBox="1"/>
          <p:nvPr/>
        </p:nvSpPr>
        <p:spPr>
          <a:xfrm>
            <a:off x="404263" y="2412260"/>
            <a:ext cx="220778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Nuclear Potentials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   </a:t>
            </a:r>
          </a:p>
          <a:p>
            <a:r>
              <a:rPr lang="en-US" sz="1400" dirty="0"/>
              <a:t>RM1      </a:t>
            </a:r>
          </a:p>
          <a:p>
            <a:r>
              <a:rPr lang="en-US" sz="1400" dirty="0"/>
              <a:t>                             </a:t>
            </a:r>
          </a:p>
          <a:p>
            <a:r>
              <a:rPr lang="en-US" sz="1400" dirty="0"/>
              <a:t>E17-003        ‘18</a:t>
            </a:r>
          </a:p>
          <a:p>
            <a:r>
              <a:rPr lang="en-US" sz="1400" dirty="0"/>
              <a:t>Lambda-</a:t>
            </a:r>
            <a:r>
              <a:rPr lang="en-US" sz="1400" dirty="0" err="1"/>
              <a:t>nn</a:t>
            </a:r>
            <a:r>
              <a:rPr lang="en-US" sz="1400" dirty="0"/>
              <a:t> off </a:t>
            </a:r>
            <a:r>
              <a:rPr lang="en-US" sz="1400" dirty="0" err="1"/>
              <a:t>trithium</a:t>
            </a:r>
            <a:r>
              <a:rPr lang="en-US" sz="1400" dirty="0"/>
              <a:t> (</a:t>
            </a:r>
            <a:r>
              <a:rPr lang="en-US" sz="1400" baseline="30000" dirty="0"/>
              <a:t>3</a:t>
            </a:r>
            <a:r>
              <a:rPr lang="en-US" sz="1400" dirty="0"/>
              <a:t>H)      </a:t>
            </a:r>
          </a:p>
          <a:p>
            <a:endParaRPr lang="en-US" sz="1400" dirty="0"/>
          </a:p>
          <a:p>
            <a:r>
              <a:rPr lang="en-US" sz="1400" dirty="0"/>
              <a:t>E11-101        ‘19</a:t>
            </a:r>
          </a:p>
          <a:p>
            <a:r>
              <a:rPr lang="en-US" sz="1400" dirty="0"/>
              <a:t>PREX-II: neutron skin  </a:t>
            </a:r>
          </a:p>
          <a:p>
            <a:endParaRPr lang="en-US" sz="1400" dirty="0"/>
          </a:p>
          <a:p>
            <a:r>
              <a:rPr lang="en-US" sz="1400" dirty="0"/>
              <a:t>E15-008        ‘24 </a:t>
            </a:r>
          </a:p>
          <a:p>
            <a:r>
              <a:rPr lang="en-US" sz="1400" dirty="0"/>
              <a:t>Lambda </a:t>
            </a:r>
            <a:r>
              <a:rPr lang="en-US" sz="1400" dirty="0" err="1"/>
              <a:t>hypernuclei</a:t>
            </a:r>
            <a:r>
              <a:rPr lang="en-US" sz="1400" dirty="0"/>
              <a:t>    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AE5B33-19FD-CF4B-AB1E-7BC11B09284C}"/>
              </a:ext>
            </a:extLst>
          </p:cNvPr>
          <p:cNvCxnSpPr/>
          <p:nvPr/>
        </p:nvCxnSpPr>
        <p:spPr>
          <a:xfrm>
            <a:off x="0" y="934721"/>
            <a:ext cx="9144000" cy="56938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22FE83B-3D21-8D4B-A149-4B7A7CBF9A31}"/>
              </a:ext>
            </a:extLst>
          </p:cNvPr>
          <p:cNvSpPr txBox="1"/>
          <p:nvPr/>
        </p:nvSpPr>
        <p:spPr>
          <a:xfrm>
            <a:off x="5660572" y="3453136"/>
            <a:ext cx="79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Forward </a:t>
            </a:r>
          </a:p>
          <a:p>
            <a:r>
              <a:rPr lang="en-US" sz="1400" dirty="0"/>
              <a:t>Tagger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39491E-998B-0045-A1F7-5CEBEC5C612D}"/>
              </a:ext>
            </a:extLst>
          </p:cNvPr>
          <p:cNvSpPr txBox="1"/>
          <p:nvPr/>
        </p:nvSpPr>
        <p:spPr>
          <a:xfrm>
            <a:off x="5061281" y="2422465"/>
            <a:ext cx="864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RICH</a:t>
            </a:r>
          </a:p>
          <a:p>
            <a:r>
              <a:rPr lang="en-US" sz="1400" dirty="0" err="1"/>
              <a:t>PolTarget</a:t>
            </a:r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90AAA4-194C-BD4A-BBFF-E429C1D9CA88}"/>
              </a:ext>
            </a:extLst>
          </p:cNvPr>
          <p:cNvSpPr txBox="1"/>
          <p:nvPr/>
        </p:nvSpPr>
        <p:spPr>
          <a:xfrm>
            <a:off x="3382491" y="2422465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Tracker</a:t>
            </a:r>
          </a:p>
          <a:p>
            <a:r>
              <a:rPr lang="en-US" sz="1400" dirty="0"/>
              <a:t>HCAL-J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3BFA4B-3B7A-A044-8B94-5CFCC18E69CD}"/>
              </a:ext>
            </a:extLst>
          </p:cNvPr>
          <p:cNvSpPr txBox="1"/>
          <p:nvPr/>
        </p:nvSpPr>
        <p:spPr>
          <a:xfrm>
            <a:off x="3837223" y="4893680"/>
            <a:ext cx="154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Cristal </a:t>
            </a:r>
            <a:r>
              <a:rPr lang="en-US" sz="1400" dirty="0" err="1"/>
              <a:t>Calorimetry</a:t>
            </a:r>
            <a:endParaRPr lang="en-US" sz="1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58265A-3B64-B140-91D2-FB60E7742611}"/>
              </a:ext>
            </a:extLst>
          </p:cNvPr>
          <p:cNvSpPr txBox="1"/>
          <p:nvPr/>
        </p:nvSpPr>
        <p:spPr>
          <a:xfrm>
            <a:off x="3661398" y="3694113"/>
            <a:ext cx="62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Hall-A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E8476A-8740-2A47-BE4D-AA8C27E5E36E}"/>
              </a:ext>
            </a:extLst>
          </p:cNvPr>
          <p:cNvSpPr txBox="1"/>
          <p:nvPr/>
        </p:nvSpPr>
        <p:spPr>
          <a:xfrm>
            <a:off x="4825071" y="3674482"/>
            <a:ext cx="61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Hall-B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896E7B-4FC0-994B-AF89-1F3B48BBC164}"/>
              </a:ext>
            </a:extLst>
          </p:cNvPr>
          <p:cNvCxnSpPr/>
          <p:nvPr/>
        </p:nvCxnSpPr>
        <p:spPr>
          <a:xfrm flipV="1">
            <a:off x="0" y="1026161"/>
            <a:ext cx="9144000" cy="56024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A6332-DDF1-8E45-A682-C5A068D2C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EDD327D-051E-DD45-9825-91A6F6A1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708765-51F0-3B65-ABD4-A38DD2B2A2E9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67119F32-DEF5-0AE1-4382-258DD7DFAFC2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3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8D0A0C1D-AD26-0A79-565C-6EB662AD3C7D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2E70820B-8C85-CA2D-6079-39A445A7CD1D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09580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35" y="497555"/>
            <a:ext cx="2598619" cy="118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34267" y="435210"/>
            <a:ext cx="64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(LIGO)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68440" y="507715"/>
            <a:ext cx="606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(JLab)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003" y="2748643"/>
            <a:ext cx="109817" cy="37504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E472D-DDF9-3B4D-BF85-D599A496AB28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0825B3-D30B-7047-B602-EDD01E1DAFE1}"/>
              </a:ext>
            </a:extLst>
          </p:cNvPr>
          <p:cNvSpPr/>
          <p:nvPr/>
        </p:nvSpPr>
        <p:spPr>
          <a:xfrm>
            <a:off x="3594139" y="-51651"/>
            <a:ext cx="18099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Neutron Skin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664886D-B8DA-B54D-B91B-C17471C52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3B4E8A-3801-4946-9446-D30F0F61B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218" y="474768"/>
            <a:ext cx="4856261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Neutron rich matter study at accelerators:</a:t>
            </a:r>
          </a:p>
          <a:p>
            <a:r>
              <a:rPr lang="en-US" sz="1500" dirty="0"/>
              <a:t>Parity violating asymmetry in electron scattering </a:t>
            </a:r>
          </a:p>
          <a:p>
            <a:r>
              <a:rPr lang="en-US" sz="1500" dirty="0"/>
              <a:t>to probe neutrons and measure the neutron skin</a:t>
            </a:r>
          </a:p>
          <a:p>
            <a:endParaRPr lang="en-US" sz="1500" baseline="30000" dirty="0"/>
          </a:p>
          <a:p>
            <a:r>
              <a:rPr lang="en-US" sz="1500" baseline="30000" dirty="0"/>
              <a:t>208</a:t>
            </a:r>
            <a:r>
              <a:rPr lang="en-US" sz="1500" dirty="0"/>
              <a:t>Pb  well described by density functional theory</a:t>
            </a:r>
          </a:p>
          <a:p>
            <a:endParaRPr lang="en-US" sz="800" dirty="0"/>
          </a:p>
          <a:p>
            <a:r>
              <a:rPr lang="en-US" sz="1500" dirty="0" err="1"/>
              <a:t>Ab</a:t>
            </a:r>
            <a:r>
              <a:rPr lang="en-US" sz="1500" dirty="0"/>
              <a:t> initio calculations describe light to medium nuclei</a:t>
            </a:r>
          </a:p>
          <a:p>
            <a:endParaRPr lang="en-US" sz="1500" dirty="0"/>
          </a:p>
          <a:p>
            <a:r>
              <a:rPr lang="en-US" sz="1500" baseline="30000" dirty="0"/>
              <a:t>48</a:t>
            </a:r>
            <a:r>
              <a:rPr lang="en-US" sz="1500" dirty="0"/>
              <a:t>Ca could provide a bridge and differentiate among models</a:t>
            </a:r>
          </a:p>
        </p:txBody>
      </p:sp>
      <p:pic>
        <p:nvPicPr>
          <p:cNvPr id="5" name="Picture 4" descr="nlandscap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26" y="1727681"/>
            <a:ext cx="2129728" cy="13681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53387C-BA66-3955-EABA-6B28DB5FF8FC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D556C12E-320A-7C1E-9821-9BB1C299EC95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4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CEFD59D9-F8C2-0288-8842-9092026FB08E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A8BCE740-53DE-B3F9-7976-47715AE684B0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4FEB2C-A370-20DA-69DB-649281710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092" y="3495427"/>
            <a:ext cx="3210262" cy="2980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9A1986-E5D7-6547-60A5-F7CE3A65A92F}"/>
              </a:ext>
            </a:extLst>
          </p:cNvPr>
          <p:cNvSpPr txBox="1"/>
          <p:nvPr/>
        </p:nvSpPr>
        <p:spPr>
          <a:xfrm>
            <a:off x="7570743" y="6326346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arXiv: 2308.16449</a:t>
            </a:r>
          </a:p>
        </p:txBody>
      </p:sp>
      <p:pic>
        <p:nvPicPr>
          <p:cNvPr id="7" name="Picture 6" descr="crex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3441027"/>
            <a:ext cx="4113350" cy="3034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A465C5-E917-1EF8-AF31-AD5A61DE1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910" y="2610406"/>
            <a:ext cx="2990648" cy="6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2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76375" y="1189062"/>
            <a:ext cx="4073013" cy="1692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60907" y="1189063"/>
            <a:ext cx="4423807" cy="1667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5" y="2956252"/>
            <a:ext cx="4075234" cy="3664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90" y="1205595"/>
            <a:ext cx="2702871" cy="1631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24" y="1225420"/>
            <a:ext cx="2702871" cy="163104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76268" y="2057401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20143" y="1465943"/>
            <a:ext cx="392550" cy="281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6717" y="143938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86719" y="1994222"/>
            <a:ext cx="32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8762" y="654467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CEBAF intense high-energy electron beam allows to cover unexplored regions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907" y="2966191"/>
            <a:ext cx="4423807" cy="35986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02390" y="665522"/>
            <a:ext cx="740096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571" y="1572923"/>
            <a:ext cx="1165143" cy="928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2255" y="251266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HPS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80013" y="2513851"/>
            <a:ext cx="57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BDX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BEAE8D-8E8D-2F40-AB02-D2EC3C4578D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68BDBA-D3EE-6F4D-A970-BDBF06E51356}"/>
              </a:ext>
            </a:extLst>
          </p:cNvPr>
          <p:cNvSpPr/>
          <p:nvPr/>
        </p:nvSpPr>
        <p:spPr>
          <a:xfrm>
            <a:off x="3620547" y="-37029"/>
            <a:ext cx="1757149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Dark Sector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1FCF91-C281-B345-8BC4-06305F112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D976D1-AD94-844E-8D2E-7ABD617CD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BA6920-1703-36F9-B19A-551E084EC26E}"/>
              </a:ext>
            </a:extLst>
          </p:cNvPr>
          <p:cNvSpPr/>
          <p:nvPr/>
        </p:nvSpPr>
        <p:spPr>
          <a:xfrm>
            <a:off x="7568475" y="1185636"/>
            <a:ext cx="251096" cy="16929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62349A-95C6-82E8-92F0-B0D354F0DF1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0A891DB5-B14B-3006-99BD-E447569AFD85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5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0F50BB6D-08E9-0832-1F1D-FCCEE20055A3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EA90989C-7513-8F29-896C-7B680B5F1034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7756886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3081716" y="-37029"/>
            <a:ext cx="28348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Heavy Photon Search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08EFFD-E85E-C940-92B4-B928CE33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C170B9-FFAE-404C-A987-F2E415F15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pic>
        <p:nvPicPr>
          <p:cNvPr id="2" name="Picture 1" descr="hps_2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" y="872782"/>
            <a:ext cx="4275349" cy="3718560"/>
          </a:xfrm>
          <a:prstGeom prst="rect">
            <a:avLst/>
          </a:prstGeom>
        </p:spPr>
      </p:pic>
      <p:pic>
        <p:nvPicPr>
          <p:cNvPr id="4" name="Picture 3" descr="hps_20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99" y="872782"/>
            <a:ext cx="4129163" cy="3718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59" y="498817"/>
            <a:ext cx="3738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2016 Run: Analysis completed, drafting paper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6214" y="488657"/>
            <a:ext cx="44951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2019 Run: Upgraded detector &amp; data-taking completed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99" y="4881304"/>
            <a:ext cx="3198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Moving towards unexplored regions </a:t>
            </a:r>
          </a:p>
          <a:p>
            <a:r>
              <a:rPr lang="en-US" sz="1600" dirty="0"/>
              <a:t>with discovery potential</a:t>
            </a:r>
          </a:p>
          <a:p>
            <a:endParaRPr lang="en-US" sz="1600" dirty="0"/>
          </a:p>
          <a:p>
            <a:r>
              <a:rPr lang="en-US" sz="1600" dirty="0"/>
              <a:t>Still 107 PAC-approved data-taking </a:t>
            </a:r>
          </a:p>
          <a:p>
            <a:r>
              <a:rPr lang="en-US" sz="1600" dirty="0"/>
              <a:t>days left</a:t>
            </a:r>
          </a:p>
        </p:txBody>
      </p:sp>
      <p:pic>
        <p:nvPicPr>
          <p:cNvPr id="10" name="Picture 9" descr="hps_bum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8" y="4725282"/>
            <a:ext cx="2641600" cy="1785825"/>
          </a:xfrm>
          <a:prstGeom prst="rect">
            <a:avLst/>
          </a:prstGeom>
        </p:spPr>
      </p:pic>
      <p:pic>
        <p:nvPicPr>
          <p:cNvPr id="12" name="Picture 11" descr="hps_vertex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8" y="4721593"/>
            <a:ext cx="2762762" cy="1787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8560" y="4881304"/>
            <a:ext cx="1031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Mass bump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8560" y="5429944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Detached </a:t>
            </a:r>
            <a:r>
              <a:rPr lang="en-US" sz="1400" dirty="0" err="1"/>
              <a:t>vtx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0A155-7081-79CE-3F39-3FCF79F1F9AB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6BAE0E3E-3828-4919-74F9-BDFE64EB5D8D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6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D5009235-43AF-A681-889C-34021E02218C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57145602-61F9-0F5A-A517-45B4A7CFC1B7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B5064-0F64-DB37-945C-DB165FED2B01}"/>
              </a:ext>
            </a:extLst>
          </p:cNvPr>
          <p:cNvSpPr txBox="1"/>
          <p:nvPr/>
        </p:nvSpPr>
        <p:spPr>
          <a:xfrm>
            <a:off x="4699474" y="4334684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arXiv: 2212.10629</a:t>
            </a:r>
          </a:p>
        </p:txBody>
      </p:sp>
    </p:spTree>
    <p:extLst>
      <p:ext uri="{BB962C8B-B14F-4D97-AF65-F5344CB8AC3E}">
        <p14:creationId xmlns:p14="http://schemas.microsoft.com/office/powerpoint/2010/main" val="166186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in-ve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49" y="3264173"/>
            <a:ext cx="2171858" cy="32438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2867744" y="-36411"/>
            <a:ext cx="32627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Beam Dump </a:t>
            </a: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eXperiment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D287B85D-C4DF-9A49-9929-102DE95E7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184" y="1139881"/>
            <a:ext cx="3879661" cy="22303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92A19A-0902-0A48-9866-A6E35E9F275B}"/>
              </a:ext>
            </a:extLst>
          </p:cNvPr>
          <p:cNvSpPr txBox="1"/>
          <p:nvPr/>
        </p:nvSpPr>
        <p:spPr>
          <a:xfrm>
            <a:off x="257018" y="531137"/>
            <a:ext cx="266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/>
              <a:t>December ‘19 – fall ’20</a:t>
            </a:r>
          </a:p>
          <a:p>
            <a:r>
              <a:rPr lang="x-none" sz="1600" dirty="0"/>
              <a:t>E</a:t>
            </a:r>
            <a:r>
              <a:rPr lang="x-none" sz="1600" baseline="-25000" dirty="0"/>
              <a:t>e</a:t>
            </a:r>
            <a:r>
              <a:rPr lang="x-none" sz="1600" dirty="0"/>
              <a:t> = 2.2 GeV      </a:t>
            </a:r>
            <a:r>
              <a:rPr lang="en-US" sz="1600" b="1" dirty="0">
                <a:solidFill>
                  <a:srgbClr val="C00000"/>
                </a:solidFill>
              </a:rPr>
              <a:t>2.5</a:t>
            </a:r>
            <a:r>
              <a:rPr lang="x-none" sz="1600" b="1" dirty="0">
                <a:solidFill>
                  <a:srgbClr val="C00000"/>
                </a:solidFill>
              </a:rPr>
              <a:t> x 10</a:t>
            </a:r>
            <a:r>
              <a:rPr lang="x-none" sz="1600" b="1" baseline="30000" dirty="0">
                <a:solidFill>
                  <a:srgbClr val="C00000"/>
                </a:solidFill>
              </a:rPr>
              <a:t>21</a:t>
            </a:r>
            <a:r>
              <a:rPr lang="x-none" sz="1600" b="1" dirty="0">
                <a:solidFill>
                  <a:srgbClr val="C00000"/>
                </a:solidFill>
              </a:rPr>
              <a:t> EO</a:t>
            </a:r>
            <a:r>
              <a:rPr lang="en-US" sz="1600" b="1" dirty="0">
                <a:solidFill>
                  <a:srgbClr val="C00000"/>
                </a:solidFill>
              </a:rPr>
              <a:t>T</a:t>
            </a:r>
            <a:endParaRPr lang="x-none" sz="16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58696-2C4E-EB48-889C-E3395F51DE69}"/>
              </a:ext>
            </a:extLst>
          </p:cNvPr>
          <p:cNvSpPr txBox="1"/>
          <p:nvPr/>
        </p:nvSpPr>
        <p:spPr>
          <a:xfrm>
            <a:off x="4319007" y="531137"/>
            <a:ext cx="41468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500" dirty="0"/>
              <a:t>Despite the small scale, BDX-mini is </a:t>
            </a:r>
          </a:p>
          <a:p>
            <a:r>
              <a:rPr lang="en-GB" sz="1500" dirty="0"/>
              <a:t>competitive with LDM experiments (NA64, E137,..)</a:t>
            </a:r>
            <a:endParaRPr lang="x-none" sz="15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FAA5555-94CB-984B-A048-6BEF025C6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633E82C-F8A0-6049-BFB8-F4F339AB3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018" y="1139881"/>
            <a:ext cx="2752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After </a:t>
            </a:r>
            <a:r>
              <a:rPr lang="x-none" sz="1500" dirty="0"/>
              <a:t>unblinding </a:t>
            </a:r>
            <a:r>
              <a:rPr lang="en-US" sz="1500" dirty="0"/>
              <a:t>no excess found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3086" y="467585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Beam off</a:t>
            </a:r>
          </a:p>
        </p:txBody>
      </p:sp>
      <p:pic>
        <p:nvPicPr>
          <p:cNvPr id="17" name="Picture 16" descr="BDX_mini_phot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8" y="1554486"/>
            <a:ext cx="3370570" cy="15778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86C50D3-C07F-0644-BFAC-492B37D8D4AF}"/>
              </a:ext>
            </a:extLst>
          </p:cNvPr>
          <p:cNvSpPr txBox="1"/>
          <p:nvPr/>
        </p:nvSpPr>
        <p:spPr>
          <a:xfrm>
            <a:off x="246709" y="3463678"/>
            <a:ext cx="149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ECAL + veto attivo</a:t>
            </a:r>
          </a:p>
        </p:txBody>
      </p:sp>
      <p:pic>
        <p:nvPicPr>
          <p:cNvPr id="20" name="Picture 19" descr="bdx_eca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8" y="3842773"/>
            <a:ext cx="1666770" cy="2163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512CEA-304A-6899-B9A8-4E3C0A0BF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9340" y="3458263"/>
            <a:ext cx="3879662" cy="3084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867567-8985-A84D-135D-B462B6E4B6B3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2DB3662D-8012-AF70-E488-C035EA58DA3B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7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FA2CAAF-FA56-3EA4-EB73-F6A6EBF2C227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422EB76-60F1-2760-213B-A9F16B913A12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5D518-F049-1867-1292-02D423F4759A}"/>
              </a:ext>
            </a:extLst>
          </p:cNvPr>
          <p:cNvSpPr txBox="1"/>
          <p:nvPr/>
        </p:nvSpPr>
        <p:spPr>
          <a:xfrm>
            <a:off x="257018" y="6169189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arXiv: 2208.01387</a:t>
            </a:r>
          </a:p>
        </p:txBody>
      </p:sp>
    </p:spTree>
    <p:extLst>
      <p:ext uri="{BB962C8B-B14F-4D97-AF65-F5344CB8AC3E}">
        <p14:creationId xmlns:p14="http://schemas.microsoft.com/office/powerpoint/2010/main" val="419995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12" y="1223723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900076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56154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ight Triangle 1"/>
          <p:cNvSpPr/>
          <p:nvPr/>
        </p:nvSpPr>
        <p:spPr>
          <a:xfrm>
            <a:off x="2237910" y="4491415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85659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401655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78212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2070" y="3681156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Longitudinal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  <a:r>
              <a:rPr lang="en-US" i="1" dirty="0">
                <a:solidFill>
                  <a:srgbClr val="0000FF"/>
                </a:solidFill>
              </a:rPr>
              <a:t>=</a:t>
            </a:r>
            <a:r>
              <a:rPr lang="en-US" i="1" dirty="0" err="1">
                <a:solidFill>
                  <a:srgbClr val="0000FF"/>
                </a:solidFill>
              </a:rPr>
              <a:t>xP</a:t>
            </a:r>
            <a:r>
              <a:rPr lang="en-US" i="1" baseline="30000" dirty="0">
                <a:solidFill>
                  <a:srgbClr val="0000FF"/>
                </a:solidFill>
              </a:rPr>
              <a:t>+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14273" y="2930931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1166">
            <a:off x="6412667" y="5520207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59740" y="2051437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66605" y="2930931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911933" y="2089818"/>
            <a:ext cx="436247" cy="369332"/>
            <a:chOff x="6026548" y="1194323"/>
            <a:chExt cx="436247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36418" y="3017950"/>
            <a:ext cx="449209" cy="369332"/>
            <a:chOff x="6026548" y="1194323"/>
            <a:chExt cx="449209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599644" y="1743660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05359" y="3269032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71270" y="4676081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905114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457470" y="931308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800" imgH="266700" progId="Equation.3">
                  <p:embed/>
                </p:oleObj>
              </mc:Choice>
              <mc:Fallback>
                <p:oleObj name="Equation" r:id="rId4" imgW="812800" imgH="266700" progId="Equation.3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7470" y="931308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406471" y="1859110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500" imgH="266700" progId="Equation.3">
                  <p:embed/>
                </p:oleObj>
              </mc:Choice>
              <mc:Fallback>
                <p:oleObj name="Equation" r:id="rId6" imgW="571500" imgH="266700" progId="Equation.3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471" y="1859110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2340693" y="1800624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900" imgH="317500" progId="Equation.3">
                  <p:embed/>
                </p:oleObj>
              </mc:Choice>
              <mc:Fallback>
                <p:oleObj name="Equation" r:id="rId8" imgW="1358900" imgH="317500" progId="Equation.3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40693" y="1800624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16549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</a:t>
            </a:r>
            <a:r>
              <a:rPr lang="en-US" sz="1400" dirty="0" err="1"/>
              <a:t>Virtuality</a:t>
            </a:r>
            <a:endParaRPr lang="en-US" sz="1400" dirty="0"/>
          </a:p>
          <a:p>
            <a:r>
              <a:rPr lang="en-US" i="1" dirty="0"/>
              <a:t>Q</a:t>
            </a:r>
            <a:r>
              <a:rPr lang="en-US" i="1" baseline="30000" dirty="0"/>
              <a:t>2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1649168" y="2816127"/>
          <a:ext cx="5937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93700" imgH="254000" progId="Equation.3">
                  <p:embed/>
                </p:oleObj>
              </mc:Choice>
              <mc:Fallback>
                <p:oleObj name="Equation" r:id="rId10" imgW="393700" imgH="254000" progId="Equation.3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49168" y="2816127"/>
                        <a:ext cx="5937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51231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5285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aseline="30000" dirty="0">
                <a:latin typeface="Arial" pitchFamily="-108" charset="0"/>
              </a:rPr>
              <a:t>2</a:t>
            </a:r>
            <a:r>
              <a:rPr lang="en-US" sz="1200" dirty="0">
                <a:latin typeface="Arial" pitchFamily="-108" charset="0"/>
              </a:rPr>
              <a:t>b</a:t>
            </a:r>
            <a:r>
              <a:rPr lang="en-US" sz="1200" baseline="-25000" dirty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59651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60401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8898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10100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aseline="30000" dirty="0">
                <a:latin typeface="Arial" pitchFamily="-108" charset="0"/>
              </a:rPr>
              <a:t>2</a:t>
            </a:r>
            <a:r>
              <a:rPr lang="en-US" sz="1200" dirty="0">
                <a:latin typeface="Arial" pitchFamily="-108" charset="0"/>
              </a:rPr>
              <a:t>b</a:t>
            </a:r>
            <a:r>
              <a:rPr lang="en-US" sz="1200" baseline="-25000" dirty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54707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36561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3971" y="840288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Confinement Scale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5979" y="3619601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>
                <a:solidFill>
                  <a:srgbClr val="FF0000"/>
                </a:solidFill>
              </a:rPr>
              <a:t>Hard Scale</a:t>
            </a:r>
          </a:p>
        </p:txBody>
      </p:sp>
      <p:sp>
        <p:nvSpPr>
          <p:cNvPr id="5" name="Right Arrow 4"/>
          <p:cNvSpPr/>
          <p:nvPr/>
        </p:nvSpPr>
        <p:spPr>
          <a:xfrm rot="1551024">
            <a:off x="7377524" y="4348012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016170" y="4193577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DF842-2B63-C826-5D99-0DA112FD6FD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E1F81-4B1E-2B22-99E9-9AC166CC6DEE}"/>
              </a:ext>
            </a:extLst>
          </p:cNvPr>
          <p:cNvSpPr/>
          <p:nvPr/>
        </p:nvSpPr>
        <p:spPr>
          <a:xfrm>
            <a:off x="3063854" y="-51403"/>
            <a:ext cx="287046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3D Nucleon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87D59-4CA7-4E01-DF65-0365DB6DA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F5209-F016-006F-749C-13F22613DF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CD1F1F-0A45-5A2C-0119-576BFB14B0E6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E633BF87-DA0C-7189-7617-B205B588F647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8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Datumsplatzhalter 5">
            <a:extLst>
              <a:ext uri="{FF2B5EF4-FFF2-40B4-BE49-F238E27FC236}">
                <a16:creationId xmlns:a16="http://schemas.microsoft.com/office/drawing/2014/main" id="{DE15468A-B7BF-385D-E536-B2FC1FD0C71C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553A044D-4415-E277-BDD4-596671CD7F6C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1392629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/>
          <p:cNvSpPr/>
          <p:nvPr/>
        </p:nvSpPr>
        <p:spPr>
          <a:xfrm>
            <a:off x="3544339" y="-51403"/>
            <a:ext cx="19094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The Spin Case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97274" y="2811077"/>
            <a:ext cx="3806391" cy="3546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686" y="2808966"/>
            <a:ext cx="3990969" cy="2889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561298" y="1277090"/>
            <a:ext cx="6535677" cy="584776"/>
          </a:xfrm>
          <a:prstGeom prst="rect">
            <a:avLst/>
          </a:prstGeom>
          <a:solidFill>
            <a:schemeClr val="bg1">
              <a:alpha val="70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 pitchFamily="-108" charset="0"/>
              </a:rPr>
              <a:t>Should not be confused with </a:t>
            </a:r>
            <a:r>
              <a:rPr lang="en-US" sz="1600" dirty="0" err="1">
                <a:latin typeface="Arial" pitchFamily="-108" charset="0"/>
              </a:rPr>
              <a:t>pQCD</a:t>
            </a:r>
            <a:r>
              <a:rPr lang="en-US" sz="1600" dirty="0">
                <a:latin typeface="Arial" pitchFamily="-108" charset="0"/>
              </a:rPr>
              <a:t>, which already can, </a:t>
            </a:r>
          </a:p>
          <a:p>
            <a:pPr algn="ctr"/>
            <a:r>
              <a:rPr lang="en-US" sz="1600" dirty="0">
                <a:latin typeface="Arial" pitchFamily="-108" charset="0"/>
              </a:rPr>
              <a:t>but is not touching the intimate nature of the strong interaction</a:t>
            </a:r>
            <a:endParaRPr lang="it-IT" sz="1600" dirty="0">
              <a:latin typeface="Arial" pitchFamily="-10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3" y="3174049"/>
            <a:ext cx="4004632" cy="3183544"/>
          </a:xfrm>
          <a:prstGeom prst="rect">
            <a:avLst/>
          </a:prstGeom>
        </p:spPr>
      </p:pic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827088" y="578667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41"/>
          <p:cNvSpPr>
            <a:spLocks noChangeArrowheads="1"/>
          </p:cNvSpPr>
          <p:nvPr/>
        </p:nvSpPr>
        <p:spPr bwMode="auto">
          <a:xfrm>
            <a:off x="3568700" y="252549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4137025" y="117294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>
            <a:off x="257175" y="187057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175314" y="2808966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24" name="Text Box 58"/>
          <p:cNvSpPr txBox="1">
            <a:spLocks noChangeArrowheads="1"/>
          </p:cNvSpPr>
          <p:nvPr/>
        </p:nvSpPr>
        <p:spPr bwMode="auto">
          <a:xfrm>
            <a:off x="699850" y="2190266"/>
            <a:ext cx="316335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7225" y="281107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pp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 </a:t>
            </a:r>
            <a:r>
              <a:rPr lang="en-US" sz="16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>
                <a:sym typeface="Wingdings"/>
              </a:rPr>
              <a:t>X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197428" y="2872037"/>
            <a:ext cx="0" cy="1855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58"/>
          <p:cNvSpPr txBox="1">
            <a:spLocks noChangeArrowheads="1"/>
          </p:cNvSpPr>
          <p:nvPr/>
        </p:nvSpPr>
        <p:spPr bwMode="auto">
          <a:xfrm>
            <a:off x="2464234" y="751063"/>
            <a:ext cx="462740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itchFamily="-108" charset="0"/>
              </a:rPr>
              <a:t>Can QCD be a precision science  ?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graphicFrame>
        <p:nvGraphicFramePr>
          <p:cNvPr id="36" name="Object 6"/>
          <p:cNvGraphicFramePr>
            <a:graphicFrameLocks noChangeAspect="1"/>
          </p:cNvGraphicFramePr>
          <p:nvPr/>
        </p:nvGraphicFramePr>
        <p:xfrm>
          <a:off x="5197274" y="5284923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469800" progId="Equation.3">
                  <p:embed/>
                </p:oleObj>
              </mc:Choice>
              <mc:Fallback>
                <p:oleObj name="Equation" r:id="rId4" imgW="2095200" imgH="469800" progId="Equation.3">
                  <p:embed/>
                  <p:pic>
                    <p:nvPicPr>
                      <p:cNvPr id="3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7274" y="5284923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5804832" y="2192728"/>
            <a:ext cx="252548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82599" y="3524789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080" y="2963016"/>
            <a:ext cx="2890794" cy="2226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488C64-A794-41E9-3476-74846A303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165" y="4998"/>
            <a:ext cx="762181" cy="400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3A09F-B354-D288-06A5-1F519112F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9" y="20489"/>
            <a:ext cx="1044906" cy="3797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CC4DA4-13E4-8308-9AAB-2E31B659035C}"/>
              </a:ext>
            </a:extLst>
          </p:cNvPr>
          <p:cNvSpPr/>
          <p:nvPr/>
        </p:nvSpPr>
        <p:spPr>
          <a:xfrm>
            <a:off x="0" y="6640286"/>
            <a:ext cx="9144000" cy="2293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0ADBB183-FACA-01F4-EBCF-D650DFC89409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100">
                <a:solidFill>
                  <a:schemeClr val="bg1"/>
                </a:solidFill>
              </a:rPr>
              <a:pPr algn="r"/>
              <a:t>9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5E4EAFF0-7A31-6B61-3127-A7C4597E1EF8}"/>
              </a:ext>
            </a:extLst>
          </p:cNvPr>
          <p:cNvSpPr txBox="1">
            <a:spLocks noGrp="1"/>
          </p:cNvSpPr>
          <p:nvPr/>
        </p:nvSpPr>
        <p:spPr>
          <a:xfrm>
            <a:off x="330634" y="6640286"/>
            <a:ext cx="2133600" cy="244298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Contalbrigo M.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CF142B55-6021-DC8B-794B-FC90A4C06541}"/>
              </a:ext>
            </a:extLst>
          </p:cNvPr>
          <p:cNvSpPr txBox="1">
            <a:spLocks noGrp="1"/>
          </p:cNvSpPr>
          <p:nvPr/>
        </p:nvSpPr>
        <p:spPr>
          <a:xfrm>
            <a:off x="1761735" y="6640286"/>
            <a:ext cx="5884770" cy="244041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Congresso</a:t>
            </a:r>
            <a:r>
              <a:rPr lang="en-US" sz="1100" dirty="0">
                <a:solidFill>
                  <a:schemeClr val="bg1"/>
                </a:solidFill>
              </a:rPr>
              <a:t> Nazionale SIF, 11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5219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65260</TotalTime>
  <Words>1612</Words>
  <Application>Microsoft Macintosh PowerPoint</Application>
  <PresentationFormat>On-screen Show (4:3)</PresentationFormat>
  <Paragraphs>380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Savoye LET</vt:lpstr>
      <vt:lpstr>Symbol</vt:lpstr>
      <vt:lpstr>Wide Latin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1265</cp:revision>
  <dcterms:created xsi:type="dcterms:W3CDTF">2012-03-30T13:12:09Z</dcterms:created>
  <dcterms:modified xsi:type="dcterms:W3CDTF">2023-09-11T14:16:45Z</dcterms:modified>
</cp:coreProperties>
</file>