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"/>
  </p:notesMasterIdLst>
  <p:sldIdLst>
    <p:sldId id="553" r:id="rId2"/>
    <p:sldId id="555" r:id="rId3"/>
    <p:sldId id="556" r:id="rId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BA78"/>
    <a:srgbClr val="F5F701"/>
    <a:srgbClr val="4CDE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837" autoAdjust="0"/>
  </p:normalViewPr>
  <p:slideViewPr>
    <p:cSldViewPr snapToGrid="0" snapToObjects="1">
      <p:cViewPr>
        <p:scale>
          <a:sx n="110" d="100"/>
          <a:sy n="110" d="100"/>
        </p:scale>
        <p:origin x="-1304" y="-6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6" Type="http://schemas.openxmlformats.org/officeDocument/2006/relationships/printerSettings" Target="printerSettings/printerSettings1.bin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686146-0E38-724C-8F8F-8FF46B4BA8C5}" type="datetimeFigureOut">
              <a:rPr lang="en-US" smtClean="0"/>
              <a:pPr/>
              <a:t>06/06/14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38A572-61CB-384F-BB4C-DB6F1BE60B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82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77FDB-A31C-46B6-AD0F-692E6D69A274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INFN-LNF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957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91D47-E5CF-AA4F-937F-7653EEEF2B45}" type="datetimeFigureOut">
              <a:rPr lang="en-US" smtClean="0"/>
              <a:pPr/>
              <a:t>06/06/14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135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91D47-E5CF-AA4F-937F-7653EEEF2B45}" type="datetimeFigureOut">
              <a:rPr lang="en-US" smtClean="0"/>
              <a:pPr/>
              <a:t>06/06/14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230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91D47-E5CF-AA4F-937F-7653EEEF2B45}" type="datetimeFigureOut">
              <a:rPr lang="en-US" smtClean="0"/>
              <a:pPr/>
              <a:t>06/06/14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074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91D47-E5CF-AA4F-937F-7653EEEF2B45}" type="datetimeFigureOut">
              <a:rPr lang="en-US" smtClean="0"/>
              <a:pPr/>
              <a:t>06/06/14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287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91D47-E5CF-AA4F-937F-7653EEEF2B45}" type="datetimeFigureOut">
              <a:rPr lang="en-US" smtClean="0"/>
              <a:pPr/>
              <a:t>06/06/14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55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91D47-E5CF-AA4F-937F-7653EEEF2B45}" type="datetimeFigureOut">
              <a:rPr lang="en-US" smtClean="0"/>
              <a:pPr/>
              <a:t>06/06/14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5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91D47-E5CF-AA4F-937F-7653EEEF2B45}" type="datetimeFigureOut">
              <a:rPr lang="en-US" smtClean="0"/>
              <a:pPr/>
              <a:t>06/06/14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976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91D47-E5CF-AA4F-937F-7653EEEF2B45}" type="datetimeFigureOut">
              <a:rPr lang="en-US" smtClean="0"/>
              <a:pPr/>
              <a:t>06/06/14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126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91D47-E5CF-AA4F-937F-7653EEEF2B45}" type="datetimeFigureOut">
              <a:rPr lang="en-US" smtClean="0"/>
              <a:pPr/>
              <a:t>06/06/14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483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91D47-E5CF-AA4F-937F-7653EEEF2B45}" type="datetimeFigureOut">
              <a:rPr lang="en-US" smtClean="0"/>
              <a:pPr/>
              <a:t>06/06/14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543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91D47-E5CF-AA4F-937F-7653EEEF2B45}" type="datetimeFigureOut">
              <a:rPr lang="en-US" smtClean="0"/>
              <a:pPr/>
              <a:t>06/06/14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99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C91D47-E5CF-AA4F-937F-7653EEEF2B45}" type="datetimeFigureOut">
              <a:rPr lang="en-US" smtClean="0"/>
              <a:pPr/>
              <a:t>06/06/14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613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jpeg"/><Relationship Id="rId6" Type="http://schemas.openxmlformats.org/officeDocument/2006/relationships/image" Target="../media/image4.jpg"/><Relationship Id="rId7" Type="http://schemas.openxmlformats.org/officeDocument/2006/relationships/image" Target="../media/image5.png"/><Relationship Id="rId8" Type="http://schemas.openxmlformats.org/officeDocument/2006/relationships/image" Target="../media/image6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836420" y="2513115"/>
            <a:ext cx="3673757" cy="3428592"/>
            <a:chOff x="87820" y="3441650"/>
            <a:chExt cx="3673757" cy="342859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820" y="3441650"/>
              <a:ext cx="3673757" cy="3428592"/>
            </a:xfrm>
            <a:prstGeom prst="rect">
              <a:avLst/>
            </a:prstGeom>
          </p:spPr>
        </p:pic>
        <p:sp>
          <p:nvSpPr>
            <p:cNvPr id="9" name="Right Triangle 8"/>
            <p:cNvSpPr/>
            <p:nvPr/>
          </p:nvSpPr>
          <p:spPr>
            <a:xfrm>
              <a:off x="717040" y="4987633"/>
              <a:ext cx="1385523" cy="1756845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5251" y="5284763"/>
            <a:ext cx="3036307" cy="1444282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0" r="6963"/>
          <a:stretch/>
        </p:blipFill>
        <p:spPr bwMode="auto">
          <a:xfrm>
            <a:off x="5795285" y="0"/>
            <a:ext cx="2230010" cy="255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2405" y="0"/>
            <a:ext cx="3779912" cy="721587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CLAS12-RICH 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5631" y="964050"/>
            <a:ext cx="4211372" cy="138499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800000"/>
                </a:solidFill>
                <a:latin typeface="Times New Roman"/>
                <a:cs typeface="Times New Roman"/>
              </a:rPr>
              <a:t>INFN(Italy</a:t>
            </a:r>
            <a:r>
              <a:rPr lang="en-US" sz="1400" b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),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/>
                <a:cs typeface="Times New Roman"/>
              </a:rPr>
              <a:t>Jlab</a:t>
            </a:r>
            <a:r>
              <a:rPr lang="en-US" sz="1400" b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,</a:t>
            </a:r>
            <a:endParaRPr lang="en-US" sz="1400" dirty="0" smtClean="0">
              <a:solidFill>
                <a:srgbClr val="008000"/>
              </a:solidFill>
              <a:latin typeface="Times New Roman"/>
              <a:cs typeface="Times New Roman"/>
            </a:endParaRPr>
          </a:p>
          <a:p>
            <a:r>
              <a:rPr lang="en-US" sz="14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Argonne National Lab, Duquesne University, </a:t>
            </a:r>
          </a:p>
          <a:p>
            <a:r>
              <a:rPr lang="en-US" sz="1400" dirty="0" err="1" smtClean="0">
                <a:solidFill>
                  <a:srgbClr val="800000"/>
                </a:solidFill>
                <a:latin typeface="Times New Roman"/>
                <a:cs typeface="Times New Roman"/>
              </a:rPr>
              <a:t>Kyungpook</a:t>
            </a:r>
            <a:r>
              <a:rPr lang="en-US" sz="1400" dirty="0" smtClean="0">
                <a:solidFill>
                  <a:srgbClr val="800000"/>
                </a:solidFill>
                <a:latin typeface="Times New Roman"/>
                <a:cs typeface="Times New Roman"/>
              </a:rPr>
              <a:t> National University (Republic of Korea),</a:t>
            </a:r>
          </a:p>
          <a:p>
            <a:r>
              <a:rPr lang="en-US" sz="1400" dirty="0" smtClean="0">
                <a:solidFill>
                  <a:srgbClr val="FF8000"/>
                </a:solidFill>
                <a:latin typeface="Times New Roman"/>
                <a:cs typeface="Times New Roman"/>
              </a:rPr>
              <a:t>J. Gutenberg </a:t>
            </a:r>
            <a:r>
              <a:rPr lang="en-US" sz="1400" dirty="0" err="1" smtClean="0">
                <a:solidFill>
                  <a:srgbClr val="FF8000"/>
                </a:solidFill>
                <a:latin typeface="Times New Roman"/>
                <a:cs typeface="Times New Roman"/>
              </a:rPr>
              <a:t>Universitat</a:t>
            </a:r>
            <a:r>
              <a:rPr lang="en-US" sz="1400" dirty="0" smtClean="0">
                <a:solidFill>
                  <a:srgbClr val="FF8000"/>
                </a:solidFill>
                <a:latin typeface="Times New Roman"/>
                <a:cs typeface="Times New Roman"/>
              </a:rPr>
              <a:t> Mainz (Germany),  </a:t>
            </a:r>
          </a:p>
          <a:p>
            <a:r>
              <a:rPr lang="en-US" sz="1400" dirty="0" smtClean="0">
                <a:latin typeface="Times New Roman"/>
                <a:cs typeface="Times New Roman"/>
              </a:rPr>
              <a:t>Universidad </a:t>
            </a:r>
            <a:r>
              <a:rPr lang="en-US" sz="1400" dirty="0" err="1" smtClean="0">
                <a:latin typeface="Times New Roman"/>
                <a:cs typeface="Times New Roman"/>
              </a:rPr>
              <a:t>Tecnica</a:t>
            </a:r>
            <a:r>
              <a:rPr lang="en-US" sz="1400" dirty="0" smtClean="0">
                <a:latin typeface="Times New Roman"/>
                <a:cs typeface="Times New Roman"/>
              </a:rPr>
              <a:t> Federico Santa Maria (Chile), </a:t>
            </a:r>
          </a:p>
          <a:p>
            <a:r>
              <a:rPr lang="en-US" sz="14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University of Connecticut, </a:t>
            </a:r>
            <a:r>
              <a:rPr lang="en-US" sz="1400" dirty="0" smtClean="0">
                <a:solidFill>
                  <a:srgbClr val="FF00FF"/>
                </a:solidFill>
                <a:latin typeface="Times New Roman"/>
                <a:cs typeface="Times New Roman"/>
              </a:rPr>
              <a:t>University of Glasgow (UK)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0586" y="583165"/>
            <a:ext cx="43206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</a:t>
            </a:r>
            <a:r>
              <a:rPr lang="en-US" sz="1600" baseline="30000" dirty="0" smtClean="0"/>
              <a:t>st</a:t>
            </a:r>
            <a:r>
              <a:rPr lang="en-US" sz="1600" dirty="0" smtClean="0"/>
              <a:t> sector construction started in September 2013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3044224" y="5680097"/>
            <a:ext cx="2601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RICH M</a:t>
            </a:r>
            <a:r>
              <a:rPr lang="en-US" sz="1400" dirty="0" smtClean="0"/>
              <a:t>odule </a:t>
            </a:r>
            <a:r>
              <a:rPr lang="en-US" sz="1400" dirty="0" smtClean="0"/>
              <a:t>mechanics ready </a:t>
            </a:r>
            <a:r>
              <a:rPr lang="en-US" sz="1400" dirty="0" smtClean="0"/>
              <a:t>for </a:t>
            </a:r>
            <a:r>
              <a:rPr lang="en-US" sz="1400" dirty="0" smtClean="0"/>
              <a:t>review </a:t>
            </a:r>
            <a:r>
              <a:rPr lang="en-US" sz="1400" dirty="0" smtClean="0"/>
              <a:t>by JLab</a:t>
            </a:r>
            <a:r>
              <a:rPr lang="en-US" sz="1400" dirty="0" smtClean="0"/>
              <a:t> e</a:t>
            </a:r>
            <a:r>
              <a:rPr lang="en-US" sz="1400" dirty="0" smtClean="0"/>
              <a:t>ngineers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5548806" y="4904532"/>
            <a:ext cx="3595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Procurement of F-E board prototypes initiated</a:t>
            </a:r>
            <a:endParaRPr lang="en-US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295631" y="2513115"/>
            <a:ext cx="2264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First mirror demos </a:t>
            </a:r>
            <a:r>
              <a:rPr lang="en-US" sz="1400" dirty="0" smtClean="0"/>
              <a:t>delivered</a:t>
            </a:r>
            <a:endParaRPr lang="en-US" sz="1400" dirty="0"/>
          </a:p>
        </p:txBody>
      </p:sp>
      <p:sp>
        <p:nvSpPr>
          <p:cNvPr id="31" name="TextBox 30"/>
          <p:cNvSpPr txBox="1"/>
          <p:nvPr/>
        </p:nvSpPr>
        <p:spPr>
          <a:xfrm>
            <a:off x="6510177" y="2543555"/>
            <a:ext cx="26766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First </a:t>
            </a:r>
            <a:r>
              <a:rPr lang="en-US" sz="1400" dirty="0" smtClean="0"/>
              <a:t>large </a:t>
            </a:r>
            <a:r>
              <a:rPr lang="en-US" sz="1400" dirty="0" smtClean="0"/>
              <a:t>aerogel tile </a:t>
            </a:r>
            <a:r>
              <a:rPr lang="en-US" sz="1400" dirty="0" smtClean="0"/>
              <a:t>(20x20 cm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)</a:t>
            </a:r>
          </a:p>
          <a:p>
            <a:r>
              <a:rPr lang="en-US" sz="1400" dirty="0" smtClean="0"/>
              <a:t> </a:t>
            </a:r>
            <a:r>
              <a:rPr lang="en-US" sz="1400" dirty="0" smtClean="0"/>
              <a:t>demos  delivered</a:t>
            </a:r>
            <a:endParaRPr lang="en-US" sz="1400" dirty="0"/>
          </a:p>
        </p:txBody>
      </p:sp>
      <p:pic>
        <p:nvPicPr>
          <p:cNvPr id="37" name="Picture 36" descr="01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36" y="4765992"/>
            <a:ext cx="2437611" cy="1828209"/>
          </a:xfrm>
          <a:prstGeom prst="rect">
            <a:avLst/>
          </a:prstGeom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31" y="2910552"/>
            <a:ext cx="2381526" cy="17861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8" descr="IMG_20140505_161519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327" y="3114182"/>
            <a:ext cx="2228272" cy="167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405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_749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072" y="3886439"/>
            <a:ext cx="4264409" cy="28375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3219" y="950994"/>
            <a:ext cx="3882814" cy="16312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90 </a:t>
            </a:r>
            <a:r>
              <a:rPr lang="en-US" sz="2000" b="1" dirty="0"/>
              <a:t>Hamamatsu MAPMT </a:t>
            </a:r>
            <a:r>
              <a:rPr lang="en-US" sz="2000" b="1" dirty="0" smtClean="0"/>
              <a:t>out of 400 delivered and tested at Jlab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80 H8500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10 H12700 with enhanced single photoelectron spectrum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5149172" y="5947572"/>
            <a:ext cx="3411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Jlab Test Stand</a:t>
            </a:r>
            <a:endParaRPr lang="en-US" sz="2400" b="1" dirty="0">
              <a:solidFill>
                <a:schemeClr val="bg1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4534216" y="781903"/>
            <a:ext cx="4503957" cy="3039700"/>
            <a:chOff x="4511334" y="644599"/>
            <a:chExt cx="4503957" cy="3039700"/>
          </a:xfrm>
        </p:grpSpPr>
        <p:grpSp>
          <p:nvGrpSpPr>
            <p:cNvPr id="15" name="Group 14"/>
            <p:cNvGrpSpPr/>
            <p:nvPr/>
          </p:nvGrpSpPr>
          <p:grpSpPr>
            <a:xfrm>
              <a:off x="4511334" y="1013930"/>
              <a:ext cx="4503957" cy="2670369"/>
              <a:chOff x="4522776" y="991047"/>
              <a:chExt cx="3946220" cy="2048102"/>
            </a:xfrm>
          </p:grpSpPr>
          <p:pic>
            <p:nvPicPr>
              <p:cNvPr id="7" name="Picture 6" descr="12700-8500.pdf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247"/>
              <a:stretch/>
            </p:blipFill>
            <p:spPr>
              <a:xfrm>
                <a:off x="4522776" y="991047"/>
                <a:ext cx="3946220" cy="2048102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6441521" y="2053161"/>
                <a:ext cx="7964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0000"/>
                    </a:solidFill>
                  </a:rPr>
                  <a:t>H8500</a:t>
                </a:r>
                <a:endParaRPr lang="en-US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4907167" y="644599"/>
              <a:ext cx="3653355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Single Photoelectron Spectrum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926296" y="1178512"/>
              <a:ext cx="9134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</a:rPr>
                <a:t>H12700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123027" y="3421921"/>
              <a:ext cx="1371063" cy="2522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FADC counts</a:t>
              </a:r>
              <a:endParaRPr lang="en-US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67175" y="2966823"/>
            <a:ext cx="4414722" cy="3610006"/>
            <a:chOff x="167175" y="3207105"/>
            <a:chExt cx="4414722" cy="3610006"/>
          </a:xfrm>
        </p:grpSpPr>
        <p:pic>
          <p:nvPicPr>
            <p:cNvPr id="9" name="Picture 8" descr="hm.pd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35"/>
            <a:stretch/>
          </p:blipFill>
          <p:spPr>
            <a:xfrm>
              <a:off x="167175" y="3742297"/>
              <a:ext cx="4414722" cy="287878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561884" y="3207105"/>
              <a:ext cx="3575248" cy="646331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PMT Gain Comparison: </a:t>
              </a:r>
            </a:p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Hamamatsu            </a:t>
              </a:r>
              <a:r>
                <a:rPr lang="en-US" dirty="0" smtClean="0">
                  <a:solidFill>
                    <a:srgbClr val="0000FF"/>
                  </a:solidFill>
                </a:rPr>
                <a:t>Jlab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>
              <a:off x="2489665" y="3693199"/>
              <a:ext cx="450619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2746179" y="6447779"/>
              <a:ext cx="144815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Pixel Number</a:t>
              </a:r>
              <a:endParaRPr lang="en-US" dirty="0"/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469073" y="91535"/>
            <a:ext cx="6825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0090"/>
                </a:solidFill>
              </a:rPr>
              <a:t>MAPMT characterization</a:t>
            </a:r>
            <a:endParaRPr lang="en-US" sz="36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6246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5050"/>
            <a:ext cx="8229600" cy="674611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RICH Construction Schedule</a:t>
            </a:r>
            <a:endParaRPr lang="en-US" sz="2800" b="1" dirty="0">
              <a:solidFill>
                <a:srgbClr val="0000FF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2913297"/>
              </p:ext>
            </p:extLst>
          </p:nvPr>
        </p:nvGraphicFramePr>
        <p:xfrm>
          <a:off x="1524000" y="820972"/>
          <a:ext cx="6096000" cy="583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5912"/>
                <a:gridCol w="168008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Milestone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Date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ym typeface="Zapf Dingbats"/>
                        </a:rPr>
                        <a:t>Concept of Design and Technology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2010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ym typeface="Zapf Dingbats"/>
                        </a:rPr>
                        <a:t>Tests of components and small prototype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2011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ym typeface="Zapf Dingbats"/>
                        </a:rPr>
                        <a:t>Test-beam with electrons (</a:t>
                      </a:r>
                      <a:r>
                        <a:rPr lang="en-US" dirty="0" err="1" smtClean="0">
                          <a:sym typeface="Zapf Dingbats"/>
                        </a:rPr>
                        <a:t>Frascati</a:t>
                      </a:r>
                      <a:r>
                        <a:rPr lang="en-US" dirty="0" smtClean="0">
                          <a:sym typeface="Zapf Dingbats"/>
                        </a:rPr>
                        <a:t>)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and hadrons (CERN)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2012-2013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ym typeface="Zapf Dingbats"/>
                        </a:rPr>
                        <a:t>Start Engineering Phase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Feb. 2013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Hall-B review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June 2013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TDR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Aug. 2013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Physics Division review with DOE</a:t>
                      </a:r>
                      <a:r>
                        <a:rPr lang="en-US" baseline="0" dirty="0" smtClean="0"/>
                        <a:t> observers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Sep. 2013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Hamamatsu contract awarded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30 Sep. 2013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Electronics</a:t>
                      </a:r>
                      <a:r>
                        <a:rPr lang="en-US" baseline="0" dirty="0" smtClean="0"/>
                        <a:t> boards completed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July 2015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MA-PMT production completed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Dec. 2015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Mirror production completed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Sep. 2015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Start RICH assembly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Oct. 2016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Aerogel</a:t>
                      </a:r>
                      <a:r>
                        <a:rPr lang="en-US" baseline="0" dirty="0" smtClean="0"/>
                        <a:t> production completed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Dec. 2016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RICH project completed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June 2017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24" descr="prova1.jpg"/>
          <p:cNvPicPr>
            <a:picLocks noChangeAspect="1"/>
          </p:cNvPicPr>
          <p:nvPr/>
        </p:nvPicPr>
        <p:blipFill>
          <a:blip r:embed="rId2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6" r="12834"/>
          <a:stretch>
            <a:fillRect/>
          </a:stretch>
        </p:blipFill>
        <p:spPr bwMode="auto">
          <a:xfrm>
            <a:off x="79007" y="1534684"/>
            <a:ext cx="4354512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42672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31474</TotalTime>
  <Words>239</Words>
  <Application>Microsoft Macintosh PowerPoint</Application>
  <PresentationFormat>On-screen Show (4:3)</PresentationFormat>
  <Paragraphs>59</Paragraphs>
  <Slides>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Office Theme</vt:lpstr>
      <vt:lpstr>CLAS12-RICH </vt:lpstr>
      <vt:lpstr>PowerPoint Presentation</vt:lpstr>
      <vt:lpstr>RICH Construction Schedule</vt:lpstr>
    </vt:vector>
  </TitlesOfParts>
  <Company>INFN - Sezione di Ferrara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Marco Contalbrigo</dc:creator>
  <cp:lastModifiedBy>Marco Contalbrigo</cp:lastModifiedBy>
  <cp:revision>590</cp:revision>
  <dcterms:created xsi:type="dcterms:W3CDTF">2012-03-30T13:12:09Z</dcterms:created>
  <dcterms:modified xsi:type="dcterms:W3CDTF">2014-06-06T08:54:00Z</dcterms:modified>
</cp:coreProperties>
</file>