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67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363D5"/>
    <a:srgbClr val="E2F5F3"/>
    <a:srgbClr val="F7E8FF"/>
    <a:srgbClr val="FFC9FE"/>
    <a:srgbClr val="E9EEF5"/>
    <a:srgbClr val="36FF2B"/>
    <a:srgbClr val="FF17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00" y="-80"/>
      </p:cViewPr>
      <p:guideLst>
        <p:guide orient="horz" pos="31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5F57-EC09-0D40-A9EA-28CDFA9FBE79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20D0-EC9A-574A-ADDB-C257830E9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FC684-2A1A-AA49-A80E-7F63DB8488D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FC684-2A1A-AA49-A80E-7F63DB8488D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FC684-2A1A-AA49-A80E-7F63DB8488D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CD56-16D8-5840-A1CA-71B0C98C740F}" type="datetimeFigureOut">
              <a:rPr lang="en-US" smtClean="0"/>
              <a:pPr/>
              <a:t>16/02/13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00A0-0FD9-134D-99EA-590217B54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tiff"/><Relationship Id="rId7" Type="http://schemas.openxmlformats.org/officeDocument/2006/relationships/image" Target="../media/image5.png"/><Relationship Id="rId11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10" Type="http://schemas.openxmlformats.org/officeDocument/2006/relationships/image" Target="../media/image17.png"/><Relationship Id="rId5" Type="http://schemas.openxmlformats.org/officeDocument/2006/relationships/image" Target="../media/image14.emf"/><Relationship Id="rId7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24.tiff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3-02-15 14-25-1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" y="2321673"/>
            <a:ext cx="2561576" cy="1833316"/>
          </a:xfrm>
          <a:prstGeom prst="rect">
            <a:avLst/>
          </a:prstGeom>
        </p:spPr>
      </p:pic>
      <p:pic>
        <p:nvPicPr>
          <p:cNvPr id="23552" name="Picture 23551" descr="Snapshot 2013-02-14 23-40-0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74" y="2252967"/>
            <a:ext cx="2180891" cy="1941049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457200" y="6497460"/>
            <a:ext cx="2133600" cy="365125"/>
          </a:xfrm>
        </p:spPr>
        <p:txBody>
          <a:bodyPr/>
          <a:lstStyle/>
          <a:p>
            <a:fld id="{0107D6E1-791F-0940-9387-BD0A87363C7E}" type="datetime1">
              <a:rPr lang="en-US" smtClean="0"/>
              <a:pPr/>
              <a:t>16/02/13</a:t>
            </a:fld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553200" y="6497460"/>
            <a:ext cx="2133600" cy="365125"/>
          </a:xfrm>
        </p:spPr>
        <p:txBody>
          <a:bodyPr/>
          <a:lstStyle/>
          <a:p>
            <a:fld id="{9E041EDE-50F2-FD49-B156-DFB8E5BC94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/>
          <a:p>
            <a:r>
              <a:rPr lang="en-US" dirty="0" smtClean="0"/>
              <a:t>CLAS Collaboration Meeting 02/20-23, 2013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" y="4321016"/>
            <a:ext cx="9143999" cy="2145400"/>
            <a:chOff x="0" y="1089123"/>
            <a:chExt cx="9143999" cy="2145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89123"/>
              <a:ext cx="8466667" cy="2145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0591" y="1604098"/>
              <a:ext cx="3033889" cy="15169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1769" y="1385747"/>
              <a:ext cx="990600" cy="3429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9180" y="1214297"/>
              <a:ext cx="990600" cy="342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1035" y="1604098"/>
              <a:ext cx="333943" cy="1630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2430" y="1089123"/>
              <a:ext cx="871569" cy="2145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43333" y="1728647"/>
              <a:ext cx="889000" cy="1114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07834" y="2032000"/>
              <a:ext cx="83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SiPM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300" y="1385747"/>
              <a:ext cx="1127478" cy="76972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143000" y="2215481"/>
              <a:ext cx="860778" cy="3245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972" y="1534861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T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hreshold</a:t>
              </a:r>
            </a:p>
            <a:p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Gas Cherenkov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7556" y="730957"/>
            <a:ext cx="638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2013: selected by INFN in the short list to be presented to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the Italian Ministry for dedicated </a:t>
            </a:r>
            <a:r>
              <a:rPr lang="en-US" dirty="0" smtClean="0"/>
              <a:t>2.2 </a:t>
            </a:r>
            <a:r>
              <a:rPr lang="en-US" dirty="0" err="1" smtClean="0"/>
              <a:t>MEuro</a:t>
            </a:r>
            <a:r>
              <a:rPr lang="en-US" dirty="0" smtClean="0"/>
              <a:t> funding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2957" y="1591819"/>
            <a:ext cx="636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2012: extensive test-beam at CERN with hadron beams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668" y="5673112"/>
            <a:ext cx="159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p"/>
            </a:pPr>
            <a:r>
              <a:rPr lang="en-US" dirty="0" smtClean="0"/>
              <a:t>Beam</a:t>
            </a:r>
          </a:p>
          <a:p>
            <a:r>
              <a:rPr lang="en-US" dirty="0" smtClean="0"/>
              <a:t>few % of kaons</a:t>
            </a:r>
            <a:endParaRPr lang="en-US" dirty="0"/>
          </a:p>
        </p:txBody>
      </p:sp>
      <p:cxnSp>
        <p:nvCxnSpPr>
          <p:cNvPr id="23559" name="Straight Arrow Connector 23558"/>
          <p:cNvCxnSpPr/>
          <p:nvPr/>
        </p:nvCxnSpPr>
        <p:spPr>
          <a:xfrm flipV="1">
            <a:off x="2949222" y="4228564"/>
            <a:ext cx="889000" cy="815658"/>
          </a:xfrm>
          <a:prstGeom prst="straightConnector1">
            <a:avLst/>
          </a:prstGeom>
          <a:ln>
            <a:solidFill>
              <a:srgbClr val="008000"/>
            </a:solidFill>
            <a:tailEnd type="arrow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8139270" y="4241641"/>
            <a:ext cx="547530" cy="695070"/>
          </a:xfrm>
          <a:prstGeom prst="straightConnector1">
            <a:avLst/>
          </a:prstGeom>
          <a:ln>
            <a:solidFill>
              <a:srgbClr val="0000FF"/>
            </a:solidFill>
            <a:tailEnd type="arrow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928902" y="4077869"/>
            <a:ext cx="435127" cy="742971"/>
          </a:xfrm>
          <a:prstGeom prst="straightConnector1">
            <a:avLst/>
          </a:prstGeom>
          <a:ln>
            <a:solidFill>
              <a:srgbClr val="B363D5"/>
            </a:solidFill>
            <a:tailEnd type="arrow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568" name="Oval 23567"/>
          <p:cNvSpPr/>
          <p:nvPr/>
        </p:nvSpPr>
        <p:spPr>
          <a:xfrm>
            <a:off x="7112225" y="2541965"/>
            <a:ext cx="1518131" cy="1498795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9" name="Picture 23568" descr="Snapshot 2013-02-15 00-08-22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5424" y="340187"/>
            <a:ext cx="1964628" cy="202919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73023" y="55531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RICH Detector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348" y="2547257"/>
            <a:ext cx="3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828" y="3487914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/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9082" y="2250013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charset="2"/>
                <a:cs typeface="Symbol" charset="2"/>
              </a:rPr>
              <a:t>D</a:t>
            </a:r>
            <a:r>
              <a:rPr lang="en-US" sz="1200" dirty="0" err="1" smtClean="0"/>
              <a:t>t</a:t>
            </a:r>
            <a:r>
              <a:rPr lang="en-US" sz="1200" dirty="0" smtClean="0"/>
              <a:t> with trigger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0991" y="2364237"/>
            <a:ext cx="2361104" cy="1681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7820" y="3974570"/>
            <a:ext cx="563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X [mm]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714699" y="2293263"/>
            <a:ext cx="55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Y </a:t>
            </a:r>
            <a:r>
              <a:rPr lang="en-US" sz="1000" dirty="0"/>
              <a:t>[mm]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913027" y="2315573"/>
            <a:ext cx="858108" cy="130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74725" y="4027851"/>
            <a:ext cx="858108" cy="130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30993" y="4033465"/>
            <a:ext cx="896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ADC channels</a:t>
            </a:r>
            <a:endParaRPr lang="en-US" sz="1000" dirty="0"/>
          </a:p>
        </p:txBody>
      </p:sp>
      <p:sp>
        <p:nvSpPr>
          <p:cNvPr id="44" name="Rectangle 43"/>
          <p:cNvSpPr/>
          <p:nvPr/>
        </p:nvSpPr>
        <p:spPr>
          <a:xfrm>
            <a:off x="5403791" y="2368730"/>
            <a:ext cx="1425222" cy="17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55227" y="220582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Profile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403791" y="4220791"/>
            <a:ext cx="819434" cy="699539"/>
          </a:xfrm>
          <a:prstGeom prst="straightConnector1">
            <a:avLst/>
          </a:prstGeom>
          <a:ln>
            <a:solidFill>
              <a:srgbClr val="008000"/>
            </a:solidFill>
            <a:tailEnd type="arrow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5939" y="2162578"/>
            <a:ext cx="797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ID</a:t>
            </a:r>
            <a:endParaRPr lang="en-US" sz="1400" dirty="0"/>
          </a:p>
        </p:txBody>
      </p:sp>
      <p:pic>
        <p:nvPicPr>
          <p:cNvPr id="30" name="Picture 29" descr="Snapshot 2013-02-16 01-15-30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90" y="2533855"/>
            <a:ext cx="1735089" cy="165666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18450" y="55531"/>
            <a:ext cx="18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Cherenkov Ring Profile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960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774" y="-67941"/>
            <a:ext cx="3446033" cy="31894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20155" y="3360776"/>
            <a:ext cx="4751803" cy="3327184"/>
            <a:chOff x="4294780" y="3154401"/>
            <a:chExt cx="4751803" cy="3327184"/>
          </a:xfrm>
        </p:grpSpPr>
        <p:pic>
          <p:nvPicPr>
            <p:cNvPr id="3" name="Picture 2" descr="c3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780" y="3154401"/>
              <a:ext cx="4751803" cy="3218152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126831" y="6190511"/>
              <a:ext cx="480947" cy="291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4030874" y="3658056"/>
              <a:ext cx="813836" cy="22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35" y="888339"/>
            <a:ext cx="3552646" cy="124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57" y="2429811"/>
            <a:ext cx="3409105" cy="4105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51374" y="2998926"/>
            <a:ext cx="2933423" cy="328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669" y="536874"/>
            <a:ext cx="396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Aerogel n=1.05, Beam P = 6 </a:t>
            </a:r>
            <a:r>
              <a:rPr lang="en-US" dirty="0" smtClean="0"/>
              <a:t>and </a:t>
            </a:r>
            <a:r>
              <a:rPr lang="en-US" dirty="0" smtClean="0"/>
              <a:t>8 GeV/c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023" y="27309"/>
            <a:ext cx="436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RICH Prototype: Direct Light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1475" y="312658"/>
            <a:ext cx="71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Kaon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(x 77)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34228" y="1360638"/>
            <a:ext cx="59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3643502" y="3997579"/>
            <a:ext cx="10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[</a:t>
            </a:r>
            <a:r>
              <a:rPr lang="en-US" dirty="0" err="1" smtClean="0"/>
              <a:t>mrad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151798" y="6412167"/>
            <a:ext cx="732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</a:rPr>
              <a:t>N </a:t>
            </a:r>
            <a:r>
              <a:rPr lang="en-US" sz="1600" dirty="0" err="1">
                <a:latin typeface="Arial"/>
              </a:rPr>
              <a:t>p.e.</a:t>
            </a:r>
            <a:endParaRPr lang="en-US" sz="1600" dirty="0"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27000" y="-25281"/>
            <a:ext cx="1604241" cy="28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94668" y="3081344"/>
            <a:ext cx="1604241" cy="28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48575" y="3014800"/>
            <a:ext cx="133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</a:rPr>
              <a:t>Radius [mm]</a:t>
            </a:r>
            <a:endParaRPr lang="en-US" sz="1600" dirty="0">
              <a:latin typeface="Arial"/>
            </a:endParaRPr>
          </a:p>
        </p:txBody>
      </p:sp>
      <p:sp>
        <p:nvSpPr>
          <p:cNvPr id="60" name="Date Placeholder 31"/>
          <p:cNvSpPr>
            <a:spLocks noGrp="1"/>
          </p:cNvSpPr>
          <p:nvPr>
            <p:ph type="dt" sz="half" idx="10"/>
          </p:nvPr>
        </p:nvSpPr>
        <p:spPr>
          <a:xfrm>
            <a:off x="457200" y="6497460"/>
            <a:ext cx="2133600" cy="365125"/>
          </a:xfrm>
        </p:spPr>
        <p:txBody>
          <a:bodyPr/>
          <a:lstStyle/>
          <a:p>
            <a:fld id="{0107D6E1-791F-0940-9387-BD0A87363C7E}" type="datetime1">
              <a:rPr lang="en-US" smtClean="0"/>
              <a:pPr/>
              <a:t>16/02/13</a:t>
            </a:fld>
            <a:endParaRPr lang="en-US" dirty="0"/>
          </a:p>
        </p:txBody>
      </p:sp>
      <p:sp>
        <p:nvSpPr>
          <p:cNvPr id="61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553200" y="6497460"/>
            <a:ext cx="2133600" cy="365125"/>
          </a:xfrm>
        </p:spPr>
        <p:txBody>
          <a:bodyPr/>
          <a:lstStyle/>
          <a:p>
            <a:fld id="{9E041EDE-50F2-FD49-B156-DFB8E5BC94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2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/>
          <a:p>
            <a:r>
              <a:rPr lang="en-US" dirty="0" smtClean="0"/>
              <a:t>CLAS Collaboration Meeting 02/20-23, 2013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11014" y="3751359"/>
            <a:ext cx="1120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8 GeV/c</a:t>
            </a:r>
            <a:endParaRPr lang="en-US" sz="2200" b="1" dirty="0"/>
          </a:p>
        </p:txBody>
      </p:sp>
      <p:sp>
        <p:nvSpPr>
          <p:cNvPr id="9" name="Oval 8"/>
          <p:cNvSpPr/>
          <p:nvPr/>
        </p:nvSpPr>
        <p:spPr>
          <a:xfrm>
            <a:off x="6174537" y="5664349"/>
            <a:ext cx="872199" cy="2191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635968" y="5883508"/>
            <a:ext cx="190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Expected working point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925942" y="5070790"/>
            <a:ext cx="1363553" cy="369332"/>
          </a:xfrm>
          <a:prstGeom prst="wedgeEllipseCallout">
            <a:avLst>
              <a:gd name="adj1" fmla="val 1551"/>
              <a:gd name="adj2" fmla="val 1842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Callout 63"/>
          <p:cNvSpPr/>
          <p:nvPr/>
        </p:nvSpPr>
        <p:spPr>
          <a:xfrm>
            <a:off x="5454178" y="4605810"/>
            <a:ext cx="2099147" cy="356161"/>
          </a:xfrm>
          <a:prstGeom prst="wedgeEllipseCallout">
            <a:avLst>
              <a:gd name="adj1" fmla="val -43527"/>
              <a:gd name="adj2" fmla="val 1574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588263" y="4605811"/>
            <a:ext cx="1834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DATA &amp; MC consistent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98034"/>
              </p:ext>
            </p:extLst>
          </p:nvPr>
        </p:nvGraphicFramePr>
        <p:xfrm>
          <a:off x="7063631" y="5056463"/>
          <a:ext cx="675737" cy="35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3631" y="5056463"/>
                        <a:ext cx="675737" cy="357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36386" y="5073096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law</a:t>
            </a:r>
            <a:endParaRPr lang="en-US" sz="1600" dirty="0"/>
          </a:p>
        </p:txBody>
      </p: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04" y="1360638"/>
            <a:ext cx="1608698" cy="160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533553" y="1388859"/>
            <a:ext cx="1200629" cy="9284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554865" y="1386835"/>
            <a:ext cx="129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&gt; 4</a:t>
            </a:r>
            <a:r>
              <a:rPr lang="en-US" b="1" dirty="0" smtClean="0">
                <a:solidFill>
                  <a:srgbClr val="FF0000"/>
                </a:solidFill>
                <a:latin typeface="Symbol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separation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 </a:t>
            </a:r>
            <a:r>
              <a:rPr lang="en-US" b="1" dirty="0" smtClean="0">
                <a:solidFill>
                  <a:srgbClr val="FF0000"/>
                </a:solidFill>
              </a:rPr>
              <a:t>6 GeV/c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055" y="4153383"/>
            <a:ext cx="2672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Only PMT w/o UV window (50 %)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sp>
        <p:nvSpPr>
          <p:cNvPr id="59" name="Rectangle 58"/>
          <p:cNvSpPr/>
          <p:nvPr/>
        </p:nvSpPr>
        <p:spPr>
          <a:xfrm>
            <a:off x="3748020" y="3305636"/>
            <a:ext cx="4470755" cy="372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52534" y="3322702"/>
            <a:ext cx="446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b="1" dirty="0" smtClean="0">
                <a:solidFill>
                  <a:srgbClr val="FF0000"/>
                </a:solidFill>
                <a:latin typeface="Symbol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separation at 8 GeV/c with not-UV PMT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4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10" y="314054"/>
            <a:ext cx="4287543" cy="318703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143500" y="86203"/>
            <a:ext cx="37147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34627"/>
            <a:ext cx="4521200" cy="2844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500425" y="6421977"/>
            <a:ext cx="1604241" cy="28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4" y="2511349"/>
            <a:ext cx="2208220" cy="3943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2" y="913369"/>
            <a:ext cx="4315108" cy="1341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927" y="3624949"/>
            <a:ext cx="1915203" cy="1553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928" y="5037880"/>
            <a:ext cx="1915203" cy="1571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7871" y="102078"/>
            <a:ext cx="304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Aerogel </a:t>
            </a:r>
            <a:r>
              <a:rPr lang="en-US" b="1" dirty="0" smtClean="0">
                <a:solidFill>
                  <a:srgbClr val="FF0000"/>
                </a:solidFill>
              </a:rPr>
              <a:t>improvement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426" y="2075228"/>
            <a:ext cx="300419" cy="523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689" y="527935"/>
            <a:ext cx="339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Aerogel n=1.05, Beam P = 6 GeV/c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023" y="27309"/>
            <a:ext cx="487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RICH Prototype: Reflected Light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9" name="Date Placeholder 31"/>
          <p:cNvSpPr>
            <a:spLocks noGrp="1"/>
          </p:cNvSpPr>
          <p:nvPr>
            <p:ph type="dt" sz="half" idx="10"/>
          </p:nvPr>
        </p:nvSpPr>
        <p:spPr>
          <a:xfrm>
            <a:off x="457200" y="6497460"/>
            <a:ext cx="2133600" cy="365125"/>
          </a:xfrm>
        </p:spPr>
        <p:txBody>
          <a:bodyPr/>
          <a:lstStyle/>
          <a:p>
            <a:fld id="{0107D6E1-791F-0940-9387-BD0A87363C7E}" type="datetime1">
              <a:rPr lang="en-US" smtClean="0"/>
              <a:pPr/>
              <a:t>16/02/13</a:t>
            </a:fld>
            <a:endParaRPr lang="en-US" dirty="0"/>
          </a:p>
        </p:txBody>
      </p:sp>
      <p:sp>
        <p:nvSpPr>
          <p:cNvPr id="20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553200" y="6497460"/>
            <a:ext cx="2133600" cy="365125"/>
          </a:xfrm>
        </p:spPr>
        <p:txBody>
          <a:bodyPr/>
          <a:lstStyle/>
          <a:p>
            <a:fld id="{9E041EDE-50F2-FD49-B156-DFB8E5BC94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/>
          <a:p>
            <a:r>
              <a:rPr lang="en-US" dirty="0" smtClean="0"/>
              <a:t>CLAS Collaboration Meeting 02/20-23, 2013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3800390" y="3511596"/>
            <a:ext cx="1604241" cy="28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19134" y="6408849"/>
            <a:ext cx="732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</a:rPr>
              <a:t>N </a:t>
            </a:r>
            <a:r>
              <a:rPr lang="en-US" sz="1600" dirty="0" err="1">
                <a:latin typeface="Arial"/>
              </a:rPr>
              <a:t>p.e.</a:t>
            </a:r>
            <a:endParaRPr lang="en-US" sz="1600" dirty="0">
              <a:latin typeface="Arial"/>
            </a:endParaRPr>
          </a:p>
        </p:txBody>
      </p:sp>
      <p:pic>
        <p:nvPicPr>
          <p:cNvPr id="7" name="Picture 6" descr="Snapshot 2013-02-15 00-26-21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11" y="2357635"/>
            <a:ext cx="1485413" cy="1269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8668" y="2598306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HTCC</a:t>
            </a:r>
          </a:p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205" y="409222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Mirror +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Aerogel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7229" y="3431894"/>
            <a:ext cx="4519824" cy="3662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97229" y="3431894"/>
            <a:ext cx="45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60% </a:t>
            </a:r>
            <a:r>
              <a:rPr lang="en-US" b="1" dirty="0" err="1" smtClean="0">
                <a:solidFill>
                  <a:srgbClr val="FF0000"/>
                </a:solidFill>
              </a:rPr>
              <a:t>p.e.</a:t>
            </a:r>
            <a:r>
              <a:rPr lang="en-US" b="1" dirty="0" smtClean="0">
                <a:solidFill>
                  <a:srgbClr val="FF0000"/>
                </a:solidFill>
              </a:rPr>
              <a:t> yield loss </a:t>
            </a:r>
            <a:r>
              <a:rPr lang="en-US" b="1" dirty="0" smtClean="0">
                <a:solidFill>
                  <a:srgbClr val="FF0000"/>
                </a:solidFill>
              </a:rPr>
              <a:t>matches the requirements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375" y="4206875"/>
            <a:ext cx="952500" cy="248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4650" y="5629275"/>
            <a:ext cx="1085850" cy="248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19801" y="4082667"/>
            <a:ext cx="1806574" cy="248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59500" y="4614345"/>
            <a:ext cx="1651000" cy="248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7871" y="4056876"/>
            <a:ext cx="174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Mirror + Aerogel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4650" y="4146417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Mirror + Aerogel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0922" y="5600692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Mirror </a:t>
            </a:r>
            <a:r>
              <a:rPr lang="en-US" sz="1200" b="1" dirty="0" smtClean="0">
                <a:solidFill>
                  <a:srgbClr val="0000FF"/>
                </a:solidFill>
              </a:rPr>
              <a:t>only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9819" y="4499874"/>
            <a:ext cx="125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 only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243</Words>
  <Application>Microsoft Macintosh PowerPoint</Application>
  <PresentationFormat>On-screen Show (4:3)</PresentationFormat>
  <Paragraphs>60</Paragraphs>
  <Slides>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Equation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Photon Tagging</dc:title>
  <dc:creator>Volker Burkert</dc:creator>
  <cp:lastModifiedBy>Marco Contalbrigo</cp:lastModifiedBy>
  <cp:revision>146</cp:revision>
  <cp:lastPrinted>2013-02-14T17:48:45Z</cp:lastPrinted>
  <dcterms:created xsi:type="dcterms:W3CDTF">2012-02-20T15:00:58Z</dcterms:created>
  <dcterms:modified xsi:type="dcterms:W3CDTF">2013-02-16T00:20:10Z</dcterms:modified>
</cp:coreProperties>
</file>