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7.xml" ContentType="application/vnd.openxmlformats-officedocument.presentationml.notesSlide+xml"/>
  <Override PartName="/ppt/embeddings/oleObject14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76" r:id="rId2"/>
    <p:sldMasterId id="2147483688" r:id="rId3"/>
    <p:sldMasterId id="2147483700" r:id="rId4"/>
  </p:sldMasterIdLst>
  <p:notesMasterIdLst>
    <p:notesMasterId r:id="rId26"/>
  </p:notesMasterIdLst>
  <p:handoutMasterIdLst>
    <p:handoutMasterId r:id="rId27"/>
  </p:handoutMasterIdLst>
  <p:sldIdLst>
    <p:sldId id="1634" r:id="rId5"/>
    <p:sldId id="1714" r:id="rId6"/>
    <p:sldId id="1723" r:id="rId7"/>
    <p:sldId id="1729" r:id="rId8"/>
    <p:sldId id="1718" r:id="rId9"/>
    <p:sldId id="1719" r:id="rId10"/>
    <p:sldId id="1722" r:id="rId11"/>
    <p:sldId id="1673" r:id="rId12"/>
    <p:sldId id="1721" r:id="rId13"/>
    <p:sldId id="1720" r:id="rId14"/>
    <p:sldId id="1745" r:id="rId15"/>
    <p:sldId id="1746" r:id="rId16"/>
    <p:sldId id="1747" r:id="rId17"/>
    <p:sldId id="1748" r:id="rId18"/>
    <p:sldId id="1744" r:id="rId19"/>
    <p:sldId id="1705" r:id="rId20"/>
    <p:sldId id="1754" r:id="rId21"/>
    <p:sldId id="1753" r:id="rId22"/>
    <p:sldId id="1751" r:id="rId23"/>
    <p:sldId id="1749" r:id="rId24"/>
    <p:sldId id="1691" r:id="rId25"/>
  </p:sldIdLst>
  <p:sldSz cx="9144000" cy="6858000" type="screen4x3"/>
  <p:notesSz cx="6811963" cy="9945688"/>
  <p:defaultTextStyle>
    <a:defPPr>
      <a:defRPr lang="en-US"/>
    </a:defPPr>
    <a:lvl1pPr algn="l" rtl="0" fontAlgn="base">
      <a:lnSpc>
        <a:spcPct val="90000"/>
      </a:lnSpc>
      <a:spcBef>
        <a:spcPct val="20000"/>
      </a:spcBef>
      <a:spcAft>
        <a:spcPct val="0"/>
      </a:spcAft>
      <a:defRPr sz="2400" kern="1200">
        <a:solidFill>
          <a:srgbClr val="009900"/>
        </a:solidFill>
        <a:latin typeface="Comic Sans MS" pitchFamily="66" charset="0"/>
        <a:ea typeface="+mn-ea"/>
        <a:cs typeface="+mn-cs"/>
      </a:defRPr>
    </a:lvl1pPr>
    <a:lvl2pPr marL="457106" algn="l" rtl="0" fontAlgn="base">
      <a:lnSpc>
        <a:spcPct val="90000"/>
      </a:lnSpc>
      <a:spcBef>
        <a:spcPct val="20000"/>
      </a:spcBef>
      <a:spcAft>
        <a:spcPct val="0"/>
      </a:spcAft>
      <a:defRPr sz="2400" kern="1200">
        <a:solidFill>
          <a:srgbClr val="009900"/>
        </a:solidFill>
        <a:latin typeface="Comic Sans MS" pitchFamily="66" charset="0"/>
        <a:ea typeface="+mn-ea"/>
        <a:cs typeface="+mn-cs"/>
      </a:defRPr>
    </a:lvl2pPr>
    <a:lvl3pPr marL="914210" algn="l" rtl="0" fontAlgn="base">
      <a:lnSpc>
        <a:spcPct val="90000"/>
      </a:lnSpc>
      <a:spcBef>
        <a:spcPct val="20000"/>
      </a:spcBef>
      <a:spcAft>
        <a:spcPct val="0"/>
      </a:spcAft>
      <a:defRPr sz="2400" kern="1200">
        <a:solidFill>
          <a:srgbClr val="009900"/>
        </a:solidFill>
        <a:latin typeface="Comic Sans MS" pitchFamily="66" charset="0"/>
        <a:ea typeface="+mn-ea"/>
        <a:cs typeface="+mn-cs"/>
      </a:defRPr>
    </a:lvl3pPr>
    <a:lvl4pPr marL="1371316" algn="l" rtl="0" fontAlgn="base">
      <a:lnSpc>
        <a:spcPct val="90000"/>
      </a:lnSpc>
      <a:spcBef>
        <a:spcPct val="20000"/>
      </a:spcBef>
      <a:spcAft>
        <a:spcPct val="0"/>
      </a:spcAft>
      <a:defRPr sz="2400" kern="1200">
        <a:solidFill>
          <a:srgbClr val="009900"/>
        </a:solidFill>
        <a:latin typeface="Comic Sans MS" pitchFamily="66" charset="0"/>
        <a:ea typeface="+mn-ea"/>
        <a:cs typeface="+mn-cs"/>
      </a:defRPr>
    </a:lvl4pPr>
    <a:lvl5pPr marL="1828421" algn="l" rtl="0" fontAlgn="base">
      <a:lnSpc>
        <a:spcPct val="90000"/>
      </a:lnSpc>
      <a:spcBef>
        <a:spcPct val="20000"/>
      </a:spcBef>
      <a:spcAft>
        <a:spcPct val="0"/>
      </a:spcAft>
      <a:defRPr sz="2400" kern="1200">
        <a:solidFill>
          <a:srgbClr val="009900"/>
        </a:solidFill>
        <a:latin typeface="Comic Sans MS" pitchFamily="66" charset="0"/>
        <a:ea typeface="+mn-ea"/>
        <a:cs typeface="+mn-cs"/>
      </a:defRPr>
    </a:lvl5pPr>
    <a:lvl6pPr marL="2285526" algn="l" defTabSz="914210" rtl="0" eaLnBrk="1" latinLnBrk="0" hangingPunct="1">
      <a:defRPr sz="2400" kern="1200">
        <a:solidFill>
          <a:srgbClr val="009900"/>
        </a:solidFill>
        <a:latin typeface="Comic Sans MS" pitchFamily="66" charset="0"/>
        <a:ea typeface="+mn-ea"/>
        <a:cs typeface="+mn-cs"/>
      </a:defRPr>
    </a:lvl6pPr>
    <a:lvl7pPr marL="2742630" algn="l" defTabSz="914210" rtl="0" eaLnBrk="1" latinLnBrk="0" hangingPunct="1">
      <a:defRPr sz="2400" kern="1200">
        <a:solidFill>
          <a:srgbClr val="009900"/>
        </a:solidFill>
        <a:latin typeface="Comic Sans MS" pitchFamily="66" charset="0"/>
        <a:ea typeface="+mn-ea"/>
        <a:cs typeface="+mn-cs"/>
      </a:defRPr>
    </a:lvl7pPr>
    <a:lvl8pPr marL="3199736" algn="l" defTabSz="914210" rtl="0" eaLnBrk="1" latinLnBrk="0" hangingPunct="1">
      <a:defRPr sz="2400" kern="1200">
        <a:solidFill>
          <a:srgbClr val="009900"/>
        </a:solidFill>
        <a:latin typeface="Comic Sans MS" pitchFamily="66" charset="0"/>
        <a:ea typeface="+mn-ea"/>
        <a:cs typeface="+mn-cs"/>
      </a:defRPr>
    </a:lvl8pPr>
    <a:lvl9pPr marL="3656841" algn="l" defTabSz="914210" rtl="0" eaLnBrk="1" latinLnBrk="0" hangingPunct="1">
      <a:defRPr sz="2400" kern="1200">
        <a:solidFill>
          <a:srgbClr val="009900"/>
        </a:solidFill>
        <a:latin typeface="Comic Sans MS" pitchFamily="66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eidi" initials="w" lastIdx="4" clrIdx="0"/>
  <p:cmAuthor id="1" name="Weidemann" initials="W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FFFF"/>
    <a:srgbClr val="DEE6EE"/>
    <a:srgbClr val="FFCCCC"/>
    <a:srgbClr val="B2DE82"/>
    <a:srgbClr val="FF66FF"/>
    <a:srgbClr val="FF33CC"/>
    <a:srgbClr val="3399FF"/>
    <a:srgbClr val="FF000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82" autoAdjust="0"/>
    <p:restoredTop sz="94667" autoAdjust="0"/>
  </p:normalViewPr>
  <p:slideViewPr>
    <p:cSldViewPr snapToGrid="0">
      <p:cViewPr>
        <p:scale>
          <a:sx n="90" d="100"/>
          <a:sy n="90" d="100"/>
        </p:scale>
        <p:origin x="-1296" y="-3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762"/>
    </p:cViewPr>
  </p:sorterViewPr>
  <p:notesViewPr>
    <p:cSldViewPr snapToGrid="0">
      <p:cViewPr varScale="1">
        <p:scale>
          <a:sx n="51" d="100"/>
          <a:sy n="51" d="100"/>
        </p:scale>
        <p:origin x="-2568" y="-90"/>
      </p:cViewPr>
      <p:guideLst>
        <p:guide orient="horz" pos="3133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4" Type="http://schemas.openxmlformats.org/officeDocument/2006/relationships/image" Target="../media/image8.wmf"/><Relationship Id="rId5" Type="http://schemas.openxmlformats.org/officeDocument/2006/relationships/image" Target="../media/image9.wmf"/><Relationship Id="rId6" Type="http://schemas.openxmlformats.org/officeDocument/2006/relationships/image" Target="../media/image10.wmf"/><Relationship Id="rId1" Type="http://schemas.openxmlformats.org/officeDocument/2006/relationships/image" Target="../media/image5.wmf"/><Relationship Id="rId2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4" Type="http://schemas.openxmlformats.org/officeDocument/2006/relationships/image" Target="../media/image10.wmf"/><Relationship Id="rId1" Type="http://schemas.openxmlformats.org/officeDocument/2006/relationships/image" Target="../media/image7.wmf"/><Relationship Id="rId2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2054" cy="496744"/>
          </a:xfrm>
          <a:prstGeom prst="rect">
            <a:avLst/>
          </a:prstGeom>
        </p:spPr>
        <p:txBody>
          <a:bodyPr vert="horz" lIns="88396" tIns="44197" rIns="88396" bIns="44197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8387" y="1"/>
            <a:ext cx="2952054" cy="496744"/>
          </a:xfrm>
          <a:prstGeom prst="rect">
            <a:avLst/>
          </a:prstGeom>
        </p:spPr>
        <p:txBody>
          <a:bodyPr vert="horz" lIns="88396" tIns="44197" rIns="88396" bIns="44197" rtlCol="0"/>
          <a:lstStyle>
            <a:lvl1pPr algn="r">
              <a:defRPr sz="1200"/>
            </a:lvl1pPr>
          </a:lstStyle>
          <a:p>
            <a:fld id="{8F5F78E7-B67B-4FA3-879B-7A47089F51A5}" type="datetimeFigureOut">
              <a:rPr lang="it-IT" smtClean="0"/>
              <a:pPr/>
              <a:t>30/06/14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47401"/>
            <a:ext cx="2952054" cy="496744"/>
          </a:xfrm>
          <a:prstGeom prst="rect">
            <a:avLst/>
          </a:prstGeom>
        </p:spPr>
        <p:txBody>
          <a:bodyPr vert="horz" lIns="88396" tIns="44197" rIns="88396" bIns="44197" rtlCol="0" anchor="b"/>
          <a:lstStyle>
            <a:lvl1pPr algn="l">
              <a:defRPr sz="1200"/>
            </a:lvl1pPr>
          </a:lstStyle>
          <a:p>
            <a:r>
              <a:rPr lang="it-IT" smtClean="0"/>
              <a:t>P. Lenisa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8387" y="9447401"/>
            <a:ext cx="2952054" cy="496744"/>
          </a:xfrm>
          <a:prstGeom prst="rect">
            <a:avLst/>
          </a:prstGeom>
        </p:spPr>
        <p:txBody>
          <a:bodyPr vert="horz" lIns="88396" tIns="44197" rIns="88396" bIns="44197" rtlCol="0" anchor="b"/>
          <a:lstStyle>
            <a:lvl1pPr algn="r">
              <a:defRPr sz="1200"/>
            </a:lvl1pPr>
          </a:lstStyle>
          <a:p>
            <a:fld id="{39EB9F60-E2BA-44CB-AD91-FA1A2E9394F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625812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52054" cy="49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50" tIns="47875" rIns="95750" bIns="47875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8387" y="1"/>
            <a:ext cx="2952054" cy="49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50" tIns="47875" rIns="95750" bIns="47875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70463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892" y="4723701"/>
            <a:ext cx="5450180" cy="447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50" tIns="47875" rIns="95750" bIns="478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Textmasterformate durch Klicken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7401"/>
            <a:ext cx="2952054" cy="49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50" tIns="47875" rIns="95750" bIns="47875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P. Lenisa</a:t>
            </a: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8387" y="9447401"/>
            <a:ext cx="2952054" cy="49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50" tIns="47875" rIns="95750" bIns="47875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04563AEF-B0B1-426D-8DD0-EA7D57652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36870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2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31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42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52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67287" cy="3725862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892" y="4723701"/>
            <a:ext cx="5450180" cy="44737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Lenisa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xfrm>
            <a:off x="681493" y="4724532"/>
            <a:ext cx="5448979" cy="4476218"/>
          </a:xfrm>
          <a:noFill/>
        </p:spPr>
        <p:txBody>
          <a:bodyPr/>
          <a:lstStyle/>
          <a:p>
            <a:pPr defTabSz="441978"/>
            <a:endParaRPr lang="it-IT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3858339" y="9445774"/>
            <a:ext cx="2952147" cy="49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99" tIns="46700" rIns="93399" bIns="46700" anchor="b"/>
          <a:lstStyle>
            <a:lvl1pPr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67067147-2843-44A7-8E83-D9AF84BB6F19}" type="slidenum">
              <a:rPr lang="en-US" sz="1300">
                <a:latin typeface="Calibri" pitchFamily="34" charset="0"/>
              </a:rPr>
              <a:pPr algn="r" eaLnBrk="1" hangingPunct="1"/>
              <a:t>18</a:t>
            </a:fld>
            <a:endParaRPr lang="en-US" sz="13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xfrm>
            <a:off x="681493" y="4724532"/>
            <a:ext cx="5448979" cy="4476218"/>
          </a:xfrm>
          <a:noFill/>
        </p:spPr>
        <p:txBody>
          <a:bodyPr/>
          <a:lstStyle/>
          <a:p>
            <a:pPr defTabSz="441978"/>
            <a:endParaRPr lang="it-IT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3858339" y="9445774"/>
            <a:ext cx="2952147" cy="49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99" tIns="46700" rIns="93399" bIns="46700" anchor="b"/>
          <a:lstStyle>
            <a:lvl1pPr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67067147-2843-44A7-8E83-D9AF84BB6F19}" type="slidenum">
              <a:rPr lang="en-US" sz="1300">
                <a:latin typeface="Calibri" pitchFamily="34" charset="0"/>
              </a:rPr>
              <a:pPr algn="r" eaLnBrk="1" hangingPunct="1"/>
              <a:t>19</a:t>
            </a:fld>
            <a:endParaRPr lang="en-US" sz="13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xfrm>
            <a:off x="681493" y="4724532"/>
            <a:ext cx="5448979" cy="4476218"/>
          </a:xfrm>
          <a:noFill/>
        </p:spPr>
        <p:txBody>
          <a:bodyPr/>
          <a:lstStyle/>
          <a:p>
            <a:pPr defTabSz="441978"/>
            <a:endParaRPr lang="it-IT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3858339" y="9445774"/>
            <a:ext cx="2952147" cy="49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99" tIns="46700" rIns="93399" bIns="46700" anchor="b"/>
          <a:lstStyle>
            <a:lvl1pPr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67067147-2843-44A7-8E83-D9AF84BB6F19}" type="slidenum">
              <a:rPr lang="en-US" sz="1300">
                <a:latin typeface="Calibri" pitchFamily="34" charset="0"/>
              </a:rPr>
              <a:pPr algn="r" eaLnBrk="1" hangingPunct="1"/>
              <a:t>8</a:t>
            </a:fld>
            <a:endParaRPr lang="en-US" sz="13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xfrm>
            <a:off x="681493" y="4724532"/>
            <a:ext cx="5448979" cy="4476218"/>
          </a:xfrm>
          <a:noFill/>
        </p:spPr>
        <p:txBody>
          <a:bodyPr/>
          <a:lstStyle/>
          <a:p>
            <a:pPr defTabSz="441978"/>
            <a:endParaRPr lang="it-IT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3858339" y="9445774"/>
            <a:ext cx="2952147" cy="49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99" tIns="46700" rIns="93399" bIns="46700" anchor="b"/>
          <a:lstStyle>
            <a:lvl1pPr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67067147-2843-44A7-8E83-D9AF84BB6F19}" type="slidenum">
              <a:rPr lang="en-US" sz="1300">
                <a:latin typeface="Calibri" pitchFamily="34" charset="0"/>
              </a:rPr>
              <a:pPr algn="r" eaLnBrk="1" hangingPunct="1"/>
              <a:t>9</a:t>
            </a:fld>
            <a:endParaRPr lang="en-US" sz="13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xfrm>
            <a:off x="681493" y="4724532"/>
            <a:ext cx="5448979" cy="4476218"/>
          </a:xfrm>
          <a:noFill/>
        </p:spPr>
        <p:txBody>
          <a:bodyPr/>
          <a:lstStyle/>
          <a:p>
            <a:pPr defTabSz="441978"/>
            <a:endParaRPr lang="it-IT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3858339" y="9445774"/>
            <a:ext cx="2952147" cy="49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99" tIns="46700" rIns="93399" bIns="46700" anchor="b"/>
          <a:lstStyle>
            <a:lvl1pPr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67067147-2843-44A7-8E83-D9AF84BB6F19}" type="slidenum">
              <a:rPr lang="en-US" sz="1300">
                <a:latin typeface="Calibri" pitchFamily="34" charset="0"/>
              </a:rPr>
              <a:pPr algn="r" eaLnBrk="1" hangingPunct="1"/>
              <a:t>10</a:t>
            </a:fld>
            <a:endParaRPr lang="en-US" sz="13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7713"/>
            <a:ext cx="4965700" cy="3725862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197" y="4724203"/>
            <a:ext cx="5449570" cy="4473913"/>
          </a:xfrm>
        </p:spPr>
        <p:txBody>
          <a:bodyPr/>
          <a:lstStyle/>
          <a:p>
            <a:r>
              <a:rPr lang="it-IT" baseline="0" dirty="0" smtClean="0"/>
              <a:t>Direzione campo magnetico ? E fringe </a:t>
            </a:r>
            <a:r>
              <a:rPr lang="it-IT" baseline="0" err="1" smtClean="0"/>
              <a:t>fields</a:t>
            </a:r>
            <a:r>
              <a:rPr lang="it-IT" baseline="0" smtClean="0"/>
              <a:t> </a:t>
            </a:r>
            <a:endParaRPr lang="it-IT" baseline="0" dirty="0" smtClean="0"/>
          </a:p>
          <a:p>
            <a:endParaRPr lang="it-IT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xfrm>
            <a:off x="681493" y="4724532"/>
            <a:ext cx="5448979" cy="4476218"/>
          </a:xfrm>
          <a:noFill/>
        </p:spPr>
        <p:txBody>
          <a:bodyPr/>
          <a:lstStyle/>
          <a:p>
            <a:pPr defTabSz="441978"/>
            <a:endParaRPr lang="it-IT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3858339" y="9445774"/>
            <a:ext cx="2952147" cy="49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99" tIns="46700" rIns="93399" bIns="46700" anchor="b"/>
          <a:lstStyle>
            <a:lvl1pPr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67067147-2843-44A7-8E83-D9AF84BB6F19}" type="slidenum">
              <a:rPr lang="en-US" sz="1300">
                <a:latin typeface="Calibri" pitchFamily="34" charset="0"/>
              </a:rPr>
              <a:pPr algn="r" eaLnBrk="1" hangingPunct="1"/>
              <a:t>13</a:t>
            </a:fld>
            <a:endParaRPr lang="en-US" sz="13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Qual e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 il packing factor di HERMES ?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Refraction or refractive ?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8E4850-44A4-DB45-BB72-4DD6532707AF}" type="slidenum">
              <a:rPr lang="en-US" sz="1200">
                <a:latin typeface="Calibri" charset="0"/>
              </a:rPr>
              <a:pPr eaLnBrk="1" hangingPunct="1"/>
              <a:t>14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xfrm>
            <a:off x="681493" y="4724532"/>
            <a:ext cx="5448979" cy="4476218"/>
          </a:xfrm>
          <a:noFill/>
        </p:spPr>
        <p:txBody>
          <a:bodyPr/>
          <a:lstStyle/>
          <a:p>
            <a:pPr defTabSz="441978"/>
            <a:endParaRPr lang="it-IT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3858339" y="9445774"/>
            <a:ext cx="2952147" cy="49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99" tIns="46700" rIns="93399" bIns="46700" anchor="b"/>
          <a:lstStyle>
            <a:lvl1pPr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67067147-2843-44A7-8E83-D9AF84BB6F19}" type="slidenum">
              <a:rPr lang="en-US" sz="1300">
                <a:latin typeface="Calibri" pitchFamily="34" charset="0"/>
              </a:rPr>
              <a:pPr algn="r" eaLnBrk="1" hangingPunct="1"/>
              <a:t>16</a:t>
            </a:fld>
            <a:endParaRPr lang="en-US" sz="13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xfrm>
            <a:off x="681493" y="4724532"/>
            <a:ext cx="5448979" cy="4476218"/>
          </a:xfrm>
          <a:noFill/>
        </p:spPr>
        <p:txBody>
          <a:bodyPr/>
          <a:lstStyle/>
          <a:p>
            <a:pPr defTabSz="441978"/>
            <a:endParaRPr lang="it-IT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3858339" y="9445774"/>
            <a:ext cx="2952147" cy="49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99" tIns="46700" rIns="93399" bIns="46700" anchor="b"/>
          <a:lstStyle>
            <a:lvl1pPr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67067147-2843-44A7-8E83-D9AF84BB6F19}" type="slidenum">
              <a:rPr lang="en-US" sz="1300">
                <a:latin typeface="Calibri" pitchFamily="34" charset="0"/>
              </a:rPr>
              <a:pPr algn="r" eaLnBrk="1" hangingPunct="1"/>
              <a:t>17</a:t>
            </a:fld>
            <a:endParaRPr lang="en-US" sz="13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L. Pappalardo</a:t>
            </a:r>
            <a:endParaRPr lang="it-IT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27CC4-5186-4B99-980C-FF94B46D6D2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L. Pappalardo</a:t>
            </a:r>
            <a:endParaRPr lang="it-IT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F9C8F-A796-466E-B314-48A7B6A084E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L. Pappalardo</a:t>
            </a:r>
            <a:endParaRPr lang="it-IT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8D677-DA8E-4A16-813D-214437C3032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L. Pappalardo</a:t>
            </a:r>
            <a:endParaRPr lang="it-IT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1FE0B-DBC0-4CFA-98C5-12AEA25740A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L. Pappalardo</a:t>
            </a:r>
            <a:endParaRPr lang="it-IT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7DB29-AE88-4BD7-BABA-CCF004A160E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L. Pappalardo</a:t>
            </a:r>
            <a:endParaRPr lang="it-IT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706A9-9D23-411F-8E4F-052B909E444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30/06/14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44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30/06/14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560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30/06/14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57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30/06/14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618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30/06/14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574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L. Pappalardo</a:t>
            </a:r>
            <a:endParaRPr lang="it-IT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86A10-CEAF-441E-B39E-8ABA104CA67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30/06/14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207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30/06/14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71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30/06/14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2443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30/06/14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2006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30/06/14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682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30/06/14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0176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30/06/14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1120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30/06/14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644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30/06/14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3258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30/06/14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84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L. Pappalardo</a:t>
            </a:r>
            <a:endParaRPr lang="it-IT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16678-17F4-4C77-843B-FAFE285E48E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30/06/14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5751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30/06/14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1929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30/06/14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1109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30/06/14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115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30/06/14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2472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30/06/14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3209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30/06/14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9560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30/06/14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3526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30/06/14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7101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30/06/14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291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L. Pappalardo</a:t>
            </a:r>
            <a:endParaRPr lang="it-IT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AA11D-A8A8-4C84-944E-EE28D2CC329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30/06/14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9518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30/06/14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0747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30/06/14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9828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30/06/14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6624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30/06/14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451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30/06/14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4020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30/06/14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3032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30/06/14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733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L. Pappalardo</a:t>
            </a:r>
            <a:endParaRPr lang="it-IT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7AC90-7276-4CF7-8240-D5D4B86F7A8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L. Pappalardo</a:t>
            </a:r>
            <a:endParaRPr lang="it-IT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587CA-FDE6-407A-B5C4-236C31917C9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L. Pappalardo</a:t>
            </a:r>
            <a:endParaRPr lang="it-IT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0CB9E-A521-42C5-9E73-A29A357BDDE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L. Pappalardo</a:t>
            </a:r>
            <a:endParaRPr lang="it-IT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A73AF-9702-4DB4-9342-6389C5958AA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L. Pappalardo</a:t>
            </a:r>
            <a:endParaRPr lang="it-IT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D5153-55AA-4ABB-9AE7-B417E972298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65900"/>
            <a:ext cx="19050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it-IT" dirty="0" smtClean="0"/>
              <a:t>L. Pappalardo</a:t>
            </a:r>
            <a:endParaRPr lang="it-IT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5100" y="6553200"/>
            <a:ext cx="370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40500" y="6578600"/>
            <a:ext cx="19050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81639E3-D73A-4EF5-B88A-2D069047BCB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 flipV="1">
            <a:off x="457200" y="6438900"/>
            <a:ext cx="8153400" cy="0"/>
          </a:xfrm>
          <a:prstGeom prst="line">
            <a:avLst/>
          </a:prstGeom>
          <a:noFill/>
          <a:ln w="25400">
            <a:solidFill>
              <a:srgbClr val="0066FF"/>
            </a:solidFill>
            <a:round/>
            <a:headEnd/>
            <a:tailEnd/>
          </a:ln>
          <a:effectLst/>
        </p:spPr>
        <p:txBody>
          <a:bodyPr lIns="91420" tIns="45711" rIns="91420" bIns="45711" anchor="ctr">
            <a:spAutoFit/>
          </a:bodyPr>
          <a:lstStyle/>
          <a:p>
            <a:pPr>
              <a:defRPr/>
            </a:pPr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Comic Sans MS" pitchFamily="66" charset="0"/>
        </a:defRPr>
      </a:lvl5pPr>
      <a:lvl6pPr marL="457106"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Comic Sans MS" pitchFamily="66" charset="0"/>
        </a:defRPr>
      </a:lvl6pPr>
      <a:lvl7pPr marL="914210"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Comic Sans MS" pitchFamily="66" charset="0"/>
        </a:defRPr>
      </a:lvl7pPr>
      <a:lvl8pPr marL="1371316"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Comic Sans MS" pitchFamily="66" charset="0"/>
        </a:defRPr>
      </a:lvl8pPr>
      <a:lvl9pPr marL="1828421"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Comic Sans MS" pitchFamily="66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07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18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28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39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E74C33F2-851D-430E-8305-E8A4FA0413E7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30/06/14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7042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9142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9142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9142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9142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E74C33F2-851D-430E-8305-E8A4FA0413E7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30/06/14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278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2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9142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9142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9142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E74C33F2-851D-430E-8305-E8A4FA0413E7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30/06/14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195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9142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9142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9142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9142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tiff"/><Relationship Id="rId5" Type="http://schemas.openxmlformats.org/officeDocument/2006/relationships/image" Target="../media/image29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emf"/><Relationship Id="rId12" Type="http://schemas.openxmlformats.org/officeDocument/2006/relationships/oleObject" Target="../embeddings/oleObject13.bin"/><Relationship Id="rId13" Type="http://schemas.openxmlformats.org/officeDocument/2006/relationships/image" Target="../media/image3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Relationship Id="rId4" Type="http://schemas.openxmlformats.org/officeDocument/2006/relationships/image" Target="../media/image39.emf"/><Relationship Id="rId5" Type="http://schemas.openxmlformats.org/officeDocument/2006/relationships/image" Target="../media/image40.png"/><Relationship Id="rId6" Type="http://schemas.openxmlformats.org/officeDocument/2006/relationships/image" Target="../media/image41.JPG"/><Relationship Id="rId7" Type="http://schemas.openxmlformats.org/officeDocument/2006/relationships/image" Target="../media/image56.png"/><Relationship Id="rId8" Type="http://schemas.openxmlformats.org/officeDocument/2006/relationships/oleObject" Target="../embeddings/oleObject11.bin"/><Relationship Id="rId9" Type="http://schemas.openxmlformats.org/officeDocument/2006/relationships/image" Target="../media/image36.emf"/><Relationship Id="rId10" Type="http://schemas.openxmlformats.org/officeDocument/2006/relationships/oleObject" Target="../embeddings/oleObject1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43.png"/><Relationship Id="rId5" Type="http://schemas.openxmlformats.org/officeDocument/2006/relationships/oleObject" Target="../embeddings/oleObject14.bin"/><Relationship Id="rId6" Type="http://schemas.openxmlformats.org/officeDocument/2006/relationships/image" Target="../media/image42.emf"/><Relationship Id="rId7" Type="http://schemas.openxmlformats.org/officeDocument/2006/relationships/image" Target="../media/image44.png"/><Relationship Id="rId10" Type="http://schemas.openxmlformats.org/officeDocument/2006/relationships/image" Target="../media/image80.png"/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jpe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9.emf"/><Relationship Id="rId5" Type="http://schemas.openxmlformats.org/officeDocument/2006/relationships/image" Target="../media/image60.emf"/><Relationship Id="rId6" Type="http://schemas.openxmlformats.org/officeDocument/2006/relationships/image" Target="../media/image6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wmf"/><Relationship Id="rId12" Type="http://schemas.openxmlformats.org/officeDocument/2006/relationships/oleObject" Target="../embeddings/oleObject4.bin"/><Relationship Id="rId13" Type="http://schemas.openxmlformats.org/officeDocument/2006/relationships/image" Target="../media/image8.wmf"/><Relationship Id="rId14" Type="http://schemas.openxmlformats.org/officeDocument/2006/relationships/oleObject" Target="../embeddings/oleObject5.bin"/><Relationship Id="rId15" Type="http://schemas.openxmlformats.org/officeDocument/2006/relationships/image" Target="../media/image9.wmf"/><Relationship Id="rId16" Type="http://schemas.openxmlformats.org/officeDocument/2006/relationships/oleObject" Target="../embeddings/oleObject6.bin"/><Relationship Id="rId17" Type="http://schemas.openxmlformats.org/officeDocument/2006/relationships/image" Target="../media/image10.wmf"/><Relationship Id="rId18" Type="http://schemas.openxmlformats.org/officeDocument/2006/relationships/image" Target="../media/image2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6.xml"/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5.wmf"/><Relationship Id="rId8" Type="http://schemas.openxmlformats.org/officeDocument/2006/relationships/oleObject" Target="../embeddings/oleObject2.bin"/><Relationship Id="rId9" Type="http://schemas.openxmlformats.org/officeDocument/2006/relationships/image" Target="../media/image6.wmf"/><Relationship Id="rId10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0.bin"/><Relationship Id="rId12" Type="http://schemas.openxmlformats.org/officeDocument/2006/relationships/image" Target="../media/image10.wmf"/><Relationship Id="rId13" Type="http://schemas.openxmlformats.org/officeDocument/2006/relationships/image" Target="../media/image30.png"/><Relationship Id="rId14" Type="http://schemas.openxmlformats.org/officeDocument/2006/relationships/image" Target="../media/image1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6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7.w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8.wmf"/><Relationship Id="rId9" Type="http://schemas.openxmlformats.org/officeDocument/2006/relationships/oleObject" Target="../embeddings/oleObject9.bin"/><Relationship Id="rId10" Type="http://schemas.openxmlformats.org/officeDocument/2006/relationships/image" Target="../media/image9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L.Pappalardo</a:t>
            </a:r>
            <a:endParaRPr lang="it-IT" dirty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51FE0B-DBC0-4CFA-98C5-12AEA25740A5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279155" y="4373878"/>
            <a:ext cx="4449181" cy="784959"/>
          </a:xfrm>
          <a:prstGeom prst="rect">
            <a:avLst/>
          </a:prstGeom>
        </p:spPr>
        <p:txBody>
          <a:bodyPr lIns="91420" tIns="45711" rIns="91420" bIns="45711"/>
          <a:lstStyle/>
          <a:p>
            <a:pPr marL="342829" indent="-342829" algn="ctr" defTabSz="914210">
              <a:lnSpc>
                <a:spcPct val="100000"/>
              </a:lnSpc>
              <a:defRPr/>
            </a:pPr>
            <a:r>
              <a:rPr lang="en-GB" sz="2000" kern="0" dirty="0" err="1">
                <a:solidFill>
                  <a:srgbClr val="000066"/>
                </a:solidFill>
                <a:latin typeface="+mn-lt"/>
              </a:rPr>
              <a:t>Responsabile</a:t>
            </a:r>
            <a:r>
              <a:rPr lang="en-GB" sz="2000" kern="0" dirty="0">
                <a:solidFill>
                  <a:srgbClr val="000066"/>
                </a:solidFill>
                <a:latin typeface="+mn-lt"/>
              </a:rPr>
              <a:t> Locale</a:t>
            </a:r>
          </a:p>
          <a:p>
            <a:pPr marL="342829" indent="-342829" algn="ctr" defTabSz="914210">
              <a:lnSpc>
                <a:spcPct val="100000"/>
              </a:lnSpc>
              <a:defRPr/>
            </a:pPr>
            <a:r>
              <a:rPr lang="en-GB" sz="2000" kern="0" dirty="0">
                <a:solidFill>
                  <a:srgbClr val="000066"/>
                </a:solidFill>
                <a:latin typeface="+mn-lt"/>
              </a:rPr>
              <a:t>M. </a:t>
            </a:r>
            <a:r>
              <a:rPr lang="en-GB" sz="2000" kern="0" dirty="0" err="1">
                <a:solidFill>
                  <a:srgbClr val="000066"/>
                </a:solidFill>
                <a:latin typeface="+mn-lt"/>
              </a:rPr>
              <a:t>Contalbrigo</a:t>
            </a:r>
            <a:endParaRPr lang="it-IT" sz="2000" kern="0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12" name="Picture 2" descr="logo JLab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98" y="5526794"/>
            <a:ext cx="1914357" cy="80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748751" y="2813409"/>
            <a:ext cx="5934951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100000"/>
              </a:lnSpc>
              <a:buNone/>
            </a:pPr>
            <a:r>
              <a:rPr lang="it-IT" sz="3200" kern="0" dirty="0">
                <a:solidFill>
                  <a:srgbClr val="0033CC"/>
                </a:solidFill>
              </a:rPr>
              <a:t>L’Esperimento CLAS12 a JLab</a:t>
            </a:r>
          </a:p>
        </p:txBody>
      </p:sp>
    </p:spTree>
    <p:extLst>
      <p:ext uri="{BB962C8B-B14F-4D97-AF65-F5344CB8AC3E}">
        <p14:creationId xmlns:p14="http://schemas.microsoft.com/office/powerpoint/2010/main" val="403886929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160979" y="83915"/>
            <a:ext cx="8983023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0" tIns="45711" rIns="91420" bIns="45711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6600FF"/>
                </a:solidFill>
              </a:rPr>
              <a:t>RICH: GEANT4 simulations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565900"/>
            <a:ext cx="1905000" cy="292100"/>
          </a:xfrm>
        </p:spPr>
        <p:txBody>
          <a:bodyPr/>
          <a:lstStyle/>
          <a:p>
            <a:pPr>
              <a:defRPr/>
            </a:pPr>
            <a:r>
              <a:rPr lang="it-IT" smtClean="0"/>
              <a:t>L. Pappalardo</a:t>
            </a:r>
            <a:endParaRPr lang="it-IT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05100" y="6553200"/>
            <a:ext cx="3708400" cy="304800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0500" y="6578600"/>
            <a:ext cx="1905000" cy="279400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  <p:pic>
        <p:nvPicPr>
          <p:cNvPr id="986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532" y="947966"/>
            <a:ext cx="3661276" cy="219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61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90" y="5349922"/>
            <a:ext cx="3981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12765" y="808630"/>
            <a:ext cx="4563953" cy="4541292"/>
            <a:chOff x="212763" y="808630"/>
            <a:chExt cx="4563953" cy="4541292"/>
          </a:xfrm>
        </p:grpSpPr>
        <p:pic>
          <p:nvPicPr>
            <p:cNvPr id="98611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763" y="808630"/>
              <a:ext cx="4398781" cy="4431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 bwMode="auto">
            <a:xfrm>
              <a:off x="4326340" y="2238233"/>
              <a:ext cx="450376" cy="3111689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210"/>
              <a:endParaRPr lang="it-IT"/>
            </a:p>
          </p:txBody>
        </p:sp>
      </p:grpSp>
      <p:pic>
        <p:nvPicPr>
          <p:cNvPr id="9861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345" y="3426443"/>
            <a:ext cx="32956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530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57" y="1656041"/>
            <a:ext cx="3665916" cy="2330879"/>
          </a:xfrm>
          <a:prstGeom prst="rect">
            <a:avLst/>
          </a:prstGeom>
        </p:spPr>
      </p:pic>
      <p:pic>
        <p:nvPicPr>
          <p:cNvPr id="10" name="Picture 9" descr="H8500_QE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409" y="4083696"/>
            <a:ext cx="2077591" cy="22727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9609" y="1606964"/>
            <a:ext cx="1218279" cy="3330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28185" y="805179"/>
            <a:ext cx="350670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>
                <a:sym typeface="Zapf Dingbats"/>
              </a:rPr>
              <a:t> </a:t>
            </a:r>
            <a:r>
              <a:rPr lang="en-US" sz="1400" dirty="0" smtClean="0">
                <a:sym typeface="Zapf Dingbats"/>
              </a:rPr>
              <a:t> </a:t>
            </a:r>
            <a:r>
              <a:rPr lang="en-US" sz="1400" dirty="0" smtClean="0"/>
              <a:t>Mature and reliable technology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Large Area (5x5 cm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 </a:t>
            </a:r>
          </a:p>
          <a:p>
            <a:r>
              <a:rPr lang="en-US" sz="1400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/>
              <a:t>High packing density (89 %) </a:t>
            </a:r>
            <a:endParaRPr lang="en-US" sz="1400" dirty="0" smtClean="0"/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64  6x6 mm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pixels cost effective device 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High sensitivity on visible towards UV light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Fast response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2657" y="770174"/>
            <a:ext cx="37882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 only option to keep the schedule is the use </a:t>
            </a:r>
          </a:p>
          <a:p>
            <a:r>
              <a:rPr lang="en-US" sz="1400" dirty="0"/>
              <a:t>o</a:t>
            </a:r>
            <a:r>
              <a:rPr lang="en-US" sz="1400" dirty="0" smtClean="0"/>
              <a:t>f multi-anode photomultipliers (we consider the </a:t>
            </a:r>
          </a:p>
          <a:p>
            <a:r>
              <a:rPr lang="en-US" sz="1400" dirty="0" smtClean="0"/>
              <a:t>promising </a:t>
            </a:r>
            <a:r>
              <a:rPr lang="en-US" sz="1400" dirty="0"/>
              <a:t>SiPM technology as </a:t>
            </a:r>
            <a:r>
              <a:rPr lang="en-US" sz="1400" dirty="0" smtClean="0"/>
              <a:t>the alternative)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8273" y="2525182"/>
            <a:ext cx="4367837" cy="38800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34358" y="5276273"/>
            <a:ext cx="2059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Torus fringe fields in the</a:t>
            </a:r>
          </a:p>
          <a:p>
            <a:r>
              <a:rPr lang="en-US" sz="1400" dirty="0" smtClean="0"/>
              <a:t>RICH photo-detector area</a:t>
            </a:r>
            <a:endParaRPr lang="en-US" sz="1400" dirty="0"/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0" y="18143"/>
            <a:ext cx="8983023" cy="43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0" tIns="45711" rIns="91420" bIns="45711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6600FF"/>
                </a:solidFill>
              </a:rPr>
              <a:t>Photon Detectors: MA-PMT</a:t>
            </a:r>
            <a:endParaRPr lang="en-US" sz="2400" b="1" dirty="0">
              <a:solidFill>
                <a:srgbClr val="6600FF"/>
              </a:solidFill>
            </a:endParaRPr>
          </a:p>
        </p:txBody>
      </p:sp>
      <p:sp>
        <p:nvSpPr>
          <p:cNvPr id="21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565900"/>
            <a:ext cx="1905000" cy="292100"/>
          </a:xfrm>
        </p:spPr>
        <p:txBody>
          <a:bodyPr/>
          <a:lstStyle/>
          <a:p>
            <a:pPr>
              <a:defRPr/>
            </a:pPr>
            <a:r>
              <a:rPr lang="it-IT" smtClean="0"/>
              <a:t>L. Pappalardo</a:t>
            </a:r>
            <a:endParaRPr lang="it-IT" dirty="0"/>
          </a:p>
        </p:txBody>
      </p:sp>
      <p:sp>
        <p:nvSpPr>
          <p:cNvPr id="2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05100" y="6553200"/>
            <a:ext cx="3708400" cy="304800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2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0500" y="6578600"/>
            <a:ext cx="1905000" cy="279400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1316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L. Pappalardo</a:t>
            </a:r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0" y="18143"/>
            <a:ext cx="8983023" cy="43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0" tIns="45711" rIns="91420" bIns="45711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6600FF"/>
                </a:solidFill>
              </a:rPr>
              <a:t>Front-End Electronics</a:t>
            </a:r>
            <a:endParaRPr lang="en-US" sz="2400" b="1" dirty="0">
              <a:solidFill>
                <a:srgbClr val="6600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8045" y="776027"/>
            <a:ext cx="3718467" cy="2468243"/>
            <a:chOff x="4582711" y="3285681"/>
            <a:chExt cx="4673934" cy="3075136"/>
          </a:xfrm>
        </p:grpSpPr>
        <p:pic>
          <p:nvPicPr>
            <p:cNvPr id="7" name="Picture 2" descr="C:\Users\Dario Orecchini\Desktop\5.t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2711" y="3367148"/>
              <a:ext cx="4034387" cy="2993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Connettore 2 42"/>
            <p:cNvCxnSpPr/>
            <p:nvPr/>
          </p:nvCxnSpPr>
          <p:spPr>
            <a:xfrm>
              <a:off x="6965881" y="3580039"/>
              <a:ext cx="0" cy="4272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33"/>
            <p:cNvSpPr txBox="1"/>
            <p:nvPr/>
          </p:nvSpPr>
          <p:spPr>
            <a:xfrm>
              <a:off x="4815012" y="3450278"/>
              <a:ext cx="5806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PMTs</a:t>
              </a:r>
              <a:endParaRPr lang="it-IT" sz="1200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" name="CasellaDiTesto 33"/>
            <p:cNvSpPr txBox="1"/>
            <p:nvPr/>
          </p:nvSpPr>
          <p:spPr>
            <a:xfrm>
              <a:off x="6677848" y="3285681"/>
              <a:ext cx="1650085" cy="306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ADAPTER BOARD</a:t>
              </a:r>
              <a:endParaRPr lang="it-IT" sz="1000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11" name="Connettore 2 42"/>
            <p:cNvCxnSpPr/>
            <p:nvPr/>
          </p:nvCxnSpPr>
          <p:spPr>
            <a:xfrm>
              <a:off x="7641712" y="3941366"/>
              <a:ext cx="0" cy="4272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33"/>
            <p:cNvSpPr txBox="1"/>
            <p:nvPr/>
          </p:nvSpPr>
          <p:spPr>
            <a:xfrm>
              <a:off x="7353680" y="3670097"/>
              <a:ext cx="1317390" cy="306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ASIC BOARD</a:t>
              </a:r>
              <a:endParaRPr lang="it-IT" sz="1000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13" name="Connettore 2 42"/>
            <p:cNvCxnSpPr/>
            <p:nvPr/>
          </p:nvCxnSpPr>
          <p:spPr>
            <a:xfrm>
              <a:off x="8232955" y="4358496"/>
              <a:ext cx="0" cy="4272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33"/>
            <p:cNvSpPr txBox="1"/>
            <p:nvPr/>
          </p:nvSpPr>
          <p:spPr>
            <a:xfrm>
              <a:off x="7944922" y="4087228"/>
              <a:ext cx="1311723" cy="306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FPGA BOARD</a:t>
              </a:r>
              <a:endParaRPr lang="it-IT" sz="1000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654860" y="863349"/>
            <a:ext cx="2027418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FPGA board (</a:t>
            </a:r>
            <a:r>
              <a:rPr lang="en-US" sz="1600" b="1" dirty="0" err="1" smtClean="0">
                <a:solidFill>
                  <a:srgbClr val="FF0000"/>
                </a:solidFill>
              </a:rPr>
              <a:t>Jlab</a:t>
            </a:r>
            <a:r>
              <a:rPr lang="en-US" sz="1600" b="1" dirty="0" smtClean="0">
                <a:solidFill>
                  <a:srgbClr val="FF0000"/>
                </a:solidFill>
              </a:rPr>
              <a:t>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86990" y="3646796"/>
            <a:ext cx="2184287" cy="289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ASICs board (Ferrara)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17" name="Picture 16" descr="MAROC_boar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8" y="4018792"/>
            <a:ext cx="6592957" cy="2201026"/>
          </a:xfrm>
          <a:prstGeom prst="rect">
            <a:avLst/>
          </a:prstGeom>
        </p:spPr>
      </p:pic>
      <p:pic>
        <p:nvPicPr>
          <p:cNvPr id="18" name="Picture 17" descr="FPG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888" y="1301196"/>
            <a:ext cx="4068827" cy="20724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7778" y="4193580"/>
            <a:ext cx="1423575" cy="14054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4463" y="4200837"/>
            <a:ext cx="1423575" cy="14054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1149" y="4262523"/>
            <a:ext cx="1423575" cy="140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95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nfr_japo_0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686" y="1850571"/>
            <a:ext cx="4643846" cy="4643846"/>
          </a:xfrm>
          <a:prstGeom prst="rect">
            <a:avLst/>
          </a:prstGeom>
        </p:spPr>
      </p:pic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92739" y="79420"/>
            <a:ext cx="8983023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0" tIns="45711" rIns="91420" bIns="45711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6600FF"/>
                </a:solidFill>
              </a:rPr>
              <a:t>RICH: optical characterization of aerogel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6" y="3862318"/>
            <a:ext cx="3424390" cy="200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565900"/>
            <a:ext cx="1905000" cy="292100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L. Pappalardo</a:t>
            </a:r>
            <a:endParaRPr lang="it-IT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05100" y="6553200"/>
            <a:ext cx="3708400" cy="304800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0500" y="6578600"/>
            <a:ext cx="1905000" cy="279400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3" y="779448"/>
            <a:ext cx="2907609" cy="26877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584248" y="-1475386"/>
                <a:ext cx="3826176" cy="627095"/>
              </a:xfrm>
              <a:prstGeom prst="rect">
                <a:avLst/>
              </a:prstGeom>
              <a:noFill/>
            </p:spPr>
            <p:txBody>
              <a:bodyPr wrap="none" lIns="91420" tIns="45711" rIns="91420" bIns="45711" rtlCol="0">
                <a:spAutoFit/>
              </a:bodyPr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200">
                          <a:solidFill>
                            <a:prstClr val="black"/>
                          </a:solidFill>
                          <a:latin typeface="Cambria Math"/>
                        </a:rPr>
                        <m:t>T</m:t>
                      </m:r>
                      <m:r>
                        <a:rPr lang="it-IT" sz="2200">
                          <a:solidFill>
                            <a:prstClr val="black"/>
                          </a:solidFill>
                          <a:latin typeface="Cambria Math"/>
                        </a:rPr>
                        <m:t>(</m:t>
                      </m:r>
                      <m:r>
                        <m:rPr>
                          <m:sty m:val="p"/>
                        </m:rPr>
                        <a:rPr lang="el-GR" sz="22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λ</m:t>
                      </m:r>
                      <m:r>
                        <a:rPr lang="it-IT" sz="22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  <m:r>
                        <a:rPr lang="it-IT" sz="220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it-IT" sz="2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it-IT" sz="2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it-IT" sz="2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it-IT" sz="2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</m:t>
                          </m:r>
                          <m:d>
                            <m:dPr>
                              <m:ctrlPr>
                                <a:rPr lang="it-IT" sz="2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2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it-IT" sz="2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22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22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Λ</m:t>
                                      </m:r>
                                    </m:e>
                                    <m:sub>
                                      <m:r>
                                        <a:rPr lang="it-IT" sz="22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𝐴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it-IT" sz="2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 + </m:t>
                              </m:r>
                              <m:f>
                                <m:fPr>
                                  <m:ctrlPr>
                                    <a:rPr lang="it-IT" sz="2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it-IT" sz="2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22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22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Λ</m:t>
                                      </m:r>
                                    </m:e>
                                    <m:sub>
                                      <m:r>
                                        <a:rPr lang="it-IT" sz="22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𝑆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sup>
                      </m:sSup>
                      <m:r>
                        <a:rPr lang="it-IT" sz="22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it-IT" sz="2200" i="1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𝐴</m:t>
                      </m:r>
                      <m:r>
                        <a:rPr lang="it-IT" sz="22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it-IT" sz="22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it-IT" sz="22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it-IT" sz="22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2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it-IT" sz="22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𝐶𝑡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it-IT" sz="2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it-IT" sz="2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it-IT" sz="2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4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it-IT" sz="22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4248" y="-1475386"/>
                <a:ext cx="3826176" cy="627095"/>
              </a:xfrm>
              <a:prstGeom prst="rect">
                <a:avLst/>
              </a:prstGeom>
              <a:blipFill rotWithShape="1">
                <a:blip r:embed="rId7"/>
                <a:stretch>
                  <a:fillRect r="-61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6127096" y="1302581"/>
            <a:ext cx="1772889" cy="369314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800" b="1" dirty="0">
                <a:solidFill>
                  <a:prstClr val="black"/>
                </a:solidFill>
                <a:latin typeface="Calibri"/>
              </a:rPr>
              <a:t>Absorp. length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94189" y="1785115"/>
            <a:ext cx="2055886" cy="369314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800" b="1" dirty="0" err="1" smtClean="0">
                <a:solidFill>
                  <a:prstClr val="black"/>
                </a:solidFill>
                <a:latin typeface="Calibri"/>
              </a:rPr>
              <a:t>Scattering</a:t>
            </a:r>
            <a:r>
              <a:rPr lang="it-IT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b="1" dirty="0">
                <a:solidFill>
                  <a:prstClr val="black"/>
                </a:solidFill>
                <a:latin typeface="Calibri"/>
              </a:rPr>
              <a:t>length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5511281"/>
              </p:ext>
            </p:extLst>
          </p:nvPr>
        </p:nvGraphicFramePr>
        <p:xfrm>
          <a:off x="4376738" y="492085"/>
          <a:ext cx="3167062" cy="666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6375" name="Equation" r:id="rId8" imgW="1689100" imgH="355600" progId="Equation.3">
                  <p:embed/>
                </p:oleObj>
              </mc:Choice>
              <mc:Fallback>
                <p:oleObj name="Equation" r:id="rId8" imgW="16891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76738" y="492085"/>
                        <a:ext cx="3167062" cy="6661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4728352"/>
              </p:ext>
            </p:extLst>
          </p:nvPr>
        </p:nvGraphicFramePr>
        <p:xfrm>
          <a:off x="4283284" y="1372433"/>
          <a:ext cx="1371622" cy="327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6376" name="Equation" r:id="rId10" imgW="850900" imgH="203200" progId="Equation.3">
                  <p:embed/>
                </p:oleObj>
              </mc:Choice>
              <mc:Fallback>
                <p:oleObj name="Equation" r:id="rId10" imgW="850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283284" y="1372433"/>
                        <a:ext cx="1371622" cy="327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6493619"/>
              </p:ext>
            </p:extLst>
          </p:nvPr>
        </p:nvGraphicFramePr>
        <p:xfrm>
          <a:off x="4300361" y="1787878"/>
          <a:ext cx="1279072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6377" name="Equation" r:id="rId12" imgW="812800" imgH="241300" progId="Equation.3">
                  <p:embed/>
                </p:oleObj>
              </mc:Choice>
              <mc:Fallback>
                <p:oleObj name="Equation" r:id="rId12" imgW="812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300361" y="1787878"/>
                        <a:ext cx="1279072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6774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73" y="2632397"/>
            <a:ext cx="3695226" cy="369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8913416"/>
              </p:ext>
            </p:extLst>
          </p:nvPr>
        </p:nvGraphicFramePr>
        <p:xfrm>
          <a:off x="924791" y="5325855"/>
          <a:ext cx="1372756" cy="615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7384" name="Equation" r:id="rId5" imgW="990600" imgH="444500" progId="Equation.3">
                  <p:embed/>
                </p:oleObj>
              </mc:Choice>
              <mc:Fallback>
                <p:oleObj name="Equation" r:id="rId5" imgW="9906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4791" y="5325855"/>
                        <a:ext cx="1372756" cy="615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470618" y="1050635"/>
            <a:ext cx="3247018" cy="1119597"/>
            <a:chOff x="4761232" y="3987007"/>
            <a:chExt cx="3987232" cy="1346732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1232" y="3987007"/>
              <a:ext cx="3987232" cy="134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6657026" y="4437692"/>
                  <a:ext cx="198022" cy="21544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=""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800" i="1" smtClean="0">
                            <a:latin typeface="Cambria Math"/>
                            <a:ea typeface="Cambria Math"/>
                          </a:rPr>
                          <m:t>𝛿</m:t>
                        </m:r>
                      </m:oMath>
                    </m:oMathPara>
                  </a14:m>
                  <a:endParaRPr lang="it-IT" sz="800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7026" y="4437692"/>
                  <a:ext cx="198022" cy="215444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/>
            <p:cNvSpPr/>
            <p:nvPr/>
          </p:nvSpPr>
          <p:spPr>
            <a:xfrm>
              <a:off x="6467512" y="4449812"/>
              <a:ext cx="108012" cy="147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70618" y="642811"/>
            <a:ext cx="2698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Measured by  </a:t>
            </a:r>
            <a:r>
              <a:rPr lang="en-US" sz="1600" dirty="0" err="1" smtClean="0"/>
              <a:t>prisma</a:t>
            </a:r>
            <a:r>
              <a:rPr lang="en-US" sz="1600" dirty="0" smtClean="0"/>
              <a:t> method:</a:t>
            </a:r>
            <a:endParaRPr lang="en-US" sz="16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910" y="1184149"/>
            <a:ext cx="2406996" cy="1478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4480758" y="2662957"/>
            <a:ext cx="4496920" cy="3731078"/>
            <a:chOff x="3733800" y="2586037"/>
            <a:chExt cx="5253038" cy="4348652"/>
          </a:xfrm>
        </p:grpSpPr>
        <p:grpSp>
          <p:nvGrpSpPr>
            <p:cNvPr id="34" name="Group 33"/>
            <p:cNvGrpSpPr/>
            <p:nvPr/>
          </p:nvGrpSpPr>
          <p:grpSpPr>
            <a:xfrm>
              <a:off x="3733800" y="2586037"/>
              <a:ext cx="5253038" cy="3433763"/>
              <a:chOff x="3810000" y="2433637"/>
              <a:chExt cx="5253038" cy="3433763"/>
            </a:xfrm>
          </p:grpSpPr>
          <p:pic>
            <p:nvPicPr>
              <p:cNvPr id="36" name="Picture 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0" y="2433637"/>
                <a:ext cx="5253038" cy="34337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7" name="Group 36"/>
              <p:cNvGrpSpPr/>
              <p:nvPr/>
            </p:nvGrpSpPr>
            <p:grpSpPr>
              <a:xfrm>
                <a:off x="4419600" y="4876800"/>
                <a:ext cx="655595" cy="505599"/>
                <a:chOff x="4038600" y="6047601"/>
                <a:chExt cx="655595" cy="505599"/>
              </a:xfrm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4038600" y="6158299"/>
                  <a:ext cx="228600" cy="123243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4055616" y="6218380"/>
                  <a:ext cx="178323" cy="0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TextBox 39"/>
                <p:cNvSpPr txBox="1"/>
                <p:nvPr/>
              </p:nvSpPr>
              <p:spPr>
                <a:xfrm>
                  <a:off x="4300903" y="6047601"/>
                  <a:ext cx="32412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0000FF"/>
                      </a:solidFill>
                    </a:rPr>
                    <a:t>fit</a:t>
                  </a:r>
                  <a:endParaRPr lang="en-US" sz="1200" b="1" dirty="0">
                    <a:solidFill>
                      <a:srgbClr val="0000FF"/>
                    </a:solidFill>
                  </a:endParaRPr>
                </a:p>
              </p:txBody>
            </p: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4038600" y="6435432"/>
                  <a:ext cx="178323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TextBox 41"/>
                <p:cNvSpPr txBox="1"/>
                <p:nvPr/>
              </p:nvSpPr>
              <p:spPr>
                <a:xfrm>
                  <a:off x="4293123" y="6276201"/>
                  <a:ext cx="40107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/>
                    <a:t>MC</a:t>
                  </a:r>
                  <a:endParaRPr lang="en-US" sz="1200" b="1" dirty="0"/>
                </a:p>
              </p:txBody>
            </p:sp>
          </p:grpSp>
        </p:grpSp>
        <p:sp>
          <p:nvSpPr>
            <p:cNvPr id="33" name="TextBox 32"/>
            <p:cNvSpPr txBox="1"/>
            <p:nvPr/>
          </p:nvSpPr>
          <p:spPr>
            <a:xfrm>
              <a:off x="4726134" y="6044465"/>
              <a:ext cx="3219333" cy="890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B050"/>
                  </a:solidFill>
                </a:rPr>
                <a:t>Expected value from density:</a:t>
              </a:r>
            </a:p>
            <a:p>
              <a:r>
                <a:rPr lang="en-US" sz="1400" b="1" dirty="0" smtClean="0">
                  <a:solidFill>
                    <a:srgbClr val="00B050"/>
                  </a:solidFill>
                </a:rPr>
                <a:t>n</a:t>
              </a:r>
              <a:r>
                <a:rPr lang="en-US" sz="1400" b="1" baseline="30000" dirty="0" smtClean="0">
                  <a:solidFill>
                    <a:srgbClr val="00B050"/>
                  </a:solidFill>
                </a:rPr>
                <a:t>2</a:t>
              </a:r>
              <a:r>
                <a:rPr lang="en-US" sz="1400" b="1" dirty="0" smtClean="0">
                  <a:solidFill>
                    <a:srgbClr val="00B050"/>
                  </a:solidFill>
                </a:rPr>
                <a:t>(400nm) = 1+0.438</a:t>
              </a:r>
              <a:r>
                <a:rPr lang="en-US" sz="1400" b="1" dirty="0" smtClean="0">
                  <a:solidFill>
                    <a:srgbClr val="00B050"/>
                  </a:solidFill>
                  <a:latin typeface="Symbol" pitchFamily="18" charset="2"/>
                </a:rPr>
                <a:t>r</a:t>
              </a:r>
              <a:r>
                <a:rPr lang="en-US" sz="1400" b="1" dirty="0" smtClean="0">
                  <a:solidFill>
                    <a:srgbClr val="00B050"/>
                  </a:solidFill>
                </a:rPr>
                <a:t>  </a:t>
              </a:r>
            </a:p>
            <a:p>
              <a:r>
                <a:rPr lang="en-US" sz="1400" b="1" dirty="0" smtClean="0">
                  <a:solidFill>
                    <a:srgbClr val="00B050"/>
                  </a:solidFill>
                </a:rPr>
                <a:t>n(400nm) = 1.0492</a:t>
              </a:r>
              <a:endParaRPr lang="it-IT" sz="14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921721" y="673709"/>
            <a:ext cx="3764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Measured by prototype with optical filters:</a:t>
            </a:r>
            <a:endParaRPr lang="en-US" sz="1600" dirty="0"/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0" y="0"/>
            <a:ext cx="8983023" cy="43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0" tIns="45711" rIns="91420" bIns="45711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6600FF"/>
                </a:solidFill>
              </a:rPr>
              <a:t>Aerogel Chromatic Dispersion</a:t>
            </a:r>
            <a:endParaRPr lang="en-US" sz="2400" b="1" dirty="0">
              <a:solidFill>
                <a:srgbClr val="6600FF"/>
              </a:solidFill>
            </a:endParaRPr>
          </a:p>
        </p:txBody>
      </p:sp>
      <p:sp>
        <p:nvSpPr>
          <p:cNvPr id="3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565900"/>
            <a:ext cx="1905000" cy="292100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L. Pappalardo</a:t>
            </a:r>
            <a:endParaRPr lang="it-IT" dirty="0"/>
          </a:p>
        </p:txBody>
      </p:sp>
      <p:sp>
        <p:nvSpPr>
          <p:cNvPr id="3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05100" y="6553200"/>
            <a:ext cx="3708400" cy="304800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4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0500" y="6578600"/>
            <a:ext cx="1905000" cy="279400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6944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866" y="3699706"/>
            <a:ext cx="2920932" cy="264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865083" y="1115081"/>
            <a:ext cx="3252509" cy="2082437"/>
            <a:chOff x="5120042" y="1023285"/>
            <a:chExt cx="3350003" cy="2248135"/>
          </a:xfrm>
        </p:grpSpPr>
        <p:pic>
          <p:nvPicPr>
            <p:cNvPr id="5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0042" y="1023285"/>
              <a:ext cx="3350003" cy="2248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5529570" y="1152867"/>
              <a:ext cx="1114791" cy="365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p=8 </a:t>
              </a:r>
              <a:r>
                <a:rPr lang="en-US" sz="1600" b="1" dirty="0" err="1" smtClean="0">
                  <a:solidFill>
                    <a:prstClr val="black"/>
                  </a:solidFill>
                </a:rPr>
                <a:t>GeV</a:t>
              </a:r>
              <a:r>
                <a:rPr lang="en-US" sz="1600" b="1" dirty="0" smtClean="0">
                  <a:solidFill>
                    <a:prstClr val="black"/>
                  </a:solidFill>
                </a:rPr>
                <a:t>/c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882891" y="1550645"/>
              <a:ext cx="9486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K</a:t>
              </a:r>
              <a:r>
                <a:rPr lang="en-US" sz="1200" dirty="0" smtClean="0">
                  <a:solidFill>
                    <a:srgbClr val="FF0000"/>
                  </a:solidFill>
                </a:rPr>
                <a:t> (x40)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686372" y="1062918"/>
              <a:ext cx="195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176452" y="2532926"/>
              <a:ext cx="8389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P </a:t>
              </a:r>
              <a:r>
                <a:rPr lang="en-US" sz="1200" dirty="0" smtClean="0">
                  <a:solidFill>
                    <a:srgbClr val="FF0000"/>
                  </a:solidFill>
                </a:rPr>
                <a:t>(x40)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94" y="3529605"/>
            <a:ext cx="2333472" cy="2809814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3202858" y="702279"/>
            <a:ext cx="57069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Clear hadron separation up to the  CLAS12 maximum momentum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10105" y="5209698"/>
            <a:ext cx="1706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Ring Coverage ~ 80%</a:t>
            </a:r>
            <a:endParaRPr lang="en-US" sz="14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1788" y="1122005"/>
            <a:ext cx="3166418" cy="2150369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3069965" y="1241895"/>
            <a:ext cx="1082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p</a:t>
            </a:r>
            <a:r>
              <a:rPr lang="en-US" sz="1600" b="1" dirty="0" smtClean="0">
                <a:solidFill>
                  <a:prstClr val="black"/>
                </a:solidFill>
              </a:rPr>
              <a:t>=6 GeV/c</a:t>
            </a:r>
            <a:endParaRPr lang="en-US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60383"/>
              </p:ext>
            </p:extLst>
          </p:nvPr>
        </p:nvGraphicFramePr>
        <p:xfrm>
          <a:off x="5724653" y="4103930"/>
          <a:ext cx="3251350" cy="1643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162"/>
                <a:gridCol w="854363"/>
                <a:gridCol w="808182"/>
                <a:gridCol w="79664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</a:t>
                      </a:r>
                    </a:p>
                    <a:p>
                      <a:pPr algn="ctr"/>
                      <a:r>
                        <a:rPr lang="en-US" sz="1200" b="1" baseline="0" dirty="0" smtClean="0"/>
                        <a:t>(GeV/c)</a:t>
                      </a:r>
                      <a:endParaRPr lang="en-US" sz="12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600" baseline="-25000" dirty="0" err="1" smtClean="0"/>
                        <a:t>c</a:t>
                      </a:r>
                      <a:endParaRPr lang="en-US" sz="1600" baseline="-25000" dirty="0" smtClean="0"/>
                    </a:p>
                    <a:p>
                      <a:pPr algn="ctr"/>
                      <a:r>
                        <a:rPr lang="en-US" sz="1200" baseline="0" dirty="0" smtClean="0"/>
                        <a:t>(</a:t>
                      </a:r>
                      <a:r>
                        <a:rPr lang="en-US" sz="1200" baseline="0" dirty="0" err="1" smtClean="0"/>
                        <a:t>mrad</a:t>
                      </a:r>
                      <a:r>
                        <a:rPr lang="en-US" sz="1200" baseline="0" dirty="0" smtClean="0"/>
                        <a:t>)</a:t>
                      </a:r>
                      <a:endParaRPr lang="en-US" sz="1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500" baseline="-25000" dirty="0" err="1" smtClean="0">
                          <a:latin typeface="Symbol" charset="2"/>
                          <a:cs typeface="Symbol" charset="2"/>
                        </a:rPr>
                        <a:t>q</a:t>
                      </a:r>
                      <a:endParaRPr lang="en-US" sz="1500" baseline="-25000" dirty="0" smtClean="0">
                        <a:latin typeface="Symbol" charset="2"/>
                        <a:cs typeface="Symbol" charset="2"/>
                      </a:endParaRPr>
                    </a:p>
                    <a:p>
                      <a:pPr algn="ctr"/>
                      <a:r>
                        <a:rPr lang="en-US" sz="1200" baseline="0" dirty="0" smtClean="0">
                          <a:latin typeface="Calibri"/>
                          <a:cs typeface="Calibri"/>
                        </a:rPr>
                        <a:t>(</a:t>
                      </a:r>
                      <a:r>
                        <a:rPr lang="en-US" sz="1200" baseline="0" dirty="0" err="1" smtClean="0">
                          <a:latin typeface="Calibri"/>
                          <a:cs typeface="Calibri"/>
                        </a:rPr>
                        <a:t>mrad</a:t>
                      </a:r>
                      <a:r>
                        <a:rPr lang="en-US" sz="1200" baseline="0" dirty="0" smtClean="0">
                          <a:latin typeface="Calibri"/>
                          <a:cs typeface="Calibri"/>
                        </a:rPr>
                        <a:t>)</a:t>
                      </a:r>
                      <a:endParaRPr lang="en-US" sz="1200" baseline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</a:t>
                      </a:r>
                      <a:r>
                        <a:rPr lang="en-US" sz="1600" baseline="-25000" dirty="0" smtClean="0">
                          <a:latin typeface="Symbol" charset="2"/>
                          <a:cs typeface="Symbol" charset="2"/>
                        </a:rPr>
                        <a:t>s</a:t>
                      </a:r>
                      <a:endParaRPr lang="en-US" sz="1600" baseline="-250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306.5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1.41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6.9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306.8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4.7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307.6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3.9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5" name="TextBox 84"/>
          <p:cNvSpPr txBox="1"/>
          <p:nvPr/>
        </p:nvSpPr>
        <p:spPr>
          <a:xfrm>
            <a:off x="5049532" y="3189902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latin typeface="Symbol" charset="2"/>
                <a:cs typeface="Symbol" charset="2"/>
              </a:rPr>
              <a:t>q</a:t>
            </a:r>
            <a:r>
              <a:rPr lang="en-US" sz="1200" b="1" baseline="-25000" dirty="0" err="1" smtClean="0"/>
              <a:t>C</a:t>
            </a:r>
            <a:r>
              <a:rPr lang="en-US" sz="1200" b="1" dirty="0" smtClean="0"/>
              <a:t> (</a:t>
            </a:r>
            <a:r>
              <a:rPr lang="en-US" sz="1200" b="1" dirty="0" err="1" smtClean="0"/>
              <a:t>mrad</a:t>
            </a:r>
            <a:r>
              <a:rPr lang="en-US" sz="1200" b="1" dirty="0" smtClean="0"/>
              <a:t>)</a:t>
            </a:r>
            <a:endParaRPr lang="en-US" sz="1200" b="1" dirty="0"/>
          </a:p>
        </p:txBody>
      </p:sp>
      <p:sp>
        <p:nvSpPr>
          <p:cNvPr id="86" name="TextBox 85"/>
          <p:cNvSpPr txBox="1"/>
          <p:nvPr/>
        </p:nvSpPr>
        <p:spPr>
          <a:xfrm>
            <a:off x="8373971" y="317835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latin typeface="Symbol" charset="2"/>
                <a:cs typeface="Symbol" charset="2"/>
              </a:rPr>
              <a:t>q</a:t>
            </a:r>
            <a:r>
              <a:rPr lang="en-US" sz="1200" b="1" baseline="-25000" dirty="0" err="1" smtClean="0"/>
              <a:t>C</a:t>
            </a:r>
            <a:r>
              <a:rPr lang="en-US" sz="1200" b="1" dirty="0" smtClean="0"/>
              <a:t> (</a:t>
            </a:r>
            <a:r>
              <a:rPr lang="en-US" sz="1200" b="1" dirty="0" err="1" smtClean="0"/>
              <a:t>mrad</a:t>
            </a:r>
            <a:r>
              <a:rPr lang="en-US" sz="1200" b="1" dirty="0" smtClean="0"/>
              <a:t>)</a:t>
            </a:r>
            <a:endParaRPr lang="en-US" sz="1200" b="1" dirty="0"/>
          </a:p>
        </p:txBody>
      </p:sp>
      <p:grpSp>
        <p:nvGrpSpPr>
          <p:cNvPr id="95" name="Group 94"/>
          <p:cNvGrpSpPr/>
          <p:nvPr/>
        </p:nvGrpSpPr>
        <p:grpSpPr>
          <a:xfrm>
            <a:off x="-8275" y="1120329"/>
            <a:ext cx="2609549" cy="1994107"/>
            <a:chOff x="176445" y="1178054"/>
            <a:chExt cx="2609549" cy="1994107"/>
          </a:xfrm>
        </p:grpSpPr>
        <p:grpSp>
          <p:nvGrpSpPr>
            <p:cNvPr id="96" name="Group 95"/>
            <p:cNvGrpSpPr/>
            <p:nvPr/>
          </p:nvGrpSpPr>
          <p:grpSpPr>
            <a:xfrm>
              <a:off x="176445" y="1435895"/>
              <a:ext cx="2266452" cy="1332150"/>
              <a:chOff x="4209570" y="2406295"/>
              <a:chExt cx="3034135" cy="1545528"/>
            </a:xfrm>
          </p:grpSpPr>
          <p:sp>
            <p:nvSpPr>
              <p:cNvPr id="106" name="Rectangle 105"/>
              <p:cNvSpPr/>
              <p:nvPr/>
            </p:nvSpPr>
            <p:spPr>
              <a:xfrm>
                <a:off x="4343400" y="2406295"/>
                <a:ext cx="2900305" cy="15455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07" name="Gruppo 20"/>
              <p:cNvGrpSpPr>
                <a:grpSpLocks noChangeAspect="1"/>
              </p:cNvGrpSpPr>
              <p:nvPr/>
            </p:nvGrpSpPr>
            <p:grpSpPr>
              <a:xfrm flipH="1">
                <a:off x="4209570" y="2406296"/>
                <a:ext cx="3034135" cy="1545527"/>
                <a:chOff x="22706" y="1280700"/>
                <a:chExt cx="9781897" cy="4648200"/>
              </a:xfrm>
            </p:grpSpPr>
            <p:sp>
              <p:nvSpPr>
                <p:cNvPr id="108" name="Rectangle 107"/>
                <p:cNvSpPr/>
                <p:nvPr/>
              </p:nvSpPr>
              <p:spPr>
                <a:xfrm>
                  <a:off x="1249143" y="3364468"/>
                  <a:ext cx="381000" cy="6858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TextBox 108"/>
                <p:cNvSpPr txBox="1"/>
                <p:nvPr/>
              </p:nvSpPr>
              <p:spPr>
                <a:xfrm>
                  <a:off x="990119" y="2297668"/>
                  <a:ext cx="2200334" cy="8330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200" b="1" dirty="0" smtClean="0">
                      <a:solidFill>
                        <a:prstClr val="black"/>
                      </a:solidFill>
                    </a:rPr>
                    <a:t>Radiator</a:t>
                  </a:r>
                  <a:endParaRPr lang="en-US" sz="1200" b="1" dirty="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7360111" y="1280700"/>
                  <a:ext cx="76200" cy="46482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1" name="Rectangle 110"/>
                <p:cNvSpPr/>
                <p:nvPr/>
              </p:nvSpPr>
              <p:spPr>
                <a:xfrm>
                  <a:off x="7386756" y="1459468"/>
                  <a:ext cx="152400" cy="102873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TextBox 17"/>
                <p:cNvSpPr txBox="1"/>
                <p:nvPr/>
              </p:nvSpPr>
              <p:spPr>
                <a:xfrm>
                  <a:off x="7389211" y="1500226"/>
                  <a:ext cx="2415392" cy="9128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100" b="1" dirty="0">
                      <a:solidFill>
                        <a:prstClr val="black"/>
                      </a:solidFill>
                    </a:rPr>
                    <a:t>H</a:t>
                  </a:r>
                  <a:r>
                    <a:rPr lang="en-US" sz="1100" b="1" dirty="0" smtClean="0">
                      <a:solidFill>
                        <a:prstClr val="black"/>
                      </a:solidFill>
                    </a:rPr>
                    <a:t>8500</a:t>
                  </a:r>
                  <a:endParaRPr lang="en-US" sz="1100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7418034" y="4457670"/>
                  <a:ext cx="152400" cy="102873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14" name="Straight Arrow Connector 113"/>
                <p:cNvCxnSpPr/>
                <p:nvPr/>
              </p:nvCxnSpPr>
              <p:spPr>
                <a:xfrm>
                  <a:off x="228600" y="3707368"/>
                  <a:ext cx="8503111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TextBox 27"/>
                <p:cNvSpPr txBox="1"/>
                <p:nvPr/>
              </p:nvSpPr>
              <p:spPr>
                <a:xfrm>
                  <a:off x="22706" y="3949956"/>
                  <a:ext cx="1640127" cy="8330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200" b="1" dirty="0" smtClean="0">
                      <a:solidFill>
                        <a:prstClr val="black"/>
                      </a:solidFill>
                    </a:rPr>
                    <a:t>beam</a:t>
                  </a:r>
                  <a:endParaRPr lang="en-US" sz="1200" b="1" dirty="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116" name="Straight Connector 115"/>
                <p:cNvCxnSpPr>
                  <a:stCxn id="108" idx="3"/>
                </p:cNvCxnSpPr>
                <p:nvPr/>
              </p:nvCxnSpPr>
              <p:spPr>
                <a:xfrm flipV="1">
                  <a:off x="1630143" y="1828800"/>
                  <a:ext cx="5729968" cy="1878568"/>
                </a:xfrm>
                <a:prstGeom prst="line">
                  <a:avLst/>
                </a:prstGeom>
                <a:ln w="19050">
                  <a:solidFill>
                    <a:srgbClr val="FFCC0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>
                  <a:off x="1658644" y="3698288"/>
                  <a:ext cx="5754488" cy="1418780"/>
                </a:xfrm>
                <a:prstGeom prst="line">
                  <a:avLst/>
                </a:prstGeom>
                <a:ln w="19050">
                  <a:solidFill>
                    <a:srgbClr val="FFCC0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7" name="TextBox 96"/>
            <p:cNvSpPr txBox="1"/>
            <p:nvPr/>
          </p:nvSpPr>
          <p:spPr>
            <a:xfrm>
              <a:off x="1141691" y="1287055"/>
              <a:ext cx="7427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1m gap</a:t>
              </a:r>
              <a:r>
                <a:rPr lang="en-US" sz="1100" dirty="0" smtClean="0"/>
                <a:t> </a:t>
              </a: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2070456" y="2273809"/>
              <a:ext cx="539119" cy="165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9" name="Straight Connector 98"/>
            <p:cNvCxnSpPr/>
            <p:nvPr/>
          </p:nvCxnSpPr>
          <p:spPr>
            <a:xfrm flipH="1" flipV="1">
              <a:off x="735285" y="1178054"/>
              <a:ext cx="7546" cy="515682"/>
            </a:xfrm>
            <a:prstGeom prst="line">
              <a:avLst/>
            </a:prstGeom>
            <a:ln w="12700"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>
              <a:off x="733785" y="1300332"/>
              <a:ext cx="1370580" cy="0"/>
            </a:xfrm>
            <a:prstGeom prst="straightConnector1">
              <a:avLst/>
            </a:prstGeom>
            <a:ln w="12700"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>
              <a:off x="1751797" y="1777286"/>
              <a:ext cx="609744" cy="165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" name="Straight Connector 101"/>
            <p:cNvCxnSpPr/>
            <p:nvPr/>
          </p:nvCxnSpPr>
          <p:spPr>
            <a:xfrm flipV="1">
              <a:off x="2118747" y="1178054"/>
              <a:ext cx="0" cy="788056"/>
            </a:xfrm>
            <a:prstGeom prst="line">
              <a:avLst/>
            </a:prstGeom>
            <a:ln w="12700"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2218748" y="1655618"/>
              <a:ext cx="56724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8</a:t>
              </a:r>
              <a:r>
                <a:rPr lang="en-US" sz="1100" b="1" dirty="0" smtClean="0"/>
                <a:t> GeV </a:t>
              </a:r>
            </a:p>
            <a:p>
              <a:r>
                <a:rPr lang="en-US" sz="1100" b="1" dirty="0" smtClean="0"/>
                <a:t>beam</a:t>
              </a:r>
              <a:endParaRPr lang="en-US" sz="1100" b="1" dirty="0"/>
            </a:p>
          </p:txBody>
        </p:sp>
        <p:sp>
          <p:nvSpPr>
            <p:cNvPr id="104" name="Oval Callout 103"/>
            <p:cNvSpPr/>
            <p:nvPr/>
          </p:nvSpPr>
          <p:spPr>
            <a:xfrm>
              <a:off x="1139239" y="2554208"/>
              <a:ext cx="1392852" cy="617953"/>
            </a:xfrm>
            <a:prstGeom prst="wedgeEllipseCallout">
              <a:avLst>
                <a:gd name="adj1" fmla="val 19901"/>
                <a:gd name="adj2" fmla="val -90562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1263877" y="2641226"/>
              <a:ext cx="12104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Aerogel: </a:t>
              </a:r>
              <a:r>
                <a:rPr lang="en-US" sz="1200" dirty="0"/>
                <a:t> </a:t>
              </a:r>
              <a:r>
                <a:rPr lang="en-US" sz="1200" dirty="0" smtClean="0"/>
                <a:t>n=1.05</a:t>
              </a:r>
            </a:p>
            <a:p>
              <a:pPr algn="ctr"/>
              <a:r>
                <a:rPr lang="en-US" sz="1200" dirty="0" smtClean="0"/>
                <a:t>2cm thickness</a:t>
              </a:r>
            </a:p>
          </p:txBody>
        </p:sp>
      </p:grpSp>
      <p:sp>
        <p:nvSpPr>
          <p:cNvPr id="48" name="Text Box 10"/>
          <p:cNvSpPr txBox="1">
            <a:spLocks noChangeArrowheads="1"/>
          </p:cNvSpPr>
          <p:nvPr/>
        </p:nvSpPr>
        <p:spPr bwMode="auto">
          <a:xfrm>
            <a:off x="0" y="0"/>
            <a:ext cx="8983023" cy="43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0" tIns="45711" rIns="91420" bIns="45711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6600FF"/>
                </a:solidFill>
              </a:rPr>
              <a:t>Proximity Focusing RICH Prototype</a:t>
            </a:r>
            <a:endParaRPr lang="en-US" sz="2400" b="1" dirty="0">
              <a:solidFill>
                <a:srgbClr val="6600FF"/>
              </a:solidFill>
            </a:endParaRPr>
          </a:p>
        </p:txBody>
      </p:sp>
      <p:sp>
        <p:nvSpPr>
          <p:cNvPr id="49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565900"/>
            <a:ext cx="1905000" cy="292100"/>
          </a:xfrm>
        </p:spPr>
        <p:txBody>
          <a:bodyPr/>
          <a:lstStyle/>
          <a:p>
            <a:pPr>
              <a:defRPr/>
            </a:pPr>
            <a:r>
              <a:rPr lang="it-IT" smtClean="0"/>
              <a:t>L. Pappalardo</a:t>
            </a:r>
            <a:endParaRPr lang="it-IT" dirty="0"/>
          </a:p>
        </p:txBody>
      </p:sp>
      <p:sp>
        <p:nvSpPr>
          <p:cNvPr id="5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05100" y="6553200"/>
            <a:ext cx="3708400" cy="304800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5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0500" y="6578600"/>
            <a:ext cx="1905000" cy="279400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0579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5679775" y="2452955"/>
            <a:ext cx="3395987" cy="2787789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1" rIns="91420" bIns="45711" numCol="1" spcCol="0" rtlCol="0" anchor="t" anchorCtr="0" compatLnSpc="1">
            <a:prstTxWarp prst="textNoShape">
              <a:avLst/>
            </a:prstTxWarp>
          </a:bodyPr>
          <a:lstStyle/>
          <a:p>
            <a:pPr defTabSz="914210"/>
            <a:endParaRPr lang="it-IT"/>
          </a:p>
        </p:txBody>
      </p:sp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92739" y="79420"/>
            <a:ext cx="8983023" cy="43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0" tIns="45711" rIns="91420" bIns="45711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6600FF"/>
                </a:solidFill>
              </a:rPr>
              <a:t>A</a:t>
            </a:r>
            <a:r>
              <a:rPr lang="en-US" sz="2400" b="1" dirty="0" smtClean="0">
                <a:solidFill>
                  <a:srgbClr val="6600FF"/>
                </a:solidFill>
              </a:rPr>
              <a:t>ctivity </a:t>
            </a:r>
            <a:r>
              <a:rPr lang="en-US" sz="2400" b="1" dirty="0">
                <a:solidFill>
                  <a:srgbClr val="6600FF"/>
                </a:solidFill>
              </a:rPr>
              <a:t>with SiPM</a:t>
            </a:r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565900"/>
            <a:ext cx="1905000" cy="292100"/>
          </a:xfrm>
        </p:spPr>
        <p:txBody>
          <a:bodyPr/>
          <a:lstStyle/>
          <a:p>
            <a:pPr>
              <a:defRPr/>
            </a:pPr>
            <a:r>
              <a:rPr lang="it-IT" smtClean="0"/>
              <a:t>L. Pappalardo</a:t>
            </a:r>
            <a:endParaRPr lang="it-IT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05100" y="6553200"/>
            <a:ext cx="3708400" cy="304800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0500" y="6578600"/>
            <a:ext cx="1905000" cy="279400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  <p:pic>
        <p:nvPicPr>
          <p:cNvPr id="977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2" y="572562"/>
            <a:ext cx="8507957" cy="568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382134" y="2413833"/>
            <a:ext cx="4776717" cy="286603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1" rIns="91420" bIns="45711" numCol="1" spcCol="0" rtlCol="0" anchor="t" anchorCtr="0" compatLnSpc="1">
            <a:prstTxWarp prst="textNoShape">
              <a:avLst/>
            </a:prstTxWarp>
          </a:bodyPr>
          <a:lstStyle/>
          <a:p>
            <a:pPr defTabSz="914210"/>
            <a:endParaRPr lang="it-IT"/>
          </a:p>
        </p:txBody>
      </p:sp>
      <p:sp>
        <p:nvSpPr>
          <p:cNvPr id="3" name="Rectangle 2"/>
          <p:cNvSpPr/>
          <p:nvPr/>
        </p:nvSpPr>
        <p:spPr bwMode="auto">
          <a:xfrm>
            <a:off x="696038" y="5977721"/>
            <a:ext cx="4299045" cy="363439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1" rIns="91420" bIns="45711" numCol="1" spcCol="0" rtlCol="0" anchor="t" anchorCtr="0" compatLnSpc="1">
            <a:prstTxWarp prst="textNoShape">
              <a:avLst/>
            </a:prstTxWarp>
          </a:bodyPr>
          <a:lstStyle/>
          <a:p>
            <a:pPr defTabSz="914210"/>
            <a:endParaRPr lang="it-I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877" y="2452953"/>
            <a:ext cx="3452885" cy="2589664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3" t="24846" r="13836" b="4825"/>
          <a:stretch/>
        </p:blipFill>
        <p:spPr bwMode="auto">
          <a:xfrm rot="5400000">
            <a:off x="2775207" y="2835290"/>
            <a:ext cx="2625377" cy="186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2047164" y="5279864"/>
            <a:ext cx="5732060" cy="71334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1" rIns="91420" bIns="45711" numCol="1" spcCol="0" rtlCol="0" anchor="t" anchorCtr="0" compatLnSpc="1">
            <a:prstTxWarp prst="textNoShape">
              <a:avLst/>
            </a:prstTxWarp>
          </a:bodyPr>
          <a:lstStyle/>
          <a:p>
            <a:pPr defTabSz="914210"/>
            <a:endParaRPr lang="it-IT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92" t="16494" r="1308" b="3726"/>
          <a:stretch/>
        </p:blipFill>
        <p:spPr bwMode="auto">
          <a:xfrm>
            <a:off x="206985" y="2353757"/>
            <a:ext cx="2419174" cy="3540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02509" y="5360156"/>
            <a:ext cx="6086900" cy="569779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it-IT" sz="1700" dirty="0">
                <a:solidFill>
                  <a:srgbClr val="FF0000"/>
                </a:solidFill>
              </a:rPr>
              <a:t>SiPM might offer a cheaper and more efficient solution, expecially in a longer time perspective for other sectors</a:t>
            </a:r>
          </a:p>
        </p:txBody>
      </p:sp>
    </p:spTree>
    <p:extLst>
      <p:ext uri="{BB962C8B-B14F-4D97-AF65-F5344CB8AC3E}">
        <p14:creationId xmlns:p14="http://schemas.microsoft.com/office/powerpoint/2010/main" val="2695358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FE_AsidA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949" y="570131"/>
            <a:ext cx="5576455" cy="5576455"/>
          </a:xfrm>
          <a:prstGeom prst="rect">
            <a:avLst/>
          </a:prstGeom>
        </p:spPr>
      </p:pic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92739" y="79420"/>
            <a:ext cx="8983023" cy="43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0" tIns="45711" rIns="91420" bIns="45711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6600FF"/>
                </a:solidFill>
              </a:rPr>
              <a:t>SiPM Characterization</a:t>
            </a:r>
            <a:endParaRPr lang="en-US" sz="2400" b="1" dirty="0">
              <a:solidFill>
                <a:srgbClr val="6600FF"/>
              </a:solidFill>
            </a:endParaRPr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565900"/>
            <a:ext cx="1905000" cy="292100"/>
          </a:xfrm>
        </p:spPr>
        <p:txBody>
          <a:bodyPr/>
          <a:lstStyle/>
          <a:p>
            <a:pPr>
              <a:defRPr/>
            </a:pPr>
            <a:r>
              <a:rPr lang="it-IT" smtClean="0"/>
              <a:t>L. Pappalardo</a:t>
            </a:r>
            <a:endParaRPr lang="it-IT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05100" y="6553200"/>
            <a:ext cx="3708400" cy="304800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0500" y="6578600"/>
            <a:ext cx="1905000" cy="279400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  <p:sp>
        <p:nvSpPr>
          <p:cNvPr id="14" name="Oval Callout 13"/>
          <p:cNvSpPr/>
          <p:nvPr/>
        </p:nvSpPr>
        <p:spPr>
          <a:xfrm>
            <a:off x="721621" y="791629"/>
            <a:ext cx="2622714" cy="591260"/>
          </a:xfrm>
          <a:prstGeom prst="wedgeEllipseCallout">
            <a:avLst>
              <a:gd name="adj1" fmla="val -9469"/>
              <a:gd name="adj2" fmla="val 20836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/>
        </p:nvSpPr>
        <p:spPr>
          <a:xfrm>
            <a:off x="10883" y="1439767"/>
            <a:ext cx="1262615" cy="369332"/>
          </a:xfrm>
          <a:prstGeom prst="wedgeEllipseCallout">
            <a:avLst>
              <a:gd name="adj1" fmla="val 42647"/>
              <a:gd name="adj2" fmla="val 19561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01055" y="2270983"/>
            <a:ext cx="3994728" cy="275936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IMG_20140509_1051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43" y="2810733"/>
            <a:ext cx="3128818" cy="234661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01055" y="5030352"/>
            <a:ext cx="3994728" cy="57727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088759" y="5965529"/>
            <a:ext cx="95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Air cooling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1524895" y="2270983"/>
            <a:ext cx="1180807" cy="24245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908615" y="891952"/>
            <a:ext cx="2172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Humidity and Temperature </a:t>
            </a:r>
          </a:p>
          <a:p>
            <a:pPr algn="ctr"/>
            <a:r>
              <a:rPr lang="en-US" sz="1400" dirty="0" smtClean="0"/>
              <a:t>sensors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13452" y="1467988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Black box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2269566" y="4052387"/>
            <a:ext cx="293597" cy="4571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975969" y="4118598"/>
            <a:ext cx="857446" cy="13011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Callout 24"/>
          <p:cNvSpPr/>
          <p:nvPr/>
        </p:nvSpPr>
        <p:spPr>
          <a:xfrm>
            <a:off x="-56444" y="2689044"/>
            <a:ext cx="1566305" cy="523220"/>
          </a:xfrm>
          <a:prstGeom prst="wedgeEllipseCallout">
            <a:avLst>
              <a:gd name="adj1" fmla="val 39300"/>
              <a:gd name="adj2" fmla="val 14632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8227" y="2678227"/>
            <a:ext cx="1290550" cy="5268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Fast </a:t>
            </a:r>
          </a:p>
          <a:p>
            <a:pPr algn="ctr"/>
            <a:r>
              <a:rPr lang="en-US" sz="1400" dirty="0" smtClean="0"/>
              <a:t>Pre-amplifier</a:t>
            </a:r>
          </a:p>
        </p:txBody>
      </p:sp>
      <p:sp>
        <p:nvSpPr>
          <p:cNvPr id="27" name="Oval Callout 26"/>
          <p:cNvSpPr/>
          <p:nvPr/>
        </p:nvSpPr>
        <p:spPr>
          <a:xfrm>
            <a:off x="2459401" y="4618949"/>
            <a:ext cx="1566305" cy="369332"/>
          </a:xfrm>
          <a:prstGeom prst="wedgeEllipseCallout">
            <a:avLst>
              <a:gd name="adj1" fmla="val -40739"/>
              <a:gd name="adj2" fmla="val -14320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744500" y="4673276"/>
            <a:ext cx="967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Peltier</a:t>
            </a:r>
            <a:r>
              <a:rPr lang="en-US" sz="1400" dirty="0" smtClean="0"/>
              <a:t> Cell</a:t>
            </a:r>
            <a:endParaRPr lang="en-US" sz="1400" dirty="0"/>
          </a:p>
        </p:txBody>
      </p:sp>
      <p:sp>
        <p:nvSpPr>
          <p:cNvPr id="29" name="Oval Callout 28"/>
          <p:cNvSpPr/>
          <p:nvPr/>
        </p:nvSpPr>
        <p:spPr>
          <a:xfrm>
            <a:off x="3106345" y="3569485"/>
            <a:ext cx="1221977" cy="369332"/>
          </a:xfrm>
          <a:prstGeom prst="wedgeEllipseCallout">
            <a:avLst>
              <a:gd name="adj1" fmla="val -85929"/>
              <a:gd name="adj2" fmla="val 7350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434807" y="3592782"/>
            <a:ext cx="554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SiPM</a:t>
            </a:r>
            <a:endParaRPr lang="en-US" sz="1400" dirty="0"/>
          </a:p>
        </p:txBody>
      </p:sp>
      <p:sp>
        <p:nvSpPr>
          <p:cNvPr id="31" name="Up Arrow 30"/>
          <p:cNvSpPr/>
          <p:nvPr/>
        </p:nvSpPr>
        <p:spPr>
          <a:xfrm>
            <a:off x="2249988" y="5834133"/>
            <a:ext cx="783903" cy="45942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Up Arrow 33"/>
          <p:cNvSpPr/>
          <p:nvPr/>
        </p:nvSpPr>
        <p:spPr>
          <a:xfrm rot="10970925">
            <a:off x="3452621" y="1528693"/>
            <a:ext cx="531406" cy="313180"/>
          </a:xfrm>
          <a:prstGeom prst="up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 rot="16035418">
            <a:off x="3600294" y="2065869"/>
            <a:ext cx="322229" cy="14559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682398" y="1784842"/>
            <a:ext cx="728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inlet</a:t>
            </a:r>
            <a:endParaRPr lang="en-US" sz="1400" dirty="0"/>
          </a:p>
        </p:txBody>
      </p:sp>
      <p:sp>
        <p:nvSpPr>
          <p:cNvPr id="38" name="Oval Callout 37"/>
          <p:cNvSpPr/>
          <p:nvPr/>
        </p:nvSpPr>
        <p:spPr>
          <a:xfrm>
            <a:off x="4521199" y="5720922"/>
            <a:ext cx="1381761" cy="538876"/>
          </a:xfrm>
          <a:prstGeom prst="wedgeEllipseCallout">
            <a:avLst>
              <a:gd name="adj1" fmla="val 33029"/>
              <a:gd name="adj2" fmla="val -11029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4663114" y="5736578"/>
            <a:ext cx="1068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Break-down </a:t>
            </a:r>
          </a:p>
          <a:p>
            <a:pPr algn="ctr"/>
            <a:r>
              <a:rPr lang="en-US" sz="1400" dirty="0" smtClean="0"/>
              <a:t>Voltage</a:t>
            </a:r>
            <a:endParaRPr lang="en-US" sz="1400" dirty="0"/>
          </a:p>
        </p:txBody>
      </p:sp>
      <p:sp>
        <p:nvSpPr>
          <p:cNvPr id="40" name="Oval Callout 39"/>
          <p:cNvSpPr/>
          <p:nvPr/>
        </p:nvSpPr>
        <p:spPr>
          <a:xfrm>
            <a:off x="7112000" y="3363802"/>
            <a:ext cx="1137920" cy="649398"/>
          </a:xfrm>
          <a:prstGeom prst="wedgeEllipseCallout">
            <a:avLst>
              <a:gd name="adj1" fmla="val -12979"/>
              <a:gd name="adj2" fmla="val 17121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7317948" y="3430258"/>
            <a:ext cx="803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Working</a:t>
            </a:r>
          </a:p>
          <a:p>
            <a:pPr algn="ctr"/>
            <a:r>
              <a:rPr lang="en-US" sz="1400" dirty="0" smtClean="0"/>
              <a:t>point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90463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92739" y="79420"/>
            <a:ext cx="8983023" cy="43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0" tIns="45711" rIns="91420" bIns="45711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6600FF"/>
                </a:solidFill>
              </a:rPr>
              <a:t>SiPM Characterization</a:t>
            </a:r>
            <a:endParaRPr lang="en-US" sz="2400" b="1" dirty="0">
              <a:solidFill>
                <a:srgbClr val="6600FF"/>
              </a:solidFill>
            </a:endParaRPr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565900"/>
            <a:ext cx="1905000" cy="292100"/>
          </a:xfrm>
        </p:spPr>
        <p:txBody>
          <a:bodyPr/>
          <a:lstStyle/>
          <a:p>
            <a:pPr>
              <a:defRPr/>
            </a:pPr>
            <a:r>
              <a:rPr lang="it-IT" smtClean="0"/>
              <a:t>L. Pappalardo</a:t>
            </a:r>
            <a:endParaRPr lang="it-IT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05100" y="6553200"/>
            <a:ext cx="3708400" cy="304800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0500" y="6578600"/>
            <a:ext cx="1905000" cy="279400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  <p:pic>
        <p:nvPicPr>
          <p:cNvPr id="37" name="Picture 36" descr="ckp_asid_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938" y="94827"/>
            <a:ext cx="6763173" cy="6763173"/>
          </a:xfrm>
          <a:prstGeom prst="rect">
            <a:avLst/>
          </a:prstGeom>
        </p:spPr>
      </p:pic>
      <p:pic>
        <p:nvPicPr>
          <p:cNvPr id="38" name="Picture 37" descr="IMG_20140509_10512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9" y="3698099"/>
            <a:ext cx="3083560" cy="231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5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5679775" y="2452955"/>
            <a:ext cx="3395987" cy="2787789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1" rIns="91420" bIns="45711" numCol="1" spcCol="0" rtlCol="0" anchor="t" anchorCtr="0" compatLnSpc="1">
            <a:prstTxWarp prst="textNoShape">
              <a:avLst/>
            </a:prstTxWarp>
          </a:bodyPr>
          <a:lstStyle/>
          <a:p>
            <a:pPr defTabSz="914210"/>
            <a:endParaRPr lang="it-IT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0500" y="6578600"/>
            <a:ext cx="1905000" cy="279400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893" y="3511287"/>
            <a:ext cx="3452885" cy="2589664"/>
          </a:xfrm>
          <a:prstGeom prst="rect">
            <a:avLst/>
          </a:prstGeom>
        </p:spPr>
      </p:pic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565900"/>
            <a:ext cx="1905000" cy="292100"/>
          </a:xfrm>
        </p:spPr>
        <p:txBody>
          <a:bodyPr/>
          <a:lstStyle/>
          <a:p>
            <a:pPr>
              <a:defRPr/>
            </a:pPr>
            <a:r>
              <a:rPr lang="it-IT" smtClean="0"/>
              <a:t>L. Pappalardo</a:t>
            </a:r>
            <a:endParaRPr lang="it-IT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05100" y="6553200"/>
            <a:ext cx="3708400" cy="304800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3" name="Rectangle 2"/>
          <p:cNvSpPr/>
          <p:nvPr/>
        </p:nvSpPr>
        <p:spPr bwMode="auto">
          <a:xfrm>
            <a:off x="696038" y="5977721"/>
            <a:ext cx="4299045" cy="363439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1" rIns="91420" bIns="45711" numCol="1" spcCol="0" rtlCol="0" anchor="t" anchorCtr="0" compatLnSpc="1">
            <a:prstTxWarp prst="textNoShape">
              <a:avLst/>
            </a:prstTxWarp>
          </a:bodyPr>
          <a:lstStyle/>
          <a:p>
            <a:pPr defTabSz="914210"/>
            <a:endParaRPr lang="it-IT"/>
          </a:p>
        </p:txBody>
      </p:sp>
      <p:pic>
        <p:nvPicPr>
          <p:cNvPr id="16" name="Picture 15" descr="tdiff_vs_bias_new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68" y="3208347"/>
            <a:ext cx="4303888" cy="2929985"/>
          </a:xfrm>
          <a:prstGeom prst="rect">
            <a:avLst/>
          </a:prstGeom>
        </p:spPr>
      </p:pic>
      <p:pic>
        <p:nvPicPr>
          <p:cNvPr id="15" name="Picture 14" descr="run489_eventdisplay_log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096" y="649111"/>
            <a:ext cx="3107959" cy="2751667"/>
          </a:xfrm>
          <a:prstGeom prst="rect">
            <a:avLst/>
          </a:prstGeom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92739" y="79420"/>
            <a:ext cx="8983023" cy="43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0" tIns="45711" rIns="91420" bIns="45711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6600FF"/>
                </a:solidFill>
              </a:rPr>
              <a:t>SiPM Prototype Results</a:t>
            </a:r>
            <a:endParaRPr lang="en-US" sz="2400" b="1" dirty="0">
              <a:solidFill>
                <a:srgbClr val="6600FF"/>
              </a:solidFill>
            </a:endParaRPr>
          </a:p>
        </p:txBody>
      </p:sp>
      <p:pic>
        <p:nvPicPr>
          <p:cNvPr id="4" name="Picture 3" descr="matrix_2a_fit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56" y="1336400"/>
            <a:ext cx="4684889" cy="1602943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 bwMode="auto">
          <a:xfrm>
            <a:off x="6477000" y="2342444"/>
            <a:ext cx="818444" cy="832556"/>
          </a:xfrm>
          <a:prstGeom prst="ellipse">
            <a:avLst/>
          </a:prstGeom>
          <a:noFill/>
          <a:ln w="25400"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9900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 flipV="1">
            <a:off x="5334000" y="2201333"/>
            <a:ext cx="1171222" cy="39511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758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002694" y="1385831"/>
            <a:ext cx="925513" cy="2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168" y="634085"/>
            <a:ext cx="5921404" cy="481114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99593" y="87017"/>
            <a:ext cx="7380312" cy="584775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3200" dirty="0">
                <a:solidFill>
                  <a:srgbClr val="0000FF"/>
                </a:solidFill>
              </a:rPr>
              <a:t>Towards the 12 GeV era</a:t>
            </a:r>
            <a:endParaRPr lang="it-IT" sz="3200" b="1" dirty="0">
              <a:solidFill>
                <a:srgbClr val="0000FF"/>
              </a:solidFill>
            </a:endParaRPr>
          </a:p>
        </p:txBody>
      </p:sp>
      <p:sp>
        <p:nvSpPr>
          <p:cNvPr id="21" name="Segnaposto piè di pagina 6"/>
          <p:cNvSpPr txBox="1">
            <a:spLocks/>
          </p:cNvSpPr>
          <p:nvPr/>
        </p:nvSpPr>
        <p:spPr bwMode="auto">
          <a:xfrm>
            <a:off x="2705100" y="6553200"/>
            <a:ext cx="370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defTabSz="914210">
              <a:defRPr/>
            </a:pPr>
            <a:r>
              <a:rPr lang="it-IT">
                <a:solidFill>
                  <a:srgbClr val="000000"/>
                </a:solidFill>
              </a:rPr>
              <a:t>Attivita gruppo III</a:t>
            </a:r>
          </a:p>
        </p:txBody>
      </p:sp>
      <p:sp>
        <p:nvSpPr>
          <p:cNvPr id="22" name="Segnaposto data 7"/>
          <p:cNvSpPr txBox="1">
            <a:spLocks/>
          </p:cNvSpPr>
          <p:nvPr/>
        </p:nvSpPr>
        <p:spPr bwMode="auto">
          <a:xfrm>
            <a:off x="685800" y="6565900"/>
            <a:ext cx="19050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defTabSz="914210">
              <a:defRPr/>
            </a:pPr>
            <a:r>
              <a:rPr lang="it-IT">
                <a:solidFill>
                  <a:srgbClr val="000000"/>
                </a:solidFill>
              </a:rPr>
              <a:t>L.Pappalardo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23" name="Segnaposto numero diapositiva 9"/>
          <p:cNvSpPr txBox="1">
            <a:spLocks/>
          </p:cNvSpPr>
          <p:nvPr/>
        </p:nvSpPr>
        <p:spPr bwMode="auto">
          <a:xfrm>
            <a:off x="6540500" y="6578600"/>
            <a:ext cx="19050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defTabSz="914210">
              <a:defRPr/>
            </a:pPr>
            <a:fld id="{2C51FE0B-DBC0-4CFA-98C5-12AEA25740A5}" type="slidenum">
              <a:rPr lang="it-IT">
                <a:solidFill>
                  <a:srgbClr val="000000"/>
                </a:solidFill>
              </a:rPr>
              <a:pPr defTabSz="914210">
                <a:defRPr/>
              </a:pPr>
              <a:t>2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L. Pappalardo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086A10-CEAF-441E-B39E-8ABA104CA67A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  <p:sp>
        <p:nvSpPr>
          <p:cNvPr id="8" name="TextBox 7"/>
          <p:cNvSpPr txBox="1"/>
          <p:nvPr/>
        </p:nvSpPr>
        <p:spPr>
          <a:xfrm>
            <a:off x="911267" y="751101"/>
            <a:ext cx="6062778" cy="503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</a:t>
            </a:r>
            <a:r>
              <a:rPr lang="en-US" dirty="0" smtClean="0">
                <a:solidFill>
                  <a:srgbClr val="FCBA78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</a:t>
            </a:r>
            <a:r>
              <a:rPr lang="en-US" sz="1600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   </a:t>
            </a:r>
            <a:r>
              <a:rPr lang="en-US" sz="1600" dirty="0" smtClean="0">
                <a:solidFill>
                  <a:schemeClr val="tx1"/>
                </a:solidFill>
                <a:sym typeface="Zapf Dingbats"/>
              </a:rPr>
              <a:t>Project </a:t>
            </a:r>
            <a:r>
              <a:rPr lang="en-US" sz="1600" dirty="0" err="1" smtClean="0">
                <a:solidFill>
                  <a:schemeClr val="tx1"/>
                </a:solidFill>
                <a:sym typeface="Zapf Dingbats"/>
              </a:rPr>
              <a:t>Premiale</a:t>
            </a:r>
            <a:r>
              <a:rPr lang="en-US" sz="1600" dirty="0" smtClean="0">
                <a:solidFill>
                  <a:schemeClr val="tx1"/>
                </a:solidFill>
                <a:sym typeface="Zapf Dingbats"/>
              </a:rPr>
              <a:t> CLASMED</a:t>
            </a:r>
            <a:endParaRPr lang="en-US" sz="1600" dirty="0" smtClean="0">
              <a:solidFill>
                <a:schemeClr val="tx1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pPr marL="285750" indent="-285750">
              <a:buFont typeface="Zapf Dingbats" charset="0"/>
              <a:buChar char=" "/>
            </a:pPr>
            <a:endParaRPr lang="en-US" sz="1600" dirty="0" smtClean="0">
              <a:solidFill>
                <a:srgbClr val="4CDE41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pPr marL="285750" indent="-285750">
              <a:buFont typeface="Zapf Dingbats" charset="0"/>
              <a:buChar char=" "/>
            </a:pPr>
            <a:r>
              <a:rPr lang="en-US" sz="16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✔    </a:t>
            </a:r>
            <a:r>
              <a:rPr lang="en-US" sz="1600" dirty="0" smtClean="0">
                <a:solidFill>
                  <a:srgbClr val="000000"/>
                </a:solidFill>
                <a:sym typeface="Zapf Dingbats"/>
              </a:rPr>
              <a:t>HadronPhysics3: 3D-Mom</a:t>
            </a:r>
            <a:endParaRPr lang="en-US" sz="1600" dirty="0">
              <a:solidFill>
                <a:srgbClr val="4CDE41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pPr marL="285750" indent="-285750">
              <a:buFont typeface="Zapf Dingbats" charset="0"/>
              <a:buChar char=" "/>
            </a:pPr>
            <a:endParaRPr lang="en-US" sz="1600" dirty="0">
              <a:solidFill>
                <a:srgbClr val="4CDE41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pPr marL="285750" indent="-285750">
              <a:buFont typeface="Zapf Dingbats" charset="0"/>
              <a:buChar char=" "/>
            </a:pPr>
            <a:r>
              <a:rPr lang="en-US" sz="16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✔    </a:t>
            </a:r>
            <a:r>
              <a:rPr lang="en-US" sz="1600" dirty="0">
                <a:solidFill>
                  <a:srgbClr val="000000"/>
                </a:solidFill>
                <a:sym typeface="Zapf Dingbats"/>
              </a:rPr>
              <a:t>DOE </a:t>
            </a:r>
            <a:r>
              <a:rPr lang="en-US" sz="1600" dirty="0" smtClean="0">
                <a:solidFill>
                  <a:srgbClr val="000000"/>
                </a:solidFill>
                <a:sym typeface="Zapf Dingbats"/>
              </a:rPr>
              <a:t>funded R&amp;D </a:t>
            </a:r>
            <a:r>
              <a:rPr lang="en-US" sz="1600" dirty="0">
                <a:solidFill>
                  <a:srgbClr val="000000"/>
                </a:solidFill>
                <a:sym typeface="Zapf Dingbats"/>
              </a:rPr>
              <a:t>for a future EIC: </a:t>
            </a:r>
            <a:r>
              <a:rPr lang="en-US" sz="1600" dirty="0" smtClean="0">
                <a:solidFill>
                  <a:srgbClr val="000000"/>
                </a:solidFill>
                <a:sym typeface="Zapf Dingbats"/>
              </a:rPr>
              <a:t>SiPM</a:t>
            </a:r>
          </a:p>
          <a:p>
            <a:pPr marL="285750" indent="-285750">
              <a:buFont typeface="Zapf Dingbats" charset="0"/>
              <a:buChar char=" "/>
            </a:pPr>
            <a:endParaRPr lang="en-US" sz="1600" dirty="0">
              <a:sym typeface="Zapf Dingbats"/>
            </a:endParaRPr>
          </a:p>
          <a:p>
            <a:pPr marL="285750" indent="-285750">
              <a:buFont typeface="Zapf Dingbats" charset="0"/>
              <a:buChar char=" "/>
            </a:pPr>
            <a:r>
              <a:rPr lang="en-US" sz="1600" dirty="0" smtClean="0">
                <a:sym typeface="Zapf Dingbats"/>
              </a:rPr>
              <a:t>       </a:t>
            </a:r>
            <a:r>
              <a:rPr lang="en-US" sz="16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  </a:t>
            </a:r>
            <a:r>
              <a:rPr lang="en-US" sz="1600" dirty="0" smtClean="0">
                <a:solidFill>
                  <a:srgbClr val="000000"/>
                </a:solidFill>
                <a:sym typeface="Zapf Dingbats"/>
              </a:rPr>
              <a:t>HPH</a:t>
            </a:r>
            <a:r>
              <a:rPr lang="en-US" sz="1600" dirty="0">
                <a:solidFill>
                  <a:srgbClr val="000000"/>
                </a:solidFill>
                <a:sym typeface="Zapf Dingbats"/>
              </a:rPr>
              <a:t>: TMD-next and next-DIS (submitted</a:t>
            </a:r>
            <a:r>
              <a:rPr lang="en-US" sz="1600" dirty="0" smtClean="0">
                <a:solidFill>
                  <a:srgbClr val="000000"/>
                </a:solidFill>
                <a:sym typeface="Zapf Dingbats"/>
              </a:rPr>
              <a:t>)</a:t>
            </a:r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 smtClean="0"/>
          </a:p>
          <a:p>
            <a:r>
              <a:rPr lang="en-US" sz="1600" dirty="0" smtClean="0">
                <a:solidFill>
                  <a:srgbClr val="000000"/>
                </a:solidFill>
              </a:rPr>
              <a:t>Ferrara in 2015</a:t>
            </a:r>
            <a:r>
              <a:rPr lang="en-US" sz="1600" dirty="0" smtClean="0"/>
              <a:t>: </a:t>
            </a:r>
          </a:p>
          <a:p>
            <a:r>
              <a:rPr lang="en-US" sz="16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</a:t>
            </a:r>
          </a:p>
          <a:p>
            <a:pPr marL="285750" indent="-285750">
              <a:buFont typeface="Zapf Dingbats" charset="0"/>
              <a:buChar char=" "/>
            </a:pPr>
            <a:r>
              <a:rPr lang="en-US" sz="1600" dirty="0" smtClean="0">
                <a:solidFill>
                  <a:srgbClr val="FCBA78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✔    </a:t>
            </a:r>
            <a:r>
              <a:rPr lang="en-US" sz="1600" dirty="0" smtClean="0">
                <a:solidFill>
                  <a:srgbClr val="000000"/>
                </a:solidFill>
                <a:sym typeface="Zapf Dingbats"/>
              </a:rPr>
              <a:t>RICH Project Coordination</a:t>
            </a:r>
          </a:p>
          <a:p>
            <a:pPr marL="285750" indent="-285750">
              <a:buFont typeface="Zapf Dingbats" charset="0"/>
              <a:buChar char=" "/>
            </a:pPr>
            <a:endParaRPr lang="en-US" sz="1600" dirty="0" smtClean="0"/>
          </a:p>
          <a:p>
            <a:r>
              <a:rPr lang="en-US" sz="1600" dirty="0" smtClean="0"/>
              <a:t>            </a:t>
            </a:r>
            <a:r>
              <a:rPr lang="en-US" sz="1600" dirty="0">
                <a:solidFill>
                  <a:srgbClr val="FCBA78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600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</a:t>
            </a:r>
            <a:r>
              <a:rPr lang="en-US" sz="16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sym typeface="Zapf Dingbats"/>
              </a:rPr>
              <a:t>Front-End electronics prototyping and production</a:t>
            </a:r>
          </a:p>
          <a:p>
            <a:endParaRPr lang="en-US" sz="1600" dirty="0" smtClean="0">
              <a:solidFill>
                <a:srgbClr val="000000"/>
              </a:solidFill>
              <a:sym typeface="Zapf Dingbats"/>
            </a:endParaRPr>
          </a:p>
          <a:p>
            <a:pPr marL="285750" indent="-285750">
              <a:buFont typeface="Zapf Dingbats" charset="0"/>
              <a:buChar char=" "/>
            </a:pPr>
            <a:r>
              <a:rPr lang="en-US" sz="1600" dirty="0" smtClean="0">
                <a:solidFill>
                  <a:srgbClr val="FCBA78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✔</a:t>
            </a:r>
            <a:r>
              <a:rPr lang="en-US" sz="16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</a:t>
            </a:r>
            <a:r>
              <a:rPr lang="en-US" sz="1600" dirty="0">
                <a:solidFill>
                  <a:srgbClr val="000000"/>
                </a:solidFill>
                <a:sym typeface="Zapf Dingbats"/>
              </a:rPr>
              <a:t>Aerogel characterization and acceptance </a:t>
            </a:r>
            <a:r>
              <a:rPr lang="en-US" sz="1600" dirty="0" smtClean="0">
                <a:solidFill>
                  <a:srgbClr val="000000"/>
                </a:solidFill>
                <a:sym typeface="Zapf Dingbats"/>
              </a:rPr>
              <a:t>tests</a:t>
            </a:r>
            <a:r>
              <a:rPr lang="en-US" sz="1600" dirty="0" smtClean="0">
                <a:solidFill>
                  <a:srgbClr val="0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sym typeface="Zapf Dingbats"/>
              </a:rPr>
              <a:t> </a:t>
            </a:r>
          </a:p>
          <a:p>
            <a:pPr marL="285750" indent="-285750">
              <a:buFont typeface="Zapf Dingbats" charset="0"/>
              <a:buChar char=" "/>
            </a:pPr>
            <a:endParaRPr lang="en-US" sz="1600" dirty="0" smtClean="0">
              <a:solidFill>
                <a:srgbClr val="000000"/>
              </a:solidFill>
              <a:sym typeface="Zapf Dingbats"/>
            </a:endParaRPr>
          </a:p>
          <a:p>
            <a:pPr marL="285750" indent="-285750">
              <a:buFont typeface="Zapf Dingbats" charset="0"/>
              <a:buChar char=" "/>
            </a:pPr>
            <a:r>
              <a:rPr lang="en-US" sz="1600" dirty="0" smtClean="0">
                <a:sym typeface="Zapf Dingbats"/>
              </a:rPr>
              <a:t>       </a:t>
            </a:r>
            <a:r>
              <a:rPr lang="en-US" sz="1600" dirty="0">
                <a:solidFill>
                  <a:srgbClr val="FCBA78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600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</a:t>
            </a:r>
            <a:r>
              <a:rPr lang="en-US" sz="16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sym typeface="Zapf Dingbats"/>
              </a:rPr>
              <a:t>SiPM applications for RICH and Medical Imaging</a:t>
            </a:r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92739" y="79420"/>
            <a:ext cx="8983023" cy="43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0" tIns="45711" rIns="91420" bIns="45711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6600FF"/>
                </a:solidFill>
              </a:rPr>
              <a:t>RICH Landscape</a:t>
            </a:r>
            <a:endParaRPr lang="en-US" sz="2400" b="1" dirty="0">
              <a:solidFill>
                <a:srgbClr val="66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3827" y="5796724"/>
            <a:ext cx="3715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GOAL: 1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st</a:t>
            </a:r>
            <a:r>
              <a:rPr lang="en-US" sz="1600" b="1" dirty="0" smtClean="0">
                <a:solidFill>
                  <a:srgbClr val="FF0000"/>
                </a:solidFill>
              </a:rPr>
              <a:t> sector ready by the end of 2016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851594"/>
      </p:ext>
    </p:extLst>
  </p:cSld>
  <p:clrMapOvr>
    <a:masterClrMapping/>
  </p:clrMapOvr>
  <p:transition xmlns:p14="http://schemas.microsoft.com/office/powerpoint/2010/main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L. Pappalardo</a:t>
            </a:r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77926" y="219812"/>
            <a:ext cx="738343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1" rIns="91420" bIns="45711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0066FF"/>
                </a:solidFill>
                <a:latin typeface="Comic Sans MS" pitchFamily="66" charset="0"/>
              </a:rPr>
              <a:t>      Il </a:t>
            </a:r>
            <a:r>
              <a:rPr lang="en-US" sz="3200" dirty="0" err="1">
                <a:solidFill>
                  <a:srgbClr val="0066FF"/>
                </a:solidFill>
                <a:latin typeface="Comic Sans MS" pitchFamily="66" charset="0"/>
              </a:rPr>
              <a:t>gruppo</a:t>
            </a:r>
            <a:r>
              <a:rPr lang="en-US" sz="3200" dirty="0">
                <a:solidFill>
                  <a:srgbClr val="0066FF"/>
                </a:solidFill>
                <a:latin typeface="Comic Sans MS" pitchFamily="66" charset="0"/>
              </a:rPr>
              <a:t> di Ferrara @ JLAB12</a:t>
            </a:r>
            <a:endParaRPr lang="en-US" sz="3600" dirty="0">
              <a:sym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530" y="1064526"/>
            <a:ext cx="8966582" cy="5656915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it-IT" dirty="0" smtClean="0">
                <a:solidFill>
                  <a:srgbClr val="0033CC"/>
                </a:solidFill>
              </a:rPr>
              <a:t>Responsabilita’:</a:t>
            </a:r>
          </a:p>
          <a:p>
            <a:pPr marL="342829" indent="-342829">
              <a:buFont typeface="Arial" pitchFamily="34" charset="0"/>
              <a:buChar char="•"/>
            </a:pPr>
            <a:r>
              <a:rPr lang="it-IT" sz="2000" dirty="0">
                <a:solidFill>
                  <a:schemeClr val="tx1"/>
                </a:solidFill>
              </a:rPr>
              <a:t>M. Contalbrigo: responsabile locale di Jlab12</a:t>
            </a:r>
          </a:p>
          <a:p>
            <a:pPr marL="342829" indent="-342829">
              <a:buFont typeface="Arial" pitchFamily="34" charset="0"/>
              <a:buChar char="•"/>
            </a:pPr>
            <a:r>
              <a:rPr lang="it-IT" sz="2000" dirty="0">
                <a:solidFill>
                  <a:schemeClr val="tx1"/>
                </a:solidFill>
              </a:rPr>
              <a:t>M. Contalbrigo responsabile progetto RICH</a:t>
            </a:r>
          </a:p>
          <a:p>
            <a:pPr marL="342829" indent="-342829">
              <a:buFont typeface="Arial" pitchFamily="34" charset="0"/>
              <a:buChar char="•"/>
            </a:pPr>
            <a:r>
              <a:rPr lang="it-IT" sz="2000" dirty="0">
                <a:solidFill>
                  <a:schemeClr val="tx1"/>
                </a:solidFill>
              </a:rPr>
              <a:t>M. Contalbrigo &amp; L.P. Co-spokesperson di diverse proposte di esperimento (PAC34,37,38,39)</a:t>
            </a:r>
          </a:p>
          <a:p>
            <a:endParaRPr lang="it-IT" dirty="0">
              <a:solidFill>
                <a:schemeClr val="tx1"/>
              </a:solidFill>
            </a:endParaRPr>
          </a:p>
          <a:p>
            <a:r>
              <a:rPr lang="it-IT" dirty="0" smtClean="0">
                <a:solidFill>
                  <a:srgbClr val="0033CC"/>
                </a:solidFill>
              </a:rPr>
              <a:t>Contributi principali:</a:t>
            </a:r>
          </a:p>
          <a:p>
            <a:pPr marL="342829" indent="-342829">
              <a:buFont typeface="Arial" pitchFamily="34" charset="0"/>
              <a:buChar char="•"/>
            </a:pPr>
            <a:r>
              <a:rPr lang="it-IT" sz="2000" dirty="0">
                <a:solidFill>
                  <a:schemeClr val="tx1"/>
                </a:solidFill>
              </a:rPr>
              <a:t>RICH detector </a:t>
            </a:r>
            <a:r>
              <a:rPr lang="it-IT" sz="1800" dirty="0" smtClean="0">
                <a:solidFill>
                  <a:srgbClr val="FF0000"/>
                </a:solidFill>
              </a:rPr>
              <a:t>(Contalbrigo</a:t>
            </a:r>
            <a:r>
              <a:rPr lang="it-IT" sz="1800" dirty="0">
                <a:solidFill>
                  <a:srgbClr val="FF0000"/>
                </a:solidFill>
              </a:rPr>
              <a:t>, A. </a:t>
            </a:r>
            <a:r>
              <a:rPr lang="it-IT" sz="1800" dirty="0" smtClean="0">
                <a:solidFill>
                  <a:srgbClr val="FF0000"/>
                </a:solidFill>
              </a:rPr>
              <a:t>Movsysian, </a:t>
            </a:r>
            <a:r>
              <a:rPr lang="it-IT" sz="1800" dirty="0" smtClean="0">
                <a:solidFill>
                  <a:srgbClr val="FF0000"/>
                </a:solidFill>
              </a:rPr>
              <a:t>Luca </a:t>
            </a:r>
            <a:r>
              <a:rPr lang="it-IT" sz="1800" dirty="0" err="1" smtClean="0">
                <a:solidFill>
                  <a:srgbClr val="FF0000"/>
                </a:solidFill>
              </a:rPr>
              <a:t>Barion</a:t>
            </a:r>
            <a:r>
              <a:rPr lang="it-IT" sz="1800" dirty="0" smtClean="0">
                <a:solidFill>
                  <a:srgbClr val="FF0000"/>
                </a:solidFill>
              </a:rPr>
              <a:t>)</a:t>
            </a:r>
            <a:endParaRPr lang="it-IT" sz="1800" dirty="0">
              <a:solidFill>
                <a:srgbClr val="FF0000"/>
              </a:solidFill>
            </a:endParaRPr>
          </a:p>
          <a:p>
            <a:r>
              <a:rPr lang="it-IT" sz="2000" dirty="0">
                <a:solidFill>
                  <a:schemeClr val="tx1"/>
                </a:solidFill>
              </a:rPr>
              <a:t>     </a:t>
            </a:r>
            <a:r>
              <a:rPr lang="it-IT" sz="1600" dirty="0">
                <a:solidFill>
                  <a:schemeClr val="tx1"/>
                </a:solidFill>
              </a:rPr>
              <a:t>- Simulazioni GEANT4 e codice di </a:t>
            </a:r>
            <a:r>
              <a:rPr lang="it-IT" sz="1600" dirty="0" smtClean="0">
                <a:solidFill>
                  <a:schemeClr val="tx1"/>
                </a:solidFill>
              </a:rPr>
              <a:t>ricostruzione</a:t>
            </a:r>
            <a:endParaRPr lang="it-IT" sz="1600" dirty="0">
              <a:solidFill>
                <a:schemeClr val="tx1"/>
              </a:solidFill>
            </a:endParaRPr>
          </a:p>
          <a:p>
            <a:r>
              <a:rPr lang="it-IT" sz="1600" dirty="0">
                <a:solidFill>
                  <a:schemeClr val="tx1"/>
                </a:solidFill>
              </a:rPr>
              <a:t>      - Realizzazione prototipi e test su fascio (</a:t>
            </a:r>
            <a:r>
              <a:rPr lang="it-IT" sz="1600" dirty="0" smtClean="0">
                <a:solidFill>
                  <a:schemeClr val="tx1"/>
                </a:solidFill>
              </a:rPr>
              <a:t>CERN, LNF) </a:t>
            </a:r>
            <a:endParaRPr lang="it-IT" sz="1600" dirty="0">
              <a:solidFill>
                <a:schemeClr val="tx1"/>
              </a:solidFill>
            </a:endParaRPr>
          </a:p>
          <a:p>
            <a:r>
              <a:rPr lang="it-IT" sz="1600" dirty="0">
                <a:solidFill>
                  <a:schemeClr val="tx1"/>
                </a:solidFill>
              </a:rPr>
              <a:t>      - Caratterizzazione proprieta’ ottiche radiatore (@ SILAB</a:t>
            </a:r>
            <a:r>
              <a:rPr lang="it-IT" sz="1600" dirty="0" smtClean="0">
                <a:solidFill>
                  <a:schemeClr val="tx1"/>
                </a:solidFill>
              </a:rPr>
              <a:t>)</a:t>
            </a:r>
          </a:p>
          <a:p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smtClean="0">
                <a:solidFill>
                  <a:schemeClr val="tx1"/>
                </a:solidFill>
              </a:rPr>
              <a:t>     - SIPM Applications on RICH and </a:t>
            </a:r>
            <a:r>
              <a:rPr lang="it-IT" sz="1600" dirty="0" err="1" smtClean="0">
                <a:solidFill>
                  <a:schemeClr val="tx1"/>
                </a:solidFill>
              </a:rPr>
              <a:t>Medical</a:t>
            </a:r>
            <a:r>
              <a:rPr lang="it-IT" sz="1600" dirty="0" smtClean="0">
                <a:solidFill>
                  <a:schemeClr val="tx1"/>
                </a:solidFill>
              </a:rPr>
              <a:t> </a:t>
            </a:r>
            <a:r>
              <a:rPr lang="it-IT" sz="1600" dirty="0" err="1" smtClean="0">
                <a:solidFill>
                  <a:schemeClr val="tx1"/>
                </a:solidFill>
              </a:rPr>
              <a:t>Imaging</a:t>
            </a:r>
            <a:endParaRPr lang="it-IT" sz="1600" dirty="0">
              <a:solidFill>
                <a:schemeClr val="tx1"/>
              </a:solidFill>
            </a:endParaRPr>
          </a:p>
          <a:p>
            <a:endParaRPr lang="it-IT" sz="800" dirty="0">
              <a:solidFill>
                <a:schemeClr val="tx1"/>
              </a:solidFill>
            </a:endParaRPr>
          </a:p>
          <a:p>
            <a:pPr marL="342829" indent="-342829">
              <a:buFont typeface="Arial" pitchFamily="34" charset="0"/>
              <a:buChar char="•"/>
            </a:pPr>
            <a:r>
              <a:rPr lang="it-IT" sz="2000" dirty="0">
                <a:solidFill>
                  <a:schemeClr val="tx1"/>
                </a:solidFill>
              </a:rPr>
              <a:t>Configurazione magnetica per HD_Ice target </a:t>
            </a:r>
            <a:r>
              <a:rPr lang="it-IT" sz="1800" dirty="0">
                <a:solidFill>
                  <a:srgbClr val="FF0000"/>
                </a:solidFill>
              </a:rPr>
              <a:t>(M. Contalbrigo, M. Statera)</a:t>
            </a:r>
          </a:p>
          <a:p>
            <a:pPr marL="342829" indent="-342829">
              <a:buFont typeface="Arial" pitchFamily="34" charset="0"/>
              <a:buChar char="•"/>
            </a:pPr>
            <a:endParaRPr lang="it-IT" sz="800" dirty="0">
              <a:solidFill>
                <a:srgbClr val="FF0000"/>
              </a:solidFill>
            </a:endParaRPr>
          </a:p>
          <a:p>
            <a:pPr marL="342829" indent="-342829">
              <a:buFont typeface="Arial" pitchFamily="34" charset="0"/>
              <a:buChar char="•"/>
            </a:pPr>
            <a:r>
              <a:rPr lang="it-IT" sz="2000" dirty="0">
                <a:solidFill>
                  <a:schemeClr val="tx1"/>
                </a:solidFill>
              </a:rPr>
              <a:t>Studi di fattibilita’ e proiezioni dei risultati per proposte di esperimenti con CLAS12 </a:t>
            </a:r>
            <a:r>
              <a:rPr lang="it-IT" sz="1800" dirty="0" smtClean="0">
                <a:solidFill>
                  <a:srgbClr val="FF0000"/>
                </a:solidFill>
              </a:rPr>
              <a:t>(M</a:t>
            </a:r>
            <a:r>
              <a:rPr lang="it-IT" sz="1800" dirty="0">
                <a:solidFill>
                  <a:srgbClr val="FF0000"/>
                </a:solidFill>
              </a:rPr>
              <a:t>. </a:t>
            </a:r>
            <a:r>
              <a:rPr lang="it-IT" sz="1800" dirty="0" smtClean="0">
                <a:solidFill>
                  <a:srgbClr val="FF0000"/>
                </a:solidFill>
              </a:rPr>
              <a:t>Contalbrigo, </a:t>
            </a:r>
            <a:r>
              <a:rPr lang="it-IT" sz="1800" dirty="0" smtClean="0">
                <a:solidFill>
                  <a:srgbClr val="FF0000"/>
                </a:solidFill>
              </a:rPr>
              <a:t>Luciano Pappalardo)</a:t>
            </a:r>
            <a:endParaRPr lang="it-IT" sz="1800" dirty="0">
              <a:solidFill>
                <a:schemeClr val="tx1"/>
              </a:solidFill>
            </a:endParaRPr>
          </a:p>
          <a:p>
            <a:pPr marL="342829" indent="-342829">
              <a:buFont typeface="Arial" pitchFamily="34" charset="0"/>
              <a:buChar char="•"/>
            </a:pP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62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002694" y="1385831"/>
            <a:ext cx="925513" cy="2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168" y="634085"/>
            <a:ext cx="5921404" cy="4811141"/>
          </a:xfrm>
          <a:prstGeom prst="rect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10518" y="1209120"/>
            <a:ext cx="24257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1" rIns="91420" bIns="45711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CLAS12 detector</a:t>
            </a:r>
            <a:endParaRPr lang="en-US" sz="2000" b="1" dirty="0">
              <a:solidFill>
                <a:srgbClr val="FF0000"/>
              </a:solidFill>
              <a:sym typeface="Symbol" pitchFamily="18" charset="2"/>
            </a:endParaRPr>
          </a:p>
        </p:txBody>
      </p:sp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62" y="3068961"/>
            <a:ext cx="3669658" cy="3346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H="1">
            <a:off x="3555018" y="4149080"/>
            <a:ext cx="1444833" cy="444234"/>
          </a:xfrm>
          <a:prstGeom prst="straightConnector1">
            <a:avLst/>
          </a:prstGeom>
          <a:ln w="444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44016" y="1586823"/>
                <a:ext cx="3203848" cy="1428523"/>
              </a:xfrm>
              <a:prstGeom prst="rect">
                <a:avLst/>
              </a:prstGeom>
              <a:noFill/>
            </p:spPr>
            <p:txBody>
              <a:bodyPr wrap="square" lIns="91420" tIns="45711" rIns="91420" bIns="45711" rtlCol="0">
                <a:spAutoFit/>
              </a:bodyPr>
              <a:lstStyle/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it-IT" sz="1700" b="1" dirty="0">
                    <a:solidFill>
                      <a:prstClr val="black"/>
                    </a:solidFill>
                    <a:latin typeface="Calibri"/>
                  </a:rPr>
                  <a:t>Lumi up to </a:t>
                </a:r>
                <a14:m>
                  <m:oMath xmlns:m="http://schemas.openxmlformats.org/officeDocument/2006/math" xmlns="">
                    <m:sSup>
                      <m:sSupPr>
                        <m:ctrlP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𝟑𝟓</m:t>
                        </m:r>
                      </m:sup>
                    </m:sSup>
                    <m:r>
                      <a:rPr lang="it-IT" sz="1700" b="1" i="1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𝒔</m:t>
                        </m:r>
                      </m:e>
                      <m:sup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𝟏</m:t>
                        </m:r>
                      </m:sup>
                    </m:sSup>
                  </m:oMath>
                </a14:m>
                <a:endParaRPr lang="it-IT" sz="1700" b="1" dirty="0">
                  <a:solidFill>
                    <a:prstClr val="black"/>
                  </a:solidFill>
                  <a:latin typeface="Calibri"/>
                </a:endParaRP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it-IT" sz="1700" dirty="0">
                    <a:solidFill>
                      <a:prstClr val="black"/>
                    </a:solidFill>
                    <a:latin typeface="Calibri"/>
                  </a:rPr>
                  <a:t>High polarized electron beams</a:t>
                </a: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it-IT" sz="1700" b="1" dirty="0">
                    <a:solidFill>
                      <a:prstClr val="black"/>
                    </a:solidFill>
                    <a:latin typeface="Calibri"/>
                  </a:rPr>
                  <a:t>H and D polarized target</a:t>
                </a: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it-IT" sz="1700" b="1" dirty="0">
                    <a:solidFill>
                      <a:prstClr val="black"/>
                    </a:solidFill>
                    <a:latin typeface="Calibri"/>
                  </a:rPr>
                  <a:t>Broad kinematic range</a:t>
                </a: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it-IT" sz="1700" b="1" dirty="0">
                    <a:solidFill>
                      <a:prstClr val="black"/>
                    </a:solidFill>
                    <a:latin typeface="Calibri"/>
                  </a:rPr>
                  <a:t>Very good PID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16" y="1586822"/>
                <a:ext cx="3203848" cy="1410130"/>
              </a:xfrm>
              <a:prstGeom prst="rect">
                <a:avLst/>
              </a:prstGeom>
              <a:blipFill rotWithShape="1">
                <a:blip r:embed="rId4"/>
                <a:stretch>
                  <a:fillRect l="-952" t="-431" b="-47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899593" y="87017"/>
            <a:ext cx="7380312" cy="584775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3200" dirty="0">
                <a:solidFill>
                  <a:srgbClr val="0000FF"/>
                </a:solidFill>
              </a:rPr>
              <a:t>Towards the 12 GeV era</a:t>
            </a:r>
            <a:endParaRPr lang="it-IT" sz="3200" b="1" dirty="0">
              <a:solidFill>
                <a:srgbClr val="0000FF"/>
              </a:solidFill>
            </a:endParaRPr>
          </a:p>
        </p:txBody>
      </p:sp>
      <p:sp>
        <p:nvSpPr>
          <p:cNvPr id="21" name="Segnaposto piè di pagina 6"/>
          <p:cNvSpPr txBox="1">
            <a:spLocks/>
          </p:cNvSpPr>
          <p:nvPr/>
        </p:nvSpPr>
        <p:spPr bwMode="auto">
          <a:xfrm>
            <a:off x="2705100" y="6553200"/>
            <a:ext cx="370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defTabSz="914210">
              <a:defRPr/>
            </a:pPr>
            <a:r>
              <a:rPr lang="it-IT">
                <a:solidFill>
                  <a:srgbClr val="000000"/>
                </a:solidFill>
              </a:rPr>
              <a:t>Attivita gruppo III</a:t>
            </a:r>
          </a:p>
        </p:txBody>
      </p:sp>
      <p:sp>
        <p:nvSpPr>
          <p:cNvPr id="22" name="Segnaposto data 7"/>
          <p:cNvSpPr txBox="1">
            <a:spLocks/>
          </p:cNvSpPr>
          <p:nvPr/>
        </p:nvSpPr>
        <p:spPr bwMode="auto">
          <a:xfrm>
            <a:off x="685800" y="6565900"/>
            <a:ext cx="19050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defTabSz="914210">
              <a:defRPr/>
            </a:pPr>
            <a:r>
              <a:rPr lang="it-IT">
                <a:solidFill>
                  <a:srgbClr val="000000"/>
                </a:solidFill>
              </a:rPr>
              <a:t>L.Pappalardo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23" name="Segnaposto numero diapositiva 9"/>
          <p:cNvSpPr txBox="1">
            <a:spLocks/>
          </p:cNvSpPr>
          <p:nvPr/>
        </p:nvSpPr>
        <p:spPr bwMode="auto">
          <a:xfrm>
            <a:off x="6540500" y="6578600"/>
            <a:ext cx="19050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defTabSz="914210">
              <a:defRPr/>
            </a:pPr>
            <a:fld id="{2C51FE0B-DBC0-4CFA-98C5-12AEA25740A5}" type="slidenum">
              <a:rPr lang="it-IT">
                <a:solidFill>
                  <a:srgbClr val="000000"/>
                </a:solidFill>
              </a:rPr>
              <a:pPr defTabSz="914210">
                <a:defRPr/>
              </a:pPr>
              <a:t>3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41976" y="5336041"/>
            <a:ext cx="3638357" cy="1181844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it-IT" sz="2000" b="1" dirty="0">
                <a:solidFill>
                  <a:srgbClr val="0033CC"/>
                </a:solidFill>
              </a:rPr>
              <a:t>Physics program</a:t>
            </a:r>
            <a:r>
              <a:rPr lang="it-IT" sz="1800" dirty="0">
                <a:solidFill>
                  <a:schemeClr val="tx1"/>
                </a:solidFill>
              </a:rPr>
              <a:t>:</a:t>
            </a:r>
          </a:p>
          <a:p>
            <a:pPr marL="285690" indent="-285690">
              <a:buFontTx/>
              <a:buChar char="-"/>
            </a:pPr>
            <a:r>
              <a:rPr lang="it-IT" sz="1600" dirty="0">
                <a:solidFill>
                  <a:schemeClr val="tx1"/>
                </a:solidFill>
              </a:rPr>
              <a:t>Hadron spectroscopy</a:t>
            </a:r>
          </a:p>
          <a:p>
            <a:pPr marL="285690" indent="-285690">
              <a:buFontTx/>
              <a:buChar char="-"/>
            </a:pPr>
            <a:r>
              <a:rPr lang="it-IT" sz="1600" dirty="0">
                <a:solidFill>
                  <a:schemeClr val="tx1"/>
                </a:solidFill>
              </a:rPr>
              <a:t>Nuclear effects in hadronization</a:t>
            </a:r>
          </a:p>
          <a:p>
            <a:pPr marL="285690" indent="-285690">
              <a:buFontTx/>
              <a:buChar char="-"/>
            </a:pPr>
            <a:r>
              <a:rPr lang="it-IT" sz="1600" b="1" dirty="0">
                <a:solidFill>
                  <a:schemeClr val="tx1"/>
                </a:solidFill>
              </a:rPr>
              <a:t>Nucleon structure</a:t>
            </a:r>
            <a:r>
              <a:rPr lang="it-IT" sz="1600" dirty="0">
                <a:solidFill>
                  <a:schemeClr val="tx1"/>
                </a:solidFill>
              </a:rPr>
              <a:t> (TMDs, GPDs)</a:t>
            </a:r>
          </a:p>
        </p:txBody>
      </p:sp>
    </p:spTree>
    <p:extLst>
      <p:ext uri="{BB962C8B-B14F-4D97-AF65-F5344CB8AC3E}">
        <p14:creationId xmlns:p14="http://schemas.microsoft.com/office/powerpoint/2010/main" val="1608462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002694" y="1385831"/>
            <a:ext cx="925513" cy="2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9593" y="179929"/>
            <a:ext cx="7380312" cy="584775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3200" dirty="0">
                <a:solidFill>
                  <a:srgbClr val="0000FF"/>
                </a:solidFill>
              </a:rPr>
              <a:t>Towards the 12 GeV era</a:t>
            </a:r>
            <a:endParaRPr lang="it-IT" sz="3200" b="1" dirty="0">
              <a:solidFill>
                <a:srgbClr val="0000FF"/>
              </a:solidFill>
            </a:endParaRPr>
          </a:p>
        </p:txBody>
      </p:sp>
      <p:pic>
        <p:nvPicPr>
          <p:cNvPr id="233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85" y="980728"/>
            <a:ext cx="6947048" cy="5035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egnaposto piè di pagina 6"/>
          <p:cNvSpPr txBox="1">
            <a:spLocks/>
          </p:cNvSpPr>
          <p:nvPr/>
        </p:nvSpPr>
        <p:spPr bwMode="auto">
          <a:xfrm>
            <a:off x="2705100" y="6553200"/>
            <a:ext cx="370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defTabSz="914210">
              <a:defRPr/>
            </a:pPr>
            <a:r>
              <a:rPr lang="it-IT">
                <a:solidFill>
                  <a:srgbClr val="000000"/>
                </a:solidFill>
              </a:rPr>
              <a:t>Attivita gruppo III</a:t>
            </a:r>
          </a:p>
        </p:txBody>
      </p:sp>
      <p:sp>
        <p:nvSpPr>
          <p:cNvPr id="12" name="Segnaposto data 7"/>
          <p:cNvSpPr txBox="1">
            <a:spLocks/>
          </p:cNvSpPr>
          <p:nvPr/>
        </p:nvSpPr>
        <p:spPr bwMode="auto">
          <a:xfrm>
            <a:off x="685800" y="6565900"/>
            <a:ext cx="19050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defTabSz="914210">
              <a:defRPr/>
            </a:pPr>
            <a:r>
              <a:rPr lang="it-IT">
                <a:solidFill>
                  <a:srgbClr val="000000"/>
                </a:solidFill>
              </a:rPr>
              <a:t>L.Pappalardo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14" name="Segnaposto numero diapositiva 9"/>
          <p:cNvSpPr txBox="1">
            <a:spLocks/>
          </p:cNvSpPr>
          <p:nvPr/>
        </p:nvSpPr>
        <p:spPr bwMode="auto">
          <a:xfrm>
            <a:off x="6540500" y="6578600"/>
            <a:ext cx="19050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defTabSz="914210">
              <a:defRPr/>
            </a:pPr>
            <a:fld id="{2C51FE0B-DBC0-4CFA-98C5-12AEA25740A5}" type="slidenum">
              <a:rPr lang="it-IT">
                <a:solidFill>
                  <a:srgbClr val="000000"/>
                </a:solidFill>
              </a:rPr>
              <a:pPr defTabSz="914210">
                <a:defRPr/>
              </a:pPr>
              <a:t>4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459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0" y="87017"/>
            <a:ext cx="8896910" cy="492443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600" dirty="0">
                <a:solidFill>
                  <a:srgbClr val="0000FF"/>
                </a:solidFill>
              </a:rPr>
              <a:t>The </a:t>
            </a:r>
            <a:r>
              <a:rPr lang="it-IT" sz="2600" b="1" dirty="0">
                <a:solidFill>
                  <a:srgbClr val="0000FF"/>
                </a:solidFill>
              </a:rPr>
              <a:t>non-collinear </a:t>
            </a:r>
            <a:r>
              <a:rPr lang="it-IT" sz="2600" dirty="0">
                <a:solidFill>
                  <a:srgbClr val="0000FF"/>
                </a:solidFill>
              </a:rPr>
              <a:t>structure of the nucleon</a:t>
            </a:r>
            <a:endParaRPr lang="it-IT" sz="2600" b="1" dirty="0">
              <a:solidFill>
                <a:srgbClr val="0000FF"/>
              </a:solidFill>
            </a:endParaRPr>
          </a:p>
        </p:txBody>
      </p:sp>
      <p:pic>
        <p:nvPicPr>
          <p:cNvPr id="42" name="Picture 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33742"/>
            <a:ext cx="3802878" cy="1799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AutoShape 45"/>
          <p:cNvSpPr>
            <a:spLocks noChangeArrowheads="1"/>
          </p:cNvSpPr>
          <p:nvPr/>
        </p:nvSpPr>
        <p:spPr bwMode="auto">
          <a:xfrm>
            <a:off x="488675" y="6177960"/>
            <a:ext cx="821834" cy="308107"/>
          </a:xfrm>
          <a:prstGeom prst="wedgeRectCallout">
            <a:avLst>
              <a:gd name="adj1" fmla="val -352"/>
              <a:gd name="adj2" fmla="val -17243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solidFill>
                  <a:prstClr val="black"/>
                </a:solidFill>
              </a:rPr>
              <a:t>Sivers</a:t>
            </a:r>
            <a:endParaRPr lang="en-US" sz="1600" dirty="0">
              <a:solidFill>
                <a:prstClr val="black"/>
              </a:solidFill>
            </a:endParaRPr>
          </a:p>
        </p:txBody>
      </p:sp>
      <p:grpSp>
        <p:nvGrpSpPr>
          <p:cNvPr id="45" name="Group 56"/>
          <p:cNvGrpSpPr>
            <a:grpSpLocks/>
          </p:cNvGrpSpPr>
          <p:nvPr/>
        </p:nvGrpSpPr>
        <p:grpSpPr bwMode="auto">
          <a:xfrm>
            <a:off x="1497430" y="6177958"/>
            <a:ext cx="1543050" cy="295605"/>
            <a:chOff x="2546" y="2783"/>
            <a:chExt cx="869" cy="280"/>
          </a:xfrm>
        </p:grpSpPr>
        <p:sp>
          <p:nvSpPr>
            <p:cNvPr id="46" name="AutoShape 58"/>
            <p:cNvSpPr>
              <a:spLocks noChangeArrowheads="1"/>
            </p:cNvSpPr>
            <p:nvPr/>
          </p:nvSpPr>
          <p:spPr bwMode="auto">
            <a:xfrm>
              <a:off x="2832" y="2783"/>
              <a:ext cx="583" cy="280"/>
            </a:xfrm>
            <a:prstGeom prst="wedgeRectCallout">
              <a:avLst>
                <a:gd name="adj1" fmla="val 38419"/>
                <a:gd name="adj2" fmla="val -38047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prstClr val="black"/>
                </a:solidFill>
              </a:endParaRPr>
            </a:p>
          </p:txBody>
        </p:sp>
        <p:sp>
          <p:nvSpPr>
            <p:cNvPr id="47" name="AutoShape 59"/>
            <p:cNvSpPr>
              <a:spLocks noChangeArrowheads="1"/>
            </p:cNvSpPr>
            <p:nvPr/>
          </p:nvSpPr>
          <p:spPr bwMode="auto">
            <a:xfrm>
              <a:off x="2546" y="2783"/>
              <a:ext cx="869" cy="280"/>
            </a:xfrm>
            <a:prstGeom prst="wedgeRectCallout">
              <a:avLst>
                <a:gd name="adj1" fmla="val -18472"/>
                <a:gd name="adj2" fmla="val -152144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black"/>
                  </a:solidFill>
                </a:rPr>
                <a:t>worm-gears</a:t>
              </a:r>
            </a:p>
          </p:txBody>
        </p:sp>
        <p:sp>
          <p:nvSpPr>
            <p:cNvPr id="48" name="Rectangle 57"/>
            <p:cNvSpPr>
              <a:spLocks noChangeArrowheads="1"/>
            </p:cNvSpPr>
            <p:nvPr/>
          </p:nvSpPr>
          <p:spPr bwMode="auto">
            <a:xfrm>
              <a:off x="3182" y="2783"/>
              <a:ext cx="136" cy="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it-IT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9" name="AutoShape 44"/>
          <p:cNvSpPr>
            <a:spLocks noChangeArrowheads="1"/>
          </p:cNvSpPr>
          <p:nvPr/>
        </p:nvSpPr>
        <p:spPr bwMode="auto">
          <a:xfrm>
            <a:off x="3141825" y="3806548"/>
            <a:ext cx="1646200" cy="295631"/>
          </a:xfrm>
          <a:prstGeom prst="wedgeRectCallout">
            <a:avLst>
              <a:gd name="adj1" fmla="val -48070"/>
              <a:gd name="adj2" fmla="val 28018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Boer-Mulders</a:t>
            </a:r>
          </a:p>
        </p:txBody>
      </p:sp>
      <p:sp>
        <p:nvSpPr>
          <p:cNvPr id="50" name="AutoShape 46"/>
          <p:cNvSpPr>
            <a:spLocks noChangeArrowheads="1"/>
          </p:cNvSpPr>
          <p:nvPr/>
        </p:nvSpPr>
        <p:spPr bwMode="auto">
          <a:xfrm>
            <a:off x="4057058" y="5385872"/>
            <a:ext cx="1454894" cy="308107"/>
          </a:xfrm>
          <a:prstGeom prst="wedgeRectCallout">
            <a:avLst>
              <a:gd name="adj1" fmla="val -71893"/>
              <a:gd name="adj2" fmla="val 5453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solidFill>
                  <a:prstClr val="black"/>
                </a:solidFill>
              </a:rPr>
              <a:t>pretzelosity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52" name="AutoShape 43"/>
          <p:cNvSpPr>
            <a:spLocks noChangeArrowheads="1"/>
          </p:cNvSpPr>
          <p:nvPr/>
        </p:nvSpPr>
        <p:spPr bwMode="auto">
          <a:xfrm>
            <a:off x="1691680" y="3804442"/>
            <a:ext cx="1015587" cy="297738"/>
          </a:xfrm>
          <a:prstGeom prst="wedgeRectCallout">
            <a:avLst>
              <a:gd name="adj1" fmla="val -25535"/>
              <a:gd name="adj2" fmla="val 388862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solidFill>
                  <a:prstClr val="black"/>
                </a:solidFill>
              </a:rPr>
              <a:t>helicity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53" name="AutoShape 42"/>
          <p:cNvSpPr>
            <a:spLocks noChangeArrowheads="1"/>
          </p:cNvSpPr>
          <p:nvPr/>
        </p:nvSpPr>
        <p:spPr bwMode="auto">
          <a:xfrm>
            <a:off x="4057058" y="4690308"/>
            <a:ext cx="1420614" cy="312330"/>
          </a:xfrm>
          <a:prstGeom prst="wedgeRectCallout">
            <a:avLst>
              <a:gd name="adj1" fmla="val -65499"/>
              <a:gd name="adj2" fmla="val 170999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solidFill>
                  <a:prstClr val="black"/>
                </a:solidFill>
              </a:rPr>
              <a:t>transversity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22" name="AutoShape 41"/>
          <p:cNvSpPr>
            <a:spLocks noChangeArrowheads="1"/>
          </p:cNvSpPr>
          <p:nvPr/>
        </p:nvSpPr>
        <p:spPr bwMode="auto">
          <a:xfrm>
            <a:off x="179512" y="3804442"/>
            <a:ext cx="1224136" cy="297738"/>
          </a:xfrm>
          <a:prstGeom prst="wedgeRectCallout">
            <a:avLst>
              <a:gd name="adj1" fmla="val 32036"/>
              <a:gd name="adj2" fmla="val 283927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0" tIns="45711" rIns="91420" bIns="45711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momentum</a:t>
            </a:r>
          </a:p>
        </p:txBody>
      </p:sp>
      <p:sp>
        <p:nvSpPr>
          <p:cNvPr id="38" name="Segnaposto piè di pagina 6"/>
          <p:cNvSpPr txBox="1">
            <a:spLocks/>
          </p:cNvSpPr>
          <p:nvPr/>
        </p:nvSpPr>
        <p:spPr bwMode="auto">
          <a:xfrm>
            <a:off x="2705100" y="6553200"/>
            <a:ext cx="370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defTabSz="914210">
              <a:defRPr/>
            </a:pPr>
            <a:r>
              <a:rPr lang="it-IT">
                <a:solidFill>
                  <a:srgbClr val="000000"/>
                </a:solidFill>
              </a:rPr>
              <a:t>Attivita gruppo III</a:t>
            </a:r>
          </a:p>
        </p:txBody>
      </p:sp>
      <p:sp>
        <p:nvSpPr>
          <p:cNvPr id="62" name="Segnaposto data 7"/>
          <p:cNvSpPr txBox="1">
            <a:spLocks/>
          </p:cNvSpPr>
          <p:nvPr/>
        </p:nvSpPr>
        <p:spPr bwMode="auto">
          <a:xfrm>
            <a:off x="685800" y="6565900"/>
            <a:ext cx="19050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defTabSz="914210">
              <a:defRPr/>
            </a:pPr>
            <a:r>
              <a:rPr lang="it-IT">
                <a:solidFill>
                  <a:srgbClr val="000000"/>
                </a:solidFill>
              </a:rPr>
              <a:t>L.Pappalardo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63" name="Segnaposto numero diapositiva 9"/>
          <p:cNvSpPr txBox="1">
            <a:spLocks/>
          </p:cNvSpPr>
          <p:nvPr/>
        </p:nvSpPr>
        <p:spPr bwMode="auto">
          <a:xfrm>
            <a:off x="6540500" y="6578600"/>
            <a:ext cx="19050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defTabSz="914210">
              <a:defRPr/>
            </a:pPr>
            <a:fld id="{2C51FE0B-DBC0-4CFA-98C5-12AEA25740A5}" type="slidenum">
              <a:rPr lang="it-IT">
                <a:solidFill>
                  <a:srgbClr val="000000"/>
                </a:solidFill>
              </a:rPr>
              <a:pPr defTabSz="914210">
                <a:defRPr/>
              </a:pPr>
              <a:t>5</a:t>
            </a:fld>
            <a:endParaRPr lang="it-IT">
              <a:solidFill>
                <a:srgbClr val="000000"/>
              </a:solidFill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5525602" y="898326"/>
            <a:ext cx="2745079" cy="2537828"/>
            <a:chOff x="112947" y="1112898"/>
            <a:chExt cx="2684834" cy="2520280"/>
          </a:xfrm>
        </p:grpSpPr>
        <p:grpSp>
          <p:nvGrpSpPr>
            <p:cNvPr id="55" name="Group 54"/>
            <p:cNvGrpSpPr/>
            <p:nvPr/>
          </p:nvGrpSpPr>
          <p:grpSpPr>
            <a:xfrm>
              <a:off x="112947" y="1112898"/>
              <a:ext cx="2684834" cy="2520280"/>
              <a:chOff x="251520" y="1916832"/>
              <a:chExt cx="2684834" cy="2520280"/>
            </a:xfrm>
          </p:grpSpPr>
          <p:pic>
            <p:nvPicPr>
              <p:cNvPr id="85" name="Picture 6" descr="nucleon_structure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916832"/>
                <a:ext cx="2684834" cy="2520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6" name="AutoShape 16"/>
              <p:cNvSpPr>
                <a:spLocks noChangeArrowheads="1"/>
              </p:cNvSpPr>
              <p:nvPr/>
            </p:nvSpPr>
            <p:spPr bwMode="auto">
              <a:xfrm>
                <a:off x="1998914" y="2607129"/>
                <a:ext cx="762000" cy="381000"/>
              </a:xfrm>
              <a:prstGeom prst="curvedUpArrow">
                <a:avLst>
                  <a:gd name="adj1" fmla="val 21528"/>
                  <a:gd name="adj2" fmla="val 86250"/>
                  <a:gd name="adj3" fmla="val 33333"/>
                </a:avLst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" name="AutoShape 16"/>
              <p:cNvSpPr>
                <a:spLocks noChangeArrowheads="1"/>
              </p:cNvSpPr>
              <p:nvPr/>
            </p:nvSpPr>
            <p:spPr bwMode="auto">
              <a:xfrm rot="9874125">
                <a:off x="1699172" y="3600393"/>
                <a:ext cx="762000" cy="381000"/>
              </a:xfrm>
              <a:prstGeom prst="curvedUpArrow">
                <a:avLst>
                  <a:gd name="adj1" fmla="val 24484"/>
                  <a:gd name="adj2" fmla="val 86250"/>
                  <a:gd name="adj3" fmla="val 33333"/>
                </a:avLst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" name="AutoShape 16"/>
              <p:cNvSpPr>
                <a:spLocks noChangeArrowheads="1"/>
              </p:cNvSpPr>
              <p:nvPr/>
            </p:nvSpPr>
            <p:spPr bwMode="auto">
              <a:xfrm rot="14006485">
                <a:off x="538511" y="3206103"/>
                <a:ext cx="762000" cy="381000"/>
              </a:xfrm>
              <a:prstGeom prst="curvedUpArrow">
                <a:avLst>
                  <a:gd name="adj1" fmla="val 21528"/>
                  <a:gd name="adj2" fmla="val 86250"/>
                  <a:gd name="adj3" fmla="val 33333"/>
                </a:avLst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cxnSp>
          <p:nvCxnSpPr>
            <p:cNvPr id="59" name="Straight Arrow Connector 58"/>
            <p:cNvCxnSpPr/>
            <p:nvPr/>
          </p:nvCxnSpPr>
          <p:spPr>
            <a:xfrm flipV="1">
              <a:off x="2036629" y="1672344"/>
              <a:ext cx="303494" cy="28803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50438" y="2615140"/>
              <a:ext cx="303494" cy="28803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H="1">
              <a:off x="1914396" y="3047188"/>
              <a:ext cx="288032" cy="23735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134"/>
          <p:cNvGrpSpPr>
            <a:grpSpLocks/>
          </p:cNvGrpSpPr>
          <p:nvPr/>
        </p:nvGrpSpPr>
        <p:grpSpPr bwMode="auto">
          <a:xfrm>
            <a:off x="567159" y="784389"/>
            <a:ext cx="4602163" cy="2665413"/>
            <a:chOff x="3545" y="156"/>
            <a:chExt cx="2899" cy="1679"/>
          </a:xfrm>
        </p:grpSpPr>
        <p:grpSp>
          <p:nvGrpSpPr>
            <p:cNvPr id="90" name="Group 118"/>
            <p:cNvGrpSpPr>
              <a:grpSpLocks/>
            </p:cNvGrpSpPr>
            <p:nvPr/>
          </p:nvGrpSpPr>
          <p:grpSpPr bwMode="auto">
            <a:xfrm>
              <a:off x="3545" y="156"/>
              <a:ext cx="1859" cy="1679"/>
              <a:chOff x="3425" y="709"/>
              <a:chExt cx="1859" cy="1679"/>
            </a:xfrm>
          </p:grpSpPr>
          <p:pic>
            <p:nvPicPr>
              <p:cNvPr id="92" name="Picture 4" descr="sidis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0" y="710"/>
                <a:ext cx="1679" cy="16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3" name="Oval 5"/>
              <p:cNvSpPr>
                <a:spLocks noChangeArrowheads="1"/>
              </p:cNvSpPr>
              <p:nvPr/>
            </p:nvSpPr>
            <p:spPr bwMode="auto">
              <a:xfrm>
                <a:off x="3747" y="1905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94" name="Object 6"/>
              <p:cNvGraphicFramePr>
                <a:graphicFrameLocks noChangeAspect="1"/>
              </p:cNvGraphicFramePr>
              <p:nvPr/>
            </p:nvGraphicFramePr>
            <p:xfrm>
              <a:off x="3748" y="2016"/>
              <a:ext cx="264" cy="1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82249" name="Equation" r:id="rId6" imgW="266353" imgH="164885" progId="Equation.3">
                      <p:embed/>
                    </p:oleObj>
                  </mc:Choice>
                  <mc:Fallback>
                    <p:oleObj name="Equation" r:id="rId6" imgW="266353" imgH="164885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48" y="2016"/>
                            <a:ext cx="264" cy="1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5" name="AutoShape 7"/>
              <p:cNvSpPr>
                <a:spLocks noChangeArrowheads="1"/>
              </p:cNvSpPr>
              <p:nvPr/>
            </p:nvSpPr>
            <p:spPr bwMode="auto">
              <a:xfrm>
                <a:off x="4149" y="1572"/>
                <a:ext cx="296" cy="2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96" name="Object 8"/>
              <p:cNvGraphicFramePr>
                <a:graphicFrameLocks noChangeAspect="1"/>
              </p:cNvGraphicFramePr>
              <p:nvPr/>
            </p:nvGraphicFramePr>
            <p:xfrm>
              <a:off x="4234" y="1623"/>
              <a:ext cx="139" cy="1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82250" name="Equation" r:id="rId8" imgW="152334" imgH="139639" progId="Equation.3">
                      <p:embed/>
                    </p:oleObj>
                  </mc:Choice>
                  <mc:Fallback>
                    <p:oleObj name="Equation" r:id="rId8" imgW="152334" imgH="139639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34" y="1623"/>
                            <a:ext cx="139" cy="12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7" name="Oval 9"/>
              <p:cNvSpPr>
                <a:spLocks noChangeArrowheads="1"/>
              </p:cNvSpPr>
              <p:nvPr/>
            </p:nvSpPr>
            <p:spPr bwMode="auto">
              <a:xfrm>
                <a:off x="4637" y="1309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" name="Rectangle 11"/>
              <p:cNvSpPr>
                <a:spLocks noChangeArrowheads="1"/>
              </p:cNvSpPr>
              <p:nvPr/>
            </p:nvSpPr>
            <p:spPr bwMode="auto">
              <a:xfrm>
                <a:off x="3425" y="709"/>
                <a:ext cx="1859" cy="167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Rectangle 93"/>
              <p:cNvSpPr>
                <a:spLocks noChangeArrowheads="1"/>
              </p:cNvSpPr>
              <p:nvPr/>
            </p:nvSpPr>
            <p:spPr bwMode="auto">
              <a:xfrm>
                <a:off x="4586" y="1377"/>
                <a:ext cx="33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200" i="1" dirty="0">
                    <a:solidFill>
                      <a:schemeClr val="tx1"/>
                    </a:solidFill>
                  </a:rPr>
                  <a:t>FF</a:t>
                </a:r>
                <a:endParaRPr lang="it-IT" sz="2200" i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1" name="AutoShape 93"/>
            <p:cNvSpPr>
              <a:spLocks noChangeArrowheads="1"/>
            </p:cNvSpPr>
            <p:nvPr/>
          </p:nvSpPr>
          <p:spPr bwMode="auto">
            <a:xfrm>
              <a:off x="5828" y="783"/>
              <a:ext cx="616" cy="384"/>
            </a:xfrm>
            <a:prstGeom prst="notchedRightArrow">
              <a:avLst>
                <a:gd name="adj1" fmla="val 50000"/>
                <a:gd name="adj2" fmla="val 40104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6156177" y="3800673"/>
            <a:ext cx="2282255" cy="716774"/>
            <a:chOff x="6156176" y="620688"/>
            <a:chExt cx="2282255" cy="716775"/>
          </a:xfrm>
        </p:grpSpPr>
        <p:grpSp>
          <p:nvGrpSpPr>
            <p:cNvPr id="102" name="Group 33"/>
            <p:cNvGrpSpPr>
              <a:grpSpLocks/>
            </p:cNvGrpSpPr>
            <p:nvPr/>
          </p:nvGrpSpPr>
          <p:grpSpPr bwMode="auto">
            <a:xfrm>
              <a:off x="6156176" y="620688"/>
              <a:ext cx="2282255" cy="704375"/>
              <a:chOff x="0" y="1605"/>
              <a:chExt cx="1483" cy="518"/>
            </a:xfrm>
          </p:grpSpPr>
          <p:graphicFrame>
            <p:nvGraphicFramePr>
              <p:cNvPr id="105" name="Object 4"/>
              <p:cNvGraphicFramePr>
                <a:graphicFrameLocks noChangeAspect="1"/>
              </p:cNvGraphicFramePr>
              <p:nvPr/>
            </p:nvGraphicFramePr>
            <p:xfrm>
              <a:off x="0" y="1779"/>
              <a:ext cx="133" cy="17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82251" name="Equation" r:id="rId10" imgW="139680" imgH="203040" progId="Equation.3">
                      <p:embed/>
                    </p:oleObj>
                  </mc:Choice>
                  <mc:Fallback>
                    <p:oleObj name="Equation" r:id="rId10" imgW="139680" imgH="2030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0" y="1779"/>
                            <a:ext cx="133" cy="17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6" name="Oval 22"/>
              <p:cNvSpPr>
                <a:spLocks noChangeArrowheads="1"/>
              </p:cNvSpPr>
              <p:nvPr/>
            </p:nvSpPr>
            <p:spPr bwMode="auto">
              <a:xfrm>
                <a:off x="609" y="1741"/>
                <a:ext cx="126" cy="382"/>
              </a:xfrm>
              <a:prstGeom prst="ellipse">
                <a:avLst/>
              </a:prstGeom>
              <a:solidFill>
                <a:schemeClr val="hlink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 b="1">
                  <a:solidFill>
                    <a:srgbClr val="009999"/>
                  </a:solidFill>
                  <a:latin typeface="Helvetica" charset="0"/>
                  <a:cs typeface="Arial" charset="0"/>
                </a:endParaRPr>
              </a:p>
            </p:txBody>
          </p:sp>
          <p:sp>
            <p:nvSpPr>
              <p:cNvPr id="107" name="Line 23"/>
              <p:cNvSpPr>
                <a:spLocks noChangeShapeType="1"/>
              </p:cNvSpPr>
              <p:nvPr/>
            </p:nvSpPr>
            <p:spPr bwMode="auto">
              <a:xfrm>
                <a:off x="129" y="1927"/>
                <a:ext cx="47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" name="Line 24"/>
              <p:cNvSpPr>
                <a:spLocks noChangeShapeType="1"/>
              </p:cNvSpPr>
              <p:nvPr/>
            </p:nvSpPr>
            <p:spPr bwMode="auto">
              <a:xfrm flipV="1">
                <a:off x="736" y="1605"/>
                <a:ext cx="525" cy="26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graphicFrame>
            <p:nvGraphicFramePr>
              <p:cNvPr id="109" name="Object 6"/>
              <p:cNvGraphicFramePr>
                <a:graphicFrameLocks noChangeAspect="1"/>
              </p:cNvGraphicFramePr>
              <p:nvPr/>
            </p:nvGraphicFramePr>
            <p:xfrm>
              <a:off x="818" y="1605"/>
              <a:ext cx="120" cy="1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82252" name="Equation" r:id="rId12" imgW="126720" imgH="164880" progId="Equation.3">
                      <p:embed/>
                    </p:oleObj>
                  </mc:Choice>
                  <mc:Fallback>
                    <p:oleObj name="Equation" r:id="rId12" imgW="12672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8" y="1605"/>
                            <a:ext cx="120" cy="14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0" name="Line 26"/>
              <p:cNvSpPr>
                <a:spLocks noChangeShapeType="1"/>
              </p:cNvSpPr>
              <p:nvPr/>
            </p:nvSpPr>
            <p:spPr bwMode="auto">
              <a:xfrm>
                <a:off x="739" y="1893"/>
                <a:ext cx="7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" name="Line 27"/>
              <p:cNvSpPr>
                <a:spLocks noChangeShapeType="1"/>
              </p:cNvSpPr>
              <p:nvPr/>
            </p:nvSpPr>
            <p:spPr bwMode="auto">
              <a:xfrm>
                <a:off x="1261" y="1605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graphicFrame>
            <p:nvGraphicFramePr>
              <p:cNvPr id="112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83614507"/>
                  </p:ext>
                </p:extLst>
              </p:nvPr>
            </p:nvGraphicFramePr>
            <p:xfrm>
              <a:off x="1278" y="1612"/>
              <a:ext cx="205" cy="2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82253" name="Equation" r:id="rId14" imgW="215640" imgH="304560" progId="Equation.3">
                      <p:embed/>
                    </p:oleObj>
                  </mc:Choice>
                  <mc:Fallback>
                    <p:oleObj name="Equation" r:id="rId14" imgW="215640" imgH="30456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78" y="1612"/>
                            <a:ext cx="205" cy="26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03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03778555"/>
                </p:ext>
              </p:extLst>
            </p:nvPr>
          </p:nvGraphicFramePr>
          <p:xfrm>
            <a:off x="7336804" y="1002500"/>
            <a:ext cx="763588" cy="334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2254" name="Equation" r:id="rId16" imgW="457200" imgH="241200" progId="Equation.3">
                    <p:embed/>
                  </p:oleObj>
                </mc:Choice>
                <mc:Fallback>
                  <p:oleObj name="Equation" r:id="rId16" imgW="4572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36804" y="1002500"/>
                          <a:ext cx="763588" cy="3349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04" name="Straight Arrow Connector 103"/>
            <p:cNvCxnSpPr/>
            <p:nvPr/>
          </p:nvCxnSpPr>
          <p:spPr>
            <a:xfrm>
              <a:off x="7298983" y="1016728"/>
              <a:ext cx="787658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/>
              <p:cNvSpPr txBox="1"/>
              <p:nvPr/>
            </p:nvSpPr>
            <p:spPr>
              <a:xfrm>
                <a:off x="5644739" y="4552158"/>
                <a:ext cx="3528392" cy="1200329"/>
              </a:xfrm>
              <a:prstGeom prst="rect">
                <a:avLst/>
              </a:prstGeom>
              <a:noFill/>
            </p:spPr>
            <p:txBody>
              <a:bodyPr wrap="square" lIns="91420" tIns="45711" rIns="91420" bIns="45711">
                <a:spAutoFit/>
              </a:bodyPr>
              <a:lstStyle/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it-IT" sz="1800" dirty="0">
                    <a:solidFill>
                      <a:prstClr val="black"/>
                    </a:solidFill>
                    <a:latin typeface="Calibri"/>
                  </a:rPr>
                  <a:t>TMDs depend on  </a:t>
                </a:r>
                <a14:m>
                  <m:oMath xmlns:m="http://schemas.openxmlformats.org/officeDocument/2006/math" xmlns="">
                    <m:r>
                      <a:rPr lang="it-IT" sz="1800" i="1">
                        <a:solidFill>
                          <a:prstClr val="black"/>
                        </a:solidFill>
                        <a:latin typeface="Cambria Math"/>
                      </a:rPr>
                      <m:t>𝑥</m:t>
                    </m:r>
                  </m:oMath>
                </a14:m>
                <a:r>
                  <a:rPr lang="it-IT" sz="1800" dirty="0">
                    <a:solidFill>
                      <a:prstClr val="black"/>
                    </a:solidFill>
                    <a:latin typeface="Calibri"/>
                  </a:rPr>
                  <a:t>  and 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it-IT" sz="18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it-IT" sz="18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it-IT" sz="18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𝑇</m:t>
                        </m:r>
                      </m:sub>
                    </m:sSub>
                  </m:oMath>
                </a14:m>
                <a:endParaRPr lang="it-IT" sz="1800" dirty="0">
                  <a:solidFill>
                    <a:prstClr val="black"/>
                  </a:solidFill>
                  <a:latin typeface="Calibri"/>
                </a:endParaRP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it-IT" sz="1800" dirty="0">
                    <a:solidFill>
                      <a:prstClr val="black"/>
                    </a:solidFill>
                    <a:latin typeface="Calibri"/>
                  </a:rPr>
                  <a:t>Describe </a:t>
                </a:r>
                <a:r>
                  <a:rPr lang="en-US" sz="1800" dirty="0">
                    <a:solidFill>
                      <a:prstClr val="black"/>
                    </a:solidFill>
                    <a:latin typeface="Calibri"/>
                  </a:rPr>
                  <a:t>correlations between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it-IT" sz="18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it-IT" sz="18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it-IT" sz="18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prstClr val="black"/>
                    </a:solidFill>
                    <a:latin typeface="Calibri"/>
                  </a:rPr>
                  <a:t> and quark or nucleon spin  (</a:t>
                </a:r>
                <a:r>
                  <a:rPr lang="fr-FR" sz="1800" b="1" dirty="0">
                    <a:solidFill>
                      <a:srgbClr val="0000FF"/>
                    </a:solidFill>
                    <a:latin typeface="Calibri"/>
                  </a:rPr>
                  <a:t>spin-</a:t>
                </a:r>
                <a:r>
                  <a:rPr lang="fr-FR" sz="1800" b="1" dirty="0" err="1">
                    <a:solidFill>
                      <a:srgbClr val="0000FF"/>
                    </a:solidFill>
                    <a:latin typeface="Calibri"/>
                  </a:rPr>
                  <a:t>orbit</a:t>
                </a:r>
                <a:r>
                  <a:rPr lang="fr-FR" sz="1800" b="1" dirty="0">
                    <a:solidFill>
                      <a:srgbClr val="0000FF"/>
                    </a:solidFill>
                    <a:latin typeface="Calibri"/>
                  </a:rPr>
                  <a:t> </a:t>
                </a:r>
                <a:r>
                  <a:rPr lang="fr-FR" sz="1800" b="1" dirty="0" err="1">
                    <a:solidFill>
                      <a:srgbClr val="0000FF"/>
                    </a:solidFill>
                    <a:latin typeface="Calibri"/>
                  </a:rPr>
                  <a:t>correlations</a:t>
                </a:r>
                <a:r>
                  <a:rPr lang="fr-FR" sz="1800" dirty="0">
                    <a:solidFill>
                      <a:prstClr val="black"/>
                    </a:solidFill>
                    <a:latin typeface="Calibri"/>
                  </a:rPr>
                  <a:t>)</a:t>
                </a:r>
                <a:endParaRPr lang="it-IT" sz="18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13" name="TextBox 1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4739" y="4552158"/>
                <a:ext cx="3528392" cy="1200329"/>
              </a:xfrm>
              <a:prstGeom prst="rect">
                <a:avLst/>
              </a:prstGeom>
              <a:blipFill rotWithShape="1">
                <a:blip r:embed="rId18"/>
                <a:stretch>
                  <a:fillRect l="-1209" t="-2538" b="-71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3830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/>
          <p:cNvGrpSpPr/>
          <p:nvPr/>
        </p:nvGrpSpPr>
        <p:grpSpPr>
          <a:xfrm>
            <a:off x="4529264" y="579459"/>
            <a:ext cx="4350027" cy="3078767"/>
            <a:chOff x="3851920" y="2841461"/>
            <a:chExt cx="4981824" cy="3664514"/>
          </a:xfrm>
        </p:grpSpPr>
        <p:pic>
          <p:nvPicPr>
            <p:cNvPr id="6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8" t="4404" r="2621" b="5867"/>
            <a:stretch/>
          </p:blipFill>
          <p:spPr bwMode="auto">
            <a:xfrm>
              <a:off x="3851920" y="2841461"/>
              <a:ext cx="4981824" cy="3664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6" name="Rectangle 65"/>
            <p:cNvSpPr/>
            <p:nvPr/>
          </p:nvSpPr>
          <p:spPr>
            <a:xfrm>
              <a:off x="6134404" y="2881400"/>
              <a:ext cx="2524710" cy="720080"/>
            </a:xfrm>
            <a:prstGeom prst="rect">
              <a:avLst/>
            </a:prstGeom>
            <a:solidFill>
              <a:schemeClr val="bg1"/>
            </a:solidFill>
            <a:ln w="412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it-IT" sz="1800">
                <a:solidFill>
                  <a:prstClr val="white"/>
                </a:solidFill>
              </a:endParaRPr>
            </a:p>
          </p:txBody>
        </p:sp>
      </p:grpSp>
      <p:sp>
        <p:nvSpPr>
          <p:cNvPr id="70" name="Rectangle 69"/>
          <p:cNvSpPr/>
          <p:nvPr/>
        </p:nvSpPr>
        <p:spPr>
          <a:xfrm>
            <a:off x="0" y="87017"/>
            <a:ext cx="8896910" cy="492443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600" dirty="0">
                <a:solidFill>
                  <a:srgbClr val="0000FF"/>
                </a:solidFill>
              </a:rPr>
              <a:t>The </a:t>
            </a:r>
            <a:r>
              <a:rPr lang="it-IT" sz="2600" b="1" dirty="0">
                <a:solidFill>
                  <a:srgbClr val="0000FF"/>
                </a:solidFill>
              </a:rPr>
              <a:t>non-collinear </a:t>
            </a:r>
            <a:r>
              <a:rPr lang="it-IT" sz="2600" dirty="0">
                <a:solidFill>
                  <a:srgbClr val="0000FF"/>
                </a:solidFill>
              </a:rPr>
              <a:t>structure of the nucleon</a:t>
            </a:r>
            <a:endParaRPr lang="it-IT" sz="2600" b="1" dirty="0">
              <a:solidFill>
                <a:srgbClr val="0000FF"/>
              </a:solidFill>
            </a:endParaRPr>
          </a:p>
        </p:txBody>
      </p:sp>
      <p:pic>
        <p:nvPicPr>
          <p:cNvPr id="42" name="Picture 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33742"/>
            <a:ext cx="3802878" cy="1799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AutoShape 45"/>
          <p:cNvSpPr>
            <a:spLocks noChangeArrowheads="1"/>
          </p:cNvSpPr>
          <p:nvPr/>
        </p:nvSpPr>
        <p:spPr bwMode="auto">
          <a:xfrm>
            <a:off x="488675" y="6177960"/>
            <a:ext cx="821834" cy="308107"/>
          </a:xfrm>
          <a:prstGeom prst="wedgeRectCallout">
            <a:avLst>
              <a:gd name="adj1" fmla="val -352"/>
              <a:gd name="adj2" fmla="val -17243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solidFill>
                  <a:prstClr val="black"/>
                </a:solidFill>
              </a:rPr>
              <a:t>Sivers</a:t>
            </a:r>
            <a:endParaRPr lang="en-US" sz="1600" dirty="0">
              <a:solidFill>
                <a:prstClr val="black"/>
              </a:solidFill>
            </a:endParaRPr>
          </a:p>
        </p:txBody>
      </p:sp>
      <p:grpSp>
        <p:nvGrpSpPr>
          <p:cNvPr id="45" name="Group 56"/>
          <p:cNvGrpSpPr>
            <a:grpSpLocks/>
          </p:cNvGrpSpPr>
          <p:nvPr/>
        </p:nvGrpSpPr>
        <p:grpSpPr bwMode="auto">
          <a:xfrm>
            <a:off x="1497430" y="6177958"/>
            <a:ext cx="1543050" cy="295605"/>
            <a:chOff x="2546" y="2783"/>
            <a:chExt cx="869" cy="280"/>
          </a:xfrm>
        </p:grpSpPr>
        <p:sp>
          <p:nvSpPr>
            <p:cNvPr id="46" name="AutoShape 58"/>
            <p:cNvSpPr>
              <a:spLocks noChangeArrowheads="1"/>
            </p:cNvSpPr>
            <p:nvPr/>
          </p:nvSpPr>
          <p:spPr bwMode="auto">
            <a:xfrm>
              <a:off x="2832" y="2783"/>
              <a:ext cx="583" cy="280"/>
            </a:xfrm>
            <a:prstGeom prst="wedgeRectCallout">
              <a:avLst>
                <a:gd name="adj1" fmla="val 38419"/>
                <a:gd name="adj2" fmla="val -38047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prstClr val="black"/>
                </a:solidFill>
              </a:endParaRPr>
            </a:p>
          </p:txBody>
        </p:sp>
        <p:sp>
          <p:nvSpPr>
            <p:cNvPr id="47" name="AutoShape 59"/>
            <p:cNvSpPr>
              <a:spLocks noChangeArrowheads="1"/>
            </p:cNvSpPr>
            <p:nvPr/>
          </p:nvSpPr>
          <p:spPr bwMode="auto">
            <a:xfrm>
              <a:off x="2546" y="2783"/>
              <a:ext cx="869" cy="280"/>
            </a:xfrm>
            <a:prstGeom prst="wedgeRectCallout">
              <a:avLst>
                <a:gd name="adj1" fmla="val -18472"/>
                <a:gd name="adj2" fmla="val -152144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black"/>
                  </a:solidFill>
                </a:rPr>
                <a:t>worm-gears</a:t>
              </a:r>
            </a:p>
          </p:txBody>
        </p:sp>
        <p:sp>
          <p:nvSpPr>
            <p:cNvPr id="48" name="Rectangle 57"/>
            <p:cNvSpPr>
              <a:spLocks noChangeArrowheads="1"/>
            </p:cNvSpPr>
            <p:nvPr/>
          </p:nvSpPr>
          <p:spPr bwMode="auto">
            <a:xfrm>
              <a:off x="3182" y="2783"/>
              <a:ext cx="136" cy="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it-IT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9" name="AutoShape 44"/>
          <p:cNvSpPr>
            <a:spLocks noChangeArrowheads="1"/>
          </p:cNvSpPr>
          <p:nvPr/>
        </p:nvSpPr>
        <p:spPr bwMode="auto">
          <a:xfrm>
            <a:off x="3141825" y="3806548"/>
            <a:ext cx="1646200" cy="295631"/>
          </a:xfrm>
          <a:prstGeom prst="wedgeRectCallout">
            <a:avLst>
              <a:gd name="adj1" fmla="val -48070"/>
              <a:gd name="adj2" fmla="val 28018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Boer-Mulders</a:t>
            </a:r>
          </a:p>
        </p:txBody>
      </p:sp>
      <p:sp>
        <p:nvSpPr>
          <p:cNvPr id="50" name="AutoShape 46"/>
          <p:cNvSpPr>
            <a:spLocks noChangeArrowheads="1"/>
          </p:cNvSpPr>
          <p:nvPr/>
        </p:nvSpPr>
        <p:spPr bwMode="auto">
          <a:xfrm>
            <a:off x="4057058" y="5385872"/>
            <a:ext cx="1454894" cy="308107"/>
          </a:xfrm>
          <a:prstGeom prst="wedgeRectCallout">
            <a:avLst>
              <a:gd name="adj1" fmla="val -71893"/>
              <a:gd name="adj2" fmla="val 5453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solidFill>
                  <a:prstClr val="black"/>
                </a:solidFill>
              </a:rPr>
              <a:t>pretzelosity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52" name="AutoShape 43"/>
          <p:cNvSpPr>
            <a:spLocks noChangeArrowheads="1"/>
          </p:cNvSpPr>
          <p:nvPr/>
        </p:nvSpPr>
        <p:spPr bwMode="auto">
          <a:xfrm>
            <a:off x="1691680" y="3804442"/>
            <a:ext cx="1015587" cy="297738"/>
          </a:xfrm>
          <a:prstGeom prst="wedgeRectCallout">
            <a:avLst>
              <a:gd name="adj1" fmla="val -25535"/>
              <a:gd name="adj2" fmla="val 388862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solidFill>
                  <a:prstClr val="black"/>
                </a:solidFill>
              </a:rPr>
              <a:t>helicity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53" name="AutoShape 42"/>
          <p:cNvSpPr>
            <a:spLocks noChangeArrowheads="1"/>
          </p:cNvSpPr>
          <p:nvPr/>
        </p:nvSpPr>
        <p:spPr bwMode="auto">
          <a:xfrm>
            <a:off x="4057058" y="4690308"/>
            <a:ext cx="1420614" cy="312330"/>
          </a:xfrm>
          <a:prstGeom prst="wedgeRectCallout">
            <a:avLst>
              <a:gd name="adj1" fmla="val -65499"/>
              <a:gd name="adj2" fmla="val 170999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solidFill>
                  <a:prstClr val="black"/>
                </a:solidFill>
              </a:rPr>
              <a:t>transversity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22" name="AutoShape 41"/>
          <p:cNvSpPr>
            <a:spLocks noChangeArrowheads="1"/>
          </p:cNvSpPr>
          <p:nvPr/>
        </p:nvSpPr>
        <p:spPr bwMode="auto">
          <a:xfrm>
            <a:off x="179512" y="3804442"/>
            <a:ext cx="1224136" cy="297738"/>
          </a:xfrm>
          <a:prstGeom prst="wedgeRectCallout">
            <a:avLst>
              <a:gd name="adj1" fmla="val 32036"/>
              <a:gd name="adj2" fmla="val 283927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0" tIns="45711" rIns="91420" bIns="45711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momentum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6156177" y="3800673"/>
            <a:ext cx="2282255" cy="716774"/>
            <a:chOff x="6156176" y="620688"/>
            <a:chExt cx="2282255" cy="716775"/>
          </a:xfrm>
        </p:grpSpPr>
        <p:grpSp>
          <p:nvGrpSpPr>
            <p:cNvPr id="35" name="Group 33"/>
            <p:cNvGrpSpPr>
              <a:grpSpLocks/>
            </p:cNvGrpSpPr>
            <p:nvPr/>
          </p:nvGrpSpPr>
          <p:grpSpPr bwMode="auto">
            <a:xfrm>
              <a:off x="6156176" y="620688"/>
              <a:ext cx="2282255" cy="704375"/>
              <a:chOff x="0" y="1605"/>
              <a:chExt cx="1483" cy="518"/>
            </a:xfrm>
          </p:grpSpPr>
          <p:graphicFrame>
            <p:nvGraphicFramePr>
              <p:cNvPr id="39" name="Object 4"/>
              <p:cNvGraphicFramePr>
                <a:graphicFrameLocks noChangeAspect="1"/>
              </p:cNvGraphicFramePr>
              <p:nvPr/>
            </p:nvGraphicFramePr>
            <p:xfrm>
              <a:off x="0" y="1779"/>
              <a:ext cx="133" cy="17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83197" name="Equation" r:id="rId5" imgW="139680" imgH="203040" progId="Equation.3">
                      <p:embed/>
                    </p:oleObj>
                  </mc:Choice>
                  <mc:Fallback>
                    <p:oleObj name="Equation" r:id="rId5" imgW="139680" imgH="2030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0" y="1779"/>
                            <a:ext cx="133" cy="17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0" name="Oval 22"/>
              <p:cNvSpPr>
                <a:spLocks noChangeArrowheads="1"/>
              </p:cNvSpPr>
              <p:nvPr/>
            </p:nvSpPr>
            <p:spPr bwMode="auto">
              <a:xfrm>
                <a:off x="609" y="1741"/>
                <a:ext cx="126" cy="382"/>
              </a:xfrm>
              <a:prstGeom prst="ellipse">
                <a:avLst/>
              </a:prstGeom>
              <a:solidFill>
                <a:schemeClr val="hlink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 b="1">
                  <a:solidFill>
                    <a:srgbClr val="009999"/>
                  </a:solidFill>
                  <a:latin typeface="Helvetica" charset="0"/>
                  <a:cs typeface="Arial" charset="0"/>
                </a:endParaRPr>
              </a:p>
            </p:txBody>
          </p:sp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" y="1927"/>
                <a:ext cx="47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" name="Line 24"/>
              <p:cNvSpPr>
                <a:spLocks noChangeShapeType="1"/>
              </p:cNvSpPr>
              <p:nvPr/>
            </p:nvSpPr>
            <p:spPr bwMode="auto">
              <a:xfrm flipV="1">
                <a:off x="736" y="1605"/>
                <a:ext cx="525" cy="26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graphicFrame>
            <p:nvGraphicFramePr>
              <p:cNvPr id="51" name="Object 6"/>
              <p:cNvGraphicFramePr>
                <a:graphicFrameLocks noChangeAspect="1"/>
              </p:cNvGraphicFramePr>
              <p:nvPr/>
            </p:nvGraphicFramePr>
            <p:xfrm>
              <a:off x="818" y="1605"/>
              <a:ext cx="120" cy="1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83198" name="Equation" r:id="rId7" imgW="126720" imgH="164880" progId="Equation.3">
                      <p:embed/>
                    </p:oleObj>
                  </mc:Choice>
                  <mc:Fallback>
                    <p:oleObj name="Equation" r:id="rId7" imgW="12672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8" y="1605"/>
                            <a:ext cx="120" cy="14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6" name="Line 26"/>
              <p:cNvSpPr>
                <a:spLocks noChangeShapeType="1"/>
              </p:cNvSpPr>
              <p:nvPr/>
            </p:nvSpPr>
            <p:spPr bwMode="auto">
              <a:xfrm>
                <a:off x="739" y="1893"/>
                <a:ext cx="7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Line 27"/>
              <p:cNvSpPr>
                <a:spLocks noChangeShapeType="1"/>
              </p:cNvSpPr>
              <p:nvPr/>
            </p:nvSpPr>
            <p:spPr bwMode="auto">
              <a:xfrm>
                <a:off x="1261" y="1605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graphicFrame>
            <p:nvGraphicFramePr>
              <p:cNvPr id="58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02841343"/>
                  </p:ext>
                </p:extLst>
              </p:nvPr>
            </p:nvGraphicFramePr>
            <p:xfrm>
              <a:off x="1278" y="1612"/>
              <a:ext cx="205" cy="2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83199" name="Equation" r:id="rId9" imgW="215640" imgH="304560" progId="Equation.3">
                      <p:embed/>
                    </p:oleObj>
                  </mc:Choice>
                  <mc:Fallback>
                    <p:oleObj name="Equation" r:id="rId9" imgW="215640" imgH="30456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78" y="1612"/>
                            <a:ext cx="205" cy="26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36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65370561"/>
                </p:ext>
              </p:extLst>
            </p:nvPr>
          </p:nvGraphicFramePr>
          <p:xfrm>
            <a:off x="7336804" y="1002500"/>
            <a:ext cx="763588" cy="334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3200" name="Equation" r:id="rId11" imgW="457200" imgH="241200" progId="Equation.3">
                    <p:embed/>
                  </p:oleObj>
                </mc:Choice>
                <mc:Fallback>
                  <p:oleObj name="Equation" r:id="rId11" imgW="4572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36804" y="1002500"/>
                          <a:ext cx="763588" cy="3349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7" name="Straight Arrow Connector 36"/>
            <p:cNvCxnSpPr/>
            <p:nvPr/>
          </p:nvCxnSpPr>
          <p:spPr>
            <a:xfrm>
              <a:off x="7298983" y="1016728"/>
              <a:ext cx="787658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Segnaposto piè di pagina 6"/>
          <p:cNvSpPr txBox="1">
            <a:spLocks/>
          </p:cNvSpPr>
          <p:nvPr/>
        </p:nvSpPr>
        <p:spPr bwMode="auto">
          <a:xfrm>
            <a:off x="2705100" y="6553200"/>
            <a:ext cx="370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defTabSz="914210">
              <a:defRPr/>
            </a:pPr>
            <a:r>
              <a:rPr lang="it-IT">
                <a:solidFill>
                  <a:srgbClr val="000000"/>
                </a:solidFill>
              </a:rPr>
              <a:t>Attivita gruppo III</a:t>
            </a:r>
          </a:p>
        </p:txBody>
      </p:sp>
      <p:sp>
        <p:nvSpPr>
          <p:cNvPr id="62" name="Segnaposto data 7"/>
          <p:cNvSpPr txBox="1">
            <a:spLocks/>
          </p:cNvSpPr>
          <p:nvPr/>
        </p:nvSpPr>
        <p:spPr bwMode="auto">
          <a:xfrm>
            <a:off x="685800" y="6565900"/>
            <a:ext cx="19050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defTabSz="914210">
              <a:defRPr/>
            </a:pPr>
            <a:r>
              <a:rPr lang="it-IT">
                <a:solidFill>
                  <a:srgbClr val="000000"/>
                </a:solidFill>
              </a:rPr>
              <a:t>L.Pappalardo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63" name="Segnaposto numero diapositiva 9"/>
          <p:cNvSpPr txBox="1">
            <a:spLocks/>
          </p:cNvSpPr>
          <p:nvPr/>
        </p:nvSpPr>
        <p:spPr bwMode="auto">
          <a:xfrm>
            <a:off x="6540500" y="6578600"/>
            <a:ext cx="19050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defTabSz="914210">
              <a:defRPr/>
            </a:pPr>
            <a:fld id="{2C51FE0B-DBC0-4CFA-98C5-12AEA25740A5}" type="slidenum">
              <a:rPr lang="it-IT">
                <a:solidFill>
                  <a:srgbClr val="000000"/>
                </a:solidFill>
              </a:rPr>
              <a:pPr defTabSz="914210">
                <a:defRPr/>
              </a:pPr>
              <a:t>6</a:t>
            </a:fld>
            <a:endParaRPr lang="it-IT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/>
              <p:cNvSpPr txBox="1"/>
              <p:nvPr/>
            </p:nvSpPr>
            <p:spPr>
              <a:xfrm>
                <a:off x="5644739" y="4552156"/>
                <a:ext cx="3528392" cy="2031325"/>
              </a:xfrm>
              <a:prstGeom prst="rect">
                <a:avLst/>
              </a:prstGeom>
              <a:noFill/>
            </p:spPr>
            <p:txBody>
              <a:bodyPr wrap="square" lIns="91420" tIns="45711" rIns="91420" bIns="45711">
                <a:spAutoFit/>
              </a:bodyPr>
              <a:lstStyle/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it-IT" sz="1800" dirty="0">
                    <a:solidFill>
                      <a:prstClr val="black"/>
                    </a:solidFill>
                    <a:latin typeface="Calibri"/>
                  </a:rPr>
                  <a:t>TMDs depend on  </a:t>
                </a:r>
                <a14:m>
                  <m:oMath xmlns:m="http://schemas.openxmlformats.org/officeDocument/2006/math" xmlns="">
                    <m:r>
                      <a:rPr lang="it-IT" sz="1800" i="1">
                        <a:solidFill>
                          <a:prstClr val="black"/>
                        </a:solidFill>
                        <a:latin typeface="Cambria Math"/>
                      </a:rPr>
                      <m:t>𝑥</m:t>
                    </m:r>
                  </m:oMath>
                </a14:m>
                <a:r>
                  <a:rPr lang="it-IT" sz="1800" dirty="0">
                    <a:solidFill>
                      <a:prstClr val="black"/>
                    </a:solidFill>
                    <a:latin typeface="Calibri"/>
                  </a:rPr>
                  <a:t>  and 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it-IT" sz="18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it-IT" sz="18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it-IT" sz="18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𝑇</m:t>
                        </m:r>
                      </m:sub>
                    </m:sSub>
                  </m:oMath>
                </a14:m>
                <a:endParaRPr lang="it-IT" sz="1800" dirty="0">
                  <a:solidFill>
                    <a:prstClr val="black"/>
                  </a:solidFill>
                  <a:latin typeface="Calibri"/>
                </a:endParaRP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it-IT" sz="1800" dirty="0">
                    <a:solidFill>
                      <a:prstClr val="black"/>
                    </a:solidFill>
                    <a:latin typeface="Calibri"/>
                  </a:rPr>
                  <a:t>Describe </a:t>
                </a:r>
                <a:r>
                  <a:rPr lang="en-US" sz="1800" dirty="0">
                    <a:solidFill>
                      <a:prstClr val="black"/>
                    </a:solidFill>
                    <a:latin typeface="Calibri"/>
                  </a:rPr>
                  <a:t>correlations between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it-IT" sz="18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it-IT" sz="18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it-IT" sz="18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prstClr val="black"/>
                    </a:solidFill>
                    <a:latin typeface="Calibri"/>
                  </a:rPr>
                  <a:t> and quark or nucleon spin  (</a:t>
                </a:r>
                <a:r>
                  <a:rPr lang="fr-FR" sz="1800" b="1" dirty="0">
                    <a:solidFill>
                      <a:srgbClr val="0000FF"/>
                    </a:solidFill>
                    <a:latin typeface="Calibri"/>
                  </a:rPr>
                  <a:t>spin-</a:t>
                </a:r>
                <a:r>
                  <a:rPr lang="fr-FR" sz="1800" b="1" dirty="0" err="1">
                    <a:solidFill>
                      <a:srgbClr val="0000FF"/>
                    </a:solidFill>
                    <a:latin typeface="Calibri"/>
                  </a:rPr>
                  <a:t>orbit</a:t>
                </a:r>
                <a:r>
                  <a:rPr lang="fr-FR" sz="1800" b="1" dirty="0">
                    <a:solidFill>
                      <a:srgbClr val="0000FF"/>
                    </a:solidFill>
                    <a:latin typeface="Calibri"/>
                  </a:rPr>
                  <a:t> </a:t>
                </a:r>
                <a:r>
                  <a:rPr lang="fr-FR" sz="1800" b="1" dirty="0" err="1">
                    <a:solidFill>
                      <a:srgbClr val="0000FF"/>
                    </a:solidFill>
                    <a:latin typeface="Calibri"/>
                  </a:rPr>
                  <a:t>correlations</a:t>
                </a:r>
                <a:r>
                  <a:rPr lang="fr-FR" sz="1800" dirty="0">
                    <a:solidFill>
                      <a:prstClr val="black"/>
                    </a:solidFill>
                    <a:latin typeface="Calibri"/>
                  </a:rPr>
                  <a:t>)</a:t>
                </a:r>
                <a:endParaRPr lang="it-IT" sz="1800" dirty="0">
                  <a:solidFill>
                    <a:prstClr val="black"/>
                  </a:solidFill>
                  <a:latin typeface="Calibri"/>
                </a:endParaRP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it-IT" sz="1800" dirty="0">
                    <a:solidFill>
                      <a:prstClr val="black"/>
                    </a:solidFill>
                    <a:latin typeface="Calibri"/>
                  </a:rPr>
                  <a:t>Provide </a:t>
                </a:r>
                <a:r>
                  <a:rPr lang="it-IT" sz="1800" b="1" dirty="0">
                    <a:solidFill>
                      <a:prstClr val="black"/>
                    </a:solidFill>
                    <a:latin typeface="Calibri"/>
                  </a:rPr>
                  <a:t>a 3-dim picture </a:t>
                </a:r>
                <a:r>
                  <a:rPr lang="it-IT" sz="1800" dirty="0">
                    <a:solidFill>
                      <a:prstClr val="black"/>
                    </a:solidFill>
                    <a:latin typeface="Calibri"/>
                  </a:rPr>
                  <a:t>of the nucleon in momentum space (</a:t>
                </a:r>
                <a:r>
                  <a:rPr lang="it-IT" sz="1800" b="1" dirty="0">
                    <a:solidFill>
                      <a:srgbClr val="0000FF"/>
                    </a:solidFill>
                    <a:latin typeface="Calibri"/>
                  </a:rPr>
                  <a:t>nucleon tomography</a:t>
                </a:r>
                <a:r>
                  <a:rPr lang="it-IT" sz="1800" dirty="0">
                    <a:solidFill>
                      <a:prstClr val="black"/>
                    </a:solidFill>
                    <a:latin typeface="Calibri"/>
                  </a:rPr>
                  <a:t>)</a:t>
                </a:r>
              </a:p>
            </p:txBody>
          </p:sp>
        </mc:Choice>
        <mc:Fallback xmlns=""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4739" y="4552156"/>
                <a:ext cx="3528392" cy="2031325"/>
              </a:xfrm>
              <a:prstGeom prst="rect">
                <a:avLst/>
              </a:prstGeom>
              <a:blipFill rotWithShape="1">
                <a:blip r:embed="rId13"/>
                <a:stretch>
                  <a:fillRect l="-1209" t="-1502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37" y="1013003"/>
            <a:ext cx="3409163" cy="2211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7385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L. Pappalardo</a:t>
            </a:r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Attivita gruppo III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42802" y="1035088"/>
            <a:ext cx="8856888" cy="5336858"/>
            <a:chOff x="142802" y="912256"/>
            <a:chExt cx="8856888" cy="5336858"/>
          </a:xfrm>
        </p:grpSpPr>
        <p:pic>
          <p:nvPicPr>
            <p:cNvPr id="96973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02" y="914404"/>
              <a:ext cx="4331316" cy="5334710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6973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3" b="5532"/>
            <a:stretch/>
          </p:blipFill>
          <p:spPr bwMode="auto">
            <a:xfrm>
              <a:off x="4651542" y="912256"/>
              <a:ext cx="4348148" cy="5328000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Oval 4"/>
            <p:cNvSpPr/>
            <p:nvPr/>
          </p:nvSpPr>
          <p:spPr bwMode="auto">
            <a:xfrm>
              <a:off x="1187355" y="3166281"/>
              <a:ext cx="900753" cy="28660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210"/>
              <a:endParaRPr lang="it-IT"/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4792639" y="3086669"/>
              <a:ext cx="900753" cy="28660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210"/>
              <a:endParaRPr lang="it-IT"/>
            </a:p>
          </p:txBody>
        </p:sp>
      </p:grp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52281" y="68242"/>
            <a:ext cx="8807450" cy="48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rgbClr val="6600FF"/>
                </a:solidFill>
              </a:rPr>
              <a:t>Ferrara group involved in exp. proposals</a:t>
            </a:r>
            <a:endParaRPr lang="en-US" dirty="0">
              <a:solidFill>
                <a:srgbClr val="66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7837" y="496239"/>
            <a:ext cx="3166280" cy="424732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it-IT" sz="2000" dirty="0"/>
              <a:t>PAC39 (June 2012</a:t>
            </a:r>
            <a:r>
              <a:rPr lang="it-IT" dirty="0" smtClean="0"/>
              <a:t>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756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3" y="2568638"/>
            <a:ext cx="7928426" cy="3832282"/>
          </a:xfrm>
          <a:prstGeom prst="rect">
            <a:avLst/>
          </a:prstGeom>
        </p:spPr>
      </p:pic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565900"/>
            <a:ext cx="1905000" cy="292100"/>
          </a:xfrm>
        </p:spPr>
        <p:txBody>
          <a:bodyPr/>
          <a:lstStyle/>
          <a:p>
            <a:pPr>
              <a:defRPr/>
            </a:pPr>
            <a:r>
              <a:rPr lang="it-IT" smtClean="0"/>
              <a:t>L. Pappalardo</a:t>
            </a:r>
            <a:endParaRPr lang="it-IT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05100" y="6553200"/>
            <a:ext cx="3708400" cy="304800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0500" y="6578600"/>
            <a:ext cx="1905000" cy="279400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60979" y="65772"/>
            <a:ext cx="8983023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0" tIns="45711" rIns="91420" bIns="45711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6600FF"/>
                </a:solidFill>
              </a:rPr>
              <a:t>The CLAS12 RICH </a:t>
            </a:r>
          </a:p>
        </p:txBody>
      </p:sp>
      <p:pic>
        <p:nvPicPr>
          <p:cNvPr id="9840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6" y="707945"/>
            <a:ext cx="3671879" cy="174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40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966" y="776183"/>
            <a:ext cx="1345938" cy="35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40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409" y="1271404"/>
            <a:ext cx="43529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813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160979" y="102058"/>
            <a:ext cx="8983023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0" tIns="45711" rIns="91420" bIns="45711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6600FF"/>
                </a:solidFill>
              </a:rPr>
              <a:t>The CLAS12 RICH 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565900"/>
            <a:ext cx="1905000" cy="292100"/>
          </a:xfrm>
        </p:spPr>
        <p:txBody>
          <a:bodyPr/>
          <a:lstStyle/>
          <a:p>
            <a:pPr>
              <a:defRPr/>
            </a:pPr>
            <a:r>
              <a:rPr lang="it-IT" smtClean="0"/>
              <a:t>L. Pappalardo</a:t>
            </a:r>
            <a:endParaRPr lang="it-IT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05100" y="6553200"/>
            <a:ext cx="3708400" cy="304800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0500" y="6578600"/>
            <a:ext cx="1905000" cy="279400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  <p:pic>
        <p:nvPicPr>
          <p:cNvPr id="9850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9" y="982640"/>
            <a:ext cx="8924160" cy="535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71143" y="2376713"/>
            <a:ext cx="3725549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Progetto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Premiale</a:t>
            </a:r>
            <a:r>
              <a:rPr lang="en-US" sz="2000" b="1" dirty="0" smtClean="0">
                <a:solidFill>
                  <a:srgbClr val="FF0000"/>
                </a:solidFill>
              </a:rPr>
              <a:t> CLASMED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49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zione vuota">
  <a:themeElements>
    <a:clrScheme name="">
      <a:dk1>
        <a:srgbClr val="000000"/>
      </a:dk1>
      <a:lt1>
        <a:srgbClr val="FFFFCC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E2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esentazione vuota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rgbClr val="0099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99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41275">
          <a:solidFill>
            <a:srgbClr val="0000FF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41275">
          <a:solidFill>
            <a:srgbClr val="0000FF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41275">
          <a:solidFill>
            <a:srgbClr val="0000FF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20913</TotalTime>
  <Words>942</Words>
  <Application>Microsoft Macintosh PowerPoint</Application>
  <PresentationFormat>On-screen Show (4:3)</PresentationFormat>
  <Paragraphs>243</Paragraphs>
  <Slides>21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Presentazione vuota</vt:lpstr>
      <vt:lpstr>1_Office Theme</vt:lpstr>
      <vt:lpstr>2_Office Theme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Forschungszentrum Jülich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Paolo Lenisa</dc:creator>
  <cp:lastModifiedBy>Marco Contalbrigo</cp:lastModifiedBy>
  <cp:revision>2875</cp:revision>
  <cp:lastPrinted>2013-07-01T14:52:01Z</cp:lastPrinted>
  <dcterms:created xsi:type="dcterms:W3CDTF">2004-06-09T10:36:44Z</dcterms:created>
  <dcterms:modified xsi:type="dcterms:W3CDTF">2014-06-30T11:32:39Z</dcterms:modified>
</cp:coreProperties>
</file>