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219" r:id="rId2"/>
    <p:sldId id="1220" r:id="rId3"/>
    <p:sldId id="1221" r:id="rId4"/>
    <p:sldId id="1247" r:id="rId5"/>
    <p:sldId id="1222" r:id="rId6"/>
    <p:sldId id="1233" r:id="rId7"/>
    <p:sldId id="1244" r:id="rId8"/>
    <p:sldId id="1223" r:id="rId9"/>
    <p:sldId id="1107" r:id="rId10"/>
    <p:sldId id="1245" r:id="rId11"/>
    <p:sldId id="1246" r:id="rId12"/>
    <p:sldId id="1234" r:id="rId13"/>
    <p:sldId id="1228" r:id="rId14"/>
    <p:sldId id="1227" r:id="rId15"/>
    <p:sldId id="1235" r:id="rId16"/>
    <p:sldId id="1225" r:id="rId17"/>
    <p:sldId id="1239" r:id="rId18"/>
    <p:sldId id="1236" r:id="rId19"/>
    <p:sldId id="1238" r:id="rId20"/>
    <p:sldId id="1237" r:id="rId21"/>
    <p:sldId id="1226" r:id="rId22"/>
    <p:sldId id="1230" r:id="rId23"/>
    <p:sldId id="1231" r:id="rId24"/>
    <p:sldId id="1243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0E000"/>
    <a:srgbClr val="FCBA78"/>
    <a:srgbClr val="F5F701"/>
    <a:srgbClr val="E424EA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4" autoAdjust="0"/>
    <p:restoredTop sz="96194" autoAdjust="0"/>
  </p:normalViewPr>
  <p:slideViewPr>
    <p:cSldViewPr snapToGrid="0" snapToObjects="1">
      <p:cViewPr>
        <p:scale>
          <a:sx n="220" d="100"/>
          <a:sy n="220" d="100"/>
        </p:scale>
        <p:origin x="8" y="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F1530-6BE0-143B-68BA-5BE59BD5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B9551-5292-3DA0-58F6-5724674B1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BF6FD-2EFF-722D-C6B6-31BD3AFBA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035EB-1DA4-946E-FB0B-3065EF57B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2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10/06/24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10/06/24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10/06/24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10/06/24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10/06/24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10/06/24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10/06/24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10/06/24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10/06/24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10/06/24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10/06/24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10/06/24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arxiv.org/abs/2306.0936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640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83DE3-055D-D8F5-F01C-6A0E4212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0" y="64596"/>
            <a:ext cx="8933480" cy="5014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6EE46C-4E20-EA9E-1735-34FBAE1DEFBD}"/>
              </a:ext>
            </a:extLst>
          </p:cNvPr>
          <p:cNvSpPr/>
          <p:nvPr/>
        </p:nvSpPr>
        <p:spPr>
          <a:xfrm>
            <a:off x="3541363" y="4417017"/>
            <a:ext cx="302217" cy="131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FF90C-4250-9BA9-110F-7490D4F38BEC}"/>
              </a:ext>
            </a:extLst>
          </p:cNvPr>
          <p:cNvSpPr txBox="1"/>
          <p:nvPr/>
        </p:nvSpPr>
        <p:spPr>
          <a:xfrm>
            <a:off x="3497818" y="4367469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1900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05348-E09C-17A1-4DE3-80E3D9977AE1}"/>
              </a:ext>
            </a:extLst>
          </p:cNvPr>
          <p:cNvSpPr/>
          <p:nvPr/>
        </p:nvSpPr>
        <p:spPr>
          <a:xfrm>
            <a:off x="105260" y="526942"/>
            <a:ext cx="2565799" cy="455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B63E7-EE58-8337-0030-6016D78BD94B}"/>
              </a:ext>
            </a:extLst>
          </p:cNvPr>
          <p:cNvSpPr txBox="1"/>
          <p:nvPr/>
        </p:nvSpPr>
        <p:spPr>
          <a:xfrm>
            <a:off x="483557" y="712187"/>
            <a:ext cx="230338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700" dirty="0">
                <a:solidFill>
                  <a:srgbClr val="0070C0"/>
                </a:solidFill>
              </a:rPr>
              <a:t>Marco Contalbrigo</a:t>
            </a:r>
          </a:p>
          <a:p>
            <a:r>
              <a:rPr lang="en-IT" sz="1500" dirty="0">
                <a:solidFill>
                  <a:srgbClr val="0070C0"/>
                </a:solidFill>
              </a:rPr>
              <a:t>INFN Ferrara</a:t>
            </a:r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sz="1700" dirty="0">
                <a:solidFill>
                  <a:srgbClr val="0070C0"/>
                </a:solidFill>
              </a:rPr>
              <a:t>JLab User Organisation</a:t>
            </a:r>
          </a:p>
          <a:p>
            <a:r>
              <a:rPr lang="en-IT" sz="1700" dirty="0">
                <a:solidFill>
                  <a:srgbClr val="0070C0"/>
                </a:solidFill>
              </a:rPr>
              <a:t>Board of Directors Chair</a:t>
            </a:r>
          </a:p>
          <a:p>
            <a:endParaRPr lang="en-IT" sz="1700" dirty="0">
              <a:solidFill>
                <a:srgbClr val="0070C0"/>
              </a:solidFill>
            </a:endParaRPr>
          </a:p>
          <a:p>
            <a:r>
              <a:rPr lang="en-IT" sz="1700" dirty="0">
                <a:solidFill>
                  <a:srgbClr val="0070C0"/>
                </a:solidFill>
              </a:rPr>
              <a:t>JLUO Annual Meeting</a:t>
            </a:r>
          </a:p>
          <a:p>
            <a:r>
              <a:rPr lang="en-IT" sz="1500" dirty="0">
                <a:solidFill>
                  <a:srgbClr val="0070C0"/>
                </a:solidFill>
              </a:rPr>
              <a:t>June 10-12, 2024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08ADB15-AA1A-7A78-183A-337A16FF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646" y="3344017"/>
            <a:ext cx="2692184" cy="16609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3C44B3-9BD7-0C4F-AE24-814799A27C69}"/>
              </a:ext>
            </a:extLst>
          </p:cNvPr>
          <p:cNvSpPr/>
          <p:nvPr/>
        </p:nvSpPr>
        <p:spPr>
          <a:xfrm>
            <a:off x="6757260" y="87230"/>
            <a:ext cx="1921791" cy="503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C9CCC3-7E8F-EB9B-EFE3-8649F02CF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337" y="64596"/>
            <a:ext cx="1413034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1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3C3F4-CE65-6994-885F-97E26ADFACFC}"/>
              </a:ext>
            </a:extLst>
          </p:cNvPr>
          <p:cNvSpPr txBox="1"/>
          <p:nvPr/>
        </p:nvSpPr>
        <p:spPr>
          <a:xfrm>
            <a:off x="339634" y="249784"/>
            <a:ext cx="557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</a:rPr>
              <a:t>Examples of User Representation Activites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B8AC5-9B96-440A-1047-0CF2E6BD99DE}"/>
              </a:ext>
            </a:extLst>
          </p:cNvPr>
          <p:cNvSpPr txBox="1"/>
          <p:nvPr/>
        </p:nvSpPr>
        <p:spPr>
          <a:xfrm>
            <a:off x="906525" y="820782"/>
            <a:ext cx="726461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 Advisory Committee (PAC)</a:t>
            </a:r>
          </a:p>
          <a:p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</a:t>
            </a:r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Chair is a member of the PAC, and the JLUO chair-elect joins the PAC meetings, with a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unique charge to observe deliberations and the interactions between PAC members and </a:t>
            </a:r>
          </a:p>
          <a:p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proposers and ensure a fair process. JLUO BoD suggests new PAC members to C. Keppel.</a:t>
            </a:r>
          </a:p>
          <a:p>
            <a:endParaRPr lang="en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Director’s Inclusion and Diversity Council (DIEA Council)</a:t>
            </a:r>
          </a:p>
          <a:p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	</a:t>
            </a:r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Chair, O. Cortes Becerra, H. Szumilla-Vance (stepping out)</a:t>
            </a:r>
          </a:p>
          <a:p>
            <a:endParaRPr lang="en-IT" sz="1600" dirty="0"/>
          </a:p>
          <a:p>
            <a:r>
              <a:rPr lang="en-IT" sz="1800" b="1" dirty="0"/>
              <a:t>JLab Radiation </a:t>
            </a:r>
            <a:r>
              <a:rPr lang="en-IT" b="1" dirty="0"/>
              <a:t>R</a:t>
            </a:r>
            <a:r>
              <a:rPr lang="en-IT" sz="1800" b="1" dirty="0"/>
              <a:t>eview Panel (JRRP)</a:t>
            </a:r>
          </a:p>
          <a:p>
            <a:r>
              <a:rPr lang="en-IT" sz="1800" dirty="0"/>
              <a:t>      	</a:t>
            </a:r>
            <a:r>
              <a:rPr lang="en-IT" sz="1400" dirty="0"/>
              <a:t>Sean Dobbs replacing Charles Hyde after a long service</a:t>
            </a:r>
          </a:p>
          <a:p>
            <a:endParaRPr lang="en-IT" sz="1600" dirty="0"/>
          </a:p>
          <a:p>
            <a:r>
              <a:rPr lang="en-IT" sz="1600" b="1" dirty="0"/>
              <a:t>ePAS Advisory Team  (eTAS)           </a:t>
            </a:r>
            <a:r>
              <a:rPr lang="en-IT" sz="1400" dirty="0"/>
              <a:t>H. Szumilla-Vance</a:t>
            </a:r>
          </a:p>
          <a:p>
            <a:endParaRPr lang="en-IT" sz="1600" dirty="0"/>
          </a:p>
          <a:p>
            <a:r>
              <a:rPr lang="en-IT" sz="1600" b="1" dirty="0"/>
              <a:t>Space &amp; Renovation Committe</a:t>
            </a:r>
            <a:r>
              <a:rPr lang="en-GB" sz="1600" b="1" dirty="0"/>
              <a:t>es</a:t>
            </a:r>
            <a:r>
              <a:rPr lang="en-IT" sz="1600" b="1" dirty="0"/>
              <a:t>     </a:t>
            </a:r>
            <a:r>
              <a:rPr lang="en-IT" sz="1400" dirty="0"/>
              <a:t>JLUO Chair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10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AEAFF7B6-7B16-545D-58DA-DD8040F09877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922869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F04F80-79DE-C5D2-7A1A-28D6C35D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7" y="147622"/>
            <a:ext cx="8891971" cy="4850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AD39B-2019-A9CC-915C-E0ADC3DD1013}"/>
              </a:ext>
            </a:extLst>
          </p:cNvPr>
          <p:cNvSpPr/>
          <p:nvPr/>
        </p:nvSpPr>
        <p:spPr>
          <a:xfrm>
            <a:off x="224726" y="813397"/>
            <a:ext cx="8772642" cy="4191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B4EBC53-898B-7153-0F39-F4189798BD63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11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77C99-EA68-97D8-1E6A-C8C10C6A0D55}"/>
              </a:ext>
            </a:extLst>
          </p:cNvPr>
          <p:cNvSpPr txBox="1"/>
          <p:nvPr/>
        </p:nvSpPr>
        <p:spPr>
          <a:xfrm>
            <a:off x="612183" y="1082846"/>
            <a:ext cx="408502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Study group for user space</a:t>
            </a:r>
          </a:p>
          <a:p>
            <a:r>
              <a:rPr lang="en-IT" dirty="0"/>
              <a:t>(organized by JLUO Board)</a:t>
            </a:r>
          </a:p>
          <a:p>
            <a:endParaRPr lang="en-IT" dirty="0"/>
          </a:p>
          <a:p>
            <a:r>
              <a:rPr lang="en-IT" dirty="0"/>
              <a:t>Chair:      </a:t>
            </a:r>
            <a:r>
              <a:rPr lang="en-IT" b="1" dirty="0"/>
              <a:t>Yordanka Ilieva</a:t>
            </a:r>
          </a:p>
          <a:p>
            <a:endParaRPr lang="en-IT" sz="800" b="1" dirty="0"/>
          </a:p>
          <a:p>
            <a:endParaRPr lang="en-IT" sz="800" b="1" dirty="0"/>
          </a:p>
          <a:p>
            <a:r>
              <a:rPr lang="en-IT" dirty="0"/>
              <a:t>Members:   </a:t>
            </a:r>
          </a:p>
          <a:p>
            <a:endParaRPr lang="en-IT" sz="800" dirty="0"/>
          </a:p>
          <a:p>
            <a:r>
              <a:rPr lang="en-GB" dirty="0"/>
              <a:t>Sean Dobbs,              Rachel </a:t>
            </a:r>
            <a:r>
              <a:rPr lang="en-GB" dirty="0" err="1"/>
              <a:t>Mongtomery</a:t>
            </a:r>
            <a:r>
              <a:rPr lang="en-GB" dirty="0"/>
              <a:t>, </a:t>
            </a:r>
          </a:p>
          <a:p>
            <a:r>
              <a:rPr lang="en-GB" dirty="0"/>
              <a:t>Annalisa D'Angelo,   Kent </a:t>
            </a:r>
            <a:r>
              <a:rPr lang="en-GB" dirty="0" err="1"/>
              <a:t>Paschke</a:t>
            </a:r>
            <a:r>
              <a:rPr lang="en-GB" dirty="0"/>
              <a:t>, </a:t>
            </a:r>
          </a:p>
          <a:p>
            <a:r>
              <a:rPr lang="en-GB" dirty="0" err="1"/>
              <a:t>Chaden</a:t>
            </a:r>
            <a:r>
              <a:rPr lang="en-GB" dirty="0"/>
              <a:t> </a:t>
            </a:r>
            <a:r>
              <a:rPr lang="en-GB" dirty="0" err="1"/>
              <a:t>Djalali</a:t>
            </a:r>
            <a:r>
              <a:rPr lang="en-GB" dirty="0"/>
              <a:t>,         Zhiwen Zhao, </a:t>
            </a:r>
          </a:p>
          <a:p>
            <a:r>
              <a:rPr lang="en-GB" dirty="0"/>
              <a:t>Amy Schertz.</a:t>
            </a:r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2298E-AF70-CA4A-C00E-B29940CB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698" y="1648645"/>
            <a:ext cx="3540411" cy="2377053"/>
          </a:xfrm>
          <a:prstGeom prst="rect">
            <a:avLst/>
          </a:prstGeom>
        </p:spPr>
      </p:pic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E1DFE54B-B099-527C-EF9E-FAF98500EA11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87251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05117-D432-2FC4-3173-ABC7F5775935}"/>
              </a:ext>
            </a:extLst>
          </p:cNvPr>
          <p:cNvSpPr txBox="1"/>
          <p:nvPr/>
        </p:nvSpPr>
        <p:spPr>
          <a:xfrm>
            <a:off x="366877" y="192547"/>
            <a:ext cx="17239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b="1" dirty="0">
                <a:solidFill>
                  <a:srgbClr val="C00000"/>
                </a:solidFill>
              </a:rPr>
              <a:t>Space Survey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A3AB80-B67E-B451-EBEC-3695B609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3B0BD0AF-12B3-F7A0-712E-67BB30119E25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12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85BDA5-1B3B-67A8-086C-073BB024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74" y="1039345"/>
            <a:ext cx="4794831" cy="34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9B721C-6A4B-F8C3-B542-FB89D974C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316" y="289896"/>
            <a:ext cx="2185851" cy="21624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5BFA45-9A4D-11A7-141D-ED7451452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877" y="2571750"/>
            <a:ext cx="3217619" cy="24801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89461D7-97D7-E4EC-F7DD-C9DA6F0DBA53}"/>
              </a:ext>
            </a:extLst>
          </p:cNvPr>
          <p:cNvSpPr/>
          <p:nvPr/>
        </p:nvSpPr>
        <p:spPr>
          <a:xfrm>
            <a:off x="176775" y="1734289"/>
            <a:ext cx="4605537" cy="542567"/>
          </a:xfrm>
          <a:prstGeom prst="rect">
            <a:avLst/>
          </a:prstGeom>
          <a:solidFill>
            <a:srgbClr val="FFFF00">
              <a:alpha val="2220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E74F0-4665-EE7F-E6D9-BF761685DFD2}"/>
              </a:ext>
            </a:extLst>
          </p:cNvPr>
          <p:cNvSpPr/>
          <p:nvPr/>
        </p:nvSpPr>
        <p:spPr>
          <a:xfrm>
            <a:off x="6492240" y="3730752"/>
            <a:ext cx="904927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76FD60-24F9-F6BE-59E1-CE5B42A5777E}"/>
              </a:ext>
            </a:extLst>
          </p:cNvPr>
          <p:cNvSpPr/>
          <p:nvPr/>
        </p:nvSpPr>
        <p:spPr>
          <a:xfrm>
            <a:off x="6679406" y="3955289"/>
            <a:ext cx="904927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54BDA3-2C2E-A364-8147-568333D77066}"/>
              </a:ext>
            </a:extLst>
          </p:cNvPr>
          <p:cNvSpPr txBox="1"/>
          <p:nvPr/>
        </p:nvSpPr>
        <p:spPr>
          <a:xfrm>
            <a:off x="7588767" y="1246254"/>
            <a:ext cx="1006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72 responses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C28AA719-D0A9-A0E9-7644-8416B489643D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91638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5D17E-9CFC-597A-768E-80590264A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4" y="1531458"/>
            <a:ext cx="4288812" cy="3277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A7006C-39CF-7D80-BF0C-6104DDF2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386" y="1531458"/>
            <a:ext cx="4691614" cy="329750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36F31BD-479A-CF87-F5EC-C4A4BCDA43A7}"/>
              </a:ext>
            </a:extLst>
          </p:cNvPr>
          <p:cNvSpPr/>
          <p:nvPr/>
        </p:nvSpPr>
        <p:spPr>
          <a:xfrm>
            <a:off x="3326674" y="2079898"/>
            <a:ext cx="992777" cy="426720"/>
          </a:xfrm>
          <a:prstGeom prst="wedgeRoundRectCallout">
            <a:avLst>
              <a:gd name="adj1" fmla="val 33553"/>
              <a:gd name="adj2" fmla="val 3216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E817B-208E-45DB-D374-44D380CFD865}"/>
              </a:ext>
            </a:extLst>
          </p:cNvPr>
          <p:cNvSpPr txBox="1"/>
          <p:nvPr/>
        </p:nvSpPr>
        <p:spPr>
          <a:xfrm>
            <a:off x="3388135" y="2139369"/>
            <a:ext cx="869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Bookcase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505F0D5-BF6E-137C-52FE-DE4FD7ADADA5}"/>
              </a:ext>
            </a:extLst>
          </p:cNvPr>
          <p:cNvSpPr/>
          <p:nvPr/>
        </p:nvSpPr>
        <p:spPr>
          <a:xfrm>
            <a:off x="2155371" y="2779551"/>
            <a:ext cx="992777" cy="426720"/>
          </a:xfrm>
          <a:prstGeom prst="wedgeRoundRectCallout">
            <a:avLst>
              <a:gd name="adj1" fmla="val 33553"/>
              <a:gd name="adj2" fmla="val 3216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7684E-1DCB-2DAB-F827-432200804970}"/>
              </a:ext>
            </a:extLst>
          </p:cNvPr>
          <p:cNvSpPr txBox="1"/>
          <p:nvPr/>
        </p:nvSpPr>
        <p:spPr>
          <a:xfrm>
            <a:off x="2155371" y="2849211"/>
            <a:ext cx="990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Small table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88978C-D92C-A558-BA10-AF7946406B0D}"/>
              </a:ext>
            </a:extLst>
          </p:cNvPr>
          <p:cNvSpPr/>
          <p:nvPr/>
        </p:nvSpPr>
        <p:spPr>
          <a:xfrm>
            <a:off x="600891" y="1761932"/>
            <a:ext cx="992777" cy="426720"/>
          </a:xfrm>
          <a:prstGeom prst="wedgeRoundRectCallout">
            <a:avLst>
              <a:gd name="adj1" fmla="val 33553"/>
              <a:gd name="adj2" fmla="val 3216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06FCE2-0462-F218-E077-600DA9ED5E9C}"/>
              </a:ext>
            </a:extLst>
          </p:cNvPr>
          <p:cNvSpPr txBox="1"/>
          <p:nvPr/>
        </p:nvSpPr>
        <p:spPr>
          <a:xfrm>
            <a:off x="557346" y="1831592"/>
            <a:ext cx="106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Whiteboard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9CC54E62-2A2B-4176-84A5-E0A5B7863A35}"/>
              </a:ext>
            </a:extLst>
          </p:cNvPr>
          <p:cNvSpPr/>
          <p:nvPr/>
        </p:nvSpPr>
        <p:spPr>
          <a:xfrm>
            <a:off x="2198916" y="1728785"/>
            <a:ext cx="992777" cy="426720"/>
          </a:xfrm>
          <a:prstGeom prst="wedgeRoundRectCallout">
            <a:avLst>
              <a:gd name="adj1" fmla="val 63378"/>
              <a:gd name="adj2" fmla="val 18494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2ADE9-61CC-3E4D-D926-BD9DE96B2E14}"/>
              </a:ext>
            </a:extLst>
          </p:cNvPr>
          <p:cNvSpPr txBox="1"/>
          <p:nvPr/>
        </p:nvSpPr>
        <p:spPr>
          <a:xfrm>
            <a:off x="2262338" y="1799765"/>
            <a:ext cx="893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Info point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FECAEDA-4EAF-3A12-1CA4-B80C9C22F9CA}"/>
              </a:ext>
            </a:extLst>
          </p:cNvPr>
          <p:cNvSpPr/>
          <p:nvPr/>
        </p:nvSpPr>
        <p:spPr>
          <a:xfrm>
            <a:off x="6232901" y="1249844"/>
            <a:ext cx="1335079" cy="426720"/>
          </a:xfrm>
          <a:prstGeom prst="wedgeRoundRectCallout">
            <a:avLst>
              <a:gd name="adj1" fmla="val 33553"/>
              <a:gd name="adj2" fmla="val 3216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209C4-0023-0BB5-DA97-F17053DC12A0}"/>
              </a:ext>
            </a:extLst>
          </p:cNvPr>
          <p:cNvSpPr txBox="1"/>
          <p:nvPr/>
        </p:nvSpPr>
        <p:spPr>
          <a:xfrm>
            <a:off x="6294362" y="1309315"/>
            <a:ext cx="1273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Patent plaques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05117-D432-2FC4-3173-ABC7F5775935}"/>
              </a:ext>
            </a:extLst>
          </p:cNvPr>
          <p:cNvSpPr txBox="1"/>
          <p:nvPr/>
        </p:nvSpPr>
        <p:spPr>
          <a:xfrm>
            <a:off x="366877" y="192547"/>
            <a:ext cx="2030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b="1" dirty="0">
                <a:solidFill>
                  <a:srgbClr val="C00000"/>
                </a:solidFill>
              </a:rPr>
              <a:t>New social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C6888-92D0-57FC-CCAF-9A36B9A189C7}"/>
              </a:ext>
            </a:extLst>
          </p:cNvPr>
          <p:cNvSpPr txBox="1"/>
          <p:nvPr/>
        </p:nvSpPr>
        <p:spPr>
          <a:xfrm>
            <a:off x="396031" y="711913"/>
            <a:ext cx="5861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Part of UGBoD recommendations: Innovation lounge in F101</a:t>
            </a:r>
          </a:p>
          <a:p>
            <a:r>
              <a:rPr lang="en-IT" dirty="0"/>
              <a:t>(patents, new achievements, awards &amp; honor plaques)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A3AB80-B67E-B451-EBEC-3695B6099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3B0BD0AF-12B3-F7A0-712E-67BB30119E25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13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B8DCEC8C-B83B-3A30-9EC8-5AEA6A70F29E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76548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F04F80-79DE-C5D2-7A1A-28D6C35D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7" y="147622"/>
            <a:ext cx="8891971" cy="4850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AD39B-2019-A9CC-915C-E0ADC3DD1013}"/>
              </a:ext>
            </a:extLst>
          </p:cNvPr>
          <p:cNvSpPr/>
          <p:nvPr/>
        </p:nvSpPr>
        <p:spPr>
          <a:xfrm>
            <a:off x="4572000" y="2890953"/>
            <a:ext cx="4085167" cy="2136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B4EBC53-898B-7153-0F39-F4189798BD63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14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4F9DB-E0D0-7628-4C88-6E7FCC97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18" y="3392424"/>
            <a:ext cx="4937865" cy="1194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38CB15-0F40-CA53-5085-9D0BB990A94B}"/>
              </a:ext>
            </a:extLst>
          </p:cNvPr>
          <p:cNvSpPr txBox="1"/>
          <p:nvPr/>
        </p:nvSpPr>
        <p:spPr>
          <a:xfrm>
            <a:off x="4335825" y="3474720"/>
            <a:ext cx="2185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>
                <a:effectLst/>
                <a:latin typeface="-apple-system"/>
              </a:rPr>
              <a:t>  e-Print: </a:t>
            </a:r>
            <a:r>
              <a:rPr lang="en-GB" sz="14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4"/>
              </a:rPr>
              <a:t>2306.09360</a:t>
            </a:r>
            <a:endParaRPr lang="en-GB" sz="1400" b="0" i="0" u="none" strike="noStrike" dirty="0">
              <a:effectLst/>
              <a:latin typeface="-apple-syste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BD5697-07E7-A973-55E9-3B35E58D260D}"/>
              </a:ext>
            </a:extLst>
          </p:cNvPr>
          <p:cNvSpPr/>
          <p:nvPr/>
        </p:nvSpPr>
        <p:spPr>
          <a:xfrm>
            <a:off x="3995928" y="3392424"/>
            <a:ext cx="5001439" cy="138988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03633C-4379-7317-8B15-77690A9B51BC}"/>
              </a:ext>
            </a:extLst>
          </p:cNvPr>
          <p:cNvSpPr/>
          <p:nvPr/>
        </p:nvSpPr>
        <p:spPr>
          <a:xfrm>
            <a:off x="224726" y="2571750"/>
            <a:ext cx="3593833" cy="2297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481CF-CEF5-7872-01DB-543D260C2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38" y="3222815"/>
            <a:ext cx="3467675" cy="1119363"/>
          </a:xfrm>
          <a:prstGeom prst="rect">
            <a:avLst/>
          </a:prstGeom>
        </p:spPr>
      </p:pic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4A7C8495-1BCB-0B3A-63CD-8338529F4A5A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420200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3C3F4-CE65-6994-885F-97E26ADFACFC}"/>
              </a:ext>
            </a:extLst>
          </p:cNvPr>
          <p:cNvSpPr txBox="1"/>
          <p:nvPr/>
        </p:nvSpPr>
        <p:spPr>
          <a:xfrm>
            <a:off x="339634" y="249784"/>
            <a:ext cx="530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</a:rPr>
              <a:t>Examples Community Building Activities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B8AC5-9B96-440A-1047-0CF2E6BD99DE}"/>
              </a:ext>
            </a:extLst>
          </p:cNvPr>
          <p:cNvSpPr txBox="1"/>
          <p:nvPr/>
        </p:nvSpPr>
        <p:spPr>
          <a:xfrm>
            <a:off x="906525" y="820782"/>
            <a:ext cx="6967228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Organize the Annual Meeting</a:t>
            </a:r>
          </a:p>
          <a:p>
            <a:r>
              <a:rPr lang="en-IT" sz="1600" dirty="0"/>
              <a:t>          </a:t>
            </a:r>
            <a:r>
              <a:rPr lang="en-US" sz="1400" dirty="0"/>
              <a:t>Occasion to share last developments and discuss new opportunities</a:t>
            </a:r>
            <a:r>
              <a:rPr lang="en-IT" sz="1400" dirty="0"/>
              <a:t>.</a:t>
            </a:r>
          </a:p>
          <a:p>
            <a:r>
              <a:rPr lang="en-IT" sz="1400" dirty="0"/>
              <a:t>            Rich program for students and early career researchers.</a:t>
            </a:r>
          </a:p>
          <a:p>
            <a:endParaRPr lang="en-IT" sz="1600" dirty="0"/>
          </a:p>
          <a:p>
            <a:r>
              <a:rPr lang="en-IT" sz="1600" b="1" dirty="0"/>
              <a:t>Organize Satellite Meetings at APS and DNP </a:t>
            </a:r>
          </a:p>
          <a:p>
            <a:r>
              <a:rPr lang="en-IT" sz="1600" dirty="0"/>
              <a:t>      	</a:t>
            </a:r>
            <a:r>
              <a:rPr lang="en-IT" sz="1400" dirty="0"/>
              <a:t>To reach out users far fr</a:t>
            </a:r>
            <a:r>
              <a:rPr lang="en-GB" sz="1400" dirty="0"/>
              <a:t>om</a:t>
            </a:r>
            <a:r>
              <a:rPr lang="en-IT" sz="1400" dirty="0"/>
              <a:t> the lab and promote JLab science</a:t>
            </a:r>
          </a:p>
          <a:p>
            <a:endParaRPr lang="en-IT" sz="1400" dirty="0"/>
          </a:p>
          <a:p>
            <a:r>
              <a:rPr lang="en-IT" sz="1600" b="1" dirty="0"/>
              <a:t>Promote Nuclear Physics Day on the Hill</a:t>
            </a:r>
          </a:p>
          <a:p>
            <a:endParaRPr lang="en-IT" sz="1600" dirty="0"/>
          </a:p>
          <a:p>
            <a:r>
              <a:rPr lang="en-IT" sz="1600" b="1" dirty="0"/>
              <a:t>Manage JSA Awards      </a:t>
            </a:r>
            <a:r>
              <a:rPr lang="en-IT" sz="1400" dirty="0"/>
              <a:t>Thsis Prize, Post-doc Prize, Poster Prize</a:t>
            </a:r>
          </a:p>
          <a:p>
            <a:endParaRPr lang="en-IT" sz="1600" dirty="0"/>
          </a:p>
          <a:p>
            <a:r>
              <a:rPr lang="en-IT" sz="1600" b="1" dirty="0"/>
              <a:t>Pursue several (young) user support I</a:t>
            </a:r>
            <a:r>
              <a:rPr lang="en-GB" sz="1600" b="1" dirty="0"/>
              <a:t>n</a:t>
            </a:r>
            <a:r>
              <a:rPr lang="en-IT" sz="1600" b="1" dirty="0"/>
              <a:t>itiatives </a:t>
            </a:r>
          </a:p>
          <a:p>
            <a:r>
              <a:rPr lang="en-IT" sz="1600" dirty="0"/>
              <a:t>      	</a:t>
            </a:r>
            <a:r>
              <a:rPr lang="en-IT" sz="1400" dirty="0"/>
              <a:t>Lunch Seminars, Software Carpentery Workshop, Child Care, Business Travel, …</a:t>
            </a:r>
          </a:p>
          <a:p>
            <a:endParaRPr lang="en-IT" sz="1600" dirty="0"/>
          </a:p>
          <a:p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>
                <a:solidFill>
                  <a:srgbClr val="FF0000"/>
                </a:solidFill>
              </a:rPr>
              <a:t>Most of JLUO Activities are possible thanks to the JSA Initiatives Found (IF)</a:t>
            </a:r>
            <a:endParaRPr lang="en-IT" sz="1400" b="1" dirty="0">
              <a:solidFill>
                <a:srgbClr val="FF0000"/>
              </a:solidFill>
            </a:endParaRP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15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DBB21628-0F46-03BD-B57C-CD3FCBB6E6D7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65625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9B562-0B08-1DBE-22C9-E3FF9499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2" y="110114"/>
            <a:ext cx="8827309" cy="49722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FF4247-34DF-5D84-621F-4ECB53C5487C}"/>
              </a:ext>
            </a:extLst>
          </p:cNvPr>
          <p:cNvSpPr/>
          <p:nvPr/>
        </p:nvSpPr>
        <p:spPr>
          <a:xfrm flipV="1">
            <a:off x="78377" y="5033385"/>
            <a:ext cx="9004663" cy="48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3146E7-752F-86C6-B66E-C4721CAA5BCC}"/>
              </a:ext>
            </a:extLst>
          </p:cNvPr>
          <p:cNvSpPr/>
          <p:nvPr/>
        </p:nvSpPr>
        <p:spPr>
          <a:xfrm>
            <a:off x="3657600" y="391886"/>
            <a:ext cx="583474" cy="2525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2295C-08A4-CCAA-5175-A19170C8824D}"/>
              </a:ext>
            </a:extLst>
          </p:cNvPr>
          <p:cNvSpPr txBox="1"/>
          <p:nvPr/>
        </p:nvSpPr>
        <p:spPr>
          <a:xfrm>
            <a:off x="3675018" y="351926"/>
            <a:ext cx="67839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9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E197D-7B84-6A01-014D-1692C1D44953}"/>
              </a:ext>
            </a:extLst>
          </p:cNvPr>
          <p:cNvSpPr/>
          <p:nvPr/>
        </p:nvSpPr>
        <p:spPr>
          <a:xfrm>
            <a:off x="400594" y="140087"/>
            <a:ext cx="1767840" cy="99918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15EAB-1247-0882-2D67-2B1AAA9AA6F1}"/>
              </a:ext>
            </a:extLst>
          </p:cNvPr>
          <p:cNvSpPr txBox="1"/>
          <p:nvPr/>
        </p:nvSpPr>
        <p:spPr>
          <a:xfrm>
            <a:off x="492640" y="351926"/>
            <a:ext cx="13724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900" dirty="0">
                <a:solidFill>
                  <a:schemeClr val="bg1"/>
                </a:solidFill>
              </a:rPr>
              <a:t>10 - 12 June</a:t>
            </a:r>
          </a:p>
          <a:p>
            <a:r>
              <a:rPr lang="en-IT" sz="1900" dirty="0">
                <a:solidFill>
                  <a:schemeClr val="bg1"/>
                </a:solidFill>
              </a:rPr>
              <a:t>@ JLab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126F62-6BD7-217E-26B1-F405537BE153}"/>
              </a:ext>
            </a:extLst>
          </p:cNvPr>
          <p:cNvSpPr txBox="1"/>
          <p:nvPr/>
        </p:nvSpPr>
        <p:spPr>
          <a:xfrm>
            <a:off x="1602378" y="1968138"/>
            <a:ext cx="6896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solidFill>
                  <a:srgbClr val="C00000"/>
                </a:solidFill>
              </a:rPr>
              <a:t>in</a:t>
            </a:r>
            <a:r>
              <a:rPr lang="en-IT" sz="1300" dirty="0">
                <a:solidFill>
                  <a:srgbClr val="C00000"/>
                </a:solidFill>
              </a:rPr>
              <a:t>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E6589-FE4D-06DB-DCC6-3BF832ACCFF4}"/>
              </a:ext>
            </a:extLst>
          </p:cNvPr>
          <p:cNvSpPr/>
          <p:nvPr/>
        </p:nvSpPr>
        <p:spPr>
          <a:xfrm>
            <a:off x="78377" y="5033385"/>
            <a:ext cx="8892864" cy="1101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2BCDA2E5-FDE0-EFFF-A9F0-E02724FBB7AB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C10A6DA2-7120-5354-1901-8F0F1D7DFD25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16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24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05117-D432-2FC4-3173-ABC7F5775935}"/>
              </a:ext>
            </a:extLst>
          </p:cNvPr>
          <p:cNvSpPr txBox="1"/>
          <p:nvPr/>
        </p:nvSpPr>
        <p:spPr>
          <a:xfrm>
            <a:off x="366877" y="192547"/>
            <a:ext cx="2488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C00000"/>
                </a:solidFill>
              </a:rPr>
              <a:t>Satellite Meetings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A3AB80-B67E-B451-EBEC-3695B609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3B0BD0AF-12B3-F7A0-712E-67BB30119E25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17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B07D41AF-22B1-1C22-9EAB-77302C0D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193" y="1443775"/>
            <a:ext cx="3849164" cy="2886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00AE2-5F5A-FE03-3449-8D2A5CDC69B1}"/>
              </a:ext>
            </a:extLst>
          </p:cNvPr>
          <p:cNvSpPr txBox="1"/>
          <p:nvPr/>
        </p:nvSpPr>
        <p:spPr>
          <a:xfrm>
            <a:off x="4979049" y="880123"/>
            <a:ext cx="224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GSPDA Presentation at APS, </a:t>
            </a:r>
          </a:p>
          <a:p>
            <a:r>
              <a:rPr lang="en-IT" sz="1400" dirty="0"/>
              <a:t>Sacramento CA, April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392AB-8FF6-7860-B9A9-0B8937CC1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62" y="1440646"/>
            <a:ext cx="3882065" cy="2863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F7D8C6-D583-C1D2-03B0-C02A982A1E9F}"/>
              </a:ext>
            </a:extLst>
          </p:cNvPr>
          <p:cNvSpPr txBox="1"/>
          <p:nvPr/>
        </p:nvSpPr>
        <p:spPr>
          <a:xfrm>
            <a:off x="571062" y="844789"/>
            <a:ext cx="275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Hall-A Presentation at DNP</a:t>
            </a:r>
          </a:p>
          <a:p>
            <a:r>
              <a:rPr lang="en-IT" sz="1400" dirty="0"/>
              <a:t>Waikoloa Village HW, November 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92654-E423-522F-5C73-05B3B549568C}"/>
              </a:ext>
            </a:extLst>
          </p:cNvPr>
          <p:cNvSpPr txBox="1"/>
          <p:nvPr/>
        </p:nvSpPr>
        <p:spPr>
          <a:xfrm>
            <a:off x="498675" y="4429875"/>
            <a:ext cx="718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Typical: more than 40 attendees, presentations by JLUO, JLab, Experimental Halls, ….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3E61FF6-6F54-1E5B-6995-6F7B398F6484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2202773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57EEC-35DC-31B6-CE05-2F1B64C0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0" y="404276"/>
            <a:ext cx="7958038" cy="4438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18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0636A-9611-B3A5-1620-86A60E7676AB}"/>
              </a:ext>
            </a:extLst>
          </p:cNvPr>
          <p:cNvSpPr/>
          <p:nvPr/>
        </p:nvSpPr>
        <p:spPr>
          <a:xfrm>
            <a:off x="8357616" y="2450592"/>
            <a:ext cx="420624" cy="2419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49BC60-571D-79FF-DDC4-EF9ED486E60F}"/>
              </a:ext>
            </a:extLst>
          </p:cNvPr>
          <p:cNvSpPr/>
          <p:nvPr/>
        </p:nvSpPr>
        <p:spPr>
          <a:xfrm flipH="1">
            <a:off x="8138489" y="4389142"/>
            <a:ext cx="371527" cy="450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4B980504-D161-913D-A94D-F0D0EE97BCDF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295266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19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09242-1EC1-C690-A71A-903D8155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1" y="1434608"/>
            <a:ext cx="2046891" cy="3012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40313-6DB1-F9A6-7233-EA0C4150A870}"/>
              </a:ext>
            </a:extLst>
          </p:cNvPr>
          <p:cNvSpPr txBox="1"/>
          <p:nvPr/>
        </p:nvSpPr>
        <p:spPr>
          <a:xfrm>
            <a:off x="292608" y="512064"/>
            <a:ext cx="2417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Hygiene Baskets</a:t>
            </a:r>
          </a:p>
          <a:p>
            <a:r>
              <a:rPr lang="en-IT" sz="1600" dirty="0"/>
              <a:t>Resources for users at JLab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06C4FE-9E8C-CF28-E813-4100C757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264" y="2286000"/>
            <a:ext cx="3646630" cy="2720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33B90-C976-F25A-E90B-588EDD6BF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336" y="1434608"/>
            <a:ext cx="2554031" cy="3268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E11F84-C277-DDA3-0278-D41EA09D57B3}"/>
              </a:ext>
            </a:extLst>
          </p:cNvPr>
          <p:cNvSpPr txBox="1"/>
          <p:nvPr/>
        </p:nvSpPr>
        <p:spPr>
          <a:xfrm>
            <a:off x="2831843" y="1633728"/>
            <a:ext cx="1972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Tradition at Tradition</a:t>
            </a:r>
          </a:p>
          <a:p>
            <a:r>
              <a:rPr lang="en-IT" sz="1600" dirty="0"/>
              <a:t>Every other Thursday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87BDEE-0D5B-678F-ACA7-5CA034144B67}"/>
              </a:ext>
            </a:extLst>
          </p:cNvPr>
          <p:cNvSpPr txBox="1"/>
          <p:nvPr/>
        </p:nvSpPr>
        <p:spPr>
          <a:xfrm>
            <a:off x="6443336" y="734474"/>
            <a:ext cx="135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Taco Tuesday</a:t>
            </a:r>
          </a:p>
          <a:p>
            <a:r>
              <a:rPr lang="en-IT" sz="1600" dirty="0"/>
              <a:t>Every Tuesday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35A3B6-4C46-782F-54B0-EB54A8B9A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5250" y="111589"/>
            <a:ext cx="1248071" cy="1429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2E8895-3BD8-AC1D-A4DC-995323118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924" y="68003"/>
            <a:ext cx="1198532" cy="1472895"/>
          </a:xfrm>
          <a:prstGeom prst="rect">
            <a:avLst/>
          </a:prstGeom>
        </p:spPr>
      </p:pic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37D21D60-3511-EA2F-A6E4-4DD21539181D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96887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223BB6-2DD5-38FA-980E-1B68173AC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" y="250704"/>
            <a:ext cx="8668663" cy="4730599"/>
          </a:xfrm>
          <a:prstGeom prst="rect">
            <a:avLst/>
          </a:prstGeom>
        </p:spPr>
      </p:pic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BC70DF43-2850-894B-F8E4-FC70909BD5D0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9E10BCF7-80BD-9941-4627-EB7D06FD8F33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3BBC3-B3C6-D7B5-F4F5-9823C312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119463"/>
            <a:ext cx="1413034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C7358DB-8CF6-C3BE-B23F-C50781A7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704" y="379609"/>
            <a:ext cx="5105960" cy="4407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20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53FE23-8C57-94BA-4F24-A56DB5ECAF58}"/>
              </a:ext>
            </a:extLst>
          </p:cNvPr>
          <p:cNvSpPr/>
          <p:nvPr/>
        </p:nvSpPr>
        <p:spPr>
          <a:xfrm>
            <a:off x="548640" y="4739068"/>
            <a:ext cx="8348472" cy="153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1F2F5F-6B8F-4F11-D428-95ED23EBBE4F}"/>
              </a:ext>
            </a:extLst>
          </p:cNvPr>
          <p:cNvSpPr/>
          <p:nvPr/>
        </p:nvSpPr>
        <p:spPr>
          <a:xfrm>
            <a:off x="171017" y="304301"/>
            <a:ext cx="3175687" cy="13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20554-7A3D-740A-D635-32105B7AA1F6}"/>
              </a:ext>
            </a:extLst>
          </p:cNvPr>
          <p:cNvSpPr/>
          <p:nvPr/>
        </p:nvSpPr>
        <p:spPr>
          <a:xfrm>
            <a:off x="8421624" y="522017"/>
            <a:ext cx="374904" cy="4317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49B8A-7304-6522-D60B-A0DE9EB71643}"/>
              </a:ext>
            </a:extLst>
          </p:cNvPr>
          <p:cNvSpPr txBox="1"/>
          <p:nvPr/>
        </p:nvSpPr>
        <p:spPr>
          <a:xfrm>
            <a:off x="506032" y="885077"/>
            <a:ext cx="236218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2023 Annual Meeting:</a:t>
            </a:r>
          </a:p>
          <a:p>
            <a:endParaRPr lang="en-IT" sz="400" dirty="0"/>
          </a:p>
          <a:p>
            <a:r>
              <a:rPr lang="en-IT" sz="1400" dirty="0"/>
              <a:t>Negotiation workshop</a:t>
            </a:r>
          </a:p>
          <a:p>
            <a:r>
              <a:rPr lang="en-IT" sz="1400" dirty="0"/>
              <a:t>Industry Panel</a:t>
            </a:r>
          </a:p>
          <a:p>
            <a:r>
              <a:rPr lang="en-IT" sz="1400" dirty="0"/>
              <a:t>Work-Life balance</a:t>
            </a:r>
          </a:p>
          <a:p>
            <a:endParaRPr lang="en-IT" dirty="0"/>
          </a:p>
          <a:p>
            <a:r>
              <a:rPr lang="en-IT" sz="1600" dirty="0"/>
              <a:t>February ‘24:</a:t>
            </a:r>
          </a:p>
          <a:p>
            <a:endParaRPr lang="en-IT" sz="400" dirty="0"/>
          </a:p>
          <a:p>
            <a:r>
              <a:rPr lang="en-IT" sz="1400" dirty="0"/>
              <a:t>Dueling Theorist and Physicist</a:t>
            </a:r>
          </a:p>
          <a:p>
            <a:r>
              <a:rPr lang="en-IT" sz="1400" dirty="0"/>
              <a:t>Protonf Form Factor Ratios</a:t>
            </a:r>
          </a:p>
          <a:p>
            <a:endParaRPr lang="en-IT" dirty="0"/>
          </a:p>
          <a:p>
            <a:r>
              <a:rPr lang="en-IT" sz="1600" dirty="0"/>
              <a:t>April ‘24: </a:t>
            </a:r>
          </a:p>
          <a:p>
            <a:endParaRPr lang="en-IT" sz="400" dirty="0"/>
          </a:p>
          <a:p>
            <a:r>
              <a:rPr lang="en-IT" sz="1600" dirty="0"/>
              <a:t>AAAS Fellowship Q&amp;A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DBE3C4-C353-F294-2407-5C415A1935DE}"/>
              </a:ext>
            </a:extLst>
          </p:cNvPr>
          <p:cNvSpPr txBox="1"/>
          <p:nvPr/>
        </p:nvSpPr>
        <p:spPr>
          <a:xfrm>
            <a:off x="599009" y="310678"/>
            <a:ext cx="217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FF0000"/>
                </a:solidFill>
              </a:rPr>
              <a:t>Lunch Seminars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14FD420-0CBC-D848-684D-A96B663073F2}"/>
              </a:ext>
            </a:extLst>
          </p:cNvPr>
          <p:cNvSpPr/>
          <p:nvPr/>
        </p:nvSpPr>
        <p:spPr>
          <a:xfrm>
            <a:off x="461696" y="4020524"/>
            <a:ext cx="2185851" cy="695230"/>
          </a:xfrm>
          <a:prstGeom prst="wedgeRoundRectCallout">
            <a:avLst>
              <a:gd name="adj1" fmla="val -25769"/>
              <a:gd name="adj2" fmla="val -473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65A75-3DC4-FCF1-65B5-1504234F336A}"/>
              </a:ext>
            </a:extLst>
          </p:cNvPr>
          <p:cNvSpPr txBox="1"/>
          <p:nvPr/>
        </p:nvSpPr>
        <p:spPr>
          <a:xfrm>
            <a:off x="506032" y="4039854"/>
            <a:ext cx="207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Additional funds granted to</a:t>
            </a:r>
          </a:p>
          <a:p>
            <a:r>
              <a:rPr lang="en-GB" sz="1200" dirty="0">
                <a:solidFill>
                  <a:srgbClr val="C00000"/>
                </a:solidFill>
              </a:rPr>
              <a:t>b</a:t>
            </a:r>
            <a:r>
              <a:rPr lang="en-IT" sz="1200" dirty="0">
                <a:solidFill>
                  <a:srgbClr val="C00000"/>
                </a:solidFill>
              </a:rPr>
              <a:t>etter support the initiative</a:t>
            </a:r>
          </a:p>
          <a:p>
            <a:r>
              <a:rPr lang="en-IT" sz="1200" dirty="0">
                <a:solidFill>
                  <a:srgbClr val="C00000"/>
                </a:solidFill>
              </a:rPr>
              <a:t>(after an unexpected cut)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5086DD6B-40EB-1787-B029-EF2CE174385C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1790539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7961A6-FC0A-F677-08CE-241AA27E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21431"/>
            <a:ext cx="8241316" cy="4682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D74E2E-D63F-6543-1636-E230985FC2D7}"/>
              </a:ext>
            </a:extLst>
          </p:cNvPr>
          <p:cNvSpPr/>
          <p:nvPr/>
        </p:nvSpPr>
        <p:spPr>
          <a:xfrm>
            <a:off x="8280400" y="4699000"/>
            <a:ext cx="397933" cy="331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302935FD-9051-2A52-C4DC-AE2B806161E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21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B9C23-2AD8-0402-3BAF-C520D933EFF2}"/>
              </a:ext>
            </a:extLst>
          </p:cNvPr>
          <p:cNvSpPr txBox="1"/>
          <p:nvPr/>
        </p:nvSpPr>
        <p:spPr>
          <a:xfrm>
            <a:off x="4400058" y="4391223"/>
            <a:ext cx="384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FF0000"/>
                </a:solidFill>
              </a:rPr>
              <a:t>54 partecipants (10 from JLab) for 25 state offices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C34E8226-B6F3-F2B2-39C1-AAD6F8C91EE1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3678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DA749-AF8B-B2B4-116C-EBC83C77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42" y="241081"/>
            <a:ext cx="7772400" cy="4508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1130F0-D918-FC7B-5A3C-00EABF74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15065"/>
            <a:ext cx="2636338" cy="2641819"/>
          </a:xfrm>
          <a:prstGeom prst="rect">
            <a:avLst/>
          </a:prstGeom>
        </p:spPr>
      </p:pic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34F9D4ED-FAAD-E6CD-5B12-E5B48CEF75AF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22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CD7C8-B85C-B2C2-03DE-98345F9D80A5}"/>
              </a:ext>
            </a:extLst>
          </p:cNvPr>
          <p:cNvSpPr txBox="1"/>
          <p:nvPr/>
        </p:nvSpPr>
        <p:spPr>
          <a:xfrm>
            <a:off x="4572000" y="947763"/>
            <a:ext cx="26837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C00000"/>
                </a:solidFill>
              </a:rPr>
              <a:t>JLUO BoD Meetings</a:t>
            </a:r>
          </a:p>
          <a:p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DD650C-179D-69FD-FC2C-B72E09E85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766" y="1367038"/>
            <a:ext cx="3516376" cy="391472"/>
          </a:xfrm>
          <a:prstGeom prst="rect">
            <a:avLst/>
          </a:prstGeom>
        </p:spPr>
      </p:pic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59D64079-8673-17B8-6C83-73D5EDD01D06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494337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791AE0-F8D3-C161-2058-4FFC704D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52" y="5976"/>
            <a:ext cx="5702095" cy="5143500"/>
          </a:xfrm>
          <a:prstGeom prst="rect">
            <a:avLst/>
          </a:prstGeom>
        </p:spPr>
      </p:pic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08538C13-4C25-CC6A-93D4-393DC6F7A74A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23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DC548-8D82-5EDC-2C3E-C83DB5AC1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7A087-B08E-1645-C4AF-570372686952}"/>
              </a:ext>
            </a:extLst>
          </p:cNvPr>
          <p:cNvSpPr txBox="1"/>
          <p:nvPr/>
        </p:nvSpPr>
        <p:spPr>
          <a:xfrm>
            <a:off x="193729" y="720671"/>
            <a:ext cx="984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Winter</a:t>
            </a:r>
          </a:p>
          <a:p>
            <a:r>
              <a:rPr lang="en-IT" b="1" dirty="0">
                <a:solidFill>
                  <a:srgbClr val="FF0000"/>
                </a:solidFill>
              </a:rPr>
              <a:t>Meeting</a:t>
            </a:r>
          </a:p>
          <a:p>
            <a:r>
              <a:rPr lang="en-IT" b="1" dirty="0">
                <a:solidFill>
                  <a:srgbClr val="FF0000"/>
                </a:solidFill>
              </a:rPr>
              <a:t>Report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F0D9FBF8-237D-05BE-2728-94DD2E5FADEC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257959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08538C13-4C25-CC6A-93D4-393DC6F7A74A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24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DC548-8D82-5EDC-2C3E-C83DB5AC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D3E3C4-23BF-847F-C353-A0CB167CE6E6}"/>
              </a:ext>
            </a:extLst>
          </p:cNvPr>
          <p:cNvSpPr txBox="1"/>
          <p:nvPr/>
        </p:nvSpPr>
        <p:spPr>
          <a:xfrm>
            <a:off x="521208" y="333476"/>
            <a:ext cx="553882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C00000"/>
                </a:solidFill>
              </a:rPr>
              <a:t>Outlook</a:t>
            </a:r>
          </a:p>
          <a:p>
            <a:endParaRPr lang="en-IT" dirty="0"/>
          </a:p>
          <a:p>
            <a:r>
              <a:rPr lang="en-IT" dirty="0"/>
              <a:t>JLUO is a vibrant community:</a:t>
            </a:r>
          </a:p>
          <a:p>
            <a:r>
              <a:rPr lang="en-IT" sz="1200" dirty="0"/>
              <a:t> 		</a:t>
            </a:r>
          </a:p>
          <a:p>
            <a:r>
              <a:rPr lang="en-IT" dirty="0"/>
              <a:t>                 strong commitment for the present</a:t>
            </a:r>
          </a:p>
          <a:p>
            <a:r>
              <a:rPr lang="en-IT" sz="1400" dirty="0"/>
              <a:t> </a:t>
            </a:r>
          </a:p>
          <a:p>
            <a:r>
              <a:rPr lang="en-IT" dirty="0"/>
              <a:t>		wide engagment for the future at JLab</a:t>
            </a:r>
          </a:p>
          <a:p>
            <a:endParaRPr lang="en-IT" sz="1400" dirty="0"/>
          </a:p>
          <a:p>
            <a:r>
              <a:rPr lang="en-IT" dirty="0"/>
              <a:t>		special care for inclusion and early-career stage</a:t>
            </a:r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Ongoing: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61E64-FD54-37B3-DF07-B4A232DE0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019950"/>
            <a:ext cx="6057900" cy="1689100"/>
          </a:xfrm>
          <a:prstGeom prst="rect">
            <a:avLst/>
          </a:prstGeom>
        </p:spPr>
      </p:pic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CC8758F5-2EE1-7F2C-DBBD-152261C6B2D5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140304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DD435-C276-E587-B69A-158A9211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5" y="208418"/>
            <a:ext cx="8665029" cy="49350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7A8448-F3E4-0D8E-63F4-37F8EA250ACE}"/>
              </a:ext>
            </a:extLst>
          </p:cNvPr>
          <p:cNvSpPr/>
          <p:nvPr/>
        </p:nvSpPr>
        <p:spPr>
          <a:xfrm>
            <a:off x="523604" y="4894407"/>
            <a:ext cx="8328445" cy="249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5CF84-6353-28B6-A1B8-DA085756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8CF7DD2B-DC6E-34BB-3D69-B2BDA72487EE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D1C56C68-4884-6E07-69DD-2C7E478D6628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25646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DD435-C276-E587-B69A-158A9211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3" y="202631"/>
            <a:ext cx="8665029" cy="49350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7A8448-F3E4-0D8E-63F4-37F8EA250ACE}"/>
              </a:ext>
            </a:extLst>
          </p:cNvPr>
          <p:cNvSpPr/>
          <p:nvPr/>
        </p:nvSpPr>
        <p:spPr>
          <a:xfrm>
            <a:off x="523604" y="4894407"/>
            <a:ext cx="8328445" cy="249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5CF84-6353-28B6-A1B8-DA085756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8CF7DD2B-DC6E-34BB-3D69-B2BDA72487EE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4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D5462-52C9-41FE-183D-F7039527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703" y="848844"/>
            <a:ext cx="978377" cy="1390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5445F-7172-7A10-DBC8-FF0324563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8" y="814667"/>
            <a:ext cx="980547" cy="1459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433FA-63CC-FCF1-528F-15650D41B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575" y="826042"/>
            <a:ext cx="1043433" cy="143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5A7D2A-9F9F-6825-DC12-BCEBC8CF5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541" y="2863731"/>
            <a:ext cx="948023" cy="150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4994A-888A-147D-1EA7-5C1534EA9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575" y="2863731"/>
            <a:ext cx="948023" cy="1503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AFC6C1-26FB-12ED-51A8-217E588D0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560" y="2696901"/>
            <a:ext cx="2494343" cy="171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E808FB-3CD2-7DC0-E4E9-A5E39AF1C9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5608" y="632345"/>
            <a:ext cx="189997" cy="2122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7B1B9A-8F74-0CDE-CC9F-BAAA3EE4B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606" y="2601465"/>
            <a:ext cx="189997" cy="210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2D776B-1675-0F4D-AE8F-04EABB4D4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1546" y="2570747"/>
            <a:ext cx="189997" cy="210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1F6841-F32D-8771-E5D4-1199C5B9FC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605" y="629342"/>
            <a:ext cx="2437377" cy="1159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F60DCF-AA79-6F41-CBDD-371F239F9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9" y="627449"/>
            <a:ext cx="130765" cy="22362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B56DFA-2B9A-5E93-2285-59A46A941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901" y="651579"/>
            <a:ext cx="220078" cy="1718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A5D8CD-312F-0099-BFD9-B276DBC93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746" y="2849086"/>
            <a:ext cx="72008" cy="19842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20BBED-D8B1-E769-3A1D-B61B4C41E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2777" y="2827187"/>
            <a:ext cx="72008" cy="1984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F3A6C-3976-480D-CBF3-3C5199249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9939" y="4667933"/>
            <a:ext cx="1434846" cy="1653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FD12A7-024A-ED9F-660F-9C7031F84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491" y="2761919"/>
            <a:ext cx="138309" cy="171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5158E4-F8F3-54D4-C1D8-61252A7AC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8145" y="2740020"/>
            <a:ext cx="138309" cy="17180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A06618E-C2C2-5C50-44D2-E03F9A908E55}"/>
              </a:ext>
            </a:extLst>
          </p:cNvPr>
          <p:cNvSpPr/>
          <p:nvPr/>
        </p:nvSpPr>
        <p:spPr>
          <a:xfrm>
            <a:off x="6143754" y="4833322"/>
            <a:ext cx="1253413" cy="61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A33BB8-F0C5-2047-0843-753A341A885C}"/>
              </a:ext>
            </a:extLst>
          </p:cNvPr>
          <p:cNvSpPr/>
          <p:nvPr/>
        </p:nvSpPr>
        <p:spPr>
          <a:xfrm>
            <a:off x="3767559" y="2740019"/>
            <a:ext cx="1159026" cy="1803043"/>
          </a:xfrm>
          <a:prstGeom prst="roundRect">
            <a:avLst/>
          </a:prstGeom>
          <a:noFill/>
          <a:ln w="44450">
            <a:solidFill>
              <a:srgbClr val="F0E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FBE9B0-7689-F0FF-744E-F1ADF5FDF1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256" y="848844"/>
            <a:ext cx="948023" cy="11850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B30FC7-B2AA-0DA0-569D-183058799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264" y="2049578"/>
            <a:ext cx="559076" cy="1718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D2D8E7B-A7C1-5FCA-FD76-04201B5742F1}"/>
              </a:ext>
            </a:extLst>
          </p:cNvPr>
          <p:cNvSpPr txBox="1"/>
          <p:nvPr/>
        </p:nvSpPr>
        <p:spPr>
          <a:xfrm>
            <a:off x="2984452" y="1969909"/>
            <a:ext cx="5629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bg1"/>
                </a:solidFill>
              </a:rPr>
              <a:t>Ioana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3DA53B9-F71A-D64D-FB94-D5F4506521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6830" y="2868173"/>
            <a:ext cx="976927" cy="12337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9C0AC8-1C88-9E88-D3CA-2BEA2EEFCF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803" y="2879922"/>
            <a:ext cx="991566" cy="11655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A9AFC7-6589-8ECF-E805-4F5D265C88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5899" y="2902661"/>
            <a:ext cx="1096915" cy="11881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26C7A61-D13C-A56B-D6F6-E8AE25586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763" y="4150801"/>
            <a:ext cx="559076" cy="171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F8C54F-EC23-69EF-0931-7A8543D50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4818" y="4101881"/>
            <a:ext cx="559076" cy="1718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373B64D-0B93-9032-C790-F685D5370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3485" y="4131062"/>
            <a:ext cx="559076" cy="1718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88322A9-6771-DF9E-9F49-35D208738A4F}"/>
              </a:ext>
            </a:extLst>
          </p:cNvPr>
          <p:cNvSpPr txBox="1"/>
          <p:nvPr/>
        </p:nvSpPr>
        <p:spPr>
          <a:xfrm>
            <a:off x="5074621" y="4074895"/>
            <a:ext cx="7328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bg1"/>
                </a:solidFill>
              </a:rPr>
              <a:t>Raphael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C9BFE4-E569-2D71-61E0-034DA03CFE51}"/>
              </a:ext>
            </a:extLst>
          </p:cNvPr>
          <p:cNvSpPr txBox="1"/>
          <p:nvPr/>
        </p:nvSpPr>
        <p:spPr>
          <a:xfrm>
            <a:off x="906422" y="4193987"/>
            <a:ext cx="7471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bg1"/>
                </a:solidFill>
              </a:rPr>
              <a:t>Stephen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3D4A1-130B-E219-A0B4-80D6DA8A69CB}"/>
              </a:ext>
            </a:extLst>
          </p:cNvPr>
          <p:cNvSpPr txBox="1"/>
          <p:nvPr/>
        </p:nvSpPr>
        <p:spPr>
          <a:xfrm>
            <a:off x="3950648" y="4070768"/>
            <a:ext cx="7839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bg1"/>
                </a:solidFill>
              </a:rPr>
              <a:t>Cristiano</a:t>
            </a:r>
          </a:p>
        </p:txBody>
      </p:sp>
      <p:sp>
        <p:nvSpPr>
          <p:cNvPr id="45" name="Fußzeilenplatzhalter 7">
            <a:extLst>
              <a:ext uri="{FF2B5EF4-FFF2-40B4-BE49-F238E27FC236}">
                <a16:creationId xmlns:a16="http://schemas.microsoft.com/office/drawing/2014/main" id="{A4987E1D-51CB-F80C-CA98-7337C3CA648F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DFA99A-9582-4DDB-16F4-6E8F989793FB}"/>
              </a:ext>
            </a:extLst>
          </p:cNvPr>
          <p:cNvSpPr/>
          <p:nvPr/>
        </p:nvSpPr>
        <p:spPr>
          <a:xfrm>
            <a:off x="1653550" y="224609"/>
            <a:ext cx="1749407" cy="34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069AC0-396A-24BD-E54B-1A44B593A921}"/>
              </a:ext>
            </a:extLst>
          </p:cNvPr>
          <p:cNvSpPr txBox="1"/>
          <p:nvPr/>
        </p:nvSpPr>
        <p:spPr>
          <a:xfrm>
            <a:off x="1653550" y="148697"/>
            <a:ext cx="181171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900" b="1" dirty="0">
                <a:solidFill>
                  <a:srgbClr val="002060"/>
                </a:solidFill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175869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3C3F4-CE65-6994-885F-97E26ADFACFC}"/>
              </a:ext>
            </a:extLst>
          </p:cNvPr>
          <p:cNvSpPr txBox="1"/>
          <p:nvPr/>
        </p:nvSpPr>
        <p:spPr>
          <a:xfrm>
            <a:off x="339634" y="249784"/>
            <a:ext cx="557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</a:rPr>
              <a:t>Examples of User Representation Activites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B8AC5-9B96-440A-1047-0CF2E6BD99DE}"/>
              </a:ext>
            </a:extLst>
          </p:cNvPr>
          <p:cNvSpPr txBox="1"/>
          <p:nvPr/>
        </p:nvSpPr>
        <p:spPr>
          <a:xfrm>
            <a:off x="906525" y="820782"/>
            <a:ext cx="726461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Program Advisory Committee (PAC)</a:t>
            </a:r>
          </a:p>
          <a:p>
            <a:r>
              <a:rPr lang="en-IT" sz="1600" dirty="0"/>
              <a:t>          </a:t>
            </a:r>
            <a:r>
              <a:rPr lang="en-IT" sz="1400" dirty="0"/>
              <a:t>JLUO Chair is a member of the PAC, and the JLUO chair-elect joins the PAC meetings, with a</a:t>
            </a:r>
          </a:p>
          <a:p>
            <a:r>
              <a:rPr lang="en-GB" sz="1400" dirty="0"/>
              <a:t>	</a:t>
            </a:r>
            <a:r>
              <a:rPr lang="en-IT" sz="1400" dirty="0"/>
              <a:t>unique charge to observe deliberations and the interactions between PAC members and </a:t>
            </a:r>
          </a:p>
          <a:p>
            <a:r>
              <a:rPr lang="en-IT" sz="1400" dirty="0"/>
              <a:t>            proposers and ensure a fair process. JLUO BoD suggests new PAC members to C. Keppel.</a:t>
            </a:r>
          </a:p>
          <a:p>
            <a:endParaRPr lang="en-IT" sz="1600" dirty="0"/>
          </a:p>
          <a:p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Director’s Inclusion and Diversity Council (DIEA Council)</a:t>
            </a:r>
          </a:p>
          <a:p>
            <a:r>
              <a:rPr lang="en-IT" sz="1600" dirty="0">
                <a:solidFill>
                  <a:schemeClr val="bg1">
                    <a:lumMod val="65000"/>
                  </a:schemeClr>
                </a:solidFill>
              </a:rPr>
              <a:t>      	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JLUO Chair, O. Cortes Becerra, H. Szumilla-Vance (stepping out)</a:t>
            </a:r>
          </a:p>
          <a:p>
            <a:endParaRPr lang="en-IT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T" b="1" dirty="0">
                <a:solidFill>
                  <a:schemeClr val="bg1">
                    <a:lumMod val="65000"/>
                  </a:schemeClr>
                </a:solidFill>
              </a:rPr>
              <a:t>J</a:t>
            </a:r>
            <a:r>
              <a:rPr lang="en-IT" sz="1800" b="1" dirty="0">
                <a:solidFill>
                  <a:schemeClr val="bg1">
                    <a:lumMod val="65000"/>
                  </a:schemeClr>
                </a:solidFill>
              </a:rPr>
              <a:t>Lab Radiation </a:t>
            </a:r>
            <a:r>
              <a:rPr lang="en-IT" b="1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en-IT" sz="1800" b="1" dirty="0">
                <a:solidFill>
                  <a:schemeClr val="bg1">
                    <a:lumMod val="65000"/>
                  </a:schemeClr>
                </a:solidFill>
              </a:rPr>
              <a:t>eview Panel (JRRP)</a:t>
            </a:r>
          </a:p>
          <a:p>
            <a:r>
              <a:rPr lang="en-IT" sz="1800" dirty="0">
                <a:solidFill>
                  <a:schemeClr val="bg1">
                    <a:lumMod val="65000"/>
                  </a:schemeClr>
                </a:solidFill>
              </a:rPr>
              <a:t>      	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Sean Dobbs replacing Charles Hyde after a long service</a:t>
            </a:r>
          </a:p>
          <a:p>
            <a:endParaRPr lang="en-IT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ePAS Advisory Team (eTAS)            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H. Szumilla-Vance</a:t>
            </a:r>
          </a:p>
          <a:p>
            <a:endParaRPr lang="en-IT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Space &amp; Renvation Committe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</a:rPr>
              <a:t>es</a:t>
            </a:r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JLUO Chair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5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6248E450-2B2A-7CAD-72C9-2704E171F3DF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41952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3C3F4-CE65-6994-885F-97E26ADFACFC}"/>
              </a:ext>
            </a:extLst>
          </p:cNvPr>
          <p:cNvSpPr txBox="1"/>
          <p:nvPr/>
        </p:nvSpPr>
        <p:spPr>
          <a:xfrm>
            <a:off x="339634" y="249784"/>
            <a:ext cx="4696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</a:rPr>
              <a:t>Program Advisory Committee (PAC)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B8AC5-9B96-440A-1047-0CF2E6BD99DE}"/>
              </a:ext>
            </a:extLst>
          </p:cNvPr>
          <p:cNvSpPr txBox="1"/>
          <p:nvPr/>
        </p:nvSpPr>
        <p:spPr>
          <a:xfrm>
            <a:off x="540765" y="1094626"/>
            <a:ext cx="4725846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Presence of chair-elect </a:t>
            </a:r>
          </a:p>
          <a:p>
            <a:r>
              <a:rPr lang="en-IT" sz="1600" dirty="0"/>
              <a:t>          </a:t>
            </a:r>
            <a:r>
              <a:rPr lang="en-US" sz="1400" dirty="0"/>
              <a:t>Positive impact, good chance for consistent cooperation</a:t>
            </a:r>
            <a:endParaRPr lang="en-IT" sz="1400" dirty="0"/>
          </a:p>
          <a:p>
            <a:endParaRPr lang="en-IT" sz="1600" dirty="0"/>
          </a:p>
          <a:p>
            <a:r>
              <a:rPr lang="en-IT" sz="1600" b="1" dirty="0"/>
              <a:t>Jeopardy process</a:t>
            </a:r>
          </a:p>
          <a:p>
            <a:r>
              <a:rPr lang="en-IT" sz="1600" dirty="0"/>
              <a:t>      	</a:t>
            </a:r>
            <a:r>
              <a:rPr lang="en-IT" sz="1400" dirty="0"/>
              <a:t>Identified reason of improvement</a:t>
            </a:r>
          </a:p>
          <a:p>
            <a:endParaRPr lang="en-IT" sz="1400" dirty="0"/>
          </a:p>
          <a:p>
            <a:r>
              <a:rPr lang="en-IT" sz="1400" dirty="0"/>
              <a:t>            New indications: </a:t>
            </a:r>
          </a:p>
          <a:p>
            <a:endParaRPr lang="en-IT" sz="1400" dirty="0"/>
          </a:p>
          <a:p>
            <a:r>
              <a:rPr lang="en-IT" sz="1400" dirty="0"/>
              <a:t>		status report is mandatory</a:t>
            </a:r>
          </a:p>
          <a:p>
            <a:r>
              <a:rPr lang="en-IT" sz="1400" dirty="0"/>
              <a:t> </a:t>
            </a:r>
          </a:p>
          <a:p>
            <a:r>
              <a:rPr lang="en-IT" sz="1400" dirty="0"/>
              <a:t>		request of additional PAC days </a:t>
            </a:r>
          </a:p>
          <a:p>
            <a:r>
              <a:rPr lang="en-IT" sz="1400" dirty="0"/>
              <a:t>  			requires a new proposal</a:t>
            </a:r>
            <a:endParaRPr lang="en-IT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706EB-EE76-2054-444C-E12D99E8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981" y="2503814"/>
            <a:ext cx="1616102" cy="2312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F46C2-9829-1CAB-CC61-93F238210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69" y="2503814"/>
            <a:ext cx="1653885" cy="2312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8FBF7-1E1D-3951-93E6-DB04AC885173}"/>
              </a:ext>
            </a:extLst>
          </p:cNvPr>
          <p:cNvSpPr txBox="1"/>
          <p:nvPr/>
        </p:nvSpPr>
        <p:spPr>
          <a:xfrm>
            <a:off x="5330121" y="2126600"/>
            <a:ext cx="2759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JLOU Representatives at PAC52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83C58BE1-3B74-8DB4-4884-4D85ADE7E1FB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6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3388ACD4-D30F-9FDF-CBFC-6AD20516AD95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76929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C158-8A1E-8D46-0DE5-0882B23C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3C3F4-CE65-6994-885F-97E26ADFACFC}"/>
              </a:ext>
            </a:extLst>
          </p:cNvPr>
          <p:cNvSpPr txBox="1"/>
          <p:nvPr/>
        </p:nvSpPr>
        <p:spPr>
          <a:xfrm>
            <a:off x="339634" y="249784"/>
            <a:ext cx="557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</a:rPr>
              <a:t>Examples of User Representation Activites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B8AC5-9B96-440A-1047-0CF2E6BD99DE}"/>
              </a:ext>
            </a:extLst>
          </p:cNvPr>
          <p:cNvSpPr txBox="1"/>
          <p:nvPr/>
        </p:nvSpPr>
        <p:spPr>
          <a:xfrm>
            <a:off x="906525" y="820782"/>
            <a:ext cx="726461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 Advisory Committee (PAC)</a:t>
            </a:r>
          </a:p>
          <a:p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</a:t>
            </a:r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Chair is a member of the PAC, and the JLUO chair-elect joins the PAC meetings, with a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unique charge to observe deliberations and the interactions between PAC members and </a:t>
            </a:r>
          </a:p>
          <a:p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proposers and ensure a fair process. JLUO BoD suggests new PAC members to C. Keppel.</a:t>
            </a:r>
          </a:p>
          <a:p>
            <a:endParaRPr lang="en-IT" sz="1600" dirty="0"/>
          </a:p>
          <a:p>
            <a:r>
              <a:rPr lang="en-IT" sz="1600" b="1" dirty="0"/>
              <a:t>Director’s Inclusion and Diversity Council (DIEA Council)</a:t>
            </a:r>
          </a:p>
          <a:p>
            <a:r>
              <a:rPr lang="en-IT" sz="1600" dirty="0"/>
              <a:t>      	</a:t>
            </a:r>
            <a:r>
              <a:rPr lang="en-IT" sz="1400" dirty="0"/>
              <a:t>JLUO Chair, O. Cortes Becerra, H. Szumilla-Vance (stepping out)</a:t>
            </a:r>
          </a:p>
          <a:p>
            <a:endParaRPr lang="en-IT" sz="1600" dirty="0"/>
          </a:p>
          <a:p>
            <a:r>
              <a:rPr lang="en-IT" sz="1800" b="1" dirty="0">
                <a:solidFill>
                  <a:schemeClr val="bg1">
                    <a:lumMod val="65000"/>
                  </a:schemeClr>
                </a:solidFill>
              </a:rPr>
              <a:t>JLab </a:t>
            </a:r>
            <a:r>
              <a:rPr lang="en-IT" b="1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en-IT" sz="1800" b="1" dirty="0">
                <a:solidFill>
                  <a:schemeClr val="bg1">
                    <a:lumMod val="65000"/>
                  </a:schemeClr>
                </a:solidFill>
              </a:rPr>
              <a:t>adiation </a:t>
            </a:r>
            <a:r>
              <a:rPr lang="en-IT" b="1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en-IT" sz="1800" b="1" dirty="0">
                <a:solidFill>
                  <a:schemeClr val="bg1">
                    <a:lumMod val="65000"/>
                  </a:schemeClr>
                </a:solidFill>
              </a:rPr>
              <a:t>eview Panel (JRRP)</a:t>
            </a:r>
          </a:p>
          <a:p>
            <a:r>
              <a:rPr lang="en-IT" sz="1800" dirty="0">
                <a:solidFill>
                  <a:schemeClr val="bg1">
                    <a:lumMod val="65000"/>
                  </a:schemeClr>
                </a:solidFill>
              </a:rPr>
              <a:t>      	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Sean Dobbs replacing Charles Hyde after a long service</a:t>
            </a:r>
          </a:p>
          <a:p>
            <a:endParaRPr lang="en-IT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ePAS Advisory Team   (eTAS)           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H. Szumilla-Vance</a:t>
            </a:r>
          </a:p>
          <a:p>
            <a:endParaRPr lang="en-IT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Space &amp; Renvation Committe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</a:rPr>
              <a:t>es</a:t>
            </a:r>
            <a:r>
              <a:rPr lang="en-IT" sz="1600" b="1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JLUO Chair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980509E-EB97-C588-7014-2A99089CA879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7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69AE4CF7-5B39-B736-C66B-D30AB24586F5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243322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A86-CC2A-7205-E17A-42B2640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A0A54-FE7C-A13B-5F4C-10E37EA94E76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58C93-9B05-1E92-4C79-A9B2BE03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" y="163909"/>
            <a:ext cx="8757704" cy="4737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86348C-76DC-5048-FB71-537E38E8CFF9}"/>
              </a:ext>
            </a:extLst>
          </p:cNvPr>
          <p:cNvSpPr txBox="1"/>
          <p:nvPr/>
        </p:nvSpPr>
        <p:spPr>
          <a:xfrm>
            <a:off x="6741763" y="3014420"/>
            <a:ext cx="15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S</a:t>
            </a:r>
            <a:r>
              <a:rPr lang="en-GB" dirty="0">
                <a:solidFill>
                  <a:srgbClr val="C00000"/>
                </a:solidFill>
              </a:rPr>
              <a:t>c</a:t>
            </a:r>
            <a:r>
              <a:rPr lang="en-IT" dirty="0">
                <a:solidFill>
                  <a:srgbClr val="C00000"/>
                </a:solidFill>
              </a:rPr>
              <a:t>ientific User</a:t>
            </a:r>
          </a:p>
          <a:p>
            <a:r>
              <a:rPr lang="en-IT" dirty="0">
                <a:solidFill>
                  <a:srgbClr val="C00000"/>
                </a:solidFill>
              </a:rPr>
              <a:t>Focus Group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087373-F162-0424-255E-5315B45C605E}"/>
              </a:ext>
            </a:extLst>
          </p:cNvPr>
          <p:cNvSpPr/>
          <p:nvPr/>
        </p:nvSpPr>
        <p:spPr>
          <a:xfrm>
            <a:off x="6697226" y="2983200"/>
            <a:ext cx="1557580" cy="708769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4A1AD-3596-9951-72A9-571DD2564ED4}"/>
              </a:ext>
            </a:extLst>
          </p:cNvPr>
          <p:cNvSpPr/>
          <p:nvPr/>
        </p:nvSpPr>
        <p:spPr>
          <a:xfrm>
            <a:off x="6621842" y="2923664"/>
            <a:ext cx="1703552" cy="82102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885C6-56DA-07E1-5DFF-550C5CDD2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21BC2C86-296E-C488-B6C6-A889A0AD0C93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8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96FA25-EE29-38F1-1A3C-354E650D596C}"/>
              </a:ext>
            </a:extLst>
          </p:cNvPr>
          <p:cNvSpPr/>
          <p:nvPr/>
        </p:nvSpPr>
        <p:spPr>
          <a:xfrm>
            <a:off x="1162594" y="1418784"/>
            <a:ext cx="6401004" cy="347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9418A-BE96-18EE-9099-B566A1310EA5}"/>
              </a:ext>
            </a:extLst>
          </p:cNvPr>
          <p:cNvSpPr txBox="1"/>
          <p:nvPr/>
        </p:nvSpPr>
        <p:spPr>
          <a:xfrm>
            <a:off x="1242533" y="1371280"/>
            <a:ext cx="6280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 dirty="0"/>
              <a:t>Holly Szumila-Vance, Simonetta Liuti, Olga Cortes Becerra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834C40E8-CA71-A9BE-7C1D-A2700AB135FE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174829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47903-6543-984B-7710-CADDBF70C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8EC234-0945-4315-97BE-3C6D303C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4" y="189336"/>
            <a:ext cx="8109532" cy="427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7CAA2-B4FF-53A2-7141-98F591FCAE80}"/>
              </a:ext>
            </a:extLst>
          </p:cNvPr>
          <p:cNvSpPr txBox="1"/>
          <p:nvPr/>
        </p:nvSpPr>
        <p:spPr>
          <a:xfrm>
            <a:off x="1329267" y="4508970"/>
            <a:ext cx="5944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First Focus Group Meeting</a:t>
            </a:r>
            <a:r>
              <a:rPr lang="en-IT" sz="1600" dirty="0"/>
              <a:t>: led by T. Keppel on March 7 at 11:30 am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2D53A7-D3D8-0AEE-9EF8-3985A8D97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333" y="93336"/>
            <a:ext cx="1413034" cy="525780"/>
          </a:xfrm>
          <a:prstGeom prst="rect">
            <a:avLst/>
          </a:prstGeom>
        </p:spPr>
      </p:pic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9FCCEB6F-4FC0-A36C-B5C3-408C16AB08C5}"/>
              </a:ext>
            </a:extLst>
          </p:cNvPr>
          <p:cNvSpPr txBox="1">
            <a:spLocks noGrp="1"/>
          </p:cNvSpPr>
          <p:nvPr/>
        </p:nvSpPr>
        <p:spPr>
          <a:xfrm>
            <a:off x="7397167" y="48716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9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FA5E6257-807C-97F3-BD2B-B70CD960FF70}"/>
              </a:ext>
            </a:extLst>
          </p:cNvPr>
          <p:cNvSpPr txBox="1">
            <a:spLocks noGrp="1"/>
          </p:cNvSpPr>
          <p:nvPr/>
        </p:nvSpPr>
        <p:spPr>
          <a:xfrm>
            <a:off x="69669" y="4869656"/>
            <a:ext cx="279751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JLUO Annual Meeting, June 11, 2024</a:t>
            </a:r>
          </a:p>
        </p:txBody>
      </p:sp>
    </p:spTree>
    <p:extLst>
      <p:ext uri="{BB962C8B-B14F-4D97-AF65-F5344CB8AC3E}">
        <p14:creationId xmlns:p14="http://schemas.microsoft.com/office/powerpoint/2010/main" val="3251976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88589</TotalTime>
  <Words>1046</Words>
  <Application>Microsoft Macintosh PowerPoint</Application>
  <PresentationFormat>On-screen Show (16:9)</PresentationFormat>
  <Paragraphs>214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-apple-system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1477</cp:revision>
  <cp:lastPrinted>2024-02-29T20:41:12Z</cp:lastPrinted>
  <dcterms:created xsi:type="dcterms:W3CDTF">2012-03-30T13:12:09Z</dcterms:created>
  <dcterms:modified xsi:type="dcterms:W3CDTF">2024-06-11T06:00:05Z</dcterms:modified>
</cp:coreProperties>
</file>