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png" ContentType="image/png"/>
  <Default Extension="bin" ContentType="application/vnd.openxmlformats-officedocument.presentationml.printerSettings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363D5"/>
    <a:srgbClr val="E2F5F3"/>
    <a:srgbClr val="F7E8FF"/>
    <a:srgbClr val="FFC9FE"/>
    <a:srgbClr val="E9EEF5"/>
    <a:srgbClr val="36FF2B"/>
    <a:srgbClr val="FF17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1032" y="-336"/>
      </p:cViewPr>
      <p:guideLst>
        <p:guide orient="horz" pos="311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7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35F57-EC09-0D40-A9EA-28CDFA9FBE79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C20D0-EC9A-574A-ADDB-C257830E95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4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CFC684-2A1A-AA49-A80E-7F63DB8488D2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DCD56-16D8-5840-A1CA-71B0C98C740F}" type="datetimeFigureOut">
              <a:rPr lang="en-US" smtClean="0"/>
              <a:pPr/>
              <a:t>20/02/13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A00A0-0FD9-134D-99EA-590217B541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tiff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Oval Callout 54"/>
          <p:cNvSpPr/>
          <p:nvPr/>
        </p:nvSpPr>
        <p:spPr>
          <a:xfrm>
            <a:off x="4413250" y="4697085"/>
            <a:ext cx="2096370" cy="473271"/>
          </a:xfrm>
          <a:prstGeom prst="wedgeEllipseCallout">
            <a:avLst>
              <a:gd name="adj1" fmla="val 52347"/>
              <a:gd name="adj2" fmla="val 7059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Callout 30"/>
          <p:cNvSpPr/>
          <p:nvPr/>
        </p:nvSpPr>
        <p:spPr>
          <a:xfrm>
            <a:off x="2614743" y="5263266"/>
            <a:ext cx="3343133" cy="765378"/>
          </a:xfrm>
          <a:prstGeom prst="wedgeEllipseCallout">
            <a:avLst>
              <a:gd name="adj1" fmla="val -54548"/>
              <a:gd name="adj2" fmla="val -78542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8" name="Oval 23567"/>
          <p:cNvSpPr/>
          <p:nvPr/>
        </p:nvSpPr>
        <p:spPr>
          <a:xfrm>
            <a:off x="7112225" y="2541965"/>
            <a:ext cx="1518131" cy="1498795"/>
          </a:xfrm>
          <a:prstGeom prst="ellipse">
            <a:avLst/>
          </a:prstGeom>
          <a:noFill/>
          <a:ln w="25400">
            <a:solidFill>
              <a:schemeClr val="bg1"/>
            </a:solidFill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79"/>
          <p:cNvSpPr txBox="1"/>
          <p:nvPr/>
        </p:nvSpPr>
        <p:spPr>
          <a:xfrm>
            <a:off x="269064" y="74538"/>
            <a:ext cx="8335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90"/>
                </a:solidFill>
              </a:rPr>
              <a:t>Integrated Electronics for Large Area </a:t>
            </a:r>
            <a:r>
              <a:rPr lang="en-US" sz="2800" b="1" dirty="0">
                <a:solidFill>
                  <a:srgbClr val="000090"/>
                </a:solidFill>
              </a:rPr>
              <a:t>P</a:t>
            </a:r>
            <a:r>
              <a:rPr lang="en-US" sz="2800" b="1" dirty="0" smtClean="0">
                <a:solidFill>
                  <a:srgbClr val="000090"/>
                </a:solidFill>
              </a:rPr>
              <a:t>hoton Detectors</a:t>
            </a:r>
            <a:endParaRPr lang="en-US" sz="2800" b="1" dirty="0">
              <a:solidFill>
                <a:srgbClr val="000090"/>
              </a:solidFill>
            </a:endParaRPr>
          </a:p>
        </p:txBody>
      </p:sp>
      <p:pic>
        <p:nvPicPr>
          <p:cNvPr id="30" name="Picture 29" descr="Snapshot 2013-02-16 01-15-30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495" y="4570085"/>
            <a:ext cx="1930177" cy="184293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42175" y="723900"/>
            <a:ext cx="3340100" cy="309119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4468" y="1099066"/>
            <a:ext cx="3547689" cy="168164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92125" y="2911055"/>
            <a:ext cx="46745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RICH to identify hadrons in the 3-8 momentum range: </a:t>
            </a:r>
          </a:p>
          <a:p>
            <a:r>
              <a:rPr lang="en-US" sz="1600" dirty="0" smtClean="0"/>
              <a:t>large proximity-focusing devices with aerogel radiator </a:t>
            </a:r>
          </a:p>
          <a:p>
            <a:r>
              <a:rPr lang="en-US" sz="1600" dirty="0" smtClean="0"/>
              <a:t>and visible Cherenkov light detection </a:t>
            </a:r>
            <a:endParaRPr lang="en-US" sz="1600" dirty="0"/>
          </a:p>
        </p:txBody>
      </p:sp>
      <p:sp>
        <p:nvSpPr>
          <p:cNvPr id="26" name="TextBox 25"/>
          <p:cNvSpPr txBox="1"/>
          <p:nvPr/>
        </p:nvSpPr>
        <p:spPr>
          <a:xfrm>
            <a:off x="241831" y="634484"/>
            <a:ext cx="2769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CLAS12 experiment at JLab:</a:t>
            </a:r>
            <a:endParaRPr lang="en-US" dirty="0"/>
          </a:p>
        </p:txBody>
      </p:sp>
      <p:pic>
        <p:nvPicPr>
          <p:cNvPr id="50" name="Picture 4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312" y="4687091"/>
            <a:ext cx="1870466" cy="183903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836993" y="5326766"/>
            <a:ext cx="2993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Large area, relatively low-cost </a:t>
            </a:r>
          </a:p>
          <a:p>
            <a:pPr algn="ctr"/>
            <a:r>
              <a:rPr lang="en-US" dirty="0" err="1"/>
              <a:t>m</a:t>
            </a:r>
            <a:r>
              <a:rPr lang="en-US" dirty="0" err="1" smtClean="0"/>
              <a:t>ultianods</a:t>
            </a:r>
            <a:r>
              <a:rPr lang="en-US" dirty="0" smtClean="0"/>
              <a:t> PMTs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4681690" y="4762500"/>
            <a:ext cx="15209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SiPM matrices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68389" y="3897885"/>
            <a:ext cx="838242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Integrated electronics (i.e. with MARCO3, NINO or CLARO chip) for innovative </a:t>
            </a:r>
            <a:r>
              <a:rPr lang="en-US" sz="1600" dirty="0" err="1" smtClean="0"/>
              <a:t>photodetectors</a:t>
            </a:r>
            <a:r>
              <a:rPr lang="en-US" sz="1600" dirty="0" smtClean="0"/>
              <a:t> has </a:t>
            </a:r>
          </a:p>
          <a:p>
            <a:r>
              <a:rPr lang="en-US" sz="1600" dirty="0" smtClean="0"/>
              <a:t>potential impact in  High-energy Physics (Cherenkov detectors) and Nuclear Medicine (PET, SPECT)  </a:t>
            </a:r>
            <a:endParaRPr lang="en-US" sz="1600" dirty="0"/>
          </a:p>
        </p:txBody>
      </p:sp>
      <p:sp>
        <p:nvSpPr>
          <p:cNvPr id="23553" name="TextBox 23552"/>
          <p:cNvSpPr txBox="1"/>
          <p:nvPr/>
        </p:nvSpPr>
        <p:spPr>
          <a:xfrm>
            <a:off x="2709993" y="4635500"/>
            <a:ext cx="139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Under study: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2501762" y="6122896"/>
            <a:ext cx="5597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Alternatives: </a:t>
            </a:r>
            <a:r>
              <a:rPr lang="en-US" dirty="0"/>
              <a:t>micro-channel plate LAPP</a:t>
            </a:r>
          </a:p>
          <a:p>
            <a:r>
              <a:rPr lang="en-US" dirty="0"/>
              <a:t>o</a:t>
            </a:r>
            <a:r>
              <a:rPr lang="en-US" dirty="0" smtClean="0"/>
              <a:t>r gaseous detectors GEM with suitable photo-converters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2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1758</TotalTime>
  <Words>107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Jefferson 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Forward Photon Tagging</dc:title>
  <dc:creator>Volker Burkert</dc:creator>
  <cp:lastModifiedBy>Marco Contalbrigo</cp:lastModifiedBy>
  <cp:revision>151</cp:revision>
  <cp:lastPrinted>2013-02-14T17:48:45Z</cp:lastPrinted>
  <dcterms:created xsi:type="dcterms:W3CDTF">2012-02-20T15:00:58Z</dcterms:created>
  <dcterms:modified xsi:type="dcterms:W3CDTF">2013-02-20T04:06:26Z</dcterms:modified>
</cp:coreProperties>
</file>