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09" r:id="rId2"/>
    <p:sldId id="720" r:id="rId3"/>
    <p:sldId id="615" r:id="rId4"/>
    <p:sldId id="698" r:id="rId5"/>
    <p:sldId id="696" r:id="rId6"/>
    <p:sldId id="704" r:id="rId7"/>
    <p:sldId id="717" r:id="rId8"/>
    <p:sldId id="705" r:id="rId9"/>
    <p:sldId id="670" r:id="rId10"/>
    <p:sldId id="703" r:id="rId11"/>
    <p:sldId id="699" r:id="rId12"/>
    <p:sldId id="721" r:id="rId13"/>
    <p:sldId id="693" r:id="rId14"/>
    <p:sldId id="623" r:id="rId15"/>
    <p:sldId id="624" r:id="rId16"/>
    <p:sldId id="637" r:id="rId17"/>
    <p:sldId id="662" r:id="rId18"/>
    <p:sldId id="676" r:id="rId19"/>
    <p:sldId id="697" r:id="rId20"/>
    <p:sldId id="638" r:id="rId21"/>
    <p:sldId id="677" r:id="rId22"/>
    <p:sldId id="666" r:id="rId23"/>
    <p:sldId id="714" r:id="rId24"/>
    <p:sldId id="6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D3"/>
    <a:srgbClr val="DEE4C1"/>
    <a:srgbClr val="E4E3CC"/>
    <a:srgbClr val="E0DEC7"/>
    <a:srgbClr val="EEEDDA"/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38" autoAdjust="0"/>
  </p:normalViewPr>
  <p:slideViewPr>
    <p:cSldViewPr snapToGrid="0" snapToObjects="1">
      <p:cViewPr>
        <p:scale>
          <a:sx n="105" d="100"/>
          <a:sy n="105" d="100"/>
        </p:scale>
        <p:origin x="-1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09/09/16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09/09/16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Qual e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il packing factor di HERMES 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Refraction or refractive 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E4850-44A4-DB45-BB72-4DD6532707AF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E4850-44A4-DB45-BB72-4DD6532707AF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10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Cercare foto di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Tayler</a:t>
            </a:r>
            <a:r>
              <a:rPr lang="it-IT" baseline="0" dirty="0" smtClean="0"/>
              <a:t> o nostra con </a:t>
            </a:r>
            <a:r>
              <a:rPr lang="it-IT" baseline="0" dirty="0" err="1" smtClean="0"/>
              <a:t>aerogel</a:t>
            </a:r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Cercare foto di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Tayler</a:t>
            </a:r>
            <a:r>
              <a:rPr lang="it-IT" baseline="0" dirty="0" smtClean="0"/>
              <a:t> o nostra con </a:t>
            </a:r>
            <a:r>
              <a:rPr lang="it-IT" baseline="0" dirty="0" err="1" smtClean="0"/>
              <a:t>aerogel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09/09/16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09/09/16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09/09/16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63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09/09/16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09/09/16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09/09/16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09/09/16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09/09/16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09/09/16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09/09/16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09/09/16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09/09/16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8.emf"/><Relationship Id="rId7" Type="http://schemas.openxmlformats.org/officeDocument/2006/relationships/image" Target="../media/image30.png"/><Relationship Id="rId10" Type="http://schemas.openxmlformats.org/officeDocument/2006/relationships/image" Target="../media/image8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6963"/>
          <a:stretch/>
        </p:blipFill>
        <p:spPr bwMode="auto">
          <a:xfrm>
            <a:off x="438175" y="1047969"/>
            <a:ext cx="4242682" cy="48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6739" y="1277777"/>
            <a:ext cx="4070198" cy="208823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Aerogel </a:t>
            </a:r>
            <a:r>
              <a:rPr lang="en-US" sz="2200" b="1" dirty="0">
                <a:solidFill>
                  <a:srgbClr val="FF0000"/>
                </a:solidFill>
              </a:rPr>
              <a:t>mass production </a:t>
            </a:r>
            <a:r>
              <a:rPr lang="en-US" sz="2200" b="1" dirty="0" smtClean="0">
                <a:solidFill>
                  <a:srgbClr val="FF0000"/>
                </a:solidFill>
              </a:rPr>
              <a:t/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for </a:t>
            </a:r>
            <a:r>
              <a:rPr lang="en-US" sz="2200" b="1" dirty="0">
                <a:solidFill>
                  <a:srgbClr val="FF0000"/>
                </a:solidFill>
              </a:rPr>
              <a:t>the CLAS12 RICH: </a:t>
            </a:r>
            <a:r>
              <a:rPr lang="en-US" sz="2200" b="1" dirty="0" smtClean="0">
                <a:solidFill>
                  <a:srgbClr val="FF0000"/>
                </a:solidFill>
              </a:rPr>
              <a:t/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Novel </a:t>
            </a:r>
            <a:r>
              <a:rPr lang="en-US" sz="2200" b="1" dirty="0">
                <a:solidFill>
                  <a:srgbClr val="FF0000"/>
                </a:solidFill>
              </a:rPr>
              <a:t>characterization </a:t>
            </a:r>
            <a:r>
              <a:rPr lang="en-US" sz="2200" b="1" dirty="0" smtClean="0">
                <a:solidFill>
                  <a:srgbClr val="FF0000"/>
                </a:solidFill>
              </a:rPr>
              <a:t>methods and </a:t>
            </a:r>
            <a:r>
              <a:rPr lang="en-US" sz="2200" b="1" dirty="0">
                <a:solidFill>
                  <a:srgbClr val="FF0000"/>
                </a:solidFill>
              </a:rPr>
              <a:t>Optical Performance</a:t>
            </a:r>
            <a:r>
              <a:rPr lang="en-US" sz="2200" b="1" dirty="0" smtClean="0">
                <a:solidFill>
                  <a:srgbClr val="FF0000"/>
                </a:solidFill>
              </a:rPr>
              <a:t/>
            </a:r>
            <a:br>
              <a:rPr lang="en-US" sz="2200" b="1" dirty="0" smtClean="0">
                <a:solidFill>
                  <a:srgbClr val="FF0000"/>
                </a:solidFill>
              </a:rPr>
            </a:b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047155" y="4703784"/>
            <a:ext cx="3851920" cy="98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smtClean="0"/>
              <a:t>RICH 2016, September 9</a:t>
            </a:r>
            <a:r>
              <a:rPr lang="en-US" sz="1500" b="1" baseline="30000" dirty="0" smtClean="0"/>
              <a:t>th</a:t>
            </a:r>
            <a:r>
              <a:rPr lang="en-US" sz="1500" b="1" dirty="0" smtClean="0"/>
              <a:t> 2016, Bled</a:t>
            </a:r>
            <a:endParaRPr lang="en-US" sz="15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64088" y="3009900"/>
            <a:ext cx="36710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64088" y="1323132"/>
            <a:ext cx="36710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37666" y="3475182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Contalbrigo Marco </a:t>
            </a:r>
          </a:p>
          <a:p>
            <a:pPr algn="ctr"/>
            <a:r>
              <a:rPr lang="en-US" dirty="0" smtClean="0"/>
              <a:t>INFN Ferrara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1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RO_planar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3599350"/>
            <a:ext cx="4135680" cy="30576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15588" y="-76200"/>
            <a:ext cx="49667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Mechanical Performance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241" y="4183300"/>
            <a:ext cx="4656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diamond wire to diamond wheel cut to </a:t>
            </a:r>
          </a:p>
          <a:p>
            <a:r>
              <a:rPr lang="en-US" sz="1600" dirty="0" smtClean="0"/>
              <a:t>improve speed and precision, reduce defects (cracks)</a:t>
            </a:r>
          </a:p>
          <a:p>
            <a:endParaRPr lang="en-US" sz="1600" dirty="0"/>
          </a:p>
          <a:p>
            <a:r>
              <a:rPr lang="en-US" sz="1600" dirty="0" smtClean="0"/>
              <a:t>Tendency to bend during baking procedure</a:t>
            </a:r>
          </a:p>
          <a:p>
            <a:r>
              <a:rPr lang="en-US" sz="1600" dirty="0" smtClean="0"/>
              <a:t>(significant fraction of rejected tiles)</a:t>
            </a:r>
          </a:p>
        </p:txBody>
      </p:sp>
      <p:pic>
        <p:nvPicPr>
          <p:cNvPr id="6" name="Picture 5" descr="AERO_s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3" y="670981"/>
            <a:ext cx="4021667" cy="2949535"/>
          </a:xfrm>
          <a:prstGeom prst="rect">
            <a:avLst/>
          </a:prstGeom>
        </p:spPr>
      </p:pic>
      <p:pic>
        <p:nvPicPr>
          <p:cNvPr id="7" name="Picture 6" descr="AERO_thi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" y="692349"/>
            <a:ext cx="4160228" cy="29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1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O_L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5" y="692770"/>
            <a:ext cx="4286954" cy="3063531"/>
          </a:xfrm>
          <a:prstGeom prst="rect">
            <a:avLst/>
          </a:prstGeom>
        </p:spPr>
      </p:pic>
      <p:pic>
        <p:nvPicPr>
          <p:cNvPr id="2" name="Picture 1" descr="AERO_A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" y="613901"/>
            <a:ext cx="4387258" cy="31443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3396" y="-76200"/>
            <a:ext cx="41311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Optical Performance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215909" y="2167384"/>
            <a:ext cx="1277435" cy="445592"/>
            <a:chOff x="7940553" y="3640468"/>
            <a:chExt cx="1277435" cy="445592"/>
          </a:xfrm>
        </p:grpSpPr>
        <p:sp>
          <p:nvSpPr>
            <p:cNvPr id="34" name="Rectangle 33"/>
            <p:cNvSpPr/>
            <p:nvPr/>
          </p:nvSpPr>
          <p:spPr>
            <a:xfrm>
              <a:off x="7940553" y="3640468"/>
              <a:ext cx="1277435" cy="4455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40553" y="3699827"/>
              <a:ext cx="1277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&lt;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L</a:t>
              </a:r>
              <a:r>
                <a:rPr lang="en-US" sz="1400" baseline="-25000" dirty="0" err="1" smtClean="0">
                  <a:solidFill>
                    <a:srgbClr val="FFFFFF"/>
                  </a:solidFill>
                </a:rPr>
                <a:t>sc</a:t>
              </a:r>
              <a:r>
                <a:rPr lang="en-US" sz="1400" dirty="0" smtClean="0">
                  <a:solidFill>
                    <a:srgbClr val="FFFFFF"/>
                  </a:solidFill>
                </a:rPr>
                <a:t>&gt;  ~ 50 mm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3943" y="2165188"/>
            <a:ext cx="1077966" cy="447788"/>
            <a:chOff x="1233717" y="3462859"/>
            <a:chExt cx="1077966" cy="447788"/>
          </a:xfrm>
        </p:grpSpPr>
        <p:sp>
          <p:nvSpPr>
            <p:cNvPr id="37" name="Rectangle 36"/>
            <p:cNvSpPr/>
            <p:nvPr/>
          </p:nvSpPr>
          <p:spPr>
            <a:xfrm>
              <a:off x="1233717" y="3462859"/>
              <a:ext cx="1077966" cy="4477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9897" y="3512869"/>
              <a:ext cx="953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0 </a:t>
              </a:r>
              <a:r>
                <a:rPr lang="en-US" sz="1600" dirty="0">
                  <a:solidFill>
                    <a:schemeClr val="bg1"/>
                  </a:solidFill>
                </a:rPr>
                <a:t>~</a:t>
              </a:r>
              <a:r>
                <a:rPr lang="en-US" sz="1600" dirty="0" smtClean="0">
                  <a:solidFill>
                    <a:schemeClr val="bg1"/>
                  </a:solidFill>
                </a:rPr>
                <a:t> 97 %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AERO_Tra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5" y="3743858"/>
            <a:ext cx="3902364" cy="279216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4182" y="4248728"/>
            <a:ext cx="339436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63472" y="5432008"/>
            <a:ext cx="2421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line with R&amp;D achievements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323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O_L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5" y="692770"/>
            <a:ext cx="4286954" cy="3063531"/>
          </a:xfrm>
          <a:prstGeom prst="rect">
            <a:avLst/>
          </a:prstGeom>
        </p:spPr>
      </p:pic>
      <p:pic>
        <p:nvPicPr>
          <p:cNvPr id="2" name="Picture 1" descr="AERO_A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" y="613901"/>
            <a:ext cx="4387258" cy="3144367"/>
          </a:xfrm>
          <a:prstGeom prst="rect">
            <a:avLst/>
          </a:prstGeom>
        </p:spPr>
      </p:pic>
      <p:pic>
        <p:nvPicPr>
          <p:cNvPr id="19" name="Picture 18" descr="BELLE_tra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5" y="3607542"/>
            <a:ext cx="3959100" cy="318958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3396" y="-76200"/>
            <a:ext cx="41311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Optical Performance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215909" y="2167384"/>
            <a:ext cx="1277435" cy="445592"/>
            <a:chOff x="7940553" y="3640468"/>
            <a:chExt cx="1277435" cy="445592"/>
          </a:xfrm>
        </p:grpSpPr>
        <p:sp>
          <p:nvSpPr>
            <p:cNvPr id="34" name="Rectangle 33"/>
            <p:cNvSpPr/>
            <p:nvPr/>
          </p:nvSpPr>
          <p:spPr>
            <a:xfrm>
              <a:off x="7940553" y="3640468"/>
              <a:ext cx="1277435" cy="4455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40553" y="3699827"/>
              <a:ext cx="1277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&lt;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L</a:t>
              </a:r>
              <a:r>
                <a:rPr lang="en-US" sz="1400" baseline="-25000" dirty="0" err="1" smtClean="0">
                  <a:solidFill>
                    <a:srgbClr val="FFFFFF"/>
                  </a:solidFill>
                </a:rPr>
                <a:t>sc</a:t>
              </a:r>
              <a:r>
                <a:rPr lang="en-US" sz="1400" dirty="0" smtClean="0">
                  <a:solidFill>
                    <a:srgbClr val="FFFFFF"/>
                  </a:solidFill>
                </a:rPr>
                <a:t>&gt;  ~ 50 mm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3943" y="2165188"/>
            <a:ext cx="1077966" cy="447788"/>
            <a:chOff x="1233717" y="3462859"/>
            <a:chExt cx="1077966" cy="447788"/>
          </a:xfrm>
        </p:grpSpPr>
        <p:sp>
          <p:nvSpPr>
            <p:cNvPr id="37" name="Rectangle 36"/>
            <p:cNvSpPr/>
            <p:nvPr/>
          </p:nvSpPr>
          <p:spPr>
            <a:xfrm>
              <a:off x="1233717" y="3462859"/>
              <a:ext cx="1077966" cy="4477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9897" y="3512869"/>
              <a:ext cx="953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0 </a:t>
              </a:r>
              <a:r>
                <a:rPr lang="en-US" sz="1600" dirty="0">
                  <a:solidFill>
                    <a:schemeClr val="bg1"/>
                  </a:solidFill>
                </a:rPr>
                <a:t>~</a:t>
              </a:r>
              <a:r>
                <a:rPr lang="en-US" sz="1600" dirty="0" smtClean="0">
                  <a:solidFill>
                    <a:schemeClr val="bg1"/>
                  </a:solidFill>
                </a:rPr>
                <a:t> 97 %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AERO_Tra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5" y="3743858"/>
            <a:ext cx="3902364" cy="27921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1581" y="5020266"/>
            <a:ext cx="91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BELLE-II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30272" y="5401143"/>
            <a:ext cx="2728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talk of R. </a:t>
            </a:r>
            <a:r>
              <a:rPr lang="en-US" sz="1400" dirty="0" err="1" smtClean="0"/>
              <a:t>Pestotnik</a:t>
            </a:r>
            <a:r>
              <a:rPr lang="en-US" sz="1400" dirty="0" smtClean="0"/>
              <a:t> on Monday 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182" y="4248728"/>
            <a:ext cx="339436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8168" y="4204856"/>
            <a:ext cx="3475182" cy="1154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63472" y="5432008"/>
            <a:ext cx="2421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line with R&amp;D achievements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40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O_a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88" y="854126"/>
            <a:ext cx="4602645" cy="328083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48515" y="-76200"/>
            <a:ext cx="33009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Refractive Index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6926" y="4525818"/>
            <a:ext cx="6469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Spread in refractive index corresponds to ~ 3 </a:t>
            </a:r>
            <a:r>
              <a:rPr lang="en-US" sz="1600" dirty="0" err="1" smtClean="0"/>
              <a:t>mrad</a:t>
            </a:r>
            <a:r>
              <a:rPr lang="en-US" sz="1600" dirty="0" smtClean="0"/>
              <a:t> of Cherenkov dispersion</a:t>
            </a:r>
          </a:p>
          <a:p>
            <a:endParaRPr lang="en-US" sz="1600" dirty="0"/>
          </a:p>
          <a:p>
            <a:r>
              <a:rPr lang="en-US" sz="1600" dirty="0" smtClean="0"/>
              <a:t>Tile by tile index of refraction will be accounted for into the reconstruction </a:t>
            </a:r>
          </a:p>
          <a:p>
            <a:r>
              <a:rPr lang="en-US" sz="1600" dirty="0" smtClean="0"/>
              <a:t>program to suppress the spread in refractive indexes (Cherenkov angles)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117767" y="1450597"/>
            <a:ext cx="1277435" cy="367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38933" y="1478207"/>
            <a:ext cx="1277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RMS  ~ </a:t>
            </a:r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mrad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 descr="AERO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6" y="875292"/>
            <a:ext cx="4462307" cy="31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5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663856" y="3251200"/>
            <a:ext cx="32363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3536" y="2367280"/>
            <a:ext cx="323630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01353"/>
              </p:ext>
            </p:extLst>
          </p:nvPr>
        </p:nvGraphicFramePr>
        <p:xfrm>
          <a:off x="519545" y="1350818"/>
          <a:ext cx="4537363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636"/>
                <a:gridCol w="1166091"/>
                <a:gridCol w="1177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mrad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Reflected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mrad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Readout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Chromatic Aberration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Aerogel Optical</a:t>
                      </a:r>
                      <a:r>
                        <a:rPr lang="en-US" baseline="0" dirty="0" smtClean="0"/>
                        <a:t> Prop.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Mirror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 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dirty="0" smtClean="0"/>
                        <a:t> (1 </a:t>
                      </a:r>
                      <a:r>
                        <a:rPr lang="en-US" dirty="0" err="1" smtClean="0"/>
                        <a:t>p.e.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Requirements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Direct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Reflected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Max. momentum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GeV/c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GeV/c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baseline="-25000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dirty="0" smtClean="0"/>
                        <a:t>(4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s </a:t>
                      </a:r>
                      <a:r>
                        <a:rPr lang="en-US" dirty="0" smtClean="0">
                          <a:latin typeface="+mn-lt"/>
                          <a:cs typeface="+mn-cs"/>
                        </a:rPr>
                        <a:t>separation)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 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Np.e</a:t>
                      </a:r>
                      <a:r>
                        <a:rPr lang="en-US" dirty="0" smtClean="0"/>
                        <a:t>.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 </a:t>
                      </a:r>
                      <a:r>
                        <a:rPr lang="en-US" baseline="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9377" y="-76200"/>
            <a:ext cx="4896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CLAS12 RHIC: Resolution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56897" y="4428311"/>
            <a:ext cx="2863273" cy="1303012"/>
            <a:chOff x="5588000" y="1316180"/>
            <a:chExt cx="3278909" cy="1420776"/>
          </a:xfrm>
        </p:grpSpPr>
        <p:pic>
          <p:nvPicPr>
            <p:cNvPr id="5" name="Picture 4" descr="Sigma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545" y="1387764"/>
              <a:ext cx="3031463" cy="10991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761456" y="2213736"/>
              <a:ext cx="782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N</a:t>
              </a:r>
              <a:r>
                <a:rPr lang="en-US" sz="2800" baseline="-25000" dirty="0" err="1" smtClean="0"/>
                <a:t>p.e</a:t>
              </a:r>
              <a:r>
                <a:rPr lang="en-US" sz="2800" baseline="-25000" dirty="0" smtClean="0"/>
                <a:t>.</a:t>
              </a:r>
              <a:endParaRPr lang="en-US" sz="2800" baseline="-25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36566" y="2274455"/>
              <a:ext cx="10225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011002" y="2329872"/>
              <a:ext cx="27510" cy="3140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588000" y="1316180"/>
              <a:ext cx="3278909" cy="11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Brace 2"/>
          <p:cNvSpPr/>
          <p:nvPr/>
        </p:nvSpPr>
        <p:spPr>
          <a:xfrm>
            <a:off x="5262880" y="2001520"/>
            <a:ext cx="304800" cy="105664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5262880" y="3058160"/>
            <a:ext cx="304800" cy="79248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53696" y="2367280"/>
            <a:ext cx="324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Validated with large scale prototype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734976" y="3251200"/>
            <a:ext cx="324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Studied in laboratory</a:t>
            </a:r>
            <a:endParaRPr lang="en-US" sz="1600" dirty="0"/>
          </a:p>
        </p:txBody>
      </p:sp>
      <p:sp>
        <p:nvSpPr>
          <p:cNvPr id="2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00776" y="-76200"/>
            <a:ext cx="58801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Chromatic Dispersion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2" y="2447636"/>
            <a:ext cx="4064749" cy="406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2492"/>
              </p:ext>
            </p:extLst>
          </p:nvPr>
        </p:nvGraphicFramePr>
        <p:xfrm>
          <a:off x="924791" y="5325855"/>
          <a:ext cx="1372756" cy="61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5" imgW="990600" imgH="444500" progId="Equation.3">
                  <p:embed/>
                </p:oleObj>
              </mc:Choice>
              <mc:Fallback>
                <p:oleObj name="Equation" r:id="rId5" imgW="990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4791" y="5325855"/>
                        <a:ext cx="1372756" cy="61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70618" y="1050635"/>
            <a:ext cx="3247018" cy="1119597"/>
            <a:chOff x="4761232" y="3987007"/>
            <a:chExt cx="3987232" cy="1346732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32" y="3987007"/>
              <a:ext cx="3987232" cy="134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57026" y="4437692"/>
                  <a:ext cx="198022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80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it-IT" sz="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026" y="4437692"/>
                  <a:ext cx="198022" cy="21544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6467512" y="4449812"/>
              <a:ext cx="108012" cy="147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0618" y="642811"/>
            <a:ext cx="269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by  </a:t>
            </a:r>
            <a:r>
              <a:rPr lang="en-US" sz="1600" dirty="0" err="1" smtClean="0"/>
              <a:t>prisma</a:t>
            </a:r>
            <a:r>
              <a:rPr lang="en-US" sz="1600" dirty="0" smtClean="0"/>
              <a:t> method:</a:t>
            </a:r>
            <a:endParaRPr lang="en-US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10" y="1091789"/>
            <a:ext cx="2406996" cy="147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921721" y="673709"/>
            <a:ext cx="376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by prototype with optical filters:</a:t>
            </a:r>
            <a:endParaRPr lang="en-US" sz="1600" dirty="0"/>
          </a:p>
        </p:txBody>
      </p:sp>
      <p:pic>
        <p:nvPicPr>
          <p:cNvPr id="4" name="Picture 3" descr="CERN_Chromatic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1" y="2570597"/>
            <a:ext cx="4768273" cy="31437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85114" y="5714348"/>
            <a:ext cx="30965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Expected value from density: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n(400nm) = [1+0.438</a:t>
            </a:r>
            <a:r>
              <a:rPr lang="en-US" sz="1600" b="1" dirty="0" smtClean="0">
                <a:solidFill>
                  <a:srgbClr val="00B050"/>
                </a:solidFill>
                <a:latin typeface="Symbol" pitchFamily="18" charset="2"/>
              </a:rPr>
              <a:t>r</a:t>
            </a:r>
            <a:r>
              <a:rPr lang="en-US" sz="1600" b="1" dirty="0" smtClean="0">
                <a:solidFill>
                  <a:srgbClr val="00B050"/>
                </a:solidFill>
                <a:latin typeface="Calibri"/>
                <a:cs typeface="Calibri"/>
              </a:rPr>
              <a:t>]</a:t>
            </a:r>
            <a:r>
              <a:rPr lang="en-US" sz="1600" b="1" baseline="30000" dirty="0" smtClean="0">
                <a:solidFill>
                  <a:srgbClr val="00B050"/>
                </a:solidFill>
                <a:latin typeface="Calibri"/>
                <a:cs typeface="Calibri"/>
              </a:rPr>
              <a:t>1/2</a:t>
            </a:r>
            <a:r>
              <a:rPr lang="en-US" sz="1600" b="1" dirty="0" smtClean="0">
                <a:solidFill>
                  <a:srgbClr val="00B050"/>
                </a:solidFill>
                <a:latin typeface="Calibri"/>
                <a:cs typeface="Calibri"/>
              </a:rPr>
              <a:t> = 1.0492</a:t>
            </a:r>
            <a:r>
              <a:rPr lang="en-US" sz="1600" b="1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5" name="Sun 4"/>
          <p:cNvSpPr/>
          <p:nvPr/>
        </p:nvSpPr>
        <p:spPr>
          <a:xfrm>
            <a:off x="5860143" y="4236358"/>
            <a:ext cx="117928" cy="136072"/>
          </a:xfrm>
          <a:prstGeom prst="sun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7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ero_Sur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71" y="1434693"/>
            <a:ext cx="3659909" cy="3589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2055" y="-76200"/>
            <a:ext cx="47115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Surface Quality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91" y="4959710"/>
            <a:ext cx="291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Refraction from a  surface </a:t>
            </a:r>
          </a:p>
          <a:p>
            <a:r>
              <a:rPr lang="en-US" dirty="0" smtClean="0"/>
              <a:t>with local normal deviation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66825" y="5037093"/>
            <a:ext cx="3155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 on light dispersion </a:t>
            </a:r>
          </a:p>
          <a:p>
            <a:r>
              <a:rPr lang="en-US" dirty="0" smtClean="0"/>
              <a:t>at small incident angles</a:t>
            </a:r>
          </a:p>
        </p:txBody>
      </p:sp>
      <p:pic>
        <p:nvPicPr>
          <p:cNvPr id="5" name="Picture 4" descr="Normal_th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1" y="627856"/>
            <a:ext cx="8012545" cy="1171126"/>
          </a:xfrm>
          <a:prstGeom prst="rect">
            <a:avLst/>
          </a:prstGeom>
        </p:spPr>
      </p:pic>
      <p:pic>
        <p:nvPicPr>
          <p:cNvPr id="6" name="Picture 5" descr="Aero_refrae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1" y="5712695"/>
            <a:ext cx="3386264" cy="633084"/>
          </a:xfrm>
          <a:prstGeom prst="rect">
            <a:avLst/>
          </a:prstGeom>
        </p:spPr>
      </p:pic>
      <p:pic>
        <p:nvPicPr>
          <p:cNvPr id="15" name="Picture 14" descr="Aero_Nrefraeq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09" y="5749045"/>
            <a:ext cx="3508999" cy="655579"/>
          </a:xfrm>
          <a:prstGeom prst="rect">
            <a:avLst/>
          </a:prstGeom>
        </p:spPr>
      </p:pic>
      <p:pic>
        <p:nvPicPr>
          <p:cNvPr id="17" name="Picture 16" descr="Aero_refr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0" y="1798982"/>
            <a:ext cx="2836949" cy="29416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0985" y="1715190"/>
            <a:ext cx="8605863" cy="105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1807302" y="3100731"/>
            <a:ext cx="3042025" cy="237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31760" y="894080"/>
            <a:ext cx="60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aer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4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1335" y="4976369"/>
            <a:ext cx="2972905" cy="1417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07915" y="902454"/>
            <a:ext cx="3591915" cy="1352715"/>
            <a:chOff x="623374" y="841494"/>
            <a:chExt cx="3591915" cy="1352715"/>
          </a:xfrm>
        </p:grpSpPr>
        <p:sp>
          <p:nvSpPr>
            <p:cNvPr id="34" name="Rectangle 33"/>
            <p:cNvSpPr/>
            <p:nvPr/>
          </p:nvSpPr>
          <p:spPr>
            <a:xfrm>
              <a:off x="1751796" y="924560"/>
              <a:ext cx="1280160" cy="2438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404342" y="1168400"/>
              <a:ext cx="809049" cy="7918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4" idx="2"/>
            </p:cNvCxnSpPr>
            <p:nvPr/>
          </p:nvCxnSpPr>
          <p:spPr>
            <a:xfrm flipH="1">
              <a:off x="1660356" y="1168400"/>
              <a:ext cx="731520" cy="914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 rot="2741942">
              <a:off x="3035548" y="1914809"/>
              <a:ext cx="386080" cy="172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42196" y="2072640"/>
              <a:ext cx="1066800" cy="4571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18742" y="841494"/>
              <a:ext cx="83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Aerogel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92202" y="1799774"/>
              <a:ext cx="623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Laser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3374" y="1621677"/>
              <a:ext cx="7492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Screen</a:t>
              </a:r>
              <a:endParaRPr lang="en-US" sz="1600" dirty="0"/>
            </a:p>
          </p:txBody>
        </p:sp>
      </p:grpSp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01" y="1156454"/>
            <a:ext cx="2605149" cy="21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9"/>
          <p:cNvSpPr>
            <a:spLocks/>
          </p:cNvSpPr>
          <p:nvPr/>
        </p:nvSpPr>
        <p:spPr bwMode="auto">
          <a:xfrm>
            <a:off x="4287646" y="641251"/>
            <a:ext cx="2555240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rgbClr val="A40800"/>
                </a:solidFill>
                <a:latin typeface="Calibri"/>
                <a:ea typeface="ＭＳ Ｐゴシック" charset="0"/>
                <a:cs typeface="Calibri"/>
              </a:rPr>
              <a:t>Scan of aerogel surface</a:t>
            </a:r>
          </a:p>
        </p:txBody>
      </p:sp>
      <p:sp>
        <p:nvSpPr>
          <p:cNvPr id="27" name="Oval 30"/>
          <p:cNvSpPr>
            <a:spLocks/>
          </p:cNvSpPr>
          <p:nvPr/>
        </p:nvSpPr>
        <p:spPr bwMode="auto">
          <a:xfrm>
            <a:off x="5080000" y="2296251"/>
            <a:ext cx="203200" cy="127000"/>
          </a:xfrm>
          <a:prstGeom prst="ellipse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H="1">
            <a:off x="5283200" y="2117657"/>
            <a:ext cx="1432560" cy="269942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4610" y="1500054"/>
            <a:ext cx="2633276" cy="1293946"/>
            <a:chOff x="4996884" y="1154614"/>
            <a:chExt cx="2633276" cy="1293946"/>
          </a:xfrm>
        </p:grpSpPr>
        <p:sp>
          <p:nvSpPr>
            <p:cNvPr id="25" name="Rectangle 28"/>
            <p:cNvSpPr>
              <a:spLocks/>
            </p:cNvSpPr>
            <p:nvPr/>
          </p:nvSpPr>
          <p:spPr bwMode="auto">
            <a:xfrm>
              <a:off x="5567680" y="1154614"/>
              <a:ext cx="1584960" cy="1293946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/>
            </p:cNvSpPr>
            <p:nvPr/>
          </p:nvSpPr>
          <p:spPr bwMode="auto">
            <a:xfrm>
              <a:off x="4996884" y="1236047"/>
              <a:ext cx="2633276" cy="11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</a:p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</a:t>
              </a:r>
            </a:p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</a:p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</a:p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</a:p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</a:p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</a:p>
            <a:p>
              <a:pPr marL="685800" lvl="1">
                <a:lnSpc>
                  <a:spcPct val="50000"/>
                </a:lnSpc>
              </a:pPr>
              <a:r>
                <a:rPr lang="en-US" dirty="0">
                  <a:solidFill>
                    <a:srgbClr val="D90B00"/>
                  </a:solidFill>
                  <a:ea typeface="ＭＳ Ｐゴシック" charset="0"/>
                  <a:cs typeface="Gill Sans" charset="0"/>
                </a:rPr>
                <a:t>. . . . . . . . . . . . .</a:t>
              </a:r>
            </a:p>
          </p:txBody>
        </p:sp>
      </p:grpSp>
      <p:pic>
        <p:nvPicPr>
          <p:cNvPr id="4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8916" y="4001409"/>
            <a:ext cx="2223781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4"/>
          <p:cNvSpPr>
            <a:spLocks/>
          </p:cNvSpPr>
          <p:nvPr/>
        </p:nvSpPr>
        <p:spPr bwMode="auto">
          <a:xfrm>
            <a:off x="4396740" y="3352800"/>
            <a:ext cx="390652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rgbClr val="A40800"/>
                </a:solidFill>
                <a:latin typeface="Calibri"/>
                <a:ea typeface="ＭＳ Ｐゴシック" charset="0"/>
                <a:cs typeface="Calibri"/>
              </a:rPr>
              <a:t>Distributions of X &amp; Y positions of the spot </a:t>
            </a:r>
          </a:p>
        </p:txBody>
      </p:sp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7382" y="4001721"/>
            <a:ext cx="2211704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68223" y="-76200"/>
            <a:ext cx="41992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Surface Scan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IMG_20151008_18095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9" y="2458566"/>
            <a:ext cx="2980267" cy="223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09" y="4976369"/>
            <a:ext cx="26376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x-y axis movable table</a:t>
            </a:r>
          </a:p>
          <a:p>
            <a:endParaRPr lang="en-US" sz="1400" dirty="0"/>
          </a:p>
          <a:p>
            <a:r>
              <a:rPr lang="en-US" sz="1400" dirty="0" smtClean="0"/>
              <a:t>CCD camera [</a:t>
            </a:r>
            <a:r>
              <a:rPr lang="en-US" sz="1400" dirty="0" err="1" smtClean="0"/>
              <a:t>ThorLabs</a:t>
            </a:r>
            <a:r>
              <a:rPr lang="en-US" sz="1400" dirty="0" smtClean="0"/>
              <a:t> DCU 224c]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sensitive area [5.95-4.76 mm]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resolution [1280-1024 pixels]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- pixel size 4.65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7" name="Oval Callout 6"/>
          <p:cNvSpPr/>
          <p:nvPr/>
        </p:nvSpPr>
        <p:spPr>
          <a:xfrm>
            <a:off x="2797932" y="2834640"/>
            <a:ext cx="936328" cy="213360"/>
          </a:xfrm>
          <a:prstGeom prst="wedgeEllipseCallout">
            <a:avLst>
              <a:gd name="adj1" fmla="val -30599"/>
              <a:gd name="adj2" fmla="val 1446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6886" y="2781161"/>
            <a:ext cx="597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screen</a:t>
            </a:r>
            <a:endParaRPr lang="en-US" sz="1200" dirty="0"/>
          </a:p>
        </p:txBody>
      </p:sp>
      <p:sp>
        <p:nvSpPr>
          <p:cNvPr id="54" name="Oval Callout 53"/>
          <p:cNvSpPr/>
          <p:nvPr/>
        </p:nvSpPr>
        <p:spPr>
          <a:xfrm>
            <a:off x="207915" y="4297680"/>
            <a:ext cx="936328" cy="213360"/>
          </a:xfrm>
          <a:prstGeom prst="wedgeEllipseCallout">
            <a:avLst>
              <a:gd name="adj1" fmla="val 86591"/>
              <a:gd name="adj2" fmla="val 113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59575" y="4244201"/>
            <a:ext cx="57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motor</a:t>
            </a:r>
            <a:endParaRPr lang="en-US" sz="1200" dirty="0"/>
          </a:p>
        </p:txBody>
      </p:sp>
      <p:sp>
        <p:nvSpPr>
          <p:cNvPr id="56" name="Oval Callout 55"/>
          <p:cNvSpPr/>
          <p:nvPr/>
        </p:nvSpPr>
        <p:spPr>
          <a:xfrm>
            <a:off x="1708940" y="2611120"/>
            <a:ext cx="936328" cy="213360"/>
          </a:xfrm>
          <a:prstGeom prst="wedgeEllipseCallout">
            <a:avLst>
              <a:gd name="adj1" fmla="val 19315"/>
              <a:gd name="adj2" fmla="val 2255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877894" y="2557641"/>
            <a:ext cx="48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laser</a:t>
            </a:r>
            <a:endParaRPr lang="en-US" sz="1200" dirty="0"/>
          </a:p>
        </p:txBody>
      </p:sp>
      <p:sp>
        <p:nvSpPr>
          <p:cNvPr id="58" name="Oval Callout 57"/>
          <p:cNvSpPr/>
          <p:nvPr/>
        </p:nvSpPr>
        <p:spPr>
          <a:xfrm>
            <a:off x="2032864" y="4112191"/>
            <a:ext cx="936328" cy="213360"/>
          </a:xfrm>
          <a:prstGeom prst="wedgeEllipseCallout">
            <a:avLst>
              <a:gd name="adj1" fmla="val -37110"/>
              <a:gd name="adj2" fmla="val -2791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029098" y="4068872"/>
            <a:ext cx="943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CCD camera</a:t>
            </a:r>
            <a:endParaRPr lang="en-US" sz="1200" dirty="0"/>
          </a:p>
        </p:txBody>
      </p:sp>
      <p:sp>
        <p:nvSpPr>
          <p:cNvPr id="5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466273" y="3352800"/>
            <a:ext cx="738909" cy="1801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16364" y="3498274"/>
            <a:ext cx="1181568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 rot="16040373">
            <a:off x="2209364" y="3064491"/>
            <a:ext cx="636396" cy="887604"/>
          </a:xfrm>
          <a:prstGeom prst="triangle">
            <a:avLst/>
          </a:prstGeom>
          <a:solidFill>
            <a:srgbClr val="FFFF00">
              <a:alpha val="29000"/>
            </a:srgbClr>
          </a:solidFill>
          <a:ln>
            <a:solidFill>
              <a:srgbClr val="FFFF00">
                <a:alpha val="3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9" y="1245742"/>
            <a:ext cx="2456577" cy="45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83" y="1795793"/>
            <a:ext cx="1780103" cy="4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01" y="2394097"/>
            <a:ext cx="1083985" cy="19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51756" y="-76200"/>
            <a:ext cx="50321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Surface Planarity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2093" y="3032725"/>
            <a:ext cx="2991445" cy="313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4"/>
          <p:cNvSpPr>
            <a:spLocks/>
          </p:cNvSpPr>
          <p:nvPr/>
        </p:nvSpPr>
        <p:spPr bwMode="auto">
          <a:xfrm>
            <a:off x="302934" y="731667"/>
            <a:ext cx="390652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 smtClean="0">
                <a:solidFill>
                  <a:srgbClr val="A40800"/>
                </a:solidFill>
                <a:latin typeface="Calibri"/>
                <a:ea typeface="ＭＳ Ｐゴシック" charset="0"/>
                <a:cs typeface="Calibri"/>
              </a:rPr>
              <a:t>From laser spot shits to surface gradients</a:t>
            </a:r>
            <a:endParaRPr lang="en-US" sz="1600" dirty="0">
              <a:solidFill>
                <a:srgbClr val="A408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2" name="Rectangle 34"/>
          <p:cNvSpPr>
            <a:spLocks/>
          </p:cNvSpPr>
          <p:nvPr/>
        </p:nvSpPr>
        <p:spPr bwMode="auto">
          <a:xfrm>
            <a:off x="262294" y="2708477"/>
            <a:ext cx="5505148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 smtClean="0">
                <a:solidFill>
                  <a:srgbClr val="A40800"/>
                </a:solidFill>
                <a:latin typeface="Calibri"/>
                <a:ea typeface="ＭＳ Ｐゴシック" charset="0"/>
                <a:cs typeface="Calibri"/>
              </a:rPr>
              <a:t>From surface gradients to surface map by linear regression</a:t>
            </a:r>
            <a:endParaRPr lang="en-US" sz="1600" dirty="0">
              <a:solidFill>
                <a:srgbClr val="A40800"/>
              </a:solidFill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98741" y="735831"/>
            <a:ext cx="3268267" cy="5775276"/>
            <a:chOff x="675917" y="655622"/>
            <a:chExt cx="3268267" cy="5775276"/>
          </a:xfrm>
        </p:grpSpPr>
        <p:pic>
          <p:nvPicPr>
            <p:cNvPr id="20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5680" y="585859"/>
              <a:ext cx="2887638" cy="302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54468" y="3473497"/>
              <a:ext cx="2887638" cy="302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0"/>
            <p:cNvSpPr>
              <a:spLocks/>
            </p:cNvSpPr>
            <p:nvPr/>
          </p:nvSpPr>
          <p:spPr bwMode="auto">
            <a:xfrm rot="16200000">
              <a:off x="3506629" y="3902273"/>
              <a:ext cx="634008" cy="24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ea typeface="ＭＳ Ｐゴシック" charset="0"/>
                  <a:cs typeface="Gill Sans" charset="0"/>
                </a:rPr>
                <a:t>[rad]</a:t>
              </a:r>
              <a:r>
                <a:rPr lang="en-US" sz="1000">
                  <a:ea typeface="ＭＳ Ｐゴシック" charset="0"/>
                  <a:cs typeface="Gill Sans" charset="0"/>
                </a:rPr>
                <a:t> </a:t>
              </a:r>
            </a:p>
          </p:txBody>
        </p:sp>
        <p:sp>
          <p:nvSpPr>
            <p:cNvPr id="28" name="Rectangle 31"/>
            <p:cNvSpPr>
              <a:spLocks/>
            </p:cNvSpPr>
            <p:nvPr/>
          </p:nvSpPr>
          <p:spPr bwMode="auto">
            <a:xfrm rot="16200000">
              <a:off x="3506628" y="1151056"/>
              <a:ext cx="634008" cy="24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ea typeface="ＭＳ Ｐゴシック" charset="0"/>
                  <a:cs typeface="Gill Sans" charset="0"/>
                </a:rPr>
                <a:t>[rad]</a:t>
              </a:r>
              <a:r>
                <a:rPr lang="en-US" sz="1000" dirty="0">
                  <a:ea typeface="ＭＳ Ｐゴシック" charset="0"/>
                  <a:cs typeface="Gill Sans" charset="0"/>
                </a:rPr>
                <a:t> </a:t>
              </a:r>
            </a:p>
          </p:txBody>
        </p:sp>
      </p:grpSp>
      <p:sp>
        <p:nvSpPr>
          <p:cNvPr id="33" name="Rectangle 34"/>
          <p:cNvSpPr>
            <a:spLocks/>
          </p:cNvSpPr>
          <p:nvPr/>
        </p:nvSpPr>
        <p:spPr bwMode="auto">
          <a:xfrm>
            <a:off x="397812" y="6092943"/>
            <a:ext cx="4349948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1600" dirty="0" smtClean="0">
              <a:solidFill>
                <a:srgbClr val="A40800"/>
              </a:solidFill>
              <a:latin typeface="Calibri"/>
              <a:ea typeface="ＭＳ Ｐゴシック" charset="0"/>
              <a:cs typeface="Calibri"/>
            </a:endParaRPr>
          </a:p>
          <a:p>
            <a:r>
              <a:rPr lang="en-US" sz="1600" dirty="0" smtClean="0">
                <a:solidFill>
                  <a:srgbClr val="A40800"/>
                </a:solidFill>
                <a:latin typeface="Calibri"/>
                <a:ea typeface="ＭＳ Ｐゴシック" charset="0"/>
                <a:cs typeface="Calibri"/>
              </a:rPr>
              <a:t>Consistent with Russian vendor planarity evaluation</a:t>
            </a:r>
          </a:p>
          <a:p>
            <a:r>
              <a:rPr lang="en-US" sz="1600" dirty="0">
                <a:solidFill>
                  <a:srgbClr val="A40800"/>
                </a:solidFill>
                <a:ea typeface="ＭＳ Ｐゴシック" charset="0"/>
                <a:cs typeface="Calibri"/>
              </a:rPr>
              <a:t>Validated with touch machine measurements</a:t>
            </a:r>
          </a:p>
          <a:p>
            <a:endParaRPr lang="en-US" sz="1600" dirty="0">
              <a:solidFill>
                <a:srgbClr val="A408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7569" y="-76200"/>
            <a:ext cx="65005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Surface Measurement Validation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Giorgio_Surface_che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772"/>
            <a:ext cx="9144000" cy="5550444"/>
          </a:xfrm>
          <a:prstGeom prst="rect">
            <a:avLst/>
          </a:prstGeom>
        </p:spPr>
      </p:pic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2167" y="3424251"/>
            <a:ext cx="39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Possibility to derive the thickness profile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09618" y="-76200"/>
            <a:ext cx="33789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The CLAS12 RICH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CLAS12_at_JL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31"/>
            <a:ext cx="9144000" cy="458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989" y="703335"/>
            <a:ext cx="10325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CLAS12</a:t>
            </a:r>
            <a:endParaRPr lang="en-US" sz="2200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838266" y="5442913"/>
            <a:ext cx="7600659" cy="74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+mj-lt"/>
                <a:cs typeface="Symbol" charset="0"/>
              </a:rPr>
              <a:t>RICH goal:         </a:t>
            </a:r>
            <a:r>
              <a:rPr lang="en-US" sz="1800" b="1" dirty="0" smtClean="0">
                <a:solidFill>
                  <a:srgbClr val="0000FF"/>
                </a:solidFill>
                <a:latin typeface="Symbol" charset="0"/>
                <a:cs typeface="Symbol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/K/p identification from 3 up to 8 GeV/c and 25 degrees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charset="0"/>
              </a:rPr>
              <a:t>                            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~4</a:t>
            </a:r>
            <a:r>
              <a:rPr lang="en-US" sz="1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 pion-</a:t>
            </a:r>
            <a:r>
              <a:rPr lang="en-US" sz="1800" b="1" dirty="0" err="1" smtClean="0">
                <a:solidFill>
                  <a:srgbClr val="0000FF"/>
                </a:solidFill>
                <a:latin typeface="Calibri" charset="0"/>
              </a:rPr>
              <a:t>kaon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 separation</a:t>
            </a:r>
            <a:r>
              <a:rPr lang="en-US" sz="18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for a pion rejection factor </a:t>
            </a:r>
            <a:r>
              <a:rPr lang="en-US" sz="1800" dirty="0" smtClean="0">
                <a:solidFill>
                  <a:srgbClr val="0000FF"/>
                </a:solidFill>
                <a:latin typeface="Calibri" charset="0"/>
              </a:rPr>
              <a:t>~ 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1:500</a:t>
            </a:r>
            <a:endParaRPr lang="en-US" sz="1800" dirty="0" smtClean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er_resu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84" y="764246"/>
            <a:ext cx="2739643" cy="5061657"/>
          </a:xfrm>
          <a:prstGeom prst="rect">
            <a:avLst/>
          </a:prstGeom>
        </p:spPr>
      </p:pic>
      <p:sp>
        <p:nvSpPr>
          <p:cNvPr id="44" name="Oval Callout 43"/>
          <p:cNvSpPr/>
          <p:nvPr/>
        </p:nvSpPr>
        <p:spPr>
          <a:xfrm>
            <a:off x="7348332" y="1962815"/>
            <a:ext cx="1559772" cy="597505"/>
          </a:xfrm>
          <a:prstGeom prst="wedgeEllipseCallout">
            <a:avLst>
              <a:gd name="adj1" fmla="val -89049"/>
              <a:gd name="adj2" fmla="val 435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Callout 44"/>
          <p:cNvSpPr/>
          <p:nvPr/>
        </p:nvSpPr>
        <p:spPr>
          <a:xfrm>
            <a:off x="7500732" y="4689428"/>
            <a:ext cx="1559772" cy="582908"/>
          </a:xfrm>
          <a:prstGeom prst="wedgeEllipseCallout">
            <a:avLst>
              <a:gd name="adj1" fmla="val -74719"/>
              <a:gd name="adj2" fmla="val 411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1814" y="-76200"/>
            <a:ext cx="83920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Light Dispersion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vs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Aerogel Surface Quality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4908" y="4966454"/>
            <a:ext cx="3591915" cy="1352715"/>
            <a:chOff x="623374" y="841494"/>
            <a:chExt cx="3591915" cy="1352715"/>
          </a:xfrm>
        </p:grpSpPr>
        <p:sp>
          <p:nvSpPr>
            <p:cNvPr id="5" name="Rectangle 4"/>
            <p:cNvSpPr/>
            <p:nvPr/>
          </p:nvSpPr>
          <p:spPr>
            <a:xfrm>
              <a:off x="1751796" y="924560"/>
              <a:ext cx="1280160" cy="2438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404342" y="1168400"/>
              <a:ext cx="809049" cy="7918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2"/>
            </p:cNvCxnSpPr>
            <p:nvPr/>
          </p:nvCxnSpPr>
          <p:spPr>
            <a:xfrm flipH="1">
              <a:off x="1660356" y="1168400"/>
              <a:ext cx="731520" cy="914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 rot="2741942">
              <a:off x="3035548" y="1914809"/>
              <a:ext cx="386080" cy="172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2196" y="2072640"/>
              <a:ext cx="1066800" cy="4571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8742" y="841494"/>
              <a:ext cx="83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Aerogel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2202" y="1799774"/>
              <a:ext cx="623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Laser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3374" y="1621677"/>
              <a:ext cx="7492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Screen</a:t>
              </a:r>
              <a:endParaRPr lang="en-US" sz="1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7866" y="697618"/>
            <a:ext cx="3822317" cy="1567711"/>
            <a:chOff x="414346" y="585858"/>
            <a:chExt cx="3822317" cy="1567711"/>
          </a:xfrm>
        </p:grpSpPr>
        <p:sp>
          <p:nvSpPr>
            <p:cNvPr id="26" name="Rectangle 25"/>
            <p:cNvSpPr/>
            <p:nvPr/>
          </p:nvSpPr>
          <p:spPr>
            <a:xfrm>
              <a:off x="1509010" y="883920"/>
              <a:ext cx="1280160" cy="2438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082800" y="800854"/>
              <a:ext cx="1151965" cy="11187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041650" y="800854"/>
              <a:ext cx="1066800" cy="129683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 rot="2741942">
              <a:off x="3056922" y="1874169"/>
              <a:ext cx="386080" cy="172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3240" y="2042160"/>
              <a:ext cx="1066800" cy="4571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34765" y="800854"/>
              <a:ext cx="83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Aerogel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3576" y="1759134"/>
              <a:ext cx="623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Laser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4346" y="1597434"/>
              <a:ext cx="7492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Screen</a:t>
              </a:r>
              <a:endParaRPr lang="en-US" sz="16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12389" y="732275"/>
              <a:ext cx="370398" cy="4571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82957" y="585858"/>
              <a:ext cx="7299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Mirror</a:t>
              </a:r>
              <a:endParaRPr lang="en-US" sz="16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23285" y="2065775"/>
            <a:ext cx="138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~ 0.9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82012" y="4781788"/>
            <a:ext cx="132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~ 16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94867" y="5949734"/>
            <a:ext cx="28818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Acceptable light dispersion even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or poor planarity </a:t>
            </a:r>
            <a:r>
              <a:rPr lang="en-US" sz="1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err="1" smtClean="0">
                <a:solidFill>
                  <a:srgbClr val="FF0000"/>
                </a:solidFill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surf</a:t>
            </a:r>
            <a:r>
              <a:rPr lang="en-US" sz="1600" dirty="0" smtClean="0">
                <a:solidFill>
                  <a:srgbClr val="FF0000"/>
                </a:solidFill>
              </a:rPr>
              <a:t> = 1.25 %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73701" y="5970900"/>
            <a:ext cx="2907215" cy="58477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MG_20151008_1809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9" y="2458566"/>
            <a:ext cx="2980267" cy="2235200"/>
          </a:xfrm>
          <a:prstGeom prst="rect">
            <a:avLst/>
          </a:prstGeom>
        </p:spPr>
      </p:pic>
      <p:sp>
        <p:nvSpPr>
          <p:cNvPr id="4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4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4452" y="3448731"/>
            <a:ext cx="2515633" cy="334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/>
          </p:cNvSpPr>
          <p:nvPr/>
        </p:nvSpPr>
        <p:spPr bwMode="auto">
          <a:xfrm rot="-5400000">
            <a:off x="2857217" y="3880723"/>
            <a:ext cx="634008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 dirty="0">
                <a:ea typeface="ＭＳ Ｐゴシック" charset="0"/>
                <a:cs typeface="Gill Sans" charset="0"/>
              </a:rPr>
              <a:t>[mm]</a:t>
            </a:r>
            <a:r>
              <a:rPr lang="en-US" sz="1000" dirty="0">
                <a:ea typeface="ＭＳ Ｐゴシック" charset="0"/>
                <a:cs typeface="Gill Sans" charset="0"/>
              </a:rPr>
              <a:t> 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298" y="631660"/>
            <a:ext cx="2865538" cy="30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0152" y="631201"/>
            <a:ext cx="2884661" cy="30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7167" y="604924"/>
            <a:ext cx="2910323" cy="30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/>
          </p:cNvSpPr>
          <p:nvPr/>
        </p:nvSpPr>
        <p:spPr bwMode="auto">
          <a:xfrm rot="-5400000">
            <a:off x="8651699" y="1014293"/>
            <a:ext cx="634008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 dirty="0">
                <a:ea typeface="ＭＳ Ｐゴシック" charset="0"/>
                <a:cs typeface="Gill Sans" charset="0"/>
              </a:rPr>
              <a:t>[mm]</a:t>
            </a:r>
            <a:r>
              <a:rPr lang="en-US" sz="1000" dirty="0">
                <a:ea typeface="ＭＳ Ｐゴシック" charset="0"/>
                <a:cs typeface="Gill Sans" charset="0"/>
              </a:rPr>
              <a:t> </a:t>
            </a: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335" y="3518018"/>
            <a:ext cx="2795194" cy="29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72167" y="-76200"/>
            <a:ext cx="4191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Surface Map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8"/>
          <p:cNvSpPr>
            <a:spLocks/>
          </p:cNvSpPr>
          <p:nvPr/>
        </p:nvSpPr>
        <p:spPr bwMode="auto">
          <a:xfrm>
            <a:off x="4011929" y="3570829"/>
            <a:ext cx="3944620" cy="4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i="1" dirty="0">
                <a:solidFill>
                  <a:srgbClr val="A40800"/>
                </a:solidFill>
                <a:ea typeface="ＭＳ Ｐゴシック" charset="0"/>
                <a:cs typeface="Gill Sans" charset="0"/>
              </a:rPr>
              <a:t>L</a:t>
            </a:r>
            <a:r>
              <a:rPr lang="en-US" sz="1600" i="1" dirty="0" smtClean="0">
                <a:solidFill>
                  <a:srgbClr val="A40800"/>
                </a:solidFill>
                <a:ea typeface="ＭＳ Ｐゴシック" charset="0"/>
                <a:cs typeface="Gill Sans" charset="0"/>
              </a:rPr>
              <a:t>ight </a:t>
            </a:r>
            <a:r>
              <a:rPr lang="en-US" sz="1600" i="1" dirty="0">
                <a:solidFill>
                  <a:srgbClr val="A40800"/>
                </a:solidFill>
                <a:ea typeface="ＭＳ Ｐゴシック" charset="0"/>
                <a:cs typeface="Gill Sans" charset="0"/>
              </a:rPr>
              <a:t>dispersion as a function of incident angle:</a:t>
            </a:r>
          </a:p>
        </p:txBody>
      </p:sp>
      <p:sp>
        <p:nvSpPr>
          <p:cNvPr id="2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_vu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1" y="3751286"/>
            <a:ext cx="2983421" cy="2921451"/>
          </a:xfrm>
          <a:prstGeom prst="rect">
            <a:avLst/>
          </a:prstGeom>
        </p:spPr>
      </p:pic>
      <p:pic>
        <p:nvPicPr>
          <p:cNvPr id="5" name="Picture 4" descr="FS_aerog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72" y="3695176"/>
            <a:ext cx="3093803" cy="2977561"/>
          </a:xfrm>
          <a:prstGeom prst="rect">
            <a:avLst/>
          </a:prstGeom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103933" y="1980159"/>
            <a:ext cx="2780150" cy="334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2143125" y="1544836"/>
            <a:ext cx="178594" cy="892969"/>
          </a:xfrm>
          <a:prstGeom prst="rect">
            <a:avLst/>
          </a:prstGeom>
          <a:solidFill>
            <a:srgbClr val="2FF3FF"/>
          </a:solidFill>
          <a:ln w="25400" cap="flat">
            <a:solidFill>
              <a:srgbClr val="2FF3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160985" y="1449958"/>
            <a:ext cx="167432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2143125" y="1244649"/>
            <a:ext cx="3638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ea typeface="ＭＳ Ｐゴシック" charset="0"/>
                <a:cs typeface="Gill Sans" charset="0"/>
              </a:rPr>
              <a:t>30 mm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400721" y="2295123"/>
            <a:ext cx="7115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ea typeface="ＭＳ Ｐゴシック" charset="0"/>
                <a:cs typeface="Gill Sans" charset="0"/>
              </a:rPr>
              <a:t>CCD Camera</a:t>
            </a:r>
            <a:r>
              <a:rPr lang="en-US" sz="1000"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31755" name="Rectangle 11"/>
          <p:cNvSpPr>
            <a:spLocks/>
          </p:cNvSpPr>
          <p:nvPr/>
        </p:nvSpPr>
        <p:spPr bwMode="auto">
          <a:xfrm>
            <a:off x="3053901" y="1670969"/>
            <a:ext cx="6604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 dirty="0">
                <a:ea typeface="ＭＳ Ｐゴシック" charset="0"/>
                <a:cs typeface="Gill Sans" charset="0"/>
              </a:rPr>
              <a:t>Laser Beam</a:t>
            </a:r>
            <a:r>
              <a:rPr lang="en-US" sz="1000" dirty="0"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958826" y="1670969"/>
            <a:ext cx="1173137" cy="111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1460004" y="1423243"/>
            <a:ext cx="769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ea typeface="ＭＳ Ｐゴシック" charset="0"/>
                <a:cs typeface="Gill Sans" charset="0"/>
              </a:rPr>
              <a:t>R</a:t>
            </a:r>
          </a:p>
        </p:txBody>
      </p:sp>
      <p:pic>
        <p:nvPicPr>
          <p:cNvPr id="31758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2">
            <a:off x="819299" y="1797100"/>
            <a:ext cx="8036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16"/>
          <p:cNvSpPr>
            <a:spLocks/>
          </p:cNvSpPr>
          <p:nvPr/>
        </p:nvSpPr>
        <p:spPr bwMode="auto">
          <a:xfrm>
            <a:off x="232172" y="736699"/>
            <a:ext cx="286643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rgbClr val="A40800"/>
                </a:solidFill>
                <a:ea typeface="ＭＳ Ｐゴシック" charset="0"/>
                <a:cs typeface="Gill Sans" charset="0"/>
              </a:rPr>
              <a:t>Description of the setup</a:t>
            </a:r>
          </a:p>
        </p:txBody>
      </p:sp>
      <p:sp>
        <p:nvSpPr>
          <p:cNvPr id="31762" name="Rectangle 18"/>
          <p:cNvSpPr>
            <a:spLocks/>
          </p:cNvSpPr>
          <p:nvPr/>
        </p:nvSpPr>
        <p:spPr bwMode="auto">
          <a:xfrm>
            <a:off x="359404" y="3196560"/>
            <a:ext cx="429518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 smtClean="0">
                <a:solidFill>
                  <a:srgbClr val="A40800"/>
                </a:solidFill>
                <a:ea typeface="ＭＳ Ｐゴシック" charset="0"/>
                <a:cs typeface="Gill Sans" charset="0"/>
              </a:rPr>
              <a:t>Take the average X </a:t>
            </a:r>
            <a:r>
              <a:rPr lang="en-US" sz="1600" dirty="0">
                <a:solidFill>
                  <a:srgbClr val="A40800"/>
                </a:solidFill>
                <a:ea typeface="ＭＳ Ｐゴシック" charset="0"/>
                <a:cs typeface="Gill Sans" charset="0"/>
              </a:rPr>
              <a:t>&amp; Y profiles of the 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59947" y="-76200"/>
            <a:ext cx="38157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Forward Scattering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21342" y="1899569"/>
            <a:ext cx="386080" cy="1727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39315" y="1797013"/>
            <a:ext cx="38103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Analysis steps:</a:t>
            </a:r>
          </a:p>
          <a:p>
            <a:endParaRPr lang="en-US" sz="800" dirty="0"/>
          </a:p>
          <a:p>
            <a:r>
              <a:rPr lang="en-US" sz="1400" dirty="0" smtClean="0"/>
              <a:t>-    Reference beam profile taken without aerogel</a:t>
            </a:r>
          </a:p>
          <a:p>
            <a:r>
              <a:rPr lang="en-US" sz="1400" dirty="0" smtClean="0"/>
              <a:t>-    Extract laser beam profile and compare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with reference measurement</a:t>
            </a:r>
          </a:p>
          <a:p>
            <a:r>
              <a:rPr lang="en-US" sz="1400" dirty="0" smtClean="0"/>
              <a:t>-    Extract </a:t>
            </a:r>
            <a:r>
              <a:rPr lang="en-US" sz="1400" dirty="0"/>
              <a:t>angular dependence of </a:t>
            </a:r>
            <a:r>
              <a:rPr lang="en-US" sz="1400" dirty="0" smtClean="0"/>
              <a:t>light intensity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after passage </a:t>
            </a:r>
            <a:r>
              <a:rPr lang="en-US" sz="1400" dirty="0"/>
              <a:t>through the </a:t>
            </a:r>
            <a:r>
              <a:rPr lang="en-US" sz="1400" dirty="0" smtClean="0"/>
              <a:t>aerogel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73836" y="815343"/>
            <a:ext cx="3372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Scattering of the light in the medium due to 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he anisotropy of the dielectric properties </a:t>
            </a:r>
          </a:p>
          <a:p>
            <a:r>
              <a:rPr lang="en-US" sz="1400" dirty="0" smtClean="0"/>
              <a:t>caused by density microscopic fluctuations </a:t>
            </a:r>
            <a:endParaRPr lang="en-US" sz="1400" dirty="0"/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624" y="4222751"/>
            <a:ext cx="97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= 0.170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539315" y="4561305"/>
            <a:ext cx="97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= 0.180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890145" y="5592122"/>
            <a:ext cx="97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= 0.716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73836" y="4899859"/>
            <a:ext cx="536618" cy="19072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890145" y="5909508"/>
            <a:ext cx="434521" cy="1907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2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9463" y="3685959"/>
            <a:ext cx="3276453" cy="2913160"/>
            <a:chOff x="762000" y="3959957"/>
            <a:chExt cx="2559947" cy="2551150"/>
          </a:xfrm>
        </p:grpSpPr>
        <p:pic>
          <p:nvPicPr>
            <p:cNvPr id="3" name="Picture 2" descr="FC_differential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959957"/>
              <a:ext cx="2559947" cy="25511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06500" y="3959957"/>
              <a:ext cx="1873250" cy="252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266" y="886850"/>
            <a:ext cx="3642444" cy="2857110"/>
            <a:chOff x="516806" y="1132310"/>
            <a:chExt cx="3375422" cy="2717119"/>
          </a:xfrm>
        </p:grpSpPr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5064" y="822265"/>
              <a:ext cx="2678906" cy="3375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448697" y="1132310"/>
              <a:ext cx="1873250" cy="252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74" name="Rectangle 6"/>
          <p:cNvSpPr>
            <a:spLocks/>
          </p:cNvSpPr>
          <p:nvPr/>
        </p:nvSpPr>
        <p:spPr bwMode="auto">
          <a:xfrm>
            <a:off x="204267" y="701298"/>
            <a:ext cx="509885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rgbClr val="A40800"/>
                </a:solidFill>
                <a:ea typeface="ＭＳ Ｐゴシック" charset="0"/>
                <a:cs typeface="Gill Sans" charset="0"/>
              </a:rPr>
              <a:t>Angular dependence of the measured intensity: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59947" y="-76200"/>
            <a:ext cx="38157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Forward Scattering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204267" y="3597947"/>
            <a:ext cx="420588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rgbClr val="A40800"/>
                </a:solidFill>
                <a:latin typeface="Calibri"/>
                <a:ea typeface="ＭＳ Ｐゴシック" charset="0"/>
                <a:cs typeface="Calibri"/>
              </a:rPr>
              <a:t>Differential of the measured intensity: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9541" y="5736081"/>
            <a:ext cx="3836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Negligible scattering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at angles relevant for Cherenkov resolution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80869" y="5746555"/>
            <a:ext cx="3925580" cy="5743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091" y="5218538"/>
            <a:ext cx="434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fraction of light above 2 </a:t>
            </a:r>
            <a:r>
              <a:rPr lang="en-US" dirty="0" err="1" smtClean="0"/>
              <a:t>mrad</a:t>
            </a:r>
            <a:r>
              <a:rPr lang="en-US" dirty="0" smtClean="0"/>
              <a:t> ≤ 1 %</a:t>
            </a:r>
            <a:endParaRPr lang="en-US" dirty="0"/>
          </a:p>
        </p:txBody>
      </p:sp>
      <p:pic>
        <p:nvPicPr>
          <p:cNvPr id="6" name="Picture 5" descr="FS_formul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96" y="940045"/>
            <a:ext cx="3140365" cy="822964"/>
          </a:xfrm>
          <a:prstGeom prst="rect">
            <a:avLst/>
          </a:prstGeom>
        </p:spPr>
      </p:pic>
      <p:pic>
        <p:nvPicPr>
          <p:cNvPr id="7" name="Picture 6" descr="FS_de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50" y="972606"/>
            <a:ext cx="1250865" cy="82503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3546" y="1786100"/>
            <a:ext cx="3244108" cy="3356439"/>
            <a:chOff x="4573546" y="1786100"/>
            <a:chExt cx="3244108" cy="3356439"/>
          </a:xfrm>
        </p:grpSpPr>
        <p:pic>
          <p:nvPicPr>
            <p:cNvPr id="8" name="Picture 7" descr="FS_confront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546" y="1786100"/>
              <a:ext cx="3244108" cy="335643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142182" y="2239818"/>
              <a:ext cx="404091" cy="207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78756" y="2205183"/>
              <a:ext cx="57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Stack</a:t>
              </a:r>
              <a:endParaRPr lang="en-US" sz="1400" dirty="0"/>
            </a:p>
          </p:txBody>
        </p:sp>
      </p:grp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1628966" y="4058709"/>
            <a:ext cx="0" cy="2182308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/>
          </p:cNvSpPr>
          <p:nvPr/>
        </p:nvSpPr>
        <p:spPr bwMode="auto">
          <a:xfrm>
            <a:off x="212036" y="1658760"/>
            <a:ext cx="8724305" cy="46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Storing (in dry cabinets) and handling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procedures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     has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been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defined for the hygroscopic material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  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Steadily improvement of the process</a:t>
            </a:r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 Non invasive techniques employed to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     verify light propagation into the material</a:t>
            </a:r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 Tools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for measurements and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monitoring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     the aerogel characteristics show stable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     performance in line with the project design</a:t>
            </a:r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  </a:t>
            </a:r>
            <a:endParaRPr lang="en-US" dirty="0">
              <a:solidFill>
                <a:srgbClr val="00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9372" y="-76200"/>
            <a:ext cx="245692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Conclusions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66" y="1096818"/>
            <a:ext cx="570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Aerogel mass production  for CLAS12 RICH is ongoing</a:t>
            </a:r>
            <a:endParaRPr lang="en-US" sz="2000" dirty="0"/>
          </a:p>
        </p:txBody>
      </p:sp>
      <p:sp>
        <p:nvSpPr>
          <p:cNvPr id="1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92" y="3048000"/>
            <a:ext cx="4403149" cy="33023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5497" y="2846917"/>
            <a:ext cx="288195" cy="3662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4177941" y="3388303"/>
            <a:ext cx="4718284" cy="2024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77941" y="939122"/>
            <a:ext cx="4718284" cy="20393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16" descr="Kine_pla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5" y="673247"/>
            <a:ext cx="3067682" cy="27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5465" y="-76200"/>
            <a:ext cx="49845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Hybrid Optics 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esign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3608" y="3284764"/>
            <a:ext cx="4125932" cy="2051025"/>
            <a:chOff x="5018705" y="582195"/>
            <a:chExt cx="4125932" cy="205102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114636" y="837625"/>
              <a:ext cx="2418562" cy="5674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5018705" y="754530"/>
              <a:ext cx="4125932" cy="1878690"/>
              <a:chOff x="217" y="1532"/>
              <a:chExt cx="3052" cy="1428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697" y="1532"/>
                <a:ext cx="56" cy="141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748" y="1540"/>
                <a:ext cx="407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750" y="2238"/>
                <a:ext cx="144" cy="70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340" y="2438"/>
                <a:ext cx="59" cy="5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AutoShape 10"/>
              <p:cNvSpPr>
                <a:spLocks noChangeArrowheads="1"/>
              </p:cNvSpPr>
              <p:nvPr/>
            </p:nvSpPr>
            <p:spPr bwMode="auto">
              <a:xfrm rot="2576239">
                <a:off x="913" y="1805"/>
                <a:ext cx="1711" cy="729"/>
              </a:xfrm>
              <a:custGeom>
                <a:avLst/>
                <a:gdLst>
                  <a:gd name="T0" fmla="*/ 5 w 21600"/>
                  <a:gd name="T1" fmla="*/ 0 h 21600"/>
                  <a:gd name="T2" fmla="*/ 2 w 21600"/>
                  <a:gd name="T3" fmla="*/ 0 h 21600"/>
                  <a:gd name="T4" fmla="*/ 5 w 21600"/>
                  <a:gd name="T5" fmla="*/ 0 h 21600"/>
                  <a:gd name="T6" fmla="*/ 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28 w 21600"/>
                  <a:gd name="T13" fmla="*/ 0 h 21600"/>
                  <a:gd name="T14" fmla="*/ 20072 w 21600"/>
                  <a:gd name="T15" fmla="*/ 595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941" y="4296"/>
                    </a:moveTo>
                    <a:cubicBezTo>
                      <a:pt x="5726" y="2414"/>
                      <a:pt x="8206" y="1347"/>
                      <a:pt x="10800" y="1348"/>
                    </a:cubicBezTo>
                    <a:cubicBezTo>
                      <a:pt x="13393" y="1348"/>
                      <a:pt x="15873" y="2414"/>
                      <a:pt x="17658" y="4296"/>
                    </a:cubicBezTo>
                    <a:lnTo>
                      <a:pt x="18636" y="3368"/>
                    </a:lnTo>
                    <a:cubicBezTo>
                      <a:pt x="16597" y="1218"/>
                      <a:pt x="13763" y="-1"/>
                      <a:pt x="10799" y="0"/>
                    </a:cubicBezTo>
                    <a:cubicBezTo>
                      <a:pt x="7836" y="0"/>
                      <a:pt x="5002" y="1218"/>
                      <a:pt x="2963" y="3368"/>
                    </a:cubicBezTo>
                    <a:lnTo>
                      <a:pt x="3941" y="429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 flipH="1">
                <a:off x="418" y="2143"/>
                <a:ext cx="227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217" y="2330"/>
                <a:ext cx="45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dirty="0"/>
                  <a:t>plane </a:t>
                </a:r>
              </a:p>
              <a:p>
                <a:r>
                  <a:rPr lang="en-US" sz="1400" dirty="0"/>
                  <a:t>mirror</a:t>
                </a: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V="1">
                <a:off x="2077" y="1811"/>
                <a:ext cx="237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2295" y="1623"/>
                <a:ext cx="621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spherical </a:t>
                </a:r>
              </a:p>
              <a:p>
                <a:r>
                  <a:rPr lang="en-US" sz="1400"/>
                  <a:t> mirror</a:t>
                </a:r>
              </a:p>
            </p:txBody>
          </p: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2549" y="2540"/>
                <a:ext cx="720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dirty="0"/>
                  <a:t>photon detector</a:t>
                </a: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187" y="2733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dirty="0"/>
                  <a:t>aerogel</a:t>
                </a:r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 rot="16200000">
                <a:off x="569" y="2600"/>
                <a:ext cx="49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 dirty="0" smtClean="0"/>
                  <a:t>2 </a:t>
                </a:r>
                <a:r>
                  <a:rPr lang="en-US" sz="1400" b="1" dirty="0"/>
                  <a:t>cm</a:t>
                </a:r>
              </a:p>
            </p:txBody>
          </p: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698" y="1740"/>
                <a:ext cx="49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 dirty="0"/>
                  <a:t>6</a:t>
                </a:r>
                <a:r>
                  <a:rPr lang="en-US" sz="1400" b="1" dirty="0" smtClean="0"/>
                  <a:t> </a:t>
                </a:r>
                <a:r>
                  <a:rPr lang="en-US" sz="1400" b="1" dirty="0"/>
                  <a:t>cm</a:t>
                </a:r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1162" y="1862"/>
                <a:ext cx="1051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H="1">
                <a:off x="748" y="2125"/>
                <a:ext cx="1456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764" y="2540"/>
                <a:ext cx="157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1676" y="2320"/>
                <a:ext cx="635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dirty="0"/>
                  <a:t>gap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615715" y="582195"/>
              <a:ext cx="311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endParaRPr lang="en-US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71762" y="1265364"/>
              <a:ext cx="279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g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73609" y="1078727"/>
            <a:ext cx="4093400" cy="1827382"/>
            <a:chOff x="4922020" y="754530"/>
            <a:chExt cx="4222617" cy="1927368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4922020" y="2233275"/>
              <a:ext cx="3249265" cy="2262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70"/>
            <p:cNvGrpSpPr>
              <a:grpSpLocks/>
            </p:cNvGrpSpPr>
            <p:nvPr/>
          </p:nvGrpSpPr>
          <p:grpSpPr bwMode="auto">
            <a:xfrm>
              <a:off x="5018705" y="754530"/>
              <a:ext cx="4125932" cy="1927368"/>
              <a:chOff x="217" y="1532"/>
              <a:chExt cx="3052" cy="1465"/>
            </a:xfrm>
          </p:grpSpPr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697" y="1532"/>
                <a:ext cx="56" cy="141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Rectangle 6"/>
              <p:cNvSpPr>
                <a:spLocks noChangeArrowheads="1"/>
              </p:cNvSpPr>
              <p:nvPr/>
            </p:nvSpPr>
            <p:spPr bwMode="auto">
              <a:xfrm>
                <a:off x="748" y="1540"/>
                <a:ext cx="407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750" y="2238"/>
                <a:ext cx="144" cy="70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8" name="Rectangle 9"/>
              <p:cNvSpPr>
                <a:spLocks noChangeArrowheads="1"/>
              </p:cNvSpPr>
              <p:nvPr/>
            </p:nvSpPr>
            <p:spPr bwMode="auto">
              <a:xfrm>
                <a:off x="2340" y="2438"/>
                <a:ext cx="59" cy="5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" name="AutoShape 10"/>
              <p:cNvSpPr>
                <a:spLocks noChangeArrowheads="1"/>
              </p:cNvSpPr>
              <p:nvPr/>
            </p:nvSpPr>
            <p:spPr bwMode="auto">
              <a:xfrm rot="2576239">
                <a:off x="913" y="1805"/>
                <a:ext cx="1711" cy="729"/>
              </a:xfrm>
              <a:custGeom>
                <a:avLst/>
                <a:gdLst>
                  <a:gd name="T0" fmla="*/ 5 w 21600"/>
                  <a:gd name="T1" fmla="*/ 0 h 21600"/>
                  <a:gd name="T2" fmla="*/ 2 w 21600"/>
                  <a:gd name="T3" fmla="*/ 0 h 21600"/>
                  <a:gd name="T4" fmla="*/ 5 w 21600"/>
                  <a:gd name="T5" fmla="*/ 0 h 21600"/>
                  <a:gd name="T6" fmla="*/ 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28 w 21600"/>
                  <a:gd name="T13" fmla="*/ 0 h 21600"/>
                  <a:gd name="T14" fmla="*/ 20072 w 21600"/>
                  <a:gd name="T15" fmla="*/ 595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941" y="4296"/>
                    </a:moveTo>
                    <a:cubicBezTo>
                      <a:pt x="5726" y="2414"/>
                      <a:pt x="8206" y="1347"/>
                      <a:pt x="10800" y="1348"/>
                    </a:cubicBezTo>
                    <a:cubicBezTo>
                      <a:pt x="13393" y="1348"/>
                      <a:pt x="15873" y="2414"/>
                      <a:pt x="17658" y="4296"/>
                    </a:cubicBezTo>
                    <a:lnTo>
                      <a:pt x="18636" y="3368"/>
                    </a:lnTo>
                    <a:cubicBezTo>
                      <a:pt x="16597" y="1218"/>
                      <a:pt x="13763" y="-1"/>
                      <a:pt x="10799" y="0"/>
                    </a:cubicBezTo>
                    <a:cubicBezTo>
                      <a:pt x="7836" y="0"/>
                      <a:pt x="5002" y="1218"/>
                      <a:pt x="2963" y="3368"/>
                    </a:cubicBezTo>
                    <a:lnTo>
                      <a:pt x="3941" y="429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H="1">
                <a:off x="418" y="2143"/>
                <a:ext cx="227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" name="Text Box 12"/>
              <p:cNvSpPr txBox="1">
                <a:spLocks noChangeArrowheads="1"/>
              </p:cNvSpPr>
              <p:nvPr/>
            </p:nvSpPr>
            <p:spPr bwMode="auto">
              <a:xfrm>
                <a:off x="217" y="2330"/>
                <a:ext cx="45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dirty="0"/>
                  <a:t>plane </a:t>
                </a:r>
              </a:p>
              <a:p>
                <a:r>
                  <a:rPr lang="en-US" sz="1400" dirty="0"/>
                  <a:t>mirror</a:t>
                </a:r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 flipV="1">
                <a:off x="2077" y="1811"/>
                <a:ext cx="237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" name="Text Box 14"/>
              <p:cNvSpPr txBox="1">
                <a:spLocks noChangeArrowheads="1"/>
              </p:cNvSpPr>
              <p:nvPr/>
            </p:nvSpPr>
            <p:spPr bwMode="auto">
              <a:xfrm>
                <a:off x="2295" y="1623"/>
                <a:ext cx="621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spherical </a:t>
                </a:r>
              </a:p>
              <a:p>
                <a:r>
                  <a:rPr lang="en-US" sz="1400"/>
                  <a:t> mirror</a:t>
                </a:r>
              </a:p>
            </p:txBody>
          </p:sp>
          <p:sp>
            <p:nvSpPr>
              <p:cNvPr id="74" name="Text Box 16"/>
              <p:cNvSpPr txBox="1">
                <a:spLocks noChangeArrowheads="1"/>
              </p:cNvSpPr>
              <p:nvPr/>
            </p:nvSpPr>
            <p:spPr bwMode="auto">
              <a:xfrm>
                <a:off x="2549" y="2540"/>
                <a:ext cx="720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dirty="0"/>
                  <a:t>photon detector</a:t>
                </a:r>
              </a:p>
            </p:txBody>
          </p:sp>
          <p:sp>
            <p:nvSpPr>
              <p:cNvPr id="75" name="Text Box 18"/>
              <p:cNvSpPr txBox="1">
                <a:spLocks noChangeArrowheads="1"/>
              </p:cNvSpPr>
              <p:nvPr/>
            </p:nvSpPr>
            <p:spPr bwMode="auto">
              <a:xfrm>
                <a:off x="1187" y="2805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 dirty="0"/>
                  <a:t>aerogel</a:t>
                </a:r>
              </a:p>
            </p:txBody>
          </p:sp>
          <p:sp>
            <p:nvSpPr>
              <p:cNvPr id="76" name="Text Box 19"/>
              <p:cNvSpPr txBox="1">
                <a:spLocks noChangeArrowheads="1"/>
              </p:cNvSpPr>
              <p:nvPr/>
            </p:nvSpPr>
            <p:spPr bwMode="auto">
              <a:xfrm rot="16200000">
                <a:off x="569" y="2468"/>
                <a:ext cx="49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 dirty="0"/>
                  <a:t>2</a:t>
                </a:r>
                <a:r>
                  <a:rPr lang="en-US" sz="1400" b="1" dirty="0" smtClean="0"/>
                  <a:t> </a:t>
                </a:r>
                <a:r>
                  <a:rPr lang="en-US" sz="1400" b="1" dirty="0"/>
                  <a:t>cm</a:t>
                </a:r>
              </a:p>
            </p:txBody>
          </p:sp>
          <p:sp>
            <p:nvSpPr>
              <p:cNvPr id="77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698" y="1740"/>
                <a:ext cx="49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 dirty="0"/>
                  <a:t>6</a:t>
                </a:r>
                <a:r>
                  <a:rPr lang="en-US" sz="1400" b="1" dirty="0" smtClean="0"/>
                  <a:t> </a:t>
                </a:r>
                <a:r>
                  <a:rPr lang="en-US" sz="1400" b="1" dirty="0"/>
                  <a:t>cm</a:t>
                </a:r>
              </a:p>
            </p:txBody>
          </p:sp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 flipH="1">
                <a:off x="901" y="2464"/>
                <a:ext cx="1439" cy="3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Line 24"/>
              <p:cNvSpPr>
                <a:spLocks noChangeShapeType="1"/>
              </p:cNvSpPr>
              <p:nvPr/>
            </p:nvSpPr>
            <p:spPr bwMode="auto">
              <a:xfrm>
                <a:off x="901" y="2784"/>
                <a:ext cx="1426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Text Box 27"/>
              <p:cNvSpPr txBox="1">
                <a:spLocks noChangeArrowheads="1"/>
              </p:cNvSpPr>
              <p:nvPr/>
            </p:nvSpPr>
            <p:spPr bwMode="auto">
              <a:xfrm>
                <a:off x="1296" y="2207"/>
                <a:ext cx="635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dirty="0"/>
                  <a:t>gap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8015751" y="1804386"/>
              <a:ext cx="311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endParaRPr lang="en-US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53629" y="1659326"/>
              <a:ext cx="279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g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82" name="TextBox 23"/>
          <p:cNvSpPr txBox="1">
            <a:spLocks noChangeArrowheads="1"/>
          </p:cNvSpPr>
          <p:nvPr/>
        </p:nvSpPr>
        <p:spPr bwMode="auto">
          <a:xfrm>
            <a:off x="4047318" y="5476782"/>
            <a:ext cx="5229198" cy="10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300" dirty="0" smtClean="0">
                <a:latin typeface="Arial" charset="0"/>
              </a:rPr>
              <a:t>  Minimize active area (cost) to about 1 m</a:t>
            </a:r>
            <a:r>
              <a:rPr lang="en-US" sz="1300" baseline="30000" dirty="0" smtClean="0">
                <a:latin typeface="Arial" charset="0"/>
              </a:rPr>
              <a:t>2</a:t>
            </a:r>
            <a:r>
              <a:rPr lang="en-US" sz="1300" dirty="0" smtClean="0">
                <a:latin typeface="Arial" charset="0"/>
              </a:rPr>
              <a:t>   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300" dirty="0" smtClean="0">
                <a:latin typeface="Arial" charset="0"/>
              </a:rPr>
              <a:t>  Material budget concentrated where TOF is less effective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300" dirty="0">
                <a:latin typeface="Arial" charset="0"/>
              </a:rPr>
              <a:t> </a:t>
            </a:r>
            <a:r>
              <a:rPr lang="en-US" sz="1300" dirty="0" smtClean="0">
                <a:latin typeface="Arial" charset="0"/>
              </a:rPr>
              <a:t> Focalizing </a:t>
            </a:r>
            <a:r>
              <a:rPr lang="en-US" sz="1300" dirty="0">
                <a:latin typeface="Arial" charset="0"/>
              </a:rPr>
              <a:t>mirrors </a:t>
            </a:r>
            <a:r>
              <a:rPr lang="en-US" sz="1300" dirty="0" smtClean="0">
                <a:latin typeface="Arial" charset="0"/>
              </a:rPr>
              <a:t>allow </a:t>
            </a:r>
            <a:r>
              <a:rPr lang="en-US" sz="1300" dirty="0">
                <a:latin typeface="Arial" charset="0"/>
              </a:rPr>
              <a:t>thick </a:t>
            </a:r>
            <a:r>
              <a:rPr lang="en-US" sz="1300" dirty="0" smtClean="0">
                <a:latin typeface="Arial" charset="0"/>
              </a:rPr>
              <a:t>radiator for good light yield 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300" dirty="0" smtClean="0">
                <a:latin typeface="Arial" charset="0"/>
              </a:rPr>
              <a:t>  Time resolution &lt; 1 ns to distinguish direct and reflected patterns                          </a:t>
            </a:r>
            <a:endParaRPr lang="en-US" sz="1300" dirty="0">
              <a:latin typeface="Arial" charset="0"/>
            </a:endParaRPr>
          </a:p>
        </p:txBody>
      </p:sp>
      <p:sp>
        <p:nvSpPr>
          <p:cNvPr id="83" name="TextBox 23"/>
          <p:cNvSpPr txBox="1">
            <a:spLocks noChangeArrowheads="1"/>
          </p:cNvSpPr>
          <p:nvPr/>
        </p:nvSpPr>
        <p:spPr bwMode="auto">
          <a:xfrm>
            <a:off x="3968028" y="564375"/>
            <a:ext cx="5229198" cy="3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1400" dirty="0" smtClean="0">
                <a:latin typeface="Arial" charset="0"/>
              </a:rPr>
              <a:t>Direct rings and best performance for high momentum particles                    </a:t>
            </a:r>
            <a:endParaRPr lang="en-US" sz="1400" dirty="0">
              <a:latin typeface="Arial" charset="0"/>
            </a:endParaRPr>
          </a:p>
        </p:txBody>
      </p:sp>
      <p:sp>
        <p:nvSpPr>
          <p:cNvPr id="84" name="TextBox 23"/>
          <p:cNvSpPr txBox="1">
            <a:spLocks noChangeArrowheads="1"/>
          </p:cNvSpPr>
          <p:nvPr/>
        </p:nvSpPr>
        <p:spPr bwMode="auto">
          <a:xfrm>
            <a:off x="3979071" y="2978526"/>
            <a:ext cx="5229198" cy="3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1400" dirty="0" smtClean="0">
                <a:latin typeface="Arial" charset="0"/>
              </a:rPr>
              <a:t>Reflected rings for less demanding low momentum particles                    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443751" y="2397929"/>
            <a:ext cx="1734190" cy="127478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684960" y="3546744"/>
            <a:ext cx="2444113" cy="2672960"/>
            <a:chOff x="6355048" y="576995"/>
            <a:chExt cx="2444113" cy="2672960"/>
          </a:xfrm>
        </p:grpSpPr>
        <p:pic>
          <p:nvPicPr>
            <p:cNvPr id="8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2" t="3090" r="3630" b="4507"/>
            <a:stretch/>
          </p:blipFill>
          <p:spPr bwMode="auto">
            <a:xfrm>
              <a:off x="6355048" y="758984"/>
              <a:ext cx="2411959" cy="249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0" name="Straight Arrow Connector 89"/>
            <p:cNvCxnSpPr/>
            <p:nvPr/>
          </p:nvCxnSpPr>
          <p:spPr>
            <a:xfrm>
              <a:off x="6633408" y="731108"/>
              <a:ext cx="2087259" cy="131434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 rot="215146">
              <a:off x="7595143" y="576995"/>
              <a:ext cx="4822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</a:rPr>
                <a:t>4.2 m</a:t>
              </a:r>
              <a:endParaRPr lang="en-US" sz="1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8375146" y="1014942"/>
              <a:ext cx="415553" cy="1706977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7073022">
              <a:off x="8434939" y="1762560"/>
              <a:ext cx="4822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</a:rPr>
                <a:t>3.7 m</a:t>
              </a:r>
              <a:endParaRPr lang="en-US" sz="1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7706179" y="2830284"/>
              <a:ext cx="589642" cy="299357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 rot="19810889">
              <a:off x="7834410" y="2913717"/>
              <a:ext cx="4822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00FF"/>
                  </a:solidFill>
                </a:rPr>
                <a:t>1</a:t>
              </a:r>
              <a:r>
                <a:rPr lang="en-US" sz="1000" b="1" dirty="0" smtClean="0">
                  <a:solidFill>
                    <a:srgbClr val="0000FF"/>
                  </a:solidFill>
                </a:rPr>
                <a:t>.2 m</a:t>
              </a:r>
              <a:endParaRPr lang="en-US" sz="1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684960" y="5082831"/>
            <a:ext cx="500373" cy="1136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686890" y="4964427"/>
            <a:ext cx="1064906" cy="1303174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81717" y="556802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1011734" y="5479143"/>
            <a:ext cx="2038845" cy="96102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20099055">
            <a:off x="1277462" y="6144924"/>
            <a:ext cx="541585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</a:t>
            </a:r>
            <a:endParaRPr lang="en-US" sz="1200" dirty="0"/>
          </a:p>
        </p:txBody>
      </p:sp>
      <p:sp>
        <p:nvSpPr>
          <p:cNvPr id="10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7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94201" y="-76200"/>
            <a:ext cx="38096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Aerogel Production 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18861" y="1600233"/>
            <a:ext cx="6264232" cy="4962161"/>
            <a:chOff x="3501292" y="1914071"/>
            <a:chExt cx="6264232" cy="4962161"/>
          </a:xfrm>
        </p:grpSpPr>
        <p:pic>
          <p:nvPicPr>
            <p:cNvPr id="6" name="Picture 5" descr="Aerog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292" y="1914071"/>
              <a:ext cx="6264232" cy="4962161"/>
            </a:xfrm>
            <a:prstGeom prst="rect">
              <a:avLst/>
            </a:prstGeom>
          </p:spPr>
        </p:pic>
        <p:sp>
          <p:nvSpPr>
            <p:cNvPr id="2" name="Trapezoid 1"/>
            <p:cNvSpPr/>
            <p:nvPr/>
          </p:nvSpPr>
          <p:spPr>
            <a:xfrm rot="10800000">
              <a:off x="4998356" y="3683000"/>
              <a:ext cx="2638209" cy="789214"/>
            </a:xfrm>
            <a:prstGeom prst="trapezoid">
              <a:avLst>
                <a:gd name="adj" fmla="val 54885"/>
              </a:avLst>
            </a:prstGeom>
            <a:solidFill>
              <a:schemeClr val="accent6">
                <a:lumMod val="75000"/>
                <a:alpha val="4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apezoid 16"/>
            <p:cNvSpPr/>
            <p:nvPr/>
          </p:nvSpPr>
          <p:spPr>
            <a:xfrm rot="10800000">
              <a:off x="5414075" y="4472212"/>
              <a:ext cx="1770495" cy="1415143"/>
            </a:xfrm>
            <a:prstGeom prst="trapezoid">
              <a:avLst>
                <a:gd name="adj" fmla="val 54885"/>
              </a:avLst>
            </a:prstGeom>
            <a:solidFill>
              <a:schemeClr val="accent3">
                <a:lumMod val="75000"/>
                <a:alpha val="4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90355" y="3906755"/>
              <a:ext cx="797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+ 3 cm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51945" y="4588848"/>
              <a:ext cx="535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 cm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58528" y="3751378"/>
              <a:ext cx="957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44 x 2 tiles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67599" y="4534422"/>
              <a:ext cx="7080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32 tiles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26286" y="3683000"/>
              <a:ext cx="54428" cy="789212"/>
            </a:xfrm>
            <a:prstGeom prst="rect">
              <a:avLst/>
            </a:prstGeom>
            <a:solidFill>
              <a:schemeClr val="accent6">
                <a:lumMod val="75000"/>
                <a:alpha val="4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17976" y="4502018"/>
              <a:ext cx="45719" cy="1385337"/>
            </a:xfrm>
            <a:prstGeom prst="rect">
              <a:avLst/>
            </a:prstGeom>
            <a:solidFill>
              <a:schemeClr val="accent3">
                <a:lumMod val="75000"/>
                <a:alpha val="4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15276" y="2069964"/>
              <a:ext cx="2536724" cy="530071"/>
            </a:xfrm>
            <a:prstGeom prst="rect">
              <a:avLst/>
            </a:prstGeom>
            <a:solidFill>
              <a:srgbClr val="E8E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89562" y="3002837"/>
              <a:ext cx="926918" cy="530071"/>
            </a:xfrm>
            <a:prstGeom prst="rect">
              <a:avLst/>
            </a:prstGeom>
            <a:solidFill>
              <a:srgbClr val="E8E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69661" y="2678545"/>
              <a:ext cx="720693" cy="278111"/>
            </a:xfrm>
            <a:prstGeom prst="rect">
              <a:avLst/>
            </a:prstGeom>
            <a:solidFill>
              <a:srgbClr val="E8E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17828" y="2460979"/>
              <a:ext cx="720693" cy="278111"/>
            </a:xfrm>
            <a:prstGeom prst="rect">
              <a:avLst/>
            </a:prstGeom>
            <a:solidFill>
              <a:srgbClr val="E8E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AERO_Pan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778"/>
            <a:ext cx="3392025" cy="496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269" y="669645"/>
            <a:ext cx="7213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/>
              <a:t>72 (3 cm thick ) and 22 (2 cm thick) full squared tile  + 30 shaped ones  </a:t>
            </a:r>
          </a:p>
          <a:p>
            <a:r>
              <a:rPr lang="en-US" sz="1600" dirty="0" smtClean="0"/>
              <a:t>High transparency and large refractive index (n=1.05) to ensure photon yield</a:t>
            </a:r>
          </a:p>
          <a:p>
            <a:r>
              <a:rPr lang="en-US" sz="1600" dirty="0" smtClean="0"/>
              <a:t>Large area 20 x 20 cm</a:t>
            </a:r>
            <a:r>
              <a:rPr lang="en-US" sz="1600" baseline="30000" dirty="0" smtClean="0"/>
              <a:t>2  </a:t>
            </a:r>
            <a:r>
              <a:rPr lang="en-US" sz="1600" dirty="0" smtClean="0"/>
              <a:t>to reduce losses at the edges, variable thickness (2 and 3 cm)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92025" y="1500642"/>
            <a:ext cx="152430" cy="5073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74" y="2653450"/>
            <a:ext cx="4473699" cy="324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onfr_japo_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" y="2046681"/>
            <a:ext cx="4043544" cy="40435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27190" y="-76200"/>
            <a:ext cx="34273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Radiator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312" y="1396512"/>
            <a:ext cx="782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Flexible geometry, mass production capability</a:t>
            </a:r>
          </a:p>
          <a:p>
            <a:endParaRPr lang="en-US" sz="800" dirty="0"/>
          </a:p>
          <a:p>
            <a:r>
              <a:rPr lang="en-US" sz="1600" dirty="0"/>
              <a:t>Achieved  ~ </a:t>
            </a:r>
            <a:r>
              <a:rPr lang="en-US" sz="1600" dirty="0" smtClean="0"/>
              <a:t>0.0050 </a:t>
            </a:r>
            <a:r>
              <a:rPr lang="en-US" sz="1600" dirty="0">
                <a:latin typeface="Symbol" charset="2"/>
                <a:cs typeface="Symbol" charset="2"/>
              </a:rPr>
              <a:t>m</a:t>
            </a:r>
            <a:r>
              <a:rPr lang="en-US" sz="1600" dirty="0"/>
              <a:t>m</a:t>
            </a:r>
            <a:r>
              <a:rPr lang="en-US" sz="1600" baseline="30000" dirty="0"/>
              <a:t>4</a:t>
            </a:r>
            <a:r>
              <a:rPr lang="en-US" sz="1600" dirty="0"/>
              <a:t> cm</a:t>
            </a:r>
            <a:r>
              <a:rPr lang="en-US" sz="1600" baseline="30000" dirty="0"/>
              <a:t>-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clarity for large tiles</a:t>
            </a:r>
            <a:r>
              <a:rPr lang="en-US" sz="800" dirty="0"/>
              <a:t> </a:t>
            </a:r>
            <a:r>
              <a:rPr lang="en-US" sz="800" dirty="0" smtClean="0"/>
              <a:t>  </a:t>
            </a:r>
            <a:r>
              <a:rPr lang="en-US" sz="1600" dirty="0" smtClean="0"/>
              <a:t>(</a:t>
            </a:r>
            <a:r>
              <a:rPr lang="en-US" sz="1600" dirty="0" err="1" smtClean="0"/>
              <a:t>LHCb</a:t>
            </a:r>
            <a:r>
              <a:rPr lang="en-US" sz="1600" dirty="0" smtClean="0"/>
              <a:t> had 0.0064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for n=1.03) 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60909" y="802529"/>
            <a:ext cx="560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Collaboration with </a:t>
            </a:r>
            <a:r>
              <a:rPr lang="en-US" sz="1600" dirty="0" err="1" smtClean="0"/>
              <a:t>Budker</a:t>
            </a:r>
            <a:r>
              <a:rPr lang="en-US" sz="1600" dirty="0" smtClean="0"/>
              <a:t> and </a:t>
            </a:r>
            <a:r>
              <a:rPr lang="en-US" sz="1600" dirty="0" err="1" smtClean="0"/>
              <a:t>Boreskov</a:t>
            </a:r>
            <a:r>
              <a:rPr lang="en-US" sz="1600" dirty="0"/>
              <a:t> </a:t>
            </a:r>
            <a:r>
              <a:rPr lang="en-US" sz="1600" dirty="0" smtClean="0"/>
              <a:t>Institutes of Novosibirsk</a:t>
            </a:r>
            <a:endParaRPr lang="en-US" sz="16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2034670" y="4193189"/>
            <a:ext cx="1342572" cy="390071"/>
          </a:xfrm>
          <a:prstGeom prst="wedgeRoundRectCallout">
            <a:avLst>
              <a:gd name="adj1" fmla="val -100476"/>
              <a:gd name="adj2" fmla="val -25789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70954" y="4156905"/>
            <a:ext cx="124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Dominated by </a:t>
            </a:r>
          </a:p>
          <a:p>
            <a:r>
              <a:rPr lang="en-US" sz="1200" dirty="0" smtClean="0"/>
              <a:t>Scattering length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39181" y="6090225"/>
            <a:ext cx="580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Hygroscopic aerogel requires special care and dry N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1600" b="1" dirty="0" smtClean="0">
                <a:solidFill>
                  <a:srgbClr val="0000FF"/>
                </a:solidFill>
              </a:rPr>
              <a:t> atmosphere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5459" y="2678263"/>
            <a:ext cx="3025996" cy="907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74857" y="3574145"/>
            <a:ext cx="1152072" cy="907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290816" y="2539763"/>
            <a:ext cx="763926" cy="276999"/>
            <a:chOff x="1233717" y="3462859"/>
            <a:chExt cx="763926" cy="276999"/>
          </a:xfrm>
        </p:grpSpPr>
        <p:sp>
          <p:nvSpPr>
            <p:cNvPr id="13" name="Rectangle 12"/>
            <p:cNvSpPr/>
            <p:nvPr/>
          </p:nvSpPr>
          <p:spPr>
            <a:xfrm>
              <a:off x="1233717" y="3462859"/>
              <a:ext cx="743854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3717" y="3462859"/>
              <a:ext cx="763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0 </a:t>
              </a:r>
              <a:r>
                <a:rPr lang="en-US" sz="1200" dirty="0" smtClean="0">
                  <a:solidFill>
                    <a:schemeClr val="bg1"/>
                  </a:solidFill>
                </a:rPr>
                <a:t>&gt; 95 %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16188" y="3439392"/>
            <a:ext cx="1103813" cy="282324"/>
            <a:chOff x="8114175" y="3694502"/>
            <a:chExt cx="1103813" cy="282324"/>
          </a:xfrm>
        </p:grpSpPr>
        <p:sp>
          <p:nvSpPr>
            <p:cNvPr id="16" name="Rectangle 15"/>
            <p:cNvSpPr/>
            <p:nvPr/>
          </p:nvSpPr>
          <p:spPr>
            <a:xfrm>
              <a:off x="8123248" y="3694502"/>
              <a:ext cx="984468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14175" y="3699827"/>
              <a:ext cx="1103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&lt;</a:t>
              </a:r>
              <a:r>
                <a:rPr lang="en-US" sz="1200" dirty="0" err="1" smtClean="0">
                  <a:solidFill>
                    <a:srgbClr val="FFFFFF"/>
                  </a:solidFill>
                </a:rPr>
                <a:t>L</a:t>
              </a:r>
              <a:r>
                <a:rPr lang="en-US" sz="1200" baseline="-25000" dirty="0" err="1" smtClean="0">
                  <a:solidFill>
                    <a:srgbClr val="FFFFFF"/>
                  </a:solidFill>
                </a:rPr>
                <a:t>sc</a:t>
              </a:r>
              <a:r>
                <a:rPr lang="en-US" sz="1200" dirty="0" smtClean="0">
                  <a:solidFill>
                    <a:srgbClr val="FFFFFF"/>
                  </a:solidFill>
                </a:rPr>
                <a:t>&gt;  ~ 50 mm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1796" y="3439392"/>
            <a:ext cx="1076840" cy="624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2227814" y="3194456"/>
            <a:ext cx="1342572" cy="390071"/>
          </a:xfrm>
          <a:prstGeom prst="wedgeRoundRectCallout">
            <a:avLst>
              <a:gd name="adj1" fmla="val 20101"/>
              <a:gd name="adj2" fmla="val -174838"/>
              <a:gd name="adj3" fmla="val 16667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235" y="3138545"/>
            <a:ext cx="126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Dominated by </a:t>
            </a:r>
          </a:p>
          <a:p>
            <a:r>
              <a:rPr lang="en-US" sz="1200" dirty="0" smtClean="0"/>
              <a:t>Absorption </a:t>
            </a:r>
            <a:r>
              <a:rPr lang="en-US" sz="1200" dirty="0" err="1" smtClean="0"/>
              <a:t>coeff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031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38" y="1341119"/>
            <a:ext cx="4703939" cy="41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0188" y="-76200"/>
            <a:ext cx="63177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Aerogel Characteristics in the Air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1379834"/>
            <a:ext cx="4146174" cy="39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605280" y="3606800"/>
            <a:ext cx="10160" cy="138176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0188" y="1019312"/>
            <a:ext cx="1955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Transmission </a:t>
            </a:r>
            <a:r>
              <a:rPr lang="en-US" sz="1600" dirty="0" err="1" smtClean="0"/>
              <a:t>vs</a:t>
            </a:r>
            <a:r>
              <a:rPr lang="en-US" sz="1600" dirty="0" smtClean="0"/>
              <a:t> Time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199325" y="1032747"/>
            <a:ext cx="295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Absorption and Clarity @ 400 nm</a:t>
            </a:r>
            <a:endParaRPr lang="en-US" sz="1600" dirty="0"/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1340188" y="5584825"/>
            <a:ext cx="7286784" cy="7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latin typeface="Calibri"/>
                <a:ea typeface="ＭＳ Ｐゴシック" charset="0"/>
                <a:cs typeface="Calibri"/>
              </a:rPr>
              <a:t>Monitoring the time dependence of the transmission of aerogel tile </a:t>
            </a:r>
            <a:endParaRPr lang="en-US" sz="1600" dirty="0" smtClean="0">
              <a:latin typeface="Calibri"/>
              <a:ea typeface="ＭＳ Ｐゴシック" charset="0"/>
              <a:cs typeface="Calibri"/>
            </a:endParaRPr>
          </a:p>
          <a:p>
            <a:pPr algn="l"/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in </a:t>
            </a:r>
            <a:r>
              <a:rPr lang="en-US" sz="1600" dirty="0">
                <a:latin typeface="Calibri"/>
                <a:ea typeface="ＭＳ Ｐゴシック" charset="0"/>
                <a:cs typeface="Calibri"/>
              </a:rPr>
              <a:t>environment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of </a:t>
            </a:r>
            <a:r>
              <a:rPr lang="en-US" sz="1600" dirty="0">
                <a:latin typeface="Calibri"/>
                <a:ea typeface="ＭＳ Ｐゴシック" charset="0"/>
                <a:cs typeface="Calibri"/>
              </a:rPr>
              <a:t>non-zero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relative humidity  (~ 40 %)</a:t>
            </a:r>
            <a:endParaRPr lang="en-US" sz="16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7786" y="-76200"/>
            <a:ext cx="31825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Aerogel Storage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IMG_20151009_1637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1293081"/>
            <a:ext cx="3911023" cy="5214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874" y="743306"/>
            <a:ext cx="579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Within sealed envelops  and inside a dry-cabinet (few % RH)</a:t>
            </a:r>
          </a:p>
        </p:txBody>
      </p:sp>
      <p:pic>
        <p:nvPicPr>
          <p:cNvPr id="7" name="Picture 6" descr="IMG_20151009_1638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5" y="3581005"/>
            <a:ext cx="3902364" cy="2926773"/>
          </a:xfrm>
          <a:prstGeom prst="rect">
            <a:avLst/>
          </a:prstGeom>
        </p:spPr>
      </p:pic>
      <p:sp>
        <p:nvSpPr>
          <p:cNvPr id="1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 descr="IMG_20140505_16151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49" y="1293081"/>
            <a:ext cx="3186548" cy="2389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909" y="3581005"/>
            <a:ext cx="4091099" cy="101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34" y="4141491"/>
            <a:ext cx="6679766" cy="24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7936" y="3817276"/>
            <a:ext cx="32363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0704" y="3874149"/>
            <a:ext cx="32363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" y="686098"/>
            <a:ext cx="5143500" cy="295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" y="4280824"/>
            <a:ext cx="2399945" cy="20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46998" y="-76200"/>
            <a:ext cx="31041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Aerogel Weight 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07" y="638473"/>
            <a:ext cx="2358787" cy="314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9897" y="3802639"/>
            <a:ext cx="1680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Air ( ≈ 40 % RH)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32199" y="3856825"/>
            <a:ext cx="233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Inside Dry-Box ( ≈ 1 % RH)</a:t>
            </a:r>
            <a:endParaRPr lang="en-US" sz="1600" dirty="0"/>
          </a:p>
        </p:txBody>
      </p:sp>
      <p:sp>
        <p:nvSpPr>
          <p:cNvPr id="2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3176" y="6353053"/>
            <a:ext cx="554182" cy="202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58546" y="6269863"/>
            <a:ext cx="721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(hours)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747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640917" y="5105833"/>
            <a:ext cx="3195955" cy="1161143"/>
            <a:chOff x="5640917" y="3063673"/>
            <a:chExt cx="3195955" cy="1161143"/>
          </a:xfrm>
        </p:grpSpPr>
        <p:grpSp>
          <p:nvGrpSpPr>
            <p:cNvPr id="18" name="Group 17"/>
            <p:cNvGrpSpPr/>
            <p:nvPr/>
          </p:nvGrpSpPr>
          <p:grpSpPr>
            <a:xfrm>
              <a:off x="5640917" y="3063673"/>
              <a:ext cx="3195955" cy="1161143"/>
              <a:chOff x="5678714" y="4090312"/>
              <a:chExt cx="3195955" cy="116114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975428" y="4363357"/>
                <a:ext cx="2497286" cy="861786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973621" y="4161979"/>
                <a:ext cx="2497286" cy="861786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8273143" y="4826000"/>
                <a:ext cx="9071" cy="197765"/>
              </a:xfrm>
              <a:prstGeom prst="line">
                <a:avLst/>
              </a:prstGeom>
              <a:ln w="127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275619" y="4879527"/>
                <a:ext cx="9071" cy="197765"/>
              </a:xfrm>
              <a:prstGeom prst="line">
                <a:avLst/>
              </a:prstGeom>
              <a:ln w="127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685041" y="4090312"/>
                <a:ext cx="3088294" cy="743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678714" y="4507598"/>
                <a:ext cx="587834" cy="743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286835" y="4454067"/>
                <a:ext cx="587834" cy="743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6322789" y="4813309"/>
                <a:ext cx="1950354" cy="48978"/>
              </a:xfrm>
              <a:prstGeom prst="line">
                <a:avLst/>
              </a:prstGeom>
              <a:ln w="12700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7196266" y="3799361"/>
              <a:ext cx="0" cy="190053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2080" y="850327"/>
            <a:ext cx="8808720" cy="358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2080" y="3291841"/>
            <a:ext cx="8808720" cy="335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42409" y="-76200"/>
            <a:ext cx="43132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Aerogel Specifications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634" y="850327"/>
            <a:ext cx="5644794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OPTICAL:</a:t>
            </a:r>
          </a:p>
          <a:p>
            <a:endParaRPr lang="en-US" sz="1600" dirty="0"/>
          </a:p>
          <a:p>
            <a:r>
              <a:rPr lang="en-US" sz="1600" dirty="0" smtClean="0"/>
              <a:t>Density                                                        0.223 &lt; 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 &lt; 0.245     gr/cm</a:t>
            </a:r>
            <a:r>
              <a:rPr lang="en-US" sz="1600" baseline="30000" dirty="0" smtClean="0"/>
              <a:t>3   </a:t>
            </a:r>
            <a:r>
              <a:rPr lang="en-US" sz="1600" dirty="0" smtClean="0"/>
              <a:t>          </a:t>
            </a:r>
          </a:p>
          <a:p>
            <a:endParaRPr lang="en-US" sz="1600" dirty="0"/>
          </a:p>
          <a:p>
            <a:r>
              <a:rPr lang="en-US" sz="1600" dirty="0" smtClean="0"/>
              <a:t>Refractive index      (n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=1+0.438 </a:t>
            </a:r>
            <a:r>
              <a:rPr lang="en-US" sz="1600" dirty="0" smtClean="0">
                <a:latin typeface="Symbol" charset="2"/>
                <a:cs typeface="Symbol" charset="2"/>
              </a:rPr>
              <a:t>r)      </a:t>
            </a:r>
            <a:r>
              <a:rPr lang="en-US" sz="1600" dirty="0" smtClean="0"/>
              <a:t> 1.0477 &lt; n &lt; 1.0523</a:t>
            </a:r>
          </a:p>
          <a:p>
            <a:endParaRPr lang="en-US" sz="1600" dirty="0"/>
          </a:p>
          <a:p>
            <a:r>
              <a:rPr lang="en-US" sz="1600" dirty="0" smtClean="0"/>
              <a:t>Scattering length                                       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sc</a:t>
            </a:r>
            <a:r>
              <a:rPr lang="en-US" sz="1600" dirty="0" smtClean="0"/>
              <a:t> &gt; 43 mm</a:t>
            </a:r>
          </a:p>
          <a:p>
            <a:endParaRPr lang="en-US" sz="1600" dirty="0"/>
          </a:p>
          <a:p>
            <a:r>
              <a:rPr lang="en-US" sz="1600" dirty="0" smtClean="0"/>
              <a:t>Absorption coefficient                               A&gt;0.95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MECHANICAL:</a:t>
            </a:r>
            <a:endParaRPr lang="en-US" sz="1600" b="1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dirty="0" smtClean="0"/>
              <a:t>No bubbles, </a:t>
            </a:r>
            <a:r>
              <a:rPr lang="en-US" sz="1600" dirty="0" err="1" smtClean="0"/>
              <a:t>crackes</a:t>
            </a:r>
            <a:r>
              <a:rPr lang="en-US" sz="1600" dirty="0" smtClean="0"/>
              <a:t>; chips limited to less than 1 % area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Side </a:t>
            </a:r>
            <a:r>
              <a:rPr lang="en-US" sz="1600" dirty="0" smtClean="0"/>
              <a:t>to side length variation                    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side</a:t>
            </a:r>
            <a:r>
              <a:rPr lang="en-US" sz="1600" dirty="0" smtClean="0"/>
              <a:t> &lt; 0.25 mm</a:t>
            </a:r>
          </a:p>
          <a:p>
            <a:endParaRPr lang="en-US" sz="1600" dirty="0"/>
          </a:p>
          <a:p>
            <a:r>
              <a:rPr lang="en-US" sz="1600" dirty="0" smtClean="0"/>
              <a:t>         </a:t>
            </a:r>
            <a:endParaRPr lang="en-US" sz="1600" dirty="0"/>
          </a:p>
          <a:p>
            <a:r>
              <a:rPr lang="en-US" sz="1600" dirty="0" smtClean="0"/>
              <a:t>Tile </a:t>
            </a:r>
            <a:r>
              <a:rPr lang="en-US" sz="1600" dirty="0" smtClean="0"/>
              <a:t>to tile thickness variation                 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H</a:t>
            </a:r>
            <a:r>
              <a:rPr lang="en-US" sz="1600" baseline="-25000" dirty="0" err="1" smtClean="0"/>
              <a:t>tile</a:t>
            </a:r>
            <a:r>
              <a:rPr lang="en-US" sz="1600" dirty="0" smtClean="0"/>
              <a:t> &lt; 1.5 mm</a:t>
            </a:r>
          </a:p>
          <a:p>
            <a:endParaRPr lang="en-US" sz="1600" dirty="0"/>
          </a:p>
          <a:p>
            <a:endParaRPr lang="en-US" sz="1400" dirty="0" smtClean="0"/>
          </a:p>
          <a:p>
            <a:r>
              <a:rPr lang="en-US" sz="1600" dirty="0" smtClean="0"/>
              <a:t>Surface </a:t>
            </a:r>
            <a:r>
              <a:rPr lang="en-US" sz="1600" dirty="0" smtClean="0"/>
              <a:t>planarity                                        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surf</a:t>
            </a:r>
            <a:r>
              <a:rPr lang="en-US" sz="1600" dirty="0" smtClean="0"/>
              <a:t> &lt; 1</a:t>
            </a:r>
            <a:r>
              <a:rPr lang="en-US" sz="1600" dirty="0"/>
              <a:t> </a:t>
            </a:r>
            <a:r>
              <a:rPr lang="en-US" sz="1600" dirty="0" smtClean="0"/>
              <a:t>%</a:t>
            </a:r>
            <a:r>
              <a:rPr lang="en-US" sz="1600" dirty="0"/>
              <a:t> </a:t>
            </a:r>
            <a:r>
              <a:rPr lang="en-US" sz="1600" dirty="0" smtClean="0"/>
              <a:t>of lateral side</a:t>
            </a:r>
            <a:endParaRPr lang="en-US" sz="1600" dirty="0"/>
          </a:p>
        </p:txBody>
      </p:sp>
      <p:sp>
        <p:nvSpPr>
          <p:cNvPr id="43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RiCH</a:t>
            </a:r>
            <a:r>
              <a:rPr lang="en-US" sz="1200" dirty="0" smtClean="0">
                <a:solidFill>
                  <a:schemeClr val="bg1"/>
                </a:solidFill>
              </a:rPr>
              <a:t> 2016, 9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2016, Bled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237823" y="3893528"/>
            <a:ext cx="0" cy="739432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80141" y="3893528"/>
            <a:ext cx="143065" cy="739432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6893" y="4632960"/>
            <a:ext cx="103324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28751" y="3893528"/>
            <a:ext cx="1194455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48988" y="3893528"/>
            <a:ext cx="0" cy="739432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80141" y="4632960"/>
            <a:ext cx="68847" cy="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48988" y="3899395"/>
            <a:ext cx="68847" cy="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28751" y="5225047"/>
            <a:ext cx="0" cy="193524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107376" y="5225047"/>
            <a:ext cx="0" cy="193524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63185" y="5312535"/>
            <a:ext cx="0" cy="106036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045057" y="5312535"/>
            <a:ext cx="0" cy="106036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28751" y="5225047"/>
            <a:ext cx="878625" cy="229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163185" y="5312535"/>
            <a:ext cx="881872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163185" y="5416281"/>
            <a:ext cx="878625" cy="229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16371" y="5415136"/>
            <a:ext cx="878625" cy="229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163185" y="5227337"/>
            <a:ext cx="881872" cy="0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585878" y="5217611"/>
            <a:ext cx="0" cy="9492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46453</TotalTime>
  <Words>1504</Words>
  <Application>Microsoft Macintosh PowerPoint</Application>
  <PresentationFormat>On-screen Show (4:3)</PresentationFormat>
  <Paragraphs>352</Paragraphs>
  <Slides>24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Aerogel mass production  for the CLAS12 RICH:  Novel characterization methods and Optical Performance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851</cp:revision>
  <dcterms:created xsi:type="dcterms:W3CDTF">2012-03-30T13:12:09Z</dcterms:created>
  <dcterms:modified xsi:type="dcterms:W3CDTF">2016-09-09T08:10:57Z</dcterms:modified>
</cp:coreProperties>
</file>