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jpg" ContentType="image/jpeg"/>
  <Default Extension="xml" ContentType="application/xml"/>
  <Default Extension="wmf" ContentType="image/x-wmf"/>
  <Default Extension="vml" ContentType="application/vnd.openxmlformats-officedocument.vmlDrawing"/>
  <Default Extension="jpeg" ContentType="image/jpeg"/>
  <Default Extension="gif" ContentType="image/gif"/>
  <Default Extension="png" ContentType="image/png"/>
  <Default Extension="bin" ContentType="application/vnd.openxmlformats-officedocument.presentationml.printerSettings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4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5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0.bin" ContentType="application/vnd.openxmlformats-officedocument.oleObject"/>
  <Override PartName="/ppt/notesSlides/notesSlide14.xml" ContentType="application/vnd.openxmlformats-officedocument.presentationml.notesSlide+xml"/>
  <Override PartName="/ppt/embeddings/oleObject11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embeddings/oleObject12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388" r:id="rId2"/>
    <p:sldId id="495" r:id="rId3"/>
    <p:sldId id="567" r:id="rId4"/>
    <p:sldId id="568" r:id="rId5"/>
    <p:sldId id="586" r:id="rId6"/>
    <p:sldId id="560" r:id="rId7"/>
    <p:sldId id="570" r:id="rId8"/>
    <p:sldId id="583" r:id="rId9"/>
    <p:sldId id="562" r:id="rId10"/>
    <p:sldId id="584" r:id="rId11"/>
    <p:sldId id="460" r:id="rId12"/>
    <p:sldId id="497" r:id="rId13"/>
    <p:sldId id="571" r:id="rId14"/>
    <p:sldId id="511" r:id="rId15"/>
    <p:sldId id="572" r:id="rId16"/>
    <p:sldId id="426" r:id="rId17"/>
    <p:sldId id="573" r:id="rId18"/>
    <p:sldId id="575" r:id="rId19"/>
    <p:sldId id="544" r:id="rId20"/>
    <p:sldId id="574" r:id="rId21"/>
    <p:sldId id="546" r:id="rId22"/>
    <p:sldId id="576" r:id="rId23"/>
    <p:sldId id="577" r:id="rId24"/>
    <p:sldId id="578" r:id="rId25"/>
    <p:sldId id="534" r:id="rId26"/>
    <p:sldId id="535" r:id="rId27"/>
    <p:sldId id="536" r:id="rId28"/>
    <p:sldId id="527" r:id="rId29"/>
    <p:sldId id="528" r:id="rId30"/>
    <p:sldId id="548" r:id="rId31"/>
    <p:sldId id="550" r:id="rId32"/>
    <p:sldId id="517" r:id="rId33"/>
    <p:sldId id="518" r:id="rId34"/>
    <p:sldId id="514" r:id="rId35"/>
    <p:sldId id="515" r:id="rId36"/>
    <p:sldId id="520" r:id="rId37"/>
    <p:sldId id="525" r:id="rId38"/>
    <p:sldId id="439" r:id="rId39"/>
    <p:sldId id="587" r:id="rId40"/>
    <p:sldId id="579" r:id="rId41"/>
    <p:sldId id="582" r:id="rId42"/>
    <p:sldId id="580" r:id="rId43"/>
    <p:sldId id="581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7" autoAdjust="0"/>
    <p:restoredTop sz="94928" autoAdjust="0"/>
  </p:normalViewPr>
  <p:slideViewPr>
    <p:cSldViewPr snapToGrid="0" snapToObjects="1">
      <p:cViewPr>
        <p:scale>
          <a:sx n="115" d="100"/>
          <a:sy n="115" d="100"/>
        </p:scale>
        <p:origin x="-592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tableStyles" Target="tableStyle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notesMaster" Target="notesMasters/notesMaster1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theme" Target="theme/theme1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printerSettings" Target="printerSettings/printerSettings1.bin"/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3" Type="http://schemas.openxmlformats.org/officeDocument/2006/relationships/image" Target="../media/image13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3" Type="http://schemas.openxmlformats.org/officeDocument/2006/relationships/image" Target="../media/image13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3" Type="http://schemas.openxmlformats.org/officeDocument/2006/relationships/image" Target="../media/image13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Mettere</a:t>
            </a:r>
            <a:r>
              <a:rPr lang="en-US" dirty="0" smtClean="0"/>
              <a:t> </a:t>
            </a:r>
            <a:r>
              <a:rPr lang="en-US" dirty="0" err="1" smtClean="0"/>
              <a:t>tutti</a:t>
            </a:r>
            <a:r>
              <a:rPr lang="en-US" dirty="0" smtClean="0"/>
              <a:t> I </a:t>
            </a:r>
            <a:r>
              <a:rPr lang="en-US" dirty="0" err="1" smtClean="0"/>
              <a:t>nomi</a:t>
            </a:r>
            <a:r>
              <a:rPr lang="en-US" dirty="0" smtClean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10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Numero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LHCb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e’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diverso</a:t>
            </a:r>
            <a:r>
              <a:rPr lang="en-US" baseline="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(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prendere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talk di Clara)</a:t>
            </a:r>
          </a:p>
          <a:p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Capire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storia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di AMS,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perche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’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loro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vogliono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uniformita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’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spinta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?</a:t>
            </a:r>
          </a:p>
          <a:p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L’n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sposta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il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ring in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modo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sistematico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… . Non lo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miglioro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con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il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numero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p.e.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8E4850-44A4-DB45-BB72-4DD6532707AF}" type="slidenum">
              <a:rPr lang="en-US" sz="1200">
                <a:latin typeface="Calibri" charset="0"/>
              </a:rPr>
              <a:pPr eaLnBrk="1" hangingPunct="1"/>
              <a:t>12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Numero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LHCb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e’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diverso</a:t>
            </a:r>
            <a:r>
              <a:rPr lang="en-US" baseline="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(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prendere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talk di Clara)</a:t>
            </a:r>
          </a:p>
          <a:p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Capire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storia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di AMS,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perche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’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loro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vogliono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uniformita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’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spinta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?</a:t>
            </a:r>
          </a:p>
          <a:p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L’n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sposta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il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ring in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modo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sistematico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… . Non lo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miglioro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con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il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numero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p.e.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8E4850-44A4-DB45-BB72-4DD6532707AF}" type="slidenum">
              <a:rPr lang="en-US" sz="1200">
                <a:latin typeface="Calibri" charset="0"/>
              </a:rPr>
              <a:pPr eaLnBrk="1" hangingPunct="1"/>
              <a:t>13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Qual e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 il packing factor di HERMES ?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Refraction or refractive ?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8E4850-44A4-DB45-BB72-4DD6532707AF}" type="slidenum">
              <a:rPr lang="en-US" sz="1200">
                <a:latin typeface="Calibri" charset="0"/>
              </a:rPr>
              <a:pPr eaLnBrk="1" hangingPunct="1"/>
              <a:t>14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Qual e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 il packing factor di HERMES ?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Refraction or refractive ?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8E4850-44A4-DB45-BB72-4DD6532707AF}" type="slidenum">
              <a:rPr lang="en-US" sz="1200">
                <a:latin typeface="Calibri" charset="0"/>
              </a:rPr>
              <a:pPr eaLnBrk="1" hangingPunct="1"/>
              <a:t>15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Direzione campo magnetico ? E fringe </a:t>
            </a:r>
            <a:r>
              <a:rPr lang="it-IT" baseline="0" err="1" smtClean="0"/>
              <a:t>fields</a:t>
            </a:r>
            <a:r>
              <a:rPr lang="it-IT" baseline="0" smtClean="0"/>
              <a:t> </a:t>
            </a:r>
            <a:endParaRPr lang="it-IT" baseline="0" dirty="0" smtClean="0"/>
          </a:p>
          <a:p>
            <a:endParaRPr lang="it-IT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Ma </a:t>
            </a:r>
            <a:r>
              <a:rPr lang="it-IT" dirty="0" err="1" smtClean="0"/>
              <a:t>e’</a:t>
            </a:r>
            <a:r>
              <a:rPr lang="it-IT" dirty="0" smtClean="0"/>
              <a:t> vero 1:2 su tutti e i 28 </a:t>
            </a:r>
            <a:r>
              <a:rPr lang="it-IT" dirty="0" err="1" smtClean="0"/>
              <a:t>PMTs</a:t>
            </a:r>
            <a:r>
              <a:rPr lang="it-IT" dirty="0" smtClean="0"/>
              <a:t> ? Altrimenti dico cosa</a:t>
            </a:r>
            <a:r>
              <a:rPr lang="it-IT" baseline="0" dirty="0" smtClean="0"/>
              <a:t> non vera.</a:t>
            </a:r>
          </a:p>
          <a:p>
            <a:r>
              <a:rPr lang="it-IT" baseline="0" dirty="0" smtClean="0"/>
              <a:t>Quanti sono i canali “morti” e/o quanti casi oltre i 1:2</a:t>
            </a:r>
          </a:p>
          <a:p>
            <a:r>
              <a:rPr lang="it-IT" baseline="0" dirty="0" smtClean="0"/>
              <a:t>Vedere che selezione abbiamo per MA-</a:t>
            </a:r>
            <a:r>
              <a:rPr lang="it-IT" baseline="0" dirty="0" err="1" smtClean="0"/>
              <a:t>PMTs</a:t>
            </a:r>
            <a:r>
              <a:rPr lang="en-US" baseline="0" dirty="0" smtClean="0"/>
              <a:t>…. </a:t>
            </a:r>
            <a:r>
              <a:rPr lang="en-US" baseline="0" dirty="0" err="1" smtClean="0"/>
              <a:t>Forse</a:t>
            </a:r>
            <a:r>
              <a:rPr lang="en-US" baseline="0" dirty="0" smtClean="0"/>
              <a:t> dark count, non </a:t>
            </a:r>
            <a:r>
              <a:rPr lang="en-US" baseline="0" dirty="0" err="1" smtClean="0"/>
              <a:t>uniformita</a:t>
            </a:r>
            <a:r>
              <a:rPr lang="en-US" baseline="0" dirty="0" smtClean="0"/>
              <a:t>’</a:t>
            </a:r>
            <a:endParaRPr lang="it-IT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Ma </a:t>
            </a:r>
            <a:r>
              <a:rPr lang="it-IT" dirty="0" err="1" smtClean="0"/>
              <a:t>e’</a:t>
            </a:r>
            <a:r>
              <a:rPr lang="it-IT" dirty="0" smtClean="0"/>
              <a:t> vero 1:2 su tutti e i 28 </a:t>
            </a:r>
            <a:r>
              <a:rPr lang="it-IT" dirty="0" err="1" smtClean="0"/>
              <a:t>PMTs</a:t>
            </a:r>
            <a:r>
              <a:rPr lang="it-IT" dirty="0" smtClean="0"/>
              <a:t> ? Altrimenti dico cosa</a:t>
            </a:r>
            <a:r>
              <a:rPr lang="it-IT" baseline="0" dirty="0" smtClean="0"/>
              <a:t> non vera.</a:t>
            </a:r>
          </a:p>
          <a:p>
            <a:r>
              <a:rPr lang="it-IT" baseline="0" dirty="0" smtClean="0"/>
              <a:t>Quanti sono i canali “morti” e/o quanti casi oltre i 1:2</a:t>
            </a:r>
          </a:p>
          <a:p>
            <a:r>
              <a:rPr lang="it-IT" baseline="0" dirty="0" smtClean="0"/>
              <a:t>Vedere che selezione abbiamo per MA-</a:t>
            </a:r>
            <a:r>
              <a:rPr lang="it-IT" baseline="0" dirty="0" err="1" smtClean="0"/>
              <a:t>PMTs</a:t>
            </a:r>
            <a:r>
              <a:rPr lang="en-US" baseline="0" dirty="0" smtClean="0"/>
              <a:t>…. </a:t>
            </a:r>
            <a:r>
              <a:rPr lang="en-US" baseline="0" dirty="0" err="1" smtClean="0"/>
              <a:t>Forse</a:t>
            </a:r>
            <a:r>
              <a:rPr lang="en-US" baseline="0" dirty="0" smtClean="0"/>
              <a:t> dark count, non </a:t>
            </a:r>
            <a:r>
              <a:rPr lang="en-US" baseline="0" dirty="0" err="1" smtClean="0"/>
              <a:t>uniformita</a:t>
            </a:r>
            <a:r>
              <a:rPr lang="en-US" baseline="0" dirty="0" smtClean="0"/>
              <a:t>’</a:t>
            </a:r>
            <a:endParaRPr lang="it-IT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Con</a:t>
            </a:r>
            <a:r>
              <a:rPr lang="it-IT" baseline="0" dirty="0" smtClean="0"/>
              <a:t> VME no </a:t>
            </a:r>
            <a:r>
              <a:rPr lang="it-IT" baseline="0" dirty="0" err="1" smtClean="0"/>
              <a:t>amplification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shaper</a:t>
            </a:r>
            <a:r>
              <a:rPr lang="it-IT" baseline="0" dirty="0" smtClean="0"/>
              <a:t>, 3sigma </a:t>
            </a:r>
            <a:r>
              <a:rPr lang="it-IT" baseline="0" dirty="0" err="1" smtClean="0"/>
              <a:t>cut</a:t>
            </a:r>
            <a:endParaRPr lang="it-IT" baseline="0" dirty="0" smtClean="0"/>
          </a:p>
          <a:p>
            <a:r>
              <a:rPr lang="it-IT" baseline="0" dirty="0" smtClean="0"/>
              <a:t>MAROC </a:t>
            </a:r>
            <a:r>
              <a:rPr lang="it-IT" baseline="0" dirty="0" err="1" smtClean="0"/>
              <a:t>amplification</a:t>
            </a:r>
            <a:r>
              <a:rPr lang="it-IT" baseline="0" dirty="0" smtClean="0"/>
              <a:t> gain 4 e </a:t>
            </a:r>
            <a:r>
              <a:rPr lang="it-IT" baseline="0" dirty="0" err="1" smtClean="0"/>
              <a:t>cut</a:t>
            </a:r>
            <a:r>
              <a:rPr lang="it-IT" baseline="0" dirty="0" smtClean="0"/>
              <a:t> a 5sigma</a:t>
            </a:r>
          </a:p>
          <a:p>
            <a:r>
              <a:rPr lang="it-IT" baseline="0" dirty="0" err="1" smtClean="0"/>
              <a:t>Add</a:t>
            </a:r>
            <a:r>
              <a:rPr lang="it-IT" baseline="0" dirty="0" smtClean="0"/>
              <a:t> plots con singolo </a:t>
            </a:r>
            <a:r>
              <a:rPr lang="it-IT" baseline="0" dirty="0" err="1" smtClean="0"/>
              <a:t>channel</a:t>
            </a:r>
            <a:r>
              <a:rPr lang="it-IT" baseline="0" dirty="0" smtClean="0"/>
              <a:t> </a:t>
            </a:r>
            <a:r>
              <a:rPr lang="en-US" baseline="0" dirty="0" smtClean="0"/>
              <a:t>….</a:t>
            </a:r>
          </a:p>
          <a:p>
            <a:r>
              <a:rPr lang="en-US" baseline="0" dirty="0" smtClean="0"/>
              <a:t>Fare scatter plot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Con</a:t>
            </a:r>
            <a:r>
              <a:rPr lang="it-IT" baseline="0" dirty="0" smtClean="0"/>
              <a:t> VME no </a:t>
            </a:r>
            <a:r>
              <a:rPr lang="it-IT" baseline="0" dirty="0" err="1" smtClean="0"/>
              <a:t>amplification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shaper</a:t>
            </a:r>
            <a:r>
              <a:rPr lang="it-IT" baseline="0" dirty="0" smtClean="0"/>
              <a:t>, 3sigma </a:t>
            </a:r>
            <a:r>
              <a:rPr lang="it-IT" baseline="0" dirty="0" err="1" smtClean="0"/>
              <a:t>cut</a:t>
            </a:r>
            <a:endParaRPr lang="it-IT" baseline="0" dirty="0" smtClean="0"/>
          </a:p>
          <a:p>
            <a:r>
              <a:rPr lang="it-IT" baseline="0" dirty="0" smtClean="0"/>
              <a:t>MAROC </a:t>
            </a:r>
            <a:r>
              <a:rPr lang="it-IT" baseline="0" dirty="0" err="1" smtClean="0"/>
              <a:t>amplification</a:t>
            </a:r>
            <a:r>
              <a:rPr lang="it-IT" baseline="0" dirty="0" smtClean="0"/>
              <a:t> gain 4 e </a:t>
            </a:r>
            <a:r>
              <a:rPr lang="it-IT" baseline="0" dirty="0" err="1" smtClean="0"/>
              <a:t>cut</a:t>
            </a:r>
            <a:r>
              <a:rPr lang="it-IT" baseline="0" dirty="0" smtClean="0"/>
              <a:t> a 5sigma</a:t>
            </a:r>
          </a:p>
          <a:p>
            <a:r>
              <a:rPr lang="it-IT" baseline="0" dirty="0" err="1" smtClean="0"/>
              <a:t>Add</a:t>
            </a:r>
            <a:r>
              <a:rPr lang="it-IT" baseline="0" dirty="0" smtClean="0"/>
              <a:t> plots con singolo </a:t>
            </a:r>
            <a:r>
              <a:rPr lang="it-IT" baseline="0" dirty="0" err="1" smtClean="0"/>
              <a:t>channel</a:t>
            </a:r>
            <a:r>
              <a:rPr lang="it-IT" baseline="0" dirty="0" smtClean="0"/>
              <a:t> </a:t>
            </a:r>
            <a:r>
              <a:rPr lang="en-US" baseline="0" dirty="0" smtClean="0"/>
              <a:t>….</a:t>
            </a:r>
          </a:p>
          <a:p>
            <a:r>
              <a:rPr lang="en-US" baseline="0" dirty="0" smtClean="0"/>
              <a:t>Fare scatter plot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99ED9953-EEA0-3840-B9DC-A211588AC486}" type="slidenum">
              <a:rPr lang="en-US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Developed form Medial Imaging</a:t>
            </a:r>
          </a:p>
          <a:p>
            <a:r>
              <a:rPr lang="en-US" dirty="0" smtClean="0"/>
              <a:t>Dire </a:t>
            </a:r>
            <a:r>
              <a:rPr lang="en-US" dirty="0" err="1" smtClean="0"/>
              <a:t>che</a:t>
            </a:r>
            <a:r>
              <a:rPr lang="en-US" dirty="0" smtClean="0"/>
              <a:t> 300 </a:t>
            </a:r>
            <a:r>
              <a:rPr lang="en-US" dirty="0" err="1" smtClean="0"/>
              <a:t>ps</a:t>
            </a:r>
            <a:r>
              <a:rPr lang="en-US" dirty="0" smtClean="0"/>
              <a:t> per </a:t>
            </a:r>
            <a:r>
              <a:rPr lang="en-US" dirty="0" err="1" smtClean="0"/>
              <a:t>singolo</a:t>
            </a:r>
            <a:r>
              <a:rPr lang="en-US" dirty="0" smtClean="0"/>
              <a:t> photon</a:t>
            </a:r>
          </a:p>
          <a:p>
            <a:r>
              <a:rPr lang="en-US" dirty="0" smtClean="0"/>
              <a:t>Dire </a:t>
            </a:r>
            <a:r>
              <a:rPr lang="en-US" dirty="0" err="1" smtClean="0"/>
              <a:t>che</a:t>
            </a:r>
            <a:r>
              <a:rPr lang="en-US" baseline="0" dirty="0" smtClean="0"/>
              <a:t> analog and digital </a:t>
            </a:r>
            <a:r>
              <a:rPr lang="en-US" baseline="0" dirty="0" err="1" smtClean="0"/>
              <a:t>sono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indipendenti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vanno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sincronizzati</a:t>
            </a:r>
            <a:endParaRPr lang="en-US" baseline="0" dirty="0" smtClean="0"/>
          </a:p>
          <a:p>
            <a:r>
              <a:rPr lang="en-US" baseline="0" dirty="0" err="1" smtClean="0"/>
              <a:t>Chiedere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Matteo</a:t>
            </a:r>
            <a:r>
              <a:rPr lang="en-US" baseline="0" dirty="0" smtClean="0"/>
              <a:t> se e’ la </a:t>
            </a:r>
            <a:r>
              <a:rPr lang="en-US" baseline="0" dirty="0" err="1" smtClean="0"/>
              <a:t>soglia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gain ad </a:t>
            </a:r>
            <a:r>
              <a:rPr lang="en-US" baseline="0" dirty="0" err="1" smtClean="0"/>
              <a:t>essere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unico</a:t>
            </a:r>
            <a:r>
              <a:rPr lang="en-US" baseline="0" dirty="0" smtClean="0"/>
              <a:t> per chip e non per </a:t>
            </a:r>
            <a:r>
              <a:rPr lang="en-US" baseline="0" dirty="0" err="1" smtClean="0"/>
              <a:t>canale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81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Developed form Medial Imaging</a:t>
            </a:r>
          </a:p>
          <a:p>
            <a:r>
              <a:rPr lang="en-US" dirty="0" smtClean="0"/>
              <a:t>Dire </a:t>
            </a:r>
            <a:r>
              <a:rPr lang="en-US" dirty="0" err="1" smtClean="0"/>
              <a:t>che</a:t>
            </a:r>
            <a:r>
              <a:rPr lang="en-US" dirty="0" smtClean="0"/>
              <a:t> 300 </a:t>
            </a:r>
            <a:r>
              <a:rPr lang="en-US" dirty="0" err="1" smtClean="0"/>
              <a:t>ps</a:t>
            </a:r>
            <a:r>
              <a:rPr lang="en-US" dirty="0" smtClean="0"/>
              <a:t> per </a:t>
            </a:r>
            <a:r>
              <a:rPr lang="en-US" dirty="0" err="1" smtClean="0"/>
              <a:t>singolo</a:t>
            </a:r>
            <a:r>
              <a:rPr lang="en-US" dirty="0" smtClean="0"/>
              <a:t> photon</a:t>
            </a:r>
          </a:p>
          <a:p>
            <a:r>
              <a:rPr lang="en-US" dirty="0" smtClean="0"/>
              <a:t>Dire </a:t>
            </a:r>
            <a:r>
              <a:rPr lang="en-US" dirty="0" err="1" smtClean="0"/>
              <a:t>che</a:t>
            </a:r>
            <a:r>
              <a:rPr lang="en-US" baseline="0" dirty="0" smtClean="0"/>
              <a:t> analog and digital </a:t>
            </a:r>
            <a:r>
              <a:rPr lang="en-US" baseline="0" dirty="0" err="1" smtClean="0"/>
              <a:t>sono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indipendenti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vanno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sincronizzati</a:t>
            </a:r>
            <a:endParaRPr lang="en-US" baseline="0" dirty="0" smtClean="0"/>
          </a:p>
          <a:p>
            <a:r>
              <a:rPr lang="en-US" baseline="0" dirty="0" err="1" smtClean="0"/>
              <a:t>Chiedere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Matteo</a:t>
            </a:r>
            <a:r>
              <a:rPr lang="en-US" baseline="0" dirty="0" smtClean="0"/>
              <a:t> se e’ la </a:t>
            </a:r>
            <a:r>
              <a:rPr lang="en-US" baseline="0" dirty="0" err="1" smtClean="0"/>
              <a:t>soglia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gain ad </a:t>
            </a:r>
            <a:r>
              <a:rPr lang="en-US" baseline="0" dirty="0" err="1" smtClean="0"/>
              <a:t>essere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unico</a:t>
            </a:r>
            <a:r>
              <a:rPr lang="en-US" baseline="0" dirty="0" smtClean="0"/>
              <a:t> per chip e non per </a:t>
            </a:r>
            <a:r>
              <a:rPr lang="en-US" baseline="0" dirty="0" err="1" smtClean="0"/>
              <a:t>canale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81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Perce’ </a:t>
            </a:r>
            <a:r>
              <a:rPr lang="en-US" dirty="0" err="1" smtClean="0"/>
              <a:t>sta</a:t>
            </a:r>
            <a:r>
              <a:rPr lang="en-US" dirty="0" smtClean="0"/>
              <a:t> a 50 Hz </a:t>
            </a:r>
            <a:r>
              <a:rPr lang="en-US" dirty="0" err="1" smtClean="0"/>
              <a:t>il</a:t>
            </a:r>
            <a:r>
              <a:rPr lang="en-US" dirty="0" smtClean="0"/>
              <a:t> dark count base ?</a:t>
            </a:r>
            <a:r>
              <a:rPr lang="en-US" baseline="0" dirty="0" smtClean="0"/>
              <a:t> Non </a:t>
            </a:r>
            <a:r>
              <a:rPr lang="en-US" baseline="0" dirty="0" err="1" smtClean="0"/>
              <a:t>dovrebbe</a:t>
            </a:r>
            <a:r>
              <a:rPr lang="en-US" baseline="0" dirty="0" smtClean="0"/>
              <a:t> stare a 10-15 Hz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158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Perce’ </a:t>
            </a:r>
            <a:r>
              <a:rPr lang="en-US" dirty="0" err="1" smtClean="0"/>
              <a:t>sta</a:t>
            </a:r>
            <a:r>
              <a:rPr lang="en-US" dirty="0" smtClean="0"/>
              <a:t> a 50 Hz </a:t>
            </a:r>
            <a:r>
              <a:rPr lang="en-US" dirty="0" err="1" smtClean="0"/>
              <a:t>il</a:t>
            </a:r>
            <a:r>
              <a:rPr lang="en-US" dirty="0" smtClean="0"/>
              <a:t> dark count base ?</a:t>
            </a:r>
            <a:r>
              <a:rPr lang="en-US" baseline="0" dirty="0" smtClean="0"/>
              <a:t> Non </a:t>
            </a:r>
            <a:r>
              <a:rPr lang="en-US" baseline="0" dirty="0" err="1" smtClean="0"/>
              <a:t>dovrebbe</a:t>
            </a:r>
            <a:r>
              <a:rPr lang="en-US" baseline="0" dirty="0" smtClean="0"/>
              <a:t> stare a 10-15 Hz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158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Rivedere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Peltier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cell</a:t>
            </a:r>
            <a:endParaRPr lang="it-IT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9 vs 8</a:t>
            </a:r>
            <a:endParaRPr lang="it-IT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Nella</a:t>
            </a:r>
            <a:r>
              <a:rPr lang="it-IT" baseline="0" dirty="0" smtClean="0"/>
              <a:t> risoluzione entra anche il trigger!!!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qualcosa</a:t>
            </a:r>
            <a:r>
              <a:rPr lang="en-US" smtClean="0"/>
              <a:t> UV non UV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02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2F7081-FF0F-1C4C-B6E4-DC74F12DCD89}" type="slidenum">
              <a:rPr lang="en-US" sz="1200">
                <a:latin typeface="Calibri" charset="0"/>
              </a:rPr>
              <a:pPr eaLnBrk="1" hangingPunct="1"/>
              <a:t>39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Vedere</a:t>
            </a:r>
            <a:r>
              <a:rPr lang="it-IT" baseline="0" dirty="0" smtClean="0"/>
              <a:t> se </a:t>
            </a:r>
            <a:r>
              <a:rPr lang="it-IT" baseline="0" dirty="0" err="1" smtClean="0"/>
              <a:t>LHCb</a:t>
            </a:r>
            <a:r>
              <a:rPr lang="it-IT" baseline="0" dirty="0" smtClean="0"/>
              <a:t> ha spechi con pelli di vetro</a:t>
            </a:r>
            <a:endParaRPr lang="it-IT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Vedere</a:t>
            </a:r>
            <a:r>
              <a:rPr lang="it-IT" baseline="0" dirty="0" smtClean="0"/>
              <a:t> se </a:t>
            </a:r>
            <a:r>
              <a:rPr lang="it-IT" baseline="0" dirty="0" err="1" smtClean="0"/>
              <a:t>LHCb</a:t>
            </a:r>
            <a:r>
              <a:rPr lang="it-IT" baseline="0" dirty="0" smtClean="0"/>
              <a:t> ha spechi con pelli di vetro</a:t>
            </a:r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2F7081-FF0F-1C4C-B6E4-DC74F12DCD89}" type="slidenum">
              <a:rPr lang="en-US" sz="1200">
                <a:latin typeface="Calibri" charset="0"/>
              </a:rPr>
              <a:pPr eaLnBrk="1" hangingPunct="1"/>
              <a:t>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2F7081-FF0F-1C4C-B6E4-DC74F12DCD89}" type="slidenum">
              <a:rPr lang="en-US" sz="1200">
                <a:latin typeface="Calibri" charset="0"/>
              </a:rPr>
              <a:pPr eaLnBrk="1" hangingPunct="1"/>
              <a:t>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7331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5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5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6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ng"/><Relationship Id="rId10" Type="http://schemas.openxmlformats.org/officeDocument/2006/relationships/image" Target="../media/image80.png"/><Relationship Id="rId5" Type="http://schemas.openxmlformats.org/officeDocument/2006/relationships/oleObject" Target="../embeddings/oleObject10.bin"/><Relationship Id="rId7" Type="http://schemas.openxmlformats.org/officeDocument/2006/relationships/image" Target="../media/image3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3.xml"/><Relationship Id="rId6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ng"/><Relationship Id="rId10" Type="http://schemas.openxmlformats.org/officeDocument/2006/relationships/image" Target="../media/image80.png"/><Relationship Id="rId5" Type="http://schemas.openxmlformats.org/officeDocument/2006/relationships/oleObject" Target="../embeddings/oleObject11.bin"/><Relationship Id="rId7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4.xml"/><Relationship Id="rId6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image" Target="../media/image36.png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Relationship Id="rId5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image" Target="../media/image40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Relationship Id="rId5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png"/><Relationship Id="rId5" Type="http://schemas.openxmlformats.org/officeDocument/2006/relationships/image" Target="../media/image41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Relationship Id="rId6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Relationship Id="rId5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4" Type="http://schemas.openxmlformats.org/officeDocument/2006/relationships/image" Target="../media/image2.png"/><Relationship Id="rId10" Type="http://schemas.openxmlformats.org/officeDocument/2006/relationships/image" Target="../media/image8.png"/><Relationship Id="rId5" Type="http://schemas.openxmlformats.org/officeDocument/2006/relationships/image" Target="../media/image3.png"/><Relationship Id="rId7" Type="http://schemas.openxmlformats.org/officeDocument/2006/relationships/image" Target="../media/image5.png"/><Relationship Id="rId11" Type="http://schemas.openxmlformats.org/officeDocument/2006/relationships/image" Target="../media/image9.png"/><Relationship Id="rId1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3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5" Type="http://schemas.openxmlformats.org/officeDocument/2006/relationships/image" Target="../media/image37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Relationship Id="rId6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gif"/><Relationship Id="rId5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5" Type="http://schemas.openxmlformats.org/officeDocument/2006/relationships/image" Target="../media/image47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gif"/><Relationship Id="rId6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png"/><Relationship Id="rId5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4" Type="http://schemas.openxmlformats.org/officeDocument/2006/relationships/image" Target="../media/image54.png"/><Relationship Id="rId5" Type="http://schemas.openxmlformats.org/officeDocument/2006/relationships/image" Target="../media/image50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3.png"/><Relationship Id="rId6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6.tif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7.tiff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9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3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tiff"/><Relationship Id="rId3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4" Type="http://schemas.openxmlformats.org/officeDocument/2006/relationships/image" Target="../media/image14.png"/><Relationship Id="rId10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11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3.bin"/><Relationship Id="rId3" Type="http://schemas.openxmlformats.org/officeDocument/2006/relationships/notesSlide" Target="../notesSlides/notesSlide3.xml"/><Relationship Id="rId6" Type="http://schemas.openxmlformats.org/officeDocument/2006/relationships/image" Target="../media/image11.wmf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5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5.png"/><Relationship Id="rId5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9.jpeg"/><Relationship Id="rId7" Type="http://schemas.openxmlformats.org/officeDocument/2006/relationships/image" Target="../media/image70.jpeg"/><Relationship Id="rId8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4" Type="http://schemas.openxmlformats.org/officeDocument/2006/relationships/image" Target="../media/image73.png"/><Relationship Id="rId10" Type="http://schemas.openxmlformats.org/officeDocument/2006/relationships/image" Target="../media/image72.emf"/><Relationship Id="rId5" Type="http://schemas.openxmlformats.org/officeDocument/2006/relationships/image" Target="../media/image74.wmf"/><Relationship Id="rId7" Type="http://schemas.openxmlformats.org/officeDocument/2006/relationships/image" Target="../media/image69.jpeg"/><Relationship Id="rId11" Type="http://schemas.openxmlformats.org/officeDocument/2006/relationships/image" Target="../media/image7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9" Type="http://schemas.openxmlformats.org/officeDocument/2006/relationships/oleObject" Target="../embeddings/oleObject12.bin"/><Relationship Id="rId3" Type="http://schemas.openxmlformats.org/officeDocument/2006/relationships/notesSlide" Target="../notesSlides/notesSlide27.xml"/><Relationship Id="rId6" Type="http://schemas.openxmlformats.org/officeDocument/2006/relationships/image" Target="../media/image600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4" Type="http://schemas.openxmlformats.org/officeDocument/2006/relationships/image" Target="../media/image14.png"/><Relationship Id="rId10" Type="http://schemas.openxmlformats.org/officeDocument/2006/relationships/image" Target="../media/image13.wmf"/><Relationship Id="rId5" Type="http://schemas.openxmlformats.org/officeDocument/2006/relationships/oleObject" Target="../embeddings/oleObject4.bin"/><Relationship Id="rId7" Type="http://schemas.openxmlformats.org/officeDocument/2006/relationships/oleObject" Target="../embeddings/oleObject5.bin"/><Relationship Id="rId11" Type="http://schemas.openxmlformats.org/officeDocument/2006/relationships/image" Target="../media/image1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6.bin"/><Relationship Id="rId3" Type="http://schemas.openxmlformats.org/officeDocument/2006/relationships/notesSlide" Target="../notesSlides/notesSlide4.xml"/><Relationship Id="rId6" Type="http://schemas.openxmlformats.org/officeDocument/2006/relationships/image" Target="../media/image11.wmf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2.jpeg"/><Relationship Id="rId5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Relationship Id="rId3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4" Type="http://schemas.openxmlformats.org/officeDocument/2006/relationships/image" Target="../media/image16.jpg"/><Relationship Id="rId10" Type="http://schemas.openxmlformats.org/officeDocument/2006/relationships/oleObject" Target="../embeddings/oleObject9.bin"/><Relationship Id="rId5" Type="http://schemas.openxmlformats.org/officeDocument/2006/relationships/image" Target="../media/image14.png"/><Relationship Id="rId7" Type="http://schemas.openxmlformats.org/officeDocument/2006/relationships/image" Target="../media/image11.wmf"/><Relationship Id="rId11" Type="http://schemas.openxmlformats.org/officeDocument/2006/relationships/image" Target="../media/image13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2.wmf"/><Relationship Id="rId3" Type="http://schemas.openxmlformats.org/officeDocument/2006/relationships/notesSlide" Target="../notesSlides/notesSlide5.xml"/><Relationship Id="rId6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0793" y="885905"/>
            <a:ext cx="6944341" cy="22775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T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he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L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arge-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A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rea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H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ybrid-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O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ptics </a:t>
            </a:r>
          </a:p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CLAS12 RICH D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etector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:</a:t>
            </a:r>
          </a:p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T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est of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I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nnovative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C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omponents</a:t>
            </a:r>
          </a:p>
        </p:txBody>
      </p:sp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1457483" y="3625265"/>
            <a:ext cx="60682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/>
              <a:t>Contalbrigo </a:t>
            </a:r>
            <a:r>
              <a:rPr lang="en-US" sz="2000" dirty="0" smtClean="0"/>
              <a:t>Marco</a:t>
            </a:r>
            <a:endParaRPr lang="en-US" sz="2000" dirty="0"/>
          </a:p>
          <a:p>
            <a:pPr algn="ctr" eaLnBrk="1" hangingPunct="1"/>
            <a:r>
              <a:rPr lang="en-US" sz="2000" dirty="0"/>
              <a:t>    INFN </a:t>
            </a:r>
            <a:r>
              <a:rPr lang="en-US" sz="2000" dirty="0" smtClean="0"/>
              <a:t>Ferrara</a:t>
            </a:r>
          </a:p>
          <a:p>
            <a:pPr algn="ctr" eaLnBrk="1" hangingPunct="1"/>
            <a:endParaRPr lang="en-US" sz="600" dirty="0" smtClean="0"/>
          </a:p>
          <a:p>
            <a:pPr algn="ctr" eaLnBrk="1" hangingPunct="1"/>
            <a:r>
              <a:rPr lang="en-US" sz="1400" dirty="0" smtClean="0"/>
              <a:t>On behalf of the CLAS12 RICH Group</a:t>
            </a:r>
            <a:endParaRPr lang="en-US" sz="1400" dirty="0"/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1625145" y="5384800"/>
            <a:ext cx="59969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/>
              <a:t>RICH 2013 Workshop, 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December 2013, SVC - Japan</a:t>
            </a:r>
            <a:endParaRPr lang="en-US" sz="1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52400" y="5180013"/>
            <a:ext cx="8763000" cy="15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" y="60198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9973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>
          <a:xfrm>
            <a:off x="4177941" y="3388303"/>
            <a:ext cx="4718284" cy="20247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77941" y="939122"/>
            <a:ext cx="4718284" cy="20393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16" descr="Kine_pla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5" y="673247"/>
            <a:ext cx="3067682" cy="271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4" descr="prova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12834"/>
          <a:stretch>
            <a:fillRect/>
          </a:stretch>
        </p:blipFill>
        <p:spPr bwMode="auto">
          <a:xfrm>
            <a:off x="135046" y="3392040"/>
            <a:ext cx="3191148" cy="31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75465" y="-76200"/>
            <a:ext cx="49845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Hybrid Optics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esign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1" name="TextBox 96"/>
          <p:cNvSpPr txBox="1">
            <a:spLocks noChangeArrowheads="1"/>
          </p:cNvSpPr>
          <p:nvPr/>
        </p:nvSpPr>
        <p:spPr bwMode="auto">
          <a:xfrm>
            <a:off x="2355379" y="3417280"/>
            <a:ext cx="838826" cy="307777"/>
          </a:xfrm>
          <a:prstGeom prst="rect">
            <a:avLst/>
          </a:prstGeom>
          <a:solidFill>
            <a:srgbClr val="A70B2B"/>
          </a:solidFill>
          <a:ln w="9525">
            <a:solidFill>
              <a:srgbClr val="A70B2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Aerogel</a:t>
            </a:r>
          </a:p>
        </p:txBody>
      </p:sp>
      <p:cxnSp>
        <p:nvCxnSpPr>
          <p:cNvPr id="42" name="Straight Arrow Connector 41"/>
          <p:cNvCxnSpPr/>
          <p:nvPr/>
        </p:nvCxnSpPr>
        <p:spPr bwMode="auto">
          <a:xfrm flipH="1">
            <a:off x="2193941" y="3634884"/>
            <a:ext cx="249810" cy="409591"/>
          </a:xfrm>
          <a:prstGeom prst="straightConnector1">
            <a:avLst/>
          </a:prstGeom>
          <a:ln>
            <a:solidFill>
              <a:srgbClr val="A70B2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 bwMode="auto">
          <a:xfrm flipH="1">
            <a:off x="2684607" y="4167602"/>
            <a:ext cx="509598" cy="254171"/>
          </a:xfrm>
          <a:prstGeom prst="straightConnector1">
            <a:avLst/>
          </a:prstGeom>
          <a:ln>
            <a:solidFill>
              <a:srgbClr val="74A6A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95"/>
          <p:cNvSpPr txBox="1">
            <a:spLocks noChangeArrowheads="1"/>
          </p:cNvSpPr>
          <p:nvPr/>
        </p:nvSpPr>
        <p:spPr bwMode="auto">
          <a:xfrm>
            <a:off x="3194205" y="3821932"/>
            <a:ext cx="851747" cy="553998"/>
          </a:xfrm>
          <a:prstGeom prst="rect">
            <a:avLst/>
          </a:prstGeom>
          <a:solidFill>
            <a:srgbClr val="74A6AF"/>
          </a:solidFill>
          <a:ln w="9525">
            <a:solidFill>
              <a:srgbClr val="74A6A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FFFFFF"/>
                </a:solidFill>
                <a:latin typeface="Calibri" charset="0"/>
              </a:rPr>
              <a:t>Spherical </a:t>
            </a:r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mirro</a:t>
            </a:r>
            <a:r>
              <a:rPr lang="en-US" sz="1600" dirty="0">
                <a:solidFill>
                  <a:srgbClr val="FFFFFF"/>
                </a:solidFill>
                <a:latin typeface="Calibri" charset="0"/>
              </a:rPr>
              <a:t>rs</a:t>
            </a:r>
          </a:p>
        </p:txBody>
      </p:sp>
      <p:sp>
        <p:nvSpPr>
          <p:cNvPr id="45" name="TextBox 89"/>
          <p:cNvSpPr txBox="1">
            <a:spLocks noChangeArrowheads="1"/>
          </p:cNvSpPr>
          <p:nvPr/>
        </p:nvSpPr>
        <p:spPr bwMode="auto">
          <a:xfrm>
            <a:off x="2605329" y="5924487"/>
            <a:ext cx="872676" cy="52322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Photo-detectors</a:t>
            </a:r>
          </a:p>
        </p:txBody>
      </p:sp>
      <p:cxnSp>
        <p:nvCxnSpPr>
          <p:cNvPr id="46" name="Straight Arrow Connector 45"/>
          <p:cNvCxnSpPr/>
          <p:nvPr/>
        </p:nvCxnSpPr>
        <p:spPr bwMode="auto">
          <a:xfrm flipH="1" flipV="1">
            <a:off x="2939145" y="5430763"/>
            <a:ext cx="387049" cy="49372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97"/>
          <p:cNvSpPr txBox="1">
            <a:spLocks noChangeArrowheads="1"/>
          </p:cNvSpPr>
          <p:nvPr/>
        </p:nvSpPr>
        <p:spPr bwMode="auto">
          <a:xfrm>
            <a:off x="135046" y="3581485"/>
            <a:ext cx="758017" cy="52322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Planar</a:t>
            </a:r>
          </a:p>
          <a:p>
            <a:pPr eaLnBrk="1" hangingPunct="1"/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mirrors</a:t>
            </a:r>
          </a:p>
        </p:txBody>
      </p:sp>
      <p:cxnSp>
        <p:nvCxnSpPr>
          <p:cNvPr id="48" name="Straight Arrow Connector 47"/>
          <p:cNvCxnSpPr/>
          <p:nvPr/>
        </p:nvCxnSpPr>
        <p:spPr bwMode="auto">
          <a:xfrm>
            <a:off x="750941" y="4074849"/>
            <a:ext cx="428874" cy="29562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4673608" y="3284764"/>
            <a:ext cx="4125932" cy="2051025"/>
            <a:chOff x="5018705" y="582195"/>
            <a:chExt cx="4125932" cy="2051025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5114636" y="837625"/>
              <a:ext cx="2418562" cy="5674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70"/>
            <p:cNvGrpSpPr>
              <a:grpSpLocks/>
            </p:cNvGrpSpPr>
            <p:nvPr/>
          </p:nvGrpSpPr>
          <p:grpSpPr bwMode="auto">
            <a:xfrm>
              <a:off x="5018705" y="754530"/>
              <a:ext cx="4125932" cy="1878690"/>
              <a:chOff x="217" y="1532"/>
              <a:chExt cx="3052" cy="1428"/>
            </a:xfrm>
          </p:grpSpPr>
          <p:sp>
            <p:nvSpPr>
              <p:cNvPr id="18" name="Rectangle 5"/>
              <p:cNvSpPr>
                <a:spLocks noChangeArrowheads="1"/>
              </p:cNvSpPr>
              <p:nvPr/>
            </p:nvSpPr>
            <p:spPr bwMode="auto">
              <a:xfrm>
                <a:off x="697" y="1532"/>
                <a:ext cx="56" cy="141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" name="Rectangle 6"/>
              <p:cNvSpPr>
                <a:spLocks noChangeArrowheads="1"/>
              </p:cNvSpPr>
              <p:nvPr/>
            </p:nvSpPr>
            <p:spPr bwMode="auto">
              <a:xfrm>
                <a:off x="748" y="1540"/>
                <a:ext cx="407" cy="69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" name="Rectangle 8"/>
              <p:cNvSpPr>
                <a:spLocks noChangeArrowheads="1"/>
              </p:cNvSpPr>
              <p:nvPr/>
            </p:nvSpPr>
            <p:spPr bwMode="auto">
              <a:xfrm>
                <a:off x="750" y="2238"/>
                <a:ext cx="144" cy="70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1" name="Rectangle 9"/>
              <p:cNvSpPr>
                <a:spLocks noChangeArrowheads="1"/>
              </p:cNvSpPr>
              <p:nvPr/>
            </p:nvSpPr>
            <p:spPr bwMode="auto">
              <a:xfrm>
                <a:off x="2340" y="2438"/>
                <a:ext cx="59" cy="51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" name="AutoShape 10"/>
              <p:cNvSpPr>
                <a:spLocks noChangeArrowheads="1"/>
              </p:cNvSpPr>
              <p:nvPr/>
            </p:nvSpPr>
            <p:spPr bwMode="auto">
              <a:xfrm rot="2576239">
                <a:off x="913" y="1805"/>
                <a:ext cx="1711" cy="729"/>
              </a:xfrm>
              <a:custGeom>
                <a:avLst/>
                <a:gdLst>
                  <a:gd name="T0" fmla="*/ 5 w 21600"/>
                  <a:gd name="T1" fmla="*/ 0 h 21600"/>
                  <a:gd name="T2" fmla="*/ 2 w 21600"/>
                  <a:gd name="T3" fmla="*/ 0 h 21600"/>
                  <a:gd name="T4" fmla="*/ 5 w 21600"/>
                  <a:gd name="T5" fmla="*/ 0 h 21600"/>
                  <a:gd name="T6" fmla="*/ 9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28 w 21600"/>
                  <a:gd name="T13" fmla="*/ 0 h 21600"/>
                  <a:gd name="T14" fmla="*/ 20072 w 21600"/>
                  <a:gd name="T15" fmla="*/ 595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941" y="4296"/>
                    </a:moveTo>
                    <a:cubicBezTo>
                      <a:pt x="5726" y="2414"/>
                      <a:pt x="8206" y="1347"/>
                      <a:pt x="10800" y="1348"/>
                    </a:cubicBezTo>
                    <a:cubicBezTo>
                      <a:pt x="13393" y="1348"/>
                      <a:pt x="15873" y="2414"/>
                      <a:pt x="17658" y="4296"/>
                    </a:cubicBezTo>
                    <a:lnTo>
                      <a:pt x="18636" y="3368"/>
                    </a:lnTo>
                    <a:cubicBezTo>
                      <a:pt x="16597" y="1218"/>
                      <a:pt x="13763" y="-1"/>
                      <a:pt x="10799" y="0"/>
                    </a:cubicBezTo>
                    <a:cubicBezTo>
                      <a:pt x="7836" y="0"/>
                      <a:pt x="5002" y="1218"/>
                      <a:pt x="2963" y="3368"/>
                    </a:cubicBezTo>
                    <a:lnTo>
                      <a:pt x="3941" y="42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7" name="Line 11"/>
              <p:cNvSpPr>
                <a:spLocks noChangeShapeType="1"/>
              </p:cNvSpPr>
              <p:nvPr/>
            </p:nvSpPr>
            <p:spPr bwMode="auto">
              <a:xfrm flipH="1">
                <a:off x="418" y="2143"/>
                <a:ext cx="227" cy="1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>
                <a:off x="217" y="2330"/>
                <a:ext cx="455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plane </a:t>
                </a:r>
              </a:p>
              <a:p>
                <a:r>
                  <a:rPr lang="en-US" sz="1400" dirty="0"/>
                  <a:t>mirror</a:t>
                </a:r>
              </a:p>
            </p:txBody>
          </p:sp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 flipV="1">
                <a:off x="2077" y="1811"/>
                <a:ext cx="237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" name="Text Box 14"/>
              <p:cNvSpPr txBox="1">
                <a:spLocks noChangeArrowheads="1"/>
              </p:cNvSpPr>
              <p:nvPr/>
            </p:nvSpPr>
            <p:spPr bwMode="auto">
              <a:xfrm>
                <a:off x="2295" y="1623"/>
                <a:ext cx="621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/>
                  <a:t>spherical </a:t>
                </a:r>
              </a:p>
              <a:p>
                <a:r>
                  <a:rPr lang="en-US" sz="1400"/>
                  <a:t> mirror</a:t>
                </a:r>
              </a:p>
            </p:txBody>
          </p:sp>
          <p:sp>
            <p:nvSpPr>
              <p:cNvPr id="31" name="Text Box 16"/>
              <p:cNvSpPr txBox="1">
                <a:spLocks noChangeArrowheads="1"/>
              </p:cNvSpPr>
              <p:nvPr/>
            </p:nvSpPr>
            <p:spPr bwMode="auto">
              <a:xfrm>
                <a:off x="2549" y="2540"/>
                <a:ext cx="720" cy="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photon detector</a:t>
                </a:r>
              </a:p>
            </p:txBody>
          </p:sp>
          <p:sp>
            <p:nvSpPr>
              <p:cNvPr id="32" name="Text Box 18"/>
              <p:cNvSpPr txBox="1">
                <a:spLocks noChangeArrowheads="1"/>
              </p:cNvSpPr>
              <p:nvPr/>
            </p:nvSpPr>
            <p:spPr bwMode="auto">
              <a:xfrm>
                <a:off x="1187" y="2733"/>
                <a:ext cx="4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aerogel</a:t>
                </a:r>
              </a:p>
            </p:txBody>
          </p:sp>
          <p:sp>
            <p:nvSpPr>
              <p:cNvPr id="33" name="Text Box 19"/>
              <p:cNvSpPr txBox="1">
                <a:spLocks noChangeArrowheads="1"/>
              </p:cNvSpPr>
              <p:nvPr/>
            </p:nvSpPr>
            <p:spPr bwMode="auto">
              <a:xfrm rot="16200000">
                <a:off x="569" y="260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 smtClean="0"/>
                  <a:t>2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34" name="Text Box 21"/>
              <p:cNvSpPr txBox="1">
                <a:spLocks noChangeArrowheads="1"/>
              </p:cNvSpPr>
              <p:nvPr/>
            </p:nvSpPr>
            <p:spPr bwMode="auto">
              <a:xfrm rot="16200000">
                <a:off x="698" y="174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6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35" name="Line 22"/>
              <p:cNvSpPr>
                <a:spLocks noChangeShapeType="1"/>
              </p:cNvSpPr>
              <p:nvPr/>
            </p:nvSpPr>
            <p:spPr bwMode="auto">
              <a:xfrm>
                <a:off x="1162" y="1862"/>
                <a:ext cx="1051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" name="Line 23"/>
              <p:cNvSpPr>
                <a:spLocks noChangeShapeType="1"/>
              </p:cNvSpPr>
              <p:nvPr/>
            </p:nvSpPr>
            <p:spPr bwMode="auto">
              <a:xfrm flipH="1">
                <a:off x="748" y="2125"/>
                <a:ext cx="1456" cy="4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" name="Line 24"/>
              <p:cNvSpPr>
                <a:spLocks noChangeShapeType="1"/>
              </p:cNvSpPr>
              <p:nvPr/>
            </p:nvSpPr>
            <p:spPr bwMode="auto">
              <a:xfrm>
                <a:off x="764" y="2540"/>
                <a:ext cx="1576" cy="1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" name="Text Box 27"/>
              <p:cNvSpPr txBox="1">
                <a:spLocks noChangeArrowheads="1"/>
              </p:cNvSpPr>
              <p:nvPr/>
            </p:nvSpPr>
            <p:spPr bwMode="auto">
              <a:xfrm>
                <a:off x="1676" y="2320"/>
                <a:ext cx="635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dirty="0"/>
                  <a:t>gap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7615715" y="582195"/>
              <a:ext cx="3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771762" y="1265364"/>
              <a:ext cx="279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673609" y="1078727"/>
            <a:ext cx="4093400" cy="1827382"/>
            <a:chOff x="4922020" y="754530"/>
            <a:chExt cx="4222617" cy="1927368"/>
          </a:xfrm>
        </p:grpSpPr>
        <p:cxnSp>
          <p:nvCxnSpPr>
            <p:cNvPr id="57" name="Straight Arrow Connector 56"/>
            <p:cNvCxnSpPr/>
            <p:nvPr/>
          </p:nvCxnSpPr>
          <p:spPr>
            <a:xfrm flipV="1">
              <a:off x="4922020" y="2233275"/>
              <a:ext cx="3249265" cy="2262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70"/>
            <p:cNvGrpSpPr>
              <a:grpSpLocks/>
            </p:cNvGrpSpPr>
            <p:nvPr/>
          </p:nvGrpSpPr>
          <p:grpSpPr bwMode="auto">
            <a:xfrm>
              <a:off x="5018705" y="754530"/>
              <a:ext cx="4125932" cy="1927368"/>
              <a:chOff x="217" y="1532"/>
              <a:chExt cx="3052" cy="1465"/>
            </a:xfrm>
          </p:grpSpPr>
          <p:sp>
            <p:nvSpPr>
              <p:cNvPr id="65" name="Rectangle 5"/>
              <p:cNvSpPr>
                <a:spLocks noChangeArrowheads="1"/>
              </p:cNvSpPr>
              <p:nvPr/>
            </p:nvSpPr>
            <p:spPr bwMode="auto">
              <a:xfrm>
                <a:off x="697" y="1532"/>
                <a:ext cx="56" cy="141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6" name="Rectangle 6"/>
              <p:cNvSpPr>
                <a:spLocks noChangeArrowheads="1"/>
              </p:cNvSpPr>
              <p:nvPr/>
            </p:nvSpPr>
            <p:spPr bwMode="auto">
              <a:xfrm>
                <a:off x="748" y="1540"/>
                <a:ext cx="407" cy="69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7" name="Rectangle 8"/>
              <p:cNvSpPr>
                <a:spLocks noChangeArrowheads="1"/>
              </p:cNvSpPr>
              <p:nvPr/>
            </p:nvSpPr>
            <p:spPr bwMode="auto">
              <a:xfrm>
                <a:off x="750" y="2238"/>
                <a:ext cx="144" cy="70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" name="Rectangle 9"/>
              <p:cNvSpPr>
                <a:spLocks noChangeArrowheads="1"/>
              </p:cNvSpPr>
              <p:nvPr/>
            </p:nvSpPr>
            <p:spPr bwMode="auto">
              <a:xfrm>
                <a:off x="2340" y="2438"/>
                <a:ext cx="59" cy="51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9" name="AutoShape 10"/>
              <p:cNvSpPr>
                <a:spLocks noChangeArrowheads="1"/>
              </p:cNvSpPr>
              <p:nvPr/>
            </p:nvSpPr>
            <p:spPr bwMode="auto">
              <a:xfrm rot="2576239">
                <a:off x="913" y="1805"/>
                <a:ext cx="1711" cy="729"/>
              </a:xfrm>
              <a:custGeom>
                <a:avLst/>
                <a:gdLst>
                  <a:gd name="T0" fmla="*/ 5 w 21600"/>
                  <a:gd name="T1" fmla="*/ 0 h 21600"/>
                  <a:gd name="T2" fmla="*/ 2 w 21600"/>
                  <a:gd name="T3" fmla="*/ 0 h 21600"/>
                  <a:gd name="T4" fmla="*/ 5 w 21600"/>
                  <a:gd name="T5" fmla="*/ 0 h 21600"/>
                  <a:gd name="T6" fmla="*/ 9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28 w 21600"/>
                  <a:gd name="T13" fmla="*/ 0 h 21600"/>
                  <a:gd name="T14" fmla="*/ 20072 w 21600"/>
                  <a:gd name="T15" fmla="*/ 595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941" y="4296"/>
                    </a:moveTo>
                    <a:cubicBezTo>
                      <a:pt x="5726" y="2414"/>
                      <a:pt x="8206" y="1347"/>
                      <a:pt x="10800" y="1348"/>
                    </a:cubicBezTo>
                    <a:cubicBezTo>
                      <a:pt x="13393" y="1348"/>
                      <a:pt x="15873" y="2414"/>
                      <a:pt x="17658" y="4296"/>
                    </a:cubicBezTo>
                    <a:lnTo>
                      <a:pt x="18636" y="3368"/>
                    </a:lnTo>
                    <a:cubicBezTo>
                      <a:pt x="16597" y="1218"/>
                      <a:pt x="13763" y="-1"/>
                      <a:pt x="10799" y="0"/>
                    </a:cubicBezTo>
                    <a:cubicBezTo>
                      <a:pt x="7836" y="0"/>
                      <a:pt x="5002" y="1218"/>
                      <a:pt x="2963" y="3368"/>
                    </a:cubicBezTo>
                    <a:lnTo>
                      <a:pt x="3941" y="42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0" name="Line 11"/>
              <p:cNvSpPr>
                <a:spLocks noChangeShapeType="1"/>
              </p:cNvSpPr>
              <p:nvPr/>
            </p:nvSpPr>
            <p:spPr bwMode="auto">
              <a:xfrm flipH="1">
                <a:off x="418" y="2143"/>
                <a:ext cx="227" cy="1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" name="Text Box 12"/>
              <p:cNvSpPr txBox="1">
                <a:spLocks noChangeArrowheads="1"/>
              </p:cNvSpPr>
              <p:nvPr/>
            </p:nvSpPr>
            <p:spPr bwMode="auto">
              <a:xfrm>
                <a:off x="217" y="2330"/>
                <a:ext cx="455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plane </a:t>
                </a:r>
              </a:p>
              <a:p>
                <a:r>
                  <a:rPr lang="en-US" sz="1400" dirty="0"/>
                  <a:t>mirror</a:t>
                </a:r>
              </a:p>
            </p:txBody>
          </p:sp>
          <p:sp>
            <p:nvSpPr>
              <p:cNvPr id="72" name="Line 13"/>
              <p:cNvSpPr>
                <a:spLocks noChangeShapeType="1"/>
              </p:cNvSpPr>
              <p:nvPr/>
            </p:nvSpPr>
            <p:spPr bwMode="auto">
              <a:xfrm flipV="1">
                <a:off x="2077" y="1811"/>
                <a:ext cx="237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3" name="Text Box 14"/>
              <p:cNvSpPr txBox="1">
                <a:spLocks noChangeArrowheads="1"/>
              </p:cNvSpPr>
              <p:nvPr/>
            </p:nvSpPr>
            <p:spPr bwMode="auto">
              <a:xfrm>
                <a:off x="2295" y="1623"/>
                <a:ext cx="621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/>
                  <a:t>spherical </a:t>
                </a:r>
              </a:p>
              <a:p>
                <a:r>
                  <a:rPr lang="en-US" sz="1400"/>
                  <a:t> mirror</a:t>
                </a:r>
              </a:p>
            </p:txBody>
          </p:sp>
          <p:sp>
            <p:nvSpPr>
              <p:cNvPr id="74" name="Text Box 16"/>
              <p:cNvSpPr txBox="1">
                <a:spLocks noChangeArrowheads="1"/>
              </p:cNvSpPr>
              <p:nvPr/>
            </p:nvSpPr>
            <p:spPr bwMode="auto">
              <a:xfrm>
                <a:off x="2549" y="2540"/>
                <a:ext cx="720" cy="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photon detector</a:t>
                </a:r>
              </a:p>
            </p:txBody>
          </p:sp>
          <p:sp>
            <p:nvSpPr>
              <p:cNvPr id="75" name="Text Box 18"/>
              <p:cNvSpPr txBox="1">
                <a:spLocks noChangeArrowheads="1"/>
              </p:cNvSpPr>
              <p:nvPr/>
            </p:nvSpPr>
            <p:spPr bwMode="auto">
              <a:xfrm>
                <a:off x="1187" y="2805"/>
                <a:ext cx="4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aerogel</a:t>
                </a:r>
              </a:p>
            </p:txBody>
          </p:sp>
          <p:sp>
            <p:nvSpPr>
              <p:cNvPr id="76" name="Text Box 19"/>
              <p:cNvSpPr txBox="1">
                <a:spLocks noChangeArrowheads="1"/>
              </p:cNvSpPr>
              <p:nvPr/>
            </p:nvSpPr>
            <p:spPr bwMode="auto">
              <a:xfrm rot="16200000">
                <a:off x="569" y="2468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2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77" name="Text Box 21"/>
              <p:cNvSpPr txBox="1">
                <a:spLocks noChangeArrowheads="1"/>
              </p:cNvSpPr>
              <p:nvPr/>
            </p:nvSpPr>
            <p:spPr bwMode="auto">
              <a:xfrm rot="16200000">
                <a:off x="698" y="174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6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79" name="Line 23"/>
              <p:cNvSpPr>
                <a:spLocks noChangeShapeType="1"/>
              </p:cNvSpPr>
              <p:nvPr/>
            </p:nvSpPr>
            <p:spPr bwMode="auto">
              <a:xfrm flipH="1">
                <a:off x="901" y="2464"/>
                <a:ext cx="1439" cy="3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0" name="Line 24"/>
              <p:cNvSpPr>
                <a:spLocks noChangeShapeType="1"/>
              </p:cNvSpPr>
              <p:nvPr/>
            </p:nvSpPr>
            <p:spPr bwMode="auto">
              <a:xfrm>
                <a:off x="901" y="2784"/>
                <a:ext cx="1426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1" name="Text Box 27"/>
              <p:cNvSpPr txBox="1">
                <a:spLocks noChangeArrowheads="1"/>
              </p:cNvSpPr>
              <p:nvPr/>
            </p:nvSpPr>
            <p:spPr bwMode="auto">
              <a:xfrm>
                <a:off x="1296" y="2207"/>
                <a:ext cx="635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dirty="0"/>
                  <a:t>gap</a:t>
                </a: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8015751" y="1804386"/>
              <a:ext cx="3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253629" y="1659326"/>
              <a:ext cx="279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82" name="TextBox 23"/>
          <p:cNvSpPr txBox="1">
            <a:spLocks noChangeArrowheads="1"/>
          </p:cNvSpPr>
          <p:nvPr/>
        </p:nvSpPr>
        <p:spPr bwMode="auto">
          <a:xfrm>
            <a:off x="4047318" y="5476782"/>
            <a:ext cx="5229198" cy="108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en-US" sz="1300" dirty="0" smtClean="0">
                <a:latin typeface="Arial" charset="0"/>
              </a:rPr>
              <a:t>  Minimize active area (cost) to about 1 m</a:t>
            </a:r>
            <a:r>
              <a:rPr lang="en-US" sz="1300" baseline="30000" dirty="0" smtClean="0">
                <a:latin typeface="Arial" charset="0"/>
              </a:rPr>
              <a:t>2</a:t>
            </a:r>
            <a:r>
              <a:rPr lang="en-US" sz="1300" dirty="0" smtClean="0">
                <a:latin typeface="Arial" charset="0"/>
              </a:rPr>
              <a:t>   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en-US" sz="1300" dirty="0" smtClean="0">
                <a:latin typeface="Arial" charset="0"/>
              </a:rPr>
              <a:t> </a:t>
            </a:r>
            <a:r>
              <a:rPr lang="en-US" sz="1300" dirty="0" smtClean="0">
                <a:latin typeface="Arial" charset="0"/>
              </a:rPr>
              <a:t> Material </a:t>
            </a:r>
            <a:r>
              <a:rPr lang="en-US" sz="1300" dirty="0" smtClean="0">
                <a:latin typeface="Arial" charset="0"/>
              </a:rPr>
              <a:t>budget concentrated where TOF is less effective</a:t>
            </a: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sz="1300" dirty="0">
                <a:latin typeface="Arial" charset="0"/>
              </a:rPr>
              <a:t> </a:t>
            </a:r>
            <a:r>
              <a:rPr lang="en-US" sz="1300" dirty="0" smtClean="0">
                <a:latin typeface="Arial" charset="0"/>
              </a:rPr>
              <a:t> Focalizing </a:t>
            </a:r>
            <a:r>
              <a:rPr lang="en-US" sz="1300" dirty="0">
                <a:latin typeface="Arial" charset="0"/>
              </a:rPr>
              <a:t>mirrors </a:t>
            </a:r>
            <a:r>
              <a:rPr lang="en-US" sz="1300" dirty="0" smtClean="0">
                <a:latin typeface="Arial" charset="0"/>
              </a:rPr>
              <a:t>allow </a:t>
            </a:r>
            <a:r>
              <a:rPr lang="en-US" sz="1300" dirty="0">
                <a:latin typeface="Arial" charset="0"/>
              </a:rPr>
              <a:t>thick </a:t>
            </a:r>
            <a:r>
              <a:rPr lang="en-US" sz="1300" dirty="0" smtClean="0">
                <a:latin typeface="Arial" charset="0"/>
              </a:rPr>
              <a:t>radiator for good light yield  </a:t>
            </a:r>
            <a:endParaRPr lang="en-US" sz="1300" dirty="0" smtClean="0">
              <a:latin typeface="Arial" charset="0"/>
            </a:endParaRP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sz="1300" dirty="0" smtClean="0">
                <a:latin typeface="Arial" charset="0"/>
              </a:rPr>
              <a:t>  Time resolution &lt; 1 ns to distinguish direct and reflected patterns                          </a:t>
            </a:r>
            <a:endParaRPr lang="en-US" sz="1300" dirty="0">
              <a:latin typeface="Arial" charset="0"/>
            </a:endParaRPr>
          </a:p>
        </p:txBody>
      </p:sp>
      <p:sp>
        <p:nvSpPr>
          <p:cNvPr id="83" name="TextBox 23"/>
          <p:cNvSpPr txBox="1">
            <a:spLocks noChangeArrowheads="1"/>
          </p:cNvSpPr>
          <p:nvPr/>
        </p:nvSpPr>
        <p:spPr bwMode="auto">
          <a:xfrm>
            <a:off x="3968028" y="564375"/>
            <a:ext cx="5229198" cy="3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sz="1400" dirty="0" smtClean="0">
                <a:latin typeface="Arial" charset="0"/>
              </a:rPr>
              <a:t>Direct </a:t>
            </a:r>
            <a:r>
              <a:rPr lang="en-US" sz="1400" dirty="0" smtClean="0">
                <a:latin typeface="Arial" charset="0"/>
              </a:rPr>
              <a:t>rings and best </a:t>
            </a:r>
            <a:r>
              <a:rPr lang="en-US" sz="1400" dirty="0" smtClean="0">
                <a:latin typeface="Arial" charset="0"/>
              </a:rPr>
              <a:t>performance for high momentum particles                    </a:t>
            </a:r>
            <a:endParaRPr lang="en-US" sz="1400" dirty="0">
              <a:latin typeface="Arial" charset="0"/>
            </a:endParaRPr>
          </a:p>
        </p:txBody>
      </p:sp>
      <p:sp>
        <p:nvSpPr>
          <p:cNvPr id="84" name="TextBox 23"/>
          <p:cNvSpPr txBox="1">
            <a:spLocks noChangeArrowheads="1"/>
          </p:cNvSpPr>
          <p:nvPr/>
        </p:nvSpPr>
        <p:spPr bwMode="auto">
          <a:xfrm>
            <a:off x="3979071" y="2978526"/>
            <a:ext cx="5229198" cy="3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sz="1400" dirty="0" smtClean="0">
                <a:latin typeface="Arial" charset="0"/>
              </a:rPr>
              <a:t>Reflected rings for less demanding low momentum particles                    </a:t>
            </a:r>
            <a:endParaRPr lang="en-US" sz="1400" dirty="0">
              <a:latin typeface="Arial" charset="0"/>
            </a:endParaRPr>
          </a:p>
        </p:txBody>
      </p:sp>
      <p:sp>
        <p:nvSpPr>
          <p:cNvPr id="7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87" name="Straight Arrow Connector 86"/>
          <p:cNvCxnSpPr/>
          <p:nvPr/>
        </p:nvCxnSpPr>
        <p:spPr>
          <a:xfrm>
            <a:off x="2443751" y="2397929"/>
            <a:ext cx="1734190" cy="1274781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521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8625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27183" y="-76200"/>
            <a:ext cx="34273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Aerogel Radiator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3093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4352636" y="1016001"/>
            <a:ext cx="4029364" cy="12238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30634" y="669168"/>
            <a:ext cx="3067854" cy="2745445"/>
            <a:chOff x="178629" y="3209426"/>
            <a:chExt cx="3289300" cy="317269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629" y="3209426"/>
              <a:ext cx="3289300" cy="27432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476" y="5848721"/>
              <a:ext cx="2689452" cy="533400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75408" y="-76200"/>
            <a:ext cx="49309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Aerogel Characterization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182" y="3141601"/>
            <a:ext cx="4473699" cy="324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021" y="1135303"/>
            <a:ext cx="4516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Achieved  ~ 0.00050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</a:t>
            </a:r>
            <a:r>
              <a:rPr lang="en-US" sz="1600" baseline="30000" dirty="0"/>
              <a:t>4</a:t>
            </a:r>
            <a:r>
              <a:rPr lang="en-US" sz="1600" dirty="0"/>
              <a:t> cm</a:t>
            </a:r>
            <a:r>
              <a:rPr lang="en-US" sz="1600" baseline="30000" dirty="0"/>
              <a:t>-</a:t>
            </a:r>
            <a:r>
              <a:rPr lang="en-US" sz="1600" baseline="30000" dirty="0" smtClean="0"/>
              <a:t>1</a:t>
            </a:r>
            <a:r>
              <a:rPr lang="en-US" sz="1600" dirty="0" smtClean="0"/>
              <a:t> clarity </a:t>
            </a:r>
          </a:p>
          <a:p>
            <a:pPr algn="ctr"/>
            <a:r>
              <a:rPr lang="en-US" sz="1600" dirty="0" smtClean="0"/>
              <a:t>for 115x11.5 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tiles at n=1.05*</a:t>
            </a:r>
          </a:p>
          <a:p>
            <a:pPr algn="ctr"/>
            <a:endParaRPr lang="en-US" sz="800" dirty="0" smtClean="0"/>
          </a:p>
          <a:p>
            <a:pPr algn="ctr"/>
            <a:r>
              <a:rPr lang="en-US" sz="1600" dirty="0" smtClean="0"/>
              <a:t>(comparable with </a:t>
            </a:r>
            <a:r>
              <a:rPr lang="en-US" sz="1600" dirty="0" err="1" smtClean="0"/>
              <a:t>LHCb</a:t>
            </a:r>
            <a:r>
              <a:rPr lang="en-US" sz="1600" dirty="0" smtClean="0"/>
              <a:t> at n=1.03)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52636" y="2415094"/>
            <a:ext cx="4115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</a:t>
            </a:r>
            <a:r>
              <a:rPr lang="en-US" sz="1600" dirty="0" err="1" smtClean="0"/>
              <a:t>Budker</a:t>
            </a:r>
            <a:r>
              <a:rPr lang="en-US" sz="1600" dirty="0" smtClean="0"/>
              <a:t> and </a:t>
            </a:r>
            <a:r>
              <a:rPr lang="en-US" sz="1600" dirty="0" err="1" smtClean="0"/>
              <a:t>Boreskov</a:t>
            </a:r>
            <a:r>
              <a:rPr lang="en-US" sz="1600" dirty="0"/>
              <a:t> </a:t>
            </a:r>
            <a:r>
              <a:rPr lang="en-US" sz="1600" dirty="0" smtClean="0"/>
              <a:t>Institutes of Novosibirsk</a:t>
            </a:r>
            <a:endParaRPr lang="en-US" sz="1600" dirty="0"/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773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4352636" y="1016001"/>
            <a:ext cx="4029364" cy="12238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30634" y="669168"/>
            <a:ext cx="3067854" cy="2745445"/>
            <a:chOff x="178629" y="3209426"/>
            <a:chExt cx="3289300" cy="317269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629" y="3209426"/>
              <a:ext cx="3289300" cy="27432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476" y="5848721"/>
              <a:ext cx="2689452" cy="53340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322081" y="3399470"/>
            <a:ext cx="3417363" cy="3116221"/>
            <a:chOff x="4823812" y="2390819"/>
            <a:chExt cx="4232915" cy="4024851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812" y="2390819"/>
              <a:ext cx="4232915" cy="4024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Rectangle 33"/>
            <p:cNvSpPr/>
            <p:nvPr/>
          </p:nvSpPr>
          <p:spPr>
            <a:xfrm>
              <a:off x="7069702" y="2502890"/>
              <a:ext cx="936104" cy="146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823812" y="2390819"/>
              <a:ext cx="142071" cy="5341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8046244" y="6237312"/>
              <a:ext cx="648072" cy="14401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75408" y="-76200"/>
            <a:ext cx="49309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Aerogel Characterization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182" y="3141601"/>
            <a:ext cx="4473699" cy="324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021" y="1135303"/>
            <a:ext cx="4516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Achieved  ~ 0.00050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</a:t>
            </a:r>
            <a:r>
              <a:rPr lang="en-US" sz="1600" baseline="30000" dirty="0"/>
              <a:t>4</a:t>
            </a:r>
            <a:r>
              <a:rPr lang="en-US" sz="1600" dirty="0"/>
              <a:t> cm</a:t>
            </a:r>
            <a:r>
              <a:rPr lang="en-US" sz="1600" baseline="30000" dirty="0"/>
              <a:t>-</a:t>
            </a:r>
            <a:r>
              <a:rPr lang="en-US" sz="1600" baseline="30000" dirty="0" smtClean="0"/>
              <a:t>1</a:t>
            </a:r>
            <a:r>
              <a:rPr lang="en-US" sz="1600" dirty="0" smtClean="0"/>
              <a:t> clarity </a:t>
            </a:r>
          </a:p>
          <a:p>
            <a:pPr algn="ctr"/>
            <a:r>
              <a:rPr lang="en-US" sz="1600" dirty="0" smtClean="0"/>
              <a:t>for 115x11.5 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tiles at n=1.05*</a:t>
            </a:r>
          </a:p>
          <a:p>
            <a:pPr algn="ctr"/>
            <a:endParaRPr lang="en-US" sz="800" dirty="0" smtClean="0"/>
          </a:p>
          <a:p>
            <a:pPr algn="ctr"/>
            <a:r>
              <a:rPr lang="en-US" sz="1600" dirty="0" smtClean="0"/>
              <a:t>(comparable with </a:t>
            </a:r>
            <a:r>
              <a:rPr lang="en-US" sz="1600" dirty="0" err="1" smtClean="0"/>
              <a:t>LHCb</a:t>
            </a:r>
            <a:r>
              <a:rPr lang="en-US" sz="1600" dirty="0" smtClean="0"/>
              <a:t> at n=1.03)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52636" y="2415094"/>
            <a:ext cx="4115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</a:t>
            </a:r>
            <a:r>
              <a:rPr lang="en-US" sz="1600" dirty="0" err="1" smtClean="0"/>
              <a:t>Budker</a:t>
            </a:r>
            <a:r>
              <a:rPr lang="en-US" sz="1600" dirty="0" smtClean="0"/>
              <a:t> and </a:t>
            </a:r>
            <a:r>
              <a:rPr lang="en-US" sz="1600" dirty="0" err="1" smtClean="0"/>
              <a:t>Boreskov</a:t>
            </a:r>
            <a:r>
              <a:rPr lang="en-US" sz="1600" dirty="0"/>
              <a:t> </a:t>
            </a:r>
            <a:r>
              <a:rPr lang="en-US" sz="1600" dirty="0" smtClean="0"/>
              <a:t>Institutes of Novosibirsk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754" y="5090977"/>
            <a:ext cx="1322156" cy="366381"/>
          </a:xfrm>
          <a:prstGeom prst="rect">
            <a:avLst/>
          </a:prstGeom>
        </p:spPr>
      </p:pic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2442" y="6226900"/>
            <a:ext cx="1988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Refractive index map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3520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00776" y="-76200"/>
            <a:ext cx="588018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Aerogel Chromatic Dispersion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2" y="2447636"/>
            <a:ext cx="4064749" cy="406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2748757"/>
              </p:ext>
            </p:extLst>
          </p:nvPr>
        </p:nvGraphicFramePr>
        <p:xfrm>
          <a:off x="924791" y="5325855"/>
          <a:ext cx="1372756" cy="615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4" name="Equation" r:id="rId5" imgW="990600" imgH="444500" progId="Equation.3">
                  <p:embed/>
                </p:oleObj>
              </mc:Choice>
              <mc:Fallback>
                <p:oleObj name="Equation" r:id="rId5" imgW="9906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4791" y="5325855"/>
                        <a:ext cx="1372756" cy="615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470618" y="1050635"/>
            <a:ext cx="3247018" cy="1119597"/>
            <a:chOff x="4761232" y="3987007"/>
            <a:chExt cx="3987232" cy="1346732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1232" y="3987007"/>
              <a:ext cx="3987232" cy="134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6657026" y="4437692"/>
                  <a:ext cx="198022" cy="215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=""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800" i="1" smtClean="0">
                            <a:latin typeface="Cambria Math"/>
                            <a:ea typeface="Cambria Math"/>
                          </a:rPr>
                          <m:t>𝛿</m:t>
                        </m:r>
                      </m:oMath>
                    </m:oMathPara>
                  </a14:m>
                  <a:endParaRPr lang="it-IT" sz="8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7026" y="4437692"/>
                  <a:ext cx="198022" cy="21544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6467512" y="4449812"/>
              <a:ext cx="108012" cy="147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70618" y="642811"/>
            <a:ext cx="2698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Measured by  </a:t>
            </a:r>
            <a:r>
              <a:rPr lang="en-US" sz="1600" dirty="0" err="1" smtClean="0"/>
              <a:t>prisma</a:t>
            </a:r>
            <a:r>
              <a:rPr lang="en-US" sz="1600" dirty="0" smtClean="0"/>
              <a:t> method:</a:t>
            </a:r>
            <a:endParaRPr lang="en-US" sz="1600" dirty="0"/>
          </a:p>
        </p:txBody>
      </p:sp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9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00776" y="-76200"/>
            <a:ext cx="588018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Aerogel Chromatic Dispersion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2" y="2447636"/>
            <a:ext cx="4064749" cy="406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954456"/>
              </p:ext>
            </p:extLst>
          </p:nvPr>
        </p:nvGraphicFramePr>
        <p:xfrm>
          <a:off x="924791" y="5325855"/>
          <a:ext cx="1372756" cy="615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1" name="Equation" r:id="rId5" imgW="990600" imgH="444500" progId="Equation.3">
                  <p:embed/>
                </p:oleObj>
              </mc:Choice>
              <mc:Fallback>
                <p:oleObj name="Equation" r:id="rId5" imgW="9906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4791" y="5325855"/>
                        <a:ext cx="1372756" cy="615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470618" y="1050635"/>
            <a:ext cx="3247018" cy="1119597"/>
            <a:chOff x="4761232" y="3987007"/>
            <a:chExt cx="3987232" cy="1346732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1232" y="3987007"/>
              <a:ext cx="3987232" cy="134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6657026" y="4437692"/>
                  <a:ext cx="198022" cy="215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=""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800" i="1" smtClean="0">
                            <a:latin typeface="Cambria Math"/>
                            <a:ea typeface="Cambria Math"/>
                          </a:rPr>
                          <m:t>𝛿</m:t>
                        </m:r>
                      </m:oMath>
                    </m:oMathPara>
                  </a14:m>
                  <a:endParaRPr lang="it-IT" sz="8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7026" y="4437692"/>
                  <a:ext cx="198022" cy="21544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6467512" y="4449812"/>
              <a:ext cx="108012" cy="147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70618" y="642811"/>
            <a:ext cx="2698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Measured by  </a:t>
            </a:r>
            <a:r>
              <a:rPr lang="en-US" sz="1600" dirty="0" err="1" smtClean="0"/>
              <a:t>prisma</a:t>
            </a:r>
            <a:r>
              <a:rPr lang="en-US" sz="1600" dirty="0" smtClean="0"/>
              <a:t> method:</a:t>
            </a:r>
            <a:endParaRPr lang="en-US" sz="16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910" y="1184149"/>
            <a:ext cx="2406996" cy="147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480758" y="2662957"/>
            <a:ext cx="4496920" cy="3834562"/>
            <a:chOff x="3733800" y="2586037"/>
            <a:chExt cx="5253038" cy="4469265"/>
          </a:xfrm>
        </p:grpSpPr>
        <p:grpSp>
          <p:nvGrpSpPr>
            <p:cNvPr id="34" name="Group 33"/>
            <p:cNvGrpSpPr/>
            <p:nvPr/>
          </p:nvGrpSpPr>
          <p:grpSpPr>
            <a:xfrm>
              <a:off x="3733800" y="2586037"/>
              <a:ext cx="5253038" cy="3433763"/>
              <a:chOff x="3810000" y="2433637"/>
              <a:chExt cx="5253038" cy="3433763"/>
            </a:xfrm>
          </p:grpSpPr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0" y="2433637"/>
                <a:ext cx="5253038" cy="34337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7" name="Group 36"/>
              <p:cNvGrpSpPr/>
              <p:nvPr/>
            </p:nvGrpSpPr>
            <p:grpSpPr>
              <a:xfrm>
                <a:off x="4419600" y="4876800"/>
                <a:ext cx="655595" cy="505599"/>
                <a:chOff x="4038600" y="6047601"/>
                <a:chExt cx="655595" cy="505599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4038600" y="6158299"/>
                  <a:ext cx="228600" cy="123243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4055616" y="6218380"/>
                  <a:ext cx="178323" cy="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/>
                <p:cNvSpPr txBox="1"/>
                <p:nvPr/>
              </p:nvSpPr>
              <p:spPr>
                <a:xfrm>
                  <a:off x="4300903" y="6047601"/>
                  <a:ext cx="32412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fit</a:t>
                  </a:r>
                  <a:endParaRPr lang="en-US" sz="1200" b="1" dirty="0">
                    <a:solidFill>
                      <a:srgbClr val="0000FF"/>
                    </a:solidFill>
                  </a:endParaRPr>
                </a:p>
              </p:txBody>
            </p: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4038600" y="6435432"/>
                  <a:ext cx="17832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41"/>
                <p:cNvSpPr txBox="1"/>
                <p:nvPr/>
              </p:nvSpPr>
              <p:spPr>
                <a:xfrm>
                  <a:off x="4293123" y="6276201"/>
                  <a:ext cx="40107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MC</a:t>
                  </a:r>
                  <a:endParaRPr lang="en-US" sz="1200" b="1" dirty="0"/>
                </a:p>
              </p:txBody>
            </p:sp>
          </p:grpSp>
        </p:grpSp>
        <p:sp>
          <p:nvSpPr>
            <p:cNvPr id="33" name="TextBox 32"/>
            <p:cNvSpPr txBox="1"/>
            <p:nvPr/>
          </p:nvSpPr>
          <p:spPr>
            <a:xfrm>
              <a:off x="4726134" y="6086757"/>
              <a:ext cx="3107143" cy="968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B050"/>
                  </a:solidFill>
                </a:rPr>
                <a:t>Expected value from density:</a:t>
              </a:r>
            </a:p>
            <a:p>
              <a:r>
                <a:rPr lang="en-US" sz="1600" b="1" dirty="0" smtClean="0">
                  <a:solidFill>
                    <a:srgbClr val="00B050"/>
                  </a:solidFill>
                </a:rPr>
                <a:t>n</a:t>
              </a:r>
              <a:r>
                <a:rPr lang="en-US" sz="1600" b="1" baseline="30000" dirty="0" smtClean="0">
                  <a:solidFill>
                    <a:srgbClr val="00B050"/>
                  </a:solidFill>
                </a:rPr>
                <a:t>2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(400nm) = 1+0.438</a:t>
              </a:r>
              <a:r>
                <a:rPr lang="en-US" sz="1600" b="1" dirty="0" smtClean="0">
                  <a:solidFill>
                    <a:srgbClr val="00B050"/>
                  </a:solidFill>
                  <a:latin typeface="Symbol" pitchFamily="18" charset="2"/>
                </a:rPr>
                <a:t>r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  </a:t>
              </a:r>
            </a:p>
            <a:p>
              <a:r>
                <a:rPr lang="en-US" sz="1600" b="1" dirty="0" smtClean="0">
                  <a:solidFill>
                    <a:srgbClr val="00B050"/>
                  </a:solidFill>
                </a:rPr>
                <a:t>n(400nm) = 1.0492</a:t>
              </a:r>
              <a:endParaRPr lang="it-IT" sz="16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921721" y="673709"/>
            <a:ext cx="3764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Measured by prototype with optical filters:</a:t>
            </a:r>
            <a:endParaRPr lang="en-US" sz="1600" dirty="0"/>
          </a:p>
        </p:txBody>
      </p:sp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18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32543" y="-76200"/>
            <a:ext cx="567054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Photon Detectors: MA-PMT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57" y="1656041"/>
            <a:ext cx="3665916" cy="2330879"/>
          </a:xfrm>
          <a:prstGeom prst="rect">
            <a:avLst/>
          </a:prstGeom>
        </p:spPr>
      </p:pic>
      <p:pic>
        <p:nvPicPr>
          <p:cNvPr id="10" name="Picture 9" descr="H8500_Q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6" y="4108653"/>
            <a:ext cx="2303552" cy="2519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52" y="3820392"/>
            <a:ext cx="1218279" cy="3330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28185" y="805179"/>
            <a:ext cx="35067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>
                <a:sym typeface="Zapf Dingbats"/>
              </a:rPr>
              <a:t> </a:t>
            </a:r>
            <a:r>
              <a:rPr lang="en-US" sz="1400" dirty="0" smtClean="0">
                <a:sym typeface="Zapf Dingbats"/>
              </a:rPr>
              <a:t> </a:t>
            </a:r>
            <a:r>
              <a:rPr lang="en-US" sz="1400" dirty="0" smtClean="0"/>
              <a:t>Mature and reliable technology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Large Area (5x5 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 </a:t>
            </a:r>
          </a:p>
          <a:p>
            <a:r>
              <a:rPr lang="en-US" sz="1400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/>
              <a:t>High packing density (89 %) </a:t>
            </a:r>
            <a:endParaRPr lang="en-US" sz="1400" dirty="0" smtClean="0"/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64  6x6 mm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pixels cost effective device 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High sensitivity on visible towards UV light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Fast response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2657" y="770174"/>
            <a:ext cx="37882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only option to keep the schedule is the use </a:t>
            </a:r>
          </a:p>
          <a:p>
            <a:r>
              <a:rPr lang="en-US" sz="1400" dirty="0"/>
              <a:t>o</a:t>
            </a:r>
            <a:r>
              <a:rPr lang="en-US" sz="1400" dirty="0" smtClean="0"/>
              <a:t>f multi-anode photomultipliers (we consider the </a:t>
            </a:r>
          </a:p>
          <a:p>
            <a:r>
              <a:rPr lang="en-US" sz="1400" dirty="0" smtClean="0"/>
              <a:t>promising </a:t>
            </a:r>
            <a:r>
              <a:rPr lang="en-US" sz="1400" dirty="0"/>
              <a:t>SiPM technology as </a:t>
            </a:r>
            <a:r>
              <a:rPr lang="en-US" sz="1400" dirty="0" smtClean="0"/>
              <a:t>the alternative)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92403" y="4511393"/>
            <a:ext cx="193339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28 H8500: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14  with standard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window (H8500C)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14  with UV window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(H8500C-03)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2 H12700:  </a:t>
            </a:r>
          </a:p>
          <a:p>
            <a:r>
              <a:rPr lang="en-US" sz="1400" dirty="0" smtClean="0"/>
              <a:t>      za003 and za0014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8273" y="2525182"/>
            <a:ext cx="4367837" cy="38800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34358" y="5276273"/>
            <a:ext cx="2059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Torus fringe fields in the</a:t>
            </a:r>
          </a:p>
          <a:p>
            <a:r>
              <a:rPr lang="en-US" sz="1400" dirty="0" smtClean="0"/>
              <a:t>RICH photo-detector area</a:t>
            </a:r>
            <a:endParaRPr lang="en-US" sz="1400" dirty="0"/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7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44" y="685237"/>
            <a:ext cx="3389513" cy="262842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38736" y="-76200"/>
            <a:ext cx="385814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MA-PMT Gain Map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993" y="893047"/>
            <a:ext cx="4130801" cy="26016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994730" y="3573194"/>
            <a:ext cx="519545" cy="202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016263" y="3544559"/>
            <a:ext cx="37064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Up to 1:4 pixel gain variation can be</a:t>
            </a:r>
          </a:p>
          <a:p>
            <a:r>
              <a:rPr lang="en-US" sz="1600" b="1" dirty="0">
                <a:solidFill>
                  <a:srgbClr val="008000"/>
                </a:solidFill>
              </a:rPr>
              <a:t>c</a:t>
            </a:r>
            <a:r>
              <a:rPr lang="en-US" sz="1600" b="1" dirty="0" smtClean="0">
                <a:solidFill>
                  <a:srgbClr val="008000"/>
                </a:solidFill>
              </a:rPr>
              <a:t>ompensated by the read-out electronics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03367" y="3247922"/>
            <a:ext cx="487976" cy="2214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255774" y="4312412"/>
            <a:ext cx="1144861" cy="3404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08429" y="562634"/>
            <a:ext cx="79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H8500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2020463" y="1888017"/>
            <a:ext cx="2504096" cy="1622012"/>
            <a:chOff x="2020463" y="1974273"/>
            <a:chExt cx="2504096" cy="162201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20463" y="1974273"/>
              <a:ext cx="2504096" cy="1622012"/>
            </a:xfrm>
            <a:prstGeom prst="rect">
              <a:avLst/>
            </a:prstGeom>
          </p:spPr>
        </p:pic>
        <p:cxnSp>
          <p:nvCxnSpPr>
            <p:cNvPr id="36" name="Straight Arrow Connector 35"/>
            <p:cNvCxnSpPr/>
            <p:nvPr/>
          </p:nvCxnSpPr>
          <p:spPr>
            <a:xfrm>
              <a:off x="2713183" y="2632364"/>
              <a:ext cx="235031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791746" y="2344680"/>
              <a:ext cx="479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Gain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38" name="Right Triangle 37"/>
            <p:cNvSpPr/>
            <p:nvPr/>
          </p:nvSpPr>
          <p:spPr>
            <a:xfrm rot="16200000">
              <a:off x="2626933" y="3273537"/>
              <a:ext cx="227064" cy="102562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40716" y="2853539"/>
              <a:ext cx="644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SPE Loss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8503367" y="3374356"/>
            <a:ext cx="640633" cy="3404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8538" y="4041169"/>
            <a:ext cx="3770827" cy="25366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73119" y="5118746"/>
            <a:ext cx="45719" cy="12312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779365" y="4184650"/>
            <a:ext cx="45719" cy="9260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813539" y="4698495"/>
            <a:ext cx="0" cy="412244"/>
          </a:xfrm>
          <a:prstGeom prst="line">
            <a:avLst/>
          </a:prstGeom>
          <a:ln w="127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773119" y="5022345"/>
            <a:ext cx="1" cy="88394"/>
          </a:xfrm>
          <a:prstGeom prst="line">
            <a:avLst/>
          </a:prstGeom>
          <a:ln w="127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767820" y="5118746"/>
            <a:ext cx="51018" cy="0"/>
          </a:xfrm>
          <a:prstGeom prst="line">
            <a:avLst/>
          </a:prstGeom>
          <a:ln w="127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839364" y="5118746"/>
            <a:ext cx="554181" cy="3076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2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44" y="685237"/>
            <a:ext cx="3389513" cy="262842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38736" y="-76200"/>
            <a:ext cx="385814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MA-PMT Gain Map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993" y="893047"/>
            <a:ext cx="4130801" cy="26016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994730" y="3573194"/>
            <a:ext cx="519545" cy="202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016263" y="3544559"/>
            <a:ext cx="37064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Up to 1:4 pixel gain variation can be</a:t>
            </a:r>
          </a:p>
          <a:p>
            <a:r>
              <a:rPr lang="en-US" sz="1600" b="1" dirty="0">
                <a:solidFill>
                  <a:srgbClr val="008000"/>
                </a:solidFill>
              </a:rPr>
              <a:t>c</a:t>
            </a:r>
            <a:r>
              <a:rPr lang="en-US" sz="1600" b="1" dirty="0" smtClean="0">
                <a:solidFill>
                  <a:srgbClr val="008000"/>
                </a:solidFill>
              </a:rPr>
              <a:t>ompensated by the read-out electronics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03367" y="3247922"/>
            <a:ext cx="487976" cy="2214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255774" y="4312412"/>
            <a:ext cx="1144861" cy="3404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31" y="4115205"/>
            <a:ext cx="4093096" cy="24105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8429" y="562634"/>
            <a:ext cx="79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H8500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976361" y="3729423"/>
            <a:ext cx="2746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H12700    1:2 gain variation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2020463" y="1888017"/>
            <a:ext cx="2504096" cy="1622012"/>
            <a:chOff x="2020463" y="1974273"/>
            <a:chExt cx="2504096" cy="162201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20463" y="1974273"/>
              <a:ext cx="2504096" cy="1622012"/>
            </a:xfrm>
            <a:prstGeom prst="rect">
              <a:avLst/>
            </a:prstGeom>
          </p:spPr>
        </p:pic>
        <p:cxnSp>
          <p:nvCxnSpPr>
            <p:cNvPr id="36" name="Straight Arrow Connector 35"/>
            <p:cNvCxnSpPr/>
            <p:nvPr/>
          </p:nvCxnSpPr>
          <p:spPr>
            <a:xfrm>
              <a:off x="2713183" y="2632364"/>
              <a:ext cx="235031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791746" y="2344680"/>
              <a:ext cx="479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Gain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38" name="Right Triangle 37"/>
            <p:cNvSpPr/>
            <p:nvPr/>
          </p:nvSpPr>
          <p:spPr>
            <a:xfrm rot="16200000">
              <a:off x="2626933" y="3273537"/>
              <a:ext cx="227064" cy="102562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40716" y="2853539"/>
              <a:ext cx="644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SPE Loss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8503367" y="3374356"/>
            <a:ext cx="640633" cy="3404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8538" y="4041169"/>
            <a:ext cx="3770827" cy="25366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73119" y="5118746"/>
            <a:ext cx="45719" cy="12312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779365" y="4184650"/>
            <a:ext cx="45719" cy="9260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813539" y="4698495"/>
            <a:ext cx="0" cy="412244"/>
          </a:xfrm>
          <a:prstGeom prst="line">
            <a:avLst/>
          </a:prstGeom>
          <a:ln w="127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773119" y="5022345"/>
            <a:ext cx="1" cy="88394"/>
          </a:xfrm>
          <a:prstGeom prst="line">
            <a:avLst/>
          </a:prstGeom>
          <a:ln w="127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767820" y="5118746"/>
            <a:ext cx="51018" cy="0"/>
          </a:xfrm>
          <a:prstGeom prst="line">
            <a:avLst/>
          </a:prstGeom>
          <a:ln w="127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839364" y="5118746"/>
            <a:ext cx="554181" cy="3076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80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401081" y="4043285"/>
            <a:ext cx="3778374" cy="2585491"/>
            <a:chOff x="4588197" y="699564"/>
            <a:chExt cx="3879270" cy="274686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8197" y="699564"/>
              <a:ext cx="3879270" cy="274686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056914" y="819791"/>
              <a:ext cx="19159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H8500 Pixel SPE Loss </a:t>
              </a:r>
              <a:endParaRPr lang="en-US" sz="1600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9481" y="-76200"/>
            <a:ext cx="359665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MA-PMT SPE Loss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94730" y="3573194"/>
            <a:ext cx="519545" cy="202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52173" y="3521562"/>
            <a:ext cx="34357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SPE loss limited to ~15% above 1040V </a:t>
            </a:r>
          </a:p>
          <a:p>
            <a:r>
              <a:rPr lang="en-US" sz="1600" b="1" dirty="0">
                <a:solidFill>
                  <a:srgbClr val="008000"/>
                </a:solidFill>
              </a:rPr>
              <a:t>a</a:t>
            </a:r>
            <a:r>
              <a:rPr lang="en-US" sz="1600" b="1" dirty="0" smtClean="0">
                <a:solidFill>
                  <a:srgbClr val="008000"/>
                </a:solidFill>
              </a:rPr>
              <a:t>nd almost uniform over 28 MA-PMTs </a:t>
            </a:r>
            <a:endParaRPr lang="en-US" sz="1600" b="1" dirty="0">
              <a:solidFill>
                <a:srgbClr val="008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44" y="685237"/>
            <a:ext cx="3389513" cy="262842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994730" y="3573194"/>
            <a:ext cx="519545" cy="202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020463" y="1888017"/>
            <a:ext cx="2504096" cy="1622012"/>
            <a:chOff x="2020463" y="1974273"/>
            <a:chExt cx="2504096" cy="162201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20463" y="1974273"/>
              <a:ext cx="2504096" cy="1622012"/>
            </a:xfrm>
            <a:prstGeom prst="rect">
              <a:avLst/>
            </a:prstGeom>
          </p:spPr>
        </p:pic>
        <p:cxnSp>
          <p:nvCxnSpPr>
            <p:cNvPr id="34" name="Straight Arrow Connector 33"/>
            <p:cNvCxnSpPr/>
            <p:nvPr/>
          </p:nvCxnSpPr>
          <p:spPr>
            <a:xfrm>
              <a:off x="2713183" y="2632364"/>
              <a:ext cx="235031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791746" y="2344680"/>
              <a:ext cx="479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Gain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37" name="Right Triangle 36"/>
            <p:cNvSpPr/>
            <p:nvPr/>
          </p:nvSpPr>
          <p:spPr>
            <a:xfrm rot="16200000">
              <a:off x="2626933" y="3273537"/>
              <a:ext cx="227064" cy="102562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340716" y="2853539"/>
              <a:ext cx="644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SPE Loss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3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847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346090" y="5441763"/>
            <a:ext cx="3675503" cy="10675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802" name="AutoShape 2"/>
          <p:cNvSpPr>
            <a:spLocks noChangeArrowheads="1"/>
          </p:cNvSpPr>
          <p:nvPr/>
        </p:nvSpPr>
        <p:spPr bwMode="auto">
          <a:xfrm rot="5400000">
            <a:off x="3943013" y="2045182"/>
            <a:ext cx="538163" cy="381000"/>
          </a:xfrm>
          <a:prstGeom prst="parallelogram">
            <a:avLst>
              <a:gd name="adj" fmla="val 48339"/>
            </a:avLst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00"/>
              </a:solidFill>
              <a:latin typeface="Calibri" pitchFamily="-65" charset="0"/>
            </a:endParaRPr>
          </a:p>
        </p:txBody>
      </p:sp>
      <p:pic>
        <p:nvPicPr>
          <p:cNvPr id="76803" name="Picture 4" descr="6_GeV_Racetr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365" y="1847956"/>
            <a:ext cx="4879882" cy="3450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2019088" y="1527874"/>
            <a:ext cx="3933662" cy="2783290"/>
            <a:chOff x="2134" y="499"/>
            <a:chExt cx="3725" cy="2410"/>
          </a:xfrm>
        </p:grpSpPr>
        <p:pic>
          <p:nvPicPr>
            <p:cNvPr id="76824" name="Picture 7" descr="12_GeV_mods_NL-cryomodules_overla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34" y="787"/>
              <a:ext cx="864" cy="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25" name="Picture 8" descr="12_GeV_mods_SL-cryomodules_overlay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93" y="2050"/>
              <a:ext cx="1174" cy="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2932" y="1408"/>
              <a:ext cx="632" cy="534"/>
              <a:chOff x="3146" y="1440"/>
              <a:chExt cx="632" cy="534"/>
            </a:xfrm>
          </p:grpSpPr>
          <p:sp>
            <p:nvSpPr>
              <p:cNvPr id="4106" name="Text Box 10"/>
              <p:cNvSpPr txBox="1">
                <a:spLocks noChangeArrowheads="1"/>
              </p:cNvSpPr>
              <p:nvPr/>
            </p:nvSpPr>
            <p:spPr bwMode="auto">
              <a:xfrm>
                <a:off x="3360" y="1440"/>
                <a:ext cx="418" cy="1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992188" eaLnBrk="0" hangingPunct="0">
                  <a:spcBef>
                    <a:spcPct val="50000"/>
                  </a:spcBef>
                </a:pPr>
                <a:r>
                  <a:rPr lang="en-US" sz="1400" b="1" i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alibri" pitchFamily="-65" charset="0"/>
                  </a:rPr>
                  <a:t>CHL-2</a:t>
                </a:r>
              </a:p>
            </p:txBody>
          </p:sp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3146" y="1536"/>
                <a:ext cx="406" cy="438"/>
                <a:chOff x="3146" y="1536"/>
                <a:chExt cx="406" cy="438"/>
              </a:xfrm>
            </p:grpSpPr>
            <p:pic>
              <p:nvPicPr>
                <p:cNvPr id="76832" name="Picture 12" descr="12_GeV_mods_CHL_overlay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3146" y="1707"/>
                  <a:ext cx="184" cy="2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6833" name="Picture 13" descr="12_GeV_mods_arrow_overlay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3329" y="1536"/>
                  <a:ext cx="223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4342" y="499"/>
              <a:ext cx="1517" cy="732"/>
              <a:chOff x="4560" y="528"/>
              <a:chExt cx="1517" cy="732"/>
            </a:xfrm>
          </p:grpSpPr>
          <p:sp>
            <p:nvSpPr>
              <p:cNvPr id="4111" name="Text Box 15"/>
              <p:cNvSpPr txBox="1">
                <a:spLocks noChangeArrowheads="1"/>
              </p:cNvSpPr>
              <p:nvPr/>
            </p:nvSpPr>
            <p:spPr bwMode="auto">
              <a:xfrm>
                <a:off x="4781" y="528"/>
                <a:ext cx="1296" cy="64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99276" tIns="49638" rIns="99276" bIns="49638">
                <a:prstTxWarp prst="textNoShape">
                  <a:avLst/>
                </a:prstTxWarp>
                <a:spAutoFit/>
              </a:bodyPr>
              <a:lstStyle/>
              <a:p>
                <a:pPr algn="ctr" defTabSz="992188" eaLnBrk="0" hangingPunct="0">
                  <a:spcBef>
                    <a:spcPct val="50000"/>
                  </a:spcBef>
                </a:pPr>
                <a:r>
                  <a:rPr lang="en-US" sz="1400" b="1" i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Upgrade magnets and power supplies</a:t>
                </a:r>
                <a:endParaRPr lang="en-US" sz="14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  <p:pic>
            <p:nvPicPr>
              <p:cNvPr id="76829" name="Picture 16" descr="12_GeV_mods_arrow_overlay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560" y="864"/>
                <a:ext cx="306" cy="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891470" y="3836315"/>
            <a:ext cx="2871788" cy="1262063"/>
            <a:chOff x="920" y="2323"/>
            <a:chExt cx="1809" cy="795"/>
          </a:xfrm>
        </p:grpSpPr>
        <p:sp>
          <p:nvSpPr>
            <p:cNvPr id="4115" name="Text Box 19"/>
            <p:cNvSpPr txBox="1">
              <a:spLocks noChangeArrowheads="1"/>
            </p:cNvSpPr>
            <p:nvPr/>
          </p:nvSpPr>
          <p:spPr bwMode="auto">
            <a:xfrm>
              <a:off x="1573" y="2778"/>
              <a:ext cx="1156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7784" tIns="53892" rIns="107784" bIns="53892">
              <a:prstTxWarp prst="textNoShape">
                <a:avLst/>
              </a:prstTxWarp>
              <a:spAutoFit/>
            </a:bodyPr>
            <a:lstStyle/>
            <a:p>
              <a:pPr defTabSz="992188" eaLnBrk="0" hangingPunct="0"/>
              <a:r>
                <a:rPr lang="en-US" sz="14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pitchFamily="-65" charset="0"/>
                </a:rPr>
                <a:t>Enhance equipment in existing halls</a:t>
              </a:r>
            </a:p>
          </p:txBody>
        </p:sp>
        <p:sp>
          <p:nvSpPr>
            <p:cNvPr id="4116" name="Oval 20"/>
            <p:cNvSpPr>
              <a:spLocks noChangeArrowheads="1"/>
            </p:cNvSpPr>
            <p:nvPr/>
          </p:nvSpPr>
          <p:spPr bwMode="auto">
            <a:xfrm rot="2428027">
              <a:off x="920" y="2323"/>
              <a:ext cx="428" cy="57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07784" tIns="53892" rIns="107784" bIns="53892">
              <a:prstTxWarp prst="textNoShape">
                <a:avLst/>
              </a:prstTxWarp>
            </a:bodyPr>
            <a:lstStyle/>
            <a:p>
              <a:pPr algn="ctr" defTabSz="992188" eaLnBrk="0" hangingPunct="0"/>
              <a:endParaRPr lang="en-US" sz="2600" b="1" i="1" u="sng">
                <a:solidFill>
                  <a:srgbClr val="99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65" charset="0"/>
              </a:endParaRPr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167440" y="719691"/>
            <a:ext cx="5985481" cy="3236047"/>
            <a:chOff x="636" y="0"/>
            <a:chExt cx="5181" cy="2931"/>
          </a:xfrm>
        </p:grpSpPr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636" y="0"/>
              <a:ext cx="5181" cy="2931"/>
              <a:chOff x="636" y="0"/>
              <a:chExt cx="5181" cy="2931"/>
            </a:xfrm>
          </p:grpSpPr>
          <p:pic>
            <p:nvPicPr>
              <p:cNvPr id="76814" name="Picture 23" descr="12_GeV_mods_HallD-beamline_overlay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964" y="530"/>
                <a:ext cx="610" cy="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815" name="Picture 24" descr="12_GeV_mods_Arc-10_overlay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36" y="1749"/>
                <a:ext cx="2134" cy="1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" name="Group 25"/>
              <p:cNvGrpSpPr>
                <a:grpSpLocks/>
              </p:cNvGrpSpPr>
              <p:nvPr/>
            </p:nvGrpSpPr>
            <p:grpSpPr bwMode="auto">
              <a:xfrm>
                <a:off x="3554" y="67"/>
                <a:ext cx="945" cy="606"/>
                <a:chOff x="3792" y="74"/>
                <a:chExt cx="945" cy="606"/>
              </a:xfrm>
            </p:grpSpPr>
            <p:pic>
              <p:nvPicPr>
                <p:cNvPr id="76818" name="Picture 26" descr="12_GeV_mods_Hall-D_overlay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3792" y="74"/>
                  <a:ext cx="945" cy="6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6819" name="AutoShape 2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4084" y="324"/>
                  <a:ext cx="192" cy="240"/>
                </a:xfrm>
                <a:prstGeom prst="parallelogram">
                  <a:avLst>
                    <a:gd name="adj" fmla="val 59023"/>
                  </a:avLst>
                </a:prstGeom>
                <a:solidFill>
                  <a:schemeClr val="bg1"/>
                </a:solidFill>
                <a:ln w="19050">
                  <a:noFill/>
                  <a:miter lim="800000"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 sz="2400">
                    <a:solidFill>
                      <a:srgbClr val="000000"/>
                    </a:solidFill>
                    <a:latin typeface="Calibri" pitchFamily="-65" charset="0"/>
                  </a:endParaRPr>
                </a:p>
              </p:txBody>
            </p:sp>
          </p:grpSp>
          <p:sp>
            <p:nvSpPr>
              <p:cNvPr id="76817" name="Text Box 28"/>
              <p:cNvSpPr txBox="1">
                <a:spLocks noChangeArrowheads="1"/>
              </p:cNvSpPr>
              <p:nvPr/>
            </p:nvSpPr>
            <p:spPr bwMode="auto">
              <a:xfrm>
                <a:off x="4606" y="0"/>
                <a:ext cx="1211" cy="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400" b="1" i="1" dirty="0">
                    <a:solidFill>
                      <a:srgbClr val="000000"/>
                    </a:solidFill>
                  </a:rPr>
                  <a:t>add Hall D </a:t>
                </a:r>
              </a:p>
              <a:p>
                <a:pPr eaLnBrk="0" hangingPunct="0"/>
                <a:r>
                  <a:rPr lang="en-US" sz="1400" b="1" i="1" dirty="0">
                    <a:solidFill>
                      <a:srgbClr val="000000"/>
                    </a:solidFill>
                  </a:rPr>
                  <a:t>(and beam line)</a:t>
                </a:r>
                <a:endParaRPr lang="en-US" sz="1400" b="1" i="1" dirty="0">
                  <a:solidFill>
                    <a:srgbClr val="000000"/>
                  </a:solidFill>
                  <a:latin typeface="Calibri" pitchFamily="-65" charset="0"/>
                </a:endParaRPr>
              </a:p>
            </p:txBody>
          </p:sp>
        </p:grpSp>
        <p:sp>
          <p:nvSpPr>
            <p:cNvPr id="76813" name="Freeform 29"/>
            <p:cNvSpPr>
              <a:spLocks/>
            </p:cNvSpPr>
            <p:nvPr/>
          </p:nvSpPr>
          <p:spPr bwMode="auto">
            <a:xfrm>
              <a:off x="3822" y="341"/>
              <a:ext cx="304" cy="130"/>
            </a:xfrm>
            <a:custGeom>
              <a:avLst/>
              <a:gdLst>
                <a:gd name="T0" fmla="*/ 0 w 304"/>
                <a:gd name="T1" fmla="*/ 130 h 130"/>
                <a:gd name="T2" fmla="*/ 14 w 304"/>
                <a:gd name="T3" fmla="*/ 108 h 130"/>
                <a:gd name="T4" fmla="*/ 28 w 304"/>
                <a:gd name="T5" fmla="*/ 122 h 130"/>
                <a:gd name="T6" fmla="*/ 44 w 304"/>
                <a:gd name="T7" fmla="*/ 128 h 130"/>
                <a:gd name="T8" fmla="*/ 53 w 304"/>
                <a:gd name="T9" fmla="*/ 107 h 130"/>
                <a:gd name="T10" fmla="*/ 72 w 304"/>
                <a:gd name="T11" fmla="*/ 99 h 130"/>
                <a:gd name="T12" fmla="*/ 88 w 304"/>
                <a:gd name="T13" fmla="*/ 106 h 130"/>
                <a:gd name="T14" fmla="*/ 94 w 304"/>
                <a:gd name="T15" fmla="*/ 88 h 130"/>
                <a:gd name="T16" fmla="*/ 96 w 304"/>
                <a:gd name="T17" fmla="*/ 82 h 130"/>
                <a:gd name="T18" fmla="*/ 112 w 304"/>
                <a:gd name="T19" fmla="*/ 84 h 130"/>
                <a:gd name="T20" fmla="*/ 128 w 304"/>
                <a:gd name="T21" fmla="*/ 88 h 130"/>
                <a:gd name="T22" fmla="*/ 146 w 304"/>
                <a:gd name="T23" fmla="*/ 60 h 130"/>
                <a:gd name="T24" fmla="*/ 152 w 304"/>
                <a:gd name="T25" fmla="*/ 62 h 130"/>
                <a:gd name="T26" fmla="*/ 158 w 304"/>
                <a:gd name="T27" fmla="*/ 66 h 130"/>
                <a:gd name="T28" fmla="*/ 170 w 304"/>
                <a:gd name="T29" fmla="*/ 70 h 130"/>
                <a:gd name="T30" fmla="*/ 192 w 304"/>
                <a:gd name="T31" fmla="*/ 38 h 130"/>
                <a:gd name="T32" fmla="*/ 214 w 304"/>
                <a:gd name="T33" fmla="*/ 54 h 130"/>
                <a:gd name="T34" fmla="*/ 236 w 304"/>
                <a:gd name="T35" fmla="*/ 24 h 130"/>
                <a:gd name="T36" fmla="*/ 254 w 304"/>
                <a:gd name="T37" fmla="*/ 34 h 130"/>
                <a:gd name="T38" fmla="*/ 266 w 304"/>
                <a:gd name="T39" fmla="*/ 38 h 130"/>
                <a:gd name="T40" fmla="*/ 286 w 304"/>
                <a:gd name="T41" fmla="*/ 10 h 130"/>
                <a:gd name="T42" fmla="*/ 304 w 304"/>
                <a:gd name="T43" fmla="*/ 0 h 1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4"/>
                <a:gd name="T67" fmla="*/ 0 h 130"/>
                <a:gd name="T68" fmla="*/ 304 w 304"/>
                <a:gd name="T69" fmla="*/ 130 h 13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4" h="130">
                  <a:moveTo>
                    <a:pt x="0" y="130"/>
                  </a:moveTo>
                  <a:cubicBezTo>
                    <a:pt x="16" y="119"/>
                    <a:pt x="11" y="127"/>
                    <a:pt x="14" y="108"/>
                  </a:cubicBezTo>
                  <a:cubicBezTo>
                    <a:pt x="25" y="112"/>
                    <a:pt x="19" y="108"/>
                    <a:pt x="28" y="122"/>
                  </a:cubicBezTo>
                  <a:cubicBezTo>
                    <a:pt x="29" y="124"/>
                    <a:pt x="44" y="128"/>
                    <a:pt x="44" y="128"/>
                  </a:cubicBezTo>
                  <a:cubicBezTo>
                    <a:pt x="53" y="119"/>
                    <a:pt x="40" y="111"/>
                    <a:pt x="53" y="107"/>
                  </a:cubicBezTo>
                  <a:cubicBezTo>
                    <a:pt x="64" y="92"/>
                    <a:pt x="61" y="88"/>
                    <a:pt x="72" y="99"/>
                  </a:cubicBezTo>
                  <a:cubicBezTo>
                    <a:pt x="73" y="103"/>
                    <a:pt x="82" y="116"/>
                    <a:pt x="88" y="106"/>
                  </a:cubicBezTo>
                  <a:cubicBezTo>
                    <a:pt x="88" y="106"/>
                    <a:pt x="93" y="91"/>
                    <a:pt x="94" y="88"/>
                  </a:cubicBezTo>
                  <a:cubicBezTo>
                    <a:pt x="95" y="86"/>
                    <a:pt x="96" y="82"/>
                    <a:pt x="96" y="82"/>
                  </a:cubicBezTo>
                  <a:cubicBezTo>
                    <a:pt x="101" y="83"/>
                    <a:pt x="107" y="83"/>
                    <a:pt x="112" y="84"/>
                  </a:cubicBezTo>
                  <a:cubicBezTo>
                    <a:pt x="117" y="85"/>
                    <a:pt x="128" y="88"/>
                    <a:pt x="128" y="88"/>
                  </a:cubicBezTo>
                  <a:cubicBezTo>
                    <a:pt x="141" y="85"/>
                    <a:pt x="139" y="71"/>
                    <a:pt x="146" y="60"/>
                  </a:cubicBezTo>
                  <a:cubicBezTo>
                    <a:pt x="148" y="61"/>
                    <a:pt x="150" y="61"/>
                    <a:pt x="152" y="62"/>
                  </a:cubicBezTo>
                  <a:cubicBezTo>
                    <a:pt x="154" y="63"/>
                    <a:pt x="156" y="65"/>
                    <a:pt x="158" y="66"/>
                  </a:cubicBezTo>
                  <a:cubicBezTo>
                    <a:pt x="162" y="68"/>
                    <a:pt x="170" y="70"/>
                    <a:pt x="170" y="70"/>
                  </a:cubicBezTo>
                  <a:cubicBezTo>
                    <a:pt x="177" y="60"/>
                    <a:pt x="180" y="42"/>
                    <a:pt x="192" y="38"/>
                  </a:cubicBezTo>
                  <a:cubicBezTo>
                    <a:pt x="201" y="44"/>
                    <a:pt x="204" y="51"/>
                    <a:pt x="214" y="54"/>
                  </a:cubicBezTo>
                  <a:cubicBezTo>
                    <a:pt x="227" y="50"/>
                    <a:pt x="232" y="36"/>
                    <a:pt x="236" y="24"/>
                  </a:cubicBezTo>
                  <a:cubicBezTo>
                    <a:pt x="242" y="26"/>
                    <a:pt x="249" y="32"/>
                    <a:pt x="254" y="34"/>
                  </a:cubicBezTo>
                  <a:cubicBezTo>
                    <a:pt x="258" y="35"/>
                    <a:pt x="266" y="38"/>
                    <a:pt x="266" y="38"/>
                  </a:cubicBezTo>
                  <a:cubicBezTo>
                    <a:pt x="276" y="20"/>
                    <a:pt x="280" y="19"/>
                    <a:pt x="286" y="10"/>
                  </a:cubicBezTo>
                  <a:cubicBezTo>
                    <a:pt x="286" y="8"/>
                    <a:pt x="300" y="2"/>
                    <a:pt x="304" y="0"/>
                  </a:cubicBezTo>
                </a:path>
              </a:pathLst>
            </a:custGeom>
            <a:noFill/>
            <a:ln w="19050" cap="flat" cmpd="sng">
              <a:solidFill>
                <a:srgbClr val="FFB6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3877" y="2876960"/>
            <a:ext cx="3900123" cy="366434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03666" y="829684"/>
            <a:ext cx="235192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Beam Energy          </a:t>
            </a:r>
            <a:r>
              <a:rPr lang="en-US" sz="1600" dirty="0" smtClean="0">
                <a:solidFill>
                  <a:srgbClr val="FF0000"/>
                </a:solidFill>
              </a:rPr>
              <a:t>12 GeV</a:t>
            </a:r>
          </a:p>
          <a:p>
            <a:r>
              <a:rPr lang="en-US" sz="1600" dirty="0" smtClean="0"/>
              <a:t>Beam current         </a:t>
            </a:r>
            <a:r>
              <a:rPr lang="en-US" sz="1600" dirty="0" smtClean="0">
                <a:solidFill>
                  <a:srgbClr val="FF0000"/>
                </a:solidFill>
              </a:rPr>
              <a:t>90 </a:t>
            </a:r>
            <a:r>
              <a:rPr lang="en-US" sz="1600" dirty="0" smtClean="0">
                <a:solidFill>
                  <a:srgbClr val="FF0000"/>
                </a:solidFill>
                <a:latin typeface="Symbol"/>
              </a:rPr>
              <a:t>m</a:t>
            </a:r>
            <a:r>
              <a:rPr lang="en-US" sz="1600" dirty="0" smtClean="0">
                <a:solidFill>
                  <a:srgbClr val="FF0000"/>
                </a:solidFill>
              </a:rPr>
              <a:t>A</a:t>
            </a:r>
          </a:p>
          <a:p>
            <a:r>
              <a:rPr lang="en-US" sz="1600" dirty="0" smtClean="0"/>
              <a:t>Beam polarization  </a:t>
            </a:r>
            <a:r>
              <a:rPr lang="en-US" sz="1600" dirty="0" smtClean="0">
                <a:solidFill>
                  <a:srgbClr val="FF0000"/>
                </a:solidFill>
              </a:rPr>
              <a:t>85 %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610744" y="-76200"/>
            <a:ext cx="626024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CEBAF Upgrade at Jefferson Lab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2" name="Picture 1" descr="Snapshot 2013-09-25 08-21-44.tif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519" y="693921"/>
            <a:ext cx="2124292" cy="210431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5290607" y="1700978"/>
            <a:ext cx="2380594" cy="1223812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7613476" y="1677888"/>
            <a:ext cx="1507434" cy="1261741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790" y="5439563"/>
            <a:ext cx="34547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Nucleon structure &amp; Nuclear effects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Hybrid mesons (</a:t>
            </a:r>
            <a:r>
              <a:rPr lang="en-US" sz="1600" dirty="0" err="1" smtClean="0"/>
              <a:t>gluonic</a:t>
            </a:r>
            <a:r>
              <a:rPr lang="en-US" sz="1600" dirty="0" smtClean="0"/>
              <a:t> excitations)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Low-energy tests of SM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Heavy photon search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57384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lPMTs_FractionLossVSGain_1040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17" y="3591777"/>
            <a:ext cx="4047372" cy="291933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401081" y="4043285"/>
            <a:ext cx="3778374" cy="2585491"/>
            <a:chOff x="4588197" y="699564"/>
            <a:chExt cx="3879270" cy="274686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8197" y="699564"/>
              <a:ext cx="3879270" cy="274686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056914" y="819791"/>
              <a:ext cx="19159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H8500 Pixel SPE Loss </a:t>
              </a:r>
              <a:endParaRPr lang="en-US" sz="1600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9481" y="-76200"/>
            <a:ext cx="359665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MA-PMT SPE Loss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94730" y="3573194"/>
            <a:ext cx="519545" cy="202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52173" y="3521562"/>
            <a:ext cx="34357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SPE loss limited to ~15% above 1040V </a:t>
            </a:r>
          </a:p>
          <a:p>
            <a:r>
              <a:rPr lang="en-US" sz="1600" b="1" dirty="0">
                <a:solidFill>
                  <a:srgbClr val="008000"/>
                </a:solidFill>
              </a:rPr>
              <a:t>a</a:t>
            </a:r>
            <a:r>
              <a:rPr lang="en-US" sz="1600" b="1" dirty="0" smtClean="0">
                <a:solidFill>
                  <a:srgbClr val="008000"/>
                </a:solidFill>
              </a:rPr>
              <a:t>nd almost uniform over 28 MA-PMTs 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V="1">
            <a:off x="4722091" y="3534248"/>
            <a:ext cx="4269252" cy="257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724705" y="4185417"/>
            <a:ext cx="1248750" cy="375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44" y="685237"/>
            <a:ext cx="3389513" cy="262842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994730" y="3573194"/>
            <a:ext cx="519545" cy="202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020463" y="1888017"/>
            <a:ext cx="2504096" cy="1622012"/>
            <a:chOff x="2020463" y="1974273"/>
            <a:chExt cx="2504096" cy="162201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20463" y="1974273"/>
              <a:ext cx="2504096" cy="1622012"/>
            </a:xfrm>
            <a:prstGeom prst="rect">
              <a:avLst/>
            </a:prstGeom>
          </p:spPr>
        </p:pic>
        <p:cxnSp>
          <p:nvCxnSpPr>
            <p:cNvPr id="34" name="Straight Arrow Connector 33"/>
            <p:cNvCxnSpPr/>
            <p:nvPr/>
          </p:nvCxnSpPr>
          <p:spPr>
            <a:xfrm>
              <a:off x="2713183" y="2632364"/>
              <a:ext cx="235031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791746" y="2344680"/>
              <a:ext cx="479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Gain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37" name="Right Triangle 36"/>
            <p:cNvSpPr/>
            <p:nvPr/>
          </p:nvSpPr>
          <p:spPr>
            <a:xfrm rot="16200000">
              <a:off x="2626933" y="3273537"/>
              <a:ext cx="227064" cy="102562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340716" y="2853539"/>
              <a:ext cx="644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SPE Loss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5167466" y="3190717"/>
            <a:ext cx="35788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H12700 features a significant better SPE </a:t>
            </a:r>
          </a:p>
          <a:p>
            <a:r>
              <a:rPr lang="en-US" sz="1600" b="1" dirty="0" smtClean="0">
                <a:solidFill>
                  <a:srgbClr val="008000"/>
                </a:solidFill>
              </a:rPr>
              <a:t>resolution than H8500 at similar gain 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3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30671" y="4391780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HV = 1040 V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7191758" y="957158"/>
            <a:ext cx="1301023" cy="318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MA-PMT Gain</a:t>
            </a:r>
            <a:endParaRPr lang="en-US" sz="1600" dirty="0"/>
          </a:p>
        </p:txBody>
      </p:sp>
      <p:grpSp>
        <p:nvGrpSpPr>
          <p:cNvPr id="47" name="Group 46"/>
          <p:cNvGrpSpPr/>
          <p:nvPr/>
        </p:nvGrpSpPr>
        <p:grpSpPr>
          <a:xfrm>
            <a:off x="4859261" y="747101"/>
            <a:ext cx="3732635" cy="2363827"/>
            <a:chOff x="317266" y="3818161"/>
            <a:chExt cx="3879040" cy="2509912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7972" y="3818161"/>
              <a:ext cx="3668334" cy="2509912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2147455" y="3917607"/>
              <a:ext cx="1847275" cy="600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726586" y="3891369"/>
              <a:ext cx="13520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MA-PMT Gain</a:t>
              </a:r>
              <a:endParaRPr lang="en-US" sz="16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17266" y="3856457"/>
              <a:ext cx="366232" cy="600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 rot="16200000">
              <a:off x="137076" y="4158731"/>
              <a:ext cx="8158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Gain x 10</a:t>
              </a:r>
              <a:r>
                <a:rPr lang="en-US" sz="1200" baseline="30000" dirty="0" smtClean="0"/>
                <a:t>6</a:t>
              </a:r>
              <a:endParaRPr lang="en-US" sz="1200" baseline="30000" dirty="0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342466" y="1152903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HV = 1000 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7329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digital_rate_vs_th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5" y="3463636"/>
            <a:ext cx="5582231" cy="301925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419753" y="-76200"/>
            <a:ext cx="60961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MAROC3 Front-End Electronics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50" y="685601"/>
            <a:ext cx="3612468" cy="22850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27776" y="707185"/>
            <a:ext cx="1266770" cy="32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62005" y="1052448"/>
            <a:ext cx="1266770" cy="32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5444" y="3098102"/>
            <a:ext cx="32529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64 binary outputs with time </a:t>
            </a:r>
            <a:r>
              <a:rPr lang="en-US" sz="1400" dirty="0"/>
              <a:t>jitter  ~300 </a:t>
            </a:r>
            <a:r>
              <a:rPr lang="en-US" sz="1400" dirty="0" err="1"/>
              <a:t>ps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3694546" y="1618073"/>
            <a:ext cx="507999" cy="7718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513945" y="2137620"/>
            <a:ext cx="1145711" cy="263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79070" y="4692916"/>
            <a:ext cx="1195329" cy="17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Arial"/>
                <a:cs typeface="Arial"/>
              </a:rPr>
              <a:t>Laser Light</a:t>
            </a:r>
            <a:endParaRPr lang="en-US" sz="1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Left-Right Arrow 3"/>
          <p:cNvSpPr/>
          <p:nvPr/>
        </p:nvSpPr>
        <p:spPr>
          <a:xfrm>
            <a:off x="1893141" y="5492902"/>
            <a:ext cx="2665073" cy="104998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97812" y="4465485"/>
            <a:ext cx="1195329" cy="17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Arial"/>
                <a:cs typeface="Arial"/>
              </a:rPr>
              <a:t>Noise</a:t>
            </a:r>
          </a:p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Arial"/>
                <a:cs typeface="Arial"/>
              </a:rPr>
              <a:t>(Rate saturated)</a:t>
            </a:r>
            <a:endParaRPr lang="en-US" sz="1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33805" y="3894411"/>
            <a:ext cx="1799384" cy="17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3113610" y="3812854"/>
            <a:ext cx="1949618" cy="762000"/>
          </a:xfrm>
          <a:prstGeom prst="wedgeRoundRectCallout">
            <a:avLst>
              <a:gd name="adj1" fmla="val 10815"/>
              <a:gd name="adj2" fmla="val 10661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113610" y="3802775"/>
            <a:ext cx="19965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Self-trigger (dark counts)</a:t>
            </a:r>
          </a:p>
          <a:p>
            <a:r>
              <a:rPr lang="en-US" sz="1400" dirty="0"/>
              <a:t>g</a:t>
            </a:r>
            <a:r>
              <a:rPr lang="en-US" sz="1400" dirty="0" smtClean="0"/>
              <a:t>ain equalization &amp;</a:t>
            </a:r>
          </a:p>
          <a:p>
            <a:r>
              <a:rPr lang="en-US" sz="1400" dirty="0" smtClean="0"/>
              <a:t>threshold selection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086048" y="5308236"/>
            <a:ext cx="441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rial"/>
                <a:cs typeface="Arial"/>
              </a:rPr>
              <a:t>SPE</a:t>
            </a:r>
            <a:endParaRPr lang="en-US" sz="1000" b="1" dirty="0">
              <a:latin typeface="Arial"/>
              <a:cs typeface="Arial"/>
            </a:endParaRPr>
          </a:p>
        </p:txBody>
      </p:sp>
      <p:pic>
        <p:nvPicPr>
          <p:cNvPr id="16" name="Picture 15" descr="maroc3_schem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07" y="698489"/>
            <a:ext cx="2585819" cy="15723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599545" y="2305520"/>
            <a:ext cx="438728" cy="2922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5052395" y="2244425"/>
            <a:ext cx="985878" cy="838329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282085" y="3405879"/>
            <a:ext cx="836002" cy="31052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903" y="3082754"/>
            <a:ext cx="5370006" cy="3469405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98349" y="1929519"/>
            <a:ext cx="5155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</a:rPr>
              <a:t>(ATLAS)</a:t>
            </a:r>
            <a:endParaRPr lang="en-US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3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digital_rate_vs_th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5" y="3463636"/>
            <a:ext cx="5582231" cy="30192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723" y="2401930"/>
            <a:ext cx="3446277" cy="416627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419753" y="-76200"/>
            <a:ext cx="60961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MAROC3 Front-End Electronics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444" y="3098102"/>
            <a:ext cx="32529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64 binary outputs with time </a:t>
            </a:r>
            <a:r>
              <a:rPr lang="en-US" sz="1400" dirty="0"/>
              <a:t>jitter  ~300 </a:t>
            </a:r>
            <a:r>
              <a:rPr lang="en-US" sz="1400" dirty="0" err="1"/>
              <a:t>ps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3694546" y="1618073"/>
            <a:ext cx="507999" cy="7718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513945" y="2137620"/>
            <a:ext cx="1145711" cy="263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79070" y="4692916"/>
            <a:ext cx="1195329" cy="17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Arial"/>
                <a:cs typeface="Arial"/>
              </a:rPr>
              <a:t>Laser Light</a:t>
            </a:r>
            <a:endParaRPr lang="en-US" sz="1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Left-Right Arrow 3"/>
          <p:cNvSpPr/>
          <p:nvPr/>
        </p:nvSpPr>
        <p:spPr>
          <a:xfrm>
            <a:off x="1893141" y="5492902"/>
            <a:ext cx="2665073" cy="104998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97812" y="4465485"/>
            <a:ext cx="1195329" cy="17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Arial"/>
                <a:cs typeface="Arial"/>
              </a:rPr>
              <a:t>Noise</a:t>
            </a:r>
          </a:p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Arial"/>
                <a:cs typeface="Arial"/>
              </a:rPr>
              <a:t>(Rate saturated)</a:t>
            </a:r>
            <a:endParaRPr lang="en-US" sz="1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33805" y="3894411"/>
            <a:ext cx="1799384" cy="17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3113610" y="3812854"/>
            <a:ext cx="1949618" cy="762000"/>
          </a:xfrm>
          <a:prstGeom prst="wedgeRoundRectCallout">
            <a:avLst>
              <a:gd name="adj1" fmla="val 10815"/>
              <a:gd name="adj2" fmla="val 10661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113610" y="3802775"/>
            <a:ext cx="19965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Self-trigger (dark counts)</a:t>
            </a:r>
          </a:p>
          <a:p>
            <a:r>
              <a:rPr lang="en-US" sz="1400" dirty="0"/>
              <a:t>g</a:t>
            </a:r>
            <a:r>
              <a:rPr lang="en-US" sz="1400" dirty="0" smtClean="0"/>
              <a:t>ain equalization &amp;</a:t>
            </a:r>
          </a:p>
          <a:p>
            <a:r>
              <a:rPr lang="en-US" sz="1400" dirty="0" smtClean="0"/>
              <a:t>threshold selection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086048" y="5308236"/>
            <a:ext cx="441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rial"/>
                <a:cs typeface="Arial"/>
              </a:rPr>
              <a:t>SPE</a:t>
            </a:r>
            <a:endParaRPr lang="en-US" sz="1000" b="1" dirty="0">
              <a:latin typeface="Arial"/>
              <a:cs typeface="Arial"/>
            </a:endParaRPr>
          </a:p>
        </p:txBody>
      </p:sp>
      <p:pic>
        <p:nvPicPr>
          <p:cNvPr id="16" name="Picture 15" descr="maroc3_schem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07" y="698489"/>
            <a:ext cx="2585819" cy="15723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572375" y="2244425"/>
            <a:ext cx="254000" cy="119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388" y="860844"/>
            <a:ext cx="2282536" cy="158679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599545" y="2305520"/>
            <a:ext cx="438728" cy="2922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848050" y="618453"/>
            <a:ext cx="21258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Multiplexed analog output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02400" y="686944"/>
            <a:ext cx="2459920" cy="176069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6038273" y="698489"/>
            <a:ext cx="475672" cy="467602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052395" y="2244425"/>
            <a:ext cx="985878" cy="838329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282085" y="3405879"/>
            <a:ext cx="438728" cy="31052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903" y="3082754"/>
            <a:ext cx="5370006" cy="3469405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50" y="685601"/>
            <a:ext cx="3612468" cy="228509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427776" y="707185"/>
            <a:ext cx="1266770" cy="32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762005" y="1052448"/>
            <a:ext cx="1266770" cy="32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898349" y="1929519"/>
            <a:ext cx="5155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</a:rPr>
              <a:t>(ATLAS)</a:t>
            </a:r>
            <a:endParaRPr lang="en-US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346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957047" y="-76200"/>
            <a:ext cx="502155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Neutron Irradiation Tests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84" y="681180"/>
            <a:ext cx="3398834" cy="25538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46" y="3316438"/>
            <a:ext cx="3604491" cy="11147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81" y="4514614"/>
            <a:ext cx="2668565" cy="19033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09964" y="5529036"/>
            <a:ext cx="988786" cy="199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72042" y="5497605"/>
            <a:ext cx="999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8000"/>
                </a:solidFill>
              </a:rPr>
              <a:t>2 10</a:t>
            </a:r>
            <a:r>
              <a:rPr lang="en-US" sz="1200" b="1" baseline="30000" dirty="0" smtClean="0">
                <a:solidFill>
                  <a:srgbClr val="008000"/>
                </a:solidFill>
              </a:rPr>
              <a:t>9</a:t>
            </a:r>
            <a:r>
              <a:rPr lang="en-US" sz="1200" b="1" dirty="0" smtClean="0">
                <a:solidFill>
                  <a:srgbClr val="008000"/>
                </a:solidFill>
              </a:rPr>
              <a:t> cm</a:t>
            </a:r>
            <a:r>
              <a:rPr lang="en-US" sz="1200" b="1" baseline="30000" dirty="0" smtClean="0">
                <a:solidFill>
                  <a:srgbClr val="008000"/>
                </a:solidFill>
              </a:rPr>
              <a:t>-2</a:t>
            </a:r>
            <a:r>
              <a:rPr lang="en-US" sz="1200" b="1" dirty="0" smtClean="0">
                <a:solidFill>
                  <a:srgbClr val="008000"/>
                </a:solidFill>
              </a:rPr>
              <a:t> y</a:t>
            </a:r>
            <a:r>
              <a:rPr lang="en-US" sz="1200" b="1" baseline="30000" dirty="0" smtClean="0">
                <a:solidFill>
                  <a:srgbClr val="008000"/>
                </a:solidFill>
              </a:rPr>
              <a:t>-1</a:t>
            </a:r>
            <a:endParaRPr lang="en-US" sz="1200" b="1" baseline="30000" dirty="0">
              <a:solidFill>
                <a:srgbClr val="008000"/>
              </a:solidFill>
            </a:endParaRPr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4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730" y="698406"/>
            <a:ext cx="5008035" cy="2721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394" y="4048309"/>
            <a:ext cx="6297965" cy="232343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957047" y="-76200"/>
            <a:ext cx="502155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Neutron Irradiation Tests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84" y="681180"/>
            <a:ext cx="3398834" cy="25538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46" y="3316438"/>
            <a:ext cx="3604491" cy="1114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2846" y="594501"/>
            <a:ext cx="2841154" cy="18024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87437" y="969823"/>
            <a:ext cx="143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-- Before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-- After   ~3 years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4787" y="3466523"/>
            <a:ext cx="5096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 long-term effect on MA-PMT or MAROC3, null or negligible </a:t>
            </a:r>
          </a:p>
          <a:p>
            <a:r>
              <a:rPr lang="en-US" sz="1400" dirty="0"/>
              <a:t>e</a:t>
            </a:r>
            <a:r>
              <a:rPr lang="en-US" sz="1400" dirty="0" smtClean="0"/>
              <a:t>ffects expected on specific components after ~ 20 years of CLAS12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181" y="4514614"/>
            <a:ext cx="2668565" cy="19033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09964" y="5529036"/>
            <a:ext cx="988786" cy="199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72042" y="5497605"/>
            <a:ext cx="999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8000"/>
                </a:solidFill>
              </a:rPr>
              <a:t>2 10</a:t>
            </a:r>
            <a:r>
              <a:rPr lang="en-US" sz="1200" b="1" baseline="30000" dirty="0" smtClean="0">
                <a:solidFill>
                  <a:srgbClr val="008000"/>
                </a:solidFill>
              </a:rPr>
              <a:t>9</a:t>
            </a:r>
            <a:r>
              <a:rPr lang="en-US" sz="1200" b="1" dirty="0" smtClean="0">
                <a:solidFill>
                  <a:srgbClr val="008000"/>
                </a:solidFill>
              </a:rPr>
              <a:t> cm</a:t>
            </a:r>
            <a:r>
              <a:rPr lang="en-US" sz="1200" b="1" baseline="30000" dirty="0" smtClean="0">
                <a:solidFill>
                  <a:srgbClr val="008000"/>
                </a:solidFill>
              </a:rPr>
              <a:t>-2</a:t>
            </a:r>
            <a:r>
              <a:rPr lang="en-US" sz="1200" b="1" dirty="0" smtClean="0">
                <a:solidFill>
                  <a:srgbClr val="008000"/>
                </a:solidFill>
              </a:rPr>
              <a:t> y</a:t>
            </a:r>
            <a:r>
              <a:rPr lang="en-US" sz="1200" b="1" baseline="30000" dirty="0" smtClean="0">
                <a:solidFill>
                  <a:srgbClr val="008000"/>
                </a:solidFill>
              </a:rPr>
              <a:t>-1</a:t>
            </a:r>
            <a:endParaRPr lang="en-US" sz="1200" b="1" baseline="30000" dirty="0">
              <a:solidFill>
                <a:srgbClr val="008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65536" y="1546679"/>
            <a:ext cx="898071" cy="51707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10036" y="1029607"/>
            <a:ext cx="392810" cy="136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26857" y="866321"/>
            <a:ext cx="1875989" cy="33110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95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apshot 2013-02-14 23-42-4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032" y="798512"/>
            <a:ext cx="5467048" cy="5712595"/>
          </a:xfrm>
          <a:prstGeom prst="rect">
            <a:avLst/>
          </a:prstGeom>
        </p:spPr>
      </p:pic>
      <p:sp>
        <p:nvSpPr>
          <p:cNvPr id="27" name="Rectangular Callout 26"/>
          <p:cNvSpPr/>
          <p:nvPr/>
        </p:nvSpPr>
        <p:spPr>
          <a:xfrm>
            <a:off x="59832" y="4395217"/>
            <a:ext cx="2039501" cy="743502"/>
          </a:xfrm>
          <a:prstGeom prst="wedgeRectCallout">
            <a:avLst>
              <a:gd name="adj1" fmla="val 90834"/>
              <a:gd name="adj2" fmla="val 575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08978" y="-76200"/>
            <a:ext cx="49176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SiPM Test Prototype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5962952" y="4969237"/>
            <a:ext cx="2389018" cy="658174"/>
          </a:xfrm>
          <a:prstGeom prst="wedgeRectCallout">
            <a:avLst>
              <a:gd name="adj1" fmla="val -50146"/>
              <a:gd name="adj2" fmla="val -1722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ular Callout 14"/>
          <p:cNvSpPr/>
          <p:nvPr/>
        </p:nvSpPr>
        <p:spPr>
          <a:xfrm>
            <a:off x="245729" y="3040038"/>
            <a:ext cx="2084446" cy="356157"/>
          </a:xfrm>
          <a:prstGeom prst="wedgeRectCallout">
            <a:avLst>
              <a:gd name="adj1" fmla="val 57596"/>
              <a:gd name="adj2" fmla="val -26685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24854" y="5019525"/>
            <a:ext cx="2187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Custom SiPM matrices with </a:t>
            </a:r>
          </a:p>
          <a:p>
            <a:r>
              <a:rPr lang="en-US" sz="1400" dirty="0" smtClean="0"/>
              <a:t>a pre-amplification stage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69918" y="3088418"/>
            <a:ext cx="1980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Commercial SiPM matrix</a:t>
            </a:r>
            <a:endParaRPr lang="en-US" sz="1400" dirty="0"/>
          </a:p>
        </p:txBody>
      </p:sp>
      <p:sp>
        <p:nvSpPr>
          <p:cNvPr id="20" name="Rectangular Callout 19"/>
          <p:cNvSpPr/>
          <p:nvPr/>
        </p:nvSpPr>
        <p:spPr>
          <a:xfrm>
            <a:off x="7276326" y="1725229"/>
            <a:ext cx="1840938" cy="619533"/>
          </a:xfrm>
          <a:prstGeom prst="wedgeRectCallout">
            <a:avLst>
              <a:gd name="adj1" fmla="val -119723"/>
              <a:gd name="adj2" fmla="val 18064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318592" y="1748972"/>
            <a:ext cx="1636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1.5 m coaxial cables </a:t>
            </a:r>
          </a:p>
          <a:p>
            <a:r>
              <a:rPr lang="en-US" sz="1400" dirty="0" smtClean="0"/>
              <a:t>to the electronics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40892" y="4400055"/>
            <a:ext cx="19916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Water-cooled </a:t>
            </a:r>
            <a:r>
              <a:rPr lang="en-US" sz="1400" dirty="0" err="1" smtClean="0"/>
              <a:t>Peltier</a:t>
            </a:r>
            <a:r>
              <a:rPr lang="en-US" sz="1400" dirty="0" smtClean="0"/>
              <a:t> cell </a:t>
            </a:r>
          </a:p>
          <a:p>
            <a:r>
              <a:rPr lang="en-US" sz="1400" dirty="0"/>
              <a:t>f</a:t>
            </a:r>
            <a:r>
              <a:rPr lang="en-US" sz="1400" dirty="0" smtClean="0"/>
              <a:t>or temperature control </a:t>
            </a:r>
          </a:p>
          <a:p>
            <a:r>
              <a:rPr lang="en-US" sz="1400" dirty="0" smtClean="0"/>
              <a:t>[-25 : +25 Celsius]</a:t>
            </a:r>
            <a:endParaRPr lang="en-US" sz="1400" dirty="0"/>
          </a:p>
        </p:txBody>
      </p:sp>
      <p:sp>
        <p:nvSpPr>
          <p:cNvPr id="5" name="Multiply 4"/>
          <p:cNvSpPr/>
          <p:nvPr/>
        </p:nvSpPr>
        <p:spPr>
          <a:xfrm>
            <a:off x="3701142" y="3466498"/>
            <a:ext cx="471715" cy="537031"/>
          </a:xfrm>
          <a:prstGeom prst="mathMultiply">
            <a:avLst>
              <a:gd name="adj1" fmla="val 1055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56000" y="3955149"/>
            <a:ext cx="72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9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apshot 2013-02-20 15-41-49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1571"/>
            <a:ext cx="9144000" cy="452612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60129" y="-76200"/>
            <a:ext cx="641533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Custom SiPM Matrix @ +25</a:t>
            </a:r>
            <a:r>
              <a:rPr lang="en-US" sz="3600" b="1" baseline="30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</a:t>
            </a:r>
            <a:endParaRPr lang="en-US" sz="3600" b="1" baseline="3000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104" y="1858217"/>
            <a:ext cx="4284580" cy="2219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50547" y="3414065"/>
            <a:ext cx="2139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 occupancy (%)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296737" y="5652170"/>
            <a:ext cx="2753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 occupancy  (%)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633408" y="4823328"/>
            <a:ext cx="111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 RMS</a:t>
            </a:r>
            <a:endParaRPr lang="en-US" dirty="0"/>
          </a:p>
        </p:txBody>
      </p:sp>
      <p:sp>
        <p:nvSpPr>
          <p:cNvPr id="18" name="Oval Callout 17"/>
          <p:cNvSpPr/>
          <p:nvPr/>
        </p:nvSpPr>
        <p:spPr>
          <a:xfrm>
            <a:off x="6538660" y="962522"/>
            <a:ext cx="2295188" cy="832577"/>
          </a:xfrm>
          <a:prstGeom prst="wedgeEllipseCallout">
            <a:avLst>
              <a:gd name="adj1" fmla="val -120780"/>
              <a:gd name="adj2" fmla="val 1554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20" name="TextBox 19"/>
          <p:cNvSpPr txBox="1"/>
          <p:nvPr/>
        </p:nvSpPr>
        <p:spPr>
          <a:xfrm>
            <a:off x="6633408" y="1094053"/>
            <a:ext cx="213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Equalization of the</a:t>
            </a:r>
          </a:p>
          <a:p>
            <a:pPr algn="ctr"/>
            <a:r>
              <a:rPr lang="en-US" sz="1500" dirty="0"/>
              <a:t>s</a:t>
            </a:r>
            <a:r>
              <a:rPr lang="en-US" sz="1500" dirty="0" smtClean="0"/>
              <a:t>ingle SiPM is</a:t>
            </a:r>
            <a:r>
              <a:rPr lang="en-US" sz="1500" dirty="0"/>
              <a:t> </a:t>
            </a:r>
            <a:r>
              <a:rPr lang="en-US" sz="1500" dirty="0" smtClean="0"/>
              <a:t>critical</a:t>
            </a:r>
            <a:endParaRPr lang="en-US" sz="1500" dirty="0"/>
          </a:p>
        </p:txBody>
      </p:sp>
      <p:sp>
        <p:nvSpPr>
          <p:cNvPr id="21" name="Oval Callout 20"/>
          <p:cNvSpPr/>
          <p:nvPr/>
        </p:nvSpPr>
        <p:spPr>
          <a:xfrm>
            <a:off x="668418" y="3231043"/>
            <a:ext cx="2409519" cy="764529"/>
          </a:xfrm>
          <a:prstGeom prst="wedgeEllipseCallout">
            <a:avLst>
              <a:gd name="adj1" fmla="val -49178"/>
              <a:gd name="adj2" fmla="val 17254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24" name="TextBox 23"/>
          <p:cNvSpPr txBox="1"/>
          <p:nvPr/>
        </p:nvSpPr>
        <p:spPr>
          <a:xfrm>
            <a:off x="1198400" y="3289501"/>
            <a:ext cx="11296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10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 level is</a:t>
            </a:r>
          </a:p>
          <a:p>
            <a:pPr algn="ctr"/>
            <a:r>
              <a:rPr lang="en-US" sz="1600" dirty="0" smtClean="0"/>
              <a:t>challenging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93484" y="2705876"/>
            <a:ext cx="1348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High threshold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Medium threshold</a:t>
            </a:r>
          </a:p>
          <a:p>
            <a:r>
              <a:rPr lang="en-US" sz="1200" dirty="0">
                <a:solidFill>
                  <a:srgbClr val="0000FF"/>
                </a:solidFill>
              </a:rPr>
              <a:t>Low </a:t>
            </a:r>
            <a:r>
              <a:rPr lang="en-US" sz="1200" dirty="0" smtClean="0">
                <a:solidFill>
                  <a:srgbClr val="0000FF"/>
                </a:solidFill>
              </a:rPr>
              <a:t>threshold</a:t>
            </a:r>
            <a:endParaRPr 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34925" y="4170956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3457065" y="6281694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8241924" y="6267331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pic>
        <p:nvPicPr>
          <p:cNvPr id="3" name="Picture 2" descr="Snapshot 2013-02-20 15-22-36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4102" y="-234353"/>
            <a:ext cx="1652019" cy="4654546"/>
          </a:xfrm>
          <a:prstGeom prst="rect">
            <a:avLst/>
          </a:prstGeom>
        </p:spPr>
      </p:pic>
      <p:sp>
        <p:nvSpPr>
          <p:cNvPr id="8" name="Donut 7"/>
          <p:cNvSpPr/>
          <p:nvPr/>
        </p:nvSpPr>
        <p:spPr>
          <a:xfrm>
            <a:off x="1751796" y="1804734"/>
            <a:ext cx="641684" cy="641685"/>
          </a:xfrm>
          <a:prstGeom prst="donut">
            <a:avLst>
              <a:gd name="adj" fmla="val 833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1751796" y="652080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036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apshot 2013-02-20 13-36-0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2" y="1931803"/>
            <a:ext cx="9144000" cy="442483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67429" y="-76200"/>
            <a:ext cx="620073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Custom SiPM Matrix@-25</a:t>
            </a:r>
            <a:r>
              <a:rPr lang="en-US" sz="3600" b="1" baseline="30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</a:t>
            </a:r>
            <a:endParaRPr lang="en-US" sz="3600" b="1" baseline="3000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104" y="1858217"/>
            <a:ext cx="4284580" cy="2219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50547" y="3414065"/>
            <a:ext cx="2139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 occupancy (%)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296737" y="5652170"/>
            <a:ext cx="2753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 occupancy  (%)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633408" y="4823328"/>
            <a:ext cx="111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 RMS</a:t>
            </a:r>
            <a:endParaRPr lang="en-US" dirty="0"/>
          </a:p>
        </p:txBody>
      </p:sp>
      <p:pic>
        <p:nvPicPr>
          <p:cNvPr id="16" name="Picture 15" descr="Snapshot 2013-02-20 13-17-06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0068" y="-225091"/>
            <a:ext cx="1654670" cy="4674598"/>
          </a:xfrm>
          <a:prstGeom prst="rect">
            <a:avLst/>
          </a:prstGeom>
        </p:spPr>
      </p:pic>
      <p:sp>
        <p:nvSpPr>
          <p:cNvPr id="8" name="Donut 7"/>
          <p:cNvSpPr/>
          <p:nvPr/>
        </p:nvSpPr>
        <p:spPr>
          <a:xfrm>
            <a:off x="1751796" y="1804734"/>
            <a:ext cx="641684" cy="641685"/>
          </a:xfrm>
          <a:prstGeom prst="donut">
            <a:avLst>
              <a:gd name="adj" fmla="val 833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2634894" y="3103847"/>
            <a:ext cx="2295188" cy="893541"/>
          </a:xfrm>
          <a:prstGeom prst="wedgeEllipseCallout">
            <a:avLst>
              <a:gd name="adj1" fmla="val 62693"/>
              <a:gd name="adj2" fmla="val -9504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20" name="TextBox 19"/>
          <p:cNvSpPr txBox="1"/>
          <p:nvPr/>
        </p:nvSpPr>
        <p:spPr>
          <a:xfrm>
            <a:off x="2684607" y="3185822"/>
            <a:ext cx="223741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/>
              <a:t>Largely insensitivity to</a:t>
            </a:r>
          </a:p>
          <a:p>
            <a:pPr algn="ctr"/>
            <a:r>
              <a:rPr lang="en-US" sz="1500" dirty="0" smtClean="0"/>
              <a:t> </a:t>
            </a:r>
            <a:r>
              <a:rPr lang="en-US" sz="1500" dirty="0" err="1" smtClean="0"/>
              <a:t>Vbias</a:t>
            </a:r>
            <a:r>
              <a:rPr lang="en-US" sz="1500" dirty="0" smtClean="0"/>
              <a:t> and discriminator</a:t>
            </a:r>
          </a:p>
          <a:p>
            <a:pPr algn="ctr"/>
            <a:r>
              <a:rPr lang="en-US" sz="1500" dirty="0" smtClean="0"/>
              <a:t>threshold</a:t>
            </a:r>
            <a:endParaRPr lang="en-US" sz="1500" dirty="0"/>
          </a:p>
        </p:txBody>
      </p:sp>
      <p:sp>
        <p:nvSpPr>
          <p:cNvPr id="21" name="Oval Callout 20"/>
          <p:cNvSpPr/>
          <p:nvPr/>
        </p:nvSpPr>
        <p:spPr>
          <a:xfrm>
            <a:off x="105063" y="3185822"/>
            <a:ext cx="2409519" cy="764529"/>
          </a:xfrm>
          <a:prstGeom prst="wedgeEllipseCallout">
            <a:avLst>
              <a:gd name="adj1" fmla="val -11450"/>
              <a:gd name="adj2" fmla="val 23724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24" name="TextBox 23"/>
          <p:cNvSpPr txBox="1"/>
          <p:nvPr/>
        </p:nvSpPr>
        <p:spPr>
          <a:xfrm>
            <a:off x="145167" y="3289502"/>
            <a:ext cx="22483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/>
              <a:t>In a +/- 3 ns window</a:t>
            </a:r>
          </a:p>
          <a:p>
            <a:pPr algn="ctr"/>
            <a:r>
              <a:rPr lang="en-US" sz="1500" dirty="0" smtClean="0"/>
              <a:t>Comparable with H8500</a:t>
            </a:r>
            <a:endParaRPr lang="en-US" sz="1500" dirty="0"/>
          </a:p>
        </p:txBody>
      </p:sp>
      <p:sp>
        <p:nvSpPr>
          <p:cNvPr id="27" name="TextBox 26"/>
          <p:cNvSpPr txBox="1"/>
          <p:nvPr/>
        </p:nvSpPr>
        <p:spPr>
          <a:xfrm>
            <a:off x="6942005" y="2714262"/>
            <a:ext cx="1348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High threshold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Medium threshold</a:t>
            </a:r>
          </a:p>
          <a:p>
            <a:r>
              <a:rPr lang="en-US" sz="1200" dirty="0">
                <a:solidFill>
                  <a:srgbClr val="0000FF"/>
                </a:solidFill>
              </a:rPr>
              <a:t>Low </a:t>
            </a:r>
            <a:r>
              <a:rPr lang="en-US" sz="1200" dirty="0" smtClean="0">
                <a:solidFill>
                  <a:srgbClr val="0000FF"/>
                </a:solidFill>
              </a:rPr>
              <a:t>threshold</a:t>
            </a:r>
            <a:endParaRPr 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75029" y="4037276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3457065" y="6281694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8241924" y="6267331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5287" y="989268"/>
            <a:ext cx="3913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For a 12 cm radius Cherenkov cone and</a:t>
            </a:r>
          </a:p>
          <a:p>
            <a:r>
              <a:rPr lang="en-US" sz="1600" dirty="0" smtClean="0"/>
              <a:t>a 3 mm SiPM pixel, an occupancy of 4 %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orresponds to about 24 </a:t>
            </a:r>
            <a:r>
              <a:rPr lang="en-US" sz="1600" dirty="0" err="1" smtClean="0"/>
              <a:t>p.e.</a:t>
            </a:r>
            <a:r>
              <a:rPr lang="en-US" sz="1600" dirty="0" smtClean="0"/>
              <a:t>  </a:t>
            </a:r>
            <a:endParaRPr lang="en-US" sz="1600" dirty="0"/>
          </a:p>
        </p:txBody>
      </p:sp>
      <p:sp>
        <p:nvSpPr>
          <p:cNvPr id="3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62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17424" y="854640"/>
            <a:ext cx="4811776" cy="3608832"/>
            <a:chOff x="0" y="0"/>
            <a:chExt cx="9144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05000" y="1219200"/>
              <a:ext cx="7970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prstClr val="white"/>
                  </a:solidFill>
                </a:rPr>
                <a:t>RICH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 rot="331514" flipH="1">
              <a:off x="7886700" y="3733800"/>
              <a:ext cx="685800" cy="7620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01000" y="3167063"/>
              <a:ext cx="1039948" cy="528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beam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7424" y="4757394"/>
            <a:ext cx="8839200" cy="1828800"/>
            <a:chOff x="76200" y="4953000"/>
            <a:chExt cx="8839200" cy="1828800"/>
          </a:xfrm>
        </p:grpSpPr>
        <p:sp>
          <p:nvSpPr>
            <p:cNvPr id="29" name="Rectangle 28"/>
            <p:cNvSpPr/>
            <p:nvPr/>
          </p:nvSpPr>
          <p:spPr>
            <a:xfrm>
              <a:off x="76200" y="4953000"/>
              <a:ext cx="8839200" cy="18288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354128" y="5202384"/>
              <a:ext cx="2141672" cy="1447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prstClr val="white"/>
                  </a:solidFill>
                </a:rPr>
                <a:t>RICH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24400" y="5430984"/>
              <a:ext cx="76200" cy="9144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1200" y="5430984"/>
              <a:ext cx="76200" cy="9144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76400" y="504998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GEM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95800" y="504998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GEM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295400" y="5735784"/>
              <a:ext cx="45719" cy="1905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8200" y="6116784"/>
              <a:ext cx="9207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scintillators</a:t>
              </a: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(trigger)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10200" y="5659584"/>
              <a:ext cx="990600" cy="304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29200" y="6065409"/>
              <a:ext cx="1905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C000"/>
                  </a:solidFill>
                </a:rPr>
                <a:t>threshold gas </a:t>
              </a:r>
              <a:r>
                <a:rPr lang="en-US" sz="1400" b="1" dirty="0" smtClean="0">
                  <a:solidFill>
                    <a:srgbClr val="FFC000"/>
                  </a:solidFill>
                </a:rPr>
                <a:t>Cerenkov</a:t>
              </a:r>
            </a:p>
            <a:p>
              <a:pPr algn="ctr"/>
              <a:r>
                <a:rPr lang="en-US" sz="1400" b="1" dirty="0" smtClean="0">
                  <a:solidFill>
                    <a:srgbClr val="FFC000"/>
                  </a:solidFill>
                  <a:latin typeface="Symbol" pitchFamily="18" charset="2"/>
                </a:rPr>
                <a:t>(p</a:t>
              </a:r>
              <a:r>
                <a:rPr lang="en-US" sz="1400" b="1" dirty="0" smtClean="0">
                  <a:solidFill>
                    <a:srgbClr val="FFC000"/>
                  </a:solidFill>
                </a:rPr>
                <a:t>/K separation)</a:t>
              </a:r>
              <a:endParaRPr lang="en-US" sz="1400" b="1" dirty="0">
                <a:solidFill>
                  <a:srgbClr val="FFC000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7696200" y="5811984"/>
              <a:ext cx="762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733322" y="5354784"/>
              <a:ext cx="72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</a:rPr>
                <a:t>beam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50012" y="5943600"/>
              <a:ext cx="11081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prstClr val="black"/>
                  </a:solidFill>
                </a:rPr>
                <a:t>pions</a:t>
              </a:r>
              <a:endParaRPr lang="en-US" sz="1400" b="1" dirty="0">
                <a:solidFill>
                  <a:prstClr val="black"/>
                </a:solidFill>
              </a:endParaRPr>
            </a:p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few % </a:t>
              </a:r>
              <a:r>
                <a:rPr lang="en-US" sz="1400" b="1" dirty="0" err="1">
                  <a:solidFill>
                    <a:prstClr val="black"/>
                  </a:solidFill>
                </a:rPr>
                <a:t>kaons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784368" y="-76200"/>
            <a:ext cx="536689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Prototype at CERN-T9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33" name="Picture 32" descr="Snapshot 2013-02-15 14-25-1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67" y="2730316"/>
            <a:ext cx="2788206" cy="199551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934394" y="2893803"/>
            <a:ext cx="462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K,p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65028" y="3816643"/>
            <a:ext cx="19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/>
              </a:rPr>
              <a:t>p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81925" y="2994238"/>
            <a:ext cx="9925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Gas </a:t>
            </a:r>
          </a:p>
          <a:p>
            <a:r>
              <a:rPr lang="en-US" sz="1400" b="1" dirty="0" smtClean="0"/>
              <a:t>Cherenkov</a:t>
            </a:r>
          </a:p>
          <a:p>
            <a:r>
              <a:rPr lang="en-US" sz="1400" b="1" dirty="0"/>
              <a:t>s</a:t>
            </a:r>
            <a:r>
              <a:rPr lang="en-US" sz="1400" b="1" dirty="0" smtClean="0"/>
              <a:t>ignal </a:t>
            </a:r>
            <a:endParaRPr lang="en-US" sz="1400" b="1" dirty="0"/>
          </a:p>
        </p:txBody>
      </p:sp>
      <p:sp>
        <p:nvSpPr>
          <p:cNvPr id="3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55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Snapshot 2013-02-14 23-40-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942" y="599010"/>
            <a:ext cx="2340464" cy="2083073"/>
          </a:xfrm>
          <a:prstGeom prst="rect">
            <a:avLst/>
          </a:prstGeom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17424" y="854640"/>
            <a:ext cx="4811776" cy="3608832"/>
            <a:chOff x="0" y="0"/>
            <a:chExt cx="9144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05000" y="1219200"/>
              <a:ext cx="7970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prstClr val="white"/>
                  </a:solidFill>
                </a:rPr>
                <a:t>RICH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 rot="331514" flipH="1">
              <a:off x="7886700" y="3733800"/>
              <a:ext cx="685800" cy="7620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01000" y="3167063"/>
              <a:ext cx="1039948" cy="528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beam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7424" y="4757394"/>
            <a:ext cx="8839200" cy="1828800"/>
            <a:chOff x="76200" y="4953000"/>
            <a:chExt cx="8839200" cy="1828800"/>
          </a:xfrm>
        </p:grpSpPr>
        <p:sp>
          <p:nvSpPr>
            <p:cNvPr id="29" name="Rectangle 28"/>
            <p:cNvSpPr/>
            <p:nvPr/>
          </p:nvSpPr>
          <p:spPr>
            <a:xfrm>
              <a:off x="76200" y="4953000"/>
              <a:ext cx="8839200" cy="18288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354128" y="5202384"/>
              <a:ext cx="2141672" cy="1447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prstClr val="white"/>
                  </a:solidFill>
                </a:rPr>
                <a:t>RICH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24400" y="5430984"/>
              <a:ext cx="76200" cy="9144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1200" y="5430984"/>
              <a:ext cx="76200" cy="9144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76400" y="504998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GEM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95800" y="504998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GEM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295400" y="5735784"/>
              <a:ext cx="45719" cy="1905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8200" y="6116784"/>
              <a:ext cx="9207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scintillators</a:t>
              </a: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(trigger)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10200" y="5659584"/>
              <a:ext cx="990600" cy="304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29200" y="6065409"/>
              <a:ext cx="1905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C000"/>
                  </a:solidFill>
                </a:rPr>
                <a:t>threshold gas </a:t>
              </a:r>
              <a:r>
                <a:rPr lang="en-US" sz="1400" b="1" dirty="0" smtClean="0">
                  <a:solidFill>
                    <a:srgbClr val="FFC000"/>
                  </a:solidFill>
                </a:rPr>
                <a:t>Cerenkov</a:t>
              </a:r>
            </a:p>
            <a:p>
              <a:pPr algn="ctr"/>
              <a:r>
                <a:rPr lang="en-US" sz="1400" b="1" dirty="0" smtClean="0">
                  <a:solidFill>
                    <a:srgbClr val="FFC000"/>
                  </a:solidFill>
                  <a:latin typeface="Symbol" pitchFamily="18" charset="2"/>
                </a:rPr>
                <a:t>(p</a:t>
              </a:r>
              <a:r>
                <a:rPr lang="en-US" sz="1400" b="1" dirty="0" smtClean="0">
                  <a:solidFill>
                    <a:srgbClr val="FFC000"/>
                  </a:solidFill>
                </a:rPr>
                <a:t>/K separation)</a:t>
              </a:r>
              <a:endParaRPr lang="en-US" sz="1400" b="1" dirty="0">
                <a:solidFill>
                  <a:srgbClr val="FFC000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7696200" y="5811984"/>
              <a:ext cx="762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733322" y="5354784"/>
              <a:ext cx="72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</a:rPr>
                <a:t>beam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50012" y="5943600"/>
              <a:ext cx="11081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prstClr val="black"/>
                  </a:solidFill>
                </a:rPr>
                <a:t>pions</a:t>
              </a:r>
              <a:endParaRPr lang="en-US" sz="1400" b="1" dirty="0">
                <a:solidFill>
                  <a:prstClr val="black"/>
                </a:solidFill>
              </a:endParaRPr>
            </a:p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few % </a:t>
              </a:r>
              <a:r>
                <a:rPr lang="en-US" sz="1400" b="1" dirty="0" err="1">
                  <a:solidFill>
                    <a:prstClr val="black"/>
                  </a:solidFill>
                </a:rPr>
                <a:t>kaons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784368" y="-76200"/>
            <a:ext cx="536689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Prototype at CERN-T9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33" name="Picture 32" descr="Snapshot 2013-02-15 14-25-1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67" y="2730316"/>
            <a:ext cx="2788206" cy="199551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934394" y="2893803"/>
            <a:ext cx="462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K,p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65028" y="3816643"/>
            <a:ext cx="19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/>
              </a:rPr>
              <a:t>p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81925" y="2994238"/>
            <a:ext cx="9925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Gas </a:t>
            </a:r>
          </a:p>
          <a:p>
            <a:r>
              <a:rPr lang="en-US" sz="1400" b="1" dirty="0" smtClean="0"/>
              <a:t>Cherenkov</a:t>
            </a:r>
          </a:p>
          <a:p>
            <a:r>
              <a:rPr lang="en-US" sz="1400" b="1" dirty="0"/>
              <a:t>s</a:t>
            </a:r>
            <a:r>
              <a:rPr lang="en-US" sz="1400" b="1" dirty="0" smtClean="0"/>
              <a:t>ignal </a:t>
            </a:r>
            <a:endParaRPr lang="en-US" sz="1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8237049" y="1126878"/>
            <a:ext cx="8413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GEM </a:t>
            </a:r>
          </a:p>
          <a:p>
            <a:r>
              <a:rPr lang="en-US" sz="1400" b="1" dirty="0" smtClean="0"/>
              <a:t>chamber</a:t>
            </a:r>
          </a:p>
          <a:p>
            <a:r>
              <a:rPr lang="en-US" sz="1400" b="1" dirty="0" smtClean="0"/>
              <a:t>layout</a:t>
            </a:r>
            <a:endParaRPr lang="en-US" sz="1400" b="1" dirty="0"/>
          </a:p>
        </p:txBody>
      </p:sp>
      <p:sp>
        <p:nvSpPr>
          <p:cNvPr id="4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55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61636" y="1815282"/>
            <a:ext cx="3703577" cy="21718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709298" y="4914348"/>
            <a:ext cx="4737824" cy="15967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30924" y="-76200"/>
            <a:ext cx="51360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Spectrometer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20487" y="5614991"/>
            <a:ext cx="3457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Hadron ID wanted for flavor separation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547" y="2346307"/>
            <a:ext cx="2588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Luminosity up to 10</a:t>
            </a:r>
            <a:r>
              <a:rPr lang="en-US" sz="1600" baseline="30000" dirty="0" smtClean="0"/>
              <a:t>35 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-2 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502367" y="3370717"/>
            <a:ext cx="29475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Broad kinematic range coverage </a:t>
            </a:r>
          </a:p>
          <a:p>
            <a:r>
              <a:rPr lang="en-US" sz="1600" dirty="0" smtClean="0"/>
              <a:t>(current to target fragmentation)</a:t>
            </a:r>
            <a:endParaRPr lang="en-US" sz="1600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672684" y="2862180"/>
            <a:ext cx="2295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 and D polarized targets</a:t>
            </a:r>
            <a:endParaRPr lang="en-US" sz="1600" baseline="30000" dirty="0"/>
          </a:p>
        </p:txBody>
      </p:sp>
      <p:sp>
        <p:nvSpPr>
          <p:cNvPr id="38" name="TextBox 37"/>
          <p:cNvSpPr txBox="1"/>
          <p:nvPr/>
        </p:nvSpPr>
        <p:spPr>
          <a:xfrm>
            <a:off x="280154" y="1815930"/>
            <a:ext cx="3429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Highly polarized 12 GeV electron beam</a:t>
            </a:r>
            <a:endParaRPr lang="en-US" sz="1600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381016" y="815160"/>
            <a:ext cx="34342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Ongoing upgrade of the CLAS detector.</a:t>
            </a:r>
          </a:p>
          <a:p>
            <a:r>
              <a:rPr lang="en-US" sz="1600" dirty="0" smtClean="0"/>
              <a:t>First beam expected in 2016.</a:t>
            </a:r>
            <a:endParaRPr lang="en-US" sz="1600" dirty="0"/>
          </a:p>
        </p:txBody>
      </p:sp>
      <p:sp>
        <p:nvSpPr>
          <p:cNvPr id="3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426715" y="4957323"/>
            <a:ext cx="31240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3D structure of the nucleon by </a:t>
            </a:r>
          </a:p>
          <a:p>
            <a:pPr algn="ctr"/>
            <a:r>
              <a:rPr lang="en-US" sz="1600" dirty="0" smtClean="0"/>
              <a:t>polarized deep-inelastic scattering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833138" y="4396382"/>
            <a:ext cx="2355851" cy="2107244"/>
            <a:chOff x="3024788" y="1047749"/>
            <a:chExt cx="2951163" cy="2665413"/>
          </a:xfrm>
        </p:grpSpPr>
        <p:grpSp>
          <p:nvGrpSpPr>
            <p:cNvPr id="50" name="Group 8"/>
            <p:cNvGrpSpPr>
              <a:grpSpLocks/>
            </p:cNvGrpSpPr>
            <p:nvPr/>
          </p:nvGrpSpPr>
          <p:grpSpPr bwMode="auto">
            <a:xfrm>
              <a:off x="3239101" y="1049337"/>
              <a:ext cx="2665413" cy="2663825"/>
              <a:chOff x="2085" y="2435"/>
              <a:chExt cx="1679" cy="1678"/>
            </a:xfrm>
          </p:grpSpPr>
          <p:pic>
            <p:nvPicPr>
              <p:cNvPr id="55" name="Picture 9" descr="sidis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085" y="2435"/>
                <a:ext cx="1679" cy="167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56" name="Oval 10"/>
              <p:cNvSpPr>
                <a:spLocks noChangeArrowheads="1"/>
              </p:cNvSpPr>
              <p:nvPr/>
            </p:nvSpPr>
            <p:spPr bwMode="auto">
              <a:xfrm>
                <a:off x="2272" y="3630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57" name="Object 11"/>
              <p:cNvGraphicFramePr>
                <a:graphicFrameLocks noChangeAspect="1"/>
              </p:cNvGraphicFramePr>
              <p:nvPr/>
            </p:nvGraphicFramePr>
            <p:xfrm>
              <a:off x="2273" y="3741"/>
              <a:ext cx="264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5286" name="Equation" r:id="rId5" imgW="266400" imgH="164880" progId="Equation.3">
                      <p:embed/>
                    </p:oleObj>
                  </mc:Choice>
                  <mc:Fallback>
                    <p:oleObj name="Equation" r:id="rId5" imgW="2664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73" y="3741"/>
                            <a:ext cx="264" cy="1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8" name="AutoShape 12"/>
              <p:cNvSpPr>
                <a:spLocks noChangeArrowheads="1"/>
              </p:cNvSpPr>
              <p:nvPr/>
            </p:nvSpPr>
            <p:spPr bwMode="auto">
              <a:xfrm>
                <a:off x="2674" y="3297"/>
                <a:ext cx="296" cy="2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59" name="Object 13"/>
              <p:cNvGraphicFramePr>
                <a:graphicFrameLocks noChangeAspect="1"/>
              </p:cNvGraphicFramePr>
              <p:nvPr/>
            </p:nvGraphicFramePr>
            <p:xfrm>
              <a:off x="2759" y="3348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5287" name="Equation" r:id="rId7" imgW="152280" imgH="139680" progId="Equation.3">
                      <p:embed/>
                    </p:oleObj>
                  </mc:Choice>
                  <mc:Fallback>
                    <p:oleObj name="Equation" r:id="rId7" imgW="152280" imgH="1396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59" y="3348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0" name="Oval 14"/>
              <p:cNvSpPr>
                <a:spLocks noChangeArrowheads="1"/>
              </p:cNvSpPr>
              <p:nvPr/>
            </p:nvSpPr>
            <p:spPr bwMode="auto">
              <a:xfrm>
                <a:off x="3162" y="3034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1" name="Object 15"/>
              <p:cNvGraphicFramePr>
                <a:graphicFrameLocks noChangeAspect="1"/>
              </p:cNvGraphicFramePr>
              <p:nvPr/>
            </p:nvGraphicFramePr>
            <p:xfrm>
              <a:off x="3160" y="3132"/>
              <a:ext cx="304" cy="1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5288" name="Equation" r:id="rId9" imgW="253800" imgH="164880" progId="Equation.3">
                      <p:embed/>
                    </p:oleObj>
                  </mc:Choice>
                  <mc:Fallback>
                    <p:oleObj name="Equation" r:id="rId9" imgW="2538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0" y="3132"/>
                            <a:ext cx="304" cy="1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1" name="Rectangle 16"/>
            <p:cNvSpPr>
              <a:spLocks noChangeArrowheads="1"/>
            </p:cNvSpPr>
            <p:nvPr/>
          </p:nvSpPr>
          <p:spPr bwMode="auto">
            <a:xfrm>
              <a:off x="3024788" y="1047749"/>
              <a:ext cx="2951163" cy="26654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" name="Rectangle 2"/>
          <p:cNvSpPr>
            <a:spLocks noChangeArrowheads="1"/>
          </p:cNvSpPr>
          <p:nvPr/>
        </p:nvSpPr>
        <p:spPr bwMode="auto">
          <a:xfrm>
            <a:off x="2782599" y="3234857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3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2782599" y="3234857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5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8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78" name="Picture 4" descr="CLAS12_2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12213" r="20834" b="13322"/>
          <a:stretch>
            <a:fillRect/>
          </a:stretch>
        </p:blipFill>
        <p:spPr bwMode="auto">
          <a:xfrm>
            <a:off x="4551386" y="821262"/>
            <a:ext cx="4149725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5" name="Straight Arrow Connector 84"/>
          <p:cNvCxnSpPr/>
          <p:nvPr/>
        </p:nvCxnSpPr>
        <p:spPr>
          <a:xfrm flipV="1">
            <a:off x="4324791" y="2818298"/>
            <a:ext cx="628198" cy="33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3790113" y="598430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Crucial</a:t>
            </a:r>
            <a:r>
              <a:rPr lang="en-US" sz="1400" dirty="0"/>
              <a:t> </a:t>
            </a:r>
            <a:r>
              <a:rPr lang="en-US" sz="1400" dirty="0" smtClean="0"/>
              <a:t>for </a:t>
            </a:r>
            <a:r>
              <a:rPr lang="en-US" sz="1400" dirty="0"/>
              <a:t>the study of </a:t>
            </a:r>
            <a:r>
              <a:rPr lang="en-US" sz="1400" dirty="0" smtClean="0"/>
              <a:t>parton </a:t>
            </a:r>
            <a:r>
              <a:rPr lang="en-US" sz="1400" dirty="0"/>
              <a:t>dynamics </a:t>
            </a:r>
            <a:r>
              <a:rPr lang="en-US" sz="1400" dirty="0" smtClean="0"/>
              <a:t>related </a:t>
            </a:r>
            <a:r>
              <a:rPr lang="en-US" sz="1400" dirty="0"/>
              <a:t>to </a:t>
            </a:r>
            <a:r>
              <a:rPr lang="en-US" sz="1400" dirty="0" smtClean="0"/>
              <a:t>angular </a:t>
            </a:r>
            <a:r>
              <a:rPr lang="en-US" sz="1400" dirty="0"/>
              <a:t>momentum and spin-orbit </a:t>
            </a:r>
            <a:r>
              <a:rPr lang="en-US" sz="1400" dirty="0" smtClean="0"/>
              <a:t>effects </a:t>
            </a:r>
            <a:r>
              <a:rPr lang="en-US" sz="1400" dirty="0"/>
              <a:t>with </a:t>
            </a:r>
            <a:r>
              <a:rPr lang="en-US" sz="1400" dirty="0" smtClean="0"/>
              <a:t>flavor </a:t>
            </a:r>
            <a:r>
              <a:rPr lang="cs-CZ" sz="1400" dirty="0" smtClean="0"/>
              <a:t>sensitivity</a:t>
            </a:r>
            <a:r>
              <a:rPr lang="cs-CZ" sz="1400" dirty="0"/>
              <a:t>.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4130245" y="2529754"/>
            <a:ext cx="549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Beam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15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191058" y="-76200"/>
            <a:ext cx="655352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RHIC Prototype: Direct Light Case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866" y="3699706"/>
            <a:ext cx="2920932" cy="264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865083" y="1115081"/>
            <a:ext cx="3252509" cy="2082437"/>
            <a:chOff x="5120042" y="1023285"/>
            <a:chExt cx="3350003" cy="2248135"/>
          </a:xfrm>
        </p:grpSpPr>
        <p:pic>
          <p:nvPicPr>
            <p:cNvPr id="5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0042" y="1023285"/>
              <a:ext cx="3350003" cy="2248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5529570" y="1152867"/>
              <a:ext cx="1114791" cy="365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p=8 </a:t>
              </a:r>
              <a:r>
                <a:rPr lang="en-US" sz="1600" b="1" dirty="0" err="1" smtClean="0">
                  <a:solidFill>
                    <a:prstClr val="black"/>
                  </a:solidFill>
                </a:rPr>
                <a:t>GeV</a:t>
              </a:r>
              <a:r>
                <a:rPr lang="en-US" sz="1600" b="1" dirty="0" smtClean="0">
                  <a:solidFill>
                    <a:prstClr val="black"/>
                  </a:solidFill>
                </a:rPr>
                <a:t>/c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882891" y="1550645"/>
              <a:ext cx="9486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K</a:t>
              </a:r>
              <a:r>
                <a:rPr lang="en-US" sz="1200" dirty="0" smtClean="0">
                  <a:solidFill>
                    <a:srgbClr val="FF0000"/>
                  </a:solidFill>
                </a:rPr>
                <a:t> (x40)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686372" y="1062918"/>
              <a:ext cx="195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76452" y="2532926"/>
              <a:ext cx="8389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P </a:t>
              </a:r>
              <a:r>
                <a:rPr lang="en-US" sz="1200" dirty="0" smtClean="0">
                  <a:solidFill>
                    <a:srgbClr val="FF0000"/>
                  </a:solidFill>
                </a:rPr>
                <a:t>(x40)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94" y="3529605"/>
            <a:ext cx="2333472" cy="2809814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3202858" y="702279"/>
            <a:ext cx="57069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Clear hadron separation up to the  CLAS12 maximum momentum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10105" y="5209698"/>
            <a:ext cx="1706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Ring Coverage ~ 80%</a:t>
            </a:r>
            <a:endParaRPr lang="en-US" sz="1400" dirty="0"/>
          </a:p>
        </p:txBody>
      </p:sp>
      <p:sp>
        <p:nvSpPr>
          <p:cNvPr id="4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788" y="1122005"/>
            <a:ext cx="3166418" cy="2150369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3069965" y="1241895"/>
            <a:ext cx="1082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p</a:t>
            </a:r>
            <a:r>
              <a:rPr lang="en-US" sz="1600" b="1" dirty="0" smtClean="0">
                <a:solidFill>
                  <a:prstClr val="black"/>
                </a:solidFill>
              </a:rPr>
              <a:t>=6 GeV/c</a:t>
            </a:r>
            <a:endParaRPr lang="en-US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860036"/>
              </p:ext>
            </p:extLst>
          </p:nvPr>
        </p:nvGraphicFramePr>
        <p:xfrm>
          <a:off x="5724653" y="4103930"/>
          <a:ext cx="325135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162"/>
                <a:gridCol w="854363"/>
                <a:gridCol w="808182"/>
                <a:gridCol w="7966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</a:t>
                      </a:r>
                    </a:p>
                    <a:p>
                      <a:pPr algn="ctr"/>
                      <a:r>
                        <a:rPr lang="en-US" sz="1200" b="1" baseline="0" dirty="0" smtClean="0"/>
                        <a:t>(GeV/c)</a:t>
                      </a:r>
                      <a:endParaRPr lang="en-US" sz="12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600" baseline="-25000" dirty="0" err="1" smtClean="0"/>
                        <a:t>c</a:t>
                      </a:r>
                      <a:endParaRPr lang="en-US" sz="1600" baseline="-25000" dirty="0" smtClean="0"/>
                    </a:p>
                    <a:p>
                      <a:pPr algn="ctr"/>
                      <a:r>
                        <a:rPr lang="en-US" sz="1200" baseline="0" dirty="0" smtClean="0"/>
                        <a:t>(</a:t>
                      </a:r>
                      <a:r>
                        <a:rPr lang="en-US" sz="1200" baseline="0" dirty="0" err="1" smtClean="0"/>
                        <a:t>mrad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500" baseline="-25000" dirty="0" err="1" smtClean="0">
                          <a:latin typeface="Symbol" charset="2"/>
                          <a:cs typeface="Symbol" charset="2"/>
                        </a:rPr>
                        <a:t>q</a:t>
                      </a:r>
                      <a:endParaRPr lang="en-US" sz="1500" baseline="-25000" dirty="0" smtClean="0">
                        <a:latin typeface="Symbol" charset="2"/>
                        <a:cs typeface="Symbol" charset="2"/>
                      </a:endParaRPr>
                    </a:p>
                    <a:p>
                      <a:pPr algn="ctr"/>
                      <a:r>
                        <a:rPr lang="en-US" sz="1200" baseline="0" dirty="0" smtClean="0">
                          <a:latin typeface="Calibri"/>
                          <a:cs typeface="Calibri"/>
                        </a:rPr>
                        <a:t>(</a:t>
                      </a:r>
                      <a:r>
                        <a:rPr lang="en-US" sz="1200" baseline="0" dirty="0" err="1" smtClean="0">
                          <a:latin typeface="Calibri"/>
                          <a:cs typeface="Calibri"/>
                        </a:rPr>
                        <a:t>mrad</a:t>
                      </a:r>
                      <a:r>
                        <a:rPr lang="en-US" sz="1200" baseline="0" dirty="0" smtClean="0">
                          <a:latin typeface="Calibri"/>
                          <a:cs typeface="Calibri"/>
                        </a:rPr>
                        <a:t>)</a:t>
                      </a:r>
                      <a:endParaRPr lang="en-US" sz="1200" baseline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</a:t>
                      </a:r>
                      <a:r>
                        <a:rPr lang="en-US" sz="1600" baseline="-250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sz="1600" baseline="-250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306.5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1.41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6.9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306.8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4.7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307.6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3.9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5049532" y="318990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Symbol" charset="2"/>
                <a:cs typeface="Symbol" charset="2"/>
              </a:rPr>
              <a:t>q</a:t>
            </a:r>
            <a:r>
              <a:rPr lang="en-US" sz="1200" b="1" baseline="-25000" dirty="0" err="1" smtClean="0"/>
              <a:t>C</a:t>
            </a:r>
            <a:r>
              <a:rPr lang="en-US" sz="1200" b="1" dirty="0" smtClean="0"/>
              <a:t> (</a:t>
            </a:r>
            <a:r>
              <a:rPr lang="en-US" sz="1200" b="1" dirty="0" err="1" smtClean="0"/>
              <a:t>mrad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8373971" y="317835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Symbol" charset="2"/>
                <a:cs typeface="Symbol" charset="2"/>
              </a:rPr>
              <a:t>q</a:t>
            </a:r>
            <a:r>
              <a:rPr lang="en-US" sz="1200" b="1" baseline="-25000" dirty="0" err="1" smtClean="0"/>
              <a:t>C</a:t>
            </a:r>
            <a:r>
              <a:rPr lang="en-US" sz="1200" b="1" dirty="0" smtClean="0"/>
              <a:t> (</a:t>
            </a:r>
            <a:r>
              <a:rPr lang="en-US" sz="1200" b="1" dirty="0" err="1" smtClean="0"/>
              <a:t>mrad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  <p:grpSp>
        <p:nvGrpSpPr>
          <p:cNvPr id="95" name="Group 94"/>
          <p:cNvGrpSpPr/>
          <p:nvPr/>
        </p:nvGrpSpPr>
        <p:grpSpPr>
          <a:xfrm>
            <a:off x="-8275" y="1120329"/>
            <a:ext cx="2609549" cy="1994107"/>
            <a:chOff x="176445" y="1178054"/>
            <a:chExt cx="2609549" cy="1994107"/>
          </a:xfrm>
        </p:grpSpPr>
        <p:grpSp>
          <p:nvGrpSpPr>
            <p:cNvPr id="96" name="Group 95"/>
            <p:cNvGrpSpPr/>
            <p:nvPr/>
          </p:nvGrpSpPr>
          <p:grpSpPr>
            <a:xfrm>
              <a:off x="176445" y="1435895"/>
              <a:ext cx="2266452" cy="1332150"/>
              <a:chOff x="4209570" y="2406295"/>
              <a:chExt cx="3034135" cy="1545528"/>
            </a:xfrm>
          </p:grpSpPr>
          <p:sp>
            <p:nvSpPr>
              <p:cNvPr id="106" name="Rectangle 105"/>
              <p:cNvSpPr/>
              <p:nvPr/>
            </p:nvSpPr>
            <p:spPr>
              <a:xfrm>
                <a:off x="4343400" y="2406295"/>
                <a:ext cx="2900305" cy="15455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7" name="Gruppo 20"/>
              <p:cNvGrpSpPr>
                <a:grpSpLocks noChangeAspect="1"/>
              </p:cNvGrpSpPr>
              <p:nvPr/>
            </p:nvGrpSpPr>
            <p:grpSpPr>
              <a:xfrm flipH="1">
                <a:off x="4209570" y="2406296"/>
                <a:ext cx="3034135" cy="1545527"/>
                <a:chOff x="22706" y="1280700"/>
                <a:chExt cx="9781897" cy="4648200"/>
              </a:xfrm>
            </p:grpSpPr>
            <p:sp>
              <p:nvSpPr>
                <p:cNvPr id="108" name="Rectangle 107"/>
                <p:cNvSpPr/>
                <p:nvPr/>
              </p:nvSpPr>
              <p:spPr>
                <a:xfrm>
                  <a:off x="1249143" y="3364468"/>
                  <a:ext cx="381000" cy="6858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TextBox 108"/>
                <p:cNvSpPr txBox="1"/>
                <p:nvPr/>
              </p:nvSpPr>
              <p:spPr>
                <a:xfrm>
                  <a:off x="990119" y="2297668"/>
                  <a:ext cx="2200334" cy="8330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Radiator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7360111" y="1280700"/>
                  <a:ext cx="76200" cy="46482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Rectangle 110"/>
                <p:cNvSpPr/>
                <p:nvPr/>
              </p:nvSpPr>
              <p:spPr>
                <a:xfrm>
                  <a:off x="7386756" y="1459468"/>
                  <a:ext cx="152400" cy="102873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TextBox 17"/>
                <p:cNvSpPr txBox="1"/>
                <p:nvPr/>
              </p:nvSpPr>
              <p:spPr>
                <a:xfrm>
                  <a:off x="7389211" y="1500226"/>
                  <a:ext cx="2415392" cy="9128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100" b="1" dirty="0">
                      <a:solidFill>
                        <a:prstClr val="black"/>
                      </a:solidFill>
                    </a:rPr>
                    <a:t>H</a:t>
                  </a:r>
                  <a:r>
                    <a:rPr lang="en-US" sz="1100" b="1" dirty="0" smtClean="0">
                      <a:solidFill>
                        <a:prstClr val="black"/>
                      </a:solidFill>
                    </a:rPr>
                    <a:t>8500</a:t>
                  </a:r>
                  <a:endParaRPr lang="en-US" sz="11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7418034" y="4457670"/>
                  <a:ext cx="152400" cy="102873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14" name="Straight Arrow Connector 113"/>
                <p:cNvCxnSpPr/>
                <p:nvPr/>
              </p:nvCxnSpPr>
              <p:spPr>
                <a:xfrm>
                  <a:off x="228600" y="3707368"/>
                  <a:ext cx="8503111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TextBox 27"/>
                <p:cNvSpPr txBox="1"/>
                <p:nvPr/>
              </p:nvSpPr>
              <p:spPr>
                <a:xfrm>
                  <a:off x="22706" y="3949956"/>
                  <a:ext cx="1640127" cy="8330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beam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116" name="Straight Connector 115"/>
                <p:cNvCxnSpPr>
                  <a:stCxn id="108" idx="3"/>
                </p:cNvCxnSpPr>
                <p:nvPr/>
              </p:nvCxnSpPr>
              <p:spPr>
                <a:xfrm flipV="1">
                  <a:off x="1630143" y="1828800"/>
                  <a:ext cx="5729968" cy="1878568"/>
                </a:xfrm>
                <a:prstGeom prst="line">
                  <a:avLst/>
                </a:prstGeom>
                <a:ln w="19050">
                  <a:solidFill>
                    <a:srgbClr val="FFCC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1658644" y="3698288"/>
                  <a:ext cx="5754488" cy="1418780"/>
                </a:xfrm>
                <a:prstGeom prst="line">
                  <a:avLst/>
                </a:prstGeom>
                <a:ln w="19050">
                  <a:solidFill>
                    <a:srgbClr val="FFCC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7" name="TextBox 96"/>
            <p:cNvSpPr txBox="1"/>
            <p:nvPr/>
          </p:nvSpPr>
          <p:spPr>
            <a:xfrm>
              <a:off x="1141691" y="1287055"/>
              <a:ext cx="7427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1m gap</a:t>
              </a:r>
              <a:r>
                <a:rPr lang="en-US" sz="1100" dirty="0" smtClean="0"/>
                <a:t> </a:t>
              </a: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070456" y="2273809"/>
              <a:ext cx="539119" cy="165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9" name="Straight Connector 98"/>
            <p:cNvCxnSpPr/>
            <p:nvPr/>
          </p:nvCxnSpPr>
          <p:spPr>
            <a:xfrm flipH="1" flipV="1">
              <a:off x="735285" y="1178054"/>
              <a:ext cx="7546" cy="515682"/>
            </a:xfrm>
            <a:prstGeom prst="line">
              <a:avLst/>
            </a:prstGeom>
            <a:ln w="12700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>
              <a:off x="733785" y="1300332"/>
              <a:ext cx="1370580" cy="0"/>
            </a:xfrm>
            <a:prstGeom prst="straightConnector1">
              <a:avLst/>
            </a:prstGeom>
            <a:ln w="12700"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1751797" y="1777286"/>
              <a:ext cx="609744" cy="165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Connector 101"/>
            <p:cNvCxnSpPr/>
            <p:nvPr/>
          </p:nvCxnSpPr>
          <p:spPr>
            <a:xfrm flipV="1">
              <a:off x="2118747" y="1178054"/>
              <a:ext cx="0" cy="788056"/>
            </a:xfrm>
            <a:prstGeom prst="line">
              <a:avLst/>
            </a:prstGeom>
            <a:ln w="12700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2218748" y="1655618"/>
              <a:ext cx="56724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8</a:t>
              </a:r>
              <a:r>
                <a:rPr lang="en-US" sz="1100" b="1" dirty="0" smtClean="0"/>
                <a:t> GeV </a:t>
              </a:r>
            </a:p>
            <a:p>
              <a:r>
                <a:rPr lang="en-US" sz="1100" b="1" dirty="0" smtClean="0"/>
                <a:t>beam</a:t>
              </a:r>
              <a:endParaRPr lang="en-US" sz="1100" b="1" dirty="0"/>
            </a:p>
          </p:txBody>
        </p:sp>
        <p:sp>
          <p:nvSpPr>
            <p:cNvPr id="104" name="Oval Callout 103"/>
            <p:cNvSpPr/>
            <p:nvPr/>
          </p:nvSpPr>
          <p:spPr>
            <a:xfrm>
              <a:off x="1139239" y="2554208"/>
              <a:ext cx="1392852" cy="617953"/>
            </a:xfrm>
            <a:prstGeom prst="wedgeEllipseCallout">
              <a:avLst>
                <a:gd name="adj1" fmla="val 19901"/>
                <a:gd name="adj2" fmla="val -90562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263877" y="2641226"/>
              <a:ext cx="1210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Aerogel: </a:t>
              </a:r>
              <a:r>
                <a:rPr lang="en-US" sz="1200" dirty="0"/>
                <a:t> </a:t>
              </a:r>
              <a:r>
                <a:rPr lang="en-US" sz="1200" dirty="0" smtClean="0"/>
                <a:t>n=1.05</a:t>
              </a:r>
            </a:p>
            <a:p>
              <a:pPr algn="ctr"/>
              <a:r>
                <a:rPr lang="en-US" sz="1200" dirty="0" smtClean="0"/>
                <a:t>2cm thickness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383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88" y="1122005"/>
            <a:ext cx="3166418" cy="215036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191058" y="-76200"/>
            <a:ext cx="655352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RHIC Prototype: Direct Light Case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865083" y="1115081"/>
            <a:ext cx="3252509" cy="2082437"/>
            <a:chOff x="5120042" y="1023285"/>
            <a:chExt cx="3350003" cy="2248135"/>
          </a:xfrm>
        </p:grpSpPr>
        <p:pic>
          <p:nvPicPr>
            <p:cNvPr id="5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0042" y="1023285"/>
              <a:ext cx="3350003" cy="2248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5529570" y="1152867"/>
              <a:ext cx="1114791" cy="365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p=8 </a:t>
              </a:r>
              <a:r>
                <a:rPr lang="en-US" sz="1600" b="1" dirty="0" err="1" smtClean="0">
                  <a:solidFill>
                    <a:prstClr val="black"/>
                  </a:solidFill>
                </a:rPr>
                <a:t>GeV</a:t>
              </a:r>
              <a:r>
                <a:rPr lang="en-US" sz="1600" b="1" dirty="0" smtClean="0">
                  <a:solidFill>
                    <a:prstClr val="black"/>
                  </a:solidFill>
                </a:rPr>
                <a:t>/c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882891" y="1550645"/>
              <a:ext cx="9486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K</a:t>
              </a:r>
              <a:r>
                <a:rPr lang="en-US" sz="1200" dirty="0" smtClean="0">
                  <a:solidFill>
                    <a:srgbClr val="FF0000"/>
                  </a:solidFill>
                </a:rPr>
                <a:t> (x40)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686372" y="1062918"/>
              <a:ext cx="195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76452" y="2532926"/>
              <a:ext cx="8389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P </a:t>
              </a:r>
              <a:r>
                <a:rPr lang="en-US" sz="1200" dirty="0" smtClean="0">
                  <a:solidFill>
                    <a:srgbClr val="FF0000"/>
                  </a:solidFill>
                </a:rPr>
                <a:t>(x40)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94" y="3529605"/>
            <a:ext cx="2333472" cy="2809814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3202858" y="702279"/>
            <a:ext cx="57069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Clear hadron separation up to the  CLAS12 maximum momentum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4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8275" y="1120329"/>
            <a:ext cx="2609549" cy="1994107"/>
            <a:chOff x="176445" y="1178054"/>
            <a:chExt cx="2609549" cy="1994107"/>
          </a:xfrm>
        </p:grpSpPr>
        <p:grpSp>
          <p:nvGrpSpPr>
            <p:cNvPr id="60" name="Group 59"/>
            <p:cNvGrpSpPr/>
            <p:nvPr/>
          </p:nvGrpSpPr>
          <p:grpSpPr>
            <a:xfrm>
              <a:off x="176445" y="1435895"/>
              <a:ext cx="2266452" cy="1332150"/>
              <a:chOff x="4209570" y="2406295"/>
              <a:chExt cx="3034135" cy="1545528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4343400" y="2406295"/>
                <a:ext cx="2900305" cy="15455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2" name="Gruppo 20"/>
              <p:cNvGrpSpPr>
                <a:grpSpLocks noChangeAspect="1"/>
              </p:cNvGrpSpPr>
              <p:nvPr/>
            </p:nvGrpSpPr>
            <p:grpSpPr>
              <a:xfrm flipH="1">
                <a:off x="4209570" y="2406296"/>
                <a:ext cx="3034135" cy="1545527"/>
                <a:chOff x="22706" y="1280700"/>
                <a:chExt cx="9781897" cy="4648200"/>
              </a:xfrm>
            </p:grpSpPr>
            <p:sp>
              <p:nvSpPr>
                <p:cNvPr id="63" name="Rectangle 62"/>
                <p:cNvSpPr/>
                <p:nvPr/>
              </p:nvSpPr>
              <p:spPr>
                <a:xfrm>
                  <a:off x="1249143" y="3364468"/>
                  <a:ext cx="381000" cy="6858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990119" y="2297668"/>
                  <a:ext cx="2200334" cy="8330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Radiator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7360111" y="1280700"/>
                  <a:ext cx="76200" cy="46482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Rectangle 65"/>
                <p:cNvSpPr/>
                <p:nvPr/>
              </p:nvSpPr>
              <p:spPr>
                <a:xfrm>
                  <a:off x="7386756" y="1459468"/>
                  <a:ext cx="152400" cy="102873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TextBox 17"/>
                <p:cNvSpPr txBox="1"/>
                <p:nvPr/>
              </p:nvSpPr>
              <p:spPr>
                <a:xfrm>
                  <a:off x="7389211" y="1500226"/>
                  <a:ext cx="2415392" cy="9128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100" b="1" dirty="0">
                      <a:solidFill>
                        <a:prstClr val="black"/>
                      </a:solidFill>
                    </a:rPr>
                    <a:t>H</a:t>
                  </a:r>
                  <a:r>
                    <a:rPr lang="en-US" sz="1100" b="1" dirty="0" smtClean="0">
                      <a:solidFill>
                        <a:prstClr val="black"/>
                      </a:solidFill>
                    </a:rPr>
                    <a:t>8500</a:t>
                  </a:r>
                  <a:endParaRPr lang="en-US" sz="11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7418034" y="4457670"/>
                  <a:ext cx="152400" cy="102873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69" name="Straight Arrow Connector 68"/>
                <p:cNvCxnSpPr/>
                <p:nvPr/>
              </p:nvCxnSpPr>
              <p:spPr>
                <a:xfrm>
                  <a:off x="228600" y="3707368"/>
                  <a:ext cx="8503111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TextBox 27"/>
                <p:cNvSpPr txBox="1"/>
                <p:nvPr/>
              </p:nvSpPr>
              <p:spPr>
                <a:xfrm>
                  <a:off x="22706" y="3949956"/>
                  <a:ext cx="1640127" cy="8330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beam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71" name="Straight Connector 70"/>
                <p:cNvCxnSpPr>
                  <a:stCxn id="63" idx="3"/>
                </p:cNvCxnSpPr>
                <p:nvPr/>
              </p:nvCxnSpPr>
              <p:spPr>
                <a:xfrm flipV="1">
                  <a:off x="1630143" y="1828800"/>
                  <a:ext cx="5729968" cy="1878568"/>
                </a:xfrm>
                <a:prstGeom prst="line">
                  <a:avLst/>
                </a:prstGeom>
                <a:ln w="19050">
                  <a:solidFill>
                    <a:srgbClr val="FFCC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658644" y="3698288"/>
                  <a:ext cx="5754488" cy="1418780"/>
                </a:xfrm>
                <a:prstGeom prst="line">
                  <a:avLst/>
                </a:prstGeom>
                <a:ln w="19050">
                  <a:solidFill>
                    <a:srgbClr val="FFCC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7" name="TextBox 76"/>
            <p:cNvSpPr txBox="1"/>
            <p:nvPr/>
          </p:nvSpPr>
          <p:spPr>
            <a:xfrm>
              <a:off x="1141691" y="1287055"/>
              <a:ext cx="7427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1m gap</a:t>
              </a:r>
              <a:r>
                <a:rPr lang="en-US" sz="1100" dirty="0" smtClean="0"/>
                <a:t> 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70456" y="2273809"/>
              <a:ext cx="539119" cy="165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>
            <a:xfrm flipH="1" flipV="1">
              <a:off x="735285" y="1178054"/>
              <a:ext cx="7546" cy="515682"/>
            </a:xfrm>
            <a:prstGeom prst="line">
              <a:avLst/>
            </a:prstGeom>
            <a:ln w="12700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33785" y="1300332"/>
              <a:ext cx="1370580" cy="0"/>
            </a:xfrm>
            <a:prstGeom prst="straightConnector1">
              <a:avLst/>
            </a:prstGeom>
            <a:ln w="12700"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1751797" y="1777286"/>
              <a:ext cx="609744" cy="165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 flipV="1">
              <a:off x="2118747" y="1178054"/>
              <a:ext cx="0" cy="788056"/>
            </a:xfrm>
            <a:prstGeom prst="line">
              <a:avLst/>
            </a:prstGeom>
            <a:ln w="12700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218748" y="1655618"/>
              <a:ext cx="56724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8</a:t>
              </a:r>
              <a:r>
                <a:rPr lang="en-US" sz="1100" b="1" dirty="0" smtClean="0"/>
                <a:t> GeV </a:t>
              </a:r>
            </a:p>
            <a:p>
              <a:r>
                <a:rPr lang="en-US" sz="1100" b="1" dirty="0" smtClean="0"/>
                <a:t>beam</a:t>
              </a:r>
              <a:endParaRPr lang="en-US" sz="1100" b="1" dirty="0"/>
            </a:p>
          </p:txBody>
        </p:sp>
        <p:sp>
          <p:nvSpPr>
            <p:cNvPr id="76" name="Oval Callout 75"/>
            <p:cNvSpPr/>
            <p:nvPr/>
          </p:nvSpPr>
          <p:spPr>
            <a:xfrm>
              <a:off x="1139239" y="2554208"/>
              <a:ext cx="1392852" cy="617953"/>
            </a:xfrm>
            <a:prstGeom prst="wedgeEllipseCallout">
              <a:avLst>
                <a:gd name="adj1" fmla="val 19901"/>
                <a:gd name="adj2" fmla="val -90562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63877" y="2641226"/>
              <a:ext cx="1210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Aerogel: </a:t>
              </a:r>
              <a:r>
                <a:rPr lang="en-US" sz="1200" dirty="0"/>
                <a:t> </a:t>
              </a:r>
              <a:r>
                <a:rPr lang="en-US" sz="1200" dirty="0" smtClean="0"/>
                <a:t>n=1.05</a:t>
              </a:r>
            </a:p>
            <a:p>
              <a:pPr algn="ctr"/>
              <a:r>
                <a:rPr lang="en-US" sz="1200" dirty="0" smtClean="0"/>
                <a:t>2cm thickness</a:t>
              </a:r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084" y="3762592"/>
            <a:ext cx="3367809" cy="2402875"/>
          </a:xfrm>
          <a:prstGeom prst="rect">
            <a:avLst/>
          </a:prstGeom>
        </p:spPr>
      </p:pic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748290"/>
              </p:ext>
            </p:extLst>
          </p:nvPr>
        </p:nvGraphicFramePr>
        <p:xfrm>
          <a:off x="6309955" y="4045170"/>
          <a:ext cx="2625706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889"/>
                <a:gridCol w="10138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</a:t>
                      </a:r>
                    </a:p>
                    <a:p>
                      <a:pPr algn="ctr"/>
                      <a:r>
                        <a:rPr lang="en-US" sz="1200" b="1" baseline="0" dirty="0" smtClean="0"/>
                        <a:t>(GeV/c)</a:t>
                      </a:r>
                      <a:endParaRPr lang="en-US" sz="12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600" baseline="-25000" dirty="0" smtClean="0">
                          <a:latin typeface="+mn-lt"/>
                          <a:cs typeface="+mn-cs"/>
                        </a:rPr>
                        <a:t>1pe</a:t>
                      </a:r>
                      <a:endParaRPr lang="en-US" sz="1600" baseline="-25000" dirty="0" smtClean="0"/>
                    </a:p>
                    <a:p>
                      <a:pPr algn="ctr"/>
                      <a:r>
                        <a:rPr lang="en-US" sz="1200" baseline="0" dirty="0" smtClean="0"/>
                        <a:t>(</a:t>
                      </a:r>
                      <a:r>
                        <a:rPr lang="en-US" sz="1200" baseline="0" dirty="0" err="1" smtClean="0"/>
                        <a:t>mrad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</a:t>
                      </a:r>
                      <a:r>
                        <a:rPr lang="en-US" sz="1600" baseline="0" dirty="0" smtClean="0"/>
                        <a:t> H8500C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</a:t>
                      </a:r>
                      <a:r>
                        <a:rPr lang="en-US" sz="1600" baseline="0" dirty="0" smtClean="0"/>
                        <a:t> H8500C-03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5.1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All</a:t>
                      </a:r>
                      <a:r>
                        <a:rPr lang="en-US" sz="1600" baseline="0" dirty="0" smtClean="0"/>
                        <a:t> H8500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4.6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3069965" y="1241895"/>
            <a:ext cx="1082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p</a:t>
            </a:r>
            <a:r>
              <a:rPr lang="en-US" sz="1600" b="1" dirty="0" smtClean="0">
                <a:solidFill>
                  <a:prstClr val="black"/>
                </a:solidFill>
              </a:rPr>
              <a:t>=6 GeV/c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049532" y="318990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Symbol" charset="2"/>
                <a:cs typeface="Symbol" charset="2"/>
              </a:rPr>
              <a:t>q</a:t>
            </a:r>
            <a:r>
              <a:rPr lang="en-US" sz="1200" b="1" baseline="-25000" dirty="0" err="1" smtClean="0"/>
              <a:t>C</a:t>
            </a:r>
            <a:r>
              <a:rPr lang="en-US" sz="1200" b="1" dirty="0" smtClean="0"/>
              <a:t> (</a:t>
            </a:r>
            <a:r>
              <a:rPr lang="en-US" sz="1200" b="1" dirty="0" err="1" smtClean="0"/>
              <a:t>mrad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8373971" y="317835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Symbol" charset="2"/>
                <a:cs typeface="Symbol" charset="2"/>
              </a:rPr>
              <a:t>q</a:t>
            </a:r>
            <a:r>
              <a:rPr lang="en-US" sz="1200" b="1" baseline="-25000" dirty="0" err="1" smtClean="0"/>
              <a:t>C</a:t>
            </a:r>
            <a:r>
              <a:rPr lang="en-US" sz="1200" b="1" dirty="0" smtClean="0"/>
              <a:t> (</a:t>
            </a:r>
            <a:r>
              <a:rPr lang="en-US" sz="1200" b="1" dirty="0" err="1" smtClean="0"/>
              <a:t>mrad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  <p:sp>
        <p:nvSpPr>
          <p:cNvPr id="56" name="TextBox 55"/>
          <p:cNvSpPr txBox="1"/>
          <p:nvPr/>
        </p:nvSpPr>
        <p:spPr>
          <a:xfrm rot="16200000">
            <a:off x="2317858" y="393184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Symbol" charset="2"/>
                <a:cs typeface="Symbol" charset="2"/>
              </a:rPr>
              <a:t>q</a:t>
            </a:r>
            <a:r>
              <a:rPr lang="en-US" sz="1200" b="1" baseline="-25000" dirty="0" err="1" smtClean="0"/>
              <a:t>C</a:t>
            </a:r>
            <a:r>
              <a:rPr lang="en-US" sz="1200" b="1" dirty="0" smtClean="0"/>
              <a:t> (</a:t>
            </a:r>
            <a:r>
              <a:rPr lang="en-US" sz="1200" b="1" dirty="0" err="1" smtClean="0"/>
              <a:t>mrad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031678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62170" y="-76200"/>
            <a:ext cx="721130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RHIC Prototype: Reflected Light Case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>
                <a:spLocks noChangeAspect="1"/>
              </p:cNvSpPr>
              <p:nvPr/>
            </p:nvSpPr>
            <p:spPr>
              <a:xfrm>
                <a:off x="1459805" y="5215463"/>
                <a:ext cx="2616583" cy="762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=""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𝑹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𝟎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𝒑𝒆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𝒑𝒆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805" y="5215463"/>
                <a:ext cx="2616583" cy="76277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9" name="Picture 9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3520" y="3986868"/>
            <a:ext cx="2846050" cy="2134214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7619" y="3989360"/>
            <a:ext cx="2865976" cy="21491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22693" y="4018195"/>
            <a:ext cx="269647" cy="700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358" y="580611"/>
            <a:ext cx="3782212" cy="2682849"/>
            <a:chOff x="62358" y="580611"/>
            <a:chExt cx="3782212" cy="2682849"/>
          </a:xfrm>
        </p:grpSpPr>
        <p:grpSp>
          <p:nvGrpSpPr>
            <p:cNvPr id="4" name="Group 3"/>
            <p:cNvGrpSpPr/>
            <p:nvPr/>
          </p:nvGrpSpPr>
          <p:grpSpPr>
            <a:xfrm>
              <a:off x="62358" y="687869"/>
              <a:ext cx="3782212" cy="2575591"/>
              <a:chOff x="62358" y="687869"/>
              <a:chExt cx="3782212" cy="2575591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62358" y="1020576"/>
                <a:ext cx="3461094" cy="1617239"/>
                <a:chOff x="4311306" y="1955755"/>
                <a:chExt cx="3461094" cy="1617239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4572000" y="1955755"/>
                  <a:ext cx="3145644" cy="15979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2" name="Group 41"/>
                <p:cNvGrpSpPr/>
                <p:nvPr/>
              </p:nvGrpSpPr>
              <p:grpSpPr>
                <a:xfrm flipH="1">
                  <a:off x="4311306" y="1988796"/>
                  <a:ext cx="3461094" cy="1584198"/>
                  <a:chOff x="1251294" y="1988796"/>
                  <a:chExt cx="3549306" cy="1584198"/>
                </a:xfrm>
              </p:grpSpPr>
              <p:grpSp>
                <p:nvGrpSpPr>
                  <p:cNvPr id="43" name="Gruppo 38"/>
                  <p:cNvGrpSpPr>
                    <a:grpSpLocks noChangeAspect="1"/>
                  </p:cNvGrpSpPr>
                  <p:nvPr/>
                </p:nvGrpSpPr>
                <p:grpSpPr>
                  <a:xfrm>
                    <a:off x="1251294" y="1988796"/>
                    <a:ext cx="3549306" cy="1584198"/>
                    <a:chOff x="1187624" y="2564860"/>
                    <a:chExt cx="7098612" cy="3168396"/>
                  </a:xfrm>
                </p:grpSpPr>
                <p:sp>
                  <p:nvSpPr>
                    <p:cNvPr id="45" name="Rectangle 44"/>
                    <p:cNvSpPr/>
                    <p:nvPr/>
                  </p:nvSpPr>
                  <p:spPr>
                    <a:xfrm>
                      <a:off x="4970710" y="4042600"/>
                      <a:ext cx="251460" cy="452628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6" name="TextBox 13"/>
                    <p:cNvSpPr txBox="1"/>
                    <p:nvPr/>
                  </p:nvSpPr>
                  <p:spPr>
                    <a:xfrm>
                      <a:off x="4476236" y="4586470"/>
                      <a:ext cx="1463222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sz="1200" b="1" dirty="0" smtClean="0">
                          <a:solidFill>
                            <a:prstClr val="black"/>
                          </a:solidFill>
                        </a:rPr>
                        <a:t>Radiator</a:t>
                      </a:r>
                      <a:endParaRPr lang="en-US" sz="1200" b="1" dirty="0">
                        <a:solidFill>
                          <a:prstClr val="black"/>
                        </a:solidFill>
                      </a:endParaRPr>
                    </a:p>
                  </p:txBody>
                </p:sp>
                <p:cxnSp>
                  <p:nvCxnSpPr>
                    <p:cNvPr id="47" name="Straight Connector 46"/>
                    <p:cNvCxnSpPr/>
                    <p:nvPr/>
                  </p:nvCxnSpPr>
                  <p:spPr>
                    <a:xfrm>
                      <a:off x="6024322" y="2564860"/>
                      <a:ext cx="11554" cy="3075513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8" name="Rectangle 47"/>
                    <p:cNvSpPr/>
                    <p:nvPr/>
                  </p:nvSpPr>
                  <p:spPr>
                    <a:xfrm>
                      <a:off x="6032811" y="2781430"/>
                      <a:ext cx="100584" cy="678962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9" name="Rectangle 48"/>
                    <p:cNvSpPr/>
                    <p:nvPr/>
                  </p:nvSpPr>
                  <p:spPr>
                    <a:xfrm>
                      <a:off x="6041719" y="4017735"/>
                      <a:ext cx="100584" cy="506790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0" name="TextBox 17"/>
                    <p:cNvSpPr txBox="1"/>
                    <p:nvPr/>
                  </p:nvSpPr>
                  <p:spPr>
                    <a:xfrm>
                      <a:off x="6152636" y="2702068"/>
                      <a:ext cx="1224044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sz="1100" b="1" dirty="0" smtClean="0">
                          <a:solidFill>
                            <a:prstClr val="black"/>
                          </a:solidFill>
                        </a:rPr>
                        <a:t>H8500</a:t>
                      </a:r>
                    </a:p>
                  </p:txBody>
                </p:sp>
                <p:sp>
                  <p:nvSpPr>
                    <p:cNvPr id="51" name="TextBox 18"/>
                    <p:cNvSpPr txBox="1"/>
                    <p:nvPr/>
                  </p:nvSpPr>
                  <p:spPr>
                    <a:xfrm>
                      <a:off x="6278089" y="4369538"/>
                      <a:ext cx="2008147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r"/>
                      <a:r>
                        <a:rPr lang="en-US" sz="1200" b="1" dirty="0" smtClean="0">
                          <a:solidFill>
                            <a:prstClr val="black"/>
                          </a:solidFill>
                        </a:rPr>
                        <a:t>curved mirror</a:t>
                      </a:r>
                    </a:p>
                  </p:txBody>
                </p:sp>
                <p:cxnSp>
                  <p:nvCxnSpPr>
                    <p:cNvPr id="78" name="Straight Arrow Connector 77"/>
                    <p:cNvCxnSpPr/>
                    <p:nvPr/>
                  </p:nvCxnSpPr>
                  <p:spPr>
                    <a:xfrm>
                      <a:off x="1299927" y="4265044"/>
                      <a:ext cx="5612055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9" name="TextBox 27"/>
                    <p:cNvSpPr txBox="1"/>
                    <p:nvPr/>
                  </p:nvSpPr>
                  <p:spPr>
                    <a:xfrm>
                      <a:off x="1187624" y="4378468"/>
                      <a:ext cx="1090683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sz="1200" b="1" dirty="0" smtClean="0">
                          <a:solidFill>
                            <a:prstClr val="black"/>
                          </a:solidFill>
                        </a:rPr>
                        <a:t>beam</a:t>
                      </a:r>
                      <a:endParaRPr lang="en-US" sz="1200" b="1" dirty="0">
                        <a:solidFill>
                          <a:prstClr val="black"/>
                        </a:solidFill>
                      </a:endParaRPr>
                    </a:p>
                  </p:txBody>
                </p:sp>
                <p:cxnSp>
                  <p:nvCxnSpPr>
                    <p:cNvPr id="80" name="Straight Connector 79"/>
                    <p:cNvCxnSpPr>
                      <a:stCxn id="45" idx="3"/>
                    </p:cNvCxnSpPr>
                    <p:nvPr/>
                  </p:nvCxnSpPr>
                  <p:spPr>
                    <a:xfrm flipV="1">
                      <a:off x="5222170" y="4098766"/>
                      <a:ext cx="815085" cy="170148"/>
                    </a:xfrm>
                    <a:prstGeom prst="line">
                      <a:avLst/>
                    </a:prstGeom>
                    <a:ln w="19050">
                      <a:solidFill>
                        <a:srgbClr val="FFCC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1" name="Straight Connector 80"/>
                    <p:cNvCxnSpPr/>
                    <p:nvPr/>
                  </p:nvCxnSpPr>
                  <p:spPr>
                    <a:xfrm>
                      <a:off x="4166572" y="3549404"/>
                      <a:ext cx="1846501" cy="539499"/>
                    </a:xfrm>
                    <a:prstGeom prst="line">
                      <a:avLst/>
                    </a:prstGeom>
                    <a:ln w="19050">
                      <a:solidFill>
                        <a:srgbClr val="FFCC00"/>
                      </a:solidFill>
                      <a:headEnd type="non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2" name="Rectangle 81"/>
                    <p:cNvSpPr/>
                    <p:nvPr/>
                  </p:nvSpPr>
                  <p:spPr>
                    <a:xfrm>
                      <a:off x="4060185" y="2974897"/>
                      <a:ext cx="100584" cy="854964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cxnSp>
                  <p:nvCxnSpPr>
                    <p:cNvPr id="83" name="Straight Connector 82"/>
                    <p:cNvCxnSpPr/>
                    <p:nvPr/>
                  </p:nvCxnSpPr>
                  <p:spPr>
                    <a:xfrm>
                      <a:off x="4166572" y="2766028"/>
                      <a:ext cx="0" cy="2967228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" name="Straight Connector 83"/>
                    <p:cNvCxnSpPr/>
                    <p:nvPr/>
                  </p:nvCxnSpPr>
                  <p:spPr>
                    <a:xfrm flipH="1">
                      <a:off x="4166572" y="3176065"/>
                      <a:ext cx="1840154" cy="373340"/>
                    </a:xfrm>
                    <a:prstGeom prst="line">
                      <a:avLst/>
                    </a:prstGeom>
                    <a:ln w="19050">
                      <a:solidFill>
                        <a:srgbClr val="FFCC00"/>
                      </a:solidFill>
                      <a:head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5" name="TextBox 34"/>
                    <p:cNvSpPr txBox="1"/>
                    <p:nvPr/>
                  </p:nvSpPr>
                  <p:spPr>
                    <a:xfrm>
                      <a:off x="1531189" y="3006868"/>
                      <a:ext cx="2615969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sz="1200" b="1" dirty="0" smtClean="0">
                          <a:solidFill>
                            <a:prstClr val="black"/>
                          </a:solidFill>
                        </a:rPr>
                        <a:t>mirrors + aerogel</a:t>
                      </a:r>
                      <a:endParaRPr lang="en-US" sz="1200" b="1" dirty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sp>
                <p:nvSpPr>
                  <p:cNvPr id="44" name="Rectangle 43"/>
                  <p:cNvSpPr>
                    <a:spLocks noChangeAspect="1"/>
                  </p:cNvSpPr>
                  <p:nvPr/>
                </p:nvSpPr>
                <p:spPr>
                  <a:xfrm>
                    <a:off x="3676072" y="3163456"/>
                    <a:ext cx="50292" cy="339481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it-I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54" name="Rectangle 53"/>
              <p:cNvSpPr/>
              <p:nvPr/>
            </p:nvSpPr>
            <p:spPr>
              <a:xfrm>
                <a:off x="1269313" y="2081279"/>
                <a:ext cx="721728" cy="19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Callout 85"/>
              <p:cNvSpPr/>
              <p:nvPr/>
            </p:nvSpPr>
            <p:spPr>
              <a:xfrm>
                <a:off x="288417" y="2728719"/>
                <a:ext cx="1591152" cy="534741"/>
              </a:xfrm>
              <a:prstGeom prst="wedgeEllipseCallout">
                <a:avLst>
                  <a:gd name="adj1" fmla="val 37394"/>
                  <a:gd name="adj2" fmla="val -169812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24177" y="2773800"/>
                <a:ext cx="1175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Aerogel: n=1.05</a:t>
                </a:r>
              </a:p>
              <a:p>
                <a:pPr algn="ctr"/>
                <a:r>
                  <a:rPr lang="en-US" sz="1200" dirty="0"/>
                  <a:t>6</a:t>
                </a:r>
                <a:r>
                  <a:rPr lang="en-US" sz="1200" dirty="0" smtClean="0"/>
                  <a:t>cm thickness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2019028" y="1253725"/>
                <a:ext cx="45719" cy="43239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662917" y="1359220"/>
                <a:ext cx="721728" cy="19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Callout 54"/>
              <p:cNvSpPr/>
              <p:nvPr/>
            </p:nvSpPr>
            <p:spPr>
              <a:xfrm>
                <a:off x="2393753" y="687869"/>
                <a:ext cx="1450817" cy="516264"/>
              </a:xfrm>
              <a:prstGeom prst="wedgeEllipseCallout">
                <a:avLst>
                  <a:gd name="adj1" fmla="val -67059"/>
                  <a:gd name="adj2" fmla="val 50180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510384" y="699414"/>
                <a:ext cx="1175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Aerogel: n=1.05 </a:t>
                </a:r>
              </a:p>
              <a:p>
                <a:pPr algn="ctr"/>
                <a:r>
                  <a:rPr lang="en-US" sz="1200" dirty="0"/>
                  <a:t>2</a:t>
                </a:r>
                <a:r>
                  <a:rPr lang="en-US" sz="1200" dirty="0" smtClean="0"/>
                  <a:t>cm thickness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2918412" y="2053679"/>
                <a:ext cx="721728" cy="19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861512" y="1623932"/>
                <a:ext cx="9599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6 GeV beam</a:t>
                </a:r>
                <a:endParaRPr lang="en-US" sz="1200" b="1" dirty="0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2171670" y="1361068"/>
                <a:ext cx="721728" cy="19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135777" y="1278563"/>
                <a:ext cx="9856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p</a:t>
                </a:r>
                <a:r>
                  <a:rPr lang="en-US" sz="1200" b="1" dirty="0" smtClean="0"/>
                  <a:t>lane mirror</a:t>
                </a:r>
                <a:endParaRPr lang="en-US" sz="1200" b="1" dirty="0"/>
              </a:p>
            </p:txBody>
          </p:sp>
          <p:cxnSp>
            <p:nvCxnSpPr>
              <p:cNvPr id="62" name="Straight Connector 61"/>
              <p:cNvCxnSpPr/>
              <p:nvPr/>
            </p:nvCxnSpPr>
            <p:spPr>
              <a:xfrm flipH="1" flipV="1">
                <a:off x="1159179" y="697626"/>
                <a:ext cx="7546" cy="515682"/>
              </a:xfrm>
              <a:prstGeom prst="line">
                <a:avLst/>
              </a:prstGeom>
              <a:ln w="12700"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>
                <a:off x="1165207" y="819904"/>
                <a:ext cx="889540" cy="0"/>
              </a:xfrm>
              <a:prstGeom prst="straightConnector1">
                <a:avLst/>
              </a:prstGeom>
              <a:ln w="12700">
                <a:headEnd type="arrow" w="sm" len="sm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2069129" y="697626"/>
                <a:ext cx="0" cy="788056"/>
              </a:xfrm>
              <a:prstGeom prst="line">
                <a:avLst/>
              </a:prstGeom>
              <a:ln w="12700"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/>
            <p:cNvSpPr txBox="1"/>
            <p:nvPr/>
          </p:nvSpPr>
          <p:spPr>
            <a:xfrm>
              <a:off x="1248247" y="580611"/>
              <a:ext cx="8065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g</a:t>
              </a:r>
              <a:r>
                <a:rPr lang="en-US" sz="1100" b="1" dirty="0" smtClean="0"/>
                <a:t>ap not</a:t>
              </a:r>
            </a:p>
            <a:p>
              <a:r>
                <a:rPr lang="en-US" sz="1100" b="1" dirty="0" smtClean="0"/>
                <a:t>optimized</a:t>
              </a:r>
              <a:r>
                <a:rPr lang="en-US" sz="1100" dirty="0" smtClean="0"/>
                <a:t>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08139" y="1965027"/>
            <a:ext cx="2062827" cy="1673343"/>
            <a:chOff x="2608139" y="1965027"/>
            <a:chExt cx="2062827" cy="167334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08139" y="1965027"/>
              <a:ext cx="2062827" cy="167334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121443" y="2662005"/>
              <a:ext cx="954945" cy="1359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991866" y="2625720"/>
              <a:ext cx="13807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Ring Coverage ~ 60%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805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17" y="4071164"/>
            <a:ext cx="3562087" cy="244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62170" y="-76200"/>
            <a:ext cx="721130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RHIC Prototype: Reflected Light Case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4762188" y="762786"/>
            <a:ext cx="4107561" cy="2958291"/>
            <a:chOff x="368798" y="2252743"/>
            <a:chExt cx="3809157" cy="2594862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98" y="2252743"/>
              <a:ext cx="3809157" cy="2594862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2715189" y="2552186"/>
              <a:ext cx="956919" cy="4589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&lt;N&gt;=13.1</a:t>
              </a:r>
            </a:p>
            <a:p>
              <a:r>
                <a:rPr lang="en-US" sz="1400" b="1" dirty="0" smtClean="0">
                  <a:solidFill>
                    <a:srgbClr val="1F497D"/>
                  </a:solidFill>
                </a:rPr>
                <a:t>&lt;N&gt;=5.3</a:t>
              </a: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491026" y="621036"/>
            <a:ext cx="43787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With absorbers: sizeable fraction of light survives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244516" y="2399281"/>
            <a:ext cx="926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without </a:t>
            </a:r>
          </a:p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absorbers</a:t>
            </a:r>
            <a:endParaRPr lang="it-IT" sz="1200" b="1" dirty="0">
              <a:solidFill>
                <a:srgbClr val="FF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333687" y="2191539"/>
            <a:ext cx="854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2060"/>
                </a:solidFill>
              </a:rPr>
              <a:t>with </a:t>
            </a:r>
          </a:p>
          <a:p>
            <a:pPr algn="ctr"/>
            <a:r>
              <a:rPr lang="en-US" sz="1200" b="1" dirty="0" smtClean="0">
                <a:solidFill>
                  <a:srgbClr val="002060"/>
                </a:solidFill>
              </a:rPr>
              <a:t>absorbers</a:t>
            </a:r>
            <a:endParaRPr lang="it-IT" sz="12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>
                <a:spLocks noChangeAspect="1"/>
              </p:cNvSpPr>
              <p:nvPr/>
            </p:nvSpPr>
            <p:spPr>
              <a:xfrm>
                <a:off x="1459805" y="5215463"/>
                <a:ext cx="2616583" cy="762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=""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𝑹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𝟎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𝒑𝒆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𝒑𝒆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805" y="5215463"/>
                <a:ext cx="2616583" cy="76277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9" name="Picture 9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3520" y="3986868"/>
            <a:ext cx="2846050" cy="2134214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7619" y="3989360"/>
            <a:ext cx="2865976" cy="2149157"/>
          </a:xfrm>
          <a:prstGeom prst="rect">
            <a:avLst/>
          </a:prstGeom>
        </p:spPr>
      </p:pic>
      <p:sp>
        <p:nvSpPr>
          <p:cNvPr id="101" name="Rectangle 100"/>
          <p:cNvSpPr/>
          <p:nvPr/>
        </p:nvSpPr>
        <p:spPr>
          <a:xfrm>
            <a:off x="4732673" y="3706588"/>
            <a:ext cx="39058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</a:rPr>
              <a:t>a</a:t>
            </a:r>
            <a:r>
              <a:rPr lang="en-US" sz="1600" b="1" dirty="0" smtClean="0">
                <a:solidFill>
                  <a:srgbClr val="008000"/>
                </a:solidFill>
              </a:rPr>
              <a:t>nd resolution is not  significantly degraded 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22693" y="4018195"/>
            <a:ext cx="269647" cy="700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6200000">
            <a:off x="4388539" y="4456573"/>
            <a:ext cx="1117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Arbitrary units</a:t>
            </a:r>
            <a:endParaRPr lang="en-US" sz="1200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0913119"/>
              </p:ext>
            </p:extLst>
          </p:nvPr>
        </p:nvGraphicFramePr>
        <p:xfrm>
          <a:off x="5654675" y="5532438"/>
          <a:ext cx="1681163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5" name="Equation" r:id="rId9" imgW="1257300" imgH="279400" progId="Equation.3">
                  <p:embed/>
                </p:oleObj>
              </mc:Choice>
              <mc:Fallback>
                <p:oleObj name="Equation" r:id="rId9" imgW="12573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54675" y="5532438"/>
                        <a:ext cx="1681163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62358" y="580611"/>
            <a:ext cx="3782212" cy="2682849"/>
            <a:chOff x="62358" y="580611"/>
            <a:chExt cx="3782212" cy="2682849"/>
          </a:xfrm>
        </p:grpSpPr>
        <p:grpSp>
          <p:nvGrpSpPr>
            <p:cNvPr id="69" name="Group 68"/>
            <p:cNvGrpSpPr/>
            <p:nvPr/>
          </p:nvGrpSpPr>
          <p:grpSpPr>
            <a:xfrm>
              <a:off x="62358" y="687869"/>
              <a:ext cx="3782212" cy="2575591"/>
              <a:chOff x="62358" y="687869"/>
              <a:chExt cx="3782212" cy="2575591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62358" y="1020576"/>
                <a:ext cx="3461094" cy="1617239"/>
                <a:chOff x="4311306" y="1955755"/>
                <a:chExt cx="3461094" cy="1617239"/>
              </a:xfrm>
            </p:grpSpPr>
            <p:sp>
              <p:nvSpPr>
                <p:cNvPr id="108" name="Rectangle 107"/>
                <p:cNvSpPr/>
                <p:nvPr/>
              </p:nvSpPr>
              <p:spPr>
                <a:xfrm>
                  <a:off x="4572000" y="1955755"/>
                  <a:ext cx="3145644" cy="15979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09" name="Group 108"/>
                <p:cNvGrpSpPr/>
                <p:nvPr/>
              </p:nvGrpSpPr>
              <p:grpSpPr>
                <a:xfrm flipH="1">
                  <a:off x="4311306" y="1988796"/>
                  <a:ext cx="3461094" cy="1584198"/>
                  <a:chOff x="1251294" y="1988796"/>
                  <a:chExt cx="3549306" cy="1584198"/>
                </a:xfrm>
              </p:grpSpPr>
              <p:grpSp>
                <p:nvGrpSpPr>
                  <p:cNvPr id="110" name="Gruppo 38"/>
                  <p:cNvGrpSpPr>
                    <a:grpSpLocks noChangeAspect="1"/>
                  </p:cNvGrpSpPr>
                  <p:nvPr/>
                </p:nvGrpSpPr>
                <p:grpSpPr>
                  <a:xfrm>
                    <a:off x="1251294" y="1988796"/>
                    <a:ext cx="3549306" cy="1584198"/>
                    <a:chOff x="1187624" y="2564860"/>
                    <a:chExt cx="7098612" cy="3168396"/>
                  </a:xfrm>
                </p:grpSpPr>
                <p:sp>
                  <p:nvSpPr>
                    <p:cNvPr id="112" name="Rectangle 111"/>
                    <p:cNvSpPr/>
                    <p:nvPr/>
                  </p:nvSpPr>
                  <p:spPr>
                    <a:xfrm>
                      <a:off x="4970710" y="4042600"/>
                      <a:ext cx="251460" cy="452628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3" name="TextBox 13"/>
                    <p:cNvSpPr txBox="1"/>
                    <p:nvPr/>
                  </p:nvSpPr>
                  <p:spPr>
                    <a:xfrm>
                      <a:off x="4476236" y="4586470"/>
                      <a:ext cx="1463222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sz="1200" b="1" dirty="0" smtClean="0">
                          <a:solidFill>
                            <a:prstClr val="black"/>
                          </a:solidFill>
                        </a:rPr>
                        <a:t>Radiator</a:t>
                      </a:r>
                      <a:endParaRPr lang="en-US" sz="1200" b="1" dirty="0">
                        <a:solidFill>
                          <a:prstClr val="black"/>
                        </a:solidFill>
                      </a:endParaRPr>
                    </a:p>
                  </p:txBody>
                </p:sp>
                <p:cxnSp>
                  <p:nvCxnSpPr>
                    <p:cNvPr id="114" name="Straight Connector 113"/>
                    <p:cNvCxnSpPr/>
                    <p:nvPr/>
                  </p:nvCxnSpPr>
                  <p:spPr>
                    <a:xfrm>
                      <a:off x="6024322" y="2564860"/>
                      <a:ext cx="11554" cy="3075513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5" name="Rectangle 114"/>
                    <p:cNvSpPr/>
                    <p:nvPr/>
                  </p:nvSpPr>
                  <p:spPr>
                    <a:xfrm>
                      <a:off x="6032811" y="2781430"/>
                      <a:ext cx="100584" cy="678962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6" name="Rectangle 115"/>
                    <p:cNvSpPr/>
                    <p:nvPr/>
                  </p:nvSpPr>
                  <p:spPr>
                    <a:xfrm>
                      <a:off x="6041719" y="4017735"/>
                      <a:ext cx="100584" cy="506790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7" name="TextBox 17"/>
                    <p:cNvSpPr txBox="1"/>
                    <p:nvPr/>
                  </p:nvSpPr>
                  <p:spPr>
                    <a:xfrm>
                      <a:off x="6152636" y="2702068"/>
                      <a:ext cx="1224044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sz="1100" b="1" dirty="0" smtClean="0">
                          <a:solidFill>
                            <a:prstClr val="black"/>
                          </a:solidFill>
                        </a:rPr>
                        <a:t>H8500</a:t>
                      </a:r>
                    </a:p>
                  </p:txBody>
                </p:sp>
                <p:sp>
                  <p:nvSpPr>
                    <p:cNvPr id="118" name="TextBox 18"/>
                    <p:cNvSpPr txBox="1"/>
                    <p:nvPr/>
                  </p:nvSpPr>
                  <p:spPr>
                    <a:xfrm>
                      <a:off x="6278089" y="4369538"/>
                      <a:ext cx="2008147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r"/>
                      <a:r>
                        <a:rPr lang="en-US" sz="1200" b="1" dirty="0" smtClean="0">
                          <a:solidFill>
                            <a:prstClr val="black"/>
                          </a:solidFill>
                        </a:rPr>
                        <a:t>curved mirror</a:t>
                      </a:r>
                    </a:p>
                  </p:txBody>
                </p:sp>
                <p:cxnSp>
                  <p:nvCxnSpPr>
                    <p:cNvPr id="119" name="Straight Arrow Connector 118"/>
                    <p:cNvCxnSpPr/>
                    <p:nvPr/>
                  </p:nvCxnSpPr>
                  <p:spPr>
                    <a:xfrm>
                      <a:off x="1299927" y="4265044"/>
                      <a:ext cx="5612055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0" name="TextBox 27"/>
                    <p:cNvSpPr txBox="1"/>
                    <p:nvPr/>
                  </p:nvSpPr>
                  <p:spPr>
                    <a:xfrm>
                      <a:off x="1187624" y="4378468"/>
                      <a:ext cx="1090683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sz="1200" b="1" dirty="0" smtClean="0">
                          <a:solidFill>
                            <a:prstClr val="black"/>
                          </a:solidFill>
                        </a:rPr>
                        <a:t>beam</a:t>
                      </a:r>
                      <a:endParaRPr lang="en-US" sz="1200" b="1" dirty="0">
                        <a:solidFill>
                          <a:prstClr val="black"/>
                        </a:solidFill>
                      </a:endParaRPr>
                    </a:p>
                  </p:txBody>
                </p:sp>
                <p:cxnSp>
                  <p:nvCxnSpPr>
                    <p:cNvPr id="121" name="Straight Connector 120"/>
                    <p:cNvCxnSpPr>
                      <a:stCxn id="112" idx="3"/>
                    </p:cNvCxnSpPr>
                    <p:nvPr/>
                  </p:nvCxnSpPr>
                  <p:spPr>
                    <a:xfrm flipV="1">
                      <a:off x="5222170" y="4098766"/>
                      <a:ext cx="815085" cy="170148"/>
                    </a:xfrm>
                    <a:prstGeom prst="line">
                      <a:avLst/>
                    </a:prstGeom>
                    <a:ln w="19050">
                      <a:solidFill>
                        <a:srgbClr val="FFCC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2" name="Straight Connector 121"/>
                    <p:cNvCxnSpPr/>
                    <p:nvPr/>
                  </p:nvCxnSpPr>
                  <p:spPr>
                    <a:xfrm>
                      <a:off x="4166572" y="3549404"/>
                      <a:ext cx="1846501" cy="539499"/>
                    </a:xfrm>
                    <a:prstGeom prst="line">
                      <a:avLst/>
                    </a:prstGeom>
                    <a:ln w="19050">
                      <a:solidFill>
                        <a:srgbClr val="FFCC00"/>
                      </a:solidFill>
                      <a:headEnd type="non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3" name="Rectangle 122"/>
                    <p:cNvSpPr/>
                    <p:nvPr/>
                  </p:nvSpPr>
                  <p:spPr>
                    <a:xfrm>
                      <a:off x="4060185" y="2974897"/>
                      <a:ext cx="100584" cy="854964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cxnSp>
                  <p:nvCxnSpPr>
                    <p:cNvPr id="124" name="Straight Connector 123"/>
                    <p:cNvCxnSpPr/>
                    <p:nvPr/>
                  </p:nvCxnSpPr>
                  <p:spPr>
                    <a:xfrm>
                      <a:off x="4166572" y="2766028"/>
                      <a:ext cx="0" cy="2967228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" name="Straight Connector 124"/>
                    <p:cNvCxnSpPr/>
                    <p:nvPr/>
                  </p:nvCxnSpPr>
                  <p:spPr>
                    <a:xfrm flipH="1">
                      <a:off x="4166572" y="3176065"/>
                      <a:ext cx="1840154" cy="373340"/>
                    </a:xfrm>
                    <a:prstGeom prst="line">
                      <a:avLst/>
                    </a:prstGeom>
                    <a:ln w="19050">
                      <a:solidFill>
                        <a:srgbClr val="FFCC00"/>
                      </a:solidFill>
                      <a:head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6" name="TextBox 34"/>
                    <p:cNvSpPr txBox="1"/>
                    <p:nvPr/>
                  </p:nvSpPr>
                  <p:spPr>
                    <a:xfrm>
                      <a:off x="1531189" y="3006868"/>
                      <a:ext cx="2615969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sz="1200" b="1" dirty="0" smtClean="0">
                          <a:solidFill>
                            <a:prstClr val="black"/>
                          </a:solidFill>
                        </a:rPr>
                        <a:t>mirrors + aerogel</a:t>
                      </a:r>
                      <a:endParaRPr lang="en-US" sz="1200" b="1" dirty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sp>
                <p:nvSpPr>
                  <p:cNvPr id="111" name="Rectangle 110"/>
                  <p:cNvSpPr>
                    <a:spLocks noChangeAspect="1"/>
                  </p:cNvSpPr>
                  <p:nvPr/>
                </p:nvSpPr>
                <p:spPr>
                  <a:xfrm>
                    <a:off x="3676072" y="3163456"/>
                    <a:ext cx="50292" cy="339481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it-I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72" name="Rectangle 71"/>
              <p:cNvSpPr/>
              <p:nvPr/>
            </p:nvSpPr>
            <p:spPr>
              <a:xfrm>
                <a:off x="1269313" y="2081279"/>
                <a:ext cx="721728" cy="19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Callout 72"/>
              <p:cNvSpPr/>
              <p:nvPr/>
            </p:nvSpPr>
            <p:spPr>
              <a:xfrm>
                <a:off x="288417" y="2728719"/>
                <a:ext cx="1591152" cy="534741"/>
              </a:xfrm>
              <a:prstGeom prst="wedgeEllipseCallout">
                <a:avLst>
                  <a:gd name="adj1" fmla="val 37394"/>
                  <a:gd name="adj2" fmla="val -169812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524177" y="2773800"/>
                <a:ext cx="1175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Aerogel: n=1.05</a:t>
                </a:r>
              </a:p>
              <a:p>
                <a:pPr algn="ctr"/>
                <a:r>
                  <a:rPr lang="en-US" sz="1200" dirty="0"/>
                  <a:t>6</a:t>
                </a:r>
                <a:r>
                  <a:rPr lang="en-US" sz="1200" dirty="0" smtClean="0"/>
                  <a:t>cm thickness</a:t>
                </a: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019028" y="1253725"/>
                <a:ext cx="45719" cy="43239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662917" y="1359220"/>
                <a:ext cx="721728" cy="19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Callout 76"/>
              <p:cNvSpPr/>
              <p:nvPr/>
            </p:nvSpPr>
            <p:spPr>
              <a:xfrm>
                <a:off x="2393753" y="687869"/>
                <a:ext cx="1450817" cy="516264"/>
              </a:xfrm>
              <a:prstGeom prst="wedgeEllipseCallout">
                <a:avLst>
                  <a:gd name="adj1" fmla="val -67059"/>
                  <a:gd name="adj2" fmla="val 50180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2510384" y="699414"/>
                <a:ext cx="1175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Aerogel: n=1.05 </a:t>
                </a:r>
              </a:p>
              <a:p>
                <a:pPr algn="ctr"/>
                <a:r>
                  <a:rPr lang="en-US" sz="1200" dirty="0"/>
                  <a:t>2</a:t>
                </a:r>
                <a:r>
                  <a:rPr lang="en-US" sz="1200" dirty="0" smtClean="0"/>
                  <a:t>cm thickness</a:t>
                </a: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2918412" y="2053679"/>
                <a:ext cx="721728" cy="19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2861512" y="1623932"/>
                <a:ext cx="9599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6 GeV beam</a:t>
                </a:r>
                <a:endParaRPr lang="en-US" sz="1200" b="1" dirty="0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2171670" y="1361068"/>
                <a:ext cx="721728" cy="19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2135777" y="1278563"/>
                <a:ext cx="9856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p</a:t>
                </a:r>
                <a:r>
                  <a:rPr lang="en-US" sz="1200" b="1" dirty="0" smtClean="0"/>
                  <a:t>lane mirror</a:t>
                </a:r>
                <a:endParaRPr lang="en-US" sz="1200" b="1" dirty="0"/>
              </a:p>
            </p:txBody>
          </p:sp>
          <p:cxnSp>
            <p:nvCxnSpPr>
              <p:cNvPr id="105" name="Straight Connector 104"/>
              <p:cNvCxnSpPr/>
              <p:nvPr/>
            </p:nvCxnSpPr>
            <p:spPr>
              <a:xfrm flipH="1" flipV="1">
                <a:off x="1159179" y="697626"/>
                <a:ext cx="7546" cy="515682"/>
              </a:xfrm>
              <a:prstGeom prst="line">
                <a:avLst/>
              </a:prstGeom>
              <a:ln w="12700"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>
                <a:off x="1165207" y="819904"/>
                <a:ext cx="889540" cy="0"/>
              </a:xfrm>
              <a:prstGeom prst="straightConnector1">
                <a:avLst/>
              </a:prstGeom>
              <a:ln w="12700">
                <a:headEnd type="arrow" w="sm" len="sm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flipV="1">
                <a:off x="2069129" y="697626"/>
                <a:ext cx="0" cy="788056"/>
              </a:xfrm>
              <a:prstGeom prst="line">
                <a:avLst/>
              </a:prstGeom>
              <a:ln w="12700"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TextBox 69"/>
            <p:cNvSpPr txBox="1"/>
            <p:nvPr/>
          </p:nvSpPr>
          <p:spPr>
            <a:xfrm>
              <a:off x="1248247" y="580611"/>
              <a:ext cx="8065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g</a:t>
              </a:r>
              <a:r>
                <a:rPr lang="en-US" sz="1100" b="1" dirty="0" smtClean="0"/>
                <a:t>ap not</a:t>
              </a:r>
            </a:p>
            <a:p>
              <a:r>
                <a:rPr lang="en-US" sz="1100" b="1" dirty="0" smtClean="0"/>
                <a:t>optimized</a:t>
              </a:r>
              <a:r>
                <a:rPr lang="en-US" sz="1100" dirty="0" smtClean="0"/>
                <a:t> 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608139" y="1965027"/>
            <a:ext cx="2062827" cy="1673343"/>
            <a:chOff x="2608139" y="1965027"/>
            <a:chExt cx="2062827" cy="167334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08139" y="1965027"/>
              <a:ext cx="2062827" cy="1673343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3121443" y="2662005"/>
              <a:ext cx="954945" cy="1359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991866" y="2625720"/>
              <a:ext cx="13807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Ring Coverage ~ 60%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06602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7714" y="3096388"/>
            <a:ext cx="3033252" cy="241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347406" y="535582"/>
            <a:ext cx="3033252" cy="5788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740731" y="-76200"/>
            <a:ext cx="345419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Simulations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954766" y="2289840"/>
            <a:ext cx="1406242" cy="295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954765" y="3942049"/>
            <a:ext cx="1406242" cy="295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1278470"/>
            <a:ext cx="31337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78470"/>
            <a:ext cx="31337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1278470"/>
            <a:ext cx="31337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" name="TextBox 110"/>
          <p:cNvSpPr txBox="1"/>
          <p:nvPr/>
        </p:nvSpPr>
        <p:spPr>
          <a:xfrm>
            <a:off x="642587" y="1137738"/>
            <a:ext cx="1795813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direct light setup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181600" y="737383"/>
            <a:ext cx="2095895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reflected light setup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886200" y="1137738"/>
            <a:ext cx="19375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without absorbers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837216" y="1126070"/>
            <a:ext cx="1769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with absorbers  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6802" y="6167365"/>
            <a:ext cx="7024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Based on measured optical characteristics and validated with RICH prototype data</a:t>
            </a:r>
            <a:endParaRPr lang="en-US" sz="1600" dirty="0"/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9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RICH_examp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5" y="715277"/>
            <a:ext cx="2682353" cy="26823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7714" y="3265718"/>
            <a:ext cx="3033252" cy="241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347406" y="535582"/>
            <a:ext cx="3033252" cy="5788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66" y="3811689"/>
            <a:ext cx="2933700" cy="2856653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059510" y="3923397"/>
            <a:ext cx="175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p</a:t>
            </a:r>
            <a:r>
              <a:rPr lang="en-US" sz="1600" b="1" dirty="0" smtClean="0">
                <a:solidFill>
                  <a:srgbClr val="0000FF"/>
                </a:solidFill>
              </a:rPr>
              <a:t>ion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008000"/>
                </a:solidFill>
              </a:rPr>
              <a:t> </a:t>
            </a:r>
            <a:r>
              <a:rPr lang="en-US" sz="1600" b="1" dirty="0" err="1" smtClean="0">
                <a:solidFill>
                  <a:srgbClr val="008000"/>
                </a:solidFill>
              </a:rPr>
              <a:t>kaon</a:t>
            </a:r>
            <a:r>
              <a:rPr lang="en-US" sz="1600" b="1" dirty="0" smtClean="0"/>
              <a:t>  </a:t>
            </a:r>
            <a:r>
              <a:rPr lang="en-US" sz="1600" b="1" dirty="0" smtClean="0">
                <a:solidFill>
                  <a:srgbClr val="41B3D3"/>
                </a:solidFill>
              </a:rPr>
              <a:t>proton</a:t>
            </a:r>
            <a:endParaRPr lang="en-US" sz="1600" b="1" dirty="0">
              <a:solidFill>
                <a:srgbClr val="41B3D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241309" y="-76200"/>
            <a:ext cx="44530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Hadron ID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384" y="692816"/>
            <a:ext cx="35532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One charged particle per sector in average:</a:t>
            </a:r>
            <a:endParaRPr lang="en-US" sz="1500" dirty="0"/>
          </a:p>
        </p:txBody>
      </p:sp>
      <p:sp>
        <p:nvSpPr>
          <p:cNvPr id="89" name="TextBox 88"/>
          <p:cNvSpPr txBox="1"/>
          <p:nvPr/>
        </p:nvSpPr>
        <p:spPr>
          <a:xfrm>
            <a:off x="48384" y="3324324"/>
            <a:ext cx="38991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Non trivial RICH light pattern due to reflections:</a:t>
            </a:r>
          </a:p>
          <a:p>
            <a:r>
              <a:rPr lang="en-US" sz="1500" dirty="0"/>
              <a:t>p</a:t>
            </a:r>
            <a:r>
              <a:rPr lang="en-US" sz="1500" dirty="0" smtClean="0"/>
              <a:t>atter recognition and likelihood ID required </a:t>
            </a:r>
          </a:p>
        </p:txBody>
      </p: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44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RICH_examp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5" y="715277"/>
            <a:ext cx="2682353" cy="26823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7714" y="3265718"/>
            <a:ext cx="3033252" cy="241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347406" y="535582"/>
            <a:ext cx="3033252" cy="5788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66" y="3811689"/>
            <a:ext cx="2933700" cy="2856653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059510" y="3923397"/>
            <a:ext cx="175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p</a:t>
            </a:r>
            <a:r>
              <a:rPr lang="en-US" sz="1600" b="1" dirty="0" smtClean="0">
                <a:solidFill>
                  <a:srgbClr val="0000FF"/>
                </a:solidFill>
              </a:rPr>
              <a:t>ion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008000"/>
                </a:solidFill>
              </a:rPr>
              <a:t> </a:t>
            </a:r>
            <a:r>
              <a:rPr lang="en-US" sz="1600" b="1" dirty="0" err="1" smtClean="0">
                <a:solidFill>
                  <a:srgbClr val="008000"/>
                </a:solidFill>
              </a:rPr>
              <a:t>kaon</a:t>
            </a:r>
            <a:r>
              <a:rPr lang="en-US" sz="1600" b="1" dirty="0" smtClean="0"/>
              <a:t>  </a:t>
            </a:r>
            <a:r>
              <a:rPr lang="en-US" sz="1600" b="1" dirty="0" smtClean="0">
                <a:solidFill>
                  <a:srgbClr val="41B3D3"/>
                </a:solidFill>
              </a:rPr>
              <a:t>proton</a:t>
            </a:r>
            <a:endParaRPr lang="en-US" sz="1600" b="1" dirty="0">
              <a:solidFill>
                <a:srgbClr val="41B3D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241309" y="-76200"/>
            <a:ext cx="44530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Hadron ID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906" y="654876"/>
            <a:ext cx="5273524" cy="5200886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6954766" y="2459170"/>
            <a:ext cx="1406242" cy="295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>
            <a:off x="3713238" y="5964617"/>
            <a:ext cx="5053770" cy="5265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2993473" y="5942723"/>
            <a:ext cx="6307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Even with a not yet optimized tuning of pattern recognition</a:t>
            </a:r>
          </a:p>
          <a:p>
            <a:pPr algn="ctr"/>
            <a:r>
              <a:rPr lang="en-US" sz="1500" dirty="0"/>
              <a:t>a</a:t>
            </a:r>
            <a:r>
              <a:rPr lang="en-US" sz="1500" dirty="0" smtClean="0"/>
              <a:t>nd likelihood ID,  the </a:t>
            </a:r>
            <a:r>
              <a:rPr lang="en-US" sz="1500" dirty="0" smtClean="0">
                <a:latin typeface="Symbol" charset="2"/>
                <a:cs typeface="Symbol" charset="2"/>
              </a:rPr>
              <a:t>p</a:t>
            </a:r>
            <a:r>
              <a:rPr lang="en-US" sz="1500" dirty="0" smtClean="0"/>
              <a:t> contamination is of  the order of 1% </a:t>
            </a:r>
            <a:endParaRPr lang="en-US" sz="1500" dirty="0"/>
          </a:p>
        </p:txBody>
      </p:sp>
      <p:sp>
        <p:nvSpPr>
          <p:cNvPr id="72" name="TextBox 71"/>
          <p:cNvSpPr txBox="1"/>
          <p:nvPr/>
        </p:nvSpPr>
        <p:spPr>
          <a:xfrm>
            <a:off x="6387539" y="1205031"/>
            <a:ext cx="2033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pion &gt;&gt; </a:t>
            </a:r>
            <a:r>
              <a:rPr lang="en-US" sz="1400" dirty="0" err="1" smtClean="0"/>
              <a:t>kaon</a:t>
            </a:r>
            <a:r>
              <a:rPr lang="en-US" sz="1400" dirty="0" smtClean="0"/>
              <a:t> everywhere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339771" y="2416309"/>
            <a:ext cx="1294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6600"/>
                </a:solidFill>
                <a:latin typeface="Calibri"/>
                <a:cs typeface="Calibri"/>
              </a:rPr>
              <a:t>TOF + HTCC</a:t>
            </a:r>
            <a:endParaRPr lang="en-US" sz="1400" b="1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954765" y="4111379"/>
            <a:ext cx="1406242" cy="295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7321532" y="4099295"/>
            <a:ext cx="954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Calibri"/>
                <a:cs typeface="Calibri"/>
              </a:rPr>
              <a:t>+ RICH</a:t>
            </a:r>
            <a:endParaRPr lang="en-US" sz="14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111309" y="4385638"/>
            <a:ext cx="1249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</a:t>
            </a:r>
            <a:r>
              <a:rPr lang="en-US" sz="1400" dirty="0" smtClean="0"/>
              <a:t>ew % pion </a:t>
            </a:r>
          </a:p>
          <a:p>
            <a:r>
              <a:rPr lang="en-US" sz="1400" dirty="0" smtClean="0"/>
              <a:t>contamination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8384" y="692816"/>
            <a:ext cx="35532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One charged particle per sector in average:</a:t>
            </a:r>
            <a:endParaRPr lang="en-US" sz="1500" dirty="0"/>
          </a:p>
        </p:txBody>
      </p:sp>
      <p:sp>
        <p:nvSpPr>
          <p:cNvPr id="89" name="TextBox 88"/>
          <p:cNvSpPr txBox="1"/>
          <p:nvPr/>
        </p:nvSpPr>
        <p:spPr>
          <a:xfrm>
            <a:off x="48384" y="3324324"/>
            <a:ext cx="37980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Non trivial RICH light patter due to reflections:</a:t>
            </a:r>
          </a:p>
          <a:p>
            <a:r>
              <a:rPr lang="en-US" sz="1500" dirty="0"/>
              <a:t>p</a:t>
            </a:r>
            <a:r>
              <a:rPr lang="en-US" sz="1500" dirty="0" smtClean="0"/>
              <a:t>atter recognition and likelihood ID required </a:t>
            </a: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0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RICH_examp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5" y="715277"/>
            <a:ext cx="2682353" cy="26823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7714" y="3265718"/>
            <a:ext cx="3033252" cy="241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347406" y="535582"/>
            <a:ext cx="3033252" cy="5788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66" y="3811689"/>
            <a:ext cx="2933700" cy="2856653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059510" y="3923397"/>
            <a:ext cx="175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p</a:t>
            </a:r>
            <a:r>
              <a:rPr lang="en-US" sz="1600" b="1" dirty="0" smtClean="0">
                <a:solidFill>
                  <a:srgbClr val="0000FF"/>
                </a:solidFill>
              </a:rPr>
              <a:t>ion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008000"/>
                </a:solidFill>
              </a:rPr>
              <a:t> </a:t>
            </a:r>
            <a:r>
              <a:rPr lang="en-US" sz="1600" b="1" dirty="0" err="1" smtClean="0">
                <a:solidFill>
                  <a:srgbClr val="008000"/>
                </a:solidFill>
              </a:rPr>
              <a:t>kaon</a:t>
            </a:r>
            <a:r>
              <a:rPr lang="en-US" sz="1600" b="1" dirty="0" smtClean="0"/>
              <a:t>  </a:t>
            </a:r>
            <a:r>
              <a:rPr lang="en-US" sz="1600" b="1" dirty="0" smtClean="0">
                <a:solidFill>
                  <a:srgbClr val="41B3D3"/>
                </a:solidFill>
              </a:rPr>
              <a:t>proton</a:t>
            </a:r>
            <a:endParaRPr lang="en-US" sz="1600" b="1" dirty="0">
              <a:solidFill>
                <a:srgbClr val="41B3D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241309" y="-76200"/>
            <a:ext cx="44530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Hadron ID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906" y="654876"/>
            <a:ext cx="5273524" cy="5200886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6954766" y="2459170"/>
            <a:ext cx="1406242" cy="295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>
            <a:off x="3713238" y="5964617"/>
            <a:ext cx="5053770" cy="5265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2993473" y="5942723"/>
            <a:ext cx="6307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Even with a not yet optimized tuning of pattern recognition</a:t>
            </a:r>
          </a:p>
          <a:p>
            <a:pPr algn="ctr"/>
            <a:r>
              <a:rPr lang="en-US" sz="1500" dirty="0"/>
              <a:t>a</a:t>
            </a:r>
            <a:r>
              <a:rPr lang="en-US" sz="1500" dirty="0" smtClean="0"/>
              <a:t>nd likelihood ID,  the </a:t>
            </a:r>
            <a:r>
              <a:rPr lang="en-US" sz="1500" dirty="0" smtClean="0">
                <a:latin typeface="Symbol" charset="2"/>
                <a:cs typeface="Symbol" charset="2"/>
              </a:rPr>
              <a:t>p</a:t>
            </a:r>
            <a:r>
              <a:rPr lang="en-US" sz="1500" dirty="0" smtClean="0"/>
              <a:t> contamination is of  the order of 1% </a:t>
            </a:r>
            <a:endParaRPr lang="en-US" sz="1500" dirty="0"/>
          </a:p>
        </p:txBody>
      </p:sp>
      <p:sp>
        <p:nvSpPr>
          <p:cNvPr id="72" name="TextBox 71"/>
          <p:cNvSpPr txBox="1"/>
          <p:nvPr/>
        </p:nvSpPr>
        <p:spPr>
          <a:xfrm>
            <a:off x="6387539" y="1205031"/>
            <a:ext cx="2033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pion &gt;&gt; </a:t>
            </a:r>
            <a:r>
              <a:rPr lang="en-US" sz="1400" dirty="0" err="1" smtClean="0"/>
              <a:t>kaon</a:t>
            </a:r>
            <a:r>
              <a:rPr lang="en-US" sz="1400" dirty="0" smtClean="0"/>
              <a:t> everywhere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339771" y="2416309"/>
            <a:ext cx="1294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6600"/>
                </a:solidFill>
                <a:latin typeface="Calibri"/>
                <a:cs typeface="Calibri"/>
              </a:rPr>
              <a:t>TOF + HTCC</a:t>
            </a:r>
            <a:endParaRPr lang="en-US" sz="1400" b="1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954765" y="4111379"/>
            <a:ext cx="1406242" cy="295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7321532" y="4099295"/>
            <a:ext cx="954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Calibri"/>
                <a:cs typeface="Calibri"/>
              </a:rPr>
              <a:t>+ RICH</a:t>
            </a:r>
            <a:endParaRPr lang="en-US" sz="14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111309" y="4385638"/>
            <a:ext cx="1249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</a:t>
            </a:r>
            <a:r>
              <a:rPr lang="en-US" sz="1400" dirty="0" smtClean="0"/>
              <a:t>ew % pion </a:t>
            </a:r>
          </a:p>
          <a:p>
            <a:r>
              <a:rPr lang="en-US" sz="1400" dirty="0" smtClean="0"/>
              <a:t>contamination</a:t>
            </a:r>
            <a:endParaRPr lang="en-US" sz="1400" dirty="0"/>
          </a:p>
        </p:txBody>
      </p:sp>
      <p:sp>
        <p:nvSpPr>
          <p:cNvPr id="63" name="Rounded Rectangular Callout 62"/>
          <p:cNvSpPr/>
          <p:nvPr/>
        </p:nvSpPr>
        <p:spPr>
          <a:xfrm>
            <a:off x="6497861" y="2779863"/>
            <a:ext cx="1838965" cy="564420"/>
          </a:xfrm>
          <a:prstGeom prst="wedgeRoundRectCallout">
            <a:avLst>
              <a:gd name="adj1" fmla="val -104213"/>
              <a:gd name="adj2" fmla="val 37644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ular Callout 64"/>
          <p:cNvSpPr/>
          <p:nvPr/>
        </p:nvSpPr>
        <p:spPr>
          <a:xfrm>
            <a:off x="6497861" y="2791148"/>
            <a:ext cx="1838965" cy="564420"/>
          </a:xfrm>
          <a:prstGeom prst="wedgeRoundRectCallout">
            <a:avLst>
              <a:gd name="adj1" fmla="val -116920"/>
              <a:gd name="adj2" fmla="val -19377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6619649" y="2779053"/>
            <a:ext cx="15460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~1:</a:t>
            </a:r>
            <a:r>
              <a:rPr lang="en-US" sz="1600" dirty="0"/>
              <a:t>5</a:t>
            </a:r>
            <a:r>
              <a:rPr lang="en-US" sz="1600" dirty="0" smtClean="0"/>
              <a:t>00 rejection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rom x5 to ~1%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8384" y="692816"/>
            <a:ext cx="35532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One charged particle per sector in average:</a:t>
            </a:r>
            <a:endParaRPr lang="en-US" sz="1500" dirty="0"/>
          </a:p>
        </p:txBody>
      </p:sp>
      <p:sp>
        <p:nvSpPr>
          <p:cNvPr id="89" name="TextBox 88"/>
          <p:cNvSpPr txBox="1"/>
          <p:nvPr/>
        </p:nvSpPr>
        <p:spPr>
          <a:xfrm>
            <a:off x="48384" y="3324324"/>
            <a:ext cx="37980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Non trivial RICH light patter due to reflections:</a:t>
            </a:r>
          </a:p>
          <a:p>
            <a:r>
              <a:rPr lang="en-US" sz="1500" dirty="0"/>
              <a:t>p</a:t>
            </a:r>
            <a:r>
              <a:rPr lang="en-US" sz="1500" dirty="0" smtClean="0"/>
              <a:t>atter recognition and likelihood ID required </a:t>
            </a:r>
          </a:p>
        </p:txBody>
      </p:sp>
      <p:sp>
        <p:nvSpPr>
          <p:cNvPr id="2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69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29013" y="-76200"/>
            <a:ext cx="467755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Project Landscape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610" y="1273114"/>
            <a:ext cx="436183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ym typeface="Zapf Dingbats"/>
              </a:rPr>
              <a:t>2010:          </a:t>
            </a:r>
            <a:r>
              <a:rPr lang="en-US" sz="15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500" dirty="0" smtClean="0">
                <a:sym typeface="Zapf Dingbats"/>
              </a:rPr>
              <a:t>Concept </a:t>
            </a:r>
            <a:r>
              <a:rPr lang="en-US" sz="1500" dirty="0" smtClean="0">
                <a:sym typeface="Zapf Dingbats"/>
              </a:rPr>
              <a:t>of Design and Technology</a:t>
            </a:r>
          </a:p>
          <a:p>
            <a:endParaRPr lang="en-US" sz="800" dirty="0">
              <a:sym typeface="Zapf Dingbats"/>
            </a:endParaRPr>
          </a:p>
          <a:p>
            <a:r>
              <a:rPr lang="en-US" sz="1500" dirty="0" smtClean="0">
                <a:sym typeface="Zapf Dingbats"/>
              </a:rPr>
              <a:t>2011:           </a:t>
            </a:r>
            <a:r>
              <a:rPr lang="en-US" sz="1500" dirty="0" smtClean="0">
                <a:sym typeface="Zapf Dingbats"/>
              </a:rPr>
              <a:t>Tests </a:t>
            </a:r>
            <a:r>
              <a:rPr lang="en-US" sz="1500" dirty="0" smtClean="0">
                <a:sym typeface="Zapf Dingbats"/>
              </a:rPr>
              <a:t>of components and small prototype</a:t>
            </a:r>
          </a:p>
          <a:p>
            <a:endParaRPr lang="en-US" sz="800" dirty="0" smtClean="0">
              <a:sym typeface="Zapf Dingbats"/>
            </a:endParaRPr>
          </a:p>
          <a:p>
            <a:r>
              <a:rPr lang="en-US" sz="1500" dirty="0" smtClean="0">
                <a:sym typeface="Zapf Dingbats"/>
              </a:rPr>
              <a:t>2012:           </a:t>
            </a:r>
            <a:r>
              <a:rPr lang="en-US" sz="1500" dirty="0" smtClean="0">
                <a:sym typeface="Zapf Dingbats"/>
              </a:rPr>
              <a:t>Extensive </a:t>
            </a:r>
            <a:r>
              <a:rPr lang="en-US" sz="1500" dirty="0" smtClean="0">
                <a:sym typeface="Zapf Dingbats"/>
              </a:rPr>
              <a:t>tests with large-scale prototype </a:t>
            </a:r>
            <a:endParaRPr lang="en-US" sz="1500" dirty="0" smtClean="0">
              <a:solidFill>
                <a:srgbClr val="4CDE41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r>
              <a:rPr lang="en-US" sz="800" dirty="0" smtClean="0"/>
              <a:t> </a:t>
            </a:r>
          </a:p>
          <a:p>
            <a:r>
              <a:rPr lang="en-US" sz="1500" dirty="0" smtClean="0">
                <a:sym typeface="Zapf Dingbats"/>
              </a:rPr>
              <a:t>2013:           </a:t>
            </a:r>
            <a:r>
              <a:rPr lang="en-US" sz="1500" dirty="0" smtClean="0">
                <a:sym typeface="Zapf Dingbats"/>
              </a:rPr>
              <a:t>June</a:t>
            </a:r>
            <a:r>
              <a:rPr lang="en-US" sz="1500" dirty="0" smtClean="0">
                <a:sym typeface="Zapf Dingbats"/>
              </a:rPr>
              <a:t>:  Technical Review </a:t>
            </a:r>
          </a:p>
          <a:p>
            <a:pPr marL="285750" indent="-285750">
              <a:buFont typeface="Zapf Dingbats" charset="0"/>
              <a:buChar char=" "/>
            </a:pPr>
            <a:r>
              <a:rPr lang="en-US" sz="1500" dirty="0" smtClean="0">
                <a:sym typeface="Zapf Dingbats"/>
              </a:rPr>
              <a:t>              </a:t>
            </a:r>
            <a:r>
              <a:rPr lang="en-US" sz="1500" dirty="0" smtClean="0">
                <a:sym typeface="Zapf Dingbats"/>
              </a:rPr>
              <a:t>August</a:t>
            </a:r>
            <a:r>
              <a:rPr lang="en-US" sz="1500" dirty="0" smtClean="0">
                <a:sym typeface="Zapf Dingbats"/>
              </a:rPr>
              <a:t>:  TDR</a:t>
            </a:r>
          </a:p>
          <a:p>
            <a:pPr marL="285750" indent="-285750">
              <a:buFont typeface="Zapf Dingbats" charset="0"/>
              <a:buChar char=" "/>
            </a:pPr>
            <a:r>
              <a:rPr lang="en-US" sz="1500" dirty="0">
                <a:sym typeface="Zapf Dingbats"/>
              </a:rPr>
              <a:t> </a:t>
            </a:r>
            <a:r>
              <a:rPr lang="en-US" sz="1500" dirty="0" smtClean="0">
                <a:sym typeface="Zapf Dingbats"/>
              </a:rPr>
              <a:t>             </a:t>
            </a:r>
            <a:r>
              <a:rPr lang="en-US" sz="1500" dirty="0" smtClean="0">
                <a:sym typeface="Zapf Dingbats"/>
              </a:rPr>
              <a:t>September</a:t>
            </a:r>
            <a:r>
              <a:rPr lang="en-US" sz="1500" dirty="0" smtClean="0">
                <a:sym typeface="Zapf Dingbats"/>
              </a:rPr>
              <a:t>: Project Review with </a:t>
            </a:r>
            <a:r>
              <a:rPr lang="en-US" sz="1500" dirty="0" smtClean="0">
                <a:sym typeface="Zapf Dingbats"/>
              </a:rPr>
              <a:t>DOE</a:t>
            </a:r>
            <a:endParaRPr lang="en-US" dirty="0" smtClean="0">
              <a:sym typeface="Zapf Dingbat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51327" y="5847524"/>
            <a:ext cx="3715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GOAL: 1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st</a:t>
            </a:r>
            <a:r>
              <a:rPr lang="en-US" sz="1600" b="1" dirty="0" smtClean="0">
                <a:solidFill>
                  <a:srgbClr val="FF0000"/>
                </a:solidFill>
              </a:rPr>
              <a:t> sector ready by the end of 2016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1045" y="5246967"/>
            <a:ext cx="2853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Starting the construction phase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870844"/>
              </p:ext>
            </p:extLst>
          </p:nvPr>
        </p:nvGraphicFramePr>
        <p:xfrm>
          <a:off x="196696" y="3269501"/>
          <a:ext cx="4054374" cy="320828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54374"/>
              </a:tblGrid>
              <a:tr h="34297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/>
                          <a:cs typeface="Calibri"/>
                        </a:rPr>
                        <a:t>INSTITUTIONS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84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INFN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(Italy)</a:t>
                      </a:r>
                    </a:p>
                    <a:p>
                      <a:r>
                        <a:rPr lang="en-US" sz="1200" b="1" baseline="0" dirty="0" smtClean="0">
                          <a:solidFill>
                            <a:srgbClr val="1737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Bari, Ferrara,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Genova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L.Frascati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Roma/ISS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Jefferson Lab (Newport News,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Calibri"/>
                        </a:rPr>
                        <a:t>Argonne</a:t>
                      </a:r>
                      <a:r>
                        <a:rPr lang="en-US" sz="1200" b="1" baseline="0" dirty="0" smtClean="0">
                          <a:latin typeface="+mn-lt"/>
                          <a:cs typeface="Calibri"/>
                        </a:rPr>
                        <a:t> National Lab (Argonne,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898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Duquesne University  (Pittsburgh, USA) 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Glasgow University  (Glasgow, UK)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J. Gutenberg 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Universitat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Mainz (Mainz, Germany) 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Kyungpook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National University, (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Daegu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Korea)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University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of</a:t>
                      </a: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 Connecticut  (Storrs, USA)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UTFSM (Valparaiso, Chile)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Picture 13" descr="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27" y="1146165"/>
            <a:ext cx="3715682" cy="40773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6696" y="734188"/>
            <a:ext cx="6230608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FF0000"/>
                </a:solidFill>
                <a:cs typeface="Symbol" charset="0"/>
              </a:rPr>
              <a:t>RICH goal:     </a:t>
            </a:r>
            <a:r>
              <a:rPr lang="en-US" sz="1600" b="1" dirty="0" smtClean="0">
                <a:solidFill>
                  <a:srgbClr val="0000FF"/>
                </a:solidFill>
                <a:cs typeface="Symbol" charset="0"/>
              </a:rPr>
              <a:t>4</a:t>
            </a:r>
            <a:r>
              <a:rPr lang="en-US" sz="16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  <a:cs typeface="Symbol" charset="0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sz="1600" b="1" dirty="0">
                <a:solidFill>
                  <a:srgbClr val="0000FF"/>
                </a:solidFill>
                <a:latin typeface="Calibri" charset="0"/>
              </a:rPr>
              <a:t>/K/p </a:t>
            </a:r>
            <a:r>
              <a:rPr lang="en-US" sz="1600" b="1" dirty="0" smtClean="0">
                <a:solidFill>
                  <a:srgbClr val="0000FF"/>
                </a:solidFill>
                <a:latin typeface="Calibri" charset="0"/>
              </a:rPr>
              <a:t>separation from </a:t>
            </a:r>
            <a:r>
              <a:rPr lang="en-US" sz="1600" b="1" dirty="0">
                <a:solidFill>
                  <a:srgbClr val="0000FF"/>
                </a:solidFill>
                <a:latin typeface="Calibri" charset="0"/>
              </a:rPr>
              <a:t>3 up to 8 GeV/c </a:t>
            </a:r>
          </a:p>
        </p:txBody>
      </p:sp>
    </p:spTree>
    <p:extLst>
      <p:ext uri="{BB962C8B-B14F-4D97-AF65-F5344CB8AC3E}">
        <p14:creationId xmlns:p14="http://schemas.microsoft.com/office/powerpoint/2010/main" val="2919732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1" y="1608366"/>
            <a:ext cx="4102492" cy="4501850"/>
          </a:xfrm>
          <a:prstGeom prst="rect">
            <a:avLst/>
          </a:prstGeom>
        </p:spPr>
      </p:pic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376238" y="660876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latin typeface="Calibri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0" y="566738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 </a:t>
            </a:r>
            <a:endParaRPr lang="en-GB" sz="40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16395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6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8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9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541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93" name="Table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36167"/>
              </p:ext>
            </p:extLst>
          </p:nvPr>
        </p:nvGraphicFramePr>
        <p:xfrm>
          <a:off x="362710" y="2136096"/>
          <a:ext cx="4405711" cy="3525519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40571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INSTITUTIONS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INFN</a:t>
                      </a:r>
                      <a:r>
                        <a:rPr lang="en-US" sz="1400" b="1" baseline="0" dirty="0" smtClean="0">
                          <a:latin typeface="Calibri"/>
                          <a:cs typeface="Calibri"/>
                        </a:rPr>
                        <a:t> (Italy)</a:t>
                      </a:r>
                    </a:p>
                    <a:p>
                      <a:r>
                        <a:rPr lang="en-US" sz="1400" b="1" baseline="0" dirty="0" smtClean="0">
                          <a:solidFill>
                            <a:srgbClr val="1737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Bari, Ferrara,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Genova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L.Frascati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Roma/ISS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Jefferson Lab (Newport News, USA)</a:t>
                      </a:r>
                      <a:endParaRPr lang="en-US" sz="14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Argonne</a:t>
                      </a:r>
                      <a:r>
                        <a:rPr lang="en-US" sz="1400" b="1" baseline="0" dirty="0" smtClean="0">
                          <a:latin typeface="+mn-lt"/>
                          <a:cs typeface="Calibri"/>
                        </a:rPr>
                        <a:t> National Lab (Argonne, USA)</a:t>
                      </a:r>
                      <a:endParaRPr lang="en-US" sz="14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Duquesne University  (Pittsburgh, USA) 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Glasgow University  (Glasgow, UK)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J. Gutenberg </a:t>
                      </a:r>
                      <a:r>
                        <a:rPr lang="en-US" sz="14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Universitat</a:t>
                      </a: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Mainz (Mainz, Germany) </a:t>
                      </a:r>
                      <a:endParaRPr lang="en-US" sz="14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Kyungpook</a:t>
                      </a: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National University, (</a:t>
                      </a:r>
                      <a:r>
                        <a:rPr lang="en-US" sz="14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Daegu</a:t>
                      </a: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Korea)</a:t>
                      </a:r>
                      <a:endParaRPr lang="en-US" sz="14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University</a:t>
                      </a:r>
                      <a:r>
                        <a:rPr lang="en-US" sz="1400" b="1" baseline="0" dirty="0" smtClean="0">
                          <a:latin typeface="Calibri"/>
                          <a:cs typeface="Calibri"/>
                        </a:rPr>
                        <a:t> of</a:t>
                      </a: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 Connecticut  (Storrs, USA)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UTFSM (Valparaiso, Chile)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4" name="Rectangle 9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2294792" y="-76200"/>
            <a:ext cx="489215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RICH Project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71" name="Text Box 22"/>
          <p:cNvSpPr txBox="1">
            <a:spLocks noChangeArrowheads="1"/>
          </p:cNvSpPr>
          <p:nvPr/>
        </p:nvSpPr>
        <p:spPr bwMode="auto">
          <a:xfrm>
            <a:off x="741685" y="740171"/>
            <a:ext cx="7600659" cy="97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b="1" dirty="0" smtClean="0">
                <a:solidFill>
                  <a:srgbClr val="FF0000"/>
                </a:solidFill>
                <a:latin typeface="+mj-lt"/>
                <a:cs typeface="Symbol" charset="0"/>
              </a:rPr>
              <a:t>RICH goal:         </a:t>
            </a:r>
            <a:r>
              <a:rPr lang="en-US" sz="1600" b="1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sz="1600" b="1" dirty="0" smtClean="0">
                <a:solidFill>
                  <a:srgbClr val="0000FF"/>
                </a:solidFill>
                <a:latin typeface="Calibri" charset="0"/>
              </a:rPr>
              <a:t>/K/p identification from 3 up to 8 GeV/c and 25 degrees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00FF"/>
                </a:solidFill>
                <a:latin typeface="Calibri" charset="0"/>
              </a:rPr>
              <a:t>                            </a:t>
            </a:r>
            <a:r>
              <a:rPr lang="en-US" sz="1600" b="1" dirty="0" smtClean="0">
                <a:solidFill>
                  <a:srgbClr val="0000FF"/>
                </a:solidFill>
                <a:latin typeface="Calibri" charset="0"/>
              </a:rPr>
              <a:t>~4</a:t>
            </a:r>
            <a:r>
              <a:rPr lang="en-US" sz="16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1600" b="1" dirty="0" smtClean="0">
                <a:solidFill>
                  <a:srgbClr val="0000FF"/>
                </a:solidFill>
                <a:latin typeface="Calibri" charset="0"/>
              </a:rPr>
              <a:t> pion-</a:t>
            </a:r>
            <a:r>
              <a:rPr lang="en-US" sz="1600" b="1" dirty="0" err="1" smtClean="0">
                <a:solidFill>
                  <a:srgbClr val="0000FF"/>
                </a:solidFill>
                <a:latin typeface="Calibri" charset="0"/>
              </a:rPr>
              <a:t>kaon</a:t>
            </a:r>
            <a:r>
              <a:rPr lang="en-US" sz="1600" b="1" dirty="0" smtClean="0">
                <a:solidFill>
                  <a:srgbClr val="0000FF"/>
                </a:solidFill>
                <a:latin typeface="Calibri" charset="0"/>
              </a:rPr>
              <a:t> separation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Calibri" charset="0"/>
              </a:rPr>
              <a:t>for a pion rejection factor 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</a:rPr>
              <a:t>~ </a:t>
            </a:r>
            <a:r>
              <a:rPr lang="en-US" sz="1600" b="1" dirty="0" smtClean="0">
                <a:solidFill>
                  <a:srgbClr val="0000FF"/>
                </a:solidFill>
                <a:latin typeface="Calibri" charset="0"/>
              </a:rPr>
              <a:t>1:500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Calibri" charset="0"/>
              </a:rPr>
              <a:t>                            ~ 1 ns time resolution to distinguish direct and reflected light patterns</a:t>
            </a:r>
            <a:endParaRPr lang="en-US" sz="1600" dirty="0" smtClean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040341" y="5860198"/>
            <a:ext cx="3830572" cy="6040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192770" y="5906378"/>
            <a:ext cx="3551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Forward RICH: 2 sectors to accomplish physics </a:t>
            </a:r>
          </a:p>
          <a:p>
            <a:r>
              <a:rPr lang="en-US" sz="1400" dirty="0" smtClean="0"/>
              <a:t>program,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sector by the end of 2016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824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61636" y="1815282"/>
            <a:ext cx="3703577" cy="21718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30924" y="-76200"/>
            <a:ext cx="51360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Spectrometer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547" y="2346307"/>
            <a:ext cx="2588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Luminosity up to 10</a:t>
            </a:r>
            <a:r>
              <a:rPr lang="en-US" sz="1600" baseline="30000" dirty="0" smtClean="0"/>
              <a:t>35 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-2 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502367" y="3370717"/>
            <a:ext cx="29475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Broad kinematic range coverage </a:t>
            </a:r>
          </a:p>
          <a:p>
            <a:r>
              <a:rPr lang="en-US" sz="1600" dirty="0" smtClean="0"/>
              <a:t>(current to target fragmentation)</a:t>
            </a:r>
            <a:endParaRPr lang="en-US" sz="1600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672684" y="2862180"/>
            <a:ext cx="2295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 and D polarized targets</a:t>
            </a:r>
            <a:endParaRPr lang="en-US" sz="1600" baseline="30000" dirty="0"/>
          </a:p>
        </p:txBody>
      </p:sp>
      <p:sp>
        <p:nvSpPr>
          <p:cNvPr id="38" name="TextBox 37"/>
          <p:cNvSpPr txBox="1"/>
          <p:nvPr/>
        </p:nvSpPr>
        <p:spPr>
          <a:xfrm>
            <a:off x="280154" y="1815930"/>
            <a:ext cx="3429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Highly polarized 12 GeV electron beam</a:t>
            </a:r>
            <a:endParaRPr lang="en-US" sz="1600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381016" y="815160"/>
            <a:ext cx="34342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Ongoing upgrade of the CLAS detector.</a:t>
            </a:r>
          </a:p>
          <a:p>
            <a:r>
              <a:rPr lang="en-US" sz="1600" dirty="0" smtClean="0"/>
              <a:t>First beam expected in 2016.</a:t>
            </a:r>
            <a:endParaRPr lang="en-US" sz="1600" dirty="0"/>
          </a:p>
        </p:txBody>
      </p:sp>
      <p:sp>
        <p:nvSpPr>
          <p:cNvPr id="3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833138" y="4396382"/>
            <a:ext cx="2355851" cy="2107244"/>
            <a:chOff x="3024788" y="1047749"/>
            <a:chExt cx="2951163" cy="2665413"/>
          </a:xfrm>
        </p:grpSpPr>
        <p:grpSp>
          <p:nvGrpSpPr>
            <p:cNvPr id="50" name="Group 8"/>
            <p:cNvGrpSpPr>
              <a:grpSpLocks/>
            </p:cNvGrpSpPr>
            <p:nvPr/>
          </p:nvGrpSpPr>
          <p:grpSpPr bwMode="auto">
            <a:xfrm>
              <a:off x="3239101" y="1049337"/>
              <a:ext cx="2665413" cy="2663825"/>
              <a:chOff x="2085" y="2435"/>
              <a:chExt cx="1679" cy="1678"/>
            </a:xfrm>
          </p:grpSpPr>
          <p:pic>
            <p:nvPicPr>
              <p:cNvPr id="55" name="Picture 9" descr="sidis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085" y="2435"/>
                <a:ext cx="1679" cy="167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56" name="Oval 10"/>
              <p:cNvSpPr>
                <a:spLocks noChangeArrowheads="1"/>
              </p:cNvSpPr>
              <p:nvPr/>
            </p:nvSpPr>
            <p:spPr bwMode="auto">
              <a:xfrm>
                <a:off x="2272" y="3630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57" name="Object 11"/>
              <p:cNvGraphicFramePr>
                <a:graphicFrameLocks noChangeAspect="1"/>
              </p:cNvGraphicFramePr>
              <p:nvPr/>
            </p:nvGraphicFramePr>
            <p:xfrm>
              <a:off x="2273" y="3741"/>
              <a:ext cx="264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6310" name="Equation" r:id="rId5" imgW="266400" imgH="164880" progId="Equation.3">
                      <p:embed/>
                    </p:oleObj>
                  </mc:Choice>
                  <mc:Fallback>
                    <p:oleObj name="Equation" r:id="rId5" imgW="2664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73" y="3741"/>
                            <a:ext cx="264" cy="1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8" name="AutoShape 12"/>
              <p:cNvSpPr>
                <a:spLocks noChangeArrowheads="1"/>
              </p:cNvSpPr>
              <p:nvPr/>
            </p:nvSpPr>
            <p:spPr bwMode="auto">
              <a:xfrm>
                <a:off x="2674" y="3297"/>
                <a:ext cx="296" cy="2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59" name="Object 13"/>
              <p:cNvGraphicFramePr>
                <a:graphicFrameLocks noChangeAspect="1"/>
              </p:cNvGraphicFramePr>
              <p:nvPr/>
            </p:nvGraphicFramePr>
            <p:xfrm>
              <a:off x="2759" y="3348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6311" name="Equation" r:id="rId7" imgW="152280" imgH="139680" progId="Equation.3">
                      <p:embed/>
                    </p:oleObj>
                  </mc:Choice>
                  <mc:Fallback>
                    <p:oleObj name="Equation" r:id="rId7" imgW="152280" imgH="1396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59" y="3348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0" name="Oval 14"/>
              <p:cNvSpPr>
                <a:spLocks noChangeArrowheads="1"/>
              </p:cNvSpPr>
              <p:nvPr/>
            </p:nvSpPr>
            <p:spPr bwMode="auto">
              <a:xfrm>
                <a:off x="3162" y="3034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1" name="Object 15"/>
              <p:cNvGraphicFramePr>
                <a:graphicFrameLocks noChangeAspect="1"/>
              </p:cNvGraphicFramePr>
              <p:nvPr/>
            </p:nvGraphicFramePr>
            <p:xfrm>
              <a:off x="3160" y="3132"/>
              <a:ext cx="304" cy="1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6312" name="Equation" r:id="rId9" imgW="253800" imgH="164880" progId="Equation.3">
                      <p:embed/>
                    </p:oleObj>
                  </mc:Choice>
                  <mc:Fallback>
                    <p:oleObj name="Equation" r:id="rId9" imgW="2538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0" y="3132"/>
                            <a:ext cx="304" cy="1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1" name="Rectangle 16"/>
            <p:cNvSpPr>
              <a:spLocks noChangeArrowheads="1"/>
            </p:cNvSpPr>
            <p:nvPr/>
          </p:nvSpPr>
          <p:spPr bwMode="auto">
            <a:xfrm>
              <a:off x="3024788" y="1047749"/>
              <a:ext cx="2951163" cy="26654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" name="Rectangle 2"/>
          <p:cNvSpPr>
            <a:spLocks noChangeArrowheads="1"/>
          </p:cNvSpPr>
          <p:nvPr/>
        </p:nvSpPr>
        <p:spPr bwMode="auto">
          <a:xfrm>
            <a:off x="2782599" y="3234857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3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2782599" y="3234857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5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8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78" name="Picture 4" descr="CLAS12_2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12213" r="20834" b="13322"/>
          <a:stretch>
            <a:fillRect/>
          </a:stretch>
        </p:blipFill>
        <p:spPr bwMode="auto">
          <a:xfrm>
            <a:off x="4562429" y="821262"/>
            <a:ext cx="4149725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9" name="Group 53"/>
          <p:cNvGrpSpPr>
            <a:grpSpLocks/>
          </p:cNvGrpSpPr>
          <p:nvPr/>
        </p:nvGrpSpPr>
        <p:grpSpPr bwMode="auto">
          <a:xfrm>
            <a:off x="7431042" y="1346725"/>
            <a:ext cx="620712" cy="2960687"/>
            <a:chOff x="2868357" y="1287458"/>
            <a:chExt cx="620178" cy="2960597"/>
          </a:xfrm>
        </p:grpSpPr>
        <p:sp>
          <p:nvSpPr>
            <p:cNvPr id="80" name="Trapezoid 79"/>
            <p:cNvSpPr/>
            <p:nvPr/>
          </p:nvSpPr>
          <p:spPr bwMode="auto">
            <a:xfrm rot="17936322" flipH="1">
              <a:off x="2386289" y="3145810"/>
              <a:ext cx="1628725" cy="575766"/>
            </a:xfrm>
            <a:prstGeom prst="trapezoid">
              <a:avLst>
                <a:gd name="adj" fmla="val 58292"/>
              </a:avLst>
            </a:prstGeom>
            <a:solidFill>
              <a:srgbClr val="FF7A7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1" name="Trapezoid 80"/>
            <p:cNvSpPr/>
            <p:nvPr/>
          </p:nvSpPr>
          <p:spPr bwMode="auto">
            <a:xfrm rot="14529695">
              <a:off x="2327590" y="1828225"/>
              <a:ext cx="1657300" cy="575766"/>
            </a:xfrm>
            <a:prstGeom prst="trapezoid">
              <a:avLst>
                <a:gd name="adj" fmla="val 58292"/>
              </a:avLst>
            </a:prstGeom>
            <a:solidFill>
              <a:srgbClr val="FF7A7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82" name="Group 55"/>
            <p:cNvGrpSpPr>
              <a:grpSpLocks/>
            </p:cNvGrpSpPr>
            <p:nvPr/>
          </p:nvGrpSpPr>
          <p:grpSpPr bwMode="auto">
            <a:xfrm>
              <a:off x="2952750" y="1797051"/>
              <a:ext cx="468313" cy="2090739"/>
              <a:chOff x="3003954" y="1697001"/>
              <a:chExt cx="466799" cy="2091097"/>
            </a:xfrm>
          </p:grpSpPr>
          <p:sp>
            <p:nvSpPr>
              <p:cNvPr id="83" name="TextBox 53"/>
              <p:cNvSpPr txBox="1">
                <a:spLocks noChangeArrowheads="1"/>
              </p:cNvSpPr>
              <p:nvPr/>
            </p:nvSpPr>
            <p:spPr bwMode="auto">
              <a:xfrm rot="3885043">
                <a:off x="2889170" y="1909736"/>
                <a:ext cx="794317" cy="368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 dirty="0">
                    <a:solidFill>
                      <a:srgbClr val="333399"/>
                    </a:solidFill>
                    <a:latin typeface="Tahoma" charset="0"/>
                    <a:cs typeface="Tahoma" charset="0"/>
                  </a:rPr>
                  <a:t>RICH</a:t>
                </a:r>
              </a:p>
            </p:txBody>
          </p:sp>
          <p:sp>
            <p:nvSpPr>
              <p:cNvPr id="84" name="TextBox 54"/>
              <p:cNvSpPr txBox="1">
                <a:spLocks noChangeArrowheads="1"/>
              </p:cNvSpPr>
              <p:nvPr/>
            </p:nvSpPr>
            <p:spPr bwMode="auto">
              <a:xfrm rot="7137055">
                <a:off x="2791219" y="3206516"/>
                <a:ext cx="794317" cy="368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 dirty="0">
                    <a:solidFill>
                      <a:srgbClr val="333399"/>
                    </a:solidFill>
                    <a:latin typeface="Tahoma" charset="0"/>
                    <a:cs typeface="Tahoma" charset="0"/>
                  </a:rPr>
                  <a:t>RICH</a:t>
                </a:r>
              </a:p>
            </p:txBody>
          </p:sp>
        </p:grpSp>
      </p:grpSp>
      <p:cxnSp>
        <p:nvCxnSpPr>
          <p:cNvPr id="85" name="Straight Arrow Connector 84"/>
          <p:cNvCxnSpPr/>
          <p:nvPr/>
        </p:nvCxnSpPr>
        <p:spPr>
          <a:xfrm flipV="1">
            <a:off x="4335834" y="2818298"/>
            <a:ext cx="628198" cy="33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130245" y="2529754"/>
            <a:ext cx="549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Beam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09298" y="4914348"/>
            <a:ext cx="4737824" cy="15967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320487" y="5614991"/>
            <a:ext cx="3457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Hadron ID wanted for flavor separation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426715" y="4957323"/>
            <a:ext cx="31240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3D structure of the nucleon by </a:t>
            </a:r>
          </a:p>
          <a:p>
            <a:pPr algn="ctr"/>
            <a:r>
              <a:rPr lang="en-US" sz="1600" dirty="0" smtClean="0"/>
              <a:t>polarized deep-inelastic scattering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790113" y="598430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Crucial</a:t>
            </a:r>
            <a:r>
              <a:rPr lang="en-US" sz="1400" dirty="0"/>
              <a:t> </a:t>
            </a:r>
            <a:r>
              <a:rPr lang="en-US" sz="1400" dirty="0" smtClean="0"/>
              <a:t>for </a:t>
            </a:r>
            <a:r>
              <a:rPr lang="en-US" sz="1400" dirty="0"/>
              <a:t>the study of </a:t>
            </a:r>
            <a:r>
              <a:rPr lang="en-US" sz="1400" dirty="0" smtClean="0"/>
              <a:t>parton </a:t>
            </a:r>
            <a:r>
              <a:rPr lang="en-US" sz="1400" dirty="0"/>
              <a:t>dynamics </a:t>
            </a:r>
            <a:r>
              <a:rPr lang="en-US" sz="1400" dirty="0" smtClean="0"/>
              <a:t>related </a:t>
            </a:r>
            <a:r>
              <a:rPr lang="en-US" sz="1400" dirty="0"/>
              <a:t>to </a:t>
            </a:r>
            <a:r>
              <a:rPr lang="en-US" sz="1400" dirty="0" smtClean="0"/>
              <a:t>angular </a:t>
            </a:r>
            <a:r>
              <a:rPr lang="en-US" sz="1400" dirty="0"/>
              <a:t>momentum and spin-orbit </a:t>
            </a:r>
            <a:r>
              <a:rPr lang="en-US" sz="1400" dirty="0" smtClean="0"/>
              <a:t>effects </a:t>
            </a:r>
            <a:r>
              <a:rPr lang="en-US" sz="1400" dirty="0"/>
              <a:t>with </a:t>
            </a:r>
            <a:r>
              <a:rPr lang="en-US" sz="1400" dirty="0" smtClean="0"/>
              <a:t>flavor </a:t>
            </a:r>
            <a:r>
              <a:rPr lang="cs-CZ" sz="1400" dirty="0" smtClean="0"/>
              <a:t>sensitivity</a:t>
            </a:r>
            <a:r>
              <a:rPr lang="cs-CZ" sz="1400" dirty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9018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596090" y="-76200"/>
            <a:ext cx="374340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Mirror Technology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10" name="Picture 15" descr="img_519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855877" y="3148174"/>
            <a:ext cx="4052149" cy="2832473"/>
          </a:xfrm>
          <a:prstGeom prst="roundRect">
            <a:avLst>
              <a:gd name="adj" fmla="val 370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1600" dist="635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542430" y="758285"/>
            <a:ext cx="45669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Thin glass skin on a flat support</a:t>
            </a:r>
          </a:p>
          <a:p>
            <a:pPr algn="ctr"/>
            <a:r>
              <a:rPr lang="en-US" sz="1600" dirty="0"/>
              <a:t>f</a:t>
            </a:r>
            <a:r>
              <a:rPr lang="en-US" sz="1600" dirty="0" smtClean="0"/>
              <a:t>or planar mirrors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01994" y="773606"/>
            <a:ext cx="32849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Metalized Carbon Fiber substrate</a:t>
            </a:r>
          </a:p>
          <a:p>
            <a:pPr algn="ctr"/>
            <a:r>
              <a:rPr lang="en-US" sz="1600" dirty="0"/>
              <a:t>f</a:t>
            </a:r>
            <a:r>
              <a:rPr lang="en-US" sz="1600" dirty="0" smtClean="0"/>
              <a:t>or spherical mirror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043002" y="1492045"/>
            <a:ext cx="333895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Cost-effective technology for precise</a:t>
            </a:r>
          </a:p>
          <a:p>
            <a:pPr algn="ctr"/>
            <a:r>
              <a:rPr lang="en-US" sz="1600" dirty="0" smtClean="0"/>
              <a:t>large area mirrors </a:t>
            </a:r>
          </a:p>
          <a:p>
            <a:pPr algn="ctr"/>
            <a:r>
              <a:rPr lang="en-US" sz="1600" dirty="0" smtClean="0"/>
              <a:t>(applications in terrestrial telescope</a:t>
            </a:r>
            <a:r>
              <a:rPr lang="en-US" dirty="0" smtClean="0"/>
              <a:t>s)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4013" y="1573968"/>
            <a:ext cx="3251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Self-supporting structure with </a:t>
            </a:r>
          </a:p>
          <a:p>
            <a:pPr algn="ctr"/>
            <a:r>
              <a:rPr lang="en-US" sz="1600" dirty="0" smtClean="0"/>
              <a:t>minimal material budget</a:t>
            </a:r>
          </a:p>
          <a:p>
            <a:pPr algn="ctr"/>
            <a:r>
              <a:rPr lang="en-US" sz="1600" dirty="0" smtClean="0"/>
              <a:t>(applications in physics experiments)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0" y="6119152"/>
            <a:ext cx="2039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MAGIC-II  telescope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30" y="3111724"/>
            <a:ext cx="4214889" cy="286892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41583" y="6116841"/>
            <a:ext cx="132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LHCB mirror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14013" y="2633929"/>
            <a:ext cx="6229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sym typeface="Zapf Dingbats"/>
              </a:rPr>
              <a:t>S</a:t>
            </a:r>
            <a:r>
              <a:rPr lang="en-US" dirty="0" smtClean="0">
                <a:solidFill>
                  <a:srgbClr val="0000FF"/>
                </a:solidFill>
                <a:sym typeface="Zapf Dingbats"/>
              </a:rPr>
              <a:t>tandard </a:t>
            </a:r>
            <a:r>
              <a:rPr lang="en-US" dirty="0">
                <a:solidFill>
                  <a:srgbClr val="0000FF"/>
                </a:solidFill>
                <a:sym typeface="Zapf Dingbats"/>
              </a:rPr>
              <a:t>technologies </a:t>
            </a:r>
            <a:r>
              <a:rPr lang="en-US" dirty="0" smtClean="0">
                <a:solidFill>
                  <a:srgbClr val="0000FF"/>
                </a:solidFill>
                <a:sym typeface="Zapf Dingbats"/>
              </a:rPr>
              <a:t>already in use and commercially available 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0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596090" y="-76200"/>
            <a:ext cx="374340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Mirror Technology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10" name="Picture 15" descr="img_519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855877" y="3148174"/>
            <a:ext cx="4052149" cy="2832473"/>
          </a:xfrm>
          <a:prstGeom prst="roundRect">
            <a:avLst>
              <a:gd name="adj" fmla="val 370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1600" dist="635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542430" y="758285"/>
            <a:ext cx="45669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Thin glass skin on a flat support</a:t>
            </a:r>
          </a:p>
          <a:p>
            <a:pPr algn="ctr"/>
            <a:r>
              <a:rPr lang="en-US" sz="1600" dirty="0"/>
              <a:t>f</a:t>
            </a:r>
            <a:r>
              <a:rPr lang="en-US" sz="1600" dirty="0" smtClean="0"/>
              <a:t>or planar mirrors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01994" y="773606"/>
            <a:ext cx="32849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Metalized Carbon Fiber substrate</a:t>
            </a:r>
          </a:p>
          <a:p>
            <a:pPr algn="ctr"/>
            <a:r>
              <a:rPr lang="en-US" sz="1600" dirty="0"/>
              <a:t>f</a:t>
            </a:r>
            <a:r>
              <a:rPr lang="en-US" sz="1600" dirty="0" smtClean="0"/>
              <a:t>or spherical mirror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043002" y="1492045"/>
            <a:ext cx="333895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Cost-effective technology for precise</a:t>
            </a:r>
          </a:p>
          <a:p>
            <a:pPr algn="ctr"/>
            <a:r>
              <a:rPr lang="en-US" sz="1600" dirty="0" smtClean="0"/>
              <a:t>large area mirrors </a:t>
            </a:r>
          </a:p>
          <a:p>
            <a:pPr algn="ctr"/>
            <a:r>
              <a:rPr lang="en-US" sz="1600" dirty="0" smtClean="0"/>
              <a:t>(applications in terrestrial telescope</a:t>
            </a:r>
            <a:r>
              <a:rPr lang="en-US" dirty="0" smtClean="0"/>
              <a:t>s)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4013" y="1573968"/>
            <a:ext cx="3251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Self-supporting structure with </a:t>
            </a:r>
          </a:p>
          <a:p>
            <a:pPr algn="ctr"/>
            <a:r>
              <a:rPr lang="en-US" sz="1600" dirty="0" smtClean="0"/>
              <a:t>minimal material budget</a:t>
            </a:r>
          </a:p>
          <a:p>
            <a:pPr algn="ctr"/>
            <a:r>
              <a:rPr lang="en-US" sz="1600" dirty="0" smtClean="0"/>
              <a:t>(applications in physics experiments)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0" y="6119152"/>
            <a:ext cx="2039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MAGIC-II  telescope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30" y="3111724"/>
            <a:ext cx="4214889" cy="286892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41583" y="6116841"/>
            <a:ext cx="132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LHCB mirror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14013" y="2633929"/>
            <a:ext cx="6229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sym typeface="Zapf Dingbats"/>
              </a:rPr>
              <a:t>S</a:t>
            </a:r>
            <a:r>
              <a:rPr lang="en-US" dirty="0" smtClean="0">
                <a:solidFill>
                  <a:srgbClr val="0000FF"/>
                </a:solidFill>
                <a:sym typeface="Zapf Dingbats"/>
              </a:rPr>
              <a:t>tandard </a:t>
            </a:r>
            <a:r>
              <a:rPr lang="en-US" dirty="0">
                <a:solidFill>
                  <a:srgbClr val="0000FF"/>
                </a:solidFill>
                <a:sym typeface="Zapf Dingbats"/>
              </a:rPr>
              <a:t>technologies </a:t>
            </a:r>
            <a:r>
              <a:rPr lang="en-US" dirty="0" smtClean="0">
                <a:solidFill>
                  <a:srgbClr val="0000FF"/>
                </a:solidFill>
                <a:sym typeface="Zapf Dingbats"/>
              </a:rPr>
              <a:t>already in use and commercially available </a:t>
            </a:r>
            <a:endParaRPr lang="en-US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t="3469" b="2087"/>
          <a:stretch/>
        </p:blipFill>
        <p:spPr bwMode="auto">
          <a:xfrm>
            <a:off x="2400464" y="897094"/>
            <a:ext cx="4195482" cy="549237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03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4" t="9259" r="18305" b="7721"/>
          <a:stretch/>
        </p:blipFill>
        <p:spPr>
          <a:xfrm>
            <a:off x="0" y="692696"/>
            <a:ext cx="5455403" cy="460299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68898" y="1047220"/>
            <a:ext cx="1340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Front View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588224" y="908720"/>
            <a:ext cx="161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Back View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CFRP Frame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080846" y="5862932"/>
            <a:ext cx="3883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CFRP mirror can be subdivided into </a:t>
            </a:r>
            <a:endParaRPr lang="en-US" b="1" dirty="0" smtClean="0"/>
          </a:p>
          <a:p>
            <a:r>
              <a:rPr lang="en-US" b="1" dirty="0" smtClean="0"/>
              <a:t>more </a:t>
            </a:r>
            <a:r>
              <a:rPr lang="en-US" b="1" dirty="0" smtClean="0"/>
              <a:t>sub-mirrors (e.g. 8 instead of 4) </a:t>
            </a:r>
            <a:endParaRPr 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 t="4245"/>
          <a:stretch/>
        </p:blipFill>
        <p:spPr bwMode="auto">
          <a:xfrm>
            <a:off x="5137949" y="1484784"/>
            <a:ext cx="3933221" cy="281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ttore 2 6"/>
          <p:cNvCxnSpPr/>
          <p:nvPr/>
        </p:nvCxnSpPr>
        <p:spPr>
          <a:xfrm flipV="1">
            <a:off x="4355976" y="2492897"/>
            <a:ext cx="504056" cy="180642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 rot="17103751">
            <a:off x="4233240" y="334425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637 mm</a:t>
            </a:r>
            <a:endParaRPr lang="en-US" dirty="0"/>
          </a:p>
        </p:txBody>
      </p:sp>
      <p:cxnSp>
        <p:nvCxnSpPr>
          <p:cNvPr id="15" name="Connettore 2 14"/>
          <p:cNvCxnSpPr/>
          <p:nvPr/>
        </p:nvCxnSpPr>
        <p:spPr>
          <a:xfrm flipV="1">
            <a:off x="4913203" y="908720"/>
            <a:ext cx="542200" cy="152114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 rot="17269617">
            <a:off x="4830105" y="147480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507 mm</a:t>
            </a:r>
            <a:endParaRPr lang="en-US" dirty="0"/>
          </a:p>
        </p:txBody>
      </p:sp>
      <p:cxnSp>
        <p:nvCxnSpPr>
          <p:cNvPr id="20" name="Connettore 2 19"/>
          <p:cNvCxnSpPr/>
          <p:nvPr/>
        </p:nvCxnSpPr>
        <p:spPr>
          <a:xfrm flipV="1">
            <a:off x="2411760" y="692696"/>
            <a:ext cx="2922401" cy="53919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 rot="20848411">
            <a:off x="3158399" y="678739"/>
            <a:ext cx="113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1400 mm</a:t>
            </a:r>
            <a:endParaRPr lang="en-US" dirty="0"/>
          </a:p>
        </p:txBody>
      </p:sp>
      <p:cxnSp>
        <p:nvCxnSpPr>
          <p:cNvPr id="24" name="Connettore 2 23"/>
          <p:cNvCxnSpPr/>
          <p:nvPr/>
        </p:nvCxnSpPr>
        <p:spPr>
          <a:xfrm flipV="1">
            <a:off x="2627784" y="4437112"/>
            <a:ext cx="1690851" cy="42113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 rot="20736954">
            <a:off x="3166288" y="4500130"/>
            <a:ext cx="113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832 mm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316" y="4233639"/>
            <a:ext cx="2235793" cy="149961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Rettangolo 24"/>
          <p:cNvSpPr/>
          <p:nvPr/>
        </p:nvSpPr>
        <p:spPr>
          <a:xfrm>
            <a:off x="8532440" y="2708920"/>
            <a:ext cx="43204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Connettore 2 27"/>
          <p:cNvCxnSpPr>
            <a:stCxn id="25" idx="1"/>
            <a:endCxn id="1026" idx="0"/>
          </p:cNvCxnSpPr>
          <p:nvPr/>
        </p:nvCxnSpPr>
        <p:spPr>
          <a:xfrm flipH="1">
            <a:off x="6052213" y="2924944"/>
            <a:ext cx="2480227" cy="130869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282415" y="-76200"/>
            <a:ext cx="437075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CFRP Spherical Mirror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12348" y="5089120"/>
            <a:ext cx="3069638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23235" y="5089120"/>
            <a:ext cx="29587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Radius tolerance &lt;= 1</a:t>
            </a:r>
            <a:r>
              <a:rPr lang="en-US" b="1" dirty="0" smtClean="0"/>
              <a:t>%</a:t>
            </a:r>
            <a:endParaRPr lang="en-US" b="1" dirty="0"/>
          </a:p>
          <a:p>
            <a:r>
              <a:rPr lang="en-US" b="1" dirty="0"/>
              <a:t>Surface accuracy: 5 µm </a:t>
            </a:r>
            <a:r>
              <a:rPr lang="en-US" b="1" dirty="0" smtClean="0"/>
              <a:t>RMS</a:t>
            </a:r>
            <a:endParaRPr lang="en-US" b="1" dirty="0"/>
          </a:p>
          <a:p>
            <a:r>
              <a:rPr lang="en-US" b="1" dirty="0"/>
              <a:t>Surface </a:t>
            </a:r>
            <a:r>
              <a:rPr lang="en-US" b="1" dirty="0" smtClean="0"/>
              <a:t>quality</a:t>
            </a:r>
            <a:r>
              <a:rPr lang="en-US" b="1" dirty="0"/>
              <a:t>: 3 nm </a:t>
            </a:r>
            <a:r>
              <a:rPr lang="en-US" b="1" dirty="0" smtClean="0"/>
              <a:t>RMS</a:t>
            </a:r>
            <a:endParaRPr lang="en-US" b="1" dirty="0"/>
          </a:p>
          <a:p>
            <a:r>
              <a:rPr lang="en-US" b="1" dirty="0"/>
              <a:t>D0 &lt; 5 </a:t>
            </a:r>
            <a:r>
              <a:rPr lang="en-US" b="1" dirty="0" smtClean="0"/>
              <a:t>mm</a:t>
            </a:r>
            <a:endParaRPr lang="en-US" b="1" dirty="0"/>
          </a:p>
          <a:p>
            <a:r>
              <a:rPr lang="en-US" b="1" dirty="0"/>
              <a:t>Reflectivity &gt; 90%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3745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32" y="3717032"/>
            <a:ext cx="4213272" cy="198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13691"/>
            <a:ext cx="4259232" cy="217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r="1482"/>
          <a:stretch/>
        </p:blipFill>
        <p:spPr bwMode="auto">
          <a:xfrm>
            <a:off x="0" y="951579"/>
            <a:ext cx="4860032" cy="5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5496" y="530120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CFRP Substrate Weight = 17 kg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0432" y="5589240"/>
            <a:ext cx="2451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erogel Weight 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 </a:t>
            </a:r>
            <a:r>
              <a:rPr lang="en-US" b="1" dirty="0" smtClean="0">
                <a:solidFill>
                  <a:srgbClr val="FF0000"/>
                </a:solidFill>
              </a:rPr>
              <a:t>35 kg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0431" y="6228020"/>
            <a:ext cx="2145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Total Weight = 58 kg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322650" y="969675"/>
            <a:ext cx="3209790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Tiles are constrained by a mesh of stretched nylon wires</a:t>
            </a:r>
            <a:endParaRPr lang="en-US" b="1" dirty="0"/>
          </a:p>
        </p:txBody>
      </p:sp>
      <p:cxnSp>
        <p:nvCxnSpPr>
          <p:cNvPr id="7" name="Connettore 2 6"/>
          <p:cNvCxnSpPr>
            <a:stCxn id="3" idx="2"/>
          </p:cNvCxnSpPr>
          <p:nvPr/>
        </p:nvCxnSpPr>
        <p:spPr>
          <a:xfrm flipH="1">
            <a:off x="6516216" y="1616006"/>
            <a:ext cx="411329" cy="80488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>
            <a:stCxn id="3" idx="2"/>
          </p:cNvCxnSpPr>
          <p:nvPr/>
        </p:nvCxnSpPr>
        <p:spPr>
          <a:xfrm>
            <a:off x="6927545" y="1616006"/>
            <a:ext cx="596783" cy="57254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5436096" y="5517232"/>
            <a:ext cx="3674017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Each Glass Mirror is bonded to three independent mounting jacks. </a:t>
            </a:r>
            <a:endParaRPr lang="en-US" b="1" dirty="0"/>
          </a:p>
        </p:txBody>
      </p:sp>
      <p:cxnSp>
        <p:nvCxnSpPr>
          <p:cNvPr id="19" name="Connettore 2 18"/>
          <p:cNvCxnSpPr>
            <a:stCxn id="17" idx="0"/>
          </p:cNvCxnSpPr>
          <p:nvPr/>
        </p:nvCxnSpPr>
        <p:spPr>
          <a:xfrm flipH="1" flipV="1">
            <a:off x="5940153" y="4443142"/>
            <a:ext cx="1332952" cy="107409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>
            <a:stCxn id="17" idx="0"/>
          </p:cNvCxnSpPr>
          <p:nvPr/>
        </p:nvCxnSpPr>
        <p:spPr>
          <a:xfrm flipV="1">
            <a:off x="7273105" y="5019206"/>
            <a:ext cx="449647" cy="49802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5940152" y="2996952"/>
            <a:ext cx="2952328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b="1"/>
            </a:lvl1pPr>
          </a:lstStyle>
          <a:p>
            <a:r>
              <a:rPr lang="en-US" dirty="0"/>
              <a:t>The stiffening frame </a:t>
            </a:r>
            <a:r>
              <a:rPr lang="en-US" dirty="0" smtClean="0"/>
              <a:t>acts </a:t>
            </a:r>
            <a:r>
              <a:rPr lang="en-US" dirty="0"/>
              <a:t>as </a:t>
            </a:r>
            <a:r>
              <a:rPr lang="en-US" dirty="0" smtClean="0"/>
              <a:t>holder </a:t>
            </a:r>
            <a:r>
              <a:rPr lang="en-US" dirty="0"/>
              <a:t>of the aerogel tiles</a:t>
            </a:r>
          </a:p>
        </p:txBody>
      </p:sp>
      <p:cxnSp>
        <p:nvCxnSpPr>
          <p:cNvPr id="24" name="Connettore 2 23"/>
          <p:cNvCxnSpPr>
            <a:stCxn id="22" idx="2"/>
          </p:cNvCxnSpPr>
          <p:nvPr/>
        </p:nvCxnSpPr>
        <p:spPr>
          <a:xfrm flipH="1">
            <a:off x="7308304" y="3643283"/>
            <a:ext cx="108012" cy="28977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>
            <a:stCxn id="22" idx="0"/>
          </p:cNvCxnSpPr>
          <p:nvPr/>
        </p:nvCxnSpPr>
        <p:spPr>
          <a:xfrm flipH="1" flipV="1">
            <a:off x="7308304" y="2708920"/>
            <a:ext cx="108012" cy="2880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-544" y="1052736"/>
            <a:ext cx="3419871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r>
              <a:rPr lang="en-US" b="1" dirty="0"/>
              <a:t>Six independent </a:t>
            </a:r>
            <a:r>
              <a:rPr lang="en-US" b="1" dirty="0" smtClean="0"/>
              <a:t>sandwich-glass </a:t>
            </a:r>
            <a:r>
              <a:rPr lang="en-US" b="1" dirty="0"/>
              <a:t>mirrors. </a:t>
            </a:r>
          </a:p>
        </p:txBody>
      </p:sp>
      <p:cxnSp>
        <p:nvCxnSpPr>
          <p:cNvPr id="34" name="Connettore 2 33"/>
          <p:cNvCxnSpPr>
            <a:stCxn id="30" idx="2"/>
          </p:cNvCxnSpPr>
          <p:nvPr/>
        </p:nvCxnSpPr>
        <p:spPr>
          <a:xfrm flipH="1">
            <a:off x="611018" y="1699067"/>
            <a:ext cx="1098374" cy="172993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/>
          <p:cNvCxnSpPr>
            <a:stCxn id="30" idx="2"/>
          </p:cNvCxnSpPr>
          <p:nvPr/>
        </p:nvCxnSpPr>
        <p:spPr>
          <a:xfrm flipH="1">
            <a:off x="899050" y="1699067"/>
            <a:ext cx="810342" cy="237800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>
            <a:stCxn id="30" idx="2"/>
          </p:cNvCxnSpPr>
          <p:nvPr/>
        </p:nvCxnSpPr>
        <p:spPr>
          <a:xfrm>
            <a:off x="1709392" y="1699067"/>
            <a:ext cx="341784" cy="259000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>
            <a:stCxn id="30" idx="2"/>
          </p:cNvCxnSpPr>
          <p:nvPr/>
        </p:nvCxnSpPr>
        <p:spPr>
          <a:xfrm>
            <a:off x="1709392" y="1699067"/>
            <a:ext cx="413792" cy="147703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>
            <a:off x="1709392" y="1699067"/>
            <a:ext cx="1493912" cy="115299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/>
          <p:cNvCxnSpPr>
            <a:stCxn id="30" idx="2"/>
          </p:cNvCxnSpPr>
          <p:nvPr/>
        </p:nvCxnSpPr>
        <p:spPr>
          <a:xfrm>
            <a:off x="1709392" y="1699067"/>
            <a:ext cx="1565920" cy="26660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35496" y="5877272"/>
            <a:ext cx="2451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Glass Mirror 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 </a:t>
            </a:r>
            <a:r>
              <a:rPr lang="en-US" b="1" dirty="0">
                <a:solidFill>
                  <a:srgbClr val="FF0000"/>
                </a:solidFill>
                <a:sym typeface="Symbol"/>
              </a:rPr>
              <a:t>6</a:t>
            </a:r>
            <a:r>
              <a:rPr lang="en-US" b="1" dirty="0" smtClean="0">
                <a:solidFill>
                  <a:srgbClr val="FF0000"/>
                </a:solidFill>
              </a:rPr>
              <a:t> kg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368896" y="-76200"/>
            <a:ext cx="619780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Planar Mirror &amp; Aerogel Holder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6617537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00064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49847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Fußzeilenplatzhalter 7"/>
          <p:cNvSpPr txBox="1">
            <a:spLocks noGrp="1"/>
          </p:cNvSpPr>
          <p:nvPr/>
        </p:nvSpPr>
        <p:spPr>
          <a:xfrm>
            <a:off x="1751796" y="6498220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47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04" y="546457"/>
            <a:ext cx="3705008" cy="406567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61636" y="1815282"/>
            <a:ext cx="3703577" cy="21718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30924" y="-76200"/>
            <a:ext cx="51360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Spectrometer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547" y="2346307"/>
            <a:ext cx="2588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Luminosity up to 10</a:t>
            </a:r>
            <a:r>
              <a:rPr lang="en-US" sz="1600" baseline="30000" dirty="0" smtClean="0"/>
              <a:t>35 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-2 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502367" y="3370717"/>
            <a:ext cx="29475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Broad kinematic range coverage </a:t>
            </a:r>
          </a:p>
          <a:p>
            <a:r>
              <a:rPr lang="en-US" sz="1600" dirty="0" smtClean="0"/>
              <a:t>(current to target fragmentation)</a:t>
            </a:r>
            <a:endParaRPr lang="en-US" sz="1600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672684" y="2862180"/>
            <a:ext cx="2295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 and D polarized targets</a:t>
            </a:r>
            <a:endParaRPr lang="en-US" sz="1600" baseline="30000" dirty="0"/>
          </a:p>
        </p:txBody>
      </p:sp>
      <p:sp>
        <p:nvSpPr>
          <p:cNvPr id="38" name="TextBox 37"/>
          <p:cNvSpPr txBox="1"/>
          <p:nvPr/>
        </p:nvSpPr>
        <p:spPr>
          <a:xfrm>
            <a:off x="280154" y="1815930"/>
            <a:ext cx="3429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Highly polarized 12 GeV electron beam</a:t>
            </a:r>
            <a:endParaRPr lang="en-US" sz="1600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381016" y="815160"/>
            <a:ext cx="34342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Ongoing upgrade of the CLAS detector.</a:t>
            </a:r>
          </a:p>
          <a:p>
            <a:r>
              <a:rPr lang="en-US" sz="1600" dirty="0" smtClean="0"/>
              <a:t>First beam expected in 2016.</a:t>
            </a:r>
            <a:endParaRPr lang="en-US" sz="1600" dirty="0"/>
          </a:p>
        </p:txBody>
      </p:sp>
      <p:sp>
        <p:nvSpPr>
          <p:cNvPr id="3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833138" y="4396382"/>
            <a:ext cx="2355851" cy="2107244"/>
            <a:chOff x="3024788" y="1047749"/>
            <a:chExt cx="2951163" cy="2665413"/>
          </a:xfrm>
        </p:grpSpPr>
        <p:grpSp>
          <p:nvGrpSpPr>
            <p:cNvPr id="50" name="Group 8"/>
            <p:cNvGrpSpPr>
              <a:grpSpLocks/>
            </p:cNvGrpSpPr>
            <p:nvPr/>
          </p:nvGrpSpPr>
          <p:grpSpPr bwMode="auto">
            <a:xfrm>
              <a:off x="3239101" y="1049337"/>
              <a:ext cx="2665413" cy="2663825"/>
              <a:chOff x="2085" y="2435"/>
              <a:chExt cx="1679" cy="1678"/>
            </a:xfrm>
          </p:grpSpPr>
          <p:pic>
            <p:nvPicPr>
              <p:cNvPr id="55" name="Picture 9" descr="sidis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085" y="2435"/>
                <a:ext cx="1679" cy="167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56" name="Oval 10"/>
              <p:cNvSpPr>
                <a:spLocks noChangeArrowheads="1"/>
              </p:cNvSpPr>
              <p:nvPr/>
            </p:nvSpPr>
            <p:spPr bwMode="auto">
              <a:xfrm>
                <a:off x="2272" y="3630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57" name="Object 11"/>
              <p:cNvGraphicFramePr>
                <a:graphicFrameLocks noChangeAspect="1"/>
              </p:cNvGraphicFramePr>
              <p:nvPr/>
            </p:nvGraphicFramePr>
            <p:xfrm>
              <a:off x="2273" y="3741"/>
              <a:ext cx="264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7" name="Equation" r:id="rId6" imgW="266400" imgH="164880" progId="Equation.3">
                      <p:embed/>
                    </p:oleObj>
                  </mc:Choice>
                  <mc:Fallback>
                    <p:oleObj name="Equation" r:id="rId6" imgW="2664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73" y="3741"/>
                            <a:ext cx="264" cy="1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8" name="AutoShape 12"/>
              <p:cNvSpPr>
                <a:spLocks noChangeArrowheads="1"/>
              </p:cNvSpPr>
              <p:nvPr/>
            </p:nvSpPr>
            <p:spPr bwMode="auto">
              <a:xfrm>
                <a:off x="2674" y="3297"/>
                <a:ext cx="296" cy="2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59" name="Object 13"/>
              <p:cNvGraphicFramePr>
                <a:graphicFrameLocks noChangeAspect="1"/>
              </p:cNvGraphicFramePr>
              <p:nvPr/>
            </p:nvGraphicFramePr>
            <p:xfrm>
              <a:off x="2759" y="3348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8" name="Equation" r:id="rId8" imgW="152280" imgH="139680" progId="Equation.3">
                      <p:embed/>
                    </p:oleObj>
                  </mc:Choice>
                  <mc:Fallback>
                    <p:oleObj name="Equation" r:id="rId8" imgW="152280" imgH="1396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59" y="3348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0" name="Oval 14"/>
              <p:cNvSpPr>
                <a:spLocks noChangeArrowheads="1"/>
              </p:cNvSpPr>
              <p:nvPr/>
            </p:nvSpPr>
            <p:spPr bwMode="auto">
              <a:xfrm>
                <a:off x="3162" y="3034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1" name="Object 15"/>
              <p:cNvGraphicFramePr>
                <a:graphicFrameLocks noChangeAspect="1"/>
              </p:cNvGraphicFramePr>
              <p:nvPr/>
            </p:nvGraphicFramePr>
            <p:xfrm>
              <a:off x="3160" y="3132"/>
              <a:ext cx="304" cy="1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9" name="Equation" r:id="rId10" imgW="253800" imgH="164880" progId="Equation.3">
                      <p:embed/>
                    </p:oleObj>
                  </mc:Choice>
                  <mc:Fallback>
                    <p:oleObj name="Equation" r:id="rId10" imgW="2538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0" y="3132"/>
                            <a:ext cx="304" cy="1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1" name="Rectangle 16"/>
            <p:cNvSpPr>
              <a:spLocks noChangeArrowheads="1"/>
            </p:cNvSpPr>
            <p:nvPr/>
          </p:nvSpPr>
          <p:spPr bwMode="auto">
            <a:xfrm>
              <a:off x="3024788" y="1047749"/>
              <a:ext cx="2951163" cy="26654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" name="Rectangle 2"/>
          <p:cNvSpPr>
            <a:spLocks noChangeArrowheads="1"/>
          </p:cNvSpPr>
          <p:nvPr/>
        </p:nvSpPr>
        <p:spPr bwMode="auto">
          <a:xfrm>
            <a:off x="2782599" y="3234857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3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2782599" y="3234857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5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8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19661" y="4343114"/>
            <a:ext cx="3214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 </a:t>
            </a:r>
            <a:r>
              <a:rPr lang="en-US" sz="1400" dirty="0" smtClean="0"/>
              <a:t>sectors to accomplish physics </a:t>
            </a:r>
            <a:r>
              <a:rPr lang="en-US" sz="1400" dirty="0" smtClean="0"/>
              <a:t> program</a:t>
            </a:r>
            <a:r>
              <a:rPr lang="en-US" sz="1400" dirty="0" smtClean="0"/>
              <a:t>, </a:t>
            </a:r>
            <a:endParaRPr lang="en-US" sz="1400" dirty="0" smtClean="0"/>
          </a:p>
          <a:p>
            <a:r>
              <a:rPr lang="en-US" sz="1400" dirty="0" smtClean="0"/>
              <a:t>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</a:t>
            </a:r>
            <a:r>
              <a:rPr lang="en-US" sz="1400" dirty="0" smtClean="0"/>
              <a:t>sector by the end of 2016 </a:t>
            </a:r>
            <a:endParaRPr lang="en-US" sz="1400" dirty="0"/>
          </a:p>
        </p:txBody>
      </p:sp>
      <p:sp>
        <p:nvSpPr>
          <p:cNvPr id="47" name="Rectangle 46"/>
          <p:cNvSpPr/>
          <p:nvPr/>
        </p:nvSpPr>
        <p:spPr>
          <a:xfrm>
            <a:off x="3709298" y="4914348"/>
            <a:ext cx="4737824" cy="15967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320487" y="5614991"/>
            <a:ext cx="3457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Hadron ID wanted for flavor separation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426715" y="4957323"/>
            <a:ext cx="31240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3D structure of the nucleon by </a:t>
            </a:r>
          </a:p>
          <a:p>
            <a:pPr algn="ctr"/>
            <a:r>
              <a:rPr lang="en-US" sz="1600" dirty="0" smtClean="0"/>
              <a:t>polarized deep-inelastic scattering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790113" y="598430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Crucial</a:t>
            </a:r>
            <a:r>
              <a:rPr lang="en-US" sz="1400" dirty="0"/>
              <a:t> </a:t>
            </a:r>
            <a:r>
              <a:rPr lang="en-US" sz="1400" dirty="0" smtClean="0"/>
              <a:t>for </a:t>
            </a:r>
            <a:r>
              <a:rPr lang="en-US" sz="1400" dirty="0"/>
              <a:t>the study of </a:t>
            </a:r>
            <a:r>
              <a:rPr lang="en-US" sz="1400" dirty="0" smtClean="0"/>
              <a:t>parton </a:t>
            </a:r>
            <a:r>
              <a:rPr lang="en-US" sz="1400" dirty="0"/>
              <a:t>dynamics </a:t>
            </a:r>
            <a:r>
              <a:rPr lang="en-US" sz="1400" dirty="0" smtClean="0"/>
              <a:t>related </a:t>
            </a:r>
            <a:r>
              <a:rPr lang="en-US" sz="1400" dirty="0"/>
              <a:t>to </a:t>
            </a:r>
            <a:r>
              <a:rPr lang="en-US" sz="1400" dirty="0" smtClean="0"/>
              <a:t>angular </a:t>
            </a:r>
            <a:r>
              <a:rPr lang="en-US" sz="1400" dirty="0"/>
              <a:t>momentum and spin-orbit </a:t>
            </a:r>
            <a:r>
              <a:rPr lang="en-US" sz="1400" dirty="0" smtClean="0"/>
              <a:t>effects </a:t>
            </a:r>
            <a:r>
              <a:rPr lang="en-US" sz="1400" dirty="0"/>
              <a:t>with </a:t>
            </a:r>
            <a:r>
              <a:rPr lang="en-US" sz="1400" dirty="0" smtClean="0"/>
              <a:t>flavor </a:t>
            </a:r>
            <a:r>
              <a:rPr lang="cs-CZ" sz="1400" dirty="0" smtClean="0"/>
              <a:t>sensitivity</a:t>
            </a:r>
            <a:r>
              <a:rPr lang="cs-CZ" sz="1400" dirty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1523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376238" y="660876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latin typeface="Calibri" charset="0"/>
            </a:endParaRPr>
          </a:p>
        </p:txBody>
      </p:sp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0" y="566738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 </a:t>
            </a:r>
            <a:endParaRPr lang="en-GB" sz="40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16396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9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541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626756" y="-76200"/>
            <a:ext cx="62282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RICH Requirements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727" y="807815"/>
            <a:ext cx="3590542" cy="2909432"/>
          </a:xfrm>
          <a:prstGeom prst="rect">
            <a:avLst/>
          </a:prstGeom>
        </p:spPr>
      </p:pic>
      <p:pic>
        <p:nvPicPr>
          <p:cNvPr id="26" name="Picture 16" descr="Kine_plan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791772"/>
            <a:ext cx="3422794" cy="303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49"/>
          <p:cNvSpPr txBox="1">
            <a:spLocks noChangeArrowheads="1"/>
          </p:cNvSpPr>
          <p:nvPr/>
        </p:nvSpPr>
        <p:spPr bwMode="auto">
          <a:xfrm>
            <a:off x="3674102" y="4375993"/>
            <a:ext cx="54698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1400" b="1" dirty="0" smtClean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  cover 3-8 GeV/c momentum range up to 25 degrees</a:t>
            </a:r>
            <a:r>
              <a:rPr lang="en-US" sz="1400" b="1" dirty="0" smtClean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  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1400" dirty="0" smtClean="0">
                <a:solidFill>
                  <a:srgbClr val="000090"/>
                </a:solidFill>
                <a:ea typeface="Tahoma" charset="0"/>
                <a:cs typeface="Calibri"/>
              </a:rPr>
              <a:t>    1:10 </a:t>
            </a:r>
            <a:r>
              <a:rPr lang="en-US" sz="1400" dirty="0" err="1" smtClean="0">
                <a:solidFill>
                  <a:srgbClr val="000090"/>
                </a:solidFill>
                <a:ea typeface="Tahoma" charset="0"/>
                <a:cs typeface="Calibri"/>
              </a:rPr>
              <a:t>kaon</a:t>
            </a:r>
            <a:r>
              <a:rPr lang="en-US" sz="1400" dirty="0" smtClean="0">
                <a:solidFill>
                  <a:srgbClr val="000090"/>
                </a:solidFill>
                <a:ea typeface="Tahoma" charset="0"/>
                <a:cs typeface="Calibri"/>
              </a:rPr>
              <a:t> </a:t>
            </a:r>
            <a:r>
              <a:rPr lang="en-US" sz="1400" dirty="0" err="1" smtClean="0">
                <a:solidFill>
                  <a:srgbClr val="000090"/>
                </a:solidFill>
                <a:ea typeface="Tahoma" charset="0"/>
                <a:cs typeface="Calibri"/>
              </a:rPr>
              <a:t>w.r.t</a:t>
            </a:r>
            <a:r>
              <a:rPr lang="en-US" sz="1400" dirty="0" smtClean="0">
                <a:solidFill>
                  <a:srgbClr val="000090"/>
                </a:solidFill>
                <a:ea typeface="Tahoma" charset="0"/>
                <a:cs typeface="Calibri"/>
              </a:rPr>
              <a:t>. pion flux </a:t>
            </a:r>
            <a:r>
              <a:rPr lang="en-US" sz="1400" dirty="0" smtClean="0">
                <a:solidFill>
                  <a:srgbClr val="000090"/>
                </a:solidFill>
                <a:ea typeface="Tahoma" charset="0"/>
                <a:cs typeface="Calibri"/>
                <a:sym typeface="Wingdings"/>
              </a:rPr>
              <a:t> </a:t>
            </a:r>
            <a:r>
              <a:rPr lang="en-US" sz="1400" b="1" dirty="0" smtClean="0">
                <a:solidFill>
                  <a:srgbClr val="000090"/>
                </a:solidFill>
                <a:latin typeface="Symbol" charset="2"/>
                <a:ea typeface="Tahoma" charset="0"/>
                <a:cs typeface="Symbol" charset="2"/>
                <a:sym typeface="Wingdings"/>
              </a:rPr>
              <a:t>p</a:t>
            </a:r>
            <a:r>
              <a:rPr lang="en-US" sz="1400" b="1" dirty="0" smtClean="0">
                <a:solidFill>
                  <a:srgbClr val="000090"/>
                </a:solidFill>
                <a:ea typeface="Tahoma" charset="0"/>
                <a:cs typeface="Calibri"/>
                <a:sym typeface="Wingdings"/>
              </a:rPr>
              <a:t> rejection 1:500 required</a:t>
            </a:r>
            <a:endParaRPr lang="en-US" sz="1400" b="1" dirty="0" smtClean="0">
              <a:solidFill>
                <a:srgbClr val="000090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45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376238" y="660876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latin typeface="Calibri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0" y="566738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 </a:t>
            </a:r>
            <a:endParaRPr lang="en-GB" sz="40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16395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6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8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9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541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626756" y="-76200"/>
            <a:ext cx="62282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RICH Requirements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727" y="807815"/>
            <a:ext cx="3590542" cy="2909432"/>
          </a:xfrm>
          <a:prstGeom prst="rect">
            <a:avLst/>
          </a:prstGeom>
        </p:spPr>
      </p:pic>
      <p:pic>
        <p:nvPicPr>
          <p:cNvPr id="26" name="Picture 16" descr="Kine_plan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791772"/>
            <a:ext cx="3422794" cy="303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49"/>
          <p:cNvSpPr txBox="1">
            <a:spLocks noChangeArrowheads="1"/>
          </p:cNvSpPr>
          <p:nvPr/>
        </p:nvSpPr>
        <p:spPr bwMode="auto">
          <a:xfrm>
            <a:off x="3674102" y="4375993"/>
            <a:ext cx="546989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1400" b="1" dirty="0" smtClean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  cover 3-8 GeV/c momentum range up to 25 degrees</a:t>
            </a:r>
            <a:r>
              <a:rPr lang="en-US" sz="1400" b="1" dirty="0" smtClean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  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1400" dirty="0" smtClean="0">
                <a:solidFill>
                  <a:srgbClr val="000090"/>
                </a:solidFill>
                <a:ea typeface="Tahoma" charset="0"/>
                <a:cs typeface="Calibri"/>
              </a:rPr>
              <a:t>    1:10 </a:t>
            </a:r>
            <a:r>
              <a:rPr lang="en-US" sz="1400" dirty="0" err="1" smtClean="0">
                <a:solidFill>
                  <a:srgbClr val="000090"/>
                </a:solidFill>
                <a:ea typeface="Tahoma" charset="0"/>
                <a:cs typeface="Calibri"/>
              </a:rPr>
              <a:t>kaon</a:t>
            </a:r>
            <a:r>
              <a:rPr lang="en-US" sz="1400" dirty="0" smtClean="0">
                <a:solidFill>
                  <a:srgbClr val="000090"/>
                </a:solidFill>
                <a:ea typeface="Tahoma" charset="0"/>
                <a:cs typeface="Calibri"/>
              </a:rPr>
              <a:t> </a:t>
            </a:r>
            <a:r>
              <a:rPr lang="en-US" sz="1400" dirty="0" err="1" smtClean="0">
                <a:solidFill>
                  <a:srgbClr val="000090"/>
                </a:solidFill>
                <a:ea typeface="Tahoma" charset="0"/>
                <a:cs typeface="Calibri"/>
              </a:rPr>
              <a:t>w.r.t</a:t>
            </a:r>
            <a:r>
              <a:rPr lang="en-US" sz="1400" dirty="0" smtClean="0">
                <a:solidFill>
                  <a:srgbClr val="000090"/>
                </a:solidFill>
                <a:ea typeface="Tahoma" charset="0"/>
                <a:cs typeface="Calibri"/>
              </a:rPr>
              <a:t>. pion flux </a:t>
            </a:r>
            <a:r>
              <a:rPr lang="en-US" sz="1400" dirty="0" smtClean="0">
                <a:solidFill>
                  <a:srgbClr val="000090"/>
                </a:solidFill>
                <a:ea typeface="Tahoma" charset="0"/>
                <a:cs typeface="Calibri"/>
                <a:sym typeface="Wingdings"/>
              </a:rPr>
              <a:t> </a:t>
            </a:r>
            <a:r>
              <a:rPr lang="en-US" sz="1400" b="1" dirty="0" smtClean="0">
                <a:solidFill>
                  <a:srgbClr val="000090"/>
                </a:solidFill>
                <a:latin typeface="Symbol" charset="2"/>
                <a:ea typeface="Tahoma" charset="0"/>
                <a:cs typeface="Symbol" charset="2"/>
                <a:sym typeface="Wingdings"/>
              </a:rPr>
              <a:t>p</a:t>
            </a:r>
            <a:r>
              <a:rPr lang="en-US" sz="1400" b="1" dirty="0" smtClean="0">
                <a:solidFill>
                  <a:srgbClr val="000090"/>
                </a:solidFill>
                <a:ea typeface="Tahoma" charset="0"/>
                <a:cs typeface="Calibri"/>
                <a:sym typeface="Wingdings"/>
              </a:rPr>
              <a:t> rejection 1:500 required</a:t>
            </a:r>
            <a:endParaRPr lang="en-US" sz="1400" b="1" dirty="0" smtClean="0">
              <a:solidFill>
                <a:srgbClr val="000090"/>
              </a:solidFill>
              <a:latin typeface="Tahoma" charset="0"/>
              <a:ea typeface="Tahoma" charset="0"/>
              <a:cs typeface="Tahoma" charset="0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1400" b="1" dirty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400" b="1" dirty="0" smtClean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Aerogel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to </a:t>
            </a:r>
            <a:r>
              <a:rPr lang="en-US" sz="1400" dirty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separate 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hadrons with the required rejection factors 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800" dirty="0" smtClean="0">
              <a:solidFill>
                <a:srgbClr val="000090"/>
              </a:solidFill>
              <a:latin typeface="Calibri"/>
              <a:ea typeface="Tahoma" charset="0"/>
              <a:cs typeface="Calibri"/>
            </a:endParaRPr>
          </a:p>
          <a:p>
            <a:pPr lvl="1">
              <a:buFont typeface="Wingdings" charset="2"/>
              <a:buChar char="à"/>
            </a:pPr>
            <a:r>
              <a:rPr lang="en-US" sz="1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 collection </a:t>
            </a:r>
            <a:r>
              <a:rPr lang="en-US" sz="1400" dirty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of </a:t>
            </a:r>
            <a:r>
              <a:rPr lang="en-US" sz="1400" b="1" dirty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visible Cherenkov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light  </a:t>
            </a:r>
            <a:r>
              <a:rPr lang="en-US" sz="1400" b="1" dirty="0" smtClean="0">
                <a:solidFill>
                  <a:srgbClr val="000090"/>
                </a:solidFill>
                <a:ea typeface="Tahoma" charset="0"/>
                <a:cs typeface="Calibri"/>
              </a:rPr>
              <a:t>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  <a:sym typeface="Wingdings"/>
              </a:rPr>
              <a:t> 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</a:t>
            </a:r>
            <a:endParaRPr lang="en-US" sz="1400" b="1" dirty="0" smtClean="0">
              <a:solidFill>
                <a:srgbClr val="000090"/>
              </a:solidFill>
              <a:latin typeface="Calibri"/>
              <a:ea typeface="Tahoma" charset="0"/>
              <a:cs typeface="Calibri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800" dirty="0" smtClean="0">
              <a:solidFill>
                <a:srgbClr val="000090"/>
              </a:solidFill>
              <a:latin typeface="Tahoma" charset="0"/>
              <a:ea typeface="Tahoma" charset="0"/>
              <a:cs typeface="Tahoma" charset="0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1400" b="1" dirty="0" smtClean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 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Use of PMTs: 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challenging project, need to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minimize the detector</a:t>
            </a:r>
          </a:p>
          <a:p>
            <a:pPr>
              <a:buClr>
                <a:srgbClr val="FF0000"/>
              </a:buClr>
            </a:pPr>
            <a:r>
              <a:rPr lang="en-US" sz="1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		                area covered with expensive photo-detectors</a:t>
            </a:r>
            <a:endParaRPr lang="en-US" sz="1400" b="1" dirty="0">
              <a:solidFill>
                <a:srgbClr val="000090"/>
              </a:solidFill>
              <a:latin typeface="Calibri"/>
              <a:ea typeface="Tahoma" charset="0"/>
              <a:cs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39" y="3983181"/>
            <a:ext cx="2923942" cy="262558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11201" y="4061930"/>
            <a:ext cx="2454727" cy="224996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8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16" descr="Kine_pla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5" y="673247"/>
            <a:ext cx="3067682" cy="271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75465" y="-76200"/>
            <a:ext cx="49845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Hybrid Optics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esign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83" name="TextBox 23"/>
          <p:cNvSpPr txBox="1">
            <a:spLocks noChangeArrowheads="1"/>
          </p:cNvSpPr>
          <p:nvPr/>
        </p:nvSpPr>
        <p:spPr bwMode="auto">
          <a:xfrm>
            <a:off x="3968028" y="564375"/>
            <a:ext cx="5229198" cy="3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sz="1400" dirty="0" smtClean="0">
                <a:latin typeface="Arial" charset="0"/>
              </a:rPr>
              <a:t>Direct </a:t>
            </a:r>
            <a:r>
              <a:rPr lang="en-US" sz="1400" dirty="0" smtClean="0">
                <a:latin typeface="Arial" charset="0"/>
              </a:rPr>
              <a:t>rings and best </a:t>
            </a:r>
            <a:r>
              <a:rPr lang="en-US" sz="1400" dirty="0" smtClean="0">
                <a:latin typeface="Arial" charset="0"/>
              </a:rPr>
              <a:t>performance for high momentum particles                    </a:t>
            </a:r>
            <a:endParaRPr lang="en-US" sz="1400" dirty="0">
              <a:latin typeface="Arial" charset="0"/>
            </a:endParaRPr>
          </a:p>
        </p:txBody>
      </p:sp>
      <p:sp>
        <p:nvSpPr>
          <p:cNvPr id="5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782455" y="2554708"/>
            <a:ext cx="1395486" cy="22760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684960" y="3546744"/>
            <a:ext cx="2444113" cy="2672960"/>
            <a:chOff x="6355048" y="576995"/>
            <a:chExt cx="2444113" cy="2672960"/>
          </a:xfrm>
        </p:grpSpPr>
        <p:pic>
          <p:nvPicPr>
            <p:cNvPr id="7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2" t="3090" r="3630" b="4507"/>
            <a:stretch/>
          </p:blipFill>
          <p:spPr bwMode="auto">
            <a:xfrm>
              <a:off x="6355048" y="758984"/>
              <a:ext cx="2411959" cy="2490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2" name="Straight Arrow Connector 71"/>
            <p:cNvCxnSpPr/>
            <p:nvPr/>
          </p:nvCxnSpPr>
          <p:spPr>
            <a:xfrm>
              <a:off x="6633408" y="731108"/>
              <a:ext cx="2087259" cy="131434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 rot="215146">
              <a:off x="7595143" y="576995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4.2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V="1">
              <a:off x="8375146" y="1014942"/>
              <a:ext cx="415553" cy="1706977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 rot="17073022">
              <a:off x="8434939" y="1762560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3.7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V="1">
              <a:off x="7706179" y="2830284"/>
              <a:ext cx="589642" cy="299357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 rot="19810889">
              <a:off x="7834410" y="2913717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00FF"/>
                  </a:solidFill>
                </a:rPr>
                <a:t>1</a:t>
              </a:r>
              <a:r>
                <a:rPr lang="en-US" sz="1000" b="1" dirty="0" smtClean="0">
                  <a:solidFill>
                    <a:srgbClr val="0000FF"/>
                  </a:solidFill>
                </a:rPr>
                <a:t>.2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81" name="Rectangle 80"/>
          <p:cNvSpPr/>
          <p:nvPr/>
        </p:nvSpPr>
        <p:spPr>
          <a:xfrm>
            <a:off x="684960" y="5082831"/>
            <a:ext cx="500373" cy="1136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1041704" y="5791966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931904" y="5800033"/>
            <a:ext cx="819892" cy="487729"/>
          </a:xfrm>
          <a:prstGeom prst="straightConnector1">
            <a:avLst/>
          </a:prstGeom>
          <a:ln>
            <a:solidFill>
              <a:srgbClr val="FF0000"/>
            </a:solidFill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1011734" y="5479143"/>
            <a:ext cx="2038845" cy="96102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20099055">
            <a:off x="1277462" y="6144924"/>
            <a:ext cx="541585" cy="25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Beam</a:t>
            </a:r>
            <a:endParaRPr lang="en-US" sz="1200" dirty="0"/>
          </a:p>
        </p:txBody>
      </p:sp>
      <p:sp>
        <p:nvSpPr>
          <p:cNvPr id="46" name="Rectangle 45"/>
          <p:cNvSpPr/>
          <p:nvPr/>
        </p:nvSpPr>
        <p:spPr>
          <a:xfrm>
            <a:off x="4177941" y="939122"/>
            <a:ext cx="4718284" cy="20393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4673609" y="1078727"/>
            <a:ext cx="4093400" cy="1827382"/>
            <a:chOff x="4922020" y="754530"/>
            <a:chExt cx="4222617" cy="1927368"/>
          </a:xfrm>
        </p:grpSpPr>
        <p:cxnSp>
          <p:nvCxnSpPr>
            <p:cNvPr id="48" name="Straight Arrow Connector 47"/>
            <p:cNvCxnSpPr/>
            <p:nvPr/>
          </p:nvCxnSpPr>
          <p:spPr>
            <a:xfrm flipV="1">
              <a:off x="4922020" y="2233275"/>
              <a:ext cx="3249265" cy="2262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70"/>
            <p:cNvGrpSpPr>
              <a:grpSpLocks/>
            </p:cNvGrpSpPr>
            <p:nvPr/>
          </p:nvGrpSpPr>
          <p:grpSpPr bwMode="auto">
            <a:xfrm>
              <a:off x="5018705" y="754530"/>
              <a:ext cx="4125932" cy="1927368"/>
              <a:chOff x="217" y="1532"/>
              <a:chExt cx="3052" cy="1465"/>
            </a:xfrm>
          </p:grpSpPr>
          <p:sp>
            <p:nvSpPr>
              <p:cNvPr id="58" name="Rectangle 5"/>
              <p:cNvSpPr>
                <a:spLocks noChangeArrowheads="1"/>
              </p:cNvSpPr>
              <p:nvPr/>
            </p:nvSpPr>
            <p:spPr bwMode="auto">
              <a:xfrm>
                <a:off x="697" y="1532"/>
                <a:ext cx="56" cy="141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9" name="Rectangle 6"/>
              <p:cNvSpPr>
                <a:spLocks noChangeArrowheads="1"/>
              </p:cNvSpPr>
              <p:nvPr/>
            </p:nvSpPr>
            <p:spPr bwMode="auto">
              <a:xfrm>
                <a:off x="748" y="1540"/>
                <a:ext cx="407" cy="69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0" name="Rectangle 8"/>
              <p:cNvSpPr>
                <a:spLocks noChangeArrowheads="1"/>
              </p:cNvSpPr>
              <p:nvPr/>
            </p:nvSpPr>
            <p:spPr bwMode="auto">
              <a:xfrm>
                <a:off x="750" y="2238"/>
                <a:ext cx="144" cy="70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1" name="Rectangle 9"/>
              <p:cNvSpPr>
                <a:spLocks noChangeArrowheads="1"/>
              </p:cNvSpPr>
              <p:nvPr/>
            </p:nvSpPr>
            <p:spPr bwMode="auto">
              <a:xfrm>
                <a:off x="2340" y="2438"/>
                <a:ext cx="59" cy="51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2" name="AutoShape 10"/>
              <p:cNvSpPr>
                <a:spLocks noChangeArrowheads="1"/>
              </p:cNvSpPr>
              <p:nvPr/>
            </p:nvSpPr>
            <p:spPr bwMode="auto">
              <a:xfrm rot="2576239">
                <a:off x="913" y="1805"/>
                <a:ext cx="1711" cy="729"/>
              </a:xfrm>
              <a:custGeom>
                <a:avLst/>
                <a:gdLst>
                  <a:gd name="T0" fmla="*/ 5 w 21600"/>
                  <a:gd name="T1" fmla="*/ 0 h 21600"/>
                  <a:gd name="T2" fmla="*/ 2 w 21600"/>
                  <a:gd name="T3" fmla="*/ 0 h 21600"/>
                  <a:gd name="T4" fmla="*/ 5 w 21600"/>
                  <a:gd name="T5" fmla="*/ 0 h 21600"/>
                  <a:gd name="T6" fmla="*/ 9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28 w 21600"/>
                  <a:gd name="T13" fmla="*/ 0 h 21600"/>
                  <a:gd name="T14" fmla="*/ 20072 w 21600"/>
                  <a:gd name="T15" fmla="*/ 595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941" y="4296"/>
                    </a:moveTo>
                    <a:cubicBezTo>
                      <a:pt x="5726" y="2414"/>
                      <a:pt x="8206" y="1347"/>
                      <a:pt x="10800" y="1348"/>
                    </a:cubicBezTo>
                    <a:cubicBezTo>
                      <a:pt x="13393" y="1348"/>
                      <a:pt x="15873" y="2414"/>
                      <a:pt x="17658" y="4296"/>
                    </a:cubicBezTo>
                    <a:lnTo>
                      <a:pt x="18636" y="3368"/>
                    </a:lnTo>
                    <a:cubicBezTo>
                      <a:pt x="16597" y="1218"/>
                      <a:pt x="13763" y="-1"/>
                      <a:pt x="10799" y="0"/>
                    </a:cubicBezTo>
                    <a:cubicBezTo>
                      <a:pt x="7836" y="0"/>
                      <a:pt x="5002" y="1218"/>
                      <a:pt x="2963" y="3368"/>
                    </a:cubicBezTo>
                    <a:lnTo>
                      <a:pt x="3941" y="42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3" name="Line 11"/>
              <p:cNvSpPr>
                <a:spLocks noChangeShapeType="1"/>
              </p:cNvSpPr>
              <p:nvPr/>
            </p:nvSpPr>
            <p:spPr bwMode="auto">
              <a:xfrm flipH="1">
                <a:off x="418" y="2143"/>
                <a:ext cx="227" cy="1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" name="Text Box 12"/>
              <p:cNvSpPr txBox="1">
                <a:spLocks noChangeArrowheads="1"/>
              </p:cNvSpPr>
              <p:nvPr/>
            </p:nvSpPr>
            <p:spPr bwMode="auto">
              <a:xfrm>
                <a:off x="217" y="2330"/>
                <a:ext cx="455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plane </a:t>
                </a:r>
              </a:p>
              <a:p>
                <a:r>
                  <a:rPr lang="en-US" sz="1400" dirty="0"/>
                  <a:t>mirror</a:t>
                </a:r>
              </a:p>
            </p:txBody>
          </p:sp>
          <p:sp>
            <p:nvSpPr>
              <p:cNvPr id="65" name="Line 13"/>
              <p:cNvSpPr>
                <a:spLocks noChangeShapeType="1"/>
              </p:cNvSpPr>
              <p:nvPr/>
            </p:nvSpPr>
            <p:spPr bwMode="auto">
              <a:xfrm flipV="1">
                <a:off x="2077" y="1811"/>
                <a:ext cx="237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6" name="Text Box 14"/>
              <p:cNvSpPr txBox="1">
                <a:spLocks noChangeArrowheads="1"/>
              </p:cNvSpPr>
              <p:nvPr/>
            </p:nvSpPr>
            <p:spPr bwMode="auto">
              <a:xfrm>
                <a:off x="2295" y="1623"/>
                <a:ext cx="621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/>
                  <a:t>spherical </a:t>
                </a:r>
              </a:p>
              <a:p>
                <a:r>
                  <a:rPr lang="en-US" sz="1400"/>
                  <a:t> mirror</a:t>
                </a:r>
              </a:p>
            </p:txBody>
          </p:sp>
          <p:sp>
            <p:nvSpPr>
              <p:cNvPr id="67" name="Text Box 16"/>
              <p:cNvSpPr txBox="1">
                <a:spLocks noChangeArrowheads="1"/>
              </p:cNvSpPr>
              <p:nvPr/>
            </p:nvSpPr>
            <p:spPr bwMode="auto">
              <a:xfrm>
                <a:off x="2549" y="2540"/>
                <a:ext cx="720" cy="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photon detector</a:t>
                </a:r>
              </a:p>
            </p:txBody>
          </p:sp>
          <p:sp>
            <p:nvSpPr>
              <p:cNvPr id="69" name="Text Box 18"/>
              <p:cNvSpPr txBox="1">
                <a:spLocks noChangeArrowheads="1"/>
              </p:cNvSpPr>
              <p:nvPr/>
            </p:nvSpPr>
            <p:spPr bwMode="auto">
              <a:xfrm>
                <a:off x="1187" y="2805"/>
                <a:ext cx="4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aerogel</a:t>
                </a:r>
              </a:p>
            </p:txBody>
          </p:sp>
          <p:sp>
            <p:nvSpPr>
              <p:cNvPr id="70" name="Text Box 19"/>
              <p:cNvSpPr txBox="1">
                <a:spLocks noChangeArrowheads="1"/>
              </p:cNvSpPr>
              <p:nvPr/>
            </p:nvSpPr>
            <p:spPr bwMode="auto">
              <a:xfrm rot="16200000">
                <a:off x="569" y="2468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2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101" name="Text Box 21"/>
              <p:cNvSpPr txBox="1">
                <a:spLocks noChangeArrowheads="1"/>
              </p:cNvSpPr>
              <p:nvPr/>
            </p:nvSpPr>
            <p:spPr bwMode="auto">
              <a:xfrm rot="16200000">
                <a:off x="698" y="174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6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102" name="Line 23"/>
              <p:cNvSpPr>
                <a:spLocks noChangeShapeType="1"/>
              </p:cNvSpPr>
              <p:nvPr/>
            </p:nvSpPr>
            <p:spPr bwMode="auto">
              <a:xfrm flipH="1">
                <a:off x="901" y="2464"/>
                <a:ext cx="1439" cy="3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3" name="Line 24"/>
              <p:cNvSpPr>
                <a:spLocks noChangeShapeType="1"/>
              </p:cNvSpPr>
              <p:nvPr/>
            </p:nvSpPr>
            <p:spPr bwMode="auto">
              <a:xfrm>
                <a:off x="901" y="2784"/>
                <a:ext cx="1426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" name="Text Box 27"/>
              <p:cNvSpPr txBox="1">
                <a:spLocks noChangeArrowheads="1"/>
              </p:cNvSpPr>
              <p:nvPr/>
            </p:nvSpPr>
            <p:spPr bwMode="auto">
              <a:xfrm>
                <a:off x="1296" y="2207"/>
                <a:ext cx="635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dirty="0"/>
                  <a:t>gap</a:t>
                </a: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8015751" y="1804386"/>
              <a:ext cx="3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253629" y="1659326"/>
              <a:ext cx="279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923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>
          <a:xfrm>
            <a:off x="4177941" y="3388303"/>
            <a:ext cx="4718284" cy="20247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77941" y="939122"/>
            <a:ext cx="4718284" cy="20393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16" descr="Kine_pla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5" y="673247"/>
            <a:ext cx="3067682" cy="271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75465" y="-76200"/>
            <a:ext cx="49845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Hybrid Optics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esign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73608" y="3284764"/>
            <a:ext cx="4125932" cy="2051025"/>
            <a:chOff x="5018705" y="582195"/>
            <a:chExt cx="4125932" cy="2051025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5114636" y="837625"/>
              <a:ext cx="2418562" cy="5674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70"/>
            <p:cNvGrpSpPr>
              <a:grpSpLocks/>
            </p:cNvGrpSpPr>
            <p:nvPr/>
          </p:nvGrpSpPr>
          <p:grpSpPr bwMode="auto">
            <a:xfrm>
              <a:off x="5018705" y="754530"/>
              <a:ext cx="4125932" cy="1878690"/>
              <a:chOff x="217" y="1532"/>
              <a:chExt cx="3052" cy="1428"/>
            </a:xfrm>
          </p:grpSpPr>
          <p:sp>
            <p:nvSpPr>
              <p:cNvPr id="18" name="Rectangle 5"/>
              <p:cNvSpPr>
                <a:spLocks noChangeArrowheads="1"/>
              </p:cNvSpPr>
              <p:nvPr/>
            </p:nvSpPr>
            <p:spPr bwMode="auto">
              <a:xfrm>
                <a:off x="697" y="1532"/>
                <a:ext cx="56" cy="141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" name="Rectangle 6"/>
              <p:cNvSpPr>
                <a:spLocks noChangeArrowheads="1"/>
              </p:cNvSpPr>
              <p:nvPr/>
            </p:nvSpPr>
            <p:spPr bwMode="auto">
              <a:xfrm>
                <a:off x="748" y="1540"/>
                <a:ext cx="407" cy="69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" name="Rectangle 8"/>
              <p:cNvSpPr>
                <a:spLocks noChangeArrowheads="1"/>
              </p:cNvSpPr>
              <p:nvPr/>
            </p:nvSpPr>
            <p:spPr bwMode="auto">
              <a:xfrm>
                <a:off x="750" y="2238"/>
                <a:ext cx="144" cy="70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1" name="Rectangle 9"/>
              <p:cNvSpPr>
                <a:spLocks noChangeArrowheads="1"/>
              </p:cNvSpPr>
              <p:nvPr/>
            </p:nvSpPr>
            <p:spPr bwMode="auto">
              <a:xfrm>
                <a:off x="2340" y="2438"/>
                <a:ext cx="59" cy="51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" name="AutoShape 10"/>
              <p:cNvSpPr>
                <a:spLocks noChangeArrowheads="1"/>
              </p:cNvSpPr>
              <p:nvPr/>
            </p:nvSpPr>
            <p:spPr bwMode="auto">
              <a:xfrm rot="2576239">
                <a:off x="913" y="1805"/>
                <a:ext cx="1711" cy="729"/>
              </a:xfrm>
              <a:custGeom>
                <a:avLst/>
                <a:gdLst>
                  <a:gd name="T0" fmla="*/ 5 w 21600"/>
                  <a:gd name="T1" fmla="*/ 0 h 21600"/>
                  <a:gd name="T2" fmla="*/ 2 w 21600"/>
                  <a:gd name="T3" fmla="*/ 0 h 21600"/>
                  <a:gd name="T4" fmla="*/ 5 w 21600"/>
                  <a:gd name="T5" fmla="*/ 0 h 21600"/>
                  <a:gd name="T6" fmla="*/ 9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28 w 21600"/>
                  <a:gd name="T13" fmla="*/ 0 h 21600"/>
                  <a:gd name="T14" fmla="*/ 20072 w 21600"/>
                  <a:gd name="T15" fmla="*/ 595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941" y="4296"/>
                    </a:moveTo>
                    <a:cubicBezTo>
                      <a:pt x="5726" y="2414"/>
                      <a:pt x="8206" y="1347"/>
                      <a:pt x="10800" y="1348"/>
                    </a:cubicBezTo>
                    <a:cubicBezTo>
                      <a:pt x="13393" y="1348"/>
                      <a:pt x="15873" y="2414"/>
                      <a:pt x="17658" y="4296"/>
                    </a:cubicBezTo>
                    <a:lnTo>
                      <a:pt x="18636" y="3368"/>
                    </a:lnTo>
                    <a:cubicBezTo>
                      <a:pt x="16597" y="1218"/>
                      <a:pt x="13763" y="-1"/>
                      <a:pt x="10799" y="0"/>
                    </a:cubicBezTo>
                    <a:cubicBezTo>
                      <a:pt x="7836" y="0"/>
                      <a:pt x="5002" y="1218"/>
                      <a:pt x="2963" y="3368"/>
                    </a:cubicBezTo>
                    <a:lnTo>
                      <a:pt x="3941" y="42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7" name="Line 11"/>
              <p:cNvSpPr>
                <a:spLocks noChangeShapeType="1"/>
              </p:cNvSpPr>
              <p:nvPr/>
            </p:nvSpPr>
            <p:spPr bwMode="auto">
              <a:xfrm flipH="1">
                <a:off x="418" y="2143"/>
                <a:ext cx="227" cy="1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>
                <a:off x="217" y="2330"/>
                <a:ext cx="455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plane </a:t>
                </a:r>
              </a:p>
              <a:p>
                <a:r>
                  <a:rPr lang="en-US" sz="1400" dirty="0"/>
                  <a:t>mirror</a:t>
                </a:r>
              </a:p>
            </p:txBody>
          </p:sp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 flipV="1">
                <a:off x="2077" y="1811"/>
                <a:ext cx="237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" name="Text Box 14"/>
              <p:cNvSpPr txBox="1">
                <a:spLocks noChangeArrowheads="1"/>
              </p:cNvSpPr>
              <p:nvPr/>
            </p:nvSpPr>
            <p:spPr bwMode="auto">
              <a:xfrm>
                <a:off x="2295" y="1623"/>
                <a:ext cx="621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/>
                  <a:t>spherical </a:t>
                </a:r>
              </a:p>
              <a:p>
                <a:r>
                  <a:rPr lang="en-US" sz="1400"/>
                  <a:t> mirror</a:t>
                </a:r>
              </a:p>
            </p:txBody>
          </p:sp>
          <p:sp>
            <p:nvSpPr>
              <p:cNvPr id="31" name="Text Box 16"/>
              <p:cNvSpPr txBox="1">
                <a:spLocks noChangeArrowheads="1"/>
              </p:cNvSpPr>
              <p:nvPr/>
            </p:nvSpPr>
            <p:spPr bwMode="auto">
              <a:xfrm>
                <a:off x="2549" y="2540"/>
                <a:ext cx="720" cy="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photon detector</a:t>
                </a:r>
              </a:p>
            </p:txBody>
          </p:sp>
          <p:sp>
            <p:nvSpPr>
              <p:cNvPr id="32" name="Text Box 18"/>
              <p:cNvSpPr txBox="1">
                <a:spLocks noChangeArrowheads="1"/>
              </p:cNvSpPr>
              <p:nvPr/>
            </p:nvSpPr>
            <p:spPr bwMode="auto">
              <a:xfrm>
                <a:off x="1187" y="2733"/>
                <a:ext cx="4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aerogel</a:t>
                </a:r>
              </a:p>
            </p:txBody>
          </p:sp>
          <p:sp>
            <p:nvSpPr>
              <p:cNvPr id="33" name="Text Box 19"/>
              <p:cNvSpPr txBox="1">
                <a:spLocks noChangeArrowheads="1"/>
              </p:cNvSpPr>
              <p:nvPr/>
            </p:nvSpPr>
            <p:spPr bwMode="auto">
              <a:xfrm rot="16200000">
                <a:off x="569" y="260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 smtClean="0"/>
                  <a:t>2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34" name="Text Box 21"/>
              <p:cNvSpPr txBox="1">
                <a:spLocks noChangeArrowheads="1"/>
              </p:cNvSpPr>
              <p:nvPr/>
            </p:nvSpPr>
            <p:spPr bwMode="auto">
              <a:xfrm rot="16200000">
                <a:off x="698" y="174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6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35" name="Line 22"/>
              <p:cNvSpPr>
                <a:spLocks noChangeShapeType="1"/>
              </p:cNvSpPr>
              <p:nvPr/>
            </p:nvSpPr>
            <p:spPr bwMode="auto">
              <a:xfrm>
                <a:off x="1162" y="1862"/>
                <a:ext cx="1051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" name="Line 23"/>
              <p:cNvSpPr>
                <a:spLocks noChangeShapeType="1"/>
              </p:cNvSpPr>
              <p:nvPr/>
            </p:nvSpPr>
            <p:spPr bwMode="auto">
              <a:xfrm flipH="1">
                <a:off x="748" y="2125"/>
                <a:ext cx="1456" cy="4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" name="Line 24"/>
              <p:cNvSpPr>
                <a:spLocks noChangeShapeType="1"/>
              </p:cNvSpPr>
              <p:nvPr/>
            </p:nvSpPr>
            <p:spPr bwMode="auto">
              <a:xfrm>
                <a:off x="764" y="2540"/>
                <a:ext cx="1576" cy="1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" name="Text Box 27"/>
              <p:cNvSpPr txBox="1">
                <a:spLocks noChangeArrowheads="1"/>
              </p:cNvSpPr>
              <p:nvPr/>
            </p:nvSpPr>
            <p:spPr bwMode="auto">
              <a:xfrm>
                <a:off x="1676" y="2320"/>
                <a:ext cx="635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dirty="0"/>
                  <a:t>gap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7615715" y="582195"/>
              <a:ext cx="3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771762" y="1265364"/>
              <a:ext cx="279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673609" y="1078727"/>
            <a:ext cx="4093400" cy="1827382"/>
            <a:chOff x="4922020" y="754530"/>
            <a:chExt cx="4222617" cy="1927368"/>
          </a:xfrm>
        </p:grpSpPr>
        <p:cxnSp>
          <p:nvCxnSpPr>
            <p:cNvPr id="57" name="Straight Arrow Connector 56"/>
            <p:cNvCxnSpPr/>
            <p:nvPr/>
          </p:nvCxnSpPr>
          <p:spPr>
            <a:xfrm flipV="1">
              <a:off x="4922020" y="2233275"/>
              <a:ext cx="3249265" cy="2262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70"/>
            <p:cNvGrpSpPr>
              <a:grpSpLocks/>
            </p:cNvGrpSpPr>
            <p:nvPr/>
          </p:nvGrpSpPr>
          <p:grpSpPr bwMode="auto">
            <a:xfrm>
              <a:off x="5018705" y="754530"/>
              <a:ext cx="4125932" cy="1927368"/>
              <a:chOff x="217" y="1532"/>
              <a:chExt cx="3052" cy="1465"/>
            </a:xfrm>
          </p:grpSpPr>
          <p:sp>
            <p:nvSpPr>
              <p:cNvPr id="65" name="Rectangle 5"/>
              <p:cNvSpPr>
                <a:spLocks noChangeArrowheads="1"/>
              </p:cNvSpPr>
              <p:nvPr/>
            </p:nvSpPr>
            <p:spPr bwMode="auto">
              <a:xfrm>
                <a:off x="697" y="1532"/>
                <a:ext cx="56" cy="141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6" name="Rectangle 6"/>
              <p:cNvSpPr>
                <a:spLocks noChangeArrowheads="1"/>
              </p:cNvSpPr>
              <p:nvPr/>
            </p:nvSpPr>
            <p:spPr bwMode="auto">
              <a:xfrm>
                <a:off x="748" y="1540"/>
                <a:ext cx="407" cy="69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7" name="Rectangle 8"/>
              <p:cNvSpPr>
                <a:spLocks noChangeArrowheads="1"/>
              </p:cNvSpPr>
              <p:nvPr/>
            </p:nvSpPr>
            <p:spPr bwMode="auto">
              <a:xfrm>
                <a:off x="750" y="2238"/>
                <a:ext cx="144" cy="70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" name="Rectangle 9"/>
              <p:cNvSpPr>
                <a:spLocks noChangeArrowheads="1"/>
              </p:cNvSpPr>
              <p:nvPr/>
            </p:nvSpPr>
            <p:spPr bwMode="auto">
              <a:xfrm>
                <a:off x="2340" y="2438"/>
                <a:ext cx="59" cy="51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9" name="AutoShape 10"/>
              <p:cNvSpPr>
                <a:spLocks noChangeArrowheads="1"/>
              </p:cNvSpPr>
              <p:nvPr/>
            </p:nvSpPr>
            <p:spPr bwMode="auto">
              <a:xfrm rot="2576239">
                <a:off x="913" y="1805"/>
                <a:ext cx="1711" cy="729"/>
              </a:xfrm>
              <a:custGeom>
                <a:avLst/>
                <a:gdLst>
                  <a:gd name="T0" fmla="*/ 5 w 21600"/>
                  <a:gd name="T1" fmla="*/ 0 h 21600"/>
                  <a:gd name="T2" fmla="*/ 2 w 21600"/>
                  <a:gd name="T3" fmla="*/ 0 h 21600"/>
                  <a:gd name="T4" fmla="*/ 5 w 21600"/>
                  <a:gd name="T5" fmla="*/ 0 h 21600"/>
                  <a:gd name="T6" fmla="*/ 9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28 w 21600"/>
                  <a:gd name="T13" fmla="*/ 0 h 21600"/>
                  <a:gd name="T14" fmla="*/ 20072 w 21600"/>
                  <a:gd name="T15" fmla="*/ 595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941" y="4296"/>
                    </a:moveTo>
                    <a:cubicBezTo>
                      <a:pt x="5726" y="2414"/>
                      <a:pt x="8206" y="1347"/>
                      <a:pt x="10800" y="1348"/>
                    </a:cubicBezTo>
                    <a:cubicBezTo>
                      <a:pt x="13393" y="1348"/>
                      <a:pt x="15873" y="2414"/>
                      <a:pt x="17658" y="4296"/>
                    </a:cubicBezTo>
                    <a:lnTo>
                      <a:pt x="18636" y="3368"/>
                    </a:lnTo>
                    <a:cubicBezTo>
                      <a:pt x="16597" y="1218"/>
                      <a:pt x="13763" y="-1"/>
                      <a:pt x="10799" y="0"/>
                    </a:cubicBezTo>
                    <a:cubicBezTo>
                      <a:pt x="7836" y="0"/>
                      <a:pt x="5002" y="1218"/>
                      <a:pt x="2963" y="3368"/>
                    </a:cubicBezTo>
                    <a:lnTo>
                      <a:pt x="3941" y="42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0" name="Line 11"/>
              <p:cNvSpPr>
                <a:spLocks noChangeShapeType="1"/>
              </p:cNvSpPr>
              <p:nvPr/>
            </p:nvSpPr>
            <p:spPr bwMode="auto">
              <a:xfrm flipH="1">
                <a:off x="418" y="2143"/>
                <a:ext cx="227" cy="1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" name="Text Box 12"/>
              <p:cNvSpPr txBox="1">
                <a:spLocks noChangeArrowheads="1"/>
              </p:cNvSpPr>
              <p:nvPr/>
            </p:nvSpPr>
            <p:spPr bwMode="auto">
              <a:xfrm>
                <a:off x="217" y="2330"/>
                <a:ext cx="455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plane </a:t>
                </a:r>
              </a:p>
              <a:p>
                <a:r>
                  <a:rPr lang="en-US" sz="1400" dirty="0"/>
                  <a:t>mirror</a:t>
                </a:r>
              </a:p>
            </p:txBody>
          </p:sp>
          <p:sp>
            <p:nvSpPr>
              <p:cNvPr id="72" name="Line 13"/>
              <p:cNvSpPr>
                <a:spLocks noChangeShapeType="1"/>
              </p:cNvSpPr>
              <p:nvPr/>
            </p:nvSpPr>
            <p:spPr bwMode="auto">
              <a:xfrm flipV="1">
                <a:off x="2077" y="1811"/>
                <a:ext cx="237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3" name="Text Box 14"/>
              <p:cNvSpPr txBox="1">
                <a:spLocks noChangeArrowheads="1"/>
              </p:cNvSpPr>
              <p:nvPr/>
            </p:nvSpPr>
            <p:spPr bwMode="auto">
              <a:xfrm>
                <a:off x="2295" y="1623"/>
                <a:ext cx="621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/>
                  <a:t>spherical </a:t>
                </a:r>
              </a:p>
              <a:p>
                <a:r>
                  <a:rPr lang="en-US" sz="1400"/>
                  <a:t> mirror</a:t>
                </a:r>
              </a:p>
            </p:txBody>
          </p:sp>
          <p:sp>
            <p:nvSpPr>
              <p:cNvPr id="74" name="Text Box 16"/>
              <p:cNvSpPr txBox="1">
                <a:spLocks noChangeArrowheads="1"/>
              </p:cNvSpPr>
              <p:nvPr/>
            </p:nvSpPr>
            <p:spPr bwMode="auto">
              <a:xfrm>
                <a:off x="2549" y="2540"/>
                <a:ext cx="720" cy="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photon detector</a:t>
                </a:r>
              </a:p>
            </p:txBody>
          </p:sp>
          <p:sp>
            <p:nvSpPr>
              <p:cNvPr id="75" name="Text Box 18"/>
              <p:cNvSpPr txBox="1">
                <a:spLocks noChangeArrowheads="1"/>
              </p:cNvSpPr>
              <p:nvPr/>
            </p:nvSpPr>
            <p:spPr bwMode="auto">
              <a:xfrm>
                <a:off x="1187" y="2805"/>
                <a:ext cx="4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aerogel</a:t>
                </a:r>
              </a:p>
            </p:txBody>
          </p:sp>
          <p:sp>
            <p:nvSpPr>
              <p:cNvPr id="76" name="Text Box 19"/>
              <p:cNvSpPr txBox="1">
                <a:spLocks noChangeArrowheads="1"/>
              </p:cNvSpPr>
              <p:nvPr/>
            </p:nvSpPr>
            <p:spPr bwMode="auto">
              <a:xfrm rot="16200000">
                <a:off x="569" y="2468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2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77" name="Text Box 21"/>
              <p:cNvSpPr txBox="1">
                <a:spLocks noChangeArrowheads="1"/>
              </p:cNvSpPr>
              <p:nvPr/>
            </p:nvSpPr>
            <p:spPr bwMode="auto">
              <a:xfrm rot="16200000">
                <a:off x="698" y="174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6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79" name="Line 23"/>
              <p:cNvSpPr>
                <a:spLocks noChangeShapeType="1"/>
              </p:cNvSpPr>
              <p:nvPr/>
            </p:nvSpPr>
            <p:spPr bwMode="auto">
              <a:xfrm flipH="1">
                <a:off x="901" y="2464"/>
                <a:ext cx="1439" cy="3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0" name="Line 24"/>
              <p:cNvSpPr>
                <a:spLocks noChangeShapeType="1"/>
              </p:cNvSpPr>
              <p:nvPr/>
            </p:nvSpPr>
            <p:spPr bwMode="auto">
              <a:xfrm>
                <a:off x="901" y="2784"/>
                <a:ext cx="1426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1" name="Text Box 27"/>
              <p:cNvSpPr txBox="1">
                <a:spLocks noChangeArrowheads="1"/>
              </p:cNvSpPr>
              <p:nvPr/>
            </p:nvSpPr>
            <p:spPr bwMode="auto">
              <a:xfrm>
                <a:off x="1296" y="2207"/>
                <a:ext cx="635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dirty="0"/>
                  <a:t>gap</a:t>
                </a: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8015751" y="1804386"/>
              <a:ext cx="3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253629" y="1659326"/>
              <a:ext cx="279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82" name="TextBox 23"/>
          <p:cNvSpPr txBox="1">
            <a:spLocks noChangeArrowheads="1"/>
          </p:cNvSpPr>
          <p:nvPr/>
        </p:nvSpPr>
        <p:spPr bwMode="auto">
          <a:xfrm>
            <a:off x="4047318" y="5476782"/>
            <a:ext cx="5229198" cy="108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en-US" sz="1300" dirty="0" smtClean="0">
                <a:latin typeface="Arial" charset="0"/>
              </a:rPr>
              <a:t>  Minimize active area (cost) to about 1 m</a:t>
            </a:r>
            <a:r>
              <a:rPr lang="en-US" sz="1300" baseline="30000" dirty="0" smtClean="0">
                <a:latin typeface="Arial" charset="0"/>
              </a:rPr>
              <a:t>2</a:t>
            </a:r>
            <a:r>
              <a:rPr lang="en-US" sz="1300" dirty="0" smtClean="0">
                <a:latin typeface="Arial" charset="0"/>
              </a:rPr>
              <a:t>   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en-US" sz="1300" dirty="0" smtClean="0">
                <a:latin typeface="Arial" charset="0"/>
              </a:rPr>
              <a:t> </a:t>
            </a:r>
            <a:r>
              <a:rPr lang="en-US" sz="1300" dirty="0" smtClean="0">
                <a:latin typeface="Arial" charset="0"/>
              </a:rPr>
              <a:t> Material </a:t>
            </a:r>
            <a:r>
              <a:rPr lang="en-US" sz="1300" dirty="0" smtClean="0">
                <a:latin typeface="Arial" charset="0"/>
              </a:rPr>
              <a:t>budget concentrated where TOF is less effective</a:t>
            </a: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sz="1300" dirty="0">
                <a:latin typeface="Arial" charset="0"/>
              </a:rPr>
              <a:t> </a:t>
            </a:r>
            <a:r>
              <a:rPr lang="en-US" sz="1300" dirty="0" smtClean="0">
                <a:latin typeface="Arial" charset="0"/>
              </a:rPr>
              <a:t> Focalizing </a:t>
            </a:r>
            <a:r>
              <a:rPr lang="en-US" sz="1300" dirty="0">
                <a:latin typeface="Arial" charset="0"/>
              </a:rPr>
              <a:t>mirrors </a:t>
            </a:r>
            <a:r>
              <a:rPr lang="en-US" sz="1300" dirty="0" smtClean="0">
                <a:latin typeface="Arial" charset="0"/>
              </a:rPr>
              <a:t>allow </a:t>
            </a:r>
            <a:r>
              <a:rPr lang="en-US" sz="1300" dirty="0">
                <a:latin typeface="Arial" charset="0"/>
              </a:rPr>
              <a:t>thick </a:t>
            </a:r>
            <a:r>
              <a:rPr lang="en-US" sz="1300" dirty="0" smtClean="0">
                <a:latin typeface="Arial" charset="0"/>
              </a:rPr>
              <a:t>radiator for good light yield  </a:t>
            </a:r>
            <a:endParaRPr lang="en-US" sz="1300" dirty="0" smtClean="0">
              <a:latin typeface="Arial" charset="0"/>
            </a:endParaRP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sz="1300" dirty="0" smtClean="0">
                <a:latin typeface="Arial" charset="0"/>
              </a:rPr>
              <a:t>  Time resolution &lt; 1 ns to distinguish direct and reflected patterns                          </a:t>
            </a:r>
            <a:endParaRPr lang="en-US" sz="1300" dirty="0">
              <a:latin typeface="Arial" charset="0"/>
            </a:endParaRPr>
          </a:p>
        </p:txBody>
      </p:sp>
      <p:sp>
        <p:nvSpPr>
          <p:cNvPr id="83" name="TextBox 23"/>
          <p:cNvSpPr txBox="1">
            <a:spLocks noChangeArrowheads="1"/>
          </p:cNvSpPr>
          <p:nvPr/>
        </p:nvSpPr>
        <p:spPr bwMode="auto">
          <a:xfrm>
            <a:off x="3968028" y="564375"/>
            <a:ext cx="5229198" cy="3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sz="1400" dirty="0" smtClean="0">
                <a:latin typeface="Arial" charset="0"/>
              </a:rPr>
              <a:t>Direct </a:t>
            </a:r>
            <a:r>
              <a:rPr lang="en-US" sz="1400" dirty="0" smtClean="0">
                <a:latin typeface="Arial" charset="0"/>
              </a:rPr>
              <a:t>rings and best </a:t>
            </a:r>
            <a:r>
              <a:rPr lang="en-US" sz="1400" dirty="0" smtClean="0">
                <a:latin typeface="Arial" charset="0"/>
              </a:rPr>
              <a:t>performance for high momentum particles                    </a:t>
            </a:r>
            <a:endParaRPr lang="en-US" sz="1400" dirty="0">
              <a:latin typeface="Arial" charset="0"/>
            </a:endParaRPr>
          </a:p>
        </p:txBody>
      </p:sp>
      <p:sp>
        <p:nvSpPr>
          <p:cNvPr id="84" name="TextBox 23"/>
          <p:cNvSpPr txBox="1">
            <a:spLocks noChangeArrowheads="1"/>
          </p:cNvSpPr>
          <p:nvPr/>
        </p:nvSpPr>
        <p:spPr bwMode="auto">
          <a:xfrm>
            <a:off x="3979071" y="2978526"/>
            <a:ext cx="5229198" cy="3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sz="1400" dirty="0" smtClean="0">
                <a:latin typeface="Arial" charset="0"/>
              </a:rPr>
              <a:t>Reflected rings for less demanding low momentum particles                    </a:t>
            </a:r>
            <a:endParaRPr lang="en-US" sz="1400" dirty="0">
              <a:latin typeface="Arial" charset="0"/>
            </a:endParaRPr>
          </a:p>
        </p:txBody>
      </p:sp>
      <p:sp>
        <p:nvSpPr>
          <p:cNvPr id="7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87" name="Straight Arrow Connector 86"/>
          <p:cNvCxnSpPr/>
          <p:nvPr/>
        </p:nvCxnSpPr>
        <p:spPr>
          <a:xfrm>
            <a:off x="2443751" y="2397929"/>
            <a:ext cx="1734190" cy="1274781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684960" y="3546744"/>
            <a:ext cx="2444113" cy="2672960"/>
            <a:chOff x="6355048" y="576995"/>
            <a:chExt cx="2444113" cy="2672960"/>
          </a:xfrm>
        </p:grpSpPr>
        <p:pic>
          <p:nvPicPr>
            <p:cNvPr id="8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2" t="3090" r="3630" b="4507"/>
            <a:stretch/>
          </p:blipFill>
          <p:spPr bwMode="auto">
            <a:xfrm>
              <a:off x="6355048" y="758984"/>
              <a:ext cx="2411959" cy="2490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0" name="Straight Arrow Connector 89"/>
            <p:cNvCxnSpPr/>
            <p:nvPr/>
          </p:nvCxnSpPr>
          <p:spPr>
            <a:xfrm>
              <a:off x="6633408" y="731108"/>
              <a:ext cx="2087259" cy="131434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 rot="215146">
              <a:off x="7595143" y="576995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4.2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 flipV="1">
              <a:off x="8375146" y="1014942"/>
              <a:ext cx="415553" cy="1706977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 rot="17073022">
              <a:off x="8434939" y="1762560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3.7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V="1">
              <a:off x="7706179" y="2830284"/>
              <a:ext cx="589642" cy="299357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 rot="19810889">
              <a:off x="7834410" y="2913717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00FF"/>
                  </a:solidFill>
                </a:rPr>
                <a:t>1</a:t>
              </a:r>
              <a:r>
                <a:rPr lang="en-US" sz="1000" b="1" dirty="0" smtClean="0">
                  <a:solidFill>
                    <a:srgbClr val="0000FF"/>
                  </a:solidFill>
                </a:rPr>
                <a:t>.2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96" name="Rectangle 95"/>
          <p:cNvSpPr/>
          <p:nvPr/>
        </p:nvSpPr>
        <p:spPr>
          <a:xfrm>
            <a:off x="684960" y="5082831"/>
            <a:ext cx="500373" cy="1136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Arrow Connector 96"/>
          <p:cNvCxnSpPr/>
          <p:nvPr/>
        </p:nvCxnSpPr>
        <p:spPr>
          <a:xfrm flipV="1">
            <a:off x="686890" y="4964427"/>
            <a:ext cx="1064906" cy="1303174"/>
          </a:xfrm>
          <a:prstGeom prst="straightConnector1">
            <a:avLst/>
          </a:prstGeom>
          <a:ln>
            <a:solidFill>
              <a:srgbClr val="FF0000"/>
            </a:solidFill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781717" y="5568028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V="1">
            <a:off x="1011734" y="5479143"/>
            <a:ext cx="2038845" cy="96102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 rot="20099055">
            <a:off x="1277462" y="6144924"/>
            <a:ext cx="541585" cy="25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Beam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1004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33045</TotalTime>
  <Words>3633</Words>
  <Application>Microsoft Macintosh PowerPoint</Application>
  <PresentationFormat>On-screen Show (4:3)</PresentationFormat>
  <Paragraphs>786</Paragraphs>
  <Slides>43</Slides>
  <Notes>31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633</cp:revision>
  <dcterms:created xsi:type="dcterms:W3CDTF">2012-03-30T13:12:09Z</dcterms:created>
  <dcterms:modified xsi:type="dcterms:W3CDTF">2013-12-02T03:32:42Z</dcterms:modified>
</cp:coreProperties>
</file>