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png" ContentType="image/png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388" r:id="rId2"/>
    <p:sldId id="495" r:id="rId3"/>
    <p:sldId id="568" r:id="rId4"/>
    <p:sldId id="586" r:id="rId5"/>
    <p:sldId id="641" r:id="rId6"/>
    <p:sldId id="647" r:id="rId7"/>
    <p:sldId id="426" r:id="rId8"/>
    <p:sldId id="640" r:id="rId9"/>
    <p:sldId id="639" r:id="rId10"/>
    <p:sldId id="650" r:id="rId11"/>
    <p:sldId id="617" r:id="rId12"/>
    <p:sldId id="595" r:id="rId13"/>
    <p:sldId id="636" r:id="rId14"/>
    <p:sldId id="588" r:id="rId15"/>
    <p:sldId id="618" r:id="rId16"/>
    <p:sldId id="652" r:id="rId17"/>
    <p:sldId id="619" r:id="rId18"/>
    <p:sldId id="653" r:id="rId19"/>
    <p:sldId id="654" r:id="rId20"/>
    <p:sldId id="623" r:id="rId21"/>
    <p:sldId id="627" r:id="rId22"/>
    <p:sldId id="628" r:id="rId23"/>
    <p:sldId id="439" r:id="rId24"/>
    <p:sldId id="655" r:id="rId25"/>
    <p:sldId id="645" r:id="rId26"/>
    <p:sldId id="646" r:id="rId27"/>
    <p:sldId id="608" r:id="rId28"/>
    <p:sldId id="609" r:id="rId29"/>
    <p:sldId id="610" r:id="rId30"/>
    <p:sldId id="638" r:id="rId31"/>
    <p:sldId id="642" r:id="rId32"/>
    <p:sldId id="648" r:id="rId33"/>
    <p:sldId id="649" r:id="rId34"/>
    <p:sldId id="65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9F9F9"/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5" autoAdjust="0"/>
    <p:restoredTop sz="94928" autoAdjust="0"/>
  </p:normalViewPr>
  <p:slideViewPr>
    <p:cSldViewPr snapToGrid="0" snapToObjects="1">
      <p:cViewPr>
        <p:scale>
          <a:sx n="125" d="100"/>
          <a:sy n="125" d="100"/>
        </p:scale>
        <p:origin x="-1008" y="-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Relationship Id="rId3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Relationship Id="rId3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02/07/14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tutti</a:t>
            </a:r>
            <a:r>
              <a:rPr lang="en-US" dirty="0" smtClean="0"/>
              <a:t> I </a:t>
            </a:r>
            <a:r>
              <a:rPr lang="en-US" dirty="0" err="1" smtClean="0"/>
              <a:t>nomi</a:t>
            </a:r>
            <a:r>
              <a:rPr lang="en-US" dirty="0" smtClean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10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Perce’ </a:t>
            </a:r>
            <a:r>
              <a:rPr lang="en-US" dirty="0" err="1" smtClean="0"/>
              <a:t>sta</a:t>
            </a:r>
            <a:r>
              <a:rPr lang="en-US" dirty="0" smtClean="0"/>
              <a:t> a 50 Hz </a:t>
            </a:r>
            <a:r>
              <a:rPr lang="en-US" dirty="0" err="1" smtClean="0"/>
              <a:t>il</a:t>
            </a:r>
            <a:r>
              <a:rPr lang="en-US" dirty="0" smtClean="0"/>
              <a:t> dark count base ?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dovrebbe</a:t>
            </a:r>
            <a:r>
              <a:rPr lang="en-US" baseline="0" dirty="0" smtClean="0"/>
              <a:t> stare a 10-15 Hz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5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Rivedere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Peltier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cell</a:t>
            </a:r>
            <a:endParaRPr lang="it-IT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Nella</a:t>
            </a:r>
            <a:r>
              <a:rPr lang="it-IT" baseline="0" dirty="0" smtClean="0"/>
              <a:t> risoluzione entra anche il trigger!!!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Nella</a:t>
            </a:r>
            <a:r>
              <a:rPr lang="it-IT" baseline="0" dirty="0" smtClean="0"/>
              <a:t> risoluzione entra anche il trigger!!!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Developed form Medial Imaging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dirty="0" smtClean="0"/>
              <a:t> 300 </a:t>
            </a:r>
            <a:r>
              <a:rPr lang="en-US" dirty="0" err="1" smtClean="0"/>
              <a:t>ps</a:t>
            </a:r>
            <a:r>
              <a:rPr lang="en-US" dirty="0" smtClean="0"/>
              <a:t> per </a:t>
            </a:r>
            <a:r>
              <a:rPr lang="en-US" dirty="0" err="1" smtClean="0"/>
              <a:t>singolo</a:t>
            </a:r>
            <a:r>
              <a:rPr lang="en-US" dirty="0" smtClean="0"/>
              <a:t> photon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baseline="0" dirty="0" smtClean="0"/>
              <a:t> analog and digital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indipendenti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vanno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sincronizzati</a:t>
            </a:r>
            <a:endParaRPr lang="en-US" baseline="0" dirty="0" smtClean="0"/>
          </a:p>
          <a:p>
            <a:r>
              <a:rPr lang="en-US" baseline="0" dirty="0" err="1" smtClean="0"/>
              <a:t>Chiedere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Matteo</a:t>
            </a:r>
            <a:r>
              <a:rPr lang="en-US" baseline="0" dirty="0" smtClean="0"/>
              <a:t> se e’ la </a:t>
            </a:r>
            <a:r>
              <a:rPr lang="en-US" baseline="0" dirty="0" err="1" smtClean="0"/>
              <a:t>soglia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gain ad </a:t>
            </a:r>
            <a:r>
              <a:rPr lang="en-US" baseline="0" dirty="0" err="1" smtClean="0"/>
              <a:t>essere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unico</a:t>
            </a:r>
            <a:r>
              <a:rPr lang="en-US" baseline="0" dirty="0" smtClean="0"/>
              <a:t> per chip e non per </a:t>
            </a:r>
            <a:r>
              <a:rPr lang="en-US" baseline="0" dirty="0" err="1" smtClean="0"/>
              <a:t>canale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8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Developed form Medial Imaging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dirty="0" smtClean="0"/>
              <a:t> 300 </a:t>
            </a:r>
            <a:r>
              <a:rPr lang="en-US" dirty="0" err="1" smtClean="0"/>
              <a:t>ps</a:t>
            </a:r>
            <a:r>
              <a:rPr lang="en-US" dirty="0" smtClean="0"/>
              <a:t> per </a:t>
            </a:r>
            <a:r>
              <a:rPr lang="en-US" dirty="0" err="1" smtClean="0"/>
              <a:t>singolo</a:t>
            </a:r>
            <a:r>
              <a:rPr lang="en-US" dirty="0" smtClean="0"/>
              <a:t> photon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baseline="0" dirty="0" smtClean="0"/>
              <a:t> analog and digital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indipendenti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vanno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sincronizzati</a:t>
            </a:r>
            <a:endParaRPr lang="en-US" baseline="0" dirty="0" smtClean="0"/>
          </a:p>
          <a:p>
            <a:r>
              <a:rPr lang="en-US" baseline="0" dirty="0" err="1" smtClean="0"/>
              <a:t>Chiedere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Matteo</a:t>
            </a:r>
            <a:r>
              <a:rPr lang="en-US" baseline="0" dirty="0" smtClean="0"/>
              <a:t> se e’ la </a:t>
            </a:r>
            <a:r>
              <a:rPr lang="en-US" baseline="0" dirty="0" err="1" smtClean="0"/>
              <a:t>soglia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gain ad </a:t>
            </a:r>
            <a:r>
              <a:rPr lang="en-US" baseline="0" dirty="0" err="1" smtClean="0"/>
              <a:t>essere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unico</a:t>
            </a:r>
            <a:r>
              <a:rPr lang="en-US" baseline="0" dirty="0" smtClean="0"/>
              <a:t> per chip e non per </a:t>
            </a:r>
            <a:r>
              <a:rPr lang="en-US" baseline="0" dirty="0" err="1" smtClean="0"/>
              <a:t>canale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8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Perce’ </a:t>
            </a:r>
            <a:r>
              <a:rPr lang="en-US" dirty="0" err="1" smtClean="0"/>
              <a:t>sta</a:t>
            </a:r>
            <a:r>
              <a:rPr lang="en-US" dirty="0" smtClean="0"/>
              <a:t> a 50 Hz </a:t>
            </a:r>
            <a:r>
              <a:rPr lang="en-US" dirty="0" err="1" smtClean="0"/>
              <a:t>il</a:t>
            </a:r>
            <a:r>
              <a:rPr lang="en-US" dirty="0" smtClean="0"/>
              <a:t> dark count base ?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dovrebbe</a:t>
            </a:r>
            <a:r>
              <a:rPr lang="en-US" baseline="0" dirty="0" smtClean="0"/>
              <a:t> stare a 10-15 Hz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5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Perce’ </a:t>
            </a:r>
            <a:r>
              <a:rPr lang="en-US" dirty="0" err="1" smtClean="0"/>
              <a:t>sta</a:t>
            </a:r>
            <a:r>
              <a:rPr lang="en-US" dirty="0" smtClean="0"/>
              <a:t> a 50 Hz </a:t>
            </a:r>
            <a:r>
              <a:rPr lang="en-US" dirty="0" err="1" smtClean="0"/>
              <a:t>il</a:t>
            </a:r>
            <a:r>
              <a:rPr lang="en-US" dirty="0" smtClean="0"/>
              <a:t> dark count base ?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dovrebbe</a:t>
            </a:r>
            <a:r>
              <a:rPr lang="en-US" baseline="0" dirty="0" smtClean="0"/>
              <a:t> stare a 10-15 Hz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5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Perce’ </a:t>
            </a:r>
            <a:r>
              <a:rPr lang="en-US" dirty="0" err="1" smtClean="0"/>
              <a:t>sta</a:t>
            </a:r>
            <a:r>
              <a:rPr lang="en-US" dirty="0" smtClean="0"/>
              <a:t> a 50 Hz </a:t>
            </a:r>
            <a:r>
              <a:rPr lang="en-US" dirty="0" err="1" smtClean="0"/>
              <a:t>il</a:t>
            </a:r>
            <a:r>
              <a:rPr lang="en-US" dirty="0" smtClean="0"/>
              <a:t> dark count base ?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dovrebbe</a:t>
            </a:r>
            <a:r>
              <a:rPr lang="en-US" baseline="0" dirty="0" smtClean="0"/>
              <a:t> stare a 10-15 Hz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5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9ED9953-EEA0-3840-B9DC-A211588AC486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Perce’ </a:t>
            </a:r>
            <a:r>
              <a:rPr lang="en-US" dirty="0" err="1" smtClean="0"/>
              <a:t>sta</a:t>
            </a:r>
            <a:r>
              <a:rPr lang="en-US" dirty="0" smtClean="0"/>
              <a:t> a 50 Hz </a:t>
            </a:r>
            <a:r>
              <a:rPr lang="en-US" dirty="0" err="1" smtClean="0"/>
              <a:t>il</a:t>
            </a:r>
            <a:r>
              <a:rPr lang="en-US" dirty="0" smtClean="0"/>
              <a:t> dark count base ?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dovrebbe</a:t>
            </a:r>
            <a:r>
              <a:rPr lang="en-US" baseline="0" dirty="0" smtClean="0"/>
              <a:t> stare a 10-15 Hz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5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Perce’ </a:t>
            </a:r>
            <a:r>
              <a:rPr lang="en-US" dirty="0" err="1" smtClean="0"/>
              <a:t>sta</a:t>
            </a:r>
            <a:r>
              <a:rPr lang="en-US" dirty="0" smtClean="0"/>
              <a:t> a 50 Hz </a:t>
            </a:r>
            <a:r>
              <a:rPr lang="en-US" dirty="0" err="1" smtClean="0"/>
              <a:t>il</a:t>
            </a:r>
            <a:r>
              <a:rPr lang="en-US" dirty="0" smtClean="0"/>
              <a:t> dark count base ?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dovrebbe</a:t>
            </a:r>
            <a:r>
              <a:rPr lang="en-US" baseline="0" dirty="0" smtClean="0"/>
              <a:t> stare a 10-15 Hz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5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Perce’ </a:t>
            </a:r>
            <a:r>
              <a:rPr lang="en-US" dirty="0" err="1" smtClean="0"/>
              <a:t>sta</a:t>
            </a:r>
            <a:r>
              <a:rPr lang="en-US" dirty="0" smtClean="0"/>
              <a:t> a 50 Hz </a:t>
            </a:r>
            <a:r>
              <a:rPr lang="en-US" dirty="0" err="1" smtClean="0"/>
              <a:t>il</a:t>
            </a:r>
            <a:r>
              <a:rPr lang="en-US" dirty="0" smtClean="0"/>
              <a:t> dark count base ?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dovrebbe</a:t>
            </a:r>
            <a:r>
              <a:rPr lang="en-US" baseline="0" dirty="0" smtClean="0"/>
              <a:t> stare a 10-15 Hz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5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Perce’ </a:t>
            </a:r>
            <a:r>
              <a:rPr lang="en-US" dirty="0" err="1" smtClean="0"/>
              <a:t>sta</a:t>
            </a:r>
            <a:r>
              <a:rPr lang="en-US" dirty="0" smtClean="0"/>
              <a:t> a 50 Hz </a:t>
            </a:r>
            <a:r>
              <a:rPr lang="en-US" dirty="0" err="1" smtClean="0"/>
              <a:t>il</a:t>
            </a:r>
            <a:r>
              <a:rPr lang="en-US" dirty="0" smtClean="0"/>
              <a:t> dark count base ?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dovrebbe</a:t>
            </a:r>
            <a:r>
              <a:rPr lang="en-US" baseline="0" dirty="0" smtClean="0"/>
              <a:t> stare a 10-15 Hz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5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Numero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LHCb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e’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diverso</a:t>
            </a:r>
            <a:r>
              <a:rPr lang="en-US" baseline="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prendere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talk di Clara)</a:t>
            </a:r>
          </a:p>
          <a:p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Capire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storia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di AMS,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perche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’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loro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vogliono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uniformita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’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spinta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?</a:t>
            </a:r>
          </a:p>
          <a:p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L’n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sposta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il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ring in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modo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sistematico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… . Non lo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miglioro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con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il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numero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p.e.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E4850-44A4-DB45-BB72-4DD6532707AF}" type="slidenum">
              <a:rPr lang="en-US" sz="1200">
                <a:latin typeface="Calibri" charset="0"/>
              </a:rPr>
              <a:pPr eaLnBrk="1" hangingPunct="1"/>
              <a:t>31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Perce’ </a:t>
            </a:r>
            <a:r>
              <a:rPr lang="en-US" dirty="0" err="1" smtClean="0"/>
              <a:t>sta</a:t>
            </a:r>
            <a:r>
              <a:rPr lang="en-US" dirty="0" smtClean="0"/>
              <a:t> a 50 Hz </a:t>
            </a:r>
            <a:r>
              <a:rPr lang="en-US" dirty="0" err="1" smtClean="0"/>
              <a:t>il</a:t>
            </a:r>
            <a:r>
              <a:rPr lang="en-US" dirty="0" smtClean="0"/>
              <a:t> dark count base ?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dovrebbe</a:t>
            </a:r>
            <a:r>
              <a:rPr lang="en-US" baseline="0" dirty="0" smtClean="0"/>
              <a:t> stare a 10-15 Hz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5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Ma </a:t>
            </a:r>
            <a:r>
              <a:rPr lang="it-IT" dirty="0" err="1" smtClean="0"/>
              <a:t>e’</a:t>
            </a:r>
            <a:r>
              <a:rPr lang="it-IT" dirty="0" smtClean="0"/>
              <a:t> vero 1:2 su tutti e i 28 </a:t>
            </a:r>
            <a:r>
              <a:rPr lang="it-IT" dirty="0" err="1" smtClean="0"/>
              <a:t>PMTs</a:t>
            </a:r>
            <a:r>
              <a:rPr lang="it-IT" dirty="0" smtClean="0"/>
              <a:t> ? Altrimenti dico cosa</a:t>
            </a:r>
            <a:r>
              <a:rPr lang="it-IT" baseline="0" dirty="0" smtClean="0"/>
              <a:t> non vera.</a:t>
            </a:r>
          </a:p>
          <a:p>
            <a:r>
              <a:rPr lang="it-IT" baseline="0" dirty="0" smtClean="0"/>
              <a:t>Quanti sono i canali “morti” e/o quanti casi oltre i 1:2</a:t>
            </a:r>
          </a:p>
          <a:p>
            <a:r>
              <a:rPr lang="it-IT" baseline="0" dirty="0" smtClean="0"/>
              <a:t>Vedere che selezione abbiamo per MA-</a:t>
            </a:r>
            <a:r>
              <a:rPr lang="it-IT" baseline="0" dirty="0" err="1" smtClean="0"/>
              <a:t>PMTs</a:t>
            </a:r>
            <a:r>
              <a:rPr lang="en-US" baseline="0" dirty="0" smtClean="0"/>
              <a:t>…. </a:t>
            </a:r>
            <a:r>
              <a:rPr lang="en-US" baseline="0" dirty="0" err="1" smtClean="0"/>
              <a:t>Forse</a:t>
            </a:r>
            <a:r>
              <a:rPr lang="en-US" baseline="0" dirty="0" smtClean="0"/>
              <a:t> dark count, non </a:t>
            </a:r>
            <a:r>
              <a:rPr lang="en-US" baseline="0" dirty="0" err="1" smtClean="0"/>
              <a:t>uniformita</a:t>
            </a:r>
            <a:r>
              <a:rPr lang="en-US" baseline="0" dirty="0" smtClean="0"/>
              <a:t>’</a:t>
            </a:r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2F7081-FF0F-1C4C-B6E4-DC74F12DCD89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Direzione campo magnetico ? E fringe </a:t>
            </a:r>
            <a:r>
              <a:rPr lang="it-IT" baseline="0" err="1" smtClean="0"/>
              <a:t>fields</a:t>
            </a:r>
            <a:r>
              <a:rPr lang="it-IT" baseline="0" smtClean="0"/>
              <a:t> </a:t>
            </a:r>
            <a:endParaRPr lang="it-IT" baseline="0" dirty="0" smtClean="0"/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Developed form Medial Imaging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dirty="0" smtClean="0"/>
              <a:t> 300 </a:t>
            </a:r>
            <a:r>
              <a:rPr lang="en-US" dirty="0" err="1" smtClean="0"/>
              <a:t>ps</a:t>
            </a:r>
            <a:r>
              <a:rPr lang="en-US" dirty="0" smtClean="0"/>
              <a:t> per </a:t>
            </a:r>
            <a:r>
              <a:rPr lang="en-US" dirty="0" err="1" smtClean="0"/>
              <a:t>singolo</a:t>
            </a:r>
            <a:r>
              <a:rPr lang="en-US" dirty="0" smtClean="0"/>
              <a:t> photon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baseline="0" dirty="0" smtClean="0"/>
              <a:t> analog and digital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indipendenti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vanno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sincronizzati</a:t>
            </a:r>
            <a:endParaRPr lang="en-US" baseline="0" dirty="0" smtClean="0"/>
          </a:p>
          <a:p>
            <a:r>
              <a:rPr lang="en-US" baseline="0" dirty="0" err="1" smtClean="0"/>
              <a:t>Chiedere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Matteo</a:t>
            </a:r>
            <a:r>
              <a:rPr lang="en-US" baseline="0" dirty="0" smtClean="0"/>
              <a:t> se e’ la </a:t>
            </a:r>
            <a:r>
              <a:rPr lang="en-US" baseline="0" dirty="0" err="1" smtClean="0"/>
              <a:t>soglia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gain ad </a:t>
            </a:r>
            <a:r>
              <a:rPr lang="en-US" baseline="0" dirty="0" err="1" smtClean="0"/>
              <a:t>essere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unico</a:t>
            </a:r>
            <a:r>
              <a:rPr lang="en-US" baseline="0" dirty="0" smtClean="0"/>
              <a:t> per chip e non per </a:t>
            </a:r>
            <a:r>
              <a:rPr lang="en-US" baseline="0" dirty="0" err="1" smtClean="0"/>
              <a:t>canale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8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Developed form Medial Imaging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dirty="0" smtClean="0"/>
              <a:t> 300 </a:t>
            </a:r>
            <a:r>
              <a:rPr lang="en-US" dirty="0" err="1" smtClean="0"/>
              <a:t>ps</a:t>
            </a:r>
            <a:r>
              <a:rPr lang="en-US" dirty="0" smtClean="0"/>
              <a:t> per </a:t>
            </a:r>
            <a:r>
              <a:rPr lang="en-US" dirty="0" err="1" smtClean="0"/>
              <a:t>singolo</a:t>
            </a:r>
            <a:r>
              <a:rPr lang="en-US" dirty="0" smtClean="0"/>
              <a:t> photon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baseline="0" dirty="0" smtClean="0"/>
              <a:t> analog and digital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indipendenti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vanno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sincronizzati</a:t>
            </a:r>
            <a:endParaRPr lang="en-US" baseline="0" dirty="0" smtClean="0"/>
          </a:p>
          <a:p>
            <a:r>
              <a:rPr lang="en-US" baseline="0" dirty="0" err="1" smtClean="0"/>
              <a:t>Chiedere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Matteo</a:t>
            </a:r>
            <a:r>
              <a:rPr lang="en-US" baseline="0" dirty="0" smtClean="0"/>
              <a:t> se e’ la </a:t>
            </a:r>
            <a:r>
              <a:rPr lang="en-US" baseline="0" dirty="0" err="1" smtClean="0"/>
              <a:t>soglia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gain ad </a:t>
            </a:r>
            <a:r>
              <a:rPr lang="en-US" baseline="0" dirty="0" err="1" smtClean="0"/>
              <a:t>essere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unico</a:t>
            </a:r>
            <a:r>
              <a:rPr lang="en-US" baseline="0" dirty="0" smtClean="0"/>
              <a:t> per chip e non per </a:t>
            </a:r>
            <a:r>
              <a:rPr lang="en-US" baseline="0" dirty="0" err="1" smtClean="0"/>
              <a:t>canale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8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Perce’ </a:t>
            </a:r>
            <a:r>
              <a:rPr lang="en-US" dirty="0" err="1" smtClean="0"/>
              <a:t>sta</a:t>
            </a:r>
            <a:r>
              <a:rPr lang="en-US" dirty="0" smtClean="0"/>
              <a:t> a 50 Hz </a:t>
            </a:r>
            <a:r>
              <a:rPr lang="en-US" dirty="0" err="1" smtClean="0"/>
              <a:t>il</a:t>
            </a:r>
            <a:r>
              <a:rPr lang="en-US" dirty="0" smtClean="0"/>
              <a:t> dark count base ?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dovrebbe</a:t>
            </a:r>
            <a:r>
              <a:rPr lang="en-US" baseline="0" dirty="0" smtClean="0"/>
              <a:t> stare a 10-15 Hz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7331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02/07/14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02/07/14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02/07/14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91D47-E5CF-AA4F-937F-7653EEEF2B45}" type="datetimeFigureOut">
              <a:rPr lang="en-US" smtClean="0"/>
              <a:pPr/>
              <a:t>02/07/14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emf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50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1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2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3.wmf"/><Relationship Id="rId11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4" Type="http://schemas.openxmlformats.org/officeDocument/2006/relationships/image" Target="../media/image85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emf"/><Relationship Id="rId5" Type="http://schemas.openxmlformats.org/officeDocument/2006/relationships/image" Target="../media/image86.png"/><Relationship Id="rId6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6.jpg"/><Relationship Id="rId5" Type="http://schemas.openxmlformats.org/officeDocument/2006/relationships/image" Target="../media/image14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11.w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12.wmf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1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tif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7695" y="885905"/>
            <a:ext cx="8190539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est of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I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nnovative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P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hoton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d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etectors</a:t>
            </a:r>
          </a:p>
          <a:p>
            <a:pPr algn="ctr"/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And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I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ntegrated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E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lectronics</a:t>
            </a:r>
          </a:p>
          <a:p>
            <a:pPr algn="ctr"/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For the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L</a:t>
            </a:r>
            <a:r>
              <a:rPr lang="en-US" sz="3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arge-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A</a:t>
            </a:r>
            <a:r>
              <a:rPr lang="en-US" sz="3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rea 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CLAS12 RICH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 </a:t>
            </a: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1457483" y="3625265"/>
            <a:ext cx="60682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/>
              <a:t>Contalbrigo </a:t>
            </a:r>
            <a:r>
              <a:rPr lang="en-US" sz="2000" dirty="0" smtClean="0"/>
              <a:t>Marco</a:t>
            </a:r>
            <a:endParaRPr lang="en-US" sz="2000" dirty="0"/>
          </a:p>
          <a:p>
            <a:pPr algn="ctr" eaLnBrk="1" hangingPunct="1"/>
            <a:r>
              <a:rPr lang="en-US" sz="2000" dirty="0"/>
              <a:t>    INFN </a:t>
            </a:r>
            <a:r>
              <a:rPr lang="en-US" sz="2000" dirty="0" smtClean="0"/>
              <a:t>Ferrara</a:t>
            </a:r>
          </a:p>
          <a:p>
            <a:pPr algn="ctr" eaLnBrk="1" hangingPunct="1"/>
            <a:endParaRPr lang="en-US" sz="600" dirty="0" smtClean="0"/>
          </a:p>
          <a:p>
            <a:pPr algn="ctr" eaLnBrk="1" hangingPunct="1"/>
            <a:r>
              <a:rPr lang="en-US" sz="1400" dirty="0" smtClean="0"/>
              <a:t>On behalf of the CLAS12 RICH Group</a:t>
            </a:r>
            <a:endParaRPr lang="en-US" sz="1400" dirty="0"/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890247" y="5384800"/>
            <a:ext cx="54667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/>
              <a:t>7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NDIP Conference,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July 2014, Tours - France</a:t>
            </a: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" y="5180013"/>
            <a:ext cx="8763000" cy="15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60198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9973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Snapshot 2013-02-14 23-40-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942" y="599010"/>
            <a:ext cx="2340464" cy="2083073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17424" y="854640"/>
            <a:ext cx="4811776" cy="3608832"/>
            <a:chOff x="0" y="0"/>
            <a:chExt cx="9144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05000" y="1219200"/>
              <a:ext cx="797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white"/>
                  </a:solidFill>
                </a:rPr>
                <a:t>RICH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 rot="331514" flipH="1">
              <a:off x="7886700" y="3733800"/>
              <a:ext cx="685800" cy="762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01000" y="3167063"/>
              <a:ext cx="1039948" cy="528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beam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7424" y="4757394"/>
            <a:ext cx="8839200" cy="1828800"/>
            <a:chOff x="76200" y="4953000"/>
            <a:chExt cx="8839200" cy="1828800"/>
          </a:xfrm>
        </p:grpSpPr>
        <p:sp>
          <p:nvSpPr>
            <p:cNvPr id="29" name="Rectangle 28"/>
            <p:cNvSpPr/>
            <p:nvPr/>
          </p:nvSpPr>
          <p:spPr>
            <a:xfrm>
              <a:off x="76200" y="4953000"/>
              <a:ext cx="8839200" cy="18288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54128" y="5202384"/>
              <a:ext cx="2141672" cy="1447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prstClr val="white"/>
                  </a:solidFill>
                </a:rPr>
                <a:t>RICH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24400" y="5430984"/>
              <a:ext cx="76200" cy="914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1200" y="5430984"/>
              <a:ext cx="76200" cy="914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76400" y="50499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GEM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95800" y="50499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GEM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95400" y="5735784"/>
              <a:ext cx="45719" cy="1905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8200" y="6116784"/>
              <a:ext cx="920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scintillators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(trigger)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10200" y="5659584"/>
              <a:ext cx="990600" cy="304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29200" y="6065409"/>
              <a:ext cx="190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C000"/>
                  </a:solidFill>
                </a:rPr>
                <a:t>threshold gas </a:t>
              </a:r>
              <a:r>
                <a:rPr lang="en-US" sz="1400" b="1" dirty="0" smtClean="0">
                  <a:solidFill>
                    <a:srgbClr val="FFC000"/>
                  </a:solidFill>
                </a:rPr>
                <a:t>Cerenkov</a:t>
              </a:r>
            </a:p>
            <a:p>
              <a:pPr algn="ctr"/>
              <a:r>
                <a:rPr lang="en-US" sz="1400" b="1" dirty="0" smtClean="0">
                  <a:solidFill>
                    <a:srgbClr val="FFC000"/>
                  </a:solidFill>
                  <a:latin typeface="Symbol" pitchFamily="18" charset="2"/>
                </a:rPr>
                <a:t>(p</a:t>
              </a:r>
              <a:r>
                <a:rPr lang="en-US" sz="1400" b="1" dirty="0" smtClean="0">
                  <a:solidFill>
                    <a:srgbClr val="FFC000"/>
                  </a:solidFill>
                </a:rPr>
                <a:t>/K separation)</a:t>
              </a:r>
              <a:endParaRPr lang="en-US" sz="14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7696200" y="5811984"/>
              <a:ext cx="762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733322" y="5354784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</a:rPr>
                <a:t>beam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50012" y="5943600"/>
              <a:ext cx="11081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prstClr val="black"/>
                  </a:solidFill>
                </a:rPr>
                <a:t>pions</a:t>
              </a:r>
              <a:endParaRPr lang="en-US" sz="1400" b="1" dirty="0">
                <a:solidFill>
                  <a:prstClr val="black"/>
                </a:solidFill>
              </a:endParaRPr>
            </a:p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few % </a:t>
              </a:r>
              <a:r>
                <a:rPr lang="en-US" sz="1400" b="1" dirty="0" err="1">
                  <a:solidFill>
                    <a:prstClr val="black"/>
                  </a:solidFill>
                </a:rPr>
                <a:t>kaons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784368" y="-76200"/>
            <a:ext cx="53668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Prototype at CERN-T9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33" name="Picture 32" descr="Snapshot 2013-02-15 14-25-1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67" y="2730316"/>
            <a:ext cx="2788206" cy="199551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934394" y="2893803"/>
            <a:ext cx="462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K,p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65028" y="3816643"/>
            <a:ext cx="19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/>
              </a:rPr>
              <a:t>p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81925" y="2994238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Gas </a:t>
            </a:r>
          </a:p>
          <a:p>
            <a:r>
              <a:rPr lang="en-US" sz="1400" b="1" dirty="0" smtClean="0"/>
              <a:t>Cherenkov</a:t>
            </a:r>
          </a:p>
          <a:p>
            <a:r>
              <a:rPr lang="en-US" sz="1400" b="1" dirty="0"/>
              <a:t>s</a:t>
            </a:r>
            <a:r>
              <a:rPr lang="en-US" sz="1400" b="1" dirty="0" smtClean="0"/>
              <a:t>ignal </a:t>
            </a:r>
            <a:endParaRPr lang="en-US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237049" y="1126878"/>
            <a:ext cx="8413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GEM </a:t>
            </a:r>
          </a:p>
          <a:p>
            <a:r>
              <a:rPr lang="en-US" sz="1400" b="1" dirty="0" smtClean="0"/>
              <a:t>chamber</a:t>
            </a:r>
          </a:p>
          <a:p>
            <a:r>
              <a:rPr lang="en-US" sz="1400" b="1" dirty="0" smtClean="0"/>
              <a:t>layout</a:t>
            </a:r>
            <a:endParaRPr lang="en-US" sz="1400" b="1" dirty="0"/>
          </a:p>
        </p:txBody>
      </p:sp>
      <p:sp>
        <p:nvSpPr>
          <p:cNvPr id="3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38904" y="-76200"/>
            <a:ext cx="685784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Proximity Focusing RHIC Prototype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866" y="3699706"/>
            <a:ext cx="2920932" cy="264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865083" y="1115081"/>
            <a:ext cx="3252509" cy="2082437"/>
            <a:chOff x="5120042" y="1023285"/>
            <a:chExt cx="3350003" cy="2248135"/>
          </a:xfrm>
        </p:grpSpPr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042" y="1023285"/>
              <a:ext cx="3350003" cy="2248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5529570" y="1152867"/>
              <a:ext cx="1114791" cy="365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p=8 </a:t>
              </a:r>
              <a:r>
                <a:rPr lang="en-US" sz="1600" b="1" dirty="0" err="1" smtClean="0">
                  <a:solidFill>
                    <a:prstClr val="black"/>
                  </a:solidFill>
                </a:rPr>
                <a:t>GeV</a:t>
              </a:r>
              <a:r>
                <a:rPr lang="en-US" sz="1600" b="1" dirty="0" smtClean="0">
                  <a:solidFill>
                    <a:prstClr val="black"/>
                  </a:solidFill>
                </a:rPr>
                <a:t>/c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882891" y="1550645"/>
              <a:ext cx="9486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K</a:t>
              </a:r>
              <a:r>
                <a:rPr lang="en-US" sz="1200" dirty="0" smtClean="0">
                  <a:solidFill>
                    <a:srgbClr val="FF0000"/>
                  </a:solidFill>
                </a:rPr>
                <a:t> (x40)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686372" y="1062918"/>
              <a:ext cx="195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76452" y="2532926"/>
              <a:ext cx="838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P </a:t>
              </a:r>
              <a:r>
                <a:rPr lang="en-US" sz="1200" dirty="0" smtClean="0">
                  <a:solidFill>
                    <a:srgbClr val="FF0000"/>
                  </a:solidFill>
                </a:rPr>
                <a:t>(x40)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94" y="3529605"/>
            <a:ext cx="2333472" cy="2809814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3202858" y="702279"/>
            <a:ext cx="57069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Clear hadron separation up to the  CLAS12 maximum momentum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0105" y="5209698"/>
            <a:ext cx="1706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Ring Coverage ~ 80%</a:t>
            </a:r>
            <a:endParaRPr lang="en-US" sz="1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788" y="1122005"/>
            <a:ext cx="3166418" cy="2150369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3069965" y="1241895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p</a:t>
            </a:r>
            <a:r>
              <a:rPr lang="en-US" sz="1600" b="1" dirty="0" smtClean="0">
                <a:solidFill>
                  <a:prstClr val="black"/>
                </a:solidFill>
              </a:rPr>
              <a:t>=6 GeV/c</a:t>
            </a:r>
            <a:endParaRPr lang="en-US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588058"/>
              </p:ext>
            </p:extLst>
          </p:nvPr>
        </p:nvGraphicFramePr>
        <p:xfrm>
          <a:off x="5724653" y="4500170"/>
          <a:ext cx="325135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162"/>
                <a:gridCol w="854363"/>
                <a:gridCol w="808182"/>
                <a:gridCol w="7966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</a:t>
                      </a:r>
                    </a:p>
                    <a:p>
                      <a:pPr algn="ctr"/>
                      <a:r>
                        <a:rPr lang="en-US" sz="1200" b="1" baseline="0" dirty="0" smtClean="0"/>
                        <a:t>(GeV/c)</a:t>
                      </a:r>
                      <a:endParaRPr lang="en-US" sz="12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-25000" dirty="0" err="1" smtClean="0"/>
                        <a:t>c</a:t>
                      </a:r>
                      <a:endParaRPr lang="en-US" sz="1600" baseline="-25000" dirty="0" smtClean="0"/>
                    </a:p>
                    <a:p>
                      <a:pPr algn="ctr"/>
                      <a:r>
                        <a:rPr lang="en-US" sz="1200" baseline="0" dirty="0" smtClean="0"/>
                        <a:t>(</a:t>
                      </a:r>
                      <a:r>
                        <a:rPr lang="en-US" sz="1200" baseline="0" dirty="0" err="1" smtClean="0"/>
                        <a:t>mrad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500" baseline="-25000" dirty="0" err="1" smtClean="0">
                          <a:latin typeface="Symbol" charset="2"/>
                          <a:cs typeface="Symbol" charset="2"/>
                        </a:rPr>
                        <a:t>q</a:t>
                      </a:r>
                      <a:endParaRPr lang="en-US" sz="1500" baseline="-25000" dirty="0" smtClean="0">
                        <a:latin typeface="Symbol" charset="2"/>
                        <a:cs typeface="Symbol" charset="2"/>
                      </a:endParaRPr>
                    </a:p>
                    <a:p>
                      <a:pPr algn="ctr"/>
                      <a:r>
                        <a:rPr lang="en-US" sz="1200" baseline="0" dirty="0" smtClean="0">
                          <a:latin typeface="Calibri"/>
                          <a:cs typeface="Calibri"/>
                        </a:rPr>
                        <a:t>(</a:t>
                      </a:r>
                      <a:r>
                        <a:rPr lang="en-US" sz="1200" baseline="0" dirty="0" err="1" smtClean="0">
                          <a:latin typeface="Calibri"/>
                          <a:cs typeface="Calibri"/>
                        </a:rPr>
                        <a:t>mrad</a:t>
                      </a:r>
                      <a:r>
                        <a:rPr lang="en-US" sz="1200" baseline="0" dirty="0" smtClean="0">
                          <a:latin typeface="Calibri"/>
                          <a:cs typeface="Calibri"/>
                        </a:rPr>
                        <a:t>)</a:t>
                      </a:r>
                      <a:endParaRPr lang="en-US" sz="1200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1600" baseline="-250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306.5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6.9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306.8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4.7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307.6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3.9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5049532" y="318990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Symbol" charset="2"/>
                <a:cs typeface="Symbol" charset="2"/>
              </a:rPr>
              <a:t>q</a:t>
            </a:r>
            <a:r>
              <a:rPr lang="en-US" sz="1200" b="1" baseline="-25000" dirty="0" err="1" smtClean="0"/>
              <a:t>C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mrad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8373971" y="317835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Symbol" charset="2"/>
                <a:cs typeface="Symbol" charset="2"/>
              </a:rPr>
              <a:t>q</a:t>
            </a:r>
            <a:r>
              <a:rPr lang="en-US" sz="1200" b="1" baseline="-25000" dirty="0" err="1" smtClean="0"/>
              <a:t>C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mrad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grpSp>
        <p:nvGrpSpPr>
          <p:cNvPr id="95" name="Group 94"/>
          <p:cNvGrpSpPr/>
          <p:nvPr/>
        </p:nvGrpSpPr>
        <p:grpSpPr>
          <a:xfrm>
            <a:off x="-8275" y="1120329"/>
            <a:ext cx="2609549" cy="1994107"/>
            <a:chOff x="176445" y="1178054"/>
            <a:chExt cx="2609549" cy="1994107"/>
          </a:xfrm>
        </p:grpSpPr>
        <p:grpSp>
          <p:nvGrpSpPr>
            <p:cNvPr id="96" name="Group 95"/>
            <p:cNvGrpSpPr/>
            <p:nvPr/>
          </p:nvGrpSpPr>
          <p:grpSpPr>
            <a:xfrm>
              <a:off x="176445" y="1435895"/>
              <a:ext cx="2266452" cy="1332150"/>
              <a:chOff x="4209570" y="2406295"/>
              <a:chExt cx="3034135" cy="1545528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4343400" y="2406295"/>
                <a:ext cx="2900305" cy="15455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7" name="Gruppo 20"/>
              <p:cNvGrpSpPr>
                <a:grpSpLocks noChangeAspect="1"/>
              </p:cNvGrpSpPr>
              <p:nvPr/>
            </p:nvGrpSpPr>
            <p:grpSpPr>
              <a:xfrm flipH="1">
                <a:off x="4209570" y="2406296"/>
                <a:ext cx="3034135" cy="1545527"/>
                <a:chOff x="22706" y="1280700"/>
                <a:chExt cx="9781897" cy="4648200"/>
              </a:xfrm>
            </p:grpSpPr>
            <p:sp>
              <p:nvSpPr>
                <p:cNvPr id="108" name="Rectangle 107"/>
                <p:cNvSpPr/>
                <p:nvPr/>
              </p:nvSpPr>
              <p:spPr>
                <a:xfrm>
                  <a:off x="1249143" y="3364468"/>
                  <a:ext cx="381000" cy="6858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>
                  <a:off x="990119" y="2297668"/>
                  <a:ext cx="2200334" cy="833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Radiator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7360111" y="1280700"/>
                  <a:ext cx="76200" cy="46482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Rectangle 110"/>
                <p:cNvSpPr/>
                <p:nvPr/>
              </p:nvSpPr>
              <p:spPr>
                <a:xfrm>
                  <a:off x="7386756" y="1459468"/>
                  <a:ext cx="152400" cy="102873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TextBox 17"/>
                <p:cNvSpPr txBox="1"/>
                <p:nvPr/>
              </p:nvSpPr>
              <p:spPr>
                <a:xfrm>
                  <a:off x="7389211" y="1500226"/>
                  <a:ext cx="2415392" cy="9128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100" b="1" dirty="0">
                      <a:solidFill>
                        <a:prstClr val="black"/>
                      </a:solidFill>
                    </a:rPr>
                    <a:t>H</a:t>
                  </a:r>
                  <a:r>
                    <a:rPr lang="en-US" sz="1100" b="1" dirty="0" smtClean="0">
                      <a:solidFill>
                        <a:prstClr val="black"/>
                      </a:solidFill>
                    </a:rPr>
                    <a:t>8500</a:t>
                  </a:r>
                  <a:endParaRPr lang="en-US" sz="11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7418034" y="4457670"/>
                  <a:ext cx="152400" cy="102873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14" name="Straight Arrow Connector 113"/>
                <p:cNvCxnSpPr/>
                <p:nvPr/>
              </p:nvCxnSpPr>
              <p:spPr>
                <a:xfrm>
                  <a:off x="228600" y="3707368"/>
                  <a:ext cx="8503111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TextBox 27"/>
                <p:cNvSpPr txBox="1"/>
                <p:nvPr/>
              </p:nvSpPr>
              <p:spPr>
                <a:xfrm>
                  <a:off x="22706" y="3949956"/>
                  <a:ext cx="1640127" cy="833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beam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16" name="Straight Connector 115"/>
                <p:cNvCxnSpPr>
                  <a:stCxn id="108" idx="3"/>
                </p:cNvCxnSpPr>
                <p:nvPr/>
              </p:nvCxnSpPr>
              <p:spPr>
                <a:xfrm flipV="1">
                  <a:off x="1630143" y="1828800"/>
                  <a:ext cx="5729968" cy="1878568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1658644" y="3698288"/>
                  <a:ext cx="5754488" cy="1418780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7" name="TextBox 96"/>
            <p:cNvSpPr txBox="1"/>
            <p:nvPr/>
          </p:nvSpPr>
          <p:spPr>
            <a:xfrm>
              <a:off x="1141691" y="1287055"/>
              <a:ext cx="7427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1m gap</a:t>
              </a:r>
              <a:r>
                <a:rPr lang="en-US" sz="1100" dirty="0" smtClean="0"/>
                <a:t> 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070456" y="2273809"/>
              <a:ext cx="539119" cy="165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 flipV="1">
              <a:off x="735285" y="1178054"/>
              <a:ext cx="7546" cy="515682"/>
            </a:xfrm>
            <a:prstGeom prst="line">
              <a:avLst/>
            </a:prstGeom>
            <a:ln w="127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733785" y="1300332"/>
              <a:ext cx="1370580" cy="0"/>
            </a:xfrm>
            <a:prstGeom prst="straightConnector1">
              <a:avLst/>
            </a:prstGeom>
            <a:ln w="12700"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751797" y="1777286"/>
              <a:ext cx="609744" cy="165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/>
            <p:cNvCxnSpPr/>
            <p:nvPr/>
          </p:nvCxnSpPr>
          <p:spPr>
            <a:xfrm flipV="1">
              <a:off x="2118747" y="1178054"/>
              <a:ext cx="0" cy="788056"/>
            </a:xfrm>
            <a:prstGeom prst="line">
              <a:avLst/>
            </a:prstGeom>
            <a:ln w="127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2218748" y="1655618"/>
              <a:ext cx="56724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8</a:t>
              </a:r>
              <a:r>
                <a:rPr lang="en-US" sz="1100" b="1" dirty="0" smtClean="0"/>
                <a:t> GeV </a:t>
              </a:r>
            </a:p>
            <a:p>
              <a:r>
                <a:rPr lang="en-US" sz="1100" b="1" dirty="0" smtClean="0"/>
                <a:t>beam</a:t>
              </a:r>
              <a:endParaRPr lang="en-US" sz="1100" b="1" dirty="0"/>
            </a:p>
          </p:txBody>
        </p:sp>
        <p:sp>
          <p:nvSpPr>
            <p:cNvPr id="104" name="Oval Callout 103"/>
            <p:cNvSpPr/>
            <p:nvPr/>
          </p:nvSpPr>
          <p:spPr>
            <a:xfrm>
              <a:off x="1139239" y="2554208"/>
              <a:ext cx="1392852" cy="617953"/>
            </a:xfrm>
            <a:prstGeom prst="wedgeEllipseCallout">
              <a:avLst>
                <a:gd name="adj1" fmla="val 19901"/>
                <a:gd name="adj2" fmla="val -90562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263877" y="2641226"/>
              <a:ext cx="1210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Aerogel: </a:t>
              </a:r>
              <a:r>
                <a:rPr lang="en-US" sz="1200" dirty="0"/>
                <a:t> </a:t>
              </a:r>
              <a:r>
                <a:rPr lang="en-US" sz="1200" dirty="0" smtClean="0"/>
                <a:t>n=1.05</a:t>
              </a:r>
            </a:p>
            <a:p>
              <a:pPr algn="ctr"/>
              <a:r>
                <a:rPr lang="en-US" sz="1200" dirty="0" smtClean="0"/>
                <a:t>2cm thickness</a:t>
              </a:r>
            </a:p>
          </p:txBody>
        </p:sp>
      </p:grpSp>
      <p:sp>
        <p:nvSpPr>
          <p:cNvPr id="4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4653" y="4014688"/>
            <a:ext cx="3204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H8500 meets CLAS12 RICH requirements: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4754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2921002"/>
            <a:ext cx="4225636" cy="484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APMT_cf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" y="1993232"/>
            <a:ext cx="6473441" cy="4421750"/>
          </a:xfrm>
          <a:prstGeom prst="rect">
            <a:avLst/>
          </a:prstGeom>
        </p:spPr>
      </p:pic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2219" y="4216886"/>
            <a:ext cx="59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H8500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25799" y="2574911"/>
            <a:ext cx="553398" cy="0"/>
          </a:xfrm>
          <a:prstGeom prst="straightConnector1">
            <a:avLst/>
          </a:prstGeom>
          <a:ln>
            <a:solidFill>
              <a:srgbClr val="0000FF"/>
            </a:solidFill>
            <a:headEnd type="arrow" w="sm" len="sm"/>
            <a:tailEnd type="arrow" w="sm" len="sm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6961" y="2296432"/>
            <a:ext cx="342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Q</a:t>
            </a:r>
            <a:r>
              <a:rPr lang="en-US" sz="1200" b="1" baseline="-25000" dirty="0" smtClean="0">
                <a:solidFill>
                  <a:srgbClr val="0000FF"/>
                </a:solidFill>
              </a:rPr>
              <a:t>1</a:t>
            </a:r>
            <a:endParaRPr lang="en-US" sz="1200" b="1" baseline="-25000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11858" y="2877981"/>
            <a:ext cx="334677" cy="0"/>
          </a:xfrm>
          <a:prstGeom prst="straightConnector1">
            <a:avLst/>
          </a:prstGeom>
          <a:ln>
            <a:solidFill>
              <a:srgbClr val="0000FF"/>
            </a:solidFill>
            <a:headEnd type="arrow" w="sm" len="sm"/>
            <a:tailEnd type="arrow" w="sm" len="sm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" name="Picture 16" descr="H8500_GlobalMap_Normalise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408" y="4446250"/>
            <a:ext cx="2413001" cy="2006916"/>
          </a:xfrm>
          <a:prstGeom prst="rect">
            <a:avLst/>
          </a:prstGeom>
        </p:spPr>
      </p:pic>
      <p:pic>
        <p:nvPicPr>
          <p:cNvPr id="18" name="Picture 17" descr="H12700_GlobalMap_Normalised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408" y="2165183"/>
            <a:ext cx="2413001" cy="20086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161" y="899583"/>
            <a:ext cx="3333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H12700 </a:t>
            </a:r>
          </a:p>
          <a:p>
            <a:r>
              <a:rPr lang="en-US" sz="1400" dirty="0" smtClean="0"/>
              <a:t>with optimized dynode structure: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75150" y="709089"/>
            <a:ext cx="34541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 </a:t>
            </a:r>
            <a:r>
              <a:rPr lang="en-US" sz="1400" dirty="0" smtClean="0"/>
              <a:t>higher collection efficiency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 </a:t>
            </a:r>
            <a:r>
              <a:rPr lang="en-US" sz="1400" dirty="0" smtClean="0"/>
              <a:t>better SPE resolution 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 </a:t>
            </a:r>
            <a:r>
              <a:rPr lang="en-US" sz="1400" dirty="0" smtClean="0"/>
              <a:t>enhanced cathode sensitivity</a:t>
            </a:r>
          </a:p>
          <a:p>
            <a:r>
              <a:rPr lang="en-US" sz="1400" dirty="0" smtClean="0">
                <a:solidFill>
                  <a:srgbClr val="FF66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 </a:t>
            </a:r>
            <a:r>
              <a:rPr lang="en-US" sz="1400" dirty="0" smtClean="0"/>
              <a:t>slighter </a:t>
            </a:r>
            <a:r>
              <a:rPr lang="en-US" sz="1400" dirty="0"/>
              <a:t>lower gain</a:t>
            </a:r>
          </a:p>
          <a:p>
            <a:r>
              <a:rPr lang="en-US" sz="1400" dirty="0" smtClean="0">
                <a:solidFill>
                  <a:srgbClr val="FF66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>
                <a:sym typeface="Zapf Dingbats"/>
              </a:rPr>
              <a:t> </a:t>
            </a:r>
            <a:r>
              <a:rPr lang="en-US" sz="1400" dirty="0" smtClean="0">
                <a:sym typeface="Zapf Dingbats"/>
              </a:rPr>
              <a:t>modest i</a:t>
            </a:r>
            <a:r>
              <a:rPr lang="en-US" sz="1400" dirty="0" smtClean="0"/>
              <a:t>ncrease of dark current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1261269" y="2761015"/>
            <a:ext cx="532859" cy="1169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85093" y="3060071"/>
            <a:ext cx="418936" cy="149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87760" y="4082733"/>
            <a:ext cx="418936" cy="149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26890" y="4446250"/>
            <a:ext cx="418936" cy="149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578062" y="5356692"/>
            <a:ext cx="418936" cy="149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204029" y="5779587"/>
            <a:ext cx="418936" cy="149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087262" y="5129317"/>
            <a:ext cx="418936" cy="149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701974" y="5782886"/>
            <a:ext cx="418936" cy="149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606970" y="4595819"/>
            <a:ext cx="418936" cy="149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165111" y="4170713"/>
            <a:ext cx="418936" cy="149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901545" y="2947394"/>
            <a:ext cx="418936" cy="149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400801" y="3266239"/>
            <a:ext cx="418936" cy="149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49182" y="4509330"/>
            <a:ext cx="59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H8500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65111" y="4078387"/>
            <a:ext cx="671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H12700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26288" y="1942137"/>
            <a:ext cx="671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H12700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836839" y="3819071"/>
            <a:ext cx="743654" cy="2636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975867" y="4728054"/>
            <a:ext cx="1684754" cy="1072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08435" y="265872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200" b="1" baseline="-25000" dirty="0" smtClean="0">
                <a:solidFill>
                  <a:srgbClr val="0000FF"/>
                </a:solidFill>
              </a:rPr>
              <a:t>1</a:t>
            </a:r>
            <a:endParaRPr lang="en-US" sz="1200" b="1" baseline="-25000" dirty="0">
              <a:solidFill>
                <a:srgbClr val="0000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67443" y="-76200"/>
            <a:ext cx="600078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MA-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PMT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Pulsed Laser Test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065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720924" y="-76200"/>
            <a:ext cx="549381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Novel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H12700 MA-PMT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 descr="DSC_74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67" y="740889"/>
            <a:ext cx="3839299" cy="25547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8390" y="2422205"/>
            <a:ext cx="341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Jlab</a:t>
            </a:r>
            <a:r>
              <a:rPr lang="en-US" dirty="0" smtClean="0">
                <a:solidFill>
                  <a:schemeClr val="bg1"/>
                </a:solidFill>
              </a:rPr>
              <a:t> Acceptance Test Stand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2921002"/>
            <a:ext cx="4225636" cy="484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draw_richtree_ZA0105.dark2.1075.home.roo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6" y="3815405"/>
            <a:ext cx="2564030" cy="253237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37562" y="3348489"/>
            <a:ext cx="3889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</a:t>
            </a:r>
            <a:r>
              <a:rPr lang="en-US" sz="1400" dirty="0" smtClean="0"/>
              <a:t>ypical higher dark current for border pixels</a:t>
            </a:r>
            <a:endParaRPr lang="en-US" sz="1400" dirty="0"/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7346" y="6043083"/>
            <a:ext cx="343904" cy="304697"/>
          </a:xfrm>
          <a:prstGeom prst="rect">
            <a:avLst/>
          </a:prstGeom>
          <a:noFill/>
          <a:ln w="25400">
            <a:solidFill>
              <a:srgbClr val="FF0000">
                <a:alpha val="38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1Q1_H127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60" y="3810046"/>
            <a:ext cx="3604151" cy="2441389"/>
          </a:xfrm>
          <a:prstGeom prst="rect">
            <a:avLst/>
          </a:prstGeom>
        </p:spPr>
      </p:pic>
      <p:pic>
        <p:nvPicPr>
          <p:cNvPr id="22" name="Picture 21" descr="s1Q1_H85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60" y="1266369"/>
            <a:ext cx="3604151" cy="240002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16200000">
            <a:off x="4958913" y="3968385"/>
            <a:ext cx="51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Gain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4958913" y="1391576"/>
            <a:ext cx="51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Gain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7261053" y="1400924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H8500 @ 1 kV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7236863" y="3971386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H12700 @ 1 kV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>
          <a:xfrm>
            <a:off x="6747746" y="1163636"/>
            <a:ext cx="277091" cy="122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711582" y="3737075"/>
            <a:ext cx="277091" cy="122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266228" y="1329803"/>
            <a:ext cx="367210" cy="4682800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58909" y="3528561"/>
            <a:ext cx="250701" cy="116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335631" y="6117340"/>
            <a:ext cx="250701" cy="116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636637" y="3512066"/>
            <a:ext cx="1264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SPE Resolution</a:t>
            </a:r>
            <a:endParaRPr lang="en-US" sz="1400" dirty="0"/>
          </a:p>
        </p:txBody>
      </p:sp>
      <p:sp>
        <p:nvSpPr>
          <p:cNvPr id="44" name="Rectangle 43"/>
          <p:cNvSpPr/>
          <p:nvPr/>
        </p:nvSpPr>
        <p:spPr>
          <a:xfrm rot="16200000">
            <a:off x="5220226" y="3877144"/>
            <a:ext cx="250701" cy="116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588867" y="6081051"/>
            <a:ext cx="1264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SPE Resolution</a:t>
            </a:r>
            <a:endParaRPr lang="en-US" sz="1400" dirty="0"/>
          </a:p>
        </p:txBody>
      </p:sp>
      <p:sp>
        <p:nvSpPr>
          <p:cNvPr id="45" name="Rectangle 44"/>
          <p:cNvSpPr/>
          <p:nvPr/>
        </p:nvSpPr>
        <p:spPr>
          <a:xfrm rot="16200000">
            <a:off x="5239458" y="1342671"/>
            <a:ext cx="250701" cy="116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0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apshot 2013-02-14 23-42-4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032" y="798512"/>
            <a:ext cx="5467048" cy="5712595"/>
          </a:xfrm>
          <a:prstGeom prst="rect">
            <a:avLst/>
          </a:prstGeom>
        </p:spPr>
      </p:pic>
      <p:sp>
        <p:nvSpPr>
          <p:cNvPr id="27" name="Rectangular Callout 26"/>
          <p:cNvSpPr/>
          <p:nvPr/>
        </p:nvSpPr>
        <p:spPr>
          <a:xfrm>
            <a:off x="120792" y="4395217"/>
            <a:ext cx="2039501" cy="743502"/>
          </a:xfrm>
          <a:prstGeom prst="wedgeRectCallout">
            <a:avLst>
              <a:gd name="adj1" fmla="val 90834"/>
              <a:gd name="adj2" fmla="val 575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08978" y="-76200"/>
            <a:ext cx="49176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SiPM Test Prototype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6023912" y="4969237"/>
            <a:ext cx="2389018" cy="658174"/>
          </a:xfrm>
          <a:prstGeom prst="wedgeRectCallout">
            <a:avLst>
              <a:gd name="adj1" fmla="val -50146"/>
              <a:gd name="adj2" fmla="val -1722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ular Callout 14"/>
          <p:cNvSpPr/>
          <p:nvPr/>
        </p:nvSpPr>
        <p:spPr>
          <a:xfrm>
            <a:off x="306689" y="3040038"/>
            <a:ext cx="2084446" cy="356157"/>
          </a:xfrm>
          <a:prstGeom prst="wedgeRectCallout">
            <a:avLst>
              <a:gd name="adj1" fmla="val 57596"/>
              <a:gd name="adj2" fmla="val -26685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85814" y="5019525"/>
            <a:ext cx="2187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Custom SiPM matrices with </a:t>
            </a:r>
          </a:p>
          <a:p>
            <a:r>
              <a:rPr lang="en-US" sz="1400" dirty="0" smtClean="0"/>
              <a:t>a pre-amplification stage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30878" y="3088418"/>
            <a:ext cx="1980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Commercial SiPM matrix</a:t>
            </a:r>
            <a:endParaRPr lang="en-US" sz="1400" dirty="0"/>
          </a:p>
        </p:txBody>
      </p:sp>
      <p:sp>
        <p:nvSpPr>
          <p:cNvPr id="20" name="Rectangular Callout 19"/>
          <p:cNvSpPr/>
          <p:nvPr/>
        </p:nvSpPr>
        <p:spPr>
          <a:xfrm>
            <a:off x="6778486" y="1725229"/>
            <a:ext cx="2335034" cy="977850"/>
          </a:xfrm>
          <a:prstGeom prst="wedgeRectCallout">
            <a:avLst>
              <a:gd name="adj1" fmla="val -82405"/>
              <a:gd name="adj2" fmla="val 9940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65800" y="1748972"/>
            <a:ext cx="23782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1.5 m coaxial cables </a:t>
            </a:r>
          </a:p>
          <a:p>
            <a:r>
              <a:rPr lang="en-US" sz="1400" dirty="0" smtClean="0"/>
              <a:t>to the electronics:</a:t>
            </a:r>
          </a:p>
          <a:p>
            <a:r>
              <a:rPr lang="en-US" sz="1400" dirty="0" err="1" smtClean="0"/>
              <a:t>SuperB</a:t>
            </a:r>
            <a:r>
              <a:rPr lang="en-US" sz="1400" dirty="0" smtClean="0"/>
              <a:t> derived discrimination</a:t>
            </a:r>
          </a:p>
          <a:p>
            <a:r>
              <a:rPr lang="en-US" sz="1400" dirty="0"/>
              <a:t>b</a:t>
            </a:r>
            <a:r>
              <a:rPr lang="en-US" sz="1400" dirty="0" smtClean="0"/>
              <a:t>oard + </a:t>
            </a:r>
            <a:r>
              <a:rPr lang="en-US" sz="1400" dirty="0"/>
              <a:t> </a:t>
            </a:r>
            <a:r>
              <a:rPr lang="en-US" sz="1400" dirty="0" smtClean="0"/>
              <a:t>commercial TDCs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01852" y="4400055"/>
            <a:ext cx="19916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Water-cooled </a:t>
            </a:r>
            <a:r>
              <a:rPr lang="en-US" sz="1400" dirty="0" err="1" smtClean="0"/>
              <a:t>Peltier</a:t>
            </a:r>
            <a:r>
              <a:rPr lang="en-US" sz="1400" dirty="0" smtClean="0"/>
              <a:t> cell 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or temperature control </a:t>
            </a:r>
          </a:p>
          <a:p>
            <a:r>
              <a:rPr lang="en-US" sz="1400" dirty="0" smtClean="0"/>
              <a:t>[-25 : +25 Celsius]</a:t>
            </a:r>
            <a:endParaRPr lang="en-US" sz="1400" dirty="0"/>
          </a:p>
        </p:txBody>
      </p:sp>
      <p:sp>
        <p:nvSpPr>
          <p:cNvPr id="5" name="Multiply 4"/>
          <p:cNvSpPr/>
          <p:nvPr/>
        </p:nvSpPr>
        <p:spPr>
          <a:xfrm>
            <a:off x="3762102" y="3466498"/>
            <a:ext cx="471715" cy="537031"/>
          </a:xfrm>
          <a:prstGeom prst="mathMultiply">
            <a:avLst>
              <a:gd name="adj1" fmla="val 1055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16960" y="3955149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7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apshot 2013-02-20 13-36-0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" y="1931803"/>
            <a:ext cx="9144000" cy="442483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67429" y="-76200"/>
            <a:ext cx="62007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Custom SiPM Matrix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@ -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25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</a:t>
            </a:r>
            <a:endParaRPr lang="en-US" sz="3600" b="1" baseline="30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04" y="1858217"/>
            <a:ext cx="4284580" cy="2219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50547" y="3414065"/>
            <a:ext cx="1922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Signal occupancy (%)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1296737" y="5652170"/>
            <a:ext cx="2467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Background occupancy  (%)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6633408" y="4823328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Peak RMS</a:t>
            </a:r>
            <a:endParaRPr lang="en-US" sz="1600" dirty="0"/>
          </a:p>
        </p:txBody>
      </p:sp>
      <p:pic>
        <p:nvPicPr>
          <p:cNvPr id="16" name="Picture 15" descr="Snapshot 2013-02-20 13-17-06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0068" y="-225091"/>
            <a:ext cx="1654670" cy="4674598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1751796" y="1804734"/>
            <a:ext cx="641684" cy="641685"/>
          </a:xfrm>
          <a:prstGeom prst="donut">
            <a:avLst>
              <a:gd name="adj" fmla="val 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634894" y="3103847"/>
            <a:ext cx="2295188" cy="893541"/>
          </a:xfrm>
          <a:prstGeom prst="wedgeEllipseCallout">
            <a:avLst>
              <a:gd name="adj1" fmla="val 62693"/>
              <a:gd name="adj2" fmla="val -950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0" name="TextBox 19"/>
          <p:cNvSpPr txBox="1"/>
          <p:nvPr/>
        </p:nvSpPr>
        <p:spPr>
          <a:xfrm>
            <a:off x="2684607" y="3185822"/>
            <a:ext cx="223741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Largely insensitivity to</a:t>
            </a:r>
          </a:p>
          <a:p>
            <a:pPr algn="ctr"/>
            <a:r>
              <a:rPr lang="en-US" sz="1500" dirty="0" smtClean="0"/>
              <a:t> </a:t>
            </a:r>
            <a:r>
              <a:rPr lang="en-US" sz="1500" dirty="0" err="1" smtClean="0"/>
              <a:t>Vbias</a:t>
            </a:r>
            <a:r>
              <a:rPr lang="en-US" sz="1500" dirty="0" smtClean="0"/>
              <a:t> and discriminator</a:t>
            </a:r>
          </a:p>
          <a:p>
            <a:pPr algn="ctr"/>
            <a:r>
              <a:rPr lang="en-US" sz="1500" dirty="0" smtClean="0"/>
              <a:t>threshold</a:t>
            </a:r>
            <a:endParaRPr lang="en-US" sz="1500" dirty="0"/>
          </a:p>
        </p:txBody>
      </p:sp>
      <p:sp>
        <p:nvSpPr>
          <p:cNvPr id="27" name="TextBox 26"/>
          <p:cNvSpPr txBox="1"/>
          <p:nvPr/>
        </p:nvSpPr>
        <p:spPr>
          <a:xfrm>
            <a:off x="6942005" y="2714262"/>
            <a:ext cx="134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High threshold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Medium threshold</a:t>
            </a:r>
          </a:p>
          <a:p>
            <a:r>
              <a:rPr lang="en-US" sz="1200" dirty="0">
                <a:solidFill>
                  <a:srgbClr val="0000FF"/>
                </a:solidFill>
              </a:rPr>
              <a:t>Low </a:t>
            </a:r>
            <a:r>
              <a:rPr lang="en-US" sz="1200" dirty="0" smtClean="0">
                <a:solidFill>
                  <a:srgbClr val="0000FF"/>
                </a:solidFill>
              </a:rPr>
              <a:t>threshold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57065" y="6281694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8241924" y="6267331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5287" y="989268"/>
            <a:ext cx="3913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 a 12 cm radius Cherenkov cone and</a:t>
            </a:r>
          </a:p>
          <a:p>
            <a:r>
              <a:rPr lang="en-US" sz="1600" dirty="0" smtClean="0"/>
              <a:t>a 3 mm SiPM pixel, an occupancy of 4 %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orresponds to about 24 </a:t>
            </a:r>
            <a:r>
              <a:rPr lang="en-US" sz="1600" dirty="0" err="1" smtClean="0"/>
              <a:t>p.e.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029" y="4165600"/>
            <a:ext cx="8910320" cy="24095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275029" y="4037276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4828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apshot 2013-02-20 13-36-0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" y="1931803"/>
            <a:ext cx="9144000" cy="442483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67429" y="-76200"/>
            <a:ext cx="62007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Custom SiPM Matrix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@ -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25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</a:t>
            </a:r>
            <a:endParaRPr lang="en-US" sz="3600" b="1" baseline="30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04" y="1858217"/>
            <a:ext cx="4284580" cy="2219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50547" y="3414065"/>
            <a:ext cx="1922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Signal occupancy (%)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1296737" y="5652170"/>
            <a:ext cx="2467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Background occupancy  (%)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6633408" y="4823328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Peak RMS</a:t>
            </a:r>
            <a:endParaRPr lang="en-US" sz="1600" dirty="0"/>
          </a:p>
        </p:txBody>
      </p:sp>
      <p:pic>
        <p:nvPicPr>
          <p:cNvPr id="16" name="Picture 15" descr="Snapshot 2013-02-20 13-17-06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0068" y="-225091"/>
            <a:ext cx="1654670" cy="4674598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1751796" y="1804734"/>
            <a:ext cx="641684" cy="641685"/>
          </a:xfrm>
          <a:prstGeom prst="donut">
            <a:avLst>
              <a:gd name="adj" fmla="val 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634894" y="3103847"/>
            <a:ext cx="2295188" cy="893541"/>
          </a:xfrm>
          <a:prstGeom prst="wedgeEllipseCallout">
            <a:avLst>
              <a:gd name="adj1" fmla="val 62693"/>
              <a:gd name="adj2" fmla="val -950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0" name="TextBox 19"/>
          <p:cNvSpPr txBox="1"/>
          <p:nvPr/>
        </p:nvSpPr>
        <p:spPr>
          <a:xfrm>
            <a:off x="2684607" y="3185822"/>
            <a:ext cx="223741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Largely insensitivity to</a:t>
            </a:r>
          </a:p>
          <a:p>
            <a:pPr algn="ctr"/>
            <a:r>
              <a:rPr lang="en-US" sz="1500" dirty="0" smtClean="0"/>
              <a:t> </a:t>
            </a:r>
            <a:r>
              <a:rPr lang="en-US" sz="1500" dirty="0" err="1" smtClean="0"/>
              <a:t>Vbias</a:t>
            </a:r>
            <a:r>
              <a:rPr lang="en-US" sz="1500" dirty="0" smtClean="0"/>
              <a:t> and discriminator</a:t>
            </a:r>
          </a:p>
          <a:p>
            <a:pPr algn="ctr"/>
            <a:r>
              <a:rPr lang="en-US" sz="1500" dirty="0" smtClean="0"/>
              <a:t>threshold</a:t>
            </a:r>
            <a:endParaRPr lang="en-US" sz="1500" dirty="0"/>
          </a:p>
        </p:txBody>
      </p:sp>
      <p:sp>
        <p:nvSpPr>
          <p:cNvPr id="21" name="Oval Callout 20"/>
          <p:cNvSpPr/>
          <p:nvPr/>
        </p:nvSpPr>
        <p:spPr>
          <a:xfrm>
            <a:off x="105063" y="3185822"/>
            <a:ext cx="2409519" cy="764529"/>
          </a:xfrm>
          <a:prstGeom prst="wedgeEllipseCallout">
            <a:avLst>
              <a:gd name="adj1" fmla="val -11450"/>
              <a:gd name="adj2" fmla="val 23724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4" name="TextBox 23"/>
          <p:cNvSpPr txBox="1"/>
          <p:nvPr/>
        </p:nvSpPr>
        <p:spPr>
          <a:xfrm>
            <a:off x="145167" y="3289502"/>
            <a:ext cx="22483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In a +/- 3 ns window</a:t>
            </a:r>
          </a:p>
          <a:p>
            <a:pPr algn="ctr"/>
            <a:r>
              <a:rPr lang="en-US" sz="1500" dirty="0" smtClean="0"/>
              <a:t>Comparable with H8500</a:t>
            </a:r>
            <a:endParaRPr lang="en-US" sz="1500" dirty="0"/>
          </a:p>
        </p:txBody>
      </p:sp>
      <p:sp>
        <p:nvSpPr>
          <p:cNvPr id="27" name="TextBox 26"/>
          <p:cNvSpPr txBox="1"/>
          <p:nvPr/>
        </p:nvSpPr>
        <p:spPr>
          <a:xfrm>
            <a:off x="6942005" y="2714262"/>
            <a:ext cx="134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High threshold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Medium threshold</a:t>
            </a:r>
          </a:p>
          <a:p>
            <a:r>
              <a:rPr lang="en-US" sz="1200" dirty="0">
                <a:solidFill>
                  <a:srgbClr val="0000FF"/>
                </a:solidFill>
              </a:rPr>
              <a:t>Low </a:t>
            </a:r>
            <a:r>
              <a:rPr lang="en-US" sz="1200" dirty="0" smtClean="0">
                <a:solidFill>
                  <a:srgbClr val="0000FF"/>
                </a:solidFill>
              </a:rPr>
              <a:t>threshold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75029" y="4037276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457065" y="6281694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8241924" y="6267331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5287" y="989268"/>
            <a:ext cx="3913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 a 12 cm radius Cherenkov cone and</a:t>
            </a:r>
          </a:p>
          <a:p>
            <a:r>
              <a:rPr lang="en-US" sz="1600" dirty="0" smtClean="0"/>
              <a:t>a 3 mm SiPM pixel, an occupancy of 4 %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orresponds to about 24 </a:t>
            </a:r>
            <a:r>
              <a:rPr lang="en-US" sz="1600" dirty="0" err="1" smtClean="0"/>
              <a:t>p.e.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7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diff_vs_bias_ne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7" y="570131"/>
            <a:ext cx="4725162" cy="32167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127244" y="-76200"/>
            <a:ext cx="46811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SiPM Prototype Results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13945" y="2137620"/>
            <a:ext cx="1145711" cy="263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599545" y="2305520"/>
            <a:ext cx="438728" cy="292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42557" y="3846403"/>
            <a:ext cx="4327195" cy="1048865"/>
          </a:xfrm>
          <a:prstGeom prst="wedgeRoundRectCallout">
            <a:avLst>
              <a:gd name="adj1" fmla="val -2111"/>
              <a:gd name="adj2" fmla="val -1117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44091" y="3915677"/>
            <a:ext cx="43256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resolution derived from time difference of SiPM </a:t>
            </a:r>
          </a:p>
          <a:p>
            <a:r>
              <a:rPr lang="en-US" sz="1400" dirty="0" smtClean="0"/>
              <a:t>hits after removal of the single channel </a:t>
            </a:r>
            <a:r>
              <a:rPr lang="en-US" sz="1400" dirty="0" err="1" smtClean="0"/>
              <a:t>vs</a:t>
            </a:r>
            <a:r>
              <a:rPr lang="en-US" sz="1400" dirty="0" smtClean="0"/>
              <a:t> trigger offsets:</a:t>
            </a:r>
          </a:p>
          <a:p>
            <a:r>
              <a:rPr lang="en-US" sz="1400" dirty="0" smtClean="0"/>
              <a:t>  - minor residual  contributions from geometry</a:t>
            </a:r>
            <a:endParaRPr lang="en-US" sz="1400" dirty="0"/>
          </a:p>
          <a:p>
            <a:r>
              <a:rPr lang="en-US" sz="1400" dirty="0" smtClean="0"/>
              <a:t>  - dominated by discriminator threshold jitter</a:t>
            </a:r>
            <a:endParaRPr lang="en-US" sz="1400" dirty="0"/>
          </a:p>
        </p:txBody>
      </p:sp>
      <p:pic>
        <p:nvPicPr>
          <p:cNvPr id="24" name="Picture 23" descr="run489_eventdisplay_log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277" y="761786"/>
            <a:ext cx="3107959" cy="2751667"/>
          </a:xfrm>
          <a:prstGeom prst="rect">
            <a:avLst/>
          </a:prstGeom>
        </p:spPr>
      </p:pic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9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diff_vs_bias_ne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7" y="570131"/>
            <a:ext cx="4725162" cy="32167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127244" y="-76200"/>
            <a:ext cx="46811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SiPM Prototype Results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13945" y="2137620"/>
            <a:ext cx="1145711" cy="263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599545" y="2305520"/>
            <a:ext cx="438728" cy="292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4_sig_08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31" y="3632755"/>
            <a:ext cx="4581814" cy="287676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42557" y="3846403"/>
            <a:ext cx="4327195" cy="1048865"/>
          </a:xfrm>
          <a:prstGeom prst="wedgeRoundRectCallout">
            <a:avLst>
              <a:gd name="adj1" fmla="val -2111"/>
              <a:gd name="adj2" fmla="val -1117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ular Callout 21"/>
          <p:cNvSpPr/>
          <p:nvPr/>
        </p:nvSpPr>
        <p:spPr>
          <a:xfrm>
            <a:off x="1472591" y="5299363"/>
            <a:ext cx="2783144" cy="1036975"/>
          </a:xfrm>
          <a:prstGeom prst="wedgeRoundRectCallout">
            <a:avLst>
              <a:gd name="adj1" fmla="val 115673"/>
              <a:gd name="adj2" fmla="val -8629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53844" y="5347925"/>
            <a:ext cx="2678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Spatial resolution improves with </a:t>
            </a:r>
          </a:p>
          <a:p>
            <a:r>
              <a:rPr lang="en-US" sz="1400" dirty="0" smtClean="0"/>
              <a:t>SiPM hit-time analysis: iteratively</a:t>
            </a:r>
          </a:p>
          <a:p>
            <a:r>
              <a:rPr lang="en-US" sz="1400" dirty="0" smtClean="0"/>
              <a:t>reject the farthest hit in time if </a:t>
            </a:r>
          </a:p>
          <a:p>
            <a:r>
              <a:rPr lang="en-US" sz="1400" dirty="0"/>
              <a:t>t</a:t>
            </a:r>
            <a:r>
              <a:rPr lang="en-US" sz="1400" dirty="0" smtClean="0"/>
              <a:t>ime difference &gt; 0.8 ns (3 </a:t>
            </a:r>
            <a:r>
              <a:rPr lang="en-US" sz="1400" dirty="0" err="1" smtClean="0"/>
              <a:t>sigmas</a:t>
            </a:r>
            <a:r>
              <a:rPr lang="en-US" sz="1400" dirty="0" smtClean="0"/>
              <a:t>) 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44091" y="3915677"/>
            <a:ext cx="43256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resolution derived from time difference of SiPM </a:t>
            </a:r>
          </a:p>
          <a:p>
            <a:r>
              <a:rPr lang="en-US" sz="1400" dirty="0" smtClean="0"/>
              <a:t>hits after removal of the single channel </a:t>
            </a:r>
            <a:r>
              <a:rPr lang="en-US" sz="1400" dirty="0" err="1" smtClean="0"/>
              <a:t>vs</a:t>
            </a:r>
            <a:r>
              <a:rPr lang="en-US" sz="1400" dirty="0" smtClean="0"/>
              <a:t> trigger offsets:</a:t>
            </a:r>
          </a:p>
          <a:p>
            <a:r>
              <a:rPr lang="en-US" sz="1400" dirty="0" smtClean="0"/>
              <a:t>  - minor residual  contributions from geometry</a:t>
            </a:r>
            <a:endParaRPr lang="en-US" sz="1400" dirty="0"/>
          </a:p>
          <a:p>
            <a:r>
              <a:rPr lang="en-US" sz="1400" dirty="0" smtClean="0"/>
              <a:t>  - dominated by discriminator threshold jitter</a:t>
            </a:r>
            <a:endParaRPr lang="en-US" sz="1400" dirty="0"/>
          </a:p>
        </p:txBody>
      </p:sp>
      <p:pic>
        <p:nvPicPr>
          <p:cNvPr id="24" name="Picture 23" descr="run489_eventdisplay_log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277" y="761786"/>
            <a:ext cx="3107959" cy="2751667"/>
          </a:xfrm>
          <a:prstGeom prst="rect">
            <a:avLst/>
          </a:prstGeom>
        </p:spPr>
      </p:pic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438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26" y="599023"/>
            <a:ext cx="3218383" cy="3155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93" y="3940313"/>
            <a:ext cx="4074625" cy="2713489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1026140" y="5798591"/>
            <a:ext cx="3073400" cy="254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86024" y="5060165"/>
            <a:ext cx="15013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</a:t>
            </a:r>
            <a:r>
              <a:rPr lang="en-US" sz="1600" baseline="30000" dirty="0" smtClean="0"/>
              <a:t>9</a:t>
            </a:r>
            <a:r>
              <a:rPr lang="en-US" sz="1600" dirty="0" smtClean="0"/>
              <a:t> n/cm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/year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t 10</a:t>
            </a:r>
            <a:r>
              <a:rPr lang="en-US" sz="1600" baseline="30000" dirty="0" smtClean="0"/>
              <a:t>35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957047" y="-76200"/>
            <a:ext cx="50215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Neutron Irradiation Tests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751" y="706402"/>
            <a:ext cx="3398834" cy="25538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13" y="3341660"/>
            <a:ext cx="3604491" cy="1114707"/>
          </a:xfrm>
          <a:prstGeom prst="rect">
            <a:avLst/>
          </a:prstGeom>
        </p:spPr>
      </p:pic>
      <p:pic>
        <p:nvPicPr>
          <p:cNvPr id="25" name="Picture 24" descr="Neq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33" y="4401900"/>
            <a:ext cx="2982911" cy="22519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32950" y="5215666"/>
            <a:ext cx="541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Enea</a:t>
            </a:r>
            <a:endParaRPr lang="en-US" sz="1400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7556736" y="4631863"/>
            <a:ext cx="23091" cy="5953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913427" y="4539495"/>
            <a:ext cx="401474" cy="1743364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solidFill>
              <a:schemeClr val="accent6">
                <a:lumMod val="40000"/>
                <a:lumOff val="60000"/>
                <a:alpha val="1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893107" y="5670623"/>
            <a:ext cx="497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JLab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046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346090" y="5441763"/>
            <a:ext cx="3675503" cy="1067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02" name="AutoShape 2"/>
          <p:cNvSpPr>
            <a:spLocks noChangeArrowheads="1"/>
          </p:cNvSpPr>
          <p:nvPr/>
        </p:nvSpPr>
        <p:spPr bwMode="auto">
          <a:xfrm rot="5400000">
            <a:off x="3943013" y="2045182"/>
            <a:ext cx="538163" cy="381000"/>
          </a:xfrm>
          <a:prstGeom prst="parallelogram">
            <a:avLst>
              <a:gd name="adj" fmla="val 48339"/>
            </a:avLst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Calibri" pitchFamily="-65" charset="0"/>
            </a:endParaRPr>
          </a:p>
        </p:txBody>
      </p:sp>
      <p:pic>
        <p:nvPicPr>
          <p:cNvPr id="76803" name="Picture 4" descr="6_GeV_Racetr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365" y="1847956"/>
            <a:ext cx="4879882" cy="345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2019088" y="1527874"/>
            <a:ext cx="3933662" cy="2783290"/>
            <a:chOff x="2134" y="499"/>
            <a:chExt cx="3725" cy="2410"/>
          </a:xfrm>
        </p:grpSpPr>
        <p:pic>
          <p:nvPicPr>
            <p:cNvPr id="76824" name="Picture 7" descr="12_GeV_mods_NL-cryomodules_overl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34" y="787"/>
              <a:ext cx="864" cy="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25" name="Picture 8" descr="12_GeV_mods_SL-cryomodules_overla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93" y="2050"/>
              <a:ext cx="1174" cy="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932" y="1408"/>
              <a:ext cx="632" cy="534"/>
              <a:chOff x="3146" y="1440"/>
              <a:chExt cx="632" cy="534"/>
            </a:xfrm>
          </p:grpSpPr>
          <p:sp>
            <p:nvSpPr>
              <p:cNvPr id="4106" name="Text Box 10"/>
              <p:cNvSpPr txBox="1">
                <a:spLocks noChangeArrowheads="1"/>
              </p:cNvSpPr>
              <p:nvPr/>
            </p:nvSpPr>
            <p:spPr bwMode="auto">
              <a:xfrm>
                <a:off x="3360" y="1440"/>
                <a:ext cx="418" cy="1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992188" eaLnBrk="0" hangingPunct="0"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 pitchFamily="-65" charset="0"/>
                  </a:rPr>
                  <a:t>CHL-2</a:t>
                </a:r>
              </a:p>
            </p:txBody>
          </p: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3146" y="1536"/>
                <a:ext cx="406" cy="438"/>
                <a:chOff x="3146" y="1536"/>
                <a:chExt cx="406" cy="438"/>
              </a:xfrm>
            </p:grpSpPr>
            <p:pic>
              <p:nvPicPr>
                <p:cNvPr id="76832" name="Picture 12" descr="12_GeV_mods_CHL_overlay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3146" y="1707"/>
                  <a:ext cx="184" cy="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833" name="Picture 13" descr="12_GeV_mods_arrow_overlay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3329" y="1536"/>
                  <a:ext cx="22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4342" y="499"/>
              <a:ext cx="1517" cy="732"/>
              <a:chOff x="4560" y="528"/>
              <a:chExt cx="1517" cy="732"/>
            </a:xfrm>
          </p:grpSpPr>
          <p:sp>
            <p:nvSpPr>
              <p:cNvPr id="4111" name="Text Box 15"/>
              <p:cNvSpPr txBox="1">
                <a:spLocks noChangeArrowheads="1"/>
              </p:cNvSpPr>
              <p:nvPr/>
            </p:nvSpPr>
            <p:spPr bwMode="auto">
              <a:xfrm>
                <a:off x="4781" y="528"/>
                <a:ext cx="1296" cy="64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99276" tIns="49638" rIns="99276" bIns="49638">
                <a:prstTxWarp prst="textNoShape">
                  <a:avLst/>
                </a:prstTxWarp>
                <a:spAutoFit/>
              </a:bodyPr>
              <a:lstStyle/>
              <a:p>
                <a:pPr algn="ctr" defTabSz="992188" eaLnBrk="0" hangingPunct="0">
                  <a:spcBef>
                    <a:spcPct val="50000"/>
                  </a:spcBef>
                </a:pPr>
                <a:r>
                  <a:rPr lang="en-US" sz="1400" b="1" i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Upgrade magnets and power supplies</a:t>
                </a:r>
                <a:endParaRPr lang="en-US" sz="14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pic>
            <p:nvPicPr>
              <p:cNvPr id="76829" name="Picture 16" descr="12_GeV_mods_arrow_overlay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560" y="864"/>
                <a:ext cx="306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891470" y="3836315"/>
            <a:ext cx="2871788" cy="1262063"/>
            <a:chOff x="920" y="2323"/>
            <a:chExt cx="1809" cy="795"/>
          </a:xfrm>
        </p:grpSpPr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1573" y="2778"/>
              <a:ext cx="1156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7784" tIns="53892" rIns="107784" bIns="53892">
              <a:prstTxWarp prst="textNoShape">
                <a:avLst/>
              </a:prstTxWarp>
              <a:spAutoFit/>
            </a:bodyPr>
            <a:lstStyle/>
            <a:p>
              <a:pPr defTabSz="992188" eaLnBrk="0" hangingPunct="0"/>
              <a:r>
                <a:rPr lang="en-US" sz="14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pitchFamily="-65" charset="0"/>
                </a:rPr>
                <a:t>Enhance equipment in existing halls</a:t>
              </a:r>
            </a:p>
          </p:txBody>
        </p:sp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 rot="2428027">
              <a:off x="920" y="2323"/>
              <a:ext cx="428" cy="57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7784" tIns="53892" rIns="107784" bIns="53892">
              <a:prstTxWarp prst="textNoShape">
                <a:avLst/>
              </a:prstTxWarp>
            </a:bodyPr>
            <a:lstStyle/>
            <a:p>
              <a:pPr algn="ctr" defTabSz="992188" eaLnBrk="0" hangingPunct="0"/>
              <a:endParaRPr lang="en-US" sz="2600" b="1" i="1" u="sng">
                <a:solidFill>
                  <a:srgbClr val="99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65" charset="0"/>
              </a:endParaRP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167440" y="719691"/>
            <a:ext cx="5985481" cy="3236047"/>
            <a:chOff x="636" y="0"/>
            <a:chExt cx="5181" cy="2931"/>
          </a:xfrm>
        </p:grpSpPr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636" y="0"/>
              <a:ext cx="5181" cy="2931"/>
              <a:chOff x="636" y="0"/>
              <a:chExt cx="5181" cy="2931"/>
            </a:xfrm>
          </p:grpSpPr>
          <p:pic>
            <p:nvPicPr>
              <p:cNvPr id="76814" name="Picture 23" descr="12_GeV_mods_HallD-beamline_overlay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964" y="530"/>
                <a:ext cx="610" cy="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15" name="Picture 24" descr="12_GeV_mods_Arc-10_overlay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36" y="1749"/>
                <a:ext cx="2134" cy="1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25"/>
              <p:cNvGrpSpPr>
                <a:grpSpLocks/>
              </p:cNvGrpSpPr>
              <p:nvPr/>
            </p:nvGrpSpPr>
            <p:grpSpPr bwMode="auto">
              <a:xfrm>
                <a:off x="3554" y="67"/>
                <a:ext cx="945" cy="606"/>
                <a:chOff x="3792" y="74"/>
                <a:chExt cx="945" cy="606"/>
              </a:xfrm>
            </p:grpSpPr>
            <p:pic>
              <p:nvPicPr>
                <p:cNvPr id="76818" name="Picture 26" descr="12_GeV_mods_Hall-D_overlay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3792" y="74"/>
                  <a:ext cx="945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6819" name="AutoShape 2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4084" y="324"/>
                  <a:ext cx="192" cy="240"/>
                </a:xfrm>
                <a:prstGeom prst="parallelogram">
                  <a:avLst>
                    <a:gd name="adj" fmla="val 59023"/>
                  </a:avLst>
                </a:prstGeom>
                <a:solidFill>
                  <a:schemeClr val="bg1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2400">
                    <a:solidFill>
                      <a:srgbClr val="000000"/>
                    </a:solidFill>
                    <a:latin typeface="Calibri" pitchFamily="-65" charset="0"/>
                  </a:endParaRPr>
                </a:p>
              </p:txBody>
            </p:sp>
          </p:grpSp>
          <p:sp>
            <p:nvSpPr>
              <p:cNvPr id="76817" name="Text Box 28"/>
              <p:cNvSpPr txBox="1">
                <a:spLocks noChangeArrowheads="1"/>
              </p:cNvSpPr>
              <p:nvPr/>
            </p:nvSpPr>
            <p:spPr bwMode="auto">
              <a:xfrm>
                <a:off x="4606" y="0"/>
                <a:ext cx="1211" cy="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 b="1" i="1" dirty="0">
                    <a:solidFill>
                      <a:srgbClr val="000000"/>
                    </a:solidFill>
                  </a:rPr>
                  <a:t>add Hall D </a:t>
                </a:r>
              </a:p>
              <a:p>
                <a:pPr eaLnBrk="0" hangingPunct="0"/>
                <a:r>
                  <a:rPr lang="en-US" sz="1400" b="1" i="1" dirty="0">
                    <a:solidFill>
                      <a:srgbClr val="000000"/>
                    </a:solidFill>
                  </a:rPr>
                  <a:t>(and beam line)</a:t>
                </a:r>
                <a:endParaRPr lang="en-US" sz="1400" b="1" i="1" dirty="0">
                  <a:solidFill>
                    <a:srgbClr val="000000"/>
                  </a:solidFill>
                  <a:latin typeface="Calibri" pitchFamily="-65" charset="0"/>
                </a:endParaRPr>
              </a:p>
            </p:txBody>
          </p:sp>
        </p:grpSp>
        <p:sp>
          <p:nvSpPr>
            <p:cNvPr id="76813" name="Freeform 29"/>
            <p:cNvSpPr>
              <a:spLocks/>
            </p:cNvSpPr>
            <p:nvPr/>
          </p:nvSpPr>
          <p:spPr bwMode="auto">
            <a:xfrm>
              <a:off x="3822" y="341"/>
              <a:ext cx="304" cy="130"/>
            </a:xfrm>
            <a:custGeom>
              <a:avLst/>
              <a:gdLst>
                <a:gd name="T0" fmla="*/ 0 w 304"/>
                <a:gd name="T1" fmla="*/ 130 h 130"/>
                <a:gd name="T2" fmla="*/ 14 w 304"/>
                <a:gd name="T3" fmla="*/ 108 h 130"/>
                <a:gd name="T4" fmla="*/ 28 w 304"/>
                <a:gd name="T5" fmla="*/ 122 h 130"/>
                <a:gd name="T6" fmla="*/ 44 w 304"/>
                <a:gd name="T7" fmla="*/ 128 h 130"/>
                <a:gd name="T8" fmla="*/ 53 w 304"/>
                <a:gd name="T9" fmla="*/ 107 h 130"/>
                <a:gd name="T10" fmla="*/ 72 w 304"/>
                <a:gd name="T11" fmla="*/ 99 h 130"/>
                <a:gd name="T12" fmla="*/ 88 w 304"/>
                <a:gd name="T13" fmla="*/ 106 h 130"/>
                <a:gd name="T14" fmla="*/ 94 w 304"/>
                <a:gd name="T15" fmla="*/ 88 h 130"/>
                <a:gd name="T16" fmla="*/ 96 w 304"/>
                <a:gd name="T17" fmla="*/ 82 h 130"/>
                <a:gd name="T18" fmla="*/ 112 w 304"/>
                <a:gd name="T19" fmla="*/ 84 h 130"/>
                <a:gd name="T20" fmla="*/ 128 w 304"/>
                <a:gd name="T21" fmla="*/ 88 h 130"/>
                <a:gd name="T22" fmla="*/ 146 w 304"/>
                <a:gd name="T23" fmla="*/ 60 h 130"/>
                <a:gd name="T24" fmla="*/ 152 w 304"/>
                <a:gd name="T25" fmla="*/ 62 h 130"/>
                <a:gd name="T26" fmla="*/ 158 w 304"/>
                <a:gd name="T27" fmla="*/ 66 h 130"/>
                <a:gd name="T28" fmla="*/ 170 w 304"/>
                <a:gd name="T29" fmla="*/ 70 h 130"/>
                <a:gd name="T30" fmla="*/ 192 w 304"/>
                <a:gd name="T31" fmla="*/ 38 h 130"/>
                <a:gd name="T32" fmla="*/ 214 w 304"/>
                <a:gd name="T33" fmla="*/ 54 h 130"/>
                <a:gd name="T34" fmla="*/ 236 w 304"/>
                <a:gd name="T35" fmla="*/ 24 h 130"/>
                <a:gd name="T36" fmla="*/ 254 w 304"/>
                <a:gd name="T37" fmla="*/ 34 h 130"/>
                <a:gd name="T38" fmla="*/ 266 w 304"/>
                <a:gd name="T39" fmla="*/ 38 h 130"/>
                <a:gd name="T40" fmla="*/ 286 w 304"/>
                <a:gd name="T41" fmla="*/ 10 h 130"/>
                <a:gd name="T42" fmla="*/ 304 w 304"/>
                <a:gd name="T43" fmla="*/ 0 h 1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4"/>
                <a:gd name="T67" fmla="*/ 0 h 130"/>
                <a:gd name="T68" fmla="*/ 304 w 304"/>
                <a:gd name="T69" fmla="*/ 130 h 1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rgbClr val="FFB6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3877" y="2876960"/>
            <a:ext cx="3900123" cy="366434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03666" y="829684"/>
            <a:ext cx="235192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Beam Energy          </a:t>
            </a:r>
            <a:r>
              <a:rPr lang="en-US" sz="1600" dirty="0" smtClean="0">
                <a:solidFill>
                  <a:srgbClr val="FF0000"/>
                </a:solidFill>
              </a:rPr>
              <a:t>12 GeV</a:t>
            </a:r>
          </a:p>
          <a:p>
            <a:r>
              <a:rPr lang="en-US" sz="1600" dirty="0" smtClean="0"/>
              <a:t>Beam current         </a:t>
            </a:r>
            <a:r>
              <a:rPr lang="en-US" sz="1600" dirty="0" smtClean="0">
                <a:solidFill>
                  <a:srgbClr val="FF0000"/>
                </a:solidFill>
              </a:rPr>
              <a:t>90 </a:t>
            </a:r>
            <a:r>
              <a:rPr lang="en-US" sz="1600" dirty="0" smtClean="0">
                <a:solidFill>
                  <a:srgbClr val="FF0000"/>
                </a:solidFill>
                <a:latin typeface="Symbol"/>
              </a:rPr>
              <a:t>m</a:t>
            </a:r>
            <a:r>
              <a:rPr lang="en-US" sz="1600" dirty="0" smtClean="0">
                <a:solidFill>
                  <a:srgbClr val="FF0000"/>
                </a:solidFill>
              </a:rPr>
              <a:t>A</a:t>
            </a:r>
          </a:p>
          <a:p>
            <a:r>
              <a:rPr lang="en-US" sz="1600" dirty="0" smtClean="0"/>
              <a:t>Beam polarization  </a:t>
            </a:r>
            <a:r>
              <a:rPr lang="en-US" sz="1600" dirty="0" smtClean="0">
                <a:solidFill>
                  <a:srgbClr val="FF0000"/>
                </a:solidFill>
              </a:rPr>
              <a:t>85 %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610744" y="-76200"/>
            <a:ext cx="62602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CEBAF Upgrade at Jefferson Lab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2" name="Picture 1" descr="Snapshot 2013-09-25 08-21-44.tif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19" y="693921"/>
            <a:ext cx="2124292" cy="210431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5290607" y="1700978"/>
            <a:ext cx="2380594" cy="1223812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7613476" y="1677888"/>
            <a:ext cx="1507434" cy="1261741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790" y="5439563"/>
            <a:ext cx="34547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Nucleon structure &amp; Nuclear effects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Hybrid mesons (</a:t>
            </a:r>
            <a:r>
              <a:rPr lang="en-US" sz="1600" dirty="0" err="1" smtClean="0"/>
              <a:t>gluonic</a:t>
            </a:r>
            <a:r>
              <a:rPr lang="en-US" sz="1600" dirty="0" smtClean="0"/>
              <a:t> excitations)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Low-energy tests of SM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Heavy photon search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5738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7" y="879793"/>
            <a:ext cx="4750244" cy="2581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288" y="4185824"/>
            <a:ext cx="6297965" cy="232343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908018" y="-76200"/>
            <a:ext cx="51196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MA-PMT Irradiation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Tests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546" y="1136562"/>
            <a:ext cx="3313592" cy="2102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5602" y="1513060"/>
            <a:ext cx="143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-- Before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-- After   ~3 years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004" y="3539421"/>
            <a:ext cx="5096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 long-term effect on MA-PMT or MAROC3, null or negligible </a:t>
            </a:r>
          </a:p>
          <a:p>
            <a:r>
              <a:rPr lang="en-US" sz="1400" dirty="0"/>
              <a:t>e</a:t>
            </a:r>
            <a:r>
              <a:rPr lang="en-US" sz="1400" dirty="0" smtClean="0"/>
              <a:t>ffects expected on specific components after ~ 20 years of CLAS12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50865" y="1204598"/>
            <a:ext cx="444213" cy="136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5079" y="1039980"/>
            <a:ext cx="816356" cy="1281179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21482" y="1685473"/>
            <a:ext cx="873598" cy="47987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38264" y="1043126"/>
            <a:ext cx="1856816" cy="30389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0237" y="4897120"/>
            <a:ext cx="147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PMT window: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3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rr_HamaI_15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6" y="881282"/>
            <a:ext cx="4884654" cy="597651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268807" y="-76200"/>
            <a:ext cx="43980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SiPM Irradiation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Tests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68800" y="729782"/>
            <a:ext cx="3032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S12572-015-P</a:t>
            </a:r>
          </a:p>
          <a:p>
            <a:pPr algn="ctr"/>
            <a:r>
              <a:rPr lang="en-US" sz="1400" dirty="0" smtClean="0"/>
              <a:t>3x3 </a:t>
            </a:r>
            <a:r>
              <a:rPr lang="en-US" sz="1400" dirty="0" smtClean="0"/>
              <a:t>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Hamamatsu MPPC, </a:t>
            </a:r>
            <a:r>
              <a:rPr lang="en-US" sz="1400" dirty="0" smtClean="0"/>
              <a:t>15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 c</a:t>
            </a:r>
            <a:r>
              <a:rPr lang="en-US" sz="1400" dirty="0" smtClean="0"/>
              <a:t>ell</a:t>
            </a:r>
            <a:endParaRPr lang="en-US" sz="1400" dirty="0"/>
          </a:p>
        </p:txBody>
      </p:sp>
      <p:pic>
        <p:nvPicPr>
          <p:cNvPr id="9" name="Picture 8" descr="story_AsidA1_5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76" y="3443420"/>
            <a:ext cx="3897137" cy="3185160"/>
          </a:xfrm>
          <a:prstGeom prst="rect">
            <a:avLst/>
          </a:prstGeom>
        </p:spPr>
      </p:pic>
      <p:pic>
        <p:nvPicPr>
          <p:cNvPr id="11" name="Picture 10" descr="ck_AsidA1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76" y="944032"/>
            <a:ext cx="4020964" cy="292550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28380" y="682422"/>
            <a:ext cx="2820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ASD-RGB3S-P-50 </a:t>
            </a:r>
            <a:endParaRPr lang="en-US" sz="1400" dirty="0"/>
          </a:p>
          <a:p>
            <a:pPr algn="ctr"/>
            <a:r>
              <a:rPr lang="en-US" sz="1400" dirty="0" smtClean="0"/>
              <a:t> </a:t>
            </a:r>
            <a:r>
              <a:rPr lang="en-US" sz="1400" dirty="0" smtClean="0"/>
              <a:t>3x3 </a:t>
            </a:r>
            <a:r>
              <a:rPr lang="en-US" sz="1400" dirty="0" smtClean="0"/>
              <a:t>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  <a:r>
              <a:rPr lang="en-US" sz="1400" dirty="0" err="1" smtClean="0"/>
              <a:t>AdvanSiD</a:t>
            </a:r>
            <a:r>
              <a:rPr lang="en-US" sz="1400" dirty="0" smtClean="0"/>
              <a:t> SiPM, </a:t>
            </a:r>
            <a:r>
              <a:rPr lang="en-US" sz="1400" dirty="0" smtClean="0"/>
              <a:t>50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 c</a:t>
            </a:r>
            <a:r>
              <a:rPr lang="en-US" sz="1400" dirty="0" smtClean="0"/>
              <a:t>ell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628380" y="2980212"/>
            <a:ext cx="1005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New @ 22</a:t>
            </a:r>
            <a:r>
              <a:rPr lang="en-US" sz="1400" baseline="30000" dirty="0" smtClean="0">
                <a:solidFill>
                  <a:srgbClr val="FF6600"/>
                </a:solidFill>
              </a:rPr>
              <a:t>o</a:t>
            </a:r>
            <a:endParaRPr lang="en-US" sz="1400" baseline="30000" dirty="0">
              <a:solidFill>
                <a:srgbClr val="FF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78599" y="1375050"/>
            <a:ext cx="1656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After 3x10</a:t>
            </a:r>
            <a:r>
              <a:rPr lang="en-US" sz="1400" baseline="30000" dirty="0" smtClean="0">
                <a:solidFill>
                  <a:srgbClr val="0000FF"/>
                </a:solidFill>
              </a:rPr>
              <a:t>9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n</a:t>
            </a:r>
            <a:r>
              <a:rPr lang="en-US" sz="1400" baseline="-25000" dirty="0" err="1" smtClean="0">
                <a:solidFill>
                  <a:srgbClr val="0000FF"/>
                </a:solidFill>
              </a:rPr>
              <a:t>eq</a:t>
            </a:r>
            <a:r>
              <a:rPr lang="en-US" sz="1400" dirty="0" smtClean="0">
                <a:solidFill>
                  <a:srgbClr val="0000FF"/>
                </a:solidFill>
              </a:rPr>
              <a:t> @ </a:t>
            </a:r>
            <a:r>
              <a:rPr lang="en-US" sz="1400" dirty="0" smtClean="0">
                <a:solidFill>
                  <a:srgbClr val="0000FF"/>
                </a:solidFill>
              </a:rPr>
              <a:t>0</a:t>
            </a:r>
            <a:r>
              <a:rPr lang="en-US" sz="1400" baseline="30000" dirty="0" smtClean="0">
                <a:solidFill>
                  <a:srgbClr val="0000FF"/>
                </a:solidFill>
              </a:rPr>
              <a:t>o</a:t>
            </a:r>
            <a:endParaRPr lang="en-US" sz="1400" baseline="30000" dirty="0" smtClean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370320" y="3287989"/>
            <a:ext cx="263088" cy="755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376160" y="1682827"/>
            <a:ext cx="335280" cy="1934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00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899276" y="-76200"/>
            <a:ext cx="51994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Front-End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4165" y="4043157"/>
            <a:ext cx="3718467" cy="2468243"/>
            <a:chOff x="4582711" y="3285681"/>
            <a:chExt cx="4673934" cy="3075136"/>
          </a:xfrm>
        </p:grpSpPr>
        <p:pic>
          <p:nvPicPr>
            <p:cNvPr id="36" name="Picture 2" descr="C:\Users\Dario Orecchini\Desktop\5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711" y="3367148"/>
              <a:ext cx="4034387" cy="2993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Connettore 2 42"/>
            <p:cNvCxnSpPr/>
            <p:nvPr/>
          </p:nvCxnSpPr>
          <p:spPr>
            <a:xfrm>
              <a:off x="6965881" y="3580039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33"/>
            <p:cNvSpPr txBox="1"/>
            <p:nvPr/>
          </p:nvSpPr>
          <p:spPr>
            <a:xfrm>
              <a:off x="6677848" y="3285681"/>
              <a:ext cx="1650085" cy="30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ADAPTER BOARD</a:t>
              </a:r>
              <a:endParaRPr lang="it-IT" sz="10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40" name="Connettore 2 42"/>
            <p:cNvCxnSpPr/>
            <p:nvPr/>
          </p:nvCxnSpPr>
          <p:spPr>
            <a:xfrm>
              <a:off x="7641712" y="394136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asellaDiTesto 33"/>
            <p:cNvSpPr txBox="1"/>
            <p:nvPr/>
          </p:nvSpPr>
          <p:spPr>
            <a:xfrm>
              <a:off x="7353680" y="3670097"/>
              <a:ext cx="1317390" cy="30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ASIC BOARD</a:t>
              </a:r>
              <a:endParaRPr lang="it-IT" sz="10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42" name="Connettore 2 42"/>
            <p:cNvCxnSpPr/>
            <p:nvPr/>
          </p:nvCxnSpPr>
          <p:spPr>
            <a:xfrm>
              <a:off x="8232955" y="435849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33"/>
            <p:cNvSpPr txBox="1"/>
            <p:nvPr/>
          </p:nvSpPr>
          <p:spPr>
            <a:xfrm>
              <a:off x="7944922" y="4087228"/>
              <a:ext cx="1311723" cy="30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FPGA BOARD</a:t>
              </a:r>
              <a:endParaRPr lang="it-IT" sz="10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773094" y="1033878"/>
            <a:ext cx="119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FPGA board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38458" y="3720965"/>
            <a:ext cx="1215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ASICs board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MAROC_boa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010" y="4108546"/>
            <a:ext cx="5218434" cy="1742148"/>
          </a:xfrm>
          <a:prstGeom prst="rect">
            <a:avLst/>
          </a:prstGeom>
        </p:spPr>
      </p:pic>
      <p:pic>
        <p:nvPicPr>
          <p:cNvPr id="4" name="Picture 3" descr="FP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222" y="1521856"/>
            <a:ext cx="3300928" cy="1681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6317" y="4259773"/>
            <a:ext cx="1145024" cy="11304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8673" y="3055936"/>
            <a:ext cx="3985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Compatible with MA-PMTs or SiPM Matrices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H85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7" y="782237"/>
            <a:ext cx="2011180" cy="2114849"/>
          </a:xfrm>
          <a:prstGeom prst="rect">
            <a:avLst/>
          </a:prstGeom>
        </p:spPr>
      </p:pic>
      <p:pic>
        <p:nvPicPr>
          <p:cNvPr id="5" name="Picture 4" descr="MPPC_matrix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91" y="808288"/>
            <a:ext cx="2450479" cy="2070232"/>
          </a:xfrm>
          <a:prstGeom prst="rect">
            <a:avLst/>
          </a:prstGeom>
        </p:spPr>
      </p:pic>
      <p:sp>
        <p:nvSpPr>
          <p:cNvPr id="25" name="CasellaDiTesto 33"/>
          <p:cNvSpPr txBox="1"/>
          <p:nvPr/>
        </p:nvSpPr>
        <p:spPr>
          <a:xfrm>
            <a:off x="186590" y="3862325"/>
            <a:ext cx="916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PHOTON </a:t>
            </a:r>
          </a:p>
          <a:p>
            <a:r>
              <a:rPr lang="en-US" sz="10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DETECTOR</a:t>
            </a:r>
            <a:endParaRPr lang="it-IT" sz="10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9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9013" y="-76200"/>
            <a:ext cx="46775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Project Landscape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025" y="1516090"/>
            <a:ext cx="3715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GOAL: 1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1600" b="1" dirty="0" smtClean="0">
                <a:solidFill>
                  <a:srgbClr val="FF0000"/>
                </a:solidFill>
              </a:rPr>
              <a:t> sector ready by the end of 2016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589661"/>
              </p:ext>
            </p:extLst>
          </p:nvPr>
        </p:nvGraphicFramePr>
        <p:xfrm>
          <a:off x="423679" y="2691611"/>
          <a:ext cx="4054374" cy="320828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54374"/>
              </a:tblGrid>
              <a:tr h="3429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84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(Italy)</a:t>
                      </a:r>
                    </a:p>
                    <a:p>
                      <a:r>
                        <a:rPr lang="en-US" sz="12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Gutenberg 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Universitat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Mainz (Mainz, Germany) 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Picture 13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18" y="1420485"/>
            <a:ext cx="3982991" cy="43707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6696" y="734188"/>
            <a:ext cx="6230608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FF0000"/>
                </a:solidFill>
                <a:cs typeface="Symbol" charset="0"/>
              </a:rPr>
              <a:t>RICH goal:     </a:t>
            </a:r>
            <a:r>
              <a:rPr lang="en-US" sz="1600" b="1" dirty="0" smtClean="0">
                <a:solidFill>
                  <a:srgbClr val="0000FF"/>
                </a:solidFill>
                <a:cs typeface="Symbol" charset="0"/>
              </a:rPr>
              <a:t>4</a:t>
            </a:r>
            <a:r>
              <a:rPr lang="en-US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cs typeface="Symbol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sz="1600" b="1" dirty="0">
                <a:solidFill>
                  <a:srgbClr val="0000FF"/>
                </a:solidFill>
                <a:latin typeface="Calibri" charset="0"/>
              </a:rPr>
              <a:t>/K/p 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separation from </a:t>
            </a:r>
            <a:r>
              <a:rPr lang="en-US" sz="1600" b="1" dirty="0">
                <a:solidFill>
                  <a:srgbClr val="0000FF"/>
                </a:solidFill>
                <a:latin typeface="Calibri" charset="0"/>
              </a:rPr>
              <a:t>3 up to 8 GeV/c </a:t>
            </a:r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49771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3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216150" y="-76200"/>
            <a:ext cx="25033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After-Pulses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m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" y="1869440"/>
            <a:ext cx="4424568" cy="3747770"/>
          </a:xfrm>
          <a:prstGeom prst="rect">
            <a:avLst/>
          </a:prstGeom>
        </p:spPr>
      </p:pic>
      <p:pic>
        <p:nvPicPr>
          <p:cNvPr id="4" name="Picture 3" descr="mat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49" y="1869440"/>
            <a:ext cx="4227259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0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y_AsidA1_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64" y="2127801"/>
            <a:ext cx="4760678" cy="4760678"/>
          </a:xfrm>
          <a:prstGeom prst="rect">
            <a:avLst/>
          </a:prstGeom>
        </p:spPr>
      </p:pic>
      <p:pic>
        <p:nvPicPr>
          <p:cNvPr id="3" name="Picture 2" descr="story_HamaI6_3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" y="2123440"/>
            <a:ext cx="4670659" cy="467065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868432" y="-76200"/>
            <a:ext cx="31987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SiPM Annealing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1455" y="2581324"/>
            <a:ext cx="3032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3x3 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Hamamatsu MPPC, </a:t>
            </a:r>
            <a:r>
              <a:rPr lang="en-US" sz="1400" dirty="0" smtClean="0"/>
              <a:t>15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 c</a:t>
            </a:r>
            <a:r>
              <a:rPr lang="en-US" sz="1400" dirty="0" smtClean="0"/>
              <a:t>ell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545723" y="2605508"/>
            <a:ext cx="2779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3x3 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  <a:r>
              <a:rPr lang="en-US" sz="1400" dirty="0" err="1" smtClean="0"/>
              <a:t>AdvanSiD</a:t>
            </a:r>
            <a:r>
              <a:rPr lang="en-US" sz="1400" dirty="0" smtClean="0"/>
              <a:t> SiPM, </a:t>
            </a:r>
            <a:r>
              <a:rPr lang="en-US" sz="1400" dirty="0" smtClean="0"/>
              <a:t>50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 c</a:t>
            </a:r>
            <a:r>
              <a:rPr lang="en-US" sz="1400" dirty="0" smtClean="0"/>
              <a:t>ell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223819" y="5687050"/>
            <a:ext cx="1005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New @ 22</a:t>
            </a:r>
            <a:r>
              <a:rPr lang="en-US" sz="1400" baseline="30000" dirty="0" smtClean="0"/>
              <a:t>o</a:t>
            </a:r>
            <a:endParaRPr lang="en-US" sz="1400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2728789" y="3451968"/>
            <a:ext cx="1656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After 3x10</a:t>
            </a:r>
            <a:r>
              <a:rPr lang="en-US" sz="1400" baseline="30000" dirty="0" smtClean="0">
                <a:solidFill>
                  <a:srgbClr val="FF0000"/>
                </a:solidFill>
              </a:rPr>
              <a:t>9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eq</a:t>
            </a:r>
            <a:r>
              <a:rPr lang="en-US" sz="1400" dirty="0" smtClean="0">
                <a:solidFill>
                  <a:srgbClr val="FF0000"/>
                </a:solidFill>
              </a:rPr>
              <a:t> @ </a:t>
            </a:r>
            <a:r>
              <a:rPr lang="en-US" sz="1400" dirty="0" smtClean="0">
                <a:solidFill>
                  <a:srgbClr val="FF0000"/>
                </a:solidFill>
              </a:rPr>
              <a:t>0</a:t>
            </a:r>
            <a:r>
              <a:rPr lang="en-US" sz="1400" baseline="30000" dirty="0" smtClean="0">
                <a:solidFill>
                  <a:srgbClr val="FF0000"/>
                </a:solidFill>
              </a:rPr>
              <a:t>o</a:t>
            </a:r>
            <a:endParaRPr lang="en-US" sz="1400" baseline="30000" dirty="0" smtClean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70959" y="3382698"/>
            <a:ext cx="1656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After 3x10</a:t>
            </a:r>
            <a:r>
              <a:rPr lang="en-US" sz="1400" baseline="30000" dirty="0" smtClean="0">
                <a:solidFill>
                  <a:srgbClr val="FF0000"/>
                </a:solidFill>
              </a:rPr>
              <a:t>9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eq</a:t>
            </a:r>
            <a:r>
              <a:rPr lang="en-US" sz="1400" dirty="0" smtClean="0">
                <a:solidFill>
                  <a:srgbClr val="FF0000"/>
                </a:solidFill>
              </a:rPr>
              <a:t> @ </a:t>
            </a:r>
            <a:r>
              <a:rPr lang="en-US" sz="1400" dirty="0" smtClean="0">
                <a:solidFill>
                  <a:srgbClr val="FF0000"/>
                </a:solidFill>
              </a:rPr>
              <a:t>0</a:t>
            </a:r>
            <a:r>
              <a:rPr lang="en-US" sz="1400" baseline="30000" dirty="0" smtClean="0">
                <a:solidFill>
                  <a:srgbClr val="FF0000"/>
                </a:solidFill>
              </a:rPr>
              <a:t>o</a:t>
            </a:r>
            <a:endParaRPr lang="en-US" sz="1400" baseline="30000" dirty="0" smtClean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22633" y="5733230"/>
            <a:ext cx="1005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New @ 22</a:t>
            </a:r>
            <a:r>
              <a:rPr lang="en-US" sz="1400" baseline="30000" dirty="0" smtClean="0"/>
              <a:t>o</a:t>
            </a:r>
            <a:endParaRPr lang="en-US" sz="1400" baseline="30000" dirty="0"/>
          </a:p>
        </p:txBody>
      </p:sp>
      <p:sp>
        <p:nvSpPr>
          <p:cNvPr id="3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868432" y="-76200"/>
            <a:ext cx="31987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SiPM Annealing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 descr="story_AsidA1_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64" y="2142596"/>
            <a:ext cx="4733636" cy="4733636"/>
          </a:xfrm>
          <a:prstGeom prst="rect">
            <a:avLst/>
          </a:prstGeom>
        </p:spPr>
      </p:pic>
      <p:pic>
        <p:nvPicPr>
          <p:cNvPr id="15" name="Picture 14" descr="story_HamaI6_3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" y="2061777"/>
            <a:ext cx="4814455" cy="48144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31455" y="2581324"/>
            <a:ext cx="3032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3x3 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Hamamatsu MPPC, </a:t>
            </a:r>
            <a:r>
              <a:rPr lang="en-US" sz="1400" dirty="0" smtClean="0"/>
              <a:t>15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 c</a:t>
            </a:r>
            <a:r>
              <a:rPr lang="en-US" sz="1400" dirty="0" smtClean="0"/>
              <a:t>ell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545723" y="2605508"/>
            <a:ext cx="2779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3x3 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  <a:r>
              <a:rPr lang="en-US" sz="1400" dirty="0" err="1" smtClean="0"/>
              <a:t>AdvanSiD</a:t>
            </a:r>
            <a:r>
              <a:rPr lang="en-US" sz="1400" dirty="0" smtClean="0"/>
              <a:t> SiPM, </a:t>
            </a:r>
            <a:r>
              <a:rPr lang="en-US" sz="1400" dirty="0" smtClean="0"/>
              <a:t>50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 c</a:t>
            </a:r>
            <a:r>
              <a:rPr lang="en-US" sz="1400" dirty="0" smtClean="0"/>
              <a:t>ell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223819" y="5687050"/>
            <a:ext cx="1005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New @ 22</a:t>
            </a:r>
            <a:r>
              <a:rPr lang="en-US" sz="1400" baseline="30000" dirty="0" smtClean="0"/>
              <a:t>o</a:t>
            </a:r>
            <a:endParaRPr lang="en-US" sz="1400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2728789" y="3451968"/>
            <a:ext cx="1656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After 3x10</a:t>
            </a:r>
            <a:r>
              <a:rPr lang="en-US" sz="1400" baseline="30000" dirty="0" smtClean="0">
                <a:solidFill>
                  <a:srgbClr val="FF0000"/>
                </a:solidFill>
              </a:rPr>
              <a:t>9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eq</a:t>
            </a:r>
            <a:r>
              <a:rPr lang="en-US" sz="1400" dirty="0" smtClean="0">
                <a:solidFill>
                  <a:srgbClr val="FF0000"/>
                </a:solidFill>
              </a:rPr>
              <a:t> @ 0</a:t>
            </a:r>
            <a:r>
              <a:rPr lang="en-US" sz="1400" baseline="30000" dirty="0" smtClean="0">
                <a:solidFill>
                  <a:srgbClr val="FF0000"/>
                </a:solidFill>
              </a:rPr>
              <a:t>o</a:t>
            </a:r>
          </a:p>
          <a:p>
            <a:r>
              <a:rPr lang="en-US" sz="1400" dirty="0">
                <a:solidFill>
                  <a:srgbClr val="FF0000"/>
                </a:solidFill>
              </a:rPr>
              <a:t>d</a:t>
            </a:r>
            <a:r>
              <a:rPr lang="en-US" sz="1400" dirty="0" smtClean="0">
                <a:solidFill>
                  <a:srgbClr val="FF0000"/>
                </a:solidFill>
              </a:rPr>
              <a:t>uring annealing 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70959" y="3382698"/>
            <a:ext cx="1656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After 3x10</a:t>
            </a:r>
            <a:r>
              <a:rPr lang="en-US" sz="1400" baseline="30000" dirty="0" smtClean="0">
                <a:solidFill>
                  <a:srgbClr val="FF0000"/>
                </a:solidFill>
              </a:rPr>
              <a:t>9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eq</a:t>
            </a:r>
            <a:r>
              <a:rPr lang="en-US" sz="1400" dirty="0" smtClean="0">
                <a:solidFill>
                  <a:srgbClr val="FF0000"/>
                </a:solidFill>
              </a:rPr>
              <a:t> @ 0</a:t>
            </a:r>
            <a:r>
              <a:rPr lang="en-US" sz="1400" baseline="30000" dirty="0" smtClean="0">
                <a:solidFill>
                  <a:srgbClr val="FF0000"/>
                </a:solidFill>
              </a:rPr>
              <a:t>o</a:t>
            </a:r>
          </a:p>
          <a:p>
            <a:r>
              <a:rPr lang="en-US" sz="1400" dirty="0">
                <a:solidFill>
                  <a:srgbClr val="FF0000"/>
                </a:solidFill>
              </a:rPr>
              <a:t>d</a:t>
            </a:r>
            <a:r>
              <a:rPr lang="en-US" sz="1400" dirty="0" smtClean="0">
                <a:solidFill>
                  <a:srgbClr val="FF0000"/>
                </a:solidFill>
              </a:rPr>
              <a:t>uring annealing 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22633" y="5733230"/>
            <a:ext cx="1005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New @ 22</a:t>
            </a:r>
            <a:r>
              <a:rPr lang="en-US" sz="1400" baseline="30000" dirty="0" smtClean="0"/>
              <a:t>o</a:t>
            </a:r>
            <a:endParaRPr lang="en-US" sz="1400" baseline="30000" dirty="0"/>
          </a:p>
        </p:txBody>
      </p:sp>
      <p:pic>
        <p:nvPicPr>
          <p:cNvPr id="20" name="Picture 19" descr="anneal_AsidA1_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422" y="476183"/>
            <a:ext cx="4059856" cy="2273290"/>
          </a:xfrm>
          <a:prstGeom prst="rect">
            <a:avLst/>
          </a:prstGeom>
        </p:spPr>
      </p:pic>
      <p:pic>
        <p:nvPicPr>
          <p:cNvPr id="29" name="Picture 28" descr="anneal_HamaI6_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5" y="487728"/>
            <a:ext cx="3969562" cy="222273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420091" y="1789545"/>
            <a:ext cx="1386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Annealing at 50</a:t>
            </a:r>
            <a:r>
              <a:rPr lang="en-US" sz="1400" baseline="30000" dirty="0"/>
              <a:t>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93145" y="1812635"/>
            <a:ext cx="1386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Annealing at 50</a:t>
            </a:r>
            <a:r>
              <a:rPr lang="en-US" sz="1400" baseline="30000" dirty="0"/>
              <a:t>o</a:t>
            </a:r>
          </a:p>
        </p:txBody>
      </p:sp>
      <p:sp>
        <p:nvSpPr>
          <p:cNvPr id="3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16" descr="Kine_pla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5" y="673247"/>
            <a:ext cx="3067682" cy="27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5465" y="-76200"/>
            <a:ext cx="4984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Hybrid Optics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esign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83" name="TextBox 23"/>
          <p:cNvSpPr txBox="1">
            <a:spLocks noChangeArrowheads="1"/>
          </p:cNvSpPr>
          <p:nvPr/>
        </p:nvSpPr>
        <p:spPr bwMode="auto">
          <a:xfrm>
            <a:off x="3968028" y="564375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Direct rings and best performance for high momentum particles                    </a:t>
            </a:r>
            <a:endParaRPr lang="en-US" sz="1400" dirty="0">
              <a:latin typeface="Arial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782455" y="2554708"/>
            <a:ext cx="1395486" cy="22760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684960" y="3546744"/>
            <a:ext cx="2444113" cy="2672960"/>
            <a:chOff x="6355048" y="576995"/>
            <a:chExt cx="2444113" cy="2672960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2" t="3090" r="3630" b="4507"/>
            <a:stretch/>
          </p:blipFill>
          <p:spPr bwMode="auto">
            <a:xfrm>
              <a:off x="6355048" y="758984"/>
              <a:ext cx="2411959" cy="2490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" name="Straight Arrow Connector 71"/>
            <p:cNvCxnSpPr/>
            <p:nvPr/>
          </p:nvCxnSpPr>
          <p:spPr>
            <a:xfrm>
              <a:off x="6633408" y="731108"/>
              <a:ext cx="2087259" cy="131434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 rot="215146">
              <a:off x="7595143" y="576995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4.2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V="1">
              <a:off x="8375146" y="1014942"/>
              <a:ext cx="415553" cy="170697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 rot="17073022">
              <a:off x="8434939" y="1762560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3.7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7706179" y="2830284"/>
              <a:ext cx="589642" cy="29935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 rot="19810889">
              <a:off x="7834410" y="2913717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00FF"/>
                  </a:solidFill>
                </a:rPr>
                <a:t>1</a:t>
              </a:r>
              <a:r>
                <a:rPr lang="en-US" sz="1000" b="1" dirty="0" smtClean="0">
                  <a:solidFill>
                    <a:srgbClr val="0000FF"/>
                  </a:solidFill>
                </a:rPr>
                <a:t>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81" name="Rectangle 80"/>
          <p:cNvSpPr/>
          <p:nvPr/>
        </p:nvSpPr>
        <p:spPr>
          <a:xfrm>
            <a:off x="684960" y="5082831"/>
            <a:ext cx="500373" cy="1136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1041704" y="5791966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931904" y="5800033"/>
            <a:ext cx="819892" cy="487729"/>
          </a:xfrm>
          <a:prstGeom prst="straightConnector1">
            <a:avLst/>
          </a:prstGeom>
          <a:ln>
            <a:solidFill>
              <a:srgbClr val="FF0000"/>
            </a:solidFill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1011734" y="5479143"/>
            <a:ext cx="2038845" cy="96102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0099055">
            <a:off x="1277462" y="6144924"/>
            <a:ext cx="541585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</a:t>
            </a:r>
            <a:endParaRPr lang="en-US" sz="1200" dirty="0"/>
          </a:p>
        </p:txBody>
      </p:sp>
      <p:sp>
        <p:nvSpPr>
          <p:cNvPr id="46" name="Rectangle 45"/>
          <p:cNvSpPr/>
          <p:nvPr/>
        </p:nvSpPr>
        <p:spPr>
          <a:xfrm>
            <a:off x="4177941" y="939122"/>
            <a:ext cx="4718284" cy="20393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4673609" y="1078727"/>
            <a:ext cx="4093400" cy="1827382"/>
            <a:chOff x="4922020" y="754530"/>
            <a:chExt cx="4222617" cy="1927368"/>
          </a:xfrm>
        </p:grpSpPr>
        <p:cxnSp>
          <p:nvCxnSpPr>
            <p:cNvPr id="48" name="Straight Arrow Connector 47"/>
            <p:cNvCxnSpPr/>
            <p:nvPr/>
          </p:nvCxnSpPr>
          <p:spPr>
            <a:xfrm flipV="1">
              <a:off x="4922020" y="2233275"/>
              <a:ext cx="3249265" cy="226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927368"/>
              <a:chOff x="217" y="1532"/>
              <a:chExt cx="3052" cy="1465"/>
            </a:xfrm>
          </p:grpSpPr>
          <p:sp>
            <p:nvSpPr>
              <p:cNvPr id="58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9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0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1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2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3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65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67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69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805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70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468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2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101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102" name="Line 23"/>
              <p:cNvSpPr>
                <a:spLocks noChangeShapeType="1"/>
              </p:cNvSpPr>
              <p:nvPr/>
            </p:nvSpPr>
            <p:spPr bwMode="auto">
              <a:xfrm flipH="1">
                <a:off x="901" y="2464"/>
                <a:ext cx="1439" cy="3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" name="Line 24"/>
              <p:cNvSpPr>
                <a:spLocks noChangeShapeType="1"/>
              </p:cNvSpPr>
              <p:nvPr/>
            </p:nvSpPr>
            <p:spPr bwMode="auto">
              <a:xfrm>
                <a:off x="901" y="2784"/>
                <a:ext cx="1426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" name="Text Box 27"/>
              <p:cNvSpPr txBox="1">
                <a:spLocks noChangeArrowheads="1"/>
              </p:cNvSpPr>
              <p:nvPr/>
            </p:nvSpPr>
            <p:spPr bwMode="auto">
              <a:xfrm>
                <a:off x="1296" y="2207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8015751" y="1804386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253629" y="1659326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4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486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4177941" y="3388303"/>
            <a:ext cx="4718284" cy="20247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77941" y="939122"/>
            <a:ext cx="4718284" cy="20393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16" descr="Kine_pla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5" y="673247"/>
            <a:ext cx="3067682" cy="27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5465" y="-76200"/>
            <a:ext cx="4984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Hybrid Optics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esign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73608" y="3284764"/>
            <a:ext cx="4125932" cy="2051025"/>
            <a:chOff x="5018705" y="582195"/>
            <a:chExt cx="4125932" cy="205102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5114636" y="837625"/>
              <a:ext cx="2418562" cy="5674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878690"/>
              <a:chOff x="217" y="1532"/>
              <a:chExt cx="3052" cy="1428"/>
            </a:xfrm>
          </p:grpSpPr>
          <p:sp>
            <p:nvSpPr>
              <p:cNvPr id="18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31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32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733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33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60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 smtClean="0"/>
                  <a:t>2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34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35" name="Line 22"/>
              <p:cNvSpPr>
                <a:spLocks noChangeShapeType="1"/>
              </p:cNvSpPr>
              <p:nvPr/>
            </p:nvSpPr>
            <p:spPr bwMode="auto">
              <a:xfrm>
                <a:off x="1162" y="1862"/>
                <a:ext cx="1051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" name="Line 23"/>
              <p:cNvSpPr>
                <a:spLocks noChangeShapeType="1"/>
              </p:cNvSpPr>
              <p:nvPr/>
            </p:nvSpPr>
            <p:spPr bwMode="auto">
              <a:xfrm flipH="1">
                <a:off x="748" y="2125"/>
                <a:ext cx="1456" cy="4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" name="Line 24"/>
              <p:cNvSpPr>
                <a:spLocks noChangeShapeType="1"/>
              </p:cNvSpPr>
              <p:nvPr/>
            </p:nvSpPr>
            <p:spPr bwMode="auto">
              <a:xfrm>
                <a:off x="764" y="2540"/>
                <a:ext cx="1576" cy="1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" name="Text Box 27"/>
              <p:cNvSpPr txBox="1">
                <a:spLocks noChangeArrowheads="1"/>
              </p:cNvSpPr>
              <p:nvPr/>
            </p:nvSpPr>
            <p:spPr bwMode="auto">
              <a:xfrm>
                <a:off x="1676" y="2320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615715" y="582195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71762" y="1265364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673609" y="1078727"/>
            <a:ext cx="4093400" cy="1827382"/>
            <a:chOff x="4922020" y="754530"/>
            <a:chExt cx="4222617" cy="1927368"/>
          </a:xfrm>
        </p:grpSpPr>
        <p:cxnSp>
          <p:nvCxnSpPr>
            <p:cNvPr id="57" name="Straight Arrow Connector 56"/>
            <p:cNvCxnSpPr/>
            <p:nvPr/>
          </p:nvCxnSpPr>
          <p:spPr>
            <a:xfrm flipV="1">
              <a:off x="4922020" y="2233275"/>
              <a:ext cx="3249265" cy="226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927368"/>
              <a:chOff x="217" y="1532"/>
              <a:chExt cx="3052" cy="1465"/>
            </a:xfrm>
          </p:grpSpPr>
          <p:sp>
            <p:nvSpPr>
              <p:cNvPr id="65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6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7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9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0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72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74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75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805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76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468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2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77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79" name="Line 23"/>
              <p:cNvSpPr>
                <a:spLocks noChangeShapeType="1"/>
              </p:cNvSpPr>
              <p:nvPr/>
            </p:nvSpPr>
            <p:spPr bwMode="auto">
              <a:xfrm flipH="1">
                <a:off x="901" y="2464"/>
                <a:ext cx="1439" cy="3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" name="Line 24"/>
              <p:cNvSpPr>
                <a:spLocks noChangeShapeType="1"/>
              </p:cNvSpPr>
              <p:nvPr/>
            </p:nvSpPr>
            <p:spPr bwMode="auto">
              <a:xfrm>
                <a:off x="901" y="2784"/>
                <a:ext cx="1426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" name="Text Box 27"/>
              <p:cNvSpPr txBox="1">
                <a:spLocks noChangeArrowheads="1"/>
              </p:cNvSpPr>
              <p:nvPr/>
            </p:nvSpPr>
            <p:spPr bwMode="auto">
              <a:xfrm>
                <a:off x="1296" y="2207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015751" y="1804386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53629" y="1659326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82" name="TextBox 23"/>
          <p:cNvSpPr txBox="1">
            <a:spLocks noChangeArrowheads="1"/>
          </p:cNvSpPr>
          <p:nvPr/>
        </p:nvSpPr>
        <p:spPr bwMode="auto">
          <a:xfrm>
            <a:off x="4047318" y="5476782"/>
            <a:ext cx="5229198" cy="108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Minimize active area (cost) to about 1 m</a:t>
            </a:r>
            <a:r>
              <a:rPr lang="en-US" sz="1300" baseline="30000" dirty="0" smtClean="0">
                <a:latin typeface="Arial" charset="0"/>
              </a:rPr>
              <a:t>2</a:t>
            </a:r>
            <a:r>
              <a:rPr lang="en-US" sz="1300" dirty="0" smtClean="0">
                <a:latin typeface="Arial" charset="0"/>
              </a:rPr>
              <a:t>   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Material budget concentrated where TOF is less effective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1300" dirty="0">
                <a:latin typeface="Arial" charset="0"/>
              </a:rPr>
              <a:t> </a:t>
            </a:r>
            <a:r>
              <a:rPr lang="en-US" sz="1300" dirty="0" smtClean="0">
                <a:latin typeface="Arial" charset="0"/>
              </a:rPr>
              <a:t> Focalizing </a:t>
            </a:r>
            <a:r>
              <a:rPr lang="en-US" sz="1300" dirty="0">
                <a:latin typeface="Arial" charset="0"/>
              </a:rPr>
              <a:t>mirrors </a:t>
            </a:r>
            <a:r>
              <a:rPr lang="en-US" sz="1300" dirty="0" smtClean="0">
                <a:latin typeface="Arial" charset="0"/>
              </a:rPr>
              <a:t>allow </a:t>
            </a:r>
            <a:r>
              <a:rPr lang="en-US" sz="1300" dirty="0">
                <a:latin typeface="Arial" charset="0"/>
              </a:rPr>
              <a:t>thick </a:t>
            </a:r>
            <a:r>
              <a:rPr lang="en-US" sz="1300" dirty="0" smtClean="0">
                <a:latin typeface="Arial" charset="0"/>
              </a:rPr>
              <a:t>radiator for good light yield  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Time resolution &lt; 1 ns to distinguish direct and reflected patterns                          </a:t>
            </a:r>
            <a:endParaRPr lang="en-US" sz="1300" dirty="0">
              <a:latin typeface="Arial" charset="0"/>
            </a:endParaRPr>
          </a:p>
        </p:txBody>
      </p:sp>
      <p:sp>
        <p:nvSpPr>
          <p:cNvPr id="83" name="TextBox 23"/>
          <p:cNvSpPr txBox="1">
            <a:spLocks noChangeArrowheads="1"/>
          </p:cNvSpPr>
          <p:nvPr/>
        </p:nvSpPr>
        <p:spPr bwMode="auto">
          <a:xfrm>
            <a:off x="3968028" y="564375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Direct rings and best performance for high momentum particles                    </a:t>
            </a:r>
            <a:endParaRPr lang="en-US" sz="1400" dirty="0">
              <a:latin typeface="Arial" charset="0"/>
            </a:endParaRPr>
          </a:p>
        </p:txBody>
      </p:sp>
      <p:sp>
        <p:nvSpPr>
          <p:cNvPr id="84" name="TextBox 23"/>
          <p:cNvSpPr txBox="1">
            <a:spLocks noChangeArrowheads="1"/>
          </p:cNvSpPr>
          <p:nvPr/>
        </p:nvSpPr>
        <p:spPr bwMode="auto">
          <a:xfrm>
            <a:off x="3979071" y="2978526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Reflected rings for less demanding low momentum particles                    </a:t>
            </a:r>
            <a:endParaRPr lang="en-US" sz="1400" dirty="0">
              <a:latin typeface="Arial" charset="0"/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2443751" y="2397929"/>
            <a:ext cx="1734190" cy="127478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684960" y="3546744"/>
            <a:ext cx="2444113" cy="2672960"/>
            <a:chOff x="6355048" y="576995"/>
            <a:chExt cx="2444113" cy="2672960"/>
          </a:xfrm>
        </p:grpSpPr>
        <p:pic>
          <p:nvPicPr>
            <p:cNvPr id="8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2" t="3090" r="3630" b="4507"/>
            <a:stretch/>
          </p:blipFill>
          <p:spPr bwMode="auto">
            <a:xfrm>
              <a:off x="6355048" y="758984"/>
              <a:ext cx="2411959" cy="2490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0" name="Straight Arrow Connector 89"/>
            <p:cNvCxnSpPr/>
            <p:nvPr/>
          </p:nvCxnSpPr>
          <p:spPr>
            <a:xfrm>
              <a:off x="6633408" y="731108"/>
              <a:ext cx="2087259" cy="131434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 rot="215146">
              <a:off x="7595143" y="576995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4.2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V="1">
              <a:off x="8375146" y="1014942"/>
              <a:ext cx="415553" cy="170697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 rot="17073022">
              <a:off x="8434939" y="1762560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3.7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7706179" y="2830284"/>
              <a:ext cx="589642" cy="29935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 rot="19810889">
              <a:off x="7834410" y="2913717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00FF"/>
                  </a:solidFill>
                </a:rPr>
                <a:t>1</a:t>
              </a:r>
              <a:r>
                <a:rPr lang="en-US" sz="1000" b="1" dirty="0" smtClean="0">
                  <a:solidFill>
                    <a:srgbClr val="0000FF"/>
                  </a:solidFill>
                </a:rPr>
                <a:t>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96" name="Rectangle 95"/>
          <p:cNvSpPr/>
          <p:nvPr/>
        </p:nvSpPr>
        <p:spPr>
          <a:xfrm>
            <a:off x="684960" y="5082831"/>
            <a:ext cx="500373" cy="1136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Arrow Connector 96"/>
          <p:cNvCxnSpPr/>
          <p:nvPr/>
        </p:nvCxnSpPr>
        <p:spPr>
          <a:xfrm flipV="1">
            <a:off x="686890" y="4964427"/>
            <a:ext cx="1064906" cy="1303174"/>
          </a:xfrm>
          <a:prstGeom prst="straightConnector1">
            <a:avLst/>
          </a:prstGeom>
          <a:ln>
            <a:solidFill>
              <a:srgbClr val="FF0000"/>
            </a:solidFill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781717" y="5568028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V="1">
            <a:off x="1011734" y="5479143"/>
            <a:ext cx="2038845" cy="96102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 rot="20099055">
            <a:off x="1277462" y="6144924"/>
            <a:ext cx="541585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</a:t>
            </a:r>
            <a:endParaRPr lang="en-US" sz="1200" dirty="0"/>
          </a:p>
        </p:txBody>
      </p:sp>
      <p:sp>
        <p:nvSpPr>
          <p:cNvPr id="7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06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4177941" y="3388303"/>
            <a:ext cx="4718284" cy="20247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77941" y="939122"/>
            <a:ext cx="4718284" cy="20393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16" descr="Kine_pla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5" y="673247"/>
            <a:ext cx="3067682" cy="27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4" descr="prova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12834"/>
          <a:stretch>
            <a:fillRect/>
          </a:stretch>
        </p:blipFill>
        <p:spPr bwMode="auto">
          <a:xfrm>
            <a:off x="135046" y="3392040"/>
            <a:ext cx="3191148" cy="31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5465" y="-76200"/>
            <a:ext cx="4984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Hybrid Optics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esign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1" name="TextBox 96"/>
          <p:cNvSpPr txBox="1">
            <a:spLocks noChangeArrowheads="1"/>
          </p:cNvSpPr>
          <p:nvPr/>
        </p:nvSpPr>
        <p:spPr bwMode="auto">
          <a:xfrm>
            <a:off x="2355379" y="3417280"/>
            <a:ext cx="838826" cy="307777"/>
          </a:xfrm>
          <a:prstGeom prst="rect">
            <a:avLst/>
          </a:prstGeom>
          <a:solidFill>
            <a:srgbClr val="A70B2B"/>
          </a:solidFill>
          <a:ln w="9525">
            <a:solidFill>
              <a:srgbClr val="A70B2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Aerogel</a:t>
            </a: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>
            <a:off x="2193941" y="3634884"/>
            <a:ext cx="249810" cy="409591"/>
          </a:xfrm>
          <a:prstGeom prst="straightConnector1">
            <a:avLst/>
          </a:prstGeom>
          <a:ln>
            <a:solidFill>
              <a:srgbClr val="A70B2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 bwMode="auto">
          <a:xfrm flipH="1">
            <a:off x="2684607" y="4167602"/>
            <a:ext cx="509598" cy="254171"/>
          </a:xfrm>
          <a:prstGeom prst="straightConnector1">
            <a:avLst/>
          </a:prstGeom>
          <a:ln>
            <a:solidFill>
              <a:srgbClr val="74A6A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95"/>
          <p:cNvSpPr txBox="1">
            <a:spLocks noChangeArrowheads="1"/>
          </p:cNvSpPr>
          <p:nvPr/>
        </p:nvSpPr>
        <p:spPr bwMode="auto">
          <a:xfrm>
            <a:off x="3194205" y="3821932"/>
            <a:ext cx="851747" cy="553998"/>
          </a:xfrm>
          <a:prstGeom prst="rect">
            <a:avLst/>
          </a:prstGeom>
          <a:solidFill>
            <a:srgbClr val="74A6AF"/>
          </a:solidFill>
          <a:ln w="9525">
            <a:solidFill>
              <a:srgbClr val="74A6A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Spherical </a:t>
            </a:r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mirro</a:t>
            </a:r>
            <a:r>
              <a:rPr lang="en-US" sz="1600" dirty="0">
                <a:solidFill>
                  <a:srgbClr val="FFFFFF"/>
                </a:solidFill>
                <a:latin typeface="Calibri" charset="0"/>
              </a:rPr>
              <a:t>rs</a:t>
            </a:r>
          </a:p>
        </p:txBody>
      </p:sp>
      <p:sp>
        <p:nvSpPr>
          <p:cNvPr id="45" name="TextBox 89"/>
          <p:cNvSpPr txBox="1">
            <a:spLocks noChangeArrowheads="1"/>
          </p:cNvSpPr>
          <p:nvPr/>
        </p:nvSpPr>
        <p:spPr bwMode="auto">
          <a:xfrm>
            <a:off x="2605329" y="5924487"/>
            <a:ext cx="872676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Photo-detectors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flipH="1" flipV="1">
            <a:off x="2939145" y="5430763"/>
            <a:ext cx="387049" cy="49372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97"/>
          <p:cNvSpPr txBox="1">
            <a:spLocks noChangeArrowheads="1"/>
          </p:cNvSpPr>
          <p:nvPr/>
        </p:nvSpPr>
        <p:spPr bwMode="auto">
          <a:xfrm>
            <a:off x="135046" y="3581485"/>
            <a:ext cx="758017" cy="52322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Planar</a:t>
            </a:r>
          </a:p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mirrors</a:t>
            </a:r>
          </a:p>
        </p:txBody>
      </p:sp>
      <p:cxnSp>
        <p:nvCxnSpPr>
          <p:cNvPr id="48" name="Straight Arrow Connector 47"/>
          <p:cNvCxnSpPr/>
          <p:nvPr/>
        </p:nvCxnSpPr>
        <p:spPr bwMode="auto">
          <a:xfrm>
            <a:off x="750941" y="4074849"/>
            <a:ext cx="428874" cy="29562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4673608" y="3284764"/>
            <a:ext cx="4125932" cy="2051025"/>
            <a:chOff x="5018705" y="582195"/>
            <a:chExt cx="4125932" cy="205102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5114636" y="837625"/>
              <a:ext cx="2418562" cy="5674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878690"/>
              <a:chOff x="217" y="1532"/>
              <a:chExt cx="3052" cy="1428"/>
            </a:xfrm>
          </p:grpSpPr>
          <p:sp>
            <p:nvSpPr>
              <p:cNvPr id="18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31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32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733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33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60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 smtClean="0"/>
                  <a:t>2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34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35" name="Line 22"/>
              <p:cNvSpPr>
                <a:spLocks noChangeShapeType="1"/>
              </p:cNvSpPr>
              <p:nvPr/>
            </p:nvSpPr>
            <p:spPr bwMode="auto">
              <a:xfrm>
                <a:off x="1162" y="1862"/>
                <a:ext cx="1051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" name="Line 23"/>
              <p:cNvSpPr>
                <a:spLocks noChangeShapeType="1"/>
              </p:cNvSpPr>
              <p:nvPr/>
            </p:nvSpPr>
            <p:spPr bwMode="auto">
              <a:xfrm flipH="1">
                <a:off x="748" y="2125"/>
                <a:ext cx="1456" cy="4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" name="Line 24"/>
              <p:cNvSpPr>
                <a:spLocks noChangeShapeType="1"/>
              </p:cNvSpPr>
              <p:nvPr/>
            </p:nvSpPr>
            <p:spPr bwMode="auto">
              <a:xfrm>
                <a:off x="764" y="2540"/>
                <a:ext cx="1576" cy="1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" name="Text Box 27"/>
              <p:cNvSpPr txBox="1">
                <a:spLocks noChangeArrowheads="1"/>
              </p:cNvSpPr>
              <p:nvPr/>
            </p:nvSpPr>
            <p:spPr bwMode="auto">
              <a:xfrm>
                <a:off x="1676" y="2320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615715" y="582195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71762" y="1265364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673609" y="1078727"/>
            <a:ext cx="4093400" cy="1827382"/>
            <a:chOff x="4922020" y="754530"/>
            <a:chExt cx="4222617" cy="1927368"/>
          </a:xfrm>
        </p:grpSpPr>
        <p:cxnSp>
          <p:nvCxnSpPr>
            <p:cNvPr id="57" name="Straight Arrow Connector 56"/>
            <p:cNvCxnSpPr/>
            <p:nvPr/>
          </p:nvCxnSpPr>
          <p:spPr>
            <a:xfrm flipV="1">
              <a:off x="4922020" y="2233275"/>
              <a:ext cx="3249265" cy="226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927368"/>
              <a:chOff x="217" y="1532"/>
              <a:chExt cx="3052" cy="1465"/>
            </a:xfrm>
          </p:grpSpPr>
          <p:sp>
            <p:nvSpPr>
              <p:cNvPr id="65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6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7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9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0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72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74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75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805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76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468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2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77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79" name="Line 23"/>
              <p:cNvSpPr>
                <a:spLocks noChangeShapeType="1"/>
              </p:cNvSpPr>
              <p:nvPr/>
            </p:nvSpPr>
            <p:spPr bwMode="auto">
              <a:xfrm flipH="1">
                <a:off x="901" y="2464"/>
                <a:ext cx="1439" cy="3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" name="Line 24"/>
              <p:cNvSpPr>
                <a:spLocks noChangeShapeType="1"/>
              </p:cNvSpPr>
              <p:nvPr/>
            </p:nvSpPr>
            <p:spPr bwMode="auto">
              <a:xfrm>
                <a:off x="901" y="2784"/>
                <a:ext cx="1426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" name="Text Box 27"/>
              <p:cNvSpPr txBox="1">
                <a:spLocks noChangeArrowheads="1"/>
              </p:cNvSpPr>
              <p:nvPr/>
            </p:nvSpPr>
            <p:spPr bwMode="auto">
              <a:xfrm>
                <a:off x="1296" y="2207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015751" y="1804386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53629" y="1659326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82" name="TextBox 23"/>
          <p:cNvSpPr txBox="1">
            <a:spLocks noChangeArrowheads="1"/>
          </p:cNvSpPr>
          <p:nvPr/>
        </p:nvSpPr>
        <p:spPr bwMode="auto">
          <a:xfrm>
            <a:off x="4047318" y="5476782"/>
            <a:ext cx="5229198" cy="108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Minimize active area (cost) to about 1 m</a:t>
            </a:r>
            <a:r>
              <a:rPr lang="en-US" sz="1300" baseline="30000" dirty="0" smtClean="0">
                <a:latin typeface="Arial" charset="0"/>
              </a:rPr>
              <a:t>2</a:t>
            </a:r>
            <a:r>
              <a:rPr lang="en-US" sz="1300" dirty="0" smtClean="0">
                <a:latin typeface="Arial" charset="0"/>
              </a:rPr>
              <a:t>   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Material budget concentrated where TOF is less effective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1300" dirty="0">
                <a:latin typeface="Arial" charset="0"/>
              </a:rPr>
              <a:t> </a:t>
            </a:r>
            <a:r>
              <a:rPr lang="en-US" sz="1300" dirty="0" smtClean="0">
                <a:latin typeface="Arial" charset="0"/>
              </a:rPr>
              <a:t> Focalizing </a:t>
            </a:r>
            <a:r>
              <a:rPr lang="en-US" sz="1300" dirty="0">
                <a:latin typeface="Arial" charset="0"/>
              </a:rPr>
              <a:t>mirrors </a:t>
            </a:r>
            <a:r>
              <a:rPr lang="en-US" sz="1300" dirty="0" smtClean="0">
                <a:latin typeface="Arial" charset="0"/>
              </a:rPr>
              <a:t>allow </a:t>
            </a:r>
            <a:r>
              <a:rPr lang="en-US" sz="1300" dirty="0">
                <a:latin typeface="Arial" charset="0"/>
              </a:rPr>
              <a:t>thick </a:t>
            </a:r>
            <a:r>
              <a:rPr lang="en-US" sz="1300" dirty="0" smtClean="0">
                <a:latin typeface="Arial" charset="0"/>
              </a:rPr>
              <a:t>radiator for good light yield  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Time resolution &lt; 1 ns to distinguish direct and reflected patterns                          </a:t>
            </a:r>
            <a:endParaRPr lang="en-US" sz="1300" dirty="0">
              <a:latin typeface="Arial" charset="0"/>
            </a:endParaRPr>
          </a:p>
        </p:txBody>
      </p:sp>
      <p:sp>
        <p:nvSpPr>
          <p:cNvPr id="83" name="TextBox 23"/>
          <p:cNvSpPr txBox="1">
            <a:spLocks noChangeArrowheads="1"/>
          </p:cNvSpPr>
          <p:nvPr/>
        </p:nvSpPr>
        <p:spPr bwMode="auto">
          <a:xfrm>
            <a:off x="3968028" y="564375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Direct rings and best performance for high momentum particles                    </a:t>
            </a:r>
            <a:endParaRPr lang="en-US" sz="1400" dirty="0">
              <a:latin typeface="Arial" charset="0"/>
            </a:endParaRPr>
          </a:p>
        </p:txBody>
      </p:sp>
      <p:sp>
        <p:nvSpPr>
          <p:cNvPr id="84" name="TextBox 23"/>
          <p:cNvSpPr txBox="1">
            <a:spLocks noChangeArrowheads="1"/>
          </p:cNvSpPr>
          <p:nvPr/>
        </p:nvSpPr>
        <p:spPr bwMode="auto">
          <a:xfrm>
            <a:off x="3979071" y="2978526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Reflected rings for less demanding low momentum particles                    </a:t>
            </a:r>
            <a:endParaRPr lang="en-US" sz="1400" dirty="0">
              <a:latin typeface="Arial" charset="0"/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2443751" y="2397929"/>
            <a:ext cx="1734190" cy="127478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2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61636" y="1815282"/>
            <a:ext cx="3703577" cy="21718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30924" y="-76200"/>
            <a:ext cx="51360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Spectrometer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547" y="2346307"/>
            <a:ext cx="2588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 up to 10</a:t>
            </a:r>
            <a:r>
              <a:rPr lang="en-US" sz="1600" baseline="30000" dirty="0" smtClean="0"/>
              <a:t>35 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 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02367" y="3370717"/>
            <a:ext cx="29475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Broad kinematic range coverage </a:t>
            </a:r>
          </a:p>
          <a:p>
            <a:r>
              <a:rPr lang="en-US" sz="1600" dirty="0" smtClean="0"/>
              <a:t>(current to target fragmentation)</a:t>
            </a:r>
            <a:endParaRPr lang="en-US" sz="16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672684" y="2862180"/>
            <a:ext cx="2295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 and D polarized targets</a:t>
            </a:r>
            <a:endParaRPr lang="en-US" sz="1600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280154" y="1815930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Highly polarized 12 GeV electron beam</a:t>
            </a:r>
            <a:endParaRPr lang="en-US" sz="16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16" y="815160"/>
            <a:ext cx="34342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Ongoing upgrade of the CLAS detector.</a:t>
            </a:r>
          </a:p>
          <a:p>
            <a:r>
              <a:rPr lang="en-US" sz="1600" dirty="0" smtClean="0"/>
              <a:t>First beam expected in 2016.</a:t>
            </a:r>
            <a:endParaRPr lang="en-US" sz="16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833138" y="4396382"/>
            <a:ext cx="2355851" cy="2107244"/>
            <a:chOff x="3024788" y="1047749"/>
            <a:chExt cx="2951163" cy="2665413"/>
          </a:xfrm>
        </p:grpSpPr>
        <p:grpSp>
          <p:nvGrpSpPr>
            <p:cNvPr id="50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55" name="Picture 9" descr="sidis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56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7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6436" name="Equation" r:id="rId5" imgW="266400" imgH="164880" progId="Equation.3">
                      <p:embed/>
                    </p:oleObj>
                  </mc:Choice>
                  <mc:Fallback>
                    <p:oleObj name="Equation" r:id="rId5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9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6437" name="Equation" r:id="rId7" imgW="152280" imgH="139680" progId="Equation.3">
                      <p:embed/>
                    </p:oleObj>
                  </mc:Choice>
                  <mc:Fallback>
                    <p:oleObj name="Equation" r:id="rId7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1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6438" name="Equation" r:id="rId9" imgW="253800" imgH="164880" progId="Equation.3">
                      <p:embed/>
                    </p:oleObj>
                  </mc:Choice>
                  <mc:Fallback>
                    <p:oleObj name="Equation" r:id="rId9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78" name="Picture 4" descr="CLAS12_2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12213" r="20834" b="13322"/>
          <a:stretch>
            <a:fillRect/>
          </a:stretch>
        </p:blipFill>
        <p:spPr bwMode="auto">
          <a:xfrm>
            <a:off x="4562429" y="821262"/>
            <a:ext cx="414972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" name="Group 53"/>
          <p:cNvGrpSpPr>
            <a:grpSpLocks/>
          </p:cNvGrpSpPr>
          <p:nvPr/>
        </p:nvGrpSpPr>
        <p:grpSpPr bwMode="auto">
          <a:xfrm>
            <a:off x="7410722" y="1275605"/>
            <a:ext cx="620712" cy="2960687"/>
            <a:chOff x="2868357" y="1287458"/>
            <a:chExt cx="620178" cy="2960597"/>
          </a:xfrm>
        </p:grpSpPr>
        <p:sp>
          <p:nvSpPr>
            <p:cNvPr id="80" name="Trapezoid 79"/>
            <p:cNvSpPr/>
            <p:nvPr/>
          </p:nvSpPr>
          <p:spPr bwMode="auto">
            <a:xfrm rot="17936322" flipH="1">
              <a:off x="2386289" y="3145810"/>
              <a:ext cx="1628725" cy="575766"/>
            </a:xfrm>
            <a:prstGeom prst="trapezoid">
              <a:avLst>
                <a:gd name="adj" fmla="val 58292"/>
              </a:avLst>
            </a:prstGeom>
            <a:solidFill>
              <a:srgbClr val="FF7A7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1" name="Trapezoid 80"/>
            <p:cNvSpPr/>
            <p:nvPr/>
          </p:nvSpPr>
          <p:spPr bwMode="auto">
            <a:xfrm rot="14529695">
              <a:off x="2327590" y="1828225"/>
              <a:ext cx="1657300" cy="575766"/>
            </a:xfrm>
            <a:prstGeom prst="trapezoid">
              <a:avLst>
                <a:gd name="adj" fmla="val 58292"/>
              </a:avLst>
            </a:prstGeom>
            <a:solidFill>
              <a:srgbClr val="FF7A7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82" name="Group 55"/>
            <p:cNvGrpSpPr>
              <a:grpSpLocks/>
            </p:cNvGrpSpPr>
            <p:nvPr/>
          </p:nvGrpSpPr>
          <p:grpSpPr bwMode="auto">
            <a:xfrm>
              <a:off x="2952750" y="1797051"/>
              <a:ext cx="468313" cy="2090739"/>
              <a:chOff x="3003954" y="1697001"/>
              <a:chExt cx="466799" cy="2091097"/>
            </a:xfrm>
          </p:grpSpPr>
          <p:sp>
            <p:nvSpPr>
              <p:cNvPr id="83" name="TextBox 53"/>
              <p:cNvSpPr txBox="1">
                <a:spLocks noChangeArrowheads="1"/>
              </p:cNvSpPr>
              <p:nvPr/>
            </p:nvSpPr>
            <p:spPr bwMode="auto">
              <a:xfrm rot="3885043">
                <a:off x="2889170" y="1909736"/>
                <a:ext cx="794317" cy="368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dirty="0">
                    <a:solidFill>
                      <a:srgbClr val="333399"/>
                    </a:solidFill>
                    <a:latin typeface="Tahoma" charset="0"/>
                    <a:cs typeface="Tahoma" charset="0"/>
                  </a:rPr>
                  <a:t>RICH</a:t>
                </a:r>
              </a:p>
            </p:txBody>
          </p:sp>
          <p:sp>
            <p:nvSpPr>
              <p:cNvPr id="84" name="TextBox 54"/>
              <p:cNvSpPr txBox="1">
                <a:spLocks noChangeArrowheads="1"/>
              </p:cNvSpPr>
              <p:nvPr/>
            </p:nvSpPr>
            <p:spPr bwMode="auto">
              <a:xfrm rot="7137055">
                <a:off x="2791219" y="3206516"/>
                <a:ext cx="794317" cy="368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dirty="0">
                    <a:solidFill>
                      <a:srgbClr val="333399"/>
                    </a:solidFill>
                    <a:latin typeface="Tahoma" charset="0"/>
                    <a:cs typeface="Tahoma" charset="0"/>
                  </a:rPr>
                  <a:t>RICH</a:t>
                </a:r>
              </a:p>
            </p:txBody>
          </p:sp>
        </p:grpSp>
      </p:grpSp>
      <p:cxnSp>
        <p:nvCxnSpPr>
          <p:cNvPr id="85" name="Straight Arrow Connector 84"/>
          <p:cNvCxnSpPr/>
          <p:nvPr/>
        </p:nvCxnSpPr>
        <p:spPr>
          <a:xfrm flipV="1">
            <a:off x="4335834" y="2818298"/>
            <a:ext cx="628198" cy="33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130245" y="2529754"/>
            <a:ext cx="549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Beam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09298" y="4914348"/>
            <a:ext cx="4737824" cy="15967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320487" y="5614991"/>
            <a:ext cx="345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Hadron ID wanted for flavor separation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426715" y="4957323"/>
            <a:ext cx="31240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3D structure of the nucleon by </a:t>
            </a:r>
          </a:p>
          <a:p>
            <a:pPr algn="ctr"/>
            <a:r>
              <a:rPr lang="en-US" sz="1600" dirty="0" smtClean="0"/>
              <a:t>polarized deep-inelastic scattering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90113" y="598430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Crucial</a:t>
            </a:r>
            <a:r>
              <a:rPr lang="en-US" sz="1400" dirty="0"/>
              <a:t> </a:t>
            </a:r>
            <a:r>
              <a:rPr lang="en-US" sz="1400" dirty="0" smtClean="0"/>
              <a:t>for </a:t>
            </a:r>
            <a:r>
              <a:rPr lang="en-US" sz="1400" dirty="0"/>
              <a:t>the study of </a:t>
            </a:r>
            <a:r>
              <a:rPr lang="en-US" sz="1400" dirty="0" smtClean="0"/>
              <a:t>parton </a:t>
            </a:r>
            <a:r>
              <a:rPr lang="en-US" sz="1400" dirty="0"/>
              <a:t>dynamics </a:t>
            </a:r>
            <a:r>
              <a:rPr lang="en-US" sz="1400" dirty="0" smtClean="0"/>
              <a:t>related </a:t>
            </a:r>
            <a:r>
              <a:rPr lang="en-US" sz="1400" dirty="0"/>
              <a:t>to </a:t>
            </a:r>
            <a:r>
              <a:rPr lang="en-US" sz="1400" dirty="0" smtClean="0"/>
              <a:t>angular </a:t>
            </a:r>
            <a:r>
              <a:rPr lang="en-US" sz="1400" dirty="0"/>
              <a:t>momentum and spin-orbit </a:t>
            </a:r>
            <a:r>
              <a:rPr lang="en-US" sz="1400" dirty="0" smtClean="0"/>
              <a:t>effects </a:t>
            </a:r>
            <a:r>
              <a:rPr lang="en-US" sz="1400" dirty="0"/>
              <a:t>with </a:t>
            </a:r>
            <a:r>
              <a:rPr lang="en-US" sz="1400" dirty="0" smtClean="0"/>
              <a:t>flavor </a:t>
            </a:r>
            <a:r>
              <a:rPr lang="cs-CZ" sz="1400" dirty="0" smtClean="0"/>
              <a:t>sensitivity</a:t>
            </a:r>
            <a:r>
              <a:rPr lang="cs-CZ" sz="1400" dirty="0"/>
              <a:t>.</a:t>
            </a:r>
            <a:endParaRPr lang="en-US" sz="1400" dirty="0"/>
          </a:p>
        </p:txBody>
      </p:sp>
      <p:sp>
        <p:nvSpPr>
          <p:cNvPr id="4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8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049361" y="-76200"/>
            <a:ext cx="483693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MA-PMT SPE Resolution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2921002"/>
            <a:ext cx="4225636" cy="484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ZA109_an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6" y="682418"/>
            <a:ext cx="5145406" cy="5863847"/>
          </a:xfrm>
          <a:prstGeom prst="rect">
            <a:avLst/>
          </a:prstGeom>
        </p:spPr>
      </p:pic>
      <p:pic>
        <p:nvPicPr>
          <p:cNvPr id="10" name="Picture 9" descr="s1Q1_H127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23" y="3810047"/>
            <a:ext cx="3074588" cy="2082672"/>
          </a:xfrm>
          <a:prstGeom prst="rect">
            <a:avLst/>
          </a:prstGeom>
        </p:spPr>
      </p:pic>
      <p:pic>
        <p:nvPicPr>
          <p:cNvPr id="11" name="Picture 10" descr="s1Q1_H85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23" y="1266370"/>
            <a:ext cx="3074588" cy="20473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605" y="1002565"/>
            <a:ext cx="471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Gain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276" y="2944003"/>
            <a:ext cx="1110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SPE Resolution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021" y="4839814"/>
            <a:ext cx="7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Efficiency 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36637" y="3285925"/>
            <a:ext cx="1264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SPE Resolution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588867" y="5832937"/>
            <a:ext cx="1264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SPE Resolution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5397762" y="4038388"/>
            <a:ext cx="51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Gain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5378529" y="1385403"/>
            <a:ext cx="51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Gain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261053" y="1400924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H8500 @ 1 kV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236863" y="3971386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H12700 @ 1 kV</a:t>
            </a:r>
            <a:endParaRPr lang="en-US" sz="1400" dirty="0"/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52810" y="674542"/>
            <a:ext cx="277091" cy="122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47746" y="1163636"/>
            <a:ext cx="277091" cy="122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711582" y="3737075"/>
            <a:ext cx="277091" cy="122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87392" y="1376735"/>
            <a:ext cx="313255" cy="4308028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8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352636" y="1016001"/>
            <a:ext cx="4029364" cy="12238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18982" y="3530063"/>
            <a:ext cx="3067854" cy="2745445"/>
            <a:chOff x="178629" y="3209426"/>
            <a:chExt cx="3289300" cy="317269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629" y="3209426"/>
              <a:ext cx="3289300" cy="27432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476" y="5848721"/>
              <a:ext cx="2689452" cy="533400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027193" y="-76200"/>
            <a:ext cx="34273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 Radiator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182" y="3141601"/>
            <a:ext cx="4473699" cy="324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021" y="1135303"/>
            <a:ext cx="4516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Achieved  ~ 0.00050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</a:t>
            </a:r>
            <a:r>
              <a:rPr lang="en-US" sz="1600" baseline="30000" dirty="0"/>
              <a:t>4</a:t>
            </a:r>
            <a:r>
              <a:rPr lang="en-US" sz="1600" dirty="0"/>
              <a:t> cm</a:t>
            </a:r>
            <a:r>
              <a:rPr lang="en-US" sz="1600" baseline="30000" dirty="0"/>
              <a:t>-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 clarity </a:t>
            </a:r>
          </a:p>
          <a:p>
            <a:pPr algn="ctr"/>
            <a:r>
              <a:rPr lang="en-US" sz="1600" dirty="0" smtClean="0"/>
              <a:t>for 115x11.5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tiles at n=1.05*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1600" dirty="0" smtClean="0"/>
              <a:t>(comparable with </a:t>
            </a:r>
            <a:r>
              <a:rPr lang="en-US" sz="1600" dirty="0" err="1" smtClean="0"/>
              <a:t>LHCb</a:t>
            </a:r>
            <a:r>
              <a:rPr lang="en-US" sz="1600" dirty="0" smtClean="0"/>
              <a:t> at n=1.03)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52636" y="2415094"/>
            <a:ext cx="4115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</a:t>
            </a:r>
            <a:r>
              <a:rPr lang="en-US" sz="1600" dirty="0" err="1" smtClean="0"/>
              <a:t>Budker</a:t>
            </a:r>
            <a:r>
              <a:rPr lang="en-US" sz="1600" dirty="0" smtClean="0"/>
              <a:t> and </a:t>
            </a:r>
            <a:r>
              <a:rPr lang="en-US" sz="1600" dirty="0" err="1" smtClean="0"/>
              <a:t>Boreskov</a:t>
            </a:r>
            <a:r>
              <a:rPr lang="en-US" sz="1600" dirty="0"/>
              <a:t> </a:t>
            </a:r>
            <a:r>
              <a:rPr lang="en-US" sz="1600" dirty="0" smtClean="0"/>
              <a:t>Institutes of Novosibirsk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4" y="698065"/>
            <a:ext cx="3478694" cy="2609021"/>
          </a:xfrm>
          <a:prstGeom prst="rect">
            <a:avLst/>
          </a:prstGeom>
        </p:spPr>
      </p:pic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2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apshot 2013-02-20 15-41-49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571"/>
            <a:ext cx="9144000" cy="452612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60129" y="-76200"/>
            <a:ext cx="64153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Custom SiPM Matrix @ +25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</a:t>
            </a:r>
            <a:endParaRPr lang="en-US" sz="3600" b="1" baseline="30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04" y="1858217"/>
            <a:ext cx="4284580" cy="2219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50547" y="3414065"/>
            <a:ext cx="1922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Signal occupancy (%)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1296737" y="5652170"/>
            <a:ext cx="2467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Background occupancy  (%)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6633408" y="4823328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Peak RMS</a:t>
            </a:r>
            <a:endParaRPr lang="en-US" sz="1600" dirty="0"/>
          </a:p>
        </p:txBody>
      </p:sp>
      <p:sp>
        <p:nvSpPr>
          <p:cNvPr id="18" name="Oval Callout 17"/>
          <p:cNvSpPr/>
          <p:nvPr/>
        </p:nvSpPr>
        <p:spPr>
          <a:xfrm>
            <a:off x="6538660" y="962522"/>
            <a:ext cx="2295188" cy="832577"/>
          </a:xfrm>
          <a:prstGeom prst="wedgeEllipseCallout">
            <a:avLst>
              <a:gd name="adj1" fmla="val -120780"/>
              <a:gd name="adj2" fmla="val 155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0" name="TextBox 19"/>
          <p:cNvSpPr txBox="1"/>
          <p:nvPr/>
        </p:nvSpPr>
        <p:spPr>
          <a:xfrm>
            <a:off x="6633408" y="1094053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Equalization of the</a:t>
            </a:r>
          </a:p>
          <a:p>
            <a:pPr algn="ctr"/>
            <a:r>
              <a:rPr lang="en-US" sz="1500" dirty="0"/>
              <a:t>s</a:t>
            </a:r>
            <a:r>
              <a:rPr lang="en-US" sz="1500" dirty="0" smtClean="0"/>
              <a:t>ingle SiPM is</a:t>
            </a:r>
            <a:r>
              <a:rPr lang="en-US" sz="1500" dirty="0"/>
              <a:t> </a:t>
            </a:r>
            <a:r>
              <a:rPr lang="en-US" sz="1500" dirty="0" smtClean="0"/>
              <a:t>critical</a:t>
            </a:r>
            <a:endParaRPr lang="en-US" sz="1500" dirty="0"/>
          </a:p>
        </p:txBody>
      </p:sp>
      <p:sp>
        <p:nvSpPr>
          <p:cNvPr id="21" name="Oval Callout 20"/>
          <p:cNvSpPr/>
          <p:nvPr/>
        </p:nvSpPr>
        <p:spPr>
          <a:xfrm>
            <a:off x="668418" y="3231043"/>
            <a:ext cx="2409519" cy="764529"/>
          </a:xfrm>
          <a:prstGeom prst="wedgeEllipseCallout">
            <a:avLst>
              <a:gd name="adj1" fmla="val -49178"/>
              <a:gd name="adj2" fmla="val 1725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4" name="TextBox 23"/>
          <p:cNvSpPr txBox="1"/>
          <p:nvPr/>
        </p:nvSpPr>
        <p:spPr>
          <a:xfrm>
            <a:off x="796904" y="3289501"/>
            <a:ext cx="19326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In a +/-3 ns window </a:t>
            </a:r>
          </a:p>
          <a:p>
            <a:pPr algn="ctr"/>
            <a:r>
              <a:rPr lang="en-US" sz="1600" dirty="0"/>
              <a:t>c</a:t>
            </a:r>
            <a:r>
              <a:rPr lang="en-US" sz="1600" dirty="0" smtClean="0"/>
              <a:t>hallenging 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level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93484" y="2705876"/>
            <a:ext cx="134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High threshold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Medium threshold</a:t>
            </a:r>
          </a:p>
          <a:p>
            <a:r>
              <a:rPr lang="en-US" sz="1200" dirty="0">
                <a:solidFill>
                  <a:srgbClr val="0000FF"/>
                </a:solidFill>
              </a:rPr>
              <a:t>Low </a:t>
            </a:r>
            <a:r>
              <a:rPr lang="en-US" sz="1200" dirty="0" smtClean="0">
                <a:solidFill>
                  <a:srgbClr val="0000FF"/>
                </a:solidFill>
              </a:rPr>
              <a:t>threshold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34925" y="4170956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457065" y="6281694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8241924" y="6267331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pic>
        <p:nvPicPr>
          <p:cNvPr id="3" name="Picture 2" descr="Snapshot 2013-02-20 15-22-36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4102" y="-234353"/>
            <a:ext cx="1652019" cy="4654546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1751796" y="1804734"/>
            <a:ext cx="641684" cy="641685"/>
          </a:xfrm>
          <a:prstGeom prst="donut">
            <a:avLst>
              <a:gd name="adj" fmla="val 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2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131079" y="-76200"/>
            <a:ext cx="467350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Novel H12700 MA-PMT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 descr="DSC_74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67" y="740889"/>
            <a:ext cx="3839299" cy="25547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8390" y="2422205"/>
            <a:ext cx="341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Jlab</a:t>
            </a:r>
            <a:r>
              <a:rPr lang="en-US" dirty="0" smtClean="0">
                <a:solidFill>
                  <a:schemeClr val="bg1"/>
                </a:solidFill>
              </a:rPr>
              <a:t> Acceptance Test Stand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2921002"/>
            <a:ext cx="4225636" cy="484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draw_richtree_ZA0105.dark2.1075.home.roo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6" y="3815405"/>
            <a:ext cx="2564030" cy="253237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37562" y="3348489"/>
            <a:ext cx="3889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</a:t>
            </a:r>
            <a:r>
              <a:rPr lang="en-US" sz="1400" dirty="0" smtClean="0"/>
              <a:t>ypical higher dark current for border pixels</a:t>
            </a:r>
            <a:endParaRPr lang="en-US" sz="1400" dirty="0"/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860" y="4033925"/>
            <a:ext cx="4093096" cy="241055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486619" y="878049"/>
            <a:ext cx="1968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1:2 typical gain variation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767346" y="6043083"/>
            <a:ext cx="343904" cy="304697"/>
          </a:xfrm>
          <a:prstGeom prst="rect">
            <a:avLst/>
          </a:prstGeom>
          <a:noFill/>
          <a:ln w="25400">
            <a:solidFill>
              <a:srgbClr val="FF0000">
                <a:alpha val="38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802268" y="1371600"/>
            <a:ext cx="3662280" cy="2474285"/>
            <a:chOff x="4586860" y="1069608"/>
            <a:chExt cx="3502255" cy="2356091"/>
          </a:xfrm>
        </p:grpSpPr>
        <p:grpSp>
          <p:nvGrpSpPr>
            <p:cNvPr id="24" name="Group 23"/>
            <p:cNvGrpSpPr/>
            <p:nvPr/>
          </p:nvGrpSpPr>
          <p:grpSpPr>
            <a:xfrm>
              <a:off x="4586860" y="1069608"/>
              <a:ext cx="3502255" cy="2356091"/>
              <a:chOff x="167175" y="3742298"/>
              <a:chExt cx="4414721" cy="3065934"/>
            </a:xfrm>
          </p:grpSpPr>
          <p:pic>
            <p:nvPicPr>
              <p:cNvPr id="25" name="Picture 24" descr="hm.pdf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335"/>
              <a:stretch/>
            </p:blipFill>
            <p:spPr>
              <a:xfrm>
                <a:off x="167175" y="3742298"/>
                <a:ext cx="4414721" cy="2878786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2952800" y="6447779"/>
                <a:ext cx="1299678" cy="3604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Pixel Number</a:t>
                </a:r>
                <a:endParaRPr lang="en-US" sz="1200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168932" y="2637648"/>
              <a:ext cx="1464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Hamamatsu</a:t>
              </a:r>
              <a:r>
                <a:rPr lang="en-US" sz="1400" dirty="0" smtClean="0"/>
                <a:t>, </a:t>
              </a:r>
              <a:r>
                <a:rPr lang="en-US" sz="1400" dirty="0" smtClean="0">
                  <a:solidFill>
                    <a:srgbClr val="0000FF"/>
                  </a:solidFill>
                </a:rPr>
                <a:t>JLab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27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44" y="685237"/>
            <a:ext cx="3389513" cy="262842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9939" y="-76200"/>
            <a:ext cx="647575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H8500 MA-PMT Characterization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993" y="893047"/>
            <a:ext cx="4130801" cy="26016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16263" y="3544559"/>
            <a:ext cx="37064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Up to 1:4 pixel gain variation can be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c</a:t>
            </a:r>
            <a:r>
              <a:rPr lang="en-US" sz="1600" b="1" dirty="0" smtClean="0">
                <a:solidFill>
                  <a:srgbClr val="008000"/>
                </a:solidFill>
              </a:rPr>
              <a:t>ompensated by the read-out electronics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03367" y="3247922"/>
            <a:ext cx="487976" cy="221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255774" y="4312412"/>
            <a:ext cx="1144861" cy="3404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08429" y="562634"/>
            <a:ext cx="79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H8500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020463" y="1888017"/>
            <a:ext cx="2504096" cy="1622012"/>
            <a:chOff x="2020463" y="1974273"/>
            <a:chExt cx="2504096" cy="162201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0463" y="1974273"/>
              <a:ext cx="2504096" cy="1622012"/>
            </a:xfrm>
            <a:prstGeom prst="rect">
              <a:avLst/>
            </a:prstGeom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2713183" y="2632364"/>
              <a:ext cx="235031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791746" y="2344680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Gain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38" name="Right Triangle 37"/>
            <p:cNvSpPr/>
            <p:nvPr/>
          </p:nvSpPr>
          <p:spPr>
            <a:xfrm rot="16200000">
              <a:off x="2626933" y="3273537"/>
              <a:ext cx="227064" cy="102562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40716" y="2853539"/>
              <a:ext cx="644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SPE Loss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8503367" y="3374356"/>
            <a:ext cx="640633" cy="3404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538" y="4041169"/>
            <a:ext cx="3770827" cy="25366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73119" y="5118746"/>
            <a:ext cx="45719" cy="1231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779365" y="4184650"/>
            <a:ext cx="45719" cy="9260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813539" y="4698495"/>
            <a:ext cx="0" cy="412244"/>
          </a:xfrm>
          <a:prstGeom prst="line">
            <a:avLst/>
          </a:prstGeom>
          <a:ln w="127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773119" y="5022345"/>
            <a:ext cx="1" cy="88394"/>
          </a:xfrm>
          <a:prstGeom prst="line">
            <a:avLst/>
          </a:prstGeom>
          <a:ln w="127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767820" y="5118746"/>
            <a:ext cx="51018" cy="0"/>
          </a:xfrm>
          <a:prstGeom prst="line">
            <a:avLst/>
          </a:prstGeom>
          <a:ln w="127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839364" y="5118746"/>
            <a:ext cx="554181" cy="307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01081" y="4043285"/>
            <a:ext cx="3778374" cy="2585491"/>
            <a:chOff x="4588197" y="699564"/>
            <a:chExt cx="3879270" cy="274686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8197" y="699564"/>
              <a:ext cx="3879270" cy="274686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5056914" y="819791"/>
              <a:ext cx="1743356" cy="326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H8500 Pixel SPE Loss </a:t>
              </a:r>
              <a:endParaRPr lang="en-US" sz="1400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52173" y="3521562"/>
            <a:ext cx="3435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SPE loss limited to ~15% above 1040V 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a</a:t>
            </a:r>
            <a:r>
              <a:rPr lang="en-US" sz="1600" b="1" dirty="0" smtClean="0">
                <a:solidFill>
                  <a:srgbClr val="008000"/>
                </a:solidFill>
              </a:rPr>
              <a:t>nd almost uniform over 28 MA-PMTs </a:t>
            </a:r>
            <a:endParaRPr lang="en-US" sz="1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4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04" y="546457"/>
            <a:ext cx="3705008" cy="406567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61636" y="1815282"/>
            <a:ext cx="3703577" cy="21718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30924" y="-76200"/>
            <a:ext cx="51360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Spectrometer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547" y="2346307"/>
            <a:ext cx="2588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 up to 10</a:t>
            </a:r>
            <a:r>
              <a:rPr lang="en-US" sz="1600" baseline="30000" dirty="0" smtClean="0"/>
              <a:t>35 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 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02367" y="3370717"/>
            <a:ext cx="29475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Broad kinematic range coverage </a:t>
            </a:r>
          </a:p>
          <a:p>
            <a:r>
              <a:rPr lang="en-US" sz="1600" dirty="0" smtClean="0"/>
              <a:t>(current to target fragmentation)</a:t>
            </a:r>
            <a:endParaRPr lang="en-US" sz="16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672684" y="2862180"/>
            <a:ext cx="2295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 and D polarized targets</a:t>
            </a:r>
            <a:endParaRPr lang="en-US" sz="1600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280154" y="1815930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Highly polarized 12 GeV electron beam</a:t>
            </a:r>
            <a:endParaRPr lang="en-US" sz="16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16" y="815160"/>
            <a:ext cx="34342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Ongoing upgrade of the CLAS detector.</a:t>
            </a:r>
          </a:p>
          <a:p>
            <a:r>
              <a:rPr lang="en-US" sz="1600" dirty="0" smtClean="0"/>
              <a:t>First beam expected in 2016.</a:t>
            </a:r>
            <a:endParaRPr lang="en-US" sz="16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833138" y="4396382"/>
            <a:ext cx="2355851" cy="2107244"/>
            <a:chOff x="3024788" y="1047749"/>
            <a:chExt cx="2951163" cy="2665413"/>
          </a:xfrm>
        </p:grpSpPr>
        <p:grpSp>
          <p:nvGrpSpPr>
            <p:cNvPr id="50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55" name="Picture 9" descr="sidis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56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7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0" name="Equation" r:id="rId6" imgW="266400" imgH="164880" progId="Equation.3">
                      <p:embed/>
                    </p:oleObj>
                  </mc:Choice>
                  <mc:Fallback>
                    <p:oleObj name="Equation" r:id="rId6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9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1" name="Equation" r:id="rId8" imgW="152280" imgH="139680" progId="Equation.3">
                      <p:embed/>
                    </p:oleObj>
                  </mc:Choice>
                  <mc:Fallback>
                    <p:oleObj name="Equation" r:id="rId8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1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2" name="Equation" r:id="rId10" imgW="253800" imgH="164880" progId="Equation.3">
                      <p:embed/>
                    </p:oleObj>
                  </mc:Choice>
                  <mc:Fallback>
                    <p:oleObj name="Equation" r:id="rId10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19661" y="4343114"/>
            <a:ext cx="3214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 sectors to accomplish physics  program, </a:t>
            </a:r>
          </a:p>
          <a:p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sector by the end of 2016 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3709298" y="4914348"/>
            <a:ext cx="4737824" cy="15967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320487" y="5614991"/>
            <a:ext cx="345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Hadron ID wanted for flavor separation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26715" y="4957323"/>
            <a:ext cx="31240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3D structure of the nucleon by </a:t>
            </a:r>
          </a:p>
          <a:p>
            <a:pPr algn="ctr"/>
            <a:r>
              <a:rPr lang="en-US" sz="1600" dirty="0" smtClean="0"/>
              <a:t>polarized deep-inelastic scattering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790113" y="598430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Crucial</a:t>
            </a:r>
            <a:r>
              <a:rPr lang="en-US" sz="1400" dirty="0"/>
              <a:t> </a:t>
            </a:r>
            <a:r>
              <a:rPr lang="en-US" sz="1400" dirty="0" smtClean="0"/>
              <a:t>for </a:t>
            </a:r>
            <a:r>
              <a:rPr lang="en-US" sz="1400" dirty="0"/>
              <a:t>the study of </a:t>
            </a:r>
            <a:r>
              <a:rPr lang="en-US" sz="1400" dirty="0" smtClean="0"/>
              <a:t>parton </a:t>
            </a:r>
            <a:r>
              <a:rPr lang="en-US" sz="1400" dirty="0"/>
              <a:t>dynamics </a:t>
            </a:r>
            <a:r>
              <a:rPr lang="en-US" sz="1400" dirty="0" smtClean="0"/>
              <a:t>related </a:t>
            </a:r>
            <a:r>
              <a:rPr lang="en-US" sz="1400" dirty="0"/>
              <a:t>to </a:t>
            </a:r>
            <a:r>
              <a:rPr lang="en-US" sz="1400" dirty="0" smtClean="0"/>
              <a:t>angular </a:t>
            </a:r>
            <a:r>
              <a:rPr lang="en-US" sz="1400" dirty="0"/>
              <a:t>momentum and spin-orbit </a:t>
            </a:r>
            <a:r>
              <a:rPr lang="en-US" sz="1400" dirty="0" smtClean="0"/>
              <a:t>effects </a:t>
            </a:r>
            <a:r>
              <a:rPr lang="en-US" sz="1400" dirty="0"/>
              <a:t>with </a:t>
            </a:r>
            <a:r>
              <a:rPr lang="en-US" sz="1400" dirty="0" smtClean="0"/>
              <a:t>flavor </a:t>
            </a:r>
            <a:r>
              <a:rPr lang="cs-CZ" sz="1400" dirty="0" smtClean="0"/>
              <a:t>sensitivity</a:t>
            </a:r>
            <a:r>
              <a:rPr lang="cs-CZ" sz="1400" dirty="0"/>
              <a:t>.</a:t>
            </a:r>
            <a:endParaRPr lang="en-US" sz="1400" dirty="0"/>
          </a:p>
        </p:txBody>
      </p: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3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163829" y="4089658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376238" y="66087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latin typeface="Calibri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3829" y="4089658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0" y="566738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</a:t>
            </a:r>
            <a:endParaRPr lang="en-GB" sz="4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16395" name="Rectangle 4"/>
          <p:cNvSpPr>
            <a:spLocks noChangeArrowheads="1"/>
          </p:cNvSpPr>
          <p:nvPr/>
        </p:nvSpPr>
        <p:spPr bwMode="auto">
          <a:xfrm>
            <a:off x="163829" y="4089658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6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8" name="Rectangle 4"/>
          <p:cNvSpPr>
            <a:spLocks noChangeArrowheads="1"/>
          </p:cNvSpPr>
          <p:nvPr/>
        </p:nvSpPr>
        <p:spPr bwMode="auto">
          <a:xfrm>
            <a:off x="163829" y="4089658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9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541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626756" y="-76200"/>
            <a:ext cx="62282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RICH Requirements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41" y="899255"/>
            <a:ext cx="3590542" cy="2909432"/>
          </a:xfrm>
          <a:prstGeom prst="rect">
            <a:avLst/>
          </a:prstGeom>
        </p:spPr>
      </p:pic>
      <p:sp>
        <p:nvSpPr>
          <p:cNvPr id="22" name="TextBox 49"/>
          <p:cNvSpPr txBox="1">
            <a:spLocks noChangeArrowheads="1"/>
          </p:cNvSpPr>
          <p:nvPr/>
        </p:nvSpPr>
        <p:spPr bwMode="auto">
          <a:xfrm>
            <a:off x="3674102" y="4375993"/>
            <a:ext cx="546989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  cover 3-8 GeV/c momentum range up to 25 degrees</a:t>
            </a: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 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</a:rPr>
              <a:t>    1:10 </a:t>
            </a:r>
            <a:r>
              <a:rPr lang="en-US" sz="1400" dirty="0" err="1" smtClean="0">
                <a:solidFill>
                  <a:srgbClr val="000090"/>
                </a:solidFill>
                <a:ea typeface="Tahoma" charset="0"/>
                <a:cs typeface="Calibri"/>
              </a:rPr>
              <a:t>kaon</a:t>
            </a: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  <a:ea typeface="Tahoma" charset="0"/>
                <a:cs typeface="Calibri"/>
              </a:rPr>
              <a:t>w.r.t</a:t>
            </a: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</a:rPr>
              <a:t>. pion flux </a:t>
            </a: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  <a:sym typeface="Wingdings"/>
              </a:rPr>
              <a:t> </a:t>
            </a:r>
            <a:r>
              <a:rPr lang="en-US" sz="1400" b="1" dirty="0" smtClean="0">
                <a:solidFill>
                  <a:srgbClr val="000090"/>
                </a:solidFill>
                <a:latin typeface="Symbol" charset="2"/>
                <a:ea typeface="Tahoma" charset="0"/>
                <a:cs typeface="Symbol" charset="2"/>
                <a:sym typeface="Wingdings"/>
              </a:rPr>
              <a:t>p</a:t>
            </a:r>
            <a:r>
              <a:rPr lang="en-US" sz="1400" b="1" dirty="0" smtClean="0">
                <a:solidFill>
                  <a:srgbClr val="000090"/>
                </a:solidFill>
                <a:ea typeface="Tahoma" charset="0"/>
                <a:cs typeface="Calibri"/>
                <a:sym typeface="Wingdings"/>
              </a:rPr>
              <a:t> rejection 1:500 required</a:t>
            </a:r>
            <a:endParaRPr lang="en-US" sz="1400" b="1" dirty="0" smtClean="0">
              <a:solidFill>
                <a:srgbClr val="000090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b="1" dirty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Aerogel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to </a:t>
            </a:r>
            <a:r>
              <a:rPr lang="en-US" sz="1400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separate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hadrons with the required rejection factors 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800" dirty="0" smtClean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  <a:p>
            <a:pPr lvl="1">
              <a:buFont typeface="Wingdings" charset="2"/>
              <a:buChar char="à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 collection </a:t>
            </a:r>
            <a:r>
              <a:rPr lang="en-US" sz="1400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of </a:t>
            </a:r>
            <a:r>
              <a:rPr lang="en-US" sz="1400" b="1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visible Cherenkov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light  </a:t>
            </a:r>
            <a:r>
              <a:rPr lang="en-US" sz="1400" b="1" dirty="0" smtClean="0">
                <a:solidFill>
                  <a:srgbClr val="000090"/>
                </a:solidFill>
                <a:ea typeface="Tahoma" charset="0"/>
                <a:cs typeface="Calibri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  <a:sym typeface="Wingdings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</a:t>
            </a:r>
            <a:endParaRPr lang="en-US" sz="1400" b="1" dirty="0" smtClean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800" dirty="0" smtClean="0">
              <a:solidFill>
                <a:srgbClr val="000090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Use of PMTs: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challenging project, need to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minimize the detector</a:t>
            </a:r>
          </a:p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		                area covered with expensive photo-detectors</a:t>
            </a:r>
            <a:endParaRPr lang="en-US" sz="1400" b="1" dirty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68" y="3938807"/>
            <a:ext cx="2923942" cy="262558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75030" y="4017556"/>
            <a:ext cx="2454727" cy="224996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 descr="confr_japo_0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92" y="655415"/>
            <a:ext cx="3335228" cy="3335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1200" y="1270000"/>
            <a:ext cx="5246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Times"/>
                <a:cs typeface="Times"/>
              </a:rPr>
              <a:t>Aerogel</a:t>
            </a:r>
            <a:endParaRPr lang="en-US" sz="800" b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98144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rio Orecchini\Desktop\UI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9" r="19010"/>
          <a:stretch/>
        </p:blipFill>
        <p:spPr bwMode="auto">
          <a:xfrm>
            <a:off x="182251" y="1499879"/>
            <a:ext cx="3458805" cy="434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1 4"/>
          <p:cNvCxnSpPr/>
          <p:nvPr/>
        </p:nvCxnSpPr>
        <p:spPr>
          <a:xfrm>
            <a:off x="1618101" y="4444101"/>
            <a:ext cx="408981" cy="8542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1908439" y="4921657"/>
            <a:ext cx="322838" cy="1499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2156589" y="4728858"/>
            <a:ext cx="420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1 m</a:t>
            </a:r>
            <a:endParaRPr lang="it-IT" sz="1200" dirty="0">
              <a:solidFill>
                <a:srgbClr val="FF0000"/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2503126" y="4649045"/>
            <a:ext cx="345524" cy="1596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C:\Users\Dario Orecchini\Desktop\rrt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068" y="1177839"/>
            <a:ext cx="52154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ttore 2 42"/>
          <p:cNvCxnSpPr/>
          <p:nvPr/>
        </p:nvCxnSpPr>
        <p:spPr>
          <a:xfrm flipH="1">
            <a:off x="1797592" y="3116538"/>
            <a:ext cx="998069" cy="520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42"/>
          <p:cNvCxnSpPr/>
          <p:nvPr/>
        </p:nvCxnSpPr>
        <p:spPr>
          <a:xfrm>
            <a:off x="4312619" y="3116538"/>
            <a:ext cx="1339501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42"/>
          <p:cNvCxnSpPr/>
          <p:nvPr/>
        </p:nvCxnSpPr>
        <p:spPr>
          <a:xfrm flipH="1">
            <a:off x="1644474" y="3822698"/>
            <a:ext cx="1271342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arrotondato 84"/>
          <p:cNvSpPr/>
          <p:nvPr/>
        </p:nvSpPr>
        <p:spPr>
          <a:xfrm>
            <a:off x="2904092" y="3644384"/>
            <a:ext cx="1669358" cy="356629"/>
          </a:xfrm>
          <a:prstGeom prst="roundRect">
            <a:avLst/>
          </a:prstGeom>
          <a:solidFill>
            <a:srgbClr val="FFC000">
              <a:alpha val="5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Lateral Flat Mirrors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ttangolo arrotondato 84"/>
          <p:cNvSpPr/>
          <p:nvPr/>
        </p:nvSpPr>
        <p:spPr>
          <a:xfrm>
            <a:off x="2795661" y="2925306"/>
            <a:ext cx="1516958" cy="356629"/>
          </a:xfrm>
          <a:prstGeom prst="roundRect">
            <a:avLst/>
          </a:prstGeom>
          <a:solidFill>
            <a:srgbClr val="FFC000">
              <a:alpha val="5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Spherical Mirror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87455" y="3822699"/>
            <a:ext cx="496454" cy="20356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000846" y="4419088"/>
            <a:ext cx="496454" cy="1222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ttore 2 42"/>
          <p:cNvCxnSpPr/>
          <p:nvPr/>
        </p:nvCxnSpPr>
        <p:spPr>
          <a:xfrm>
            <a:off x="5450695" y="4900790"/>
            <a:ext cx="69246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42"/>
          <p:cNvCxnSpPr/>
          <p:nvPr/>
        </p:nvCxnSpPr>
        <p:spPr>
          <a:xfrm flipH="1">
            <a:off x="2994878" y="4921657"/>
            <a:ext cx="58403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arrotondato 84"/>
          <p:cNvSpPr/>
          <p:nvPr/>
        </p:nvSpPr>
        <p:spPr>
          <a:xfrm>
            <a:off x="3578912" y="4699832"/>
            <a:ext cx="1872208" cy="356629"/>
          </a:xfrm>
          <a:prstGeom prst="roundRect">
            <a:avLst/>
          </a:prstGeom>
          <a:solidFill>
            <a:srgbClr val="FFC000">
              <a:alpha val="5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PMTs Electronic Panel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0" name="Connettore 2 42"/>
          <p:cNvCxnSpPr/>
          <p:nvPr/>
        </p:nvCxnSpPr>
        <p:spPr>
          <a:xfrm flipH="1" flipV="1">
            <a:off x="2027082" y="5298344"/>
            <a:ext cx="971031" cy="5977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arrotondato 84"/>
          <p:cNvSpPr/>
          <p:nvPr/>
        </p:nvSpPr>
        <p:spPr>
          <a:xfrm>
            <a:off x="2986389" y="5717754"/>
            <a:ext cx="1204611" cy="356629"/>
          </a:xfrm>
          <a:prstGeom prst="roundRect">
            <a:avLst/>
          </a:prstGeom>
          <a:solidFill>
            <a:srgbClr val="FFC000">
              <a:alpha val="5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Aerogel Wall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437486" y="-76200"/>
            <a:ext cx="61229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Module General Assembly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6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2543" y="-76200"/>
            <a:ext cx="56705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Photon Detectors: MA-PMT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57" y="1656041"/>
            <a:ext cx="3665916" cy="2330879"/>
          </a:xfrm>
          <a:prstGeom prst="rect">
            <a:avLst/>
          </a:prstGeom>
        </p:spPr>
      </p:pic>
      <p:pic>
        <p:nvPicPr>
          <p:cNvPr id="10" name="Picture 9" descr="H8500_Q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31" y="4016309"/>
            <a:ext cx="2303552" cy="2519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52" y="3820392"/>
            <a:ext cx="1218279" cy="3330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46222" y="816340"/>
            <a:ext cx="33137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64  </a:t>
            </a:r>
            <a:r>
              <a:rPr lang="en-US" sz="1400" dirty="0"/>
              <a:t>6x6 mm</a:t>
            </a:r>
            <a:r>
              <a:rPr lang="en-US" sz="1400" baseline="30000" dirty="0"/>
              <a:t>2</a:t>
            </a:r>
            <a:r>
              <a:rPr lang="en-US" sz="1400" dirty="0"/>
              <a:t> pixels cost effective device      </a:t>
            </a:r>
            <a:endParaRPr lang="en-US" sz="1400" dirty="0" smtClean="0"/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/>
              <a:t>High sensitivity on VIS towards UV </a:t>
            </a:r>
            <a:r>
              <a:rPr lang="en-US" sz="1400" dirty="0" smtClean="0"/>
              <a:t>light</a:t>
            </a:r>
            <a:endParaRPr lang="en-US" sz="1400" dirty="0" smtClean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/>
              <a:t>   </a:t>
            </a:r>
            <a:r>
              <a:rPr lang="en-US" sz="1400" dirty="0" smtClean="0"/>
              <a:t>Mature </a:t>
            </a:r>
            <a:r>
              <a:rPr lang="en-US" sz="1400" dirty="0" smtClean="0"/>
              <a:t>and reliable technology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Large Area (5x5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 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High </a:t>
            </a:r>
            <a:r>
              <a:rPr lang="en-US" sz="1400" dirty="0"/>
              <a:t>packing density (89 %) </a:t>
            </a:r>
            <a:endParaRPr lang="en-US" sz="1400" dirty="0" smtClean="0"/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Fast response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657" y="770174"/>
            <a:ext cx="37882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only option to keep the schedule is the use </a:t>
            </a:r>
          </a:p>
          <a:p>
            <a:r>
              <a:rPr lang="en-US" sz="1400" dirty="0"/>
              <a:t>o</a:t>
            </a:r>
            <a:r>
              <a:rPr lang="en-US" sz="1400" dirty="0" smtClean="0"/>
              <a:t>f multi-anode photomultipliers (we consider the </a:t>
            </a:r>
          </a:p>
          <a:p>
            <a:r>
              <a:rPr lang="en-US" sz="1400" dirty="0" smtClean="0"/>
              <a:t>promising </a:t>
            </a:r>
            <a:r>
              <a:rPr lang="en-US" sz="1400" dirty="0"/>
              <a:t>SiPM technology as </a:t>
            </a:r>
            <a:r>
              <a:rPr lang="en-US" sz="1400" dirty="0" smtClean="0"/>
              <a:t>the alternative)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8273" y="2525182"/>
            <a:ext cx="4367837" cy="3880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4358" y="5276273"/>
            <a:ext cx="2059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Torus fringe fields in the</a:t>
            </a:r>
          </a:p>
          <a:p>
            <a:r>
              <a:rPr lang="en-US" sz="1400" dirty="0" smtClean="0"/>
              <a:t>RICH photo-detector area</a:t>
            </a:r>
            <a:endParaRPr lang="en-US" sz="1400" dirty="0"/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7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digital_rate_vs_th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5" y="3463636"/>
            <a:ext cx="5582231" cy="301925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419753" y="-76200"/>
            <a:ext cx="6096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MAROC3 Front-End Electronics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50" y="685601"/>
            <a:ext cx="3612468" cy="2285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7776" y="707185"/>
            <a:ext cx="1266770" cy="32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62005" y="1052448"/>
            <a:ext cx="1266770" cy="32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5444" y="3098102"/>
            <a:ext cx="32529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64 binary outputs with time </a:t>
            </a:r>
            <a:r>
              <a:rPr lang="en-US" sz="1400" dirty="0"/>
              <a:t>jitter  ~300 </a:t>
            </a:r>
            <a:r>
              <a:rPr lang="en-US" sz="1400" dirty="0" err="1"/>
              <a:t>ps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3694546" y="1618073"/>
            <a:ext cx="507999" cy="771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13945" y="2137620"/>
            <a:ext cx="1145711" cy="263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79070" y="4692916"/>
            <a:ext cx="1195329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Laser Light</a:t>
            </a:r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1893141" y="5492902"/>
            <a:ext cx="2665073" cy="10499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97812" y="4465485"/>
            <a:ext cx="1195329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Noise</a:t>
            </a:r>
          </a:p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(Rate saturated)</a:t>
            </a:r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33805" y="3894411"/>
            <a:ext cx="1799384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113610" y="3812854"/>
            <a:ext cx="1949618" cy="762000"/>
          </a:xfrm>
          <a:prstGeom prst="wedgeRoundRectCallout">
            <a:avLst>
              <a:gd name="adj1" fmla="val 10815"/>
              <a:gd name="adj2" fmla="val 10661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13610" y="3802775"/>
            <a:ext cx="1996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Self-trigger (dark counts)</a:t>
            </a:r>
          </a:p>
          <a:p>
            <a:r>
              <a:rPr lang="en-US" sz="1400" dirty="0"/>
              <a:t>g</a:t>
            </a:r>
            <a:r>
              <a:rPr lang="en-US" sz="1400" dirty="0" smtClean="0"/>
              <a:t>ain equalization &amp;</a:t>
            </a:r>
          </a:p>
          <a:p>
            <a:r>
              <a:rPr lang="en-US" sz="1400" dirty="0" smtClean="0"/>
              <a:t>threshold selection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086048" y="5308236"/>
            <a:ext cx="441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/>
                <a:cs typeface="Arial"/>
              </a:rPr>
              <a:t>SPE</a:t>
            </a:r>
            <a:endParaRPr lang="en-US" sz="1000" b="1" dirty="0">
              <a:latin typeface="Arial"/>
              <a:cs typeface="Arial"/>
            </a:endParaRPr>
          </a:p>
        </p:txBody>
      </p:sp>
      <p:pic>
        <p:nvPicPr>
          <p:cNvPr id="16" name="Picture 15" descr="maroc3_sche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07" y="698489"/>
            <a:ext cx="2585819" cy="15723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99545" y="2305520"/>
            <a:ext cx="438728" cy="292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5052395" y="2244425"/>
            <a:ext cx="985878" cy="838329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282085" y="3405879"/>
            <a:ext cx="836002" cy="31052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903" y="3082754"/>
            <a:ext cx="5370006" cy="346940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98349" y="1929519"/>
            <a:ext cx="5155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(ATLAS)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7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digital_rate_vs_th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5" y="3463636"/>
            <a:ext cx="5582231" cy="301925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419753" y="-76200"/>
            <a:ext cx="6096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MAROC3 Front-End Electronics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444" y="3098102"/>
            <a:ext cx="32529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64 binary outputs with time </a:t>
            </a:r>
            <a:r>
              <a:rPr lang="en-US" sz="1400" dirty="0"/>
              <a:t>jitter  ~300 </a:t>
            </a:r>
            <a:r>
              <a:rPr lang="en-US" sz="1400" dirty="0" err="1"/>
              <a:t>ps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3694546" y="1618073"/>
            <a:ext cx="507999" cy="771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68505" y="4104671"/>
            <a:ext cx="1145711" cy="263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79070" y="4692916"/>
            <a:ext cx="1195329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Laser Light</a:t>
            </a:r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1893141" y="5492902"/>
            <a:ext cx="2665073" cy="10499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97812" y="4465485"/>
            <a:ext cx="1195329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Noise</a:t>
            </a:r>
          </a:p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(Rate saturated)</a:t>
            </a:r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33805" y="3894411"/>
            <a:ext cx="1799384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113610" y="3812854"/>
            <a:ext cx="1949618" cy="762000"/>
          </a:xfrm>
          <a:prstGeom prst="wedgeRoundRectCallout">
            <a:avLst>
              <a:gd name="adj1" fmla="val 10815"/>
              <a:gd name="adj2" fmla="val 10661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13610" y="3802775"/>
            <a:ext cx="1996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Self-trigger (dark counts)</a:t>
            </a:r>
          </a:p>
          <a:p>
            <a:r>
              <a:rPr lang="en-US" sz="1400" dirty="0"/>
              <a:t>g</a:t>
            </a:r>
            <a:r>
              <a:rPr lang="en-US" sz="1400" dirty="0" smtClean="0"/>
              <a:t>ain equalization &amp;</a:t>
            </a:r>
          </a:p>
          <a:p>
            <a:r>
              <a:rPr lang="en-US" sz="1400" dirty="0" smtClean="0"/>
              <a:t>threshold selection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086048" y="5308236"/>
            <a:ext cx="441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/>
                <a:cs typeface="Arial"/>
              </a:rPr>
              <a:t>SPE</a:t>
            </a:r>
            <a:endParaRPr lang="en-US" sz="1000" b="1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26935" y="4211476"/>
            <a:ext cx="254000" cy="119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948" y="2827895"/>
            <a:ext cx="2282536" cy="15867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99545" y="2305520"/>
            <a:ext cx="438728" cy="292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502610" y="2585504"/>
            <a:ext cx="21258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Multiplexed analog output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56960" y="2653995"/>
            <a:ext cx="2459920" cy="176069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5052395" y="2244425"/>
            <a:ext cx="985878" cy="838329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282085" y="3405879"/>
            <a:ext cx="438728" cy="31052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903" y="3082754"/>
            <a:ext cx="5370006" cy="346940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50" y="685601"/>
            <a:ext cx="3612468" cy="228509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427776" y="707185"/>
            <a:ext cx="1266770" cy="32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898349" y="1929519"/>
            <a:ext cx="5155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(ATLAS)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762005" y="971530"/>
            <a:ext cx="1266770" cy="32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aroc3_schem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07" y="698489"/>
            <a:ext cx="2585819" cy="1572396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H="1" flipV="1">
            <a:off x="6038273" y="1166091"/>
            <a:ext cx="595135" cy="1487904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July 2014,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MAROC_spectru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86" y="4509429"/>
            <a:ext cx="3515814" cy="19916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99545" y="3291840"/>
            <a:ext cx="211975" cy="12175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34736</TotalTime>
  <Words>2762</Words>
  <Application>Microsoft Macintosh PowerPoint</Application>
  <PresentationFormat>On-screen Show (4:3)</PresentationFormat>
  <Paragraphs>600</Paragraphs>
  <Slides>34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696</cp:revision>
  <dcterms:created xsi:type="dcterms:W3CDTF">2012-03-30T13:12:09Z</dcterms:created>
  <dcterms:modified xsi:type="dcterms:W3CDTF">2014-07-02T14:53:13Z</dcterms:modified>
</cp:coreProperties>
</file>