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handoutMasterIdLst>
    <p:handoutMasterId r:id="rId45"/>
  </p:handoutMasterIdLst>
  <p:sldIdLst>
    <p:sldId id="806" r:id="rId2"/>
    <p:sldId id="1203" r:id="rId3"/>
    <p:sldId id="1230" r:id="rId4"/>
    <p:sldId id="1069" r:id="rId5"/>
    <p:sldId id="1204" r:id="rId6"/>
    <p:sldId id="1013" r:id="rId7"/>
    <p:sldId id="1216" r:id="rId8"/>
    <p:sldId id="1066" r:id="rId9"/>
    <p:sldId id="1018" r:id="rId10"/>
    <p:sldId id="1206" r:id="rId11"/>
    <p:sldId id="1213" r:id="rId12"/>
    <p:sldId id="1212" r:id="rId13"/>
    <p:sldId id="872" r:id="rId14"/>
    <p:sldId id="1107" r:id="rId15"/>
    <p:sldId id="931" r:id="rId16"/>
    <p:sldId id="1220" r:id="rId17"/>
    <p:sldId id="1214" r:id="rId18"/>
    <p:sldId id="1217" r:id="rId19"/>
    <p:sldId id="1218" r:id="rId20"/>
    <p:sldId id="1215" r:id="rId21"/>
    <p:sldId id="1207" r:id="rId22"/>
    <p:sldId id="1208" r:id="rId23"/>
    <p:sldId id="1209" r:id="rId24"/>
    <p:sldId id="1211" r:id="rId25"/>
    <p:sldId id="1221" r:id="rId26"/>
    <p:sldId id="1222" r:id="rId27"/>
    <p:sldId id="1198" r:id="rId28"/>
    <p:sldId id="1199" r:id="rId29"/>
    <p:sldId id="1200" r:id="rId30"/>
    <p:sldId id="1223" r:id="rId31"/>
    <p:sldId id="1075" r:id="rId32"/>
    <p:sldId id="1226" r:id="rId33"/>
    <p:sldId id="1227" r:id="rId34"/>
    <p:sldId id="1225" r:id="rId35"/>
    <p:sldId id="1224" r:id="rId36"/>
    <p:sldId id="1232" r:id="rId37"/>
    <p:sldId id="1070" r:id="rId38"/>
    <p:sldId id="1067" r:id="rId39"/>
    <p:sldId id="1073" r:id="rId40"/>
    <p:sldId id="879" r:id="rId41"/>
    <p:sldId id="1086" r:id="rId42"/>
    <p:sldId id="1231"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5F701"/>
    <a:srgbClr val="FCBA78"/>
    <a:srgbClr val="4CDE4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83" autoAdjust="0"/>
    <p:restoredTop sz="98088" autoAdjust="0"/>
  </p:normalViewPr>
  <p:slideViewPr>
    <p:cSldViewPr snapToGrid="0" snapToObjects="1">
      <p:cViewPr>
        <p:scale>
          <a:sx n="125" d="100"/>
          <a:sy n="125" d="100"/>
        </p:scale>
        <p:origin x="1328" y="5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40EE8B9-7048-E245-BE2F-1374BE5408F2}" type="datetimeFigureOut">
              <a:rPr lang="en-US" smtClean="0"/>
              <a:t>9/18/23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4CCEFC-6E8B-B743-AFE9-4C5BF3F9411B}" type="slidenum">
              <a:rPr lang="en-US" smtClean="0"/>
              <a:t>‹#›</a:t>
            </a:fld>
            <a:endParaRPr lang="en-US"/>
          </a:p>
        </p:txBody>
      </p:sp>
    </p:spTree>
    <p:extLst>
      <p:ext uri="{BB962C8B-B14F-4D97-AF65-F5344CB8AC3E}">
        <p14:creationId xmlns:p14="http://schemas.microsoft.com/office/powerpoint/2010/main" val="3241051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686146-0E38-724C-8F8F-8FF46B4BA8C5}" type="datetimeFigureOut">
              <a:rPr lang="en-US" smtClean="0"/>
              <a:pPr/>
              <a:t>9/18/23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38A572-61CB-384F-BB4C-DB6F1BE60B7D}" type="slidenum">
              <a:rPr lang="en-US" smtClean="0"/>
              <a:pPr/>
              <a:t>‹#›</a:t>
            </a:fld>
            <a:endParaRPr lang="en-US"/>
          </a:p>
        </p:txBody>
      </p:sp>
    </p:spTree>
    <p:extLst>
      <p:ext uri="{BB962C8B-B14F-4D97-AF65-F5344CB8AC3E}">
        <p14:creationId xmlns:p14="http://schemas.microsoft.com/office/powerpoint/2010/main" val="11848252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FEC77FDB-A31C-46B6-AD0F-692E6D69A274}" type="slidenum">
              <a:rPr lang="en-US" smtClean="0"/>
              <a:t>1</a:t>
            </a:fld>
            <a:endParaRPr lang="en-US" dirty="0"/>
          </a:p>
        </p:txBody>
      </p:sp>
      <p:sp>
        <p:nvSpPr>
          <p:cNvPr id="5" name="Segnaposto piè di pagina 4"/>
          <p:cNvSpPr>
            <a:spLocks noGrp="1"/>
          </p:cNvSpPr>
          <p:nvPr>
            <p:ph type="ftr" sz="quarter" idx="11"/>
          </p:nvPr>
        </p:nvSpPr>
        <p:spPr/>
        <p:txBody>
          <a:bodyPr/>
          <a:lstStyle/>
          <a:p>
            <a:r>
              <a:rPr lang="en-US" dirty="0"/>
              <a:t>INFN-LNF</a:t>
            </a:r>
          </a:p>
        </p:txBody>
      </p:sp>
    </p:spTree>
    <p:extLst>
      <p:ext uri="{BB962C8B-B14F-4D97-AF65-F5344CB8AC3E}">
        <p14:creationId xmlns:p14="http://schemas.microsoft.com/office/powerpoint/2010/main" val="3921957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FEC77FDB-A31C-46B6-AD0F-692E6D69A274}" type="slidenum">
              <a:rPr lang="en-US" smtClean="0"/>
              <a:t>10</a:t>
            </a:fld>
            <a:endParaRPr lang="en-US" dirty="0"/>
          </a:p>
        </p:txBody>
      </p:sp>
      <p:sp>
        <p:nvSpPr>
          <p:cNvPr id="5" name="Segnaposto piè di pagina 4"/>
          <p:cNvSpPr>
            <a:spLocks noGrp="1"/>
          </p:cNvSpPr>
          <p:nvPr>
            <p:ph type="ftr" sz="quarter" idx="11"/>
          </p:nvPr>
        </p:nvSpPr>
        <p:spPr/>
        <p:txBody>
          <a:bodyPr/>
          <a:lstStyle/>
          <a:p>
            <a:r>
              <a:rPr lang="en-US" dirty="0"/>
              <a:t>INFN-LNF</a:t>
            </a:r>
          </a:p>
        </p:txBody>
      </p:sp>
    </p:spTree>
    <p:extLst>
      <p:ext uri="{BB962C8B-B14F-4D97-AF65-F5344CB8AC3E}">
        <p14:creationId xmlns:p14="http://schemas.microsoft.com/office/powerpoint/2010/main" val="2857675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FEC77FDB-A31C-46B6-AD0F-692E6D69A274}" type="slidenum">
              <a:rPr lang="en-US" smtClean="0"/>
              <a:t>11</a:t>
            </a:fld>
            <a:endParaRPr lang="en-US" dirty="0"/>
          </a:p>
        </p:txBody>
      </p:sp>
      <p:sp>
        <p:nvSpPr>
          <p:cNvPr id="5" name="Segnaposto piè di pagina 4"/>
          <p:cNvSpPr>
            <a:spLocks noGrp="1"/>
          </p:cNvSpPr>
          <p:nvPr>
            <p:ph type="ftr" sz="quarter" idx="11"/>
          </p:nvPr>
        </p:nvSpPr>
        <p:spPr/>
        <p:txBody>
          <a:bodyPr/>
          <a:lstStyle/>
          <a:p>
            <a:r>
              <a:rPr lang="en-US" dirty="0"/>
              <a:t>INFN-LNF</a:t>
            </a:r>
          </a:p>
        </p:txBody>
      </p:sp>
    </p:spTree>
    <p:extLst>
      <p:ext uri="{BB962C8B-B14F-4D97-AF65-F5344CB8AC3E}">
        <p14:creationId xmlns:p14="http://schemas.microsoft.com/office/powerpoint/2010/main" val="1030729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FEC77FDB-A31C-46B6-AD0F-692E6D69A274}" type="slidenum">
              <a:rPr lang="en-US" smtClean="0"/>
              <a:t>12</a:t>
            </a:fld>
            <a:endParaRPr lang="en-US" dirty="0"/>
          </a:p>
        </p:txBody>
      </p:sp>
      <p:sp>
        <p:nvSpPr>
          <p:cNvPr id="5" name="Segnaposto piè di pagina 4"/>
          <p:cNvSpPr>
            <a:spLocks noGrp="1"/>
          </p:cNvSpPr>
          <p:nvPr>
            <p:ph type="ftr" sz="quarter" idx="11"/>
          </p:nvPr>
        </p:nvSpPr>
        <p:spPr/>
        <p:txBody>
          <a:bodyPr/>
          <a:lstStyle/>
          <a:p>
            <a:r>
              <a:rPr lang="en-US" dirty="0"/>
              <a:t>INFN-LNF</a:t>
            </a:r>
          </a:p>
        </p:txBody>
      </p:sp>
    </p:spTree>
    <p:extLst>
      <p:ext uri="{BB962C8B-B14F-4D97-AF65-F5344CB8AC3E}">
        <p14:creationId xmlns:p14="http://schemas.microsoft.com/office/powerpoint/2010/main" val="2748344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FEC77FDB-A31C-46B6-AD0F-692E6D69A274}" type="slidenum">
              <a:rPr lang="en-US" smtClean="0"/>
              <a:t>13</a:t>
            </a:fld>
            <a:endParaRPr lang="en-US" dirty="0"/>
          </a:p>
        </p:txBody>
      </p:sp>
      <p:sp>
        <p:nvSpPr>
          <p:cNvPr id="5" name="Segnaposto piè di pagina 4"/>
          <p:cNvSpPr>
            <a:spLocks noGrp="1"/>
          </p:cNvSpPr>
          <p:nvPr>
            <p:ph type="ftr" sz="quarter" idx="11"/>
          </p:nvPr>
        </p:nvSpPr>
        <p:spPr/>
        <p:txBody>
          <a:bodyPr/>
          <a:lstStyle/>
          <a:p>
            <a:r>
              <a:rPr lang="en-US" dirty="0"/>
              <a:t>INFN-LNF</a:t>
            </a:r>
          </a:p>
        </p:txBody>
      </p:sp>
    </p:spTree>
    <p:extLst>
      <p:ext uri="{BB962C8B-B14F-4D97-AF65-F5344CB8AC3E}">
        <p14:creationId xmlns:p14="http://schemas.microsoft.com/office/powerpoint/2010/main" val="858149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Vanno</a:t>
            </a:r>
            <a:r>
              <a:rPr lang="en-US" dirty="0"/>
              <a:t> </a:t>
            </a:r>
            <a:r>
              <a:rPr lang="en-US" dirty="0" err="1"/>
              <a:t>messi</a:t>
            </a:r>
            <a:r>
              <a:rPr lang="en-US" dirty="0"/>
              <a:t> </a:t>
            </a:r>
            <a:r>
              <a:rPr lang="en-US" dirty="0" err="1"/>
              <a:t>studi</a:t>
            </a:r>
            <a:r>
              <a:rPr lang="en-US" dirty="0"/>
              <a:t> </a:t>
            </a:r>
            <a:r>
              <a:rPr lang="en-US" dirty="0" err="1"/>
              <a:t>innovativi</a:t>
            </a:r>
            <a:r>
              <a:rPr lang="en-US" dirty="0"/>
              <a:t> e</a:t>
            </a:r>
            <a:r>
              <a:rPr lang="en-US" baseline="0" dirty="0"/>
              <a:t> </a:t>
            </a:r>
            <a:r>
              <a:rPr lang="en-US" baseline="0" dirty="0" err="1"/>
              <a:t>pubblicazioni</a:t>
            </a:r>
            <a:endParaRPr lang="en-US" dirty="0"/>
          </a:p>
        </p:txBody>
      </p:sp>
      <p:sp>
        <p:nvSpPr>
          <p:cNvPr id="4" name="Slide Number Placeholder 3"/>
          <p:cNvSpPr>
            <a:spLocks noGrp="1"/>
          </p:cNvSpPr>
          <p:nvPr>
            <p:ph type="sldNum" sz="quarter" idx="10"/>
          </p:nvPr>
        </p:nvSpPr>
        <p:spPr/>
        <p:txBody>
          <a:bodyPr/>
          <a:lstStyle/>
          <a:p>
            <a:pPr>
              <a:defRPr/>
            </a:pPr>
            <a:fld id="{83649E0E-4C44-FB4C-A473-DE36212A84F4}" type="slidenum">
              <a:rPr lang="en-US" smtClean="0"/>
              <a:pPr>
                <a:defRPr/>
              </a:pPr>
              <a:t>14</a:t>
            </a:fld>
            <a:endParaRPr lang="en-US"/>
          </a:p>
        </p:txBody>
      </p:sp>
    </p:spTree>
    <p:extLst>
      <p:ext uri="{BB962C8B-B14F-4D97-AF65-F5344CB8AC3E}">
        <p14:creationId xmlns:p14="http://schemas.microsoft.com/office/powerpoint/2010/main" val="4257399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Vanno</a:t>
            </a:r>
            <a:r>
              <a:rPr lang="en-US" dirty="0"/>
              <a:t> </a:t>
            </a:r>
            <a:r>
              <a:rPr lang="en-US" dirty="0" err="1"/>
              <a:t>messi</a:t>
            </a:r>
            <a:r>
              <a:rPr lang="en-US" dirty="0"/>
              <a:t> </a:t>
            </a:r>
            <a:r>
              <a:rPr lang="en-US" dirty="0" err="1"/>
              <a:t>studi</a:t>
            </a:r>
            <a:r>
              <a:rPr lang="en-US" dirty="0"/>
              <a:t> </a:t>
            </a:r>
            <a:r>
              <a:rPr lang="en-US" dirty="0" err="1"/>
              <a:t>innovativi</a:t>
            </a:r>
            <a:r>
              <a:rPr lang="en-US" dirty="0"/>
              <a:t> e</a:t>
            </a:r>
            <a:r>
              <a:rPr lang="en-US" baseline="0" dirty="0"/>
              <a:t> </a:t>
            </a:r>
            <a:r>
              <a:rPr lang="en-US" baseline="0" dirty="0" err="1"/>
              <a:t>pubblicazioni</a:t>
            </a:r>
            <a:endParaRPr lang="en-US" dirty="0"/>
          </a:p>
        </p:txBody>
      </p:sp>
      <p:sp>
        <p:nvSpPr>
          <p:cNvPr id="4" name="Slide Number Placeholder 3"/>
          <p:cNvSpPr>
            <a:spLocks noGrp="1"/>
          </p:cNvSpPr>
          <p:nvPr>
            <p:ph type="sldNum" sz="quarter" idx="10"/>
          </p:nvPr>
        </p:nvSpPr>
        <p:spPr/>
        <p:txBody>
          <a:bodyPr/>
          <a:lstStyle/>
          <a:p>
            <a:pPr>
              <a:defRPr/>
            </a:pPr>
            <a:fld id="{83649E0E-4C44-FB4C-A473-DE36212A84F4}" type="slidenum">
              <a:rPr lang="en-US" smtClean="0"/>
              <a:pPr>
                <a:defRPr/>
              </a:pPr>
              <a:t>15</a:t>
            </a:fld>
            <a:endParaRPr lang="en-US"/>
          </a:p>
        </p:txBody>
      </p:sp>
    </p:spTree>
    <p:extLst>
      <p:ext uri="{BB962C8B-B14F-4D97-AF65-F5344CB8AC3E}">
        <p14:creationId xmlns:p14="http://schemas.microsoft.com/office/powerpoint/2010/main" val="4171037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Vanno</a:t>
            </a:r>
            <a:r>
              <a:rPr lang="en-US" dirty="0"/>
              <a:t> </a:t>
            </a:r>
            <a:r>
              <a:rPr lang="en-US" dirty="0" err="1"/>
              <a:t>messi</a:t>
            </a:r>
            <a:r>
              <a:rPr lang="en-US" dirty="0"/>
              <a:t> </a:t>
            </a:r>
            <a:r>
              <a:rPr lang="en-US" dirty="0" err="1"/>
              <a:t>studi</a:t>
            </a:r>
            <a:r>
              <a:rPr lang="en-US" dirty="0"/>
              <a:t> </a:t>
            </a:r>
            <a:r>
              <a:rPr lang="en-US" dirty="0" err="1"/>
              <a:t>innovativi</a:t>
            </a:r>
            <a:r>
              <a:rPr lang="en-US" dirty="0"/>
              <a:t> e</a:t>
            </a:r>
            <a:r>
              <a:rPr lang="en-US" baseline="0" dirty="0"/>
              <a:t> </a:t>
            </a:r>
            <a:r>
              <a:rPr lang="en-US" baseline="0" dirty="0" err="1"/>
              <a:t>pubblicazioni</a:t>
            </a:r>
            <a:endParaRPr lang="en-US" dirty="0"/>
          </a:p>
        </p:txBody>
      </p:sp>
      <p:sp>
        <p:nvSpPr>
          <p:cNvPr id="4" name="Slide Number Placeholder 3"/>
          <p:cNvSpPr>
            <a:spLocks noGrp="1"/>
          </p:cNvSpPr>
          <p:nvPr>
            <p:ph type="sldNum" sz="quarter" idx="10"/>
          </p:nvPr>
        </p:nvSpPr>
        <p:spPr/>
        <p:txBody>
          <a:bodyPr/>
          <a:lstStyle/>
          <a:p>
            <a:pPr>
              <a:defRPr/>
            </a:pPr>
            <a:fld id="{83649E0E-4C44-FB4C-A473-DE36212A84F4}" type="slidenum">
              <a:rPr lang="en-US" smtClean="0"/>
              <a:pPr>
                <a:defRPr/>
              </a:pPr>
              <a:t>16</a:t>
            </a:fld>
            <a:endParaRPr lang="en-US"/>
          </a:p>
        </p:txBody>
      </p:sp>
    </p:spTree>
    <p:extLst>
      <p:ext uri="{BB962C8B-B14F-4D97-AF65-F5344CB8AC3E}">
        <p14:creationId xmlns:p14="http://schemas.microsoft.com/office/powerpoint/2010/main" val="4094808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Vanno</a:t>
            </a:r>
            <a:r>
              <a:rPr lang="en-US" dirty="0"/>
              <a:t> </a:t>
            </a:r>
            <a:r>
              <a:rPr lang="en-US" dirty="0" err="1"/>
              <a:t>messi</a:t>
            </a:r>
            <a:r>
              <a:rPr lang="en-US" dirty="0"/>
              <a:t> </a:t>
            </a:r>
            <a:r>
              <a:rPr lang="en-US" dirty="0" err="1"/>
              <a:t>studi</a:t>
            </a:r>
            <a:r>
              <a:rPr lang="en-US" dirty="0"/>
              <a:t> </a:t>
            </a:r>
            <a:r>
              <a:rPr lang="en-US" dirty="0" err="1"/>
              <a:t>innovativi</a:t>
            </a:r>
            <a:r>
              <a:rPr lang="en-US" dirty="0"/>
              <a:t> e</a:t>
            </a:r>
            <a:r>
              <a:rPr lang="en-US" baseline="0" dirty="0"/>
              <a:t> </a:t>
            </a:r>
            <a:r>
              <a:rPr lang="en-US" baseline="0" dirty="0" err="1"/>
              <a:t>pubblicazioni</a:t>
            </a:r>
            <a:endParaRPr lang="en-US" dirty="0"/>
          </a:p>
        </p:txBody>
      </p:sp>
      <p:sp>
        <p:nvSpPr>
          <p:cNvPr id="4" name="Slide Number Placeholder 3"/>
          <p:cNvSpPr>
            <a:spLocks noGrp="1"/>
          </p:cNvSpPr>
          <p:nvPr>
            <p:ph type="sldNum" sz="quarter" idx="10"/>
          </p:nvPr>
        </p:nvSpPr>
        <p:spPr/>
        <p:txBody>
          <a:bodyPr/>
          <a:lstStyle/>
          <a:p>
            <a:pPr>
              <a:defRPr/>
            </a:pPr>
            <a:fld id="{83649E0E-4C44-FB4C-A473-DE36212A84F4}" type="slidenum">
              <a:rPr lang="en-US" smtClean="0"/>
              <a:pPr>
                <a:defRPr/>
              </a:pPr>
              <a:t>17</a:t>
            </a:fld>
            <a:endParaRPr lang="en-US"/>
          </a:p>
        </p:txBody>
      </p:sp>
    </p:spTree>
    <p:extLst>
      <p:ext uri="{BB962C8B-B14F-4D97-AF65-F5344CB8AC3E}">
        <p14:creationId xmlns:p14="http://schemas.microsoft.com/office/powerpoint/2010/main" val="3637992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Vanno</a:t>
            </a:r>
            <a:r>
              <a:rPr lang="en-US" dirty="0"/>
              <a:t> </a:t>
            </a:r>
            <a:r>
              <a:rPr lang="en-US" dirty="0" err="1"/>
              <a:t>messi</a:t>
            </a:r>
            <a:r>
              <a:rPr lang="en-US" dirty="0"/>
              <a:t> </a:t>
            </a:r>
            <a:r>
              <a:rPr lang="en-US" dirty="0" err="1"/>
              <a:t>studi</a:t>
            </a:r>
            <a:r>
              <a:rPr lang="en-US" dirty="0"/>
              <a:t> </a:t>
            </a:r>
            <a:r>
              <a:rPr lang="en-US" dirty="0" err="1"/>
              <a:t>innovativi</a:t>
            </a:r>
            <a:r>
              <a:rPr lang="en-US" dirty="0"/>
              <a:t> e</a:t>
            </a:r>
            <a:r>
              <a:rPr lang="en-US" baseline="0" dirty="0"/>
              <a:t> </a:t>
            </a:r>
            <a:r>
              <a:rPr lang="en-US" baseline="0" dirty="0" err="1"/>
              <a:t>pubblicazioni</a:t>
            </a:r>
            <a:endParaRPr lang="en-US" dirty="0"/>
          </a:p>
        </p:txBody>
      </p:sp>
      <p:sp>
        <p:nvSpPr>
          <p:cNvPr id="4" name="Slide Number Placeholder 3"/>
          <p:cNvSpPr>
            <a:spLocks noGrp="1"/>
          </p:cNvSpPr>
          <p:nvPr>
            <p:ph type="sldNum" sz="quarter" idx="10"/>
          </p:nvPr>
        </p:nvSpPr>
        <p:spPr/>
        <p:txBody>
          <a:bodyPr/>
          <a:lstStyle/>
          <a:p>
            <a:pPr>
              <a:defRPr/>
            </a:pPr>
            <a:fld id="{83649E0E-4C44-FB4C-A473-DE36212A84F4}" type="slidenum">
              <a:rPr lang="en-US" smtClean="0"/>
              <a:pPr>
                <a:defRPr/>
              </a:pPr>
              <a:t>18</a:t>
            </a:fld>
            <a:endParaRPr lang="en-US"/>
          </a:p>
        </p:txBody>
      </p:sp>
    </p:spTree>
    <p:extLst>
      <p:ext uri="{BB962C8B-B14F-4D97-AF65-F5344CB8AC3E}">
        <p14:creationId xmlns:p14="http://schemas.microsoft.com/office/powerpoint/2010/main" val="3836998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Vanno</a:t>
            </a:r>
            <a:r>
              <a:rPr lang="en-US" dirty="0"/>
              <a:t> </a:t>
            </a:r>
            <a:r>
              <a:rPr lang="en-US" dirty="0" err="1"/>
              <a:t>messi</a:t>
            </a:r>
            <a:r>
              <a:rPr lang="en-US" dirty="0"/>
              <a:t> </a:t>
            </a:r>
            <a:r>
              <a:rPr lang="en-US" dirty="0" err="1"/>
              <a:t>studi</a:t>
            </a:r>
            <a:r>
              <a:rPr lang="en-US" dirty="0"/>
              <a:t> </a:t>
            </a:r>
            <a:r>
              <a:rPr lang="en-US" dirty="0" err="1"/>
              <a:t>innovativi</a:t>
            </a:r>
            <a:r>
              <a:rPr lang="en-US" dirty="0"/>
              <a:t> e</a:t>
            </a:r>
            <a:r>
              <a:rPr lang="en-US" baseline="0" dirty="0"/>
              <a:t> </a:t>
            </a:r>
            <a:r>
              <a:rPr lang="en-US" baseline="0" dirty="0" err="1"/>
              <a:t>pubblicazioni</a:t>
            </a:r>
            <a:endParaRPr lang="en-US" dirty="0"/>
          </a:p>
        </p:txBody>
      </p:sp>
      <p:sp>
        <p:nvSpPr>
          <p:cNvPr id="4" name="Slide Number Placeholder 3"/>
          <p:cNvSpPr>
            <a:spLocks noGrp="1"/>
          </p:cNvSpPr>
          <p:nvPr>
            <p:ph type="sldNum" sz="quarter" idx="10"/>
          </p:nvPr>
        </p:nvSpPr>
        <p:spPr/>
        <p:txBody>
          <a:bodyPr/>
          <a:lstStyle/>
          <a:p>
            <a:pPr>
              <a:defRPr/>
            </a:pPr>
            <a:fld id="{83649E0E-4C44-FB4C-A473-DE36212A84F4}" type="slidenum">
              <a:rPr lang="en-US" smtClean="0"/>
              <a:pPr>
                <a:defRPr/>
              </a:pPr>
              <a:t>19</a:t>
            </a:fld>
            <a:endParaRPr lang="en-US"/>
          </a:p>
        </p:txBody>
      </p:sp>
    </p:spTree>
    <p:extLst>
      <p:ext uri="{BB962C8B-B14F-4D97-AF65-F5344CB8AC3E}">
        <p14:creationId xmlns:p14="http://schemas.microsoft.com/office/powerpoint/2010/main" val="2188953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Vanno</a:t>
            </a:r>
            <a:r>
              <a:rPr lang="en-US" dirty="0"/>
              <a:t> </a:t>
            </a:r>
            <a:r>
              <a:rPr lang="en-US" dirty="0" err="1"/>
              <a:t>messi</a:t>
            </a:r>
            <a:r>
              <a:rPr lang="en-US" dirty="0"/>
              <a:t> </a:t>
            </a:r>
            <a:r>
              <a:rPr lang="en-US" dirty="0" err="1"/>
              <a:t>studi</a:t>
            </a:r>
            <a:r>
              <a:rPr lang="en-US" dirty="0"/>
              <a:t> </a:t>
            </a:r>
            <a:r>
              <a:rPr lang="en-US" dirty="0" err="1"/>
              <a:t>innovativi</a:t>
            </a:r>
            <a:r>
              <a:rPr lang="en-US" dirty="0"/>
              <a:t> e</a:t>
            </a:r>
            <a:r>
              <a:rPr lang="en-US" baseline="0" dirty="0"/>
              <a:t> </a:t>
            </a:r>
            <a:r>
              <a:rPr lang="en-US" baseline="0" dirty="0" err="1"/>
              <a:t>pubblicazioni</a:t>
            </a:r>
            <a:endParaRPr lang="en-US" dirty="0"/>
          </a:p>
        </p:txBody>
      </p:sp>
      <p:sp>
        <p:nvSpPr>
          <p:cNvPr id="4" name="Slide Number Placeholder 3"/>
          <p:cNvSpPr>
            <a:spLocks noGrp="1"/>
          </p:cNvSpPr>
          <p:nvPr>
            <p:ph type="sldNum" sz="quarter" idx="10"/>
          </p:nvPr>
        </p:nvSpPr>
        <p:spPr/>
        <p:txBody>
          <a:bodyPr/>
          <a:lstStyle/>
          <a:p>
            <a:pPr>
              <a:defRPr/>
            </a:pPr>
            <a:fld id="{83649E0E-4C44-FB4C-A473-DE36212A84F4}" type="slidenum">
              <a:rPr lang="en-US" smtClean="0"/>
              <a:pPr>
                <a:defRPr/>
              </a:pPr>
              <a:t>2</a:t>
            </a:fld>
            <a:endParaRPr lang="en-US"/>
          </a:p>
        </p:txBody>
      </p:sp>
    </p:spTree>
    <p:extLst>
      <p:ext uri="{BB962C8B-B14F-4D97-AF65-F5344CB8AC3E}">
        <p14:creationId xmlns:p14="http://schemas.microsoft.com/office/powerpoint/2010/main" val="35447188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Vanno</a:t>
            </a:r>
            <a:r>
              <a:rPr lang="en-US" dirty="0"/>
              <a:t> </a:t>
            </a:r>
            <a:r>
              <a:rPr lang="en-US" dirty="0" err="1"/>
              <a:t>messi</a:t>
            </a:r>
            <a:r>
              <a:rPr lang="en-US" dirty="0"/>
              <a:t> </a:t>
            </a:r>
            <a:r>
              <a:rPr lang="en-US" dirty="0" err="1"/>
              <a:t>studi</a:t>
            </a:r>
            <a:r>
              <a:rPr lang="en-US" dirty="0"/>
              <a:t> </a:t>
            </a:r>
            <a:r>
              <a:rPr lang="en-US" dirty="0" err="1"/>
              <a:t>innovativi</a:t>
            </a:r>
            <a:r>
              <a:rPr lang="en-US" dirty="0"/>
              <a:t> e</a:t>
            </a:r>
            <a:r>
              <a:rPr lang="en-US" baseline="0" dirty="0"/>
              <a:t> </a:t>
            </a:r>
            <a:r>
              <a:rPr lang="en-US" baseline="0" dirty="0" err="1"/>
              <a:t>pubblicazioni</a:t>
            </a:r>
            <a:endParaRPr lang="en-US" dirty="0"/>
          </a:p>
        </p:txBody>
      </p:sp>
      <p:sp>
        <p:nvSpPr>
          <p:cNvPr id="4" name="Slide Number Placeholder 3"/>
          <p:cNvSpPr>
            <a:spLocks noGrp="1"/>
          </p:cNvSpPr>
          <p:nvPr>
            <p:ph type="sldNum" sz="quarter" idx="10"/>
          </p:nvPr>
        </p:nvSpPr>
        <p:spPr/>
        <p:txBody>
          <a:bodyPr/>
          <a:lstStyle/>
          <a:p>
            <a:pPr>
              <a:defRPr/>
            </a:pPr>
            <a:fld id="{83649E0E-4C44-FB4C-A473-DE36212A84F4}" type="slidenum">
              <a:rPr lang="en-US" smtClean="0"/>
              <a:pPr>
                <a:defRPr/>
              </a:pPr>
              <a:t>20</a:t>
            </a:fld>
            <a:endParaRPr lang="en-US"/>
          </a:p>
        </p:txBody>
      </p:sp>
    </p:spTree>
    <p:extLst>
      <p:ext uri="{BB962C8B-B14F-4D97-AF65-F5344CB8AC3E}">
        <p14:creationId xmlns:p14="http://schemas.microsoft.com/office/powerpoint/2010/main" val="3783754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Vanno</a:t>
            </a:r>
            <a:r>
              <a:rPr lang="en-US" dirty="0"/>
              <a:t> </a:t>
            </a:r>
            <a:r>
              <a:rPr lang="en-US" dirty="0" err="1"/>
              <a:t>messi</a:t>
            </a:r>
            <a:r>
              <a:rPr lang="en-US" dirty="0"/>
              <a:t> </a:t>
            </a:r>
            <a:r>
              <a:rPr lang="en-US" dirty="0" err="1"/>
              <a:t>studi</a:t>
            </a:r>
            <a:r>
              <a:rPr lang="en-US" dirty="0"/>
              <a:t> </a:t>
            </a:r>
            <a:r>
              <a:rPr lang="en-US" dirty="0" err="1"/>
              <a:t>innovativi</a:t>
            </a:r>
            <a:r>
              <a:rPr lang="en-US" dirty="0"/>
              <a:t> e</a:t>
            </a:r>
            <a:r>
              <a:rPr lang="en-US" baseline="0" dirty="0"/>
              <a:t> </a:t>
            </a:r>
            <a:r>
              <a:rPr lang="en-US" baseline="0" dirty="0" err="1"/>
              <a:t>pubblicazioni</a:t>
            </a:r>
            <a:endParaRPr lang="en-US" dirty="0"/>
          </a:p>
        </p:txBody>
      </p:sp>
      <p:sp>
        <p:nvSpPr>
          <p:cNvPr id="4" name="Slide Number Placeholder 3"/>
          <p:cNvSpPr>
            <a:spLocks noGrp="1"/>
          </p:cNvSpPr>
          <p:nvPr>
            <p:ph type="sldNum" sz="quarter" idx="10"/>
          </p:nvPr>
        </p:nvSpPr>
        <p:spPr/>
        <p:txBody>
          <a:bodyPr/>
          <a:lstStyle/>
          <a:p>
            <a:pPr>
              <a:defRPr/>
            </a:pPr>
            <a:fld id="{83649E0E-4C44-FB4C-A473-DE36212A84F4}" type="slidenum">
              <a:rPr lang="en-US" smtClean="0"/>
              <a:pPr>
                <a:defRPr/>
              </a:pPr>
              <a:t>21</a:t>
            </a:fld>
            <a:endParaRPr lang="en-US"/>
          </a:p>
        </p:txBody>
      </p:sp>
    </p:spTree>
    <p:extLst>
      <p:ext uri="{BB962C8B-B14F-4D97-AF65-F5344CB8AC3E}">
        <p14:creationId xmlns:p14="http://schemas.microsoft.com/office/powerpoint/2010/main" val="835123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Vanno</a:t>
            </a:r>
            <a:r>
              <a:rPr lang="en-US" dirty="0"/>
              <a:t> </a:t>
            </a:r>
            <a:r>
              <a:rPr lang="en-US" dirty="0" err="1"/>
              <a:t>messi</a:t>
            </a:r>
            <a:r>
              <a:rPr lang="en-US" dirty="0"/>
              <a:t> </a:t>
            </a:r>
            <a:r>
              <a:rPr lang="en-US" dirty="0" err="1"/>
              <a:t>studi</a:t>
            </a:r>
            <a:r>
              <a:rPr lang="en-US" dirty="0"/>
              <a:t> </a:t>
            </a:r>
            <a:r>
              <a:rPr lang="en-US" dirty="0" err="1"/>
              <a:t>innovativi</a:t>
            </a:r>
            <a:r>
              <a:rPr lang="en-US" dirty="0"/>
              <a:t> e</a:t>
            </a:r>
            <a:r>
              <a:rPr lang="en-US" baseline="0" dirty="0"/>
              <a:t> </a:t>
            </a:r>
            <a:r>
              <a:rPr lang="en-US" baseline="0" dirty="0" err="1"/>
              <a:t>pubblicazioni</a:t>
            </a:r>
            <a:endParaRPr lang="en-US" dirty="0"/>
          </a:p>
        </p:txBody>
      </p:sp>
      <p:sp>
        <p:nvSpPr>
          <p:cNvPr id="4" name="Slide Number Placeholder 3"/>
          <p:cNvSpPr>
            <a:spLocks noGrp="1"/>
          </p:cNvSpPr>
          <p:nvPr>
            <p:ph type="sldNum" sz="quarter" idx="10"/>
          </p:nvPr>
        </p:nvSpPr>
        <p:spPr/>
        <p:txBody>
          <a:bodyPr/>
          <a:lstStyle/>
          <a:p>
            <a:pPr>
              <a:defRPr/>
            </a:pPr>
            <a:fld id="{83649E0E-4C44-FB4C-A473-DE36212A84F4}" type="slidenum">
              <a:rPr lang="en-US" smtClean="0"/>
              <a:pPr>
                <a:defRPr/>
              </a:pPr>
              <a:t>22</a:t>
            </a:fld>
            <a:endParaRPr lang="en-US"/>
          </a:p>
        </p:txBody>
      </p:sp>
    </p:spTree>
    <p:extLst>
      <p:ext uri="{BB962C8B-B14F-4D97-AF65-F5344CB8AC3E}">
        <p14:creationId xmlns:p14="http://schemas.microsoft.com/office/powerpoint/2010/main" val="3765005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Vanno</a:t>
            </a:r>
            <a:r>
              <a:rPr lang="en-US" dirty="0"/>
              <a:t> </a:t>
            </a:r>
            <a:r>
              <a:rPr lang="en-US" dirty="0" err="1"/>
              <a:t>messi</a:t>
            </a:r>
            <a:r>
              <a:rPr lang="en-US" dirty="0"/>
              <a:t> </a:t>
            </a:r>
            <a:r>
              <a:rPr lang="en-US" dirty="0" err="1"/>
              <a:t>studi</a:t>
            </a:r>
            <a:r>
              <a:rPr lang="en-US" dirty="0"/>
              <a:t> </a:t>
            </a:r>
            <a:r>
              <a:rPr lang="en-US" dirty="0" err="1"/>
              <a:t>innovativi</a:t>
            </a:r>
            <a:r>
              <a:rPr lang="en-US" dirty="0"/>
              <a:t> e</a:t>
            </a:r>
            <a:r>
              <a:rPr lang="en-US" baseline="0" dirty="0"/>
              <a:t> </a:t>
            </a:r>
            <a:r>
              <a:rPr lang="en-US" baseline="0" dirty="0" err="1"/>
              <a:t>pubblicazioni</a:t>
            </a:r>
            <a:endParaRPr lang="en-US" dirty="0"/>
          </a:p>
        </p:txBody>
      </p:sp>
      <p:sp>
        <p:nvSpPr>
          <p:cNvPr id="4" name="Slide Number Placeholder 3"/>
          <p:cNvSpPr>
            <a:spLocks noGrp="1"/>
          </p:cNvSpPr>
          <p:nvPr>
            <p:ph type="sldNum" sz="quarter" idx="10"/>
          </p:nvPr>
        </p:nvSpPr>
        <p:spPr/>
        <p:txBody>
          <a:bodyPr/>
          <a:lstStyle/>
          <a:p>
            <a:pPr>
              <a:defRPr/>
            </a:pPr>
            <a:fld id="{83649E0E-4C44-FB4C-A473-DE36212A84F4}" type="slidenum">
              <a:rPr lang="en-US" smtClean="0"/>
              <a:pPr>
                <a:defRPr/>
              </a:pPr>
              <a:t>23</a:t>
            </a:fld>
            <a:endParaRPr lang="en-US"/>
          </a:p>
        </p:txBody>
      </p:sp>
    </p:spTree>
    <p:extLst>
      <p:ext uri="{BB962C8B-B14F-4D97-AF65-F5344CB8AC3E}">
        <p14:creationId xmlns:p14="http://schemas.microsoft.com/office/powerpoint/2010/main" val="777586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Vanno</a:t>
            </a:r>
            <a:r>
              <a:rPr lang="en-US" dirty="0"/>
              <a:t> </a:t>
            </a:r>
            <a:r>
              <a:rPr lang="en-US" dirty="0" err="1"/>
              <a:t>messi</a:t>
            </a:r>
            <a:r>
              <a:rPr lang="en-US" dirty="0"/>
              <a:t> </a:t>
            </a:r>
            <a:r>
              <a:rPr lang="en-US" dirty="0" err="1"/>
              <a:t>studi</a:t>
            </a:r>
            <a:r>
              <a:rPr lang="en-US" dirty="0"/>
              <a:t> </a:t>
            </a:r>
            <a:r>
              <a:rPr lang="en-US" dirty="0" err="1"/>
              <a:t>innovativi</a:t>
            </a:r>
            <a:r>
              <a:rPr lang="en-US" dirty="0"/>
              <a:t> e</a:t>
            </a:r>
            <a:r>
              <a:rPr lang="en-US" baseline="0" dirty="0"/>
              <a:t> </a:t>
            </a:r>
            <a:r>
              <a:rPr lang="en-US" baseline="0" dirty="0" err="1"/>
              <a:t>pubblicazioni</a:t>
            </a:r>
            <a:endParaRPr lang="en-US" dirty="0"/>
          </a:p>
        </p:txBody>
      </p:sp>
      <p:sp>
        <p:nvSpPr>
          <p:cNvPr id="4" name="Slide Number Placeholder 3"/>
          <p:cNvSpPr>
            <a:spLocks noGrp="1"/>
          </p:cNvSpPr>
          <p:nvPr>
            <p:ph type="sldNum" sz="quarter" idx="10"/>
          </p:nvPr>
        </p:nvSpPr>
        <p:spPr/>
        <p:txBody>
          <a:bodyPr/>
          <a:lstStyle/>
          <a:p>
            <a:pPr>
              <a:defRPr/>
            </a:pPr>
            <a:fld id="{83649E0E-4C44-FB4C-A473-DE36212A84F4}" type="slidenum">
              <a:rPr lang="en-US" smtClean="0"/>
              <a:pPr>
                <a:defRPr/>
              </a:pPr>
              <a:t>24</a:t>
            </a:fld>
            <a:endParaRPr lang="en-US"/>
          </a:p>
        </p:txBody>
      </p:sp>
    </p:spTree>
    <p:extLst>
      <p:ext uri="{BB962C8B-B14F-4D97-AF65-F5344CB8AC3E}">
        <p14:creationId xmlns:p14="http://schemas.microsoft.com/office/powerpoint/2010/main" val="3237131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Vanno</a:t>
            </a:r>
            <a:r>
              <a:rPr lang="en-US" dirty="0"/>
              <a:t> </a:t>
            </a:r>
            <a:r>
              <a:rPr lang="en-US" dirty="0" err="1"/>
              <a:t>messi</a:t>
            </a:r>
            <a:r>
              <a:rPr lang="en-US" dirty="0"/>
              <a:t> </a:t>
            </a:r>
            <a:r>
              <a:rPr lang="en-US" dirty="0" err="1"/>
              <a:t>studi</a:t>
            </a:r>
            <a:r>
              <a:rPr lang="en-US" dirty="0"/>
              <a:t> </a:t>
            </a:r>
            <a:r>
              <a:rPr lang="en-US" dirty="0" err="1"/>
              <a:t>innovativi</a:t>
            </a:r>
            <a:r>
              <a:rPr lang="en-US" dirty="0"/>
              <a:t> e</a:t>
            </a:r>
            <a:r>
              <a:rPr lang="en-US" baseline="0" dirty="0"/>
              <a:t> </a:t>
            </a:r>
            <a:r>
              <a:rPr lang="en-US" baseline="0" dirty="0" err="1"/>
              <a:t>pubblicazioni</a:t>
            </a:r>
            <a:endParaRPr lang="en-US" dirty="0"/>
          </a:p>
        </p:txBody>
      </p:sp>
      <p:sp>
        <p:nvSpPr>
          <p:cNvPr id="4" name="Slide Number Placeholder 3"/>
          <p:cNvSpPr>
            <a:spLocks noGrp="1"/>
          </p:cNvSpPr>
          <p:nvPr>
            <p:ph type="sldNum" sz="quarter" idx="10"/>
          </p:nvPr>
        </p:nvSpPr>
        <p:spPr/>
        <p:txBody>
          <a:bodyPr/>
          <a:lstStyle/>
          <a:p>
            <a:pPr>
              <a:defRPr/>
            </a:pPr>
            <a:fld id="{83649E0E-4C44-FB4C-A473-DE36212A84F4}" type="slidenum">
              <a:rPr lang="en-US" smtClean="0"/>
              <a:pPr>
                <a:defRPr/>
              </a:pPr>
              <a:t>25</a:t>
            </a:fld>
            <a:endParaRPr lang="en-US"/>
          </a:p>
        </p:txBody>
      </p:sp>
    </p:spTree>
    <p:extLst>
      <p:ext uri="{BB962C8B-B14F-4D97-AF65-F5344CB8AC3E}">
        <p14:creationId xmlns:p14="http://schemas.microsoft.com/office/powerpoint/2010/main" val="36471626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Vanno</a:t>
            </a:r>
            <a:r>
              <a:rPr lang="en-US" dirty="0"/>
              <a:t> </a:t>
            </a:r>
            <a:r>
              <a:rPr lang="en-US" dirty="0" err="1"/>
              <a:t>messi</a:t>
            </a:r>
            <a:r>
              <a:rPr lang="en-US" dirty="0"/>
              <a:t> </a:t>
            </a:r>
            <a:r>
              <a:rPr lang="en-US" dirty="0" err="1"/>
              <a:t>studi</a:t>
            </a:r>
            <a:r>
              <a:rPr lang="en-US" dirty="0"/>
              <a:t> </a:t>
            </a:r>
            <a:r>
              <a:rPr lang="en-US" dirty="0" err="1"/>
              <a:t>innovativi</a:t>
            </a:r>
            <a:r>
              <a:rPr lang="en-US" dirty="0"/>
              <a:t> e</a:t>
            </a:r>
            <a:r>
              <a:rPr lang="en-US" baseline="0" dirty="0"/>
              <a:t> </a:t>
            </a:r>
            <a:r>
              <a:rPr lang="en-US" baseline="0" dirty="0" err="1"/>
              <a:t>pubblicazioni</a:t>
            </a:r>
            <a:endParaRPr lang="en-US" dirty="0"/>
          </a:p>
        </p:txBody>
      </p:sp>
      <p:sp>
        <p:nvSpPr>
          <p:cNvPr id="4" name="Slide Number Placeholder 3"/>
          <p:cNvSpPr>
            <a:spLocks noGrp="1"/>
          </p:cNvSpPr>
          <p:nvPr>
            <p:ph type="sldNum" sz="quarter" idx="10"/>
          </p:nvPr>
        </p:nvSpPr>
        <p:spPr/>
        <p:txBody>
          <a:bodyPr/>
          <a:lstStyle/>
          <a:p>
            <a:pPr>
              <a:defRPr/>
            </a:pPr>
            <a:fld id="{83649E0E-4C44-FB4C-A473-DE36212A84F4}" type="slidenum">
              <a:rPr lang="en-US" smtClean="0"/>
              <a:pPr>
                <a:defRPr/>
              </a:pPr>
              <a:t>26</a:t>
            </a:fld>
            <a:endParaRPr lang="en-US"/>
          </a:p>
        </p:txBody>
      </p:sp>
    </p:spTree>
    <p:extLst>
      <p:ext uri="{BB962C8B-B14F-4D97-AF65-F5344CB8AC3E}">
        <p14:creationId xmlns:p14="http://schemas.microsoft.com/office/powerpoint/2010/main" val="30933148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Vanno</a:t>
            </a:r>
            <a:r>
              <a:rPr lang="en-US" dirty="0"/>
              <a:t> </a:t>
            </a:r>
            <a:r>
              <a:rPr lang="en-US" dirty="0" err="1"/>
              <a:t>messi</a:t>
            </a:r>
            <a:r>
              <a:rPr lang="en-US" dirty="0"/>
              <a:t> </a:t>
            </a:r>
            <a:r>
              <a:rPr lang="en-US" dirty="0" err="1"/>
              <a:t>studi</a:t>
            </a:r>
            <a:r>
              <a:rPr lang="en-US" dirty="0"/>
              <a:t> </a:t>
            </a:r>
            <a:r>
              <a:rPr lang="en-US" dirty="0" err="1"/>
              <a:t>innovativi</a:t>
            </a:r>
            <a:r>
              <a:rPr lang="en-US" dirty="0"/>
              <a:t> e</a:t>
            </a:r>
            <a:r>
              <a:rPr lang="en-US" baseline="0" dirty="0"/>
              <a:t> </a:t>
            </a:r>
            <a:r>
              <a:rPr lang="en-US" baseline="0" dirty="0" err="1"/>
              <a:t>pubblicazioni</a:t>
            </a:r>
            <a:endParaRPr lang="en-US" dirty="0"/>
          </a:p>
        </p:txBody>
      </p:sp>
      <p:sp>
        <p:nvSpPr>
          <p:cNvPr id="4" name="Slide Number Placeholder 3"/>
          <p:cNvSpPr>
            <a:spLocks noGrp="1"/>
          </p:cNvSpPr>
          <p:nvPr>
            <p:ph type="sldNum" sz="quarter" idx="10"/>
          </p:nvPr>
        </p:nvSpPr>
        <p:spPr/>
        <p:txBody>
          <a:bodyPr/>
          <a:lstStyle/>
          <a:p>
            <a:pPr>
              <a:defRPr/>
            </a:pPr>
            <a:fld id="{83649E0E-4C44-FB4C-A473-DE36212A84F4}" type="slidenum">
              <a:rPr lang="en-US" smtClean="0"/>
              <a:pPr>
                <a:defRPr/>
              </a:pPr>
              <a:t>27</a:t>
            </a:fld>
            <a:endParaRPr lang="en-US"/>
          </a:p>
        </p:txBody>
      </p:sp>
    </p:spTree>
    <p:extLst>
      <p:ext uri="{BB962C8B-B14F-4D97-AF65-F5344CB8AC3E}">
        <p14:creationId xmlns:p14="http://schemas.microsoft.com/office/powerpoint/2010/main" val="30892776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Vanno</a:t>
            </a:r>
            <a:r>
              <a:rPr lang="en-US" dirty="0"/>
              <a:t> </a:t>
            </a:r>
            <a:r>
              <a:rPr lang="en-US" dirty="0" err="1"/>
              <a:t>messi</a:t>
            </a:r>
            <a:r>
              <a:rPr lang="en-US" dirty="0"/>
              <a:t> </a:t>
            </a:r>
            <a:r>
              <a:rPr lang="en-US" dirty="0" err="1"/>
              <a:t>studi</a:t>
            </a:r>
            <a:r>
              <a:rPr lang="en-US" dirty="0"/>
              <a:t> </a:t>
            </a:r>
            <a:r>
              <a:rPr lang="en-US" dirty="0" err="1"/>
              <a:t>innovativi</a:t>
            </a:r>
            <a:r>
              <a:rPr lang="en-US" dirty="0"/>
              <a:t> e</a:t>
            </a:r>
            <a:r>
              <a:rPr lang="en-US" baseline="0" dirty="0"/>
              <a:t> </a:t>
            </a:r>
            <a:r>
              <a:rPr lang="en-US" baseline="0" dirty="0" err="1"/>
              <a:t>pubblicazioni</a:t>
            </a:r>
            <a:endParaRPr lang="en-US" dirty="0"/>
          </a:p>
        </p:txBody>
      </p:sp>
      <p:sp>
        <p:nvSpPr>
          <p:cNvPr id="4" name="Slide Number Placeholder 3"/>
          <p:cNvSpPr>
            <a:spLocks noGrp="1"/>
          </p:cNvSpPr>
          <p:nvPr>
            <p:ph type="sldNum" sz="quarter" idx="10"/>
          </p:nvPr>
        </p:nvSpPr>
        <p:spPr/>
        <p:txBody>
          <a:bodyPr/>
          <a:lstStyle/>
          <a:p>
            <a:pPr>
              <a:defRPr/>
            </a:pPr>
            <a:fld id="{83649E0E-4C44-FB4C-A473-DE36212A84F4}" type="slidenum">
              <a:rPr lang="en-US" smtClean="0"/>
              <a:pPr>
                <a:defRPr/>
              </a:pPr>
              <a:t>28</a:t>
            </a:fld>
            <a:endParaRPr lang="en-US"/>
          </a:p>
        </p:txBody>
      </p:sp>
    </p:spTree>
    <p:extLst>
      <p:ext uri="{BB962C8B-B14F-4D97-AF65-F5344CB8AC3E}">
        <p14:creationId xmlns:p14="http://schemas.microsoft.com/office/powerpoint/2010/main" val="36777759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Vanno</a:t>
            </a:r>
            <a:r>
              <a:rPr lang="en-US" dirty="0"/>
              <a:t> </a:t>
            </a:r>
            <a:r>
              <a:rPr lang="en-US" dirty="0" err="1"/>
              <a:t>messi</a:t>
            </a:r>
            <a:r>
              <a:rPr lang="en-US" dirty="0"/>
              <a:t> </a:t>
            </a:r>
            <a:r>
              <a:rPr lang="en-US" dirty="0" err="1"/>
              <a:t>studi</a:t>
            </a:r>
            <a:r>
              <a:rPr lang="en-US" dirty="0"/>
              <a:t> </a:t>
            </a:r>
            <a:r>
              <a:rPr lang="en-US" dirty="0" err="1"/>
              <a:t>innovativi</a:t>
            </a:r>
            <a:r>
              <a:rPr lang="en-US" dirty="0"/>
              <a:t> e</a:t>
            </a:r>
            <a:r>
              <a:rPr lang="en-US" baseline="0" dirty="0"/>
              <a:t> </a:t>
            </a:r>
            <a:r>
              <a:rPr lang="en-US" baseline="0" dirty="0" err="1"/>
              <a:t>pubblicazioni</a:t>
            </a:r>
            <a:endParaRPr lang="en-US" dirty="0"/>
          </a:p>
        </p:txBody>
      </p:sp>
      <p:sp>
        <p:nvSpPr>
          <p:cNvPr id="4" name="Slide Number Placeholder 3"/>
          <p:cNvSpPr>
            <a:spLocks noGrp="1"/>
          </p:cNvSpPr>
          <p:nvPr>
            <p:ph type="sldNum" sz="quarter" idx="10"/>
          </p:nvPr>
        </p:nvSpPr>
        <p:spPr/>
        <p:txBody>
          <a:bodyPr/>
          <a:lstStyle/>
          <a:p>
            <a:pPr>
              <a:defRPr/>
            </a:pPr>
            <a:fld id="{83649E0E-4C44-FB4C-A473-DE36212A84F4}" type="slidenum">
              <a:rPr lang="en-US" smtClean="0"/>
              <a:pPr>
                <a:defRPr/>
              </a:pPr>
              <a:t>29</a:t>
            </a:fld>
            <a:endParaRPr lang="en-US"/>
          </a:p>
        </p:txBody>
      </p:sp>
    </p:spTree>
    <p:extLst>
      <p:ext uri="{BB962C8B-B14F-4D97-AF65-F5344CB8AC3E}">
        <p14:creationId xmlns:p14="http://schemas.microsoft.com/office/powerpoint/2010/main" val="2860333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Vanno</a:t>
            </a:r>
            <a:r>
              <a:rPr lang="en-US" dirty="0"/>
              <a:t> </a:t>
            </a:r>
            <a:r>
              <a:rPr lang="en-US" dirty="0" err="1"/>
              <a:t>messi</a:t>
            </a:r>
            <a:r>
              <a:rPr lang="en-US" dirty="0"/>
              <a:t> </a:t>
            </a:r>
            <a:r>
              <a:rPr lang="en-US" dirty="0" err="1"/>
              <a:t>studi</a:t>
            </a:r>
            <a:r>
              <a:rPr lang="en-US" dirty="0"/>
              <a:t> </a:t>
            </a:r>
            <a:r>
              <a:rPr lang="en-US" dirty="0" err="1"/>
              <a:t>innovativi</a:t>
            </a:r>
            <a:r>
              <a:rPr lang="en-US" dirty="0"/>
              <a:t> e</a:t>
            </a:r>
            <a:r>
              <a:rPr lang="en-US" baseline="0" dirty="0"/>
              <a:t> </a:t>
            </a:r>
            <a:r>
              <a:rPr lang="en-US" baseline="0" dirty="0" err="1"/>
              <a:t>pubblicazioni</a:t>
            </a:r>
            <a:endParaRPr lang="en-US" dirty="0"/>
          </a:p>
        </p:txBody>
      </p:sp>
      <p:sp>
        <p:nvSpPr>
          <p:cNvPr id="4" name="Slide Number Placeholder 3"/>
          <p:cNvSpPr>
            <a:spLocks noGrp="1"/>
          </p:cNvSpPr>
          <p:nvPr>
            <p:ph type="sldNum" sz="quarter" idx="10"/>
          </p:nvPr>
        </p:nvSpPr>
        <p:spPr/>
        <p:txBody>
          <a:bodyPr/>
          <a:lstStyle/>
          <a:p>
            <a:pPr>
              <a:defRPr/>
            </a:pPr>
            <a:fld id="{83649E0E-4C44-FB4C-A473-DE36212A84F4}" type="slidenum">
              <a:rPr lang="en-US" smtClean="0"/>
              <a:pPr>
                <a:defRPr/>
              </a:pPr>
              <a:t>3</a:t>
            </a:fld>
            <a:endParaRPr lang="en-US"/>
          </a:p>
        </p:txBody>
      </p:sp>
    </p:spTree>
    <p:extLst>
      <p:ext uri="{BB962C8B-B14F-4D97-AF65-F5344CB8AC3E}">
        <p14:creationId xmlns:p14="http://schemas.microsoft.com/office/powerpoint/2010/main" val="30617584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Vanno</a:t>
            </a:r>
            <a:r>
              <a:rPr lang="en-US" dirty="0"/>
              <a:t> </a:t>
            </a:r>
            <a:r>
              <a:rPr lang="en-US" dirty="0" err="1"/>
              <a:t>messi</a:t>
            </a:r>
            <a:r>
              <a:rPr lang="en-US" dirty="0"/>
              <a:t> </a:t>
            </a:r>
            <a:r>
              <a:rPr lang="en-US" dirty="0" err="1"/>
              <a:t>studi</a:t>
            </a:r>
            <a:r>
              <a:rPr lang="en-US" dirty="0"/>
              <a:t> </a:t>
            </a:r>
            <a:r>
              <a:rPr lang="en-US" dirty="0" err="1"/>
              <a:t>innovativi</a:t>
            </a:r>
            <a:r>
              <a:rPr lang="en-US" dirty="0"/>
              <a:t> e</a:t>
            </a:r>
            <a:r>
              <a:rPr lang="en-US" baseline="0" dirty="0"/>
              <a:t> </a:t>
            </a:r>
            <a:r>
              <a:rPr lang="en-US" baseline="0" dirty="0" err="1"/>
              <a:t>pubblicazioni</a:t>
            </a:r>
            <a:endParaRPr lang="en-US" dirty="0"/>
          </a:p>
        </p:txBody>
      </p:sp>
      <p:sp>
        <p:nvSpPr>
          <p:cNvPr id="4" name="Slide Number Placeholder 3"/>
          <p:cNvSpPr>
            <a:spLocks noGrp="1"/>
          </p:cNvSpPr>
          <p:nvPr>
            <p:ph type="sldNum" sz="quarter" idx="10"/>
          </p:nvPr>
        </p:nvSpPr>
        <p:spPr/>
        <p:txBody>
          <a:bodyPr/>
          <a:lstStyle/>
          <a:p>
            <a:pPr>
              <a:defRPr/>
            </a:pPr>
            <a:fld id="{83649E0E-4C44-FB4C-A473-DE36212A84F4}" type="slidenum">
              <a:rPr lang="en-US" smtClean="0"/>
              <a:pPr>
                <a:defRPr/>
              </a:pPr>
              <a:t>30</a:t>
            </a:fld>
            <a:endParaRPr lang="en-US"/>
          </a:p>
        </p:txBody>
      </p:sp>
    </p:spTree>
    <p:extLst>
      <p:ext uri="{BB962C8B-B14F-4D97-AF65-F5344CB8AC3E}">
        <p14:creationId xmlns:p14="http://schemas.microsoft.com/office/powerpoint/2010/main" val="41338604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Vanno</a:t>
            </a:r>
            <a:r>
              <a:rPr lang="en-US" dirty="0"/>
              <a:t> </a:t>
            </a:r>
            <a:r>
              <a:rPr lang="en-US" dirty="0" err="1"/>
              <a:t>messi</a:t>
            </a:r>
            <a:r>
              <a:rPr lang="en-US" dirty="0"/>
              <a:t> </a:t>
            </a:r>
            <a:r>
              <a:rPr lang="en-US" dirty="0" err="1"/>
              <a:t>studi</a:t>
            </a:r>
            <a:r>
              <a:rPr lang="en-US" dirty="0"/>
              <a:t> </a:t>
            </a:r>
            <a:r>
              <a:rPr lang="en-US" dirty="0" err="1"/>
              <a:t>innovativi</a:t>
            </a:r>
            <a:r>
              <a:rPr lang="en-US" dirty="0"/>
              <a:t> e</a:t>
            </a:r>
            <a:r>
              <a:rPr lang="en-US" baseline="0" dirty="0"/>
              <a:t> </a:t>
            </a:r>
            <a:r>
              <a:rPr lang="en-US" baseline="0" dirty="0" err="1"/>
              <a:t>pubblicazioni</a:t>
            </a:r>
            <a:endParaRPr lang="en-US" dirty="0"/>
          </a:p>
        </p:txBody>
      </p:sp>
      <p:sp>
        <p:nvSpPr>
          <p:cNvPr id="4" name="Slide Number Placeholder 3"/>
          <p:cNvSpPr>
            <a:spLocks noGrp="1"/>
          </p:cNvSpPr>
          <p:nvPr>
            <p:ph type="sldNum" sz="quarter" idx="10"/>
          </p:nvPr>
        </p:nvSpPr>
        <p:spPr/>
        <p:txBody>
          <a:bodyPr/>
          <a:lstStyle/>
          <a:p>
            <a:pPr>
              <a:defRPr/>
            </a:pPr>
            <a:fld id="{83649E0E-4C44-FB4C-A473-DE36212A84F4}" type="slidenum">
              <a:rPr lang="en-US" smtClean="0"/>
              <a:pPr>
                <a:defRPr/>
              </a:pPr>
              <a:t>31</a:t>
            </a:fld>
            <a:endParaRPr lang="en-US"/>
          </a:p>
        </p:txBody>
      </p:sp>
    </p:spTree>
    <p:extLst>
      <p:ext uri="{BB962C8B-B14F-4D97-AF65-F5344CB8AC3E}">
        <p14:creationId xmlns:p14="http://schemas.microsoft.com/office/powerpoint/2010/main" val="27956860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Vanno</a:t>
            </a:r>
            <a:r>
              <a:rPr lang="en-US" dirty="0"/>
              <a:t> </a:t>
            </a:r>
            <a:r>
              <a:rPr lang="en-US" dirty="0" err="1"/>
              <a:t>messi</a:t>
            </a:r>
            <a:r>
              <a:rPr lang="en-US" dirty="0"/>
              <a:t> </a:t>
            </a:r>
            <a:r>
              <a:rPr lang="en-US" dirty="0" err="1"/>
              <a:t>studi</a:t>
            </a:r>
            <a:r>
              <a:rPr lang="en-US" dirty="0"/>
              <a:t> </a:t>
            </a:r>
            <a:r>
              <a:rPr lang="en-US" dirty="0" err="1"/>
              <a:t>innovativi</a:t>
            </a:r>
            <a:r>
              <a:rPr lang="en-US" dirty="0"/>
              <a:t> e</a:t>
            </a:r>
            <a:r>
              <a:rPr lang="en-US" baseline="0" dirty="0"/>
              <a:t> </a:t>
            </a:r>
            <a:r>
              <a:rPr lang="en-US" baseline="0" dirty="0" err="1"/>
              <a:t>pubblicazioni</a:t>
            </a:r>
            <a:endParaRPr lang="en-US" dirty="0"/>
          </a:p>
        </p:txBody>
      </p:sp>
      <p:sp>
        <p:nvSpPr>
          <p:cNvPr id="4" name="Slide Number Placeholder 3"/>
          <p:cNvSpPr>
            <a:spLocks noGrp="1"/>
          </p:cNvSpPr>
          <p:nvPr>
            <p:ph type="sldNum" sz="quarter" idx="10"/>
          </p:nvPr>
        </p:nvSpPr>
        <p:spPr/>
        <p:txBody>
          <a:bodyPr/>
          <a:lstStyle/>
          <a:p>
            <a:pPr>
              <a:defRPr/>
            </a:pPr>
            <a:fld id="{83649E0E-4C44-FB4C-A473-DE36212A84F4}" type="slidenum">
              <a:rPr lang="en-US" smtClean="0"/>
              <a:pPr>
                <a:defRPr/>
              </a:pPr>
              <a:t>32</a:t>
            </a:fld>
            <a:endParaRPr lang="en-US"/>
          </a:p>
        </p:txBody>
      </p:sp>
    </p:spTree>
    <p:extLst>
      <p:ext uri="{BB962C8B-B14F-4D97-AF65-F5344CB8AC3E}">
        <p14:creationId xmlns:p14="http://schemas.microsoft.com/office/powerpoint/2010/main" val="8352748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Vanno</a:t>
            </a:r>
            <a:r>
              <a:rPr lang="en-US" dirty="0"/>
              <a:t> </a:t>
            </a:r>
            <a:r>
              <a:rPr lang="en-US" dirty="0" err="1"/>
              <a:t>messi</a:t>
            </a:r>
            <a:r>
              <a:rPr lang="en-US" dirty="0"/>
              <a:t> </a:t>
            </a:r>
            <a:r>
              <a:rPr lang="en-US" dirty="0" err="1"/>
              <a:t>studi</a:t>
            </a:r>
            <a:r>
              <a:rPr lang="en-US" dirty="0"/>
              <a:t> </a:t>
            </a:r>
            <a:r>
              <a:rPr lang="en-US" dirty="0" err="1"/>
              <a:t>innovativi</a:t>
            </a:r>
            <a:r>
              <a:rPr lang="en-US" dirty="0"/>
              <a:t> e</a:t>
            </a:r>
            <a:r>
              <a:rPr lang="en-US" baseline="0" dirty="0"/>
              <a:t> </a:t>
            </a:r>
            <a:r>
              <a:rPr lang="en-US" baseline="0" dirty="0" err="1"/>
              <a:t>pubblicazioni</a:t>
            </a:r>
            <a:endParaRPr lang="en-US" dirty="0"/>
          </a:p>
        </p:txBody>
      </p:sp>
      <p:sp>
        <p:nvSpPr>
          <p:cNvPr id="4" name="Slide Number Placeholder 3"/>
          <p:cNvSpPr>
            <a:spLocks noGrp="1"/>
          </p:cNvSpPr>
          <p:nvPr>
            <p:ph type="sldNum" sz="quarter" idx="10"/>
          </p:nvPr>
        </p:nvSpPr>
        <p:spPr/>
        <p:txBody>
          <a:bodyPr/>
          <a:lstStyle/>
          <a:p>
            <a:pPr>
              <a:defRPr/>
            </a:pPr>
            <a:fld id="{83649E0E-4C44-FB4C-A473-DE36212A84F4}" type="slidenum">
              <a:rPr lang="en-US" smtClean="0"/>
              <a:pPr>
                <a:defRPr/>
              </a:pPr>
              <a:t>33</a:t>
            </a:fld>
            <a:endParaRPr lang="en-US"/>
          </a:p>
        </p:txBody>
      </p:sp>
    </p:spTree>
    <p:extLst>
      <p:ext uri="{BB962C8B-B14F-4D97-AF65-F5344CB8AC3E}">
        <p14:creationId xmlns:p14="http://schemas.microsoft.com/office/powerpoint/2010/main" val="7828232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Vanno</a:t>
            </a:r>
            <a:r>
              <a:rPr lang="en-US" dirty="0"/>
              <a:t> </a:t>
            </a:r>
            <a:r>
              <a:rPr lang="en-US" dirty="0" err="1"/>
              <a:t>messi</a:t>
            </a:r>
            <a:r>
              <a:rPr lang="en-US" dirty="0"/>
              <a:t> </a:t>
            </a:r>
            <a:r>
              <a:rPr lang="en-US" dirty="0" err="1"/>
              <a:t>studi</a:t>
            </a:r>
            <a:r>
              <a:rPr lang="en-US" dirty="0"/>
              <a:t> </a:t>
            </a:r>
            <a:r>
              <a:rPr lang="en-US" dirty="0" err="1"/>
              <a:t>innovativi</a:t>
            </a:r>
            <a:r>
              <a:rPr lang="en-US" dirty="0"/>
              <a:t> e</a:t>
            </a:r>
            <a:r>
              <a:rPr lang="en-US" baseline="0" dirty="0"/>
              <a:t> </a:t>
            </a:r>
            <a:r>
              <a:rPr lang="en-US" baseline="0" dirty="0" err="1"/>
              <a:t>pubblicazioni</a:t>
            </a:r>
            <a:endParaRPr lang="en-US" dirty="0"/>
          </a:p>
        </p:txBody>
      </p:sp>
      <p:sp>
        <p:nvSpPr>
          <p:cNvPr id="4" name="Slide Number Placeholder 3"/>
          <p:cNvSpPr>
            <a:spLocks noGrp="1"/>
          </p:cNvSpPr>
          <p:nvPr>
            <p:ph type="sldNum" sz="quarter" idx="10"/>
          </p:nvPr>
        </p:nvSpPr>
        <p:spPr/>
        <p:txBody>
          <a:bodyPr/>
          <a:lstStyle/>
          <a:p>
            <a:pPr>
              <a:defRPr/>
            </a:pPr>
            <a:fld id="{83649E0E-4C44-FB4C-A473-DE36212A84F4}" type="slidenum">
              <a:rPr lang="en-US" smtClean="0"/>
              <a:pPr>
                <a:defRPr/>
              </a:pPr>
              <a:t>34</a:t>
            </a:fld>
            <a:endParaRPr lang="en-US"/>
          </a:p>
        </p:txBody>
      </p:sp>
    </p:spTree>
    <p:extLst>
      <p:ext uri="{BB962C8B-B14F-4D97-AF65-F5344CB8AC3E}">
        <p14:creationId xmlns:p14="http://schemas.microsoft.com/office/powerpoint/2010/main" val="35842762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Vanno</a:t>
            </a:r>
            <a:r>
              <a:rPr lang="en-US" dirty="0"/>
              <a:t> </a:t>
            </a:r>
            <a:r>
              <a:rPr lang="en-US" dirty="0" err="1"/>
              <a:t>messi</a:t>
            </a:r>
            <a:r>
              <a:rPr lang="en-US" dirty="0"/>
              <a:t> </a:t>
            </a:r>
            <a:r>
              <a:rPr lang="en-US" dirty="0" err="1"/>
              <a:t>studi</a:t>
            </a:r>
            <a:r>
              <a:rPr lang="en-US" dirty="0"/>
              <a:t> </a:t>
            </a:r>
            <a:r>
              <a:rPr lang="en-US" dirty="0" err="1"/>
              <a:t>innovativi</a:t>
            </a:r>
            <a:r>
              <a:rPr lang="en-US" dirty="0"/>
              <a:t> e</a:t>
            </a:r>
            <a:r>
              <a:rPr lang="en-US" baseline="0" dirty="0"/>
              <a:t> </a:t>
            </a:r>
            <a:r>
              <a:rPr lang="en-US" baseline="0" dirty="0" err="1"/>
              <a:t>pubblicazioni</a:t>
            </a:r>
            <a:endParaRPr lang="en-US" dirty="0"/>
          </a:p>
        </p:txBody>
      </p:sp>
      <p:sp>
        <p:nvSpPr>
          <p:cNvPr id="4" name="Slide Number Placeholder 3"/>
          <p:cNvSpPr>
            <a:spLocks noGrp="1"/>
          </p:cNvSpPr>
          <p:nvPr>
            <p:ph type="sldNum" sz="quarter" idx="10"/>
          </p:nvPr>
        </p:nvSpPr>
        <p:spPr/>
        <p:txBody>
          <a:bodyPr/>
          <a:lstStyle/>
          <a:p>
            <a:pPr>
              <a:defRPr/>
            </a:pPr>
            <a:fld id="{83649E0E-4C44-FB4C-A473-DE36212A84F4}" type="slidenum">
              <a:rPr lang="en-US" smtClean="0"/>
              <a:pPr>
                <a:defRPr/>
              </a:pPr>
              <a:t>35</a:t>
            </a:fld>
            <a:endParaRPr lang="en-US"/>
          </a:p>
        </p:txBody>
      </p:sp>
    </p:spTree>
    <p:extLst>
      <p:ext uri="{BB962C8B-B14F-4D97-AF65-F5344CB8AC3E}">
        <p14:creationId xmlns:p14="http://schemas.microsoft.com/office/powerpoint/2010/main" val="19575004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Vanno</a:t>
            </a:r>
            <a:r>
              <a:rPr lang="en-US" dirty="0"/>
              <a:t> </a:t>
            </a:r>
            <a:r>
              <a:rPr lang="en-US" dirty="0" err="1"/>
              <a:t>messi</a:t>
            </a:r>
            <a:r>
              <a:rPr lang="en-US" dirty="0"/>
              <a:t> </a:t>
            </a:r>
            <a:r>
              <a:rPr lang="en-US" dirty="0" err="1"/>
              <a:t>studi</a:t>
            </a:r>
            <a:r>
              <a:rPr lang="en-US" dirty="0"/>
              <a:t> </a:t>
            </a:r>
            <a:r>
              <a:rPr lang="en-US" dirty="0" err="1"/>
              <a:t>innovativi</a:t>
            </a:r>
            <a:r>
              <a:rPr lang="en-US" dirty="0"/>
              <a:t> e</a:t>
            </a:r>
            <a:r>
              <a:rPr lang="en-US" baseline="0" dirty="0"/>
              <a:t> </a:t>
            </a:r>
            <a:r>
              <a:rPr lang="en-US" baseline="0" dirty="0" err="1"/>
              <a:t>pubblicazioni</a:t>
            </a:r>
            <a:endParaRPr lang="en-US" dirty="0"/>
          </a:p>
        </p:txBody>
      </p:sp>
      <p:sp>
        <p:nvSpPr>
          <p:cNvPr id="4" name="Slide Number Placeholder 3"/>
          <p:cNvSpPr>
            <a:spLocks noGrp="1"/>
          </p:cNvSpPr>
          <p:nvPr>
            <p:ph type="sldNum" sz="quarter" idx="10"/>
          </p:nvPr>
        </p:nvSpPr>
        <p:spPr/>
        <p:txBody>
          <a:bodyPr/>
          <a:lstStyle/>
          <a:p>
            <a:pPr>
              <a:defRPr/>
            </a:pPr>
            <a:fld id="{83649E0E-4C44-FB4C-A473-DE36212A84F4}" type="slidenum">
              <a:rPr lang="en-US" smtClean="0"/>
              <a:pPr>
                <a:defRPr/>
              </a:pPr>
              <a:t>36</a:t>
            </a:fld>
            <a:endParaRPr lang="en-US"/>
          </a:p>
        </p:txBody>
      </p:sp>
    </p:spTree>
    <p:extLst>
      <p:ext uri="{BB962C8B-B14F-4D97-AF65-F5344CB8AC3E}">
        <p14:creationId xmlns:p14="http://schemas.microsoft.com/office/powerpoint/2010/main" val="39709846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Vanno</a:t>
            </a:r>
            <a:r>
              <a:rPr lang="en-US" dirty="0"/>
              <a:t> </a:t>
            </a:r>
            <a:r>
              <a:rPr lang="en-US" dirty="0" err="1"/>
              <a:t>messi</a:t>
            </a:r>
            <a:r>
              <a:rPr lang="en-US" dirty="0"/>
              <a:t> </a:t>
            </a:r>
            <a:r>
              <a:rPr lang="en-US" dirty="0" err="1"/>
              <a:t>studi</a:t>
            </a:r>
            <a:r>
              <a:rPr lang="en-US" dirty="0"/>
              <a:t> </a:t>
            </a:r>
            <a:r>
              <a:rPr lang="en-US" dirty="0" err="1"/>
              <a:t>innovativi</a:t>
            </a:r>
            <a:r>
              <a:rPr lang="en-US" dirty="0"/>
              <a:t> e</a:t>
            </a:r>
            <a:r>
              <a:rPr lang="en-US" baseline="0" dirty="0"/>
              <a:t> </a:t>
            </a:r>
            <a:r>
              <a:rPr lang="en-US" baseline="0" dirty="0" err="1"/>
              <a:t>pubblicazioni</a:t>
            </a:r>
            <a:endParaRPr lang="en-US" dirty="0"/>
          </a:p>
        </p:txBody>
      </p:sp>
      <p:sp>
        <p:nvSpPr>
          <p:cNvPr id="4" name="Slide Number Placeholder 3"/>
          <p:cNvSpPr>
            <a:spLocks noGrp="1"/>
          </p:cNvSpPr>
          <p:nvPr>
            <p:ph type="sldNum" sz="quarter" idx="10"/>
          </p:nvPr>
        </p:nvSpPr>
        <p:spPr/>
        <p:txBody>
          <a:bodyPr/>
          <a:lstStyle/>
          <a:p>
            <a:pPr>
              <a:defRPr/>
            </a:pPr>
            <a:fld id="{83649E0E-4C44-FB4C-A473-DE36212A84F4}" type="slidenum">
              <a:rPr lang="en-US" smtClean="0"/>
              <a:pPr>
                <a:defRPr/>
              </a:pPr>
              <a:t>37</a:t>
            </a:fld>
            <a:endParaRPr lang="en-US"/>
          </a:p>
        </p:txBody>
      </p:sp>
    </p:spTree>
    <p:extLst>
      <p:ext uri="{BB962C8B-B14F-4D97-AF65-F5344CB8AC3E}">
        <p14:creationId xmlns:p14="http://schemas.microsoft.com/office/powerpoint/2010/main" val="22636647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FEC77FDB-A31C-46B6-AD0F-692E6D69A274}" type="slidenum">
              <a:rPr lang="en-US" smtClean="0"/>
              <a:t>38</a:t>
            </a:fld>
            <a:endParaRPr lang="en-US" dirty="0"/>
          </a:p>
        </p:txBody>
      </p:sp>
      <p:sp>
        <p:nvSpPr>
          <p:cNvPr id="5" name="Segnaposto piè di pagina 4"/>
          <p:cNvSpPr>
            <a:spLocks noGrp="1"/>
          </p:cNvSpPr>
          <p:nvPr>
            <p:ph type="ftr" sz="quarter" idx="11"/>
          </p:nvPr>
        </p:nvSpPr>
        <p:spPr/>
        <p:txBody>
          <a:bodyPr/>
          <a:lstStyle/>
          <a:p>
            <a:r>
              <a:rPr lang="en-US" dirty="0"/>
              <a:t>INFN-LNF</a:t>
            </a:r>
          </a:p>
        </p:txBody>
      </p:sp>
    </p:spTree>
    <p:extLst>
      <p:ext uri="{BB962C8B-B14F-4D97-AF65-F5344CB8AC3E}">
        <p14:creationId xmlns:p14="http://schemas.microsoft.com/office/powerpoint/2010/main" val="3844681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Vanno</a:t>
            </a:r>
            <a:r>
              <a:rPr lang="en-US" dirty="0"/>
              <a:t> </a:t>
            </a:r>
            <a:r>
              <a:rPr lang="en-US" dirty="0" err="1"/>
              <a:t>messi</a:t>
            </a:r>
            <a:r>
              <a:rPr lang="en-US" dirty="0"/>
              <a:t> </a:t>
            </a:r>
            <a:r>
              <a:rPr lang="en-US" dirty="0" err="1"/>
              <a:t>studi</a:t>
            </a:r>
            <a:r>
              <a:rPr lang="en-US" dirty="0"/>
              <a:t> </a:t>
            </a:r>
            <a:r>
              <a:rPr lang="en-US" dirty="0" err="1"/>
              <a:t>innovativi</a:t>
            </a:r>
            <a:r>
              <a:rPr lang="en-US" dirty="0"/>
              <a:t> e</a:t>
            </a:r>
            <a:r>
              <a:rPr lang="en-US" baseline="0" dirty="0"/>
              <a:t> </a:t>
            </a:r>
            <a:r>
              <a:rPr lang="en-US" baseline="0" dirty="0" err="1"/>
              <a:t>pubblicazioni</a:t>
            </a:r>
            <a:endParaRPr lang="en-US" dirty="0"/>
          </a:p>
        </p:txBody>
      </p:sp>
      <p:sp>
        <p:nvSpPr>
          <p:cNvPr id="4" name="Slide Number Placeholder 3"/>
          <p:cNvSpPr>
            <a:spLocks noGrp="1"/>
          </p:cNvSpPr>
          <p:nvPr>
            <p:ph type="sldNum" sz="quarter" idx="10"/>
          </p:nvPr>
        </p:nvSpPr>
        <p:spPr/>
        <p:txBody>
          <a:bodyPr/>
          <a:lstStyle/>
          <a:p>
            <a:pPr>
              <a:defRPr/>
            </a:pPr>
            <a:fld id="{83649E0E-4C44-FB4C-A473-DE36212A84F4}" type="slidenum">
              <a:rPr lang="en-US" smtClean="0"/>
              <a:pPr>
                <a:defRPr/>
              </a:pPr>
              <a:t>39</a:t>
            </a:fld>
            <a:endParaRPr lang="en-US"/>
          </a:p>
        </p:txBody>
      </p:sp>
    </p:spTree>
    <p:extLst>
      <p:ext uri="{BB962C8B-B14F-4D97-AF65-F5344CB8AC3E}">
        <p14:creationId xmlns:p14="http://schemas.microsoft.com/office/powerpoint/2010/main" val="3369235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Vanno</a:t>
            </a:r>
            <a:r>
              <a:rPr lang="en-US" dirty="0"/>
              <a:t> </a:t>
            </a:r>
            <a:r>
              <a:rPr lang="en-US" dirty="0" err="1"/>
              <a:t>messi</a:t>
            </a:r>
            <a:r>
              <a:rPr lang="en-US" dirty="0"/>
              <a:t> </a:t>
            </a:r>
            <a:r>
              <a:rPr lang="en-US" dirty="0" err="1"/>
              <a:t>studi</a:t>
            </a:r>
            <a:r>
              <a:rPr lang="en-US" dirty="0"/>
              <a:t> </a:t>
            </a:r>
            <a:r>
              <a:rPr lang="en-US" dirty="0" err="1"/>
              <a:t>innovativi</a:t>
            </a:r>
            <a:r>
              <a:rPr lang="en-US" dirty="0"/>
              <a:t> e</a:t>
            </a:r>
            <a:r>
              <a:rPr lang="en-US" baseline="0" dirty="0"/>
              <a:t> </a:t>
            </a:r>
            <a:r>
              <a:rPr lang="en-US" baseline="0" dirty="0" err="1"/>
              <a:t>pubblicazioni</a:t>
            </a:r>
            <a:endParaRPr lang="en-US" dirty="0"/>
          </a:p>
        </p:txBody>
      </p:sp>
      <p:sp>
        <p:nvSpPr>
          <p:cNvPr id="4" name="Slide Number Placeholder 3"/>
          <p:cNvSpPr>
            <a:spLocks noGrp="1"/>
          </p:cNvSpPr>
          <p:nvPr>
            <p:ph type="sldNum" sz="quarter" idx="10"/>
          </p:nvPr>
        </p:nvSpPr>
        <p:spPr/>
        <p:txBody>
          <a:bodyPr/>
          <a:lstStyle/>
          <a:p>
            <a:pPr>
              <a:defRPr/>
            </a:pPr>
            <a:fld id="{83649E0E-4C44-FB4C-A473-DE36212A84F4}" type="slidenum">
              <a:rPr lang="en-US" smtClean="0"/>
              <a:pPr>
                <a:defRPr/>
              </a:pPr>
              <a:t>4</a:t>
            </a:fld>
            <a:endParaRPr lang="en-US"/>
          </a:p>
        </p:txBody>
      </p:sp>
    </p:spTree>
    <p:extLst>
      <p:ext uri="{BB962C8B-B14F-4D97-AF65-F5344CB8AC3E}">
        <p14:creationId xmlns:p14="http://schemas.microsoft.com/office/powerpoint/2010/main" val="37192233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FEC77FDB-A31C-46B6-AD0F-692E6D69A274}" type="slidenum">
              <a:rPr lang="en-US" smtClean="0"/>
              <a:t>40</a:t>
            </a:fld>
            <a:endParaRPr lang="en-US" dirty="0"/>
          </a:p>
        </p:txBody>
      </p:sp>
      <p:sp>
        <p:nvSpPr>
          <p:cNvPr id="5" name="Segnaposto piè di pagina 4"/>
          <p:cNvSpPr>
            <a:spLocks noGrp="1"/>
          </p:cNvSpPr>
          <p:nvPr>
            <p:ph type="ftr" sz="quarter" idx="11"/>
          </p:nvPr>
        </p:nvSpPr>
        <p:spPr/>
        <p:txBody>
          <a:bodyPr/>
          <a:lstStyle/>
          <a:p>
            <a:r>
              <a:rPr lang="en-US" dirty="0"/>
              <a:t>INFN-LNF</a:t>
            </a:r>
          </a:p>
        </p:txBody>
      </p:sp>
    </p:spTree>
    <p:extLst>
      <p:ext uri="{BB962C8B-B14F-4D97-AF65-F5344CB8AC3E}">
        <p14:creationId xmlns:p14="http://schemas.microsoft.com/office/powerpoint/2010/main" val="42639254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FEC77FDB-A31C-46B6-AD0F-692E6D69A274}" type="slidenum">
              <a:rPr lang="en-US" smtClean="0"/>
              <a:t>41</a:t>
            </a:fld>
            <a:endParaRPr lang="en-US" dirty="0"/>
          </a:p>
        </p:txBody>
      </p:sp>
      <p:sp>
        <p:nvSpPr>
          <p:cNvPr id="5" name="Segnaposto piè di pagina 4"/>
          <p:cNvSpPr>
            <a:spLocks noGrp="1"/>
          </p:cNvSpPr>
          <p:nvPr>
            <p:ph type="ftr" sz="quarter" idx="11"/>
          </p:nvPr>
        </p:nvSpPr>
        <p:spPr/>
        <p:txBody>
          <a:bodyPr/>
          <a:lstStyle/>
          <a:p>
            <a:r>
              <a:rPr lang="en-US" dirty="0"/>
              <a:t>INFN-LNF</a:t>
            </a:r>
          </a:p>
        </p:txBody>
      </p:sp>
    </p:spTree>
    <p:extLst>
      <p:ext uri="{BB962C8B-B14F-4D97-AF65-F5344CB8AC3E}">
        <p14:creationId xmlns:p14="http://schemas.microsoft.com/office/powerpoint/2010/main" val="31877232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FEC77FDB-A31C-46B6-AD0F-692E6D69A274}" type="slidenum">
              <a:rPr lang="en-US" smtClean="0"/>
              <a:t>42</a:t>
            </a:fld>
            <a:endParaRPr lang="en-US" dirty="0"/>
          </a:p>
        </p:txBody>
      </p:sp>
      <p:sp>
        <p:nvSpPr>
          <p:cNvPr id="5" name="Segnaposto piè di pagina 4"/>
          <p:cNvSpPr>
            <a:spLocks noGrp="1"/>
          </p:cNvSpPr>
          <p:nvPr>
            <p:ph type="ftr" sz="quarter" idx="11"/>
          </p:nvPr>
        </p:nvSpPr>
        <p:spPr/>
        <p:txBody>
          <a:bodyPr/>
          <a:lstStyle/>
          <a:p>
            <a:r>
              <a:rPr lang="en-US" dirty="0"/>
              <a:t>INFN-LNF</a:t>
            </a:r>
          </a:p>
        </p:txBody>
      </p:sp>
    </p:spTree>
    <p:extLst>
      <p:ext uri="{BB962C8B-B14F-4D97-AF65-F5344CB8AC3E}">
        <p14:creationId xmlns:p14="http://schemas.microsoft.com/office/powerpoint/2010/main" val="2480740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Vanno</a:t>
            </a:r>
            <a:r>
              <a:rPr lang="en-US" dirty="0"/>
              <a:t> </a:t>
            </a:r>
            <a:r>
              <a:rPr lang="en-US" dirty="0" err="1"/>
              <a:t>messi</a:t>
            </a:r>
            <a:r>
              <a:rPr lang="en-US" dirty="0"/>
              <a:t> </a:t>
            </a:r>
            <a:r>
              <a:rPr lang="en-US" dirty="0" err="1"/>
              <a:t>studi</a:t>
            </a:r>
            <a:r>
              <a:rPr lang="en-US" dirty="0"/>
              <a:t> </a:t>
            </a:r>
            <a:r>
              <a:rPr lang="en-US" dirty="0" err="1"/>
              <a:t>innovativi</a:t>
            </a:r>
            <a:r>
              <a:rPr lang="en-US" dirty="0"/>
              <a:t> e</a:t>
            </a:r>
            <a:r>
              <a:rPr lang="en-US" baseline="0" dirty="0"/>
              <a:t> </a:t>
            </a:r>
            <a:r>
              <a:rPr lang="en-US" baseline="0" dirty="0" err="1"/>
              <a:t>pubblicazioni</a:t>
            </a:r>
            <a:endParaRPr lang="en-US" dirty="0"/>
          </a:p>
        </p:txBody>
      </p:sp>
      <p:sp>
        <p:nvSpPr>
          <p:cNvPr id="4" name="Slide Number Placeholder 3"/>
          <p:cNvSpPr>
            <a:spLocks noGrp="1"/>
          </p:cNvSpPr>
          <p:nvPr>
            <p:ph type="sldNum" sz="quarter" idx="10"/>
          </p:nvPr>
        </p:nvSpPr>
        <p:spPr/>
        <p:txBody>
          <a:bodyPr/>
          <a:lstStyle/>
          <a:p>
            <a:pPr>
              <a:defRPr/>
            </a:pPr>
            <a:fld id="{83649E0E-4C44-FB4C-A473-DE36212A84F4}" type="slidenum">
              <a:rPr lang="en-US" smtClean="0"/>
              <a:pPr>
                <a:defRPr/>
              </a:pPr>
              <a:t>5</a:t>
            </a:fld>
            <a:endParaRPr lang="en-US"/>
          </a:p>
        </p:txBody>
      </p:sp>
    </p:spTree>
    <p:extLst>
      <p:ext uri="{BB962C8B-B14F-4D97-AF65-F5344CB8AC3E}">
        <p14:creationId xmlns:p14="http://schemas.microsoft.com/office/powerpoint/2010/main" val="4204142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Vanno</a:t>
            </a:r>
            <a:r>
              <a:rPr lang="en-US" dirty="0"/>
              <a:t> </a:t>
            </a:r>
            <a:r>
              <a:rPr lang="en-US" dirty="0" err="1"/>
              <a:t>messi</a:t>
            </a:r>
            <a:r>
              <a:rPr lang="en-US" dirty="0"/>
              <a:t> </a:t>
            </a:r>
            <a:r>
              <a:rPr lang="en-US" dirty="0" err="1"/>
              <a:t>studi</a:t>
            </a:r>
            <a:r>
              <a:rPr lang="en-US" dirty="0"/>
              <a:t> </a:t>
            </a:r>
            <a:r>
              <a:rPr lang="en-US" dirty="0" err="1"/>
              <a:t>innovativi</a:t>
            </a:r>
            <a:r>
              <a:rPr lang="en-US" dirty="0"/>
              <a:t> e</a:t>
            </a:r>
            <a:r>
              <a:rPr lang="en-US" baseline="0" dirty="0"/>
              <a:t> </a:t>
            </a:r>
            <a:r>
              <a:rPr lang="en-US" baseline="0" dirty="0" err="1"/>
              <a:t>pubblicazioni</a:t>
            </a:r>
            <a:endParaRPr lang="en-US" dirty="0"/>
          </a:p>
        </p:txBody>
      </p:sp>
      <p:sp>
        <p:nvSpPr>
          <p:cNvPr id="4" name="Slide Number Placeholder 3"/>
          <p:cNvSpPr>
            <a:spLocks noGrp="1"/>
          </p:cNvSpPr>
          <p:nvPr>
            <p:ph type="sldNum" sz="quarter" idx="10"/>
          </p:nvPr>
        </p:nvSpPr>
        <p:spPr/>
        <p:txBody>
          <a:bodyPr/>
          <a:lstStyle/>
          <a:p>
            <a:pPr>
              <a:defRPr/>
            </a:pPr>
            <a:fld id="{83649E0E-4C44-FB4C-A473-DE36212A84F4}" type="slidenum">
              <a:rPr lang="en-US" smtClean="0"/>
              <a:pPr>
                <a:defRPr/>
              </a:pPr>
              <a:t>6</a:t>
            </a:fld>
            <a:endParaRPr lang="en-US"/>
          </a:p>
        </p:txBody>
      </p:sp>
    </p:spTree>
    <p:extLst>
      <p:ext uri="{BB962C8B-B14F-4D97-AF65-F5344CB8AC3E}">
        <p14:creationId xmlns:p14="http://schemas.microsoft.com/office/powerpoint/2010/main" val="4119804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Vanno</a:t>
            </a:r>
            <a:r>
              <a:rPr lang="en-US" dirty="0"/>
              <a:t> </a:t>
            </a:r>
            <a:r>
              <a:rPr lang="en-US" dirty="0" err="1"/>
              <a:t>messi</a:t>
            </a:r>
            <a:r>
              <a:rPr lang="en-US" dirty="0"/>
              <a:t> </a:t>
            </a:r>
            <a:r>
              <a:rPr lang="en-US" dirty="0" err="1"/>
              <a:t>studi</a:t>
            </a:r>
            <a:r>
              <a:rPr lang="en-US" dirty="0"/>
              <a:t> </a:t>
            </a:r>
            <a:r>
              <a:rPr lang="en-US" dirty="0" err="1"/>
              <a:t>innovativi</a:t>
            </a:r>
            <a:r>
              <a:rPr lang="en-US" dirty="0"/>
              <a:t> e</a:t>
            </a:r>
            <a:r>
              <a:rPr lang="en-US" baseline="0" dirty="0"/>
              <a:t> </a:t>
            </a:r>
            <a:r>
              <a:rPr lang="en-US" baseline="0" dirty="0" err="1"/>
              <a:t>pubblicazioni</a:t>
            </a:r>
            <a:endParaRPr lang="en-US" dirty="0"/>
          </a:p>
        </p:txBody>
      </p:sp>
      <p:sp>
        <p:nvSpPr>
          <p:cNvPr id="4" name="Slide Number Placeholder 3"/>
          <p:cNvSpPr>
            <a:spLocks noGrp="1"/>
          </p:cNvSpPr>
          <p:nvPr>
            <p:ph type="sldNum" sz="quarter" idx="10"/>
          </p:nvPr>
        </p:nvSpPr>
        <p:spPr/>
        <p:txBody>
          <a:bodyPr/>
          <a:lstStyle/>
          <a:p>
            <a:pPr>
              <a:defRPr/>
            </a:pPr>
            <a:fld id="{83649E0E-4C44-FB4C-A473-DE36212A84F4}" type="slidenum">
              <a:rPr lang="en-US" smtClean="0"/>
              <a:pPr>
                <a:defRPr/>
              </a:pPr>
              <a:t>7</a:t>
            </a:fld>
            <a:endParaRPr lang="en-US"/>
          </a:p>
        </p:txBody>
      </p:sp>
    </p:spTree>
    <p:extLst>
      <p:ext uri="{BB962C8B-B14F-4D97-AF65-F5344CB8AC3E}">
        <p14:creationId xmlns:p14="http://schemas.microsoft.com/office/powerpoint/2010/main" val="2595331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Vanno</a:t>
            </a:r>
            <a:r>
              <a:rPr lang="en-US" dirty="0"/>
              <a:t> </a:t>
            </a:r>
            <a:r>
              <a:rPr lang="en-US" dirty="0" err="1"/>
              <a:t>messi</a:t>
            </a:r>
            <a:r>
              <a:rPr lang="en-US" dirty="0"/>
              <a:t> </a:t>
            </a:r>
            <a:r>
              <a:rPr lang="en-US" dirty="0" err="1"/>
              <a:t>studi</a:t>
            </a:r>
            <a:r>
              <a:rPr lang="en-US" dirty="0"/>
              <a:t> </a:t>
            </a:r>
            <a:r>
              <a:rPr lang="en-US" dirty="0" err="1"/>
              <a:t>innovativi</a:t>
            </a:r>
            <a:r>
              <a:rPr lang="en-US" dirty="0"/>
              <a:t> e</a:t>
            </a:r>
            <a:r>
              <a:rPr lang="en-US" baseline="0" dirty="0"/>
              <a:t> </a:t>
            </a:r>
            <a:r>
              <a:rPr lang="en-US" baseline="0" dirty="0" err="1"/>
              <a:t>pubblicazioni</a:t>
            </a:r>
            <a:endParaRPr lang="en-US" dirty="0"/>
          </a:p>
        </p:txBody>
      </p:sp>
      <p:sp>
        <p:nvSpPr>
          <p:cNvPr id="4" name="Slide Number Placeholder 3"/>
          <p:cNvSpPr>
            <a:spLocks noGrp="1"/>
          </p:cNvSpPr>
          <p:nvPr>
            <p:ph type="sldNum" sz="quarter" idx="10"/>
          </p:nvPr>
        </p:nvSpPr>
        <p:spPr/>
        <p:txBody>
          <a:bodyPr/>
          <a:lstStyle/>
          <a:p>
            <a:pPr>
              <a:defRPr/>
            </a:pPr>
            <a:fld id="{83649E0E-4C44-FB4C-A473-DE36212A84F4}" type="slidenum">
              <a:rPr lang="en-US" smtClean="0"/>
              <a:pPr>
                <a:defRPr/>
              </a:pPr>
              <a:t>8</a:t>
            </a:fld>
            <a:endParaRPr lang="en-US"/>
          </a:p>
        </p:txBody>
      </p:sp>
    </p:spTree>
    <p:extLst>
      <p:ext uri="{BB962C8B-B14F-4D97-AF65-F5344CB8AC3E}">
        <p14:creationId xmlns:p14="http://schemas.microsoft.com/office/powerpoint/2010/main" val="2096061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Vanno</a:t>
            </a:r>
            <a:r>
              <a:rPr lang="en-US" dirty="0"/>
              <a:t> </a:t>
            </a:r>
            <a:r>
              <a:rPr lang="en-US" dirty="0" err="1"/>
              <a:t>messi</a:t>
            </a:r>
            <a:r>
              <a:rPr lang="en-US" dirty="0"/>
              <a:t> </a:t>
            </a:r>
            <a:r>
              <a:rPr lang="en-US" dirty="0" err="1"/>
              <a:t>studi</a:t>
            </a:r>
            <a:r>
              <a:rPr lang="en-US" dirty="0"/>
              <a:t> </a:t>
            </a:r>
            <a:r>
              <a:rPr lang="en-US" dirty="0" err="1"/>
              <a:t>innovativi</a:t>
            </a:r>
            <a:r>
              <a:rPr lang="en-US" dirty="0"/>
              <a:t> e</a:t>
            </a:r>
            <a:r>
              <a:rPr lang="en-US" baseline="0" dirty="0"/>
              <a:t> </a:t>
            </a:r>
            <a:r>
              <a:rPr lang="en-US" baseline="0" dirty="0" err="1"/>
              <a:t>pubblicazioni</a:t>
            </a:r>
            <a:endParaRPr lang="en-US" dirty="0"/>
          </a:p>
        </p:txBody>
      </p:sp>
      <p:sp>
        <p:nvSpPr>
          <p:cNvPr id="4" name="Slide Number Placeholder 3"/>
          <p:cNvSpPr>
            <a:spLocks noGrp="1"/>
          </p:cNvSpPr>
          <p:nvPr>
            <p:ph type="sldNum" sz="quarter" idx="10"/>
          </p:nvPr>
        </p:nvSpPr>
        <p:spPr/>
        <p:txBody>
          <a:bodyPr/>
          <a:lstStyle/>
          <a:p>
            <a:pPr>
              <a:defRPr/>
            </a:pPr>
            <a:fld id="{83649E0E-4C44-FB4C-A473-DE36212A84F4}" type="slidenum">
              <a:rPr lang="en-US" smtClean="0"/>
              <a:pPr>
                <a:defRPr/>
              </a:pPr>
              <a:t>9</a:t>
            </a:fld>
            <a:endParaRPr lang="en-US"/>
          </a:p>
        </p:txBody>
      </p:sp>
    </p:spTree>
    <p:extLst>
      <p:ext uri="{BB962C8B-B14F-4D97-AF65-F5344CB8AC3E}">
        <p14:creationId xmlns:p14="http://schemas.microsoft.com/office/powerpoint/2010/main" val="1019052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FC6A390-F353-A942-B1EC-182107C9CD39}" type="datetime1">
              <a:rPr lang="it-IT" smtClean="0"/>
              <a:t>18/09/23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ECC16C-400F-8248-B8F2-AE48922CC21C}" type="slidenum">
              <a:rPr lang="en-US" smtClean="0"/>
              <a:pPr/>
              <a:t>‹#›</a:t>
            </a:fld>
            <a:endParaRPr lang="en-US"/>
          </a:p>
        </p:txBody>
      </p:sp>
    </p:spTree>
    <p:extLst>
      <p:ext uri="{BB962C8B-B14F-4D97-AF65-F5344CB8AC3E}">
        <p14:creationId xmlns:p14="http://schemas.microsoft.com/office/powerpoint/2010/main" val="1932135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41F51A-CE5E-E748-A830-FE93B106B54D}" type="datetime1">
              <a:rPr lang="it-IT" smtClean="0"/>
              <a:t>18/09/23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ECC16C-400F-8248-B8F2-AE48922CC21C}" type="slidenum">
              <a:rPr lang="en-US" smtClean="0"/>
              <a:pPr/>
              <a:t>‹#›</a:t>
            </a:fld>
            <a:endParaRPr lang="en-US"/>
          </a:p>
        </p:txBody>
      </p:sp>
    </p:spTree>
    <p:extLst>
      <p:ext uri="{BB962C8B-B14F-4D97-AF65-F5344CB8AC3E}">
        <p14:creationId xmlns:p14="http://schemas.microsoft.com/office/powerpoint/2010/main" val="3383230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8213CC-B590-AC47-B794-68704C5FB3E1}" type="datetime1">
              <a:rPr lang="it-IT" smtClean="0"/>
              <a:t>18/09/23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ECC16C-400F-8248-B8F2-AE48922CC21C}" type="slidenum">
              <a:rPr lang="en-US" smtClean="0"/>
              <a:pPr/>
              <a:t>‹#›</a:t>
            </a:fld>
            <a:endParaRPr lang="en-US"/>
          </a:p>
        </p:txBody>
      </p:sp>
    </p:spTree>
    <p:extLst>
      <p:ext uri="{BB962C8B-B14F-4D97-AF65-F5344CB8AC3E}">
        <p14:creationId xmlns:p14="http://schemas.microsoft.com/office/powerpoint/2010/main" val="2026074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3DCEC6-B19E-384D-B71E-62CC78295F4A}" type="datetime1">
              <a:rPr lang="it-IT" smtClean="0"/>
              <a:t>18/09/23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ECC16C-400F-8248-B8F2-AE48922CC21C}" type="slidenum">
              <a:rPr lang="en-US" smtClean="0"/>
              <a:pPr/>
              <a:t>‹#›</a:t>
            </a:fld>
            <a:endParaRPr lang="en-US"/>
          </a:p>
        </p:txBody>
      </p:sp>
    </p:spTree>
    <p:extLst>
      <p:ext uri="{BB962C8B-B14F-4D97-AF65-F5344CB8AC3E}">
        <p14:creationId xmlns:p14="http://schemas.microsoft.com/office/powerpoint/2010/main" val="3386287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96AF78-90E5-BE43-819D-C3FB19FF949B}" type="datetime1">
              <a:rPr lang="it-IT" smtClean="0"/>
              <a:t>18/09/23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ECC16C-400F-8248-B8F2-AE48922CC21C}" type="slidenum">
              <a:rPr lang="en-US" smtClean="0"/>
              <a:pPr/>
              <a:t>‹#›</a:t>
            </a:fld>
            <a:endParaRPr lang="en-US"/>
          </a:p>
        </p:txBody>
      </p:sp>
    </p:spTree>
    <p:extLst>
      <p:ext uri="{BB962C8B-B14F-4D97-AF65-F5344CB8AC3E}">
        <p14:creationId xmlns:p14="http://schemas.microsoft.com/office/powerpoint/2010/main" val="947155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057D95-F0E3-E247-BCE0-771CD02EEEE6}" type="datetime1">
              <a:rPr lang="it-IT" smtClean="0"/>
              <a:t>18/09/23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ECC16C-400F-8248-B8F2-AE48922CC21C}" type="slidenum">
              <a:rPr lang="en-US" smtClean="0"/>
              <a:pPr/>
              <a:t>‹#›</a:t>
            </a:fld>
            <a:endParaRPr lang="en-US"/>
          </a:p>
        </p:txBody>
      </p:sp>
    </p:spTree>
    <p:extLst>
      <p:ext uri="{BB962C8B-B14F-4D97-AF65-F5344CB8AC3E}">
        <p14:creationId xmlns:p14="http://schemas.microsoft.com/office/powerpoint/2010/main" val="1580835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0EF577-23AC-354A-A7DE-66F64868466C}" type="datetime1">
              <a:rPr lang="it-IT" smtClean="0"/>
              <a:t>18/09/23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ECC16C-400F-8248-B8F2-AE48922CC21C}" type="slidenum">
              <a:rPr lang="en-US" smtClean="0"/>
              <a:pPr/>
              <a:t>‹#›</a:t>
            </a:fld>
            <a:endParaRPr lang="en-US"/>
          </a:p>
        </p:txBody>
      </p:sp>
    </p:spTree>
    <p:extLst>
      <p:ext uri="{BB962C8B-B14F-4D97-AF65-F5344CB8AC3E}">
        <p14:creationId xmlns:p14="http://schemas.microsoft.com/office/powerpoint/2010/main" val="3380976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392E39-976D-7647-8E52-FDC2C48B6F36}" type="datetime1">
              <a:rPr lang="it-IT" smtClean="0"/>
              <a:t>18/09/23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ECC16C-400F-8248-B8F2-AE48922CC21C}" type="slidenum">
              <a:rPr lang="en-US" smtClean="0"/>
              <a:pPr/>
              <a:t>‹#›</a:t>
            </a:fld>
            <a:endParaRPr lang="en-US"/>
          </a:p>
        </p:txBody>
      </p:sp>
    </p:spTree>
    <p:extLst>
      <p:ext uri="{BB962C8B-B14F-4D97-AF65-F5344CB8AC3E}">
        <p14:creationId xmlns:p14="http://schemas.microsoft.com/office/powerpoint/2010/main" val="3625126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A6C3CF-3BBA-FF44-99FE-581A4605639B}" type="datetime1">
              <a:rPr lang="it-IT" smtClean="0"/>
              <a:t>18/09/23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ECC16C-400F-8248-B8F2-AE48922CC21C}" type="slidenum">
              <a:rPr lang="en-US" smtClean="0"/>
              <a:pPr/>
              <a:t>‹#›</a:t>
            </a:fld>
            <a:endParaRPr lang="en-US"/>
          </a:p>
        </p:txBody>
      </p:sp>
    </p:spTree>
    <p:extLst>
      <p:ext uri="{BB962C8B-B14F-4D97-AF65-F5344CB8AC3E}">
        <p14:creationId xmlns:p14="http://schemas.microsoft.com/office/powerpoint/2010/main" val="1781483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17B41D-237A-5847-AF91-4703BAB8DA8F}" type="datetime1">
              <a:rPr lang="it-IT" smtClean="0"/>
              <a:t>18/09/23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ECC16C-400F-8248-B8F2-AE48922CC21C}" type="slidenum">
              <a:rPr lang="en-US" smtClean="0"/>
              <a:pPr/>
              <a:t>‹#›</a:t>
            </a:fld>
            <a:endParaRPr lang="en-US"/>
          </a:p>
        </p:txBody>
      </p:sp>
    </p:spTree>
    <p:extLst>
      <p:ext uri="{BB962C8B-B14F-4D97-AF65-F5344CB8AC3E}">
        <p14:creationId xmlns:p14="http://schemas.microsoft.com/office/powerpoint/2010/main" val="2870543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E6A13E-44B7-0F48-B289-6CB9735EB302}" type="datetime1">
              <a:rPr lang="it-IT" smtClean="0"/>
              <a:t>18/09/23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ECC16C-400F-8248-B8F2-AE48922CC21C}" type="slidenum">
              <a:rPr lang="en-US" smtClean="0"/>
              <a:pPr/>
              <a:t>‹#›</a:t>
            </a:fld>
            <a:endParaRPr lang="en-US"/>
          </a:p>
        </p:txBody>
      </p:sp>
    </p:spTree>
    <p:extLst>
      <p:ext uri="{BB962C8B-B14F-4D97-AF65-F5344CB8AC3E}">
        <p14:creationId xmlns:p14="http://schemas.microsoft.com/office/powerpoint/2010/main" val="857399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9D5165-5239-3648-9EB3-6D0B1CB4855A}" type="datetime1">
              <a:rPr lang="it-IT" smtClean="0"/>
              <a:t>18/09/23</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CC16C-400F-8248-B8F2-AE48922CC21C}" type="slidenum">
              <a:rPr lang="en-US" smtClean="0"/>
              <a:pPr/>
              <a:t>‹#›</a:t>
            </a:fld>
            <a:endParaRPr lang="en-US"/>
          </a:p>
        </p:txBody>
      </p:sp>
    </p:spTree>
    <p:extLst>
      <p:ext uri="{BB962C8B-B14F-4D97-AF65-F5344CB8AC3E}">
        <p14:creationId xmlns:p14="http://schemas.microsoft.com/office/powerpoint/2010/main" val="1372613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6.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6.png"/><Relationship Id="rId10" Type="http://schemas.openxmlformats.org/officeDocument/2006/relationships/image" Target="../media/image34.png"/><Relationship Id="rId4" Type="http://schemas.openxmlformats.org/officeDocument/2006/relationships/image" Target="../media/image5.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9.jpg"/><Relationship Id="rId7" Type="http://schemas.openxmlformats.org/officeDocument/2006/relationships/image" Target="../media/image40.tif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7.jpg"/><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pn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6.pn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png"/><Relationship Id="rId7"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62.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7.png"/><Relationship Id="rId4" Type="http://schemas.openxmlformats.org/officeDocument/2006/relationships/image" Target="../media/image63.png"/><Relationship Id="rId9"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5.png"/><Relationship Id="rId7"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png"/><Relationship Id="rId9"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78.emf"/><Relationship Id="rId13" Type="http://schemas.openxmlformats.org/officeDocument/2006/relationships/image" Target="../media/image82.png"/><Relationship Id="rId3" Type="http://schemas.openxmlformats.org/officeDocument/2006/relationships/image" Target="../media/image5.png"/><Relationship Id="rId7" Type="http://schemas.openxmlformats.org/officeDocument/2006/relationships/oleObject" Target="../embeddings/oleObject1.bin"/><Relationship Id="rId12"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0.png"/><Relationship Id="rId5" Type="http://schemas.openxmlformats.org/officeDocument/2006/relationships/image" Target="../media/image76.png"/><Relationship Id="rId10" Type="http://schemas.openxmlformats.org/officeDocument/2006/relationships/image" Target="../media/image79.emf"/><Relationship Id="rId4" Type="http://schemas.openxmlformats.org/officeDocument/2006/relationships/image" Target="../media/image6.png"/><Relationship Id="rId9"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5.png"/><Relationship Id="rId7"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image" Target="../media/image88.jpg"/><Relationship Id="rId4" Type="http://schemas.openxmlformats.org/officeDocument/2006/relationships/image" Target="../media/image6.png"/><Relationship Id="rId9" Type="http://schemas.openxmlformats.org/officeDocument/2006/relationships/image" Target="../media/image87.jpg"/></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9.png"/><Relationship Id="rId7" Type="http://schemas.openxmlformats.org/officeDocument/2006/relationships/image" Target="../media/image10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4.png"/><Relationship Id="rId4" Type="http://schemas.openxmlformats.org/officeDocument/2006/relationships/image" Target="../media/image100.png"/><Relationship Id="rId9" Type="http://schemas.openxmlformats.org/officeDocument/2006/relationships/image" Target="../media/image103.png"/></Relationships>
</file>

<file path=ppt/slides/_rels/slide32.xml.rels><?xml version="1.0" encoding="UTF-8" standalone="yes"?>
<Relationships xmlns="http://schemas.openxmlformats.org/package/2006/relationships"><Relationship Id="rId8" Type="http://schemas.openxmlformats.org/officeDocument/2006/relationships/image" Target="../media/image108.jpg"/><Relationship Id="rId3" Type="http://schemas.openxmlformats.org/officeDocument/2006/relationships/image" Target="../media/image5.png"/><Relationship Id="rId7" Type="http://schemas.openxmlformats.org/officeDocument/2006/relationships/image" Target="../media/image10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06.jpg"/><Relationship Id="rId5" Type="http://schemas.openxmlformats.org/officeDocument/2006/relationships/image" Target="../media/image105.jpg"/><Relationship Id="rId4" Type="http://schemas.openxmlformats.org/officeDocument/2006/relationships/image" Target="../media/image6.png"/><Relationship Id="rId9" Type="http://schemas.openxmlformats.org/officeDocument/2006/relationships/image" Target="../media/image109.jpg"/></Relationships>
</file>

<file path=ppt/slides/_rels/slide33.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10.png"/><Relationship Id="rId7" Type="http://schemas.openxmlformats.org/officeDocument/2006/relationships/image" Target="../media/image11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6.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8" Type="http://schemas.openxmlformats.org/officeDocument/2006/relationships/image" Target="../media/image117.jpg"/><Relationship Id="rId3" Type="http://schemas.openxmlformats.org/officeDocument/2006/relationships/image" Target="../media/image114.jpg"/><Relationship Id="rId7" Type="http://schemas.openxmlformats.org/officeDocument/2006/relationships/image" Target="../media/image116.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15.jpg"/><Relationship Id="rId9" Type="http://schemas.openxmlformats.org/officeDocument/2006/relationships/image" Target="../media/image118.png"/></Relationships>
</file>

<file path=ppt/slides/_rels/slide35.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5.png"/><Relationship Id="rId7" Type="http://schemas.openxmlformats.org/officeDocument/2006/relationships/image" Target="../media/image12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127.jpg"/><Relationship Id="rId4" Type="http://schemas.openxmlformats.org/officeDocument/2006/relationships/image" Target="../media/image126.tiff"/></Relationships>
</file>

<file path=ppt/slides/_rels/slide41.xml.rels><?xml version="1.0" encoding="UTF-8" standalone="yes"?>
<Relationships xmlns="http://schemas.openxmlformats.org/package/2006/relationships"><Relationship Id="rId8" Type="http://schemas.openxmlformats.org/officeDocument/2006/relationships/image" Target="../media/image131.jpg"/><Relationship Id="rId3" Type="http://schemas.openxmlformats.org/officeDocument/2006/relationships/image" Target="../media/image128.png"/><Relationship Id="rId7" Type="http://schemas.openxmlformats.org/officeDocument/2006/relationships/image" Target="../media/image130.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129.jp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32.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133.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754522" y="380999"/>
            <a:ext cx="3141908" cy="1451429"/>
            <a:chOff x="6402853" y="1393701"/>
            <a:chExt cx="1233713" cy="532965"/>
          </a:xfrm>
        </p:grpSpPr>
        <p:sp>
          <p:nvSpPr>
            <p:cNvPr id="13" name="Rectangle 12"/>
            <p:cNvSpPr/>
            <p:nvPr/>
          </p:nvSpPr>
          <p:spPr>
            <a:xfrm>
              <a:off x="6402853" y="1439170"/>
              <a:ext cx="1206500" cy="4784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ejlab12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5110" y="1393701"/>
              <a:ext cx="1211456" cy="532965"/>
            </a:xfrm>
            <a:prstGeom prst="rect">
              <a:avLst/>
            </a:prstGeom>
          </p:spPr>
        </p:pic>
      </p:grpSp>
      <p:sp>
        <p:nvSpPr>
          <p:cNvPr id="10" name="TextBox 9"/>
          <p:cNvSpPr txBox="1"/>
          <p:nvPr/>
        </p:nvSpPr>
        <p:spPr>
          <a:xfrm>
            <a:off x="1161143" y="2567215"/>
            <a:ext cx="6764755" cy="892552"/>
          </a:xfrm>
          <a:prstGeom prst="rect">
            <a:avLst/>
          </a:prstGeom>
          <a:noFill/>
        </p:spPr>
        <p:txBody>
          <a:bodyPr wrap="none" rtlCol="0">
            <a:spAutoFit/>
          </a:bodyPr>
          <a:lstStyle/>
          <a:p>
            <a:pPr algn="ctr"/>
            <a:r>
              <a:rPr lang="en-US" sz="2600" dirty="0" err="1"/>
              <a:t>Attivita</a:t>
            </a:r>
            <a:r>
              <a:rPr lang="en-US" sz="2600" dirty="0"/>
              <a:t>’ </a:t>
            </a:r>
            <a:r>
              <a:rPr lang="en-US" sz="2600" dirty="0" err="1"/>
              <a:t>della</a:t>
            </a:r>
            <a:r>
              <a:rPr lang="en-US" sz="2600" dirty="0"/>
              <a:t> </a:t>
            </a:r>
            <a:r>
              <a:rPr lang="en-US" sz="2600" dirty="0" err="1"/>
              <a:t>Collaborazione</a:t>
            </a:r>
            <a:r>
              <a:rPr lang="en-US" sz="2600" dirty="0"/>
              <a:t> </a:t>
            </a:r>
            <a:r>
              <a:rPr lang="en-US" sz="2600" dirty="0" err="1"/>
              <a:t>Italiana</a:t>
            </a:r>
            <a:r>
              <a:rPr lang="en-US" sz="2600" dirty="0"/>
              <a:t> </a:t>
            </a:r>
          </a:p>
          <a:p>
            <a:pPr algn="ctr"/>
            <a:r>
              <a:rPr lang="en-US" sz="2600" dirty="0"/>
              <a:t>al Thomas Jefferson National Accelerator Facility</a:t>
            </a:r>
          </a:p>
        </p:txBody>
      </p:sp>
      <p:sp>
        <p:nvSpPr>
          <p:cNvPr id="15" name="TextBox 14"/>
          <p:cNvSpPr txBox="1"/>
          <p:nvPr/>
        </p:nvSpPr>
        <p:spPr>
          <a:xfrm>
            <a:off x="2464234" y="4334329"/>
            <a:ext cx="3361768" cy="369332"/>
          </a:xfrm>
          <a:prstGeom prst="rect">
            <a:avLst/>
          </a:prstGeom>
          <a:noFill/>
        </p:spPr>
        <p:txBody>
          <a:bodyPr wrap="none" rtlCol="0">
            <a:spAutoFit/>
          </a:bodyPr>
          <a:lstStyle/>
          <a:p>
            <a:pPr algn="ctr"/>
            <a:r>
              <a:rPr lang="en-US" dirty="0"/>
              <a:t>Contalbrigo Marco  - INFN Ferrara</a:t>
            </a:r>
          </a:p>
        </p:txBody>
      </p:sp>
    </p:spTree>
    <p:extLst>
      <p:ext uri="{BB962C8B-B14F-4D97-AF65-F5344CB8AC3E}">
        <p14:creationId xmlns:p14="http://schemas.microsoft.com/office/powerpoint/2010/main" val="2816814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1E565C73-75A1-4CBF-18F7-1D883D29C590}"/>
              </a:ext>
            </a:extLst>
          </p:cNvPr>
          <p:cNvSpPr/>
          <p:nvPr/>
        </p:nvSpPr>
        <p:spPr>
          <a:xfrm>
            <a:off x="4371290" y="1535388"/>
            <a:ext cx="4623056" cy="48100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60" name="Rectangle 59">
            <a:extLst>
              <a:ext uri="{FF2B5EF4-FFF2-40B4-BE49-F238E27FC236}">
                <a16:creationId xmlns:a16="http://schemas.microsoft.com/office/drawing/2014/main" id="{5A68C02B-0E98-4C68-5383-415CC779FB9A}"/>
              </a:ext>
            </a:extLst>
          </p:cNvPr>
          <p:cNvSpPr/>
          <p:nvPr/>
        </p:nvSpPr>
        <p:spPr>
          <a:xfrm>
            <a:off x="390179" y="726370"/>
            <a:ext cx="3672471" cy="56134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5" name="Rectangle 14">
            <a:extLst>
              <a:ext uri="{FF2B5EF4-FFF2-40B4-BE49-F238E27FC236}">
                <a16:creationId xmlns:a16="http://schemas.microsoft.com/office/drawing/2014/main" id="{BB377CD3-6679-084C-B786-867015090574}"/>
              </a:ext>
            </a:extLst>
          </p:cNvPr>
          <p:cNvSpPr/>
          <p:nvPr/>
        </p:nvSpPr>
        <p:spPr>
          <a:xfrm>
            <a:off x="0" y="0"/>
            <a:ext cx="9144000"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6" name="Rectangle 15"/>
          <p:cNvSpPr/>
          <p:nvPr/>
        </p:nvSpPr>
        <p:spPr>
          <a:xfrm>
            <a:off x="3618117" y="-51651"/>
            <a:ext cx="1762021" cy="461665"/>
          </a:xfrm>
          <a:prstGeom prst="rect">
            <a:avLst/>
          </a:prstGeom>
          <a:noFill/>
        </p:spPr>
        <p:txBody>
          <a:bodyPr wrap="none">
            <a:spAutoFit/>
          </a:bodyPr>
          <a:lstStyle/>
          <a:p>
            <a:pPr algn="ctr">
              <a:defRPr/>
            </a:pPr>
            <a:r>
              <a:rPr lang="en-US" sz="2400" dirty="0">
                <a:ln w="1905"/>
                <a:solidFill>
                  <a:schemeClr val="bg1"/>
                </a:solidFill>
                <a:latin typeface="Calibri"/>
              </a:rPr>
              <a:t>SBS in Hall-A</a:t>
            </a:r>
          </a:p>
        </p:txBody>
      </p:sp>
      <p:pic>
        <p:nvPicPr>
          <p:cNvPr id="17" name="Picture 16">
            <a:extLst>
              <a:ext uri="{FF2B5EF4-FFF2-40B4-BE49-F238E27FC236}">
                <a16:creationId xmlns:a16="http://schemas.microsoft.com/office/drawing/2014/main" id="{5268EE3F-DCA3-2C4B-A2D4-E37862C2823E}"/>
              </a:ext>
            </a:extLst>
          </p:cNvPr>
          <p:cNvPicPr>
            <a:picLocks noChangeAspect="1"/>
          </p:cNvPicPr>
          <p:nvPr/>
        </p:nvPicPr>
        <p:blipFill>
          <a:blip r:embed="rId3"/>
          <a:stretch>
            <a:fillRect/>
          </a:stretch>
        </p:blipFill>
        <p:spPr>
          <a:xfrm>
            <a:off x="8232165" y="4998"/>
            <a:ext cx="762181" cy="400735"/>
          </a:xfrm>
          <a:prstGeom prst="rect">
            <a:avLst/>
          </a:prstGeom>
        </p:spPr>
      </p:pic>
      <p:pic>
        <p:nvPicPr>
          <p:cNvPr id="24" name="Picture 23">
            <a:extLst>
              <a:ext uri="{FF2B5EF4-FFF2-40B4-BE49-F238E27FC236}">
                <a16:creationId xmlns:a16="http://schemas.microsoft.com/office/drawing/2014/main" id="{E6B4E61E-7ACB-8B4F-B2D4-4ABE390A5F29}"/>
              </a:ext>
            </a:extLst>
          </p:cNvPr>
          <p:cNvPicPr>
            <a:picLocks noChangeAspect="1"/>
          </p:cNvPicPr>
          <p:nvPr/>
        </p:nvPicPr>
        <p:blipFill>
          <a:blip r:embed="rId4"/>
          <a:stretch>
            <a:fillRect/>
          </a:stretch>
        </p:blipFill>
        <p:spPr>
          <a:xfrm>
            <a:off x="83679" y="20489"/>
            <a:ext cx="1044906" cy="379706"/>
          </a:xfrm>
          <a:prstGeom prst="rect">
            <a:avLst/>
          </a:prstGeom>
        </p:spPr>
      </p:pic>
      <p:pic>
        <p:nvPicPr>
          <p:cNvPr id="49" name="Picture 48">
            <a:extLst>
              <a:ext uri="{FF2B5EF4-FFF2-40B4-BE49-F238E27FC236}">
                <a16:creationId xmlns:a16="http://schemas.microsoft.com/office/drawing/2014/main" id="{72960FB2-18F5-CBB6-76B4-6032C634ED47}"/>
              </a:ext>
            </a:extLst>
          </p:cNvPr>
          <p:cNvPicPr>
            <a:picLocks noChangeAspect="1"/>
          </p:cNvPicPr>
          <p:nvPr/>
        </p:nvPicPr>
        <p:blipFill>
          <a:blip r:embed="rId5"/>
          <a:stretch>
            <a:fillRect/>
          </a:stretch>
        </p:blipFill>
        <p:spPr>
          <a:xfrm>
            <a:off x="4455558" y="1680617"/>
            <a:ext cx="4355699" cy="3943388"/>
          </a:xfrm>
          <a:prstGeom prst="rect">
            <a:avLst/>
          </a:prstGeom>
        </p:spPr>
      </p:pic>
      <p:sp>
        <p:nvSpPr>
          <p:cNvPr id="51" name="Rounded Rectangular Callout 50">
            <a:extLst>
              <a:ext uri="{FF2B5EF4-FFF2-40B4-BE49-F238E27FC236}">
                <a16:creationId xmlns:a16="http://schemas.microsoft.com/office/drawing/2014/main" id="{3A339A3B-D625-DBA8-FEDA-B1EEC409A944}"/>
              </a:ext>
            </a:extLst>
          </p:cNvPr>
          <p:cNvSpPr/>
          <p:nvPr/>
        </p:nvSpPr>
        <p:spPr>
          <a:xfrm>
            <a:off x="5224678" y="683581"/>
            <a:ext cx="1908699" cy="727969"/>
          </a:xfrm>
          <a:prstGeom prst="wedgeRoundRectCallout">
            <a:avLst>
              <a:gd name="adj1" fmla="val 2888"/>
              <a:gd name="adj2" fmla="val 132012"/>
              <a:gd name="adj3" fmla="val 16667"/>
            </a:avLst>
          </a:prstGeom>
          <a:solidFill>
            <a:schemeClr val="accent1">
              <a:lumMod val="20000"/>
              <a:lumOff val="8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52" name="TextBox 51">
            <a:extLst>
              <a:ext uri="{FF2B5EF4-FFF2-40B4-BE49-F238E27FC236}">
                <a16:creationId xmlns:a16="http://schemas.microsoft.com/office/drawing/2014/main" id="{8E924E40-1BFE-F857-C07E-BE493BCCD65D}"/>
              </a:ext>
            </a:extLst>
          </p:cNvPr>
          <p:cNvSpPr txBox="1"/>
          <p:nvPr/>
        </p:nvSpPr>
        <p:spPr>
          <a:xfrm>
            <a:off x="5164742" y="807419"/>
            <a:ext cx="2028569" cy="492443"/>
          </a:xfrm>
          <a:prstGeom prst="rect">
            <a:avLst/>
          </a:prstGeom>
          <a:noFill/>
        </p:spPr>
        <p:txBody>
          <a:bodyPr wrap="none" rtlCol="0">
            <a:spAutoFit/>
          </a:bodyPr>
          <a:lstStyle/>
          <a:p>
            <a:pPr algn="ctr"/>
            <a:r>
              <a:rPr lang="en-IT" sz="1300" dirty="0"/>
              <a:t>Trade-off between </a:t>
            </a:r>
          </a:p>
          <a:p>
            <a:pPr algn="ctr"/>
            <a:r>
              <a:rPr lang="en-GB" sz="1300" dirty="0"/>
              <a:t>l</a:t>
            </a:r>
            <a:r>
              <a:rPr lang="en-IT" sz="1300" dirty="0"/>
              <a:t>uminosity and acceptance</a:t>
            </a:r>
          </a:p>
        </p:txBody>
      </p:sp>
      <p:grpSp>
        <p:nvGrpSpPr>
          <p:cNvPr id="56" name="Group 55">
            <a:extLst>
              <a:ext uri="{FF2B5EF4-FFF2-40B4-BE49-F238E27FC236}">
                <a16:creationId xmlns:a16="http://schemas.microsoft.com/office/drawing/2014/main" id="{475DFCC5-E53D-7332-ADC9-D36056A6A5E1}"/>
              </a:ext>
            </a:extLst>
          </p:cNvPr>
          <p:cNvGrpSpPr/>
          <p:nvPr/>
        </p:nvGrpSpPr>
        <p:grpSpPr>
          <a:xfrm>
            <a:off x="951521" y="1161054"/>
            <a:ext cx="2471394" cy="2116866"/>
            <a:chOff x="920504" y="806583"/>
            <a:chExt cx="2471394" cy="2116866"/>
          </a:xfrm>
        </p:grpSpPr>
        <p:pic>
          <p:nvPicPr>
            <p:cNvPr id="54" name="Picture 53">
              <a:extLst>
                <a:ext uri="{FF2B5EF4-FFF2-40B4-BE49-F238E27FC236}">
                  <a16:creationId xmlns:a16="http://schemas.microsoft.com/office/drawing/2014/main" id="{18401B52-72A0-7F01-4435-E4F54045D171}"/>
                </a:ext>
              </a:extLst>
            </p:cNvPr>
            <p:cNvPicPr>
              <a:picLocks noChangeAspect="1"/>
            </p:cNvPicPr>
            <p:nvPr/>
          </p:nvPicPr>
          <p:blipFill>
            <a:blip r:embed="rId6"/>
            <a:stretch>
              <a:fillRect/>
            </a:stretch>
          </p:blipFill>
          <p:spPr>
            <a:xfrm>
              <a:off x="920504" y="807419"/>
              <a:ext cx="2471394" cy="2116030"/>
            </a:xfrm>
            <a:prstGeom prst="rect">
              <a:avLst/>
            </a:prstGeom>
          </p:spPr>
        </p:pic>
        <p:sp>
          <p:nvSpPr>
            <p:cNvPr id="55" name="Rectangle 54">
              <a:extLst>
                <a:ext uri="{FF2B5EF4-FFF2-40B4-BE49-F238E27FC236}">
                  <a16:creationId xmlns:a16="http://schemas.microsoft.com/office/drawing/2014/main" id="{5802EF31-9045-4FEC-495F-D0B1CD87375C}"/>
                </a:ext>
              </a:extLst>
            </p:cNvPr>
            <p:cNvSpPr/>
            <p:nvPr/>
          </p:nvSpPr>
          <p:spPr>
            <a:xfrm>
              <a:off x="923515" y="806583"/>
              <a:ext cx="146134" cy="6049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grpSp>
      <p:grpSp>
        <p:nvGrpSpPr>
          <p:cNvPr id="58" name="Group 57">
            <a:extLst>
              <a:ext uri="{FF2B5EF4-FFF2-40B4-BE49-F238E27FC236}">
                <a16:creationId xmlns:a16="http://schemas.microsoft.com/office/drawing/2014/main" id="{E283B69A-9A6A-7525-AD4E-7BF4CA21F0FA}"/>
              </a:ext>
            </a:extLst>
          </p:cNvPr>
          <p:cNvGrpSpPr/>
          <p:nvPr/>
        </p:nvGrpSpPr>
        <p:grpSpPr>
          <a:xfrm>
            <a:off x="417287" y="3808707"/>
            <a:ext cx="3477827" cy="2236913"/>
            <a:chOff x="445901" y="3387093"/>
            <a:chExt cx="3477827" cy="2236913"/>
          </a:xfrm>
        </p:grpSpPr>
        <p:pic>
          <p:nvPicPr>
            <p:cNvPr id="53" name="Picture 52">
              <a:extLst>
                <a:ext uri="{FF2B5EF4-FFF2-40B4-BE49-F238E27FC236}">
                  <a16:creationId xmlns:a16="http://schemas.microsoft.com/office/drawing/2014/main" id="{1BE0C4F0-C831-292E-9F8B-3F0388EF13B1}"/>
                </a:ext>
              </a:extLst>
            </p:cNvPr>
            <p:cNvPicPr>
              <a:picLocks noChangeAspect="1"/>
            </p:cNvPicPr>
            <p:nvPr/>
          </p:nvPicPr>
          <p:blipFill>
            <a:blip r:embed="rId7"/>
            <a:stretch>
              <a:fillRect/>
            </a:stretch>
          </p:blipFill>
          <p:spPr>
            <a:xfrm>
              <a:off x="445901" y="3387093"/>
              <a:ext cx="3477827" cy="2236912"/>
            </a:xfrm>
            <a:prstGeom prst="rect">
              <a:avLst/>
            </a:prstGeom>
          </p:spPr>
        </p:pic>
        <p:sp>
          <p:nvSpPr>
            <p:cNvPr id="57" name="Rectangle 56">
              <a:extLst>
                <a:ext uri="{FF2B5EF4-FFF2-40B4-BE49-F238E27FC236}">
                  <a16:creationId xmlns:a16="http://schemas.microsoft.com/office/drawing/2014/main" id="{8ECC2DA5-DE2D-345A-8808-B49B9A24D53D}"/>
                </a:ext>
              </a:extLst>
            </p:cNvPr>
            <p:cNvSpPr/>
            <p:nvPr/>
          </p:nvSpPr>
          <p:spPr>
            <a:xfrm>
              <a:off x="3391898" y="5396156"/>
              <a:ext cx="531830" cy="227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grpSp>
      <p:sp>
        <p:nvSpPr>
          <p:cNvPr id="59" name="TextBox 58">
            <a:extLst>
              <a:ext uri="{FF2B5EF4-FFF2-40B4-BE49-F238E27FC236}">
                <a16:creationId xmlns:a16="http://schemas.microsoft.com/office/drawing/2014/main" id="{DC6D50B4-7F81-9C3D-798A-0616B410BE31}"/>
              </a:ext>
            </a:extLst>
          </p:cNvPr>
          <p:cNvSpPr txBox="1"/>
          <p:nvPr/>
        </p:nvSpPr>
        <p:spPr>
          <a:xfrm>
            <a:off x="1299358" y="3573615"/>
            <a:ext cx="2665217" cy="276999"/>
          </a:xfrm>
          <a:prstGeom prst="rect">
            <a:avLst/>
          </a:prstGeom>
          <a:noFill/>
        </p:spPr>
        <p:txBody>
          <a:bodyPr wrap="none" rtlCol="0">
            <a:spAutoFit/>
          </a:bodyPr>
          <a:lstStyle/>
          <a:p>
            <a:r>
              <a:rPr lang="en-IT" sz="1200" dirty="0"/>
              <a:t>J. Arrington et al, PRC 76 (2007) 035205</a:t>
            </a:r>
          </a:p>
        </p:txBody>
      </p:sp>
      <p:pic>
        <p:nvPicPr>
          <p:cNvPr id="61" name="Picture 60">
            <a:extLst>
              <a:ext uri="{FF2B5EF4-FFF2-40B4-BE49-F238E27FC236}">
                <a16:creationId xmlns:a16="http://schemas.microsoft.com/office/drawing/2014/main" id="{8506B3B8-71DA-D144-2F4C-FDB873C77358}"/>
              </a:ext>
            </a:extLst>
          </p:cNvPr>
          <p:cNvPicPr>
            <a:picLocks noChangeAspect="1"/>
          </p:cNvPicPr>
          <p:nvPr/>
        </p:nvPicPr>
        <p:blipFill>
          <a:blip r:embed="rId8"/>
          <a:stretch>
            <a:fillRect/>
          </a:stretch>
        </p:blipFill>
        <p:spPr>
          <a:xfrm>
            <a:off x="4653280" y="5873019"/>
            <a:ext cx="1855583" cy="324442"/>
          </a:xfrm>
          <a:prstGeom prst="rect">
            <a:avLst/>
          </a:prstGeom>
        </p:spPr>
      </p:pic>
      <p:pic>
        <p:nvPicPr>
          <p:cNvPr id="62" name="Picture 61">
            <a:extLst>
              <a:ext uri="{FF2B5EF4-FFF2-40B4-BE49-F238E27FC236}">
                <a16:creationId xmlns:a16="http://schemas.microsoft.com/office/drawing/2014/main" id="{FEC8118C-1EA9-D140-E6C0-420DFAB37DD5}"/>
              </a:ext>
            </a:extLst>
          </p:cNvPr>
          <p:cNvPicPr>
            <a:picLocks noChangeAspect="1"/>
          </p:cNvPicPr>
          <p:nvPr/>
        </p:nvPicPr>
        <p:blipFill>
          <a:blip r:embed="rId9"/>
          <a:stretch>
            <a:fillRect/>
          </a:stretch>
        </p:blipFill>
        <p:spPr>
          <a:xfrm>
            <a:off x="6609390" y="5873225"/>
            <a:ext cx="1944173" cy="324029"/>
          </a:xfrm>
          <a:prstGeom prst="rect">
            <a:avLst/>
          </a:prstGeom>
        </p:spPr>
      </p:pic>
      <p:sp>
        <p:nvSpPr>
          <p:cNvPr id="64" name="Rectangle 63">
            <a:extLst>
              <a:ext uri="{FF2B5EF4-FFF2-40B4-BE49-F238E27FC236}">
                <a16:creationId xmlns:a16="http://schemas.microsoft.com/office/drawing/2014/main" id="{8BFFC912-7BC8-AA74-E57C-E0E6504ADBC0}"/>
              </a:ext>
            </a:extLst>
          </p:cNvPr>
          <p:cNvSpPr/>
          <p:nvPr/>
        </p:nvSpPr>
        <p:spPr>
          <a:xfrm>
            <a:off x="0" y="6630126"/>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65" name="Foliennummernplatzhalter 6">
            <a:extLst>
              <a:ext uri="{FF2B5EF4-FFF2-40B4-BE49-F238E27FC236}">
                <a16:creationId xmlns:a16="http://schemas.microsoft.com/office/drawing/2014/main" id="{266688C4-4F01-D56C-65CF-B1D6B0153EB4}"/>
              </a:ext>
            </a:extLst>
          </p:cNvPr>
          <p:cNvSpPr txBox="1">
            <a:spLocks noGrp="1"/>
          </p:cNvSpPr>
          <p:nvPr/>
        </p:nvSpPr>
        <p:spPr>
          <a:xfrm>
            <a:off x="6633408" y="6500947"/>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10</a:t>
            </a:fld>
            <a:endParaRPr lang="en-US" sz="1100" dirty="0">
              <a:solidFill>
                <a:schemeClr val="bg1"/>
              </a:solidFill>
            </a:endParaRPr>
          </a:p>
        </p:txBody>
      </p:sp>
      <p:sp>
        <p:nvSpPr>
          <p:cNvPr id="66" name="Datumsplatzhalter 5">
            <a:extLst>
              <a:ext uri="{FF2B5EF4-FFF2-40B4-BE49-F238E27FC236}">
                <a16:creationId xmlns:a16="http://schemas.microsoft.com/office/drawing/2014/main" id="{DEF60AE1-3DC7-F8C8-1537-93B8223C5E18}"/>
              </a:ext>
            </a:extLst>
          </p:cNvPr>
          <p:cNvSpPr txBox="1">
            <a:spLocks noGrp="1"/>
          </p:cNvSpPr>
          <p:nvPr/>
        </p:nvSpPr>
        <p:spPr>
          <a:xfrm>
            <a:off x="330634" y="6630126"/>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67" name="Fußzeilenplatzhalter 7">
            <a:extLst>
              <a:ext uri="{FF2B5EF4-FFF2-40B4-BE49-F238E27FC236}">
                <a16:creationId xmlns:a16="http://schemas.microsoft.com/office/drawing/2014/main" id="{BA7F0F1C-57D5-05C1-DB41-EF72C82BD510}"/>
              </a:ext>
            </a:extLst>
          </p:cNvPr>
          <p:cNvSpPr txBox="1">
            <a:spLocks noGrp="1"/>
          </p:cNvSpPr>
          <p:nvPr/>
        </p:nvSpPr>
        <p:spPr>
          <a:xfrm>
            <a:off x="1761735" y="6630126"/>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spTree>
    <p:extLst>
      <p:ext uri="{BB962C8B-B14F-4D97-AF65-F5344CB8AC3E}">
        <p14:creationId xmlns:p14="http://schemas.microsoft.com/office/powerpoint/2010/main" val="3605327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B377CD3-6679-084C-B786-867015090574}"/>
              </a:ext>
            </a:extLst>
          </p:cNvPr>
          <p:cNvSpPr/>
          <p:nvPr/>
        </p:nvSpPr>
        <p:spPr>
          <a:xfrm>
            <a:off x="0" y="0"/>
            <a:ext cx="9144000"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6" name="Rectangle 15"/>
          <p:cNvSpPr/>
          <p:nvPr/>
        </p:nvSpPr>
        <p:spPr>
          <a:xfrm>
            <a:off x="3537165" y="-51651"/>
            <a:ext cx="1923925" cy="461665"/>
          </a:xfrm>
          <a:prstGeom prst="rect">
            <a:avLst/>
          </a:prstGeom>
          <a:noFill/>
        </p:spPr>
        <p:txBody>
          <a:bodyPr wrap="none">
            <a:spAutoFit/>
          </a:bodyPr>
          <a:lstStyle/>
          <a:p>
            <a:pPr algn="ctr">
              <a:defRPr/>
            </a:pPr>
            <a:r>
              <a:rPr lang="en-US" sz="2400" dirty="0">
                <a:ln w="1905"/>
                <a:solidFill>
                  <a:schemeClr val="bg1"/>
                </a:solidFill>
                <a:latin typeface="Calibri"/>
              </a:rPr>
              <a:t>INFN in Hall-A</a:t>
            </a:r>
          </a:p>
        </p:txBody>
      </p:sp>
      <p:pic>
        <p:nvPicPr>
          <p:cNvPr id="17" name="Picture 16">
            <a:extLst>
              <a:ext uri="{FF2B5EF4-FFF2-40B4-BE49-F238E27FC236}">
                <a16:creationId xmlns:a16="http://schemas.microsoft.com/office/drawing/2014/main" id="{5268EE3F-DCA3-2C4B-A2D4-E37862C2823E}"/>
              </a:ext>
            </a:extLst>
          </p:cNvPr>
          <p:cNvPicPr>
            <a:picLocks noChangeAspect="1"/>
          </p:cNvPicPr>
          <p:nvPr/>
        </p:nvPicPr>
        <p:blipFill>
          <a:blip r:embed="rId3"/>
          <a:stretch>
            <a:fillRect/>
          </a:stretch>
        </p:blipFill>
        <p:spPr>
          <a:xfrm>
            <a:off x="8232165" y="4998"/>
            <a:ext cx="762181" cy="400735"/>
          </a:xfrm>
          <a:prstGeom prst="rect">
            <a:avLst/>
          </a:prstGeom>
        </p:spPr>
      </p:pic>
      <p:pic>
        <p:nvPicPr>
          <p:cNvPr id="24" name="Picture 23">
            <a:extLst>
              <a:ext uri="{FF2B5EF4-FFF2-40B4-BE49-F238E27FC236}">
                <a16:creationId xmlns:a16="http://schemas.microsoft.com/office/drawing/2014/main" id="{E6B4E61E-7ACB-8B4F-B2D4-4ABE390A5F29}"/>
              </a:ext>
            </a:extLst>
          </p:cNvPr>
          <p:cNvPicPr>
            <a:picLocks noChangeAspect="1"/>
          </p:cNvPicPr>
          <p:nvPr/>
        </p:nvPicPr>
        <p:blipFill>
          <a:blip r:embed="rId4"/>
          <a:stretch>
            <a:fillRect/>
          </a:stretch>
        </p:blipFill>
        <p:spPr>
          <a:xfrm>
            <a:off x="83679" y="20489"/>
            <a:ext cx="1044906" cy="379706"/>
          </a:xfrm>
          <a:prstGeom prst="rect">
            <a:avLst/>
          </a:prstGeom>
        </p:spPr>
      </p:pic>
      <p:pic>
        <p:nvPicPr>
          <p:cNvPr id="2" name="Picture 1">
            <a:extLst>
              <a:ext uri="{FF2B5EF4-FFF2-40B4-BE49-F238E27FC236}">
                <a16:creationId xmlns:a16="http://schemas.microsoft.com/office/drawing/2014/main" id="{69C94431-F98E-7F25-F012-E289BF39FDFE}"/>
              </a:ext>
            </a:extLst>
          </p:cNvPr>
          <p:cNvPicPr>
            <a:picLocks noChangeAspect="1"/>
          </p:cNvPicPr>
          <p:nvPr/>
        </p:nvPicPr>
        <p:blipFill>
          <a:blip r:embed="rId5"/>
          <a:stretch>
            <a:fillRect/>
          </a:stretch>
        </p:blipFill>
        <p:spPr>
          <a:xfrm>
            <a:off x="606132" y="1410650"/>
            <a:ext cx="3761661" cy="5033102"/>
          </a:xfrm>
          <a:prstGeom prst="rect">
            <a:avLst/>
          </a:prstGeom>
        </p:spPr>
      </p:pic>
      <p:pic>
        <p:nvPicPr>
          <p:cNvPr id="3" name="Picture 2">
            <a:extLst>
              <a:ext uri="{FF2B5EF4-FFF2-40B4-BE49-F238E27FC236}">
                <a16:creationId xmlns:a16="http://schemas.microsoft.com/office/drawing/2014/main" id="{527B7DD5-E1E3-E9F0-5AD8-1428CD67CCD9}"/>
              </a:ext>
            </a:extLst>
          </p:cNvPr>
          <p:cNvPicPr>
            <a:picLocks noChangeAspect="1"/>
          </p:cNvPicPr>
          <p:nvPr/>
        </p:nvPicPr>
        <p:blipFill>
          <a:blip r:embed="rId6"/>
          <a:stretch>
            <a:fillRect/>
          </a:stretch>
        </p:blipFill>
        <p:spPr>
          <a:xfrm>
            <a:off x="5088486" y="1410650"/>
            <a:ext cx="3143679" cy="5033102"/>
          </a:xfrm>
          <a:prstGeom prst="rect">
            <a:avLst/>
          </a:prstGeom>
        </p:spPr>
      </p:pic>
      <p:sp>
        <p:nvSpPr>
          <p:cNvPr id="4" name="TextBox 3">
            <a:extLst>
              <a:ext uri="{FF2B5EF4-FFF2-40B4-BE49-F238E27FC236}">
                <a16:creationId xmlns:a16="http://schemas.microsoft.com/office/drawing/2014/main" id="{9008FE34-A38D-57D4-AEF7-0172BF16745C}"/>
              </a:ext>
            </a:extLst>
          </p:cNvPr>
          <p:cNvSpPr txBox="1"/>
          <p:nvPr/>
        </p:nvSpPr>
        <p:spPr>
          <a:xfrm>
            <a:off x="961732" y="654327"/>
            <a:ext cx="2831801" cy="523220"/>
          </a:xfrm>
          <a:prstGeom prst="rect">
            <a:avLst/>
          </a:prstGeom>
          <a:noFill/>
        </p:spPr>
        <p:txBody>
          <a:bodyPr wrap="none" rtlCol="0">
            <a:spAutoFit/>
          </a:bodyPr>
          <a:lstStyle/>
          <a:p>
            <a:r>
              <a:rPr lang="en-IT" sz="1400" dirty="0"/>
              <a:t>APV/MPD based readout electronics</a:t>
            </a:r>
          </a:p>
          <a:p>
            <a:r>
              <a:rPr lang="en-IT" sz="1400" dirty="0"/>
              <a:t>Refurbished for high beam intensity</a:t>
            </a:r>
          </a:p>
        </p:txBody>
      </p:sp>
      <p:sp>
        <p:nvSpPr>
          <p:cNvPr id="5" name="TextBox 4">
            <a:extLst>
              <a:ext uri="{FF2B5EF4-FFF2-40B4-BE49-F238E27FC236}">
                <a16:creationId xmlns:a16="http://schemas.microsoft.com/office/drawing/2014/main" id="{31F9B5CE-55E2-F4C9-4F8D-9FC0DB7BC5A1}"/>
              </a:ext>
            </a:extLst>
          </p:cNvPr>
          <p:cNvSpPr txBox="1"/>
          <p:nvPr/>
        </p:nvSpPr>
        <p:spPr>
          <a:xfrm>
            <a:off x="5255073" y="750838"/>
            <a:ext cx="2536977" cy="307777"/>
          </a:xfrm>
          <a:prstGeom prst="rect">
            <a:avLst/>
          </a:prstGeom>
          <a:noFill/>
        </p:spPr>
        <p:txBody>
          <a:bodyPr wrap="none" rtlCol="0">
            <a:spAutoFit/>
          </a:bodyPr>
          <a:lstStyle/>
          <a:p>
            <a:r>
              <a:rPr lang="en-IT" sz="1400" dirty="0"/>
              <a:t>Movable platform &amp; light guides</a:t>
            </a:r>
          </a:p>
        </p:txBody>
      </p:sp>
      <p:sp>
        <p:nvSpPr>
          <p:cNvPr id="6" name="Plaque 5">
            <a:extLst>
              <a:ext uri="{FF2B5EF4-FFF2-40B4-BE49-F238E27FC236}">
                <a16:creationId xmlns:a16="http://schemas.microsoft.com/office/drawing/2014/main" id="{E60A2455-F429-A0BA-8C3B-7C85F967A8AB}"/>
              </a:ext>
            </a:extLst>
          </p:cNvPr>
          <p:cNvSpPr/>
          <p:nvPr/>
        </p:nvSpPr>
        <p:spPr>
          <a:xfrm>
            <a:off x="3760560" y="948659"/>
            <a:ext cx="811440" cy="345440"/>
          </a:xfrm>
          <a:prstGeom prst="plaque">
            <a:avLst/>
          </a:prstGeom>
          <a:solidFill>
            <a:schemeClr val="accent6">
              <a:lumMod val="40000"/>
              <a:lumOff val="60000"/>
            </a:schemeClr>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7" name="TextBox 6">
            <a:extLst>
              <a:ext uri="{FF2B5EF4-FFF2-40B4-BE49-F238E27FC236}">
                <a16:creationId xmlns:a16="http://schemas.microsoft.com/office/drawing/2014/main" id="{D9A2487D-D200-D02D-7310-D1C0781D0279}"/>
              </a:ext>
            </a:extLst>
          </p:cNvPr>
          <p:cNvSpPr txBox="1"/>
          <p:nvPr/>
        </p:nvSpPr>
        <p:spPr>
          <a:xfrm>
            <a:off x="3760560" y="976460"/>
            <a:ext cx="811441" cy="276999"/>
          </a:xfrm>
          <a:prstGeom prst="rect">
            <a:avLst/>
          </a:prstGeom>
          <a:noFill/>
        </p:spPr>
        <p:txBody>
          <a:bodyPr wrap="none" rtlCol="0">
            <a:spAutoFit/>
          </a:bodyPr>
          <a:lstStyle/>
          <a:p>
            <a:r>
              <a:rPr lang="en-IT" sz="1200" dirty="0"/>
              <a:t>Milestone</a:t>
            </a:r>
          </a:p>
        </p:txBody>
      </p:sp>
      <p:sp>
        <p:nvSpPr>
          <p:cNvPr id="8" name="Rectangle 7">
            <a:extLst>
              <a:ext uri="{FF2B5EF4-FFF2-40B4-BE49-F238E27FC236}">
                <a16:creationId xmlns:a16="http://schemas.microsoft.com/office/drawing/2014/main" id="{E5B527D8-71F3-9600-FE55-AD01F8309ACF}"/>
              </a:ext>
            </a:extLst>
          </p:cNvPr>
          <p:cNvSpPr/>
          <p:nvPr/>
        </p:nvSpPr>
        <p:spPr>
          <a:xfrm>
            <a:off x="0" y="6640286"/>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9" name="Foliennummernplatzhalter 6">
            <a:extLst>
              <a:ext uri="{FF2B5EF4-FFF2-40B4-BE49-F238E27FC236}">
                <a16:creationId xmlns:a16="http://schemas.microsoft.com/office/drawing/2014/main" id="{A6A761F3-61FD-2DC9-129E-406122C8D617}"/>
              </a:ext>
            </a:extLst>
          </p:cNvPr>
          <p:cNvSpPr txBox="1">
            <a:spLocks noGrp="1"/>
          </p:cNvSpPr>
          <p:nvPr/>
        </p:nvSpPr>
        <p:spPr>
          <a:xfrm>
            <a:off x="6633408" y="6511107"/>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11</a:t>
            </a:fld>
            <a:endParaRPr lang="en-US" sz="1100" dirty="0">
              <a:solidFill>
                <a:schemeClr val="bg1"/>
              </a:solidFill>
            </a:endParaRPr>
          </a:p>
        </p:txBody>
      </p:sp>
      <p:sp>
        <p:nvSpPr>
          <p:cNvPr id="10" name="Datumsplatzhalter 5">
            <a:extLst>
              <a:ext uri="{FF2B5EF4-FFF2-40B4-BE49-F238E27FC236}">
                <a16:creationId xmlns:a16="http://schemas.microsoft.com/office/drawing/2014/main" id="{9F9B4533-49ED-30A3-1314-28620A956EAD}"/>
              </a:ext>
            </a:extLst>
          </p:cNvPr>
          <p:cNvSpPr txBox="1">
            <a:spLocks noGrp="1"/>
          </p:cNvSpPr>
          <p:nvPr/>
        </p:nvSpPr>
        <p:spPr>
          <a:xfrm>
            <a:off x="330634" y="6640286"/>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11" name="Fußzeilenplatzhalter 7">
            <a:extLst>
              <a:ext uri="{FF2B5EF4-FFF2-40B4-BE49-F238E27FC236}">
                <a16:creationId xmlns:a16="http://schemas.microsoft.com/office/drawing/2014/main" id="{E2AC7580-47EC-F4B7-33FB-272A743E4F15}"/>
              </a:ext>
            </a:extLst>
          </p:cNvPr>
          <p:cNvSpPr txBox="1">
            <a:spLocks noGrp="1"/>
          </p:cNvSpPr>
          <p:nvPr/>
        </p:nvSpPr>
        <p:spPr>
          <a:xfrm>
            <a:off x="1761735" y="6640286"/>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spTree>
    <p:extLst>
      <p:ext uri="{BB962C8B-B14F-4D97-AF65-F5344CB8AC3E}">
        <p14:creationId xmlns:p14="http://schemas.microsoft.com/office/powerpoint/2010/main" val="2588137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084FFF11-1CEE-FA1C-3890-78D33334742B}"/>
              </a:ext>
            </a:extLst>
          </p:cNvPr>
          <p:cNvSpPr/>
          <p:nvPr/>
        </p:nvSpPr>
        <p:spPr>
          <a:xfrm>
            <a:off x="6331151" y="1428620"/>
            <a:ext cx="2702536" cy="45676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41" name="Rectangle 40">
            <a:extLst>
              <a:ext uri="{FF2B5EF4-FFF2-40B4-BE49-F238E27FC236}">
                <a16:creationId xmlns:a16="http://schemas.microsoft.com/office/drawing/2014/main" id="{9D53400D-A25F-086B-9DC0-8C290C0880E9}"/>
              </a:ext>
            </a:extLst>
          </p:cNvPr>
          <p:cNvSpPr/>
          <p:nvPr/>
        </p:nvSpPr>
        <p:spPr>
          <a:xfrm>
            <a:off x="3334351" y="1435225"/>
            <a:ext cx="2936806" cy="45676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39" name="Rectangle 38">
            <a:extLst>
              <a:ext uri="{FF2B5EF4-FFF2-40B4-BE49-F238E27FC236}">
                <a16:creationId xmlns:a16="http://schemas.microsoft.com/office/drawing/2014/main" id="{BAB8143A-1F42-5817-45DC-9561D87C2423}"/>
              </a:ext>
            </a:extLst>
          </p:cNvPr>
          <p:cNvSpPr/>
          <p:nvPr/>
        </p:nvSpPr>
        <p:spPr>
          <a:xfrm>
            <a:off x="110201" y="1435226"/>
            <a:ext cx="3137689" cy="45676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pic>
        <p:nvPicPr>
          <p:cNvPr id="12" name="Picture 11">
            <a:extLst>
              <a:ext uri="{FF2B5EF4-FFF2-40B4-BE49-F238E27FC236}">
                <a16:creationId xmlns:a16="http://schemas.microsoft.com/office/drawing/2014/main" id="{FF571E4E-8536-FA9E-4005-6DFC2BF42FB5}"/>
              </a:ext>
            </a:extLst>
          </p:cNvPr>
          <p:cNvPicPr>
            <a:picLocks noChangeAspect="1"/>
          </p:cNvPicPr>
          <p:nvPr/>
        </p:nvPicPr>
        <p:blipFill>
          <a:blip r:embed="rId3"/>
          <a:stretch>
            <a:fillRect/>
          </a:stretch>
        </p:blipFill>
        <p:spPr>
          <a:xfrm>
            <a:off x="6378429" y="1761359"/>
            <a:ext cx="2630265" cy="1659145"/>
          </a:xfrm>
          <a:prstGeom prst="rect">
            <a:avLst/>
          </a:prstGeom>
        </p:spPr>
      </p:pic>
      <p:sp>
        <p:nvSpPr>
          <p:cNvPr id="15" name="Rectangle 14">
            <a:extLst>
              <a:ext uri="{FF2B5EF4-FFF2-40B4-BE49-F238E27FC236}">
                <a16:creationId xmlns:a16="http://schemas.microsoft.com/office/drawing/2014/main" id="{BB377CD3-6679-084C-B786-867015090574}"/>
              </a:ext>
            </a:extLst>
          </p:cNvPr>
          <p:cNvSpPr/>
          <p:nvPr/>
        </p:nvSpPr>
        <p:spPr>
          <a:xfrm>
            <a:off x="0" y="0"/>
            <a:ext cx="9144000"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6" name="Rectangle 15"/>
          <p:cNvSpPr/>
          <p:nvPr/>
        </p:nvSpPr>
        <p:spPr>
          <a:xfrm>
            <a:off x="3618117" y="-51651"/>
            <a:ext cx="1762021" cy="461665"/>
          </a:xfrm>
          <a:prstGeom prst="rect">
            <a:avLst/>
          </a:prstGeom>
          <a:noFill/>
        </p:spPr>
        <p:txBody>
          <a:bodyPr wrap="none">
            <a:spAutoFit/>
          </a:bodyPr>
          <a:lstStyle/>
          <a:p>
            <a:pPr algn="ctr">
              <a:defRPr/>
            </a:pPr>
            <a:r>
              <a:rPr lang="en-US" sz="2400" dirty="0">
                <a:ln w="1905"/>
                <a:solidFill>
                  <a:schemeClr val="bg1"/>
                </a:solidFill>
                <a:latin typeface="Calibri"/>
              </a:rPr>
              <a:t>SBS in Hall-A</a:t>
            </a:r>
          </a:p>
        </p:txBody>
      </p:sp>
      <p:pic>
        <p:nvPicPr>
          <p:cNvPr id="17" name="Picture 16">
            <a:extLst>
              <a:ext uri="{FF2B5EF4-FFF2-40B4-BE49-F238E27FC236}">
                <a16:creationId xmlns:a16="http://schemas.microsoft.com/office/drawing/2014/main" id="{5268EE3F-DCA3-2C4B-A2D4-E37862C2823E}"/>
              </a:ext>
            </a:extLst>
          </p:cNvPr>
          <p:cNvPicPr>
            <a:picLocks noChangeAspect="1"/>
          </p:cNvPicPr>
          <p:nvPr/>
        </p:nvPicPr>
        <p:blipFill>
          <a:blip r:embed="rId4"/>
          <a:stretch>
            <a:fillRect/>
          </a:stretch>
        </p:blipFill>
        <p:spPr>
          <a:xfrm>
            <a:off x="8232165" y="4998"/>
            <a:ext cx="762181" cy="400735"/>
          </a:xfrm>
          <a:prstGeom prst="rect">
            <a:avLst/>
          </a:prstGeom>
        </p:spPr>
      </p:pic>
      <p:pic>
        <p:nvPicPr>
          <p:cNvPr id="24" name="Picture 23">
            <a:extLst>
              <a:ext uri="{FF2B5EF4-FFF2-40B4-BE49-F238E27FC236}">
                <a16:creationId xmlns:a16="http://schemas.microsoft.com/office/drawing/2014/main" id="{E6B4E61E-7ACB-8B4F-B2D4-4ABE390A5F29}"/>
              </a:ext>
            </a:extLst>
          </p:cNvPr>
          <p:cNvPicPr>
            <a:picLocks noChangeAspect="1"/>
          </p:cNvPicPr>
          <p:nvPr/>
        </p:nvPicPr>
        <p:blipFill>
          <a:blip r:embed="rId5"/>
          <a:stretch>
            <a:fillRect/>
          </a:stretch>
        </p:blipFill>
        <p:spPr>
          <a:xfrm>
            <a:off x="83679" y="20489"/>
            <a:ext cx="1044906" cy="379706"/>
          </a:xfrm>
          <a:prstGeom prst="rect">
            <a:avLst/>
          </a:prstGeom>
        </p:spPr>
      </p:pic>
      <p:pic>
        <p:nvPicPr>
          <p:cNvPr id="6" name="Picture 5">
            <a:extLst>
              <a:ext uri="{FF2B5EF4-FFF2-40B4-BE49-F238E27FC236}">
                <a16:creationId xmlns:a16="http://schemas.microsoft.com/office/drawing/2014/main" id="{1C879F4E-02F0-A828-FC60-8CEF95C3B41C}"/>
              </a:ext>
            </a:extLst>
          </p:cNvPr>
          <p:cNvPicPr>
            <a:picLocks noChangeAspect="1"/>
          </p:cNvPicPr>
          <p:nvPr/>
        </p:nvPicPr>
        <p:blipFill>
          <a:blip r:embed="rId6"/>
          <a:stretch>
            <a:fillRect/>
          </a:stretch>
        </p:blipFill>
        <p:spPr>
          <a:xfrm>
            <a:off x="141213" y="3723696"/>
            <a:ext cx="3106677" cy="2213709"/>
          </a:xfrm>
          <a:prstGeom prst="rect">
            <a:avLst/>
          </a:prstGeom>
        </p:spPr>
      </p:pic>
      <p:pic>
        <p:nvPicPr>
          <p:cNvPr id="7" name="Picture 6">
            <a:extLst>
              <a:ext uri="{FF2B5EF4-FFF2-40B4-BE49-F238E27FC236}">
                <a16:creationId xmlns:a16="http://schemas.microsoft.com/office/drawing/2014/main" id="{15B93BED-AE09-D478-218B-49C763A6D3E7}"/>
              </a:ext>
            </a:extLst>
          </p:cNvPr>
          <p:cNvPicPr>
            <a:picLocks noChangeAspect="1"/>
          </p:cNvPicPr>
          <p:nvPr/>
        </p:nvPicPr>
        <p:blipFill>
          <a:blip r:embed="rId7"/>
          <a:stretch>
            <a:fillRect/>
          </a:stretch>
        </p:blipFill>
        <p:spPr>
          <a:xfrm>
            <a:off x="3746881" y="1657084"/>
            <a:ext cx="2189367" cy="1742648"/>
          </a:xfrm>
          <a:prstGeom prst="rect">
            <a:avLst/>
          </a:prstGeom>
        </p:spPr>
      </p:pic>
      <p:pic>
        <p:nvPicPr>
          <p:cNvPr id="8" name="Picture 7">
            <a:extLst>
              <a:ext uri="{FF2B5EF4-FFF2-40B4-BE49-F238E27FC236}">
                <a16:creationId xmlns:a16="http://schemas.microsoft.com/office/drawing/2014/main" id="{E89A3C21-8994-9AC9-03F2-A0B892D00640}"/>
              </a:ext>
            </a:extLst>
          </p:cNvPr>
          <p:cNvPicPr>
            <a:picLocks noChangeAspect="1"/>
          </p:cNvPicPr>
          <p:nvPr/>
        </p:nvPicPr>
        <p:blipFill>
          <a:blip r:embed="rId8"/>
          <a:stretch>
            <a:fillRect/>
          </a:stretch>
        </p:blipFill>
        <p:spPr>
          <a:xfrm>
            <a:off x="3348545" y="3752249"/>
            <a:ext cx="2859181" cy="2191689"/>
          </a:xfrm>
          <a:prstGeom prst="rect">
            <a:avLst/>
          </a:prstGeom>
        </p:spPr>
      </p:pic>
      <p:pic>
        <p:nvPicPr>
          <p:cNvPr id="9" name="Picture 8">
            <a:extLst>
              <a:ext uri="{FF2B5EF4-FFF2-40B4-BE49-F238E27FC236}">
                <a16:creationId xmlns:a16="http://schemas.microsoft.com/office/drawing/2014/main" id="{DAB7C532-2C98-8F95-2D9C-DCAA1FB7C10B}"/>
              </a:ext>
            </a:extLst>
          </p:cNvPr>
          <p:cNvPicPr>
            <a:picLocks noChangeAspect="1"/>
          </p:cNvPicPr>
          <p:nvPr/>
        </p:nvPicPr>
        <p:blipFill>
          <a:blip r:embed="rId9"/>
          <a:stretch>
            <a:fillRect/>
          </a:stretch>
        </p:blipFill>
        <p:spPr>
          <a:xfrm>
            <a:off x="6408607" y="3730230"/>
            <a:ext cx="2583201" cy="2235726"/>
          </a:xfrm>
          <a:prstGeom prst="rect">
            <a:avLst/>
          </a:prstGeom>
        </p:spPr>
      </p:pic>
      <p:sp>
        <p:nvSpPr>
          <p:cNvPr id="13" name="TextBox 12">
            <a:extLst>
              <a:ext uri="{FF2B5EF4-FFF2-40B4-BE49-F238E27FC236}">
                <a16:creationId xmlns:a16="http://schemas.microsoft.com/office/drawing/2014/main" id="{F62EEF9A-84B3-E8A9-34E1-9EC9EA7DDF7A}"/>
              </a:ext>
            </a:extLst>
          </p:cNvPr>
          <p:cNvSpPr txBox="1"/>
          <p:nvPr/>
        </p:nvSpPr>
        <p:spPr>
          <a:xfrm>
            <a:off x="1056443" y="648068"/>
            <a:ext cx="461986" cy="369332"/>
          </a:xfrm>
          <a:prstGeom prst="rect">
            <a:avLst/>
          </a:prstGeom>
          <a:noFill/>
        </p:spPr>
        <p:txBody>
          <a:bodyPr wrap="none" rtlCol="0">
            <a:spAutoFit/>
          </a:bodyPr>
          <a:lstStyle/>
          <a:p>
            <a:r>
              <a:rPr lang="en-IT" dirty="0"/>
              <a:t>G</a:t>
            </a:r>
            <a:r>
              <a:rPr lang="en-IT" baseline="-25000" dirty="0"/>
              <a:t>M</a:t>
            </a:r>
            <a:endParaRPr lang="en-IT" dirty="0"/>
          </a:p>
        </p:txBody>
      </p:sp>
      <p:sp>
        <p:nvSpPr>
          <p:cNvPr id="14" name="TextBox 13">
            <a:extLst>
              <a:ext uri="{FF2B5EF4-FFF2-40B4-BE49-F238E27FC236}">
                <a16:creationId xmlns:a16="http://schemas.microsoft.com/office/drawing/2014/main" id="{4E2AC125-77F1-5B87-E41B-7FE4933AC63D}"/>
              </a:ext>
            </a:extLst>
          </p:cNvPr>
          <p:cNvSpPr txBox="1"/>
          <p:nvPr/>
        </p:nvSpPr>
        <p:spPr>
          <a:xfrm>
            <a:off x="1211935" y="524005"/>
            <a:ext cx="279244" cy="307777"/>
          </a:xfrm>
          <a:prstGeom prst="rect">
            <a:avLst/>
          </a:prstGeom>
          <a:noFill/>
        </p:spPr>
        <p:txBody>
          <a:bodyPr wrap="none" rtlCol="0">
            <a:spAutoFit/>
          </a:bodyPr>
          <a:lstStyle/>
          <a:p>
            <a:r>
              <a:rPr lang="en-IT" sz="1400" dirty="0"/>
              <a:t>n</a:t>
            </a:r>
          </a:p>
        </p:txBody>
      </p:sp>
      <p:sp>
        <p:nvSpPr>
          <p:cNvPr id="18" name="TextBox 17">
            <a:extLst>
              <a:ext uri="{FF2B5EF4-FFF2-40B4-BE49-F238E27FC236}">
                <a16:creationId xmlns:a16="http://schemas.microsoft.com/office/drawing/2014/main" id="{06A9E79D-37F5-ED76-1C6A-B680FA92A60E}"/>
              </a:ext>
            </a:extLst>
          </p:cNvPr>
          <p:cNvSpPr txBox="1"/>
          <p:nvPr/>
        </p:nvSpPr>
        <p:spPr>
          <a:xfrm>
            <a:off x="4358763" y="648984"/>
            <a:ext cx="405880" cy="369332"/>
          </a:xfrm>
          <a:prstGeom prst="rect">
            <a:avLst/>
          </a:prstGeom>
          <a:noFill/>
        </p:spPr>
        <p:txBody>
          <a:bodyPr wrap="none" rtlCol="0">
            <a:spAutoFit/>
          </a:bodyPr>
          <a:lstStyle/>
          <a:p>
            <a:r>
              <a:rPr lang="en-IT" dirty="0"/>
              <a:t>G</a:t>
            </a:r>
            <a:r>
              <a:rPr lang="en-IT" baseline="-25000" dirty="0"/>
              <a:t>E</a:t>
            </a:r>
            <a:endParaRPr lang="en-IT" dirty="0"/>
          </a:p>
        </p:txBody>
      </p:sp>
      <p:sp>
        <p:nvSpPr>
          <p:cNvPr id="19" name="TextBox 18">
            <a:extLst>
              <a:ext uri="{FF2B5EF4-FFF2-40B4-BE49-F238E27FC236}">
                <a16:creationId xmlns:a16="http://schemas.microsoft.com/office/drawing/2014/main" id="{7F38EA92-0435-BBF3-3A1A-D1D9E5587987}"/>
              </a:ext>
            </a:extLst>
          </p:cNvPr>
          <p:cNvSpPr txBox="1"/>
          <p:nvPr/>
        </p:nvSpPr>
        <p:spPr>
          <a:xfrm>
            <a:off x="4514255" y="524921"/>
            <a:ext cx="279244" cy="307777"/>
          </a:xfrm>
          <a:prstGeom prst="rect">
            <a:avLst/>
          </a:prstGeom>
          <a:noFill/>
        </p:spPr>
        <p:txBody>
          <a:bodyPr wrap="none" rtlCol="0">
            <a:spAutoFit/>
          </a:bodyPr>
          <a:lstStyle/>
          <a:p>
            <a:r>
              <a:rPr lang="en-IT" sz="1400" dirty="0"/>
              <a:t>n</a:t>
            </a:r>
          </a:p>
        </p:txBody>
      </p:sp>
      <p:sp>
        <p:nvSpPr>
          <p:cNvPr id="20" name="TextBox 19">
            <a:extLst>
              <a:ext uri="{FF2B5EF4-FFF2-40B4-BE49-F238E27FC236}">
                <a16:creationId xmlns:a16="http://schemas.microsoft.com/office/drawing/2014/main" id="{5667A0CE-00B0-D1F3-F8B5-C740F3CC7AC2}"/>
              </a:ext>
            </a:extLst>
          </p:cNvPr>
          <p:cNvSpPr txBox="1"/>
          <p:nvPr/>
        </p:nvSpPr>
        <p:spPr>
          <a:xfrm>
            <a:off x="4829802" y="657049"/>
            <a:ext cx="461986" cy="369332"/>
          </a:xfrm>
          <a:prstGeom prst="rect">
            <a:avLst/>
          </a:prstGeom>
          <a:noFill/>
        </p:spPr>
        <p:txBody>
          <a:bodyPr wrap="none" rtlCol="0">
            <a:spAutoFit/>
          </a:bodyPr>
          <a:lstStyle/>
          <a:p>
            <a:r>
              <a:rPr lang="en-IT" dirty="0"/>
              <a:t>G</a:t>
            </a:r>
            <a:r>
              <a:rPr lang="en-IT" baseline="-25000" dirty="0"/>
              <a:t>M</a:t>
            </a:r>
            <a:endParaRPr lang="en-IT" dirty="0"/>
          </a:p>
        </p:txBody>
      </p:sp>
      <p:sp>
        <p:nvSpPr>
          <p:cNvPr id="21" name="TextBox 20">
            <a:extLst>
              <a:ext uri="{FF2B5EF4-FFF2-40B4-BE49-F238E27FC236}">
                <a16:creationId xmlns:a16="http://schemas.microsoft.com/office/drawing/2014/main" id="{9A9A3F0D-7874-1FFF-F60F-E07E33ED7B9C}"/>
              </a:ext>
            </a:extLst>
          </p:cNvPr>
          <p:cNvSpPr txBox="1"/>
          <p:nvPr/>
        </p:nvSpPr>
        <p:spPr>
          <a:xfrm>
            <a:off x="4985294" y="532986"/>
            <a:ext cx="279244" cy="307777"/>
          </a:xfrm>
          <a:prstGeom prst="rect">
            <a:avLst/>
          </a:prstGeom>
          <a:noFill/>
        </p:spPr>
        <p:txBody>
          <a:bodyPr wrap="none" rtlCol="0">
            <a:spAutoFit/>
          </a:bodyPr>
          <a:lstStyle/>
          <a:p>
            <a:r>
              <a:rPr lang="en-IT" sz="1400" dirty="0"/>
              <a:t>n</a:t>
            </a:r>
          </a:p>
        </p:txBody>
      </p:sp>
      <p:cxnSp>
        <p:nvCxnSpPr>
          <p:cNvPr id="23" name="Straight Connector 22">
            <a:extLst>
              <a:ext uri="{FF2B5EF4-FFF2-40B4-BE49-F238E27FC236}">
                <a16:creationId xmlns:a16="http://schemas.microsoft.com/office/drawing/2014/main" id="{C5C1A760-7952-89E7-58C6-3C36082DF2E5}"/>
              </a:ext>
            </a:extLst>
          </p:cNvPr>
          <p:cNvCxnSpPr>
            <a:cxnSpLocks/>
          </p:cNvCxnSpPr>
          <p:nvPr/>
        </p:nvCxnSpPr>
        <p:spPr>
          <a:xfrm flipV="1">
            <a:off x="4747798" y="618701"/>
            <a:ext cx="173153" cy="39869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DCFA2451-512E-ADC9-A7A1-EB3E646D95D1}"/>
              </a:ext>
            </a:extLst>
          </p:cNvPr>
          <p:cNvSpPr txBox="1"/>
          <p:nvPr/>
        </p:nvSpPr>
        <p:spPr>
          <a:xfrm>
            <a:off x="7172289" y="649836"/>
            <a:ext cx="405880" cy="369332"/>
          </a:xfrm>
          <a:prstGeom prst="rect">
            <a:avLst/>
          </a:prstGeom>
          <a:noFill/>
        </p:spPr>
        <p:txBody>
          <a:bodyPr wrap="none" rtlCol="0">
            <a:spAutoFit/>
          </a:bodyPr>
          <a:lstStyle/>
          <a:p>
            <a:r>
              <a:rPr lang="en-IT" dirty="0"/>
              <a:t>G</a:t>
            </a:r>
            <a:r>
              <a:rPr lang="en-IT" baseline="-25000" dirty="0"/>
              <a:t>E</a:t>
            </a:r>
            <a:endParaRPr lang="en-IT" dirty="0"/>
          </a:p>
        </p:txBody>
      </p:sp>
      <p:sp>
        <p:nvSpPr>
          <p:cNvPr id="30" name="TextBox 29">
            <a:extLst>
              <a:ext uri="{FF2B5EF4-FFF2-40B4-BE49-F238E27FC236}">
                <a16:creationId xmlns:a16="http://schemas.microsoft.com/office/drawing/2014/main" id="{10FF17A2-AF29-5EBA-3E4D-533EEF7D020E}"/>
              </a:ext>
            </a:extLst>
          </p:cNvPr>
          <p:cNvSpPr txBox="1"/>
          <p:nvPr/>
        </p:nvSpPr>
        <p:spPr>
          <a:xfrm>
            <a:off x="7327781" y="525773"/>
            <a:ext cx="279244" cy="307777"/>
          </a:xfrm>
          <a:prstGeom prst="rect">
            <a:avLst/>
          </a:prstGeom>
          <a:noFill/>
        </p:spPr>
        <p:txBody>
          <a:bodyPr wrap="none" rtlCol="0">
            <a:spAutoFit/>
          </a:bodyPr>
          <a:lstStyle/>
          <a:p>
            <a:r>
              <a:rPr lang="en-IT" sz="1400" dirty="0"/>
              <a:t>p</a:t>
            </a:r>
          </a:p>
        </p:txBody>
      </p:sp>
      <p:sp>
        <p:nvSpPr>
          <p:cNvPr id="31" name="TextBox 30">
            <a:extLst>
              <a:ext uri="{FF2B5EF4-FFF2-40B4-BE49-F238E27FC236}">
                <a16:creationId xmlns:a16="http://schemas.microsoft.com/office/drawing/2014/main" id="{7133B75E-3741-6803-369A-695BDF73AD9A}"/>
              </a:ext>
            </a:extLst>
          </p:cNvPr>
          <p:cNvSpPr txBox="1"/>
          <p:nvPr/>
        </p:nvSpPr>
        <p:spPr>
          <a:xfrm>
            <a:off x="7643328" y="657901"/>
            <a:ext cx="461986" cy="369332"/>
          </a:xfrm>
          <a:prstGeom prst="rect">
            <a:avLst/>
          </a:prstGeom>
          <a:noFill/>
        </p:spPr>
        <p:txBody>
          <a:bodyPr wrap="none" rtlCol="0">
            <a:spAutoFit/>
          </a:bodyPr>
          <a:lstStyle/>
          <a:p>
            <a:r>
              <a:rPr lang="en-IT" dirty="0"/>
              <a:t>G</a:t>
            </a:r>
            <a:r>
              <a:rPr lang="en-IT" baseline="-25000" dirty="0"/>
              <a:t>M</a:t>
            </a:r>
            <a:endParaRPr lang="en-IT" dirty="0"/>
          </a:p>
        </p:txBody>
      </p:sp>
      <p:sp>
        <p:nvSpPr>
          <p:cNvPr id="32" name="TextBox 31">
            <a:extLst>
              <a:ext uri="{FF2B5EF4-FFF2-40B4-BE49-F238E27FC236}">
                <a16:creationId xmlns:a16="http://schemas.microsoft.com/office/drawing/2014/main" id="{06B03667-698F-07A8-5635-EBCB2CC4C8BB}"/>
              </a:ext>
            </a:extLst>
          </p:cNvPr>
          <p:cNvSpPr txBox="1"/>
          <p:nvPr/>
        </p:nvSpPr>
        <p:spPr>
          <a:xfrm>
            <a:off x="7798820" y="533838"/>
            <a:ext cx="279244" cy="307777"/>
          </a:xfrm>
          <a:prstGeom prst="rect">
            <a:avLst/>
          </a:prstGeom>
          <a:noFill/>
        </p:spPr>
        <p:txBody>
          <a:bodyPr wrap="none" rtlCol="0">
            <a:spAutoFit/>
          </a:bodyPr>
          <a:lstStyle/>
          <a:p>
            <a:r>
              <a:rPr lang="en-IT" sz="1400" dirty="0"/>
              <a:t>p</a:t>
            </a:r>
          </a:p>
        </p:txBody>
      </p:sp>
      <p:cxnSp>
        <p:nvCxnSpPr>
          <p:cNvPr id="33" name="Straight Connector 32">
            <a:extLst>
              <a:ext uri="{FF2B5EF4-FFF2-40B4-BE49-F238E27FC236}">
                <a16:creationId xmlns:a16="http://schemas.microsoft.com/office/drawing/2014/main" id="{CEB7F486-BD68-4E56-97FA-508C4D4F9533}"/>
              </a:ext>
            </a:extLst>
          </p:cNvPr>
          <p:cNvCxnSpPr>
            <a:cxnSpLocks/>
          </p:cNvCxnSpPr>
          <p:nvPr/>
        </p:nvCxnSpPr>
        <p:spPr>
          <a:xfrm flipV="1">
            <a:off x="7561324" y="619553"/>
            <a:ext cx="173153" cy="398699"/>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335C3052-8A7D-A921-7963-723F2EACB398}"/>
              </a:ext>
            </a:extLst>
          </p:cNvPr>
          <p:cNvSpPr txBox="1"/>
          <p:nvPr/>
        </p:nvSpPr>
        <p:spPr>
          <a:xfrm>
            <a:off x="1199949" y="6100575"/>
            <a:ext cx="601447" cy="323165"/>
          </a:xfrm>
          <a:prstGeom prst="rect">
            <a:avLst/>
          </a:prstGeom>
          <a:noFill/>
        </p:spPr>
        <p:txBody>
          <a:bodyPr wrap="none" rtlCol="0">
            <a:spAutoFit/>
          </a:bodyPr>
          <a:lstStyle/>
          <a:p>
            <a:r>
              <a:rPr lang="en-IT" sz="1500" dirty="0">
                <a:solidFill>
                  <a:srgbClr val="C00000"/>
                </a:solidFill>
              </a:rPr>
              <a:t>Done</a:t>
            </a:r>
          </a:p>
        </p:txBody>
      </p:sp>
      <p:sp>
        <p:nvSpPr>
          <p:cNvPr id="35" name="TextBox 34">
            <a:extLst>
              <a:ext uri="{FF2B5EF4-FFF2-40B4-BE49-F238E27FC236}">
                <a16:creationId xmlns:a16="http://schemas.microsoft.com/office/drawing/2014/main" id="{1F385811-D6AF-4EA0-9C1E-C496E6CEA40B}"/>
              </a:ext>
            </a:extLst>
          </p:cNvPr>
          <p:cNvSpPr txBox="1"/>
          <p:nvPr/>
        </p:nvSpPr>
        <p:spPr>
          <a:xfrm>
            <a:off x="4429318" y="6086804"/>
            <a:ext cx="575799" cy="323165"/>
          </a:xfrm>
          <a:prstGeom prst="rect">
            <a:avLst/>
          </a:prstGeom>
          <a:noFill/>
        </p:spPr>
        <p:txBody>
          <a:bodyPr wrap="none" rtlCol="0">
            <a:spAutoFit/>
          </a:bodyPr>
          <a:lstStyle/>
          <a:p>
            <a:r>
              <a:rPr lang="en-IT" sz="1500" dirty="0">
                <a:solidFill>
                  <a:srgbClr val="C00000"/>
                </a:solidFill>
              </a:rPr>
              <a:t>2023</a:t>
            </a:r>
          </a:p>
        </p:txBody>
      </p:sp>
      <p:sp>
        <p:nvSpPr>
          <p:cNvPr id="36" name="TextBox 35">
            <a:extLst>
              <a:ext uri="{FF2B5EF4-FFF2-40B4-BE49-F238E27FC236}">
                <a16:creationId xmlns:a16="http://schemas.microsoft.com/office/drawing/2014/main" id="{EC7AC83B-EBD6-28B2-5418-2BAD72F6F919}"/>
              </a:ext>
            </a:extLst>
          </p:cNvPr>
          <p:cNvSpPr txBox="1"/>
          <p:nvPr/>
        </p:nvSpPr>
        <p:spPr>
          <a:xfrm>
            <a:off x="7484509" y="6086804"/>
            <a:ext cx="1026243" cy="323165"/>
          </a:xfrm>
          <a:prstGeom prst="rect">
            <a:avLst/>
          </a:prstGeom>
          <a:noFill/>
        </p:spPr>
        <p:txBody>
          <a:bodyPr wrap="none" rtlCol="0">
            <a:spAutoFit/>
          </a:bodyPr>
          <a:lstStyle/>
          <a:p>
            <a:r>
              <a:rPr lang="en-IT" sz="1500" dirty="0">
                <a:solidFill>
                  <a:srgbClr val="C00000"/>
                </a:solidFill>
              </a:rPr>
              <a:t>2024-2025</a:t>
            </a:r>
          </a:p>
        </p:txBody>
      </p:sp>
      <p:sp>
        <p:nvSpPr>
          <p:cNvPr id="37" name="TextBox 36">
            <a:extLst>
              <a:ext uri="{FF2B5EF4-FFF2-40B4-BE49-F238E27FC236}">
                <a16:creationId xmlns:a16="http://schemas.microsoft.com/office/drawing/2014/main" id="{1A198E87-DDF3-5999-9A4D-56ECD64BF89F}"/>
              </a:ext>
            </a:extLst>
          </p:cNvPr>
          <p:cNvSpPr txBox="1"/>
          <p:nvPr/>
        </p:nvSpPr>
        <p:spPr>
          <a:xfrm>
            <a:off x="3880467" y="1038018"/>
            <a:ext cx="1922193" cy="307777"/>
          </a:xfrm>
          <a:prstGeom prst="rect">
            <a:avLst/>
          </a:prstGeom>
          <a:noFill/>
        </p:spPr>
        <p:txBody>
          <a:bodyPr wrap="none" rtlCol="0">
            <a:spAutoFit/>
          </a:bodyPr>
          <a:lstStyle/>
          <a:p>
            <a:r>
              <a:rPr lang="en-IT" sz="1400" dirty="0"/>
              <a:t>Double-spin asymmetry</a:t>
            </a:r>
          </a:p>
        </p:txBody>
      </p:sp>
      <p:sp>
        <p:nvSpPr>
          <p:cNvPr id="38" name="TextBox 37">
            <a:extLst>
              <a:ext uri="{FF2B5EF4-FFF2-40B4-BE49-F238E27FC236}">
                <a16:creationId xmlns:a16="http://schemas.microsoft.com/office/drawing/2014/main" id="{2D3D0B6C-376E-0463-2ED5-38120E3F2172}"/>
              </a:ext>
            </a:extLst>
          </p:cNvPr>
          <p:cNvSpPr txBox="1"/>
          <p:nvPr/>
        </p:nvSpPr>
        <p:spPr>
          <a:xfrm>
            <a:off x="6664475" y="1039657"/>
            <a:ext cx="1609095" cy="307777"/>
          </a:xfrm>
          <a:prstGeom prst="rect">
            <a:avLst/>
          </a:prstGeom>
          <a:noFill/>
        </p:spPr>
        <p:txBody>
          <a:bodyPr wrap="none" rtlCol="0">
            <a:spAutoFit/>
          </a:bodyPr>
          <a:lstStyle/>
          <a:p>
            <a:r>
              <a:rPr lang="en-IT" sz="1400" dirty="0"/>
              <a:t>Polarization transer</a:t>
            </a:r>
          </a:p>
        </p:txBody>
      </p:sp>
      <p:pic>
        <p:nvPicPr>
          <p:cNvPr id="40" name="Picture 39">
            <a:extLst>
              <a:ext uri="{FF2B5EF4-FFF2-40B4-BE49-F238E27FC236}">
                <a16:creationId xmlns:a16="http://schemas.microsoft.com/office/drawing/2014/main" id="{DABB9C31-0464-E752-5781-0F9313BEB94C}"/>
              </a:ext>
            </a:extLst>
          </p:cNvPr>
          <p:cNvPicPr>
            <a:picLocks noChangeAspect="1"/>
          </p:cNvPicPr>
          <p:nvPr/>
        </p:nvPicPr>
        <p:blipFill>
          <a:blip r:embed="rId10"/>
          <a:stretch>
            <a:fillRect/>
          </a:stretch>
        </p:blipFill>
        <p:spPr>
          <a:xfrm>
            <a:off x="667809" y="1530346"/>
            <a:ext cx="1942226" cy="2121172"/>
          </a:xfrm>
          <a:prstGeom prst="rect">
            <a:avLst/>
          </a:prstGeom>
        </p:spPr>
      </p:pic>
      <p:sp>
        <p:nvSpPr>
          <p:cNvPr id="43" name="Rectangle 42">
            <a:extLst>
              <a:ext uri="{FF2B5EF4-FFF2-40B4-BE49-F238E27FC236}">
                <a16:creationId xmlns:a16="http://schemas.microsoft.com/office/drawing/2014/main" id="{C5FABBEC-AE22-BDF6-5965-7FAE1D053DD2}"/>
              </a:ext>
            </a:extLst>
          </p:cNvPr>
          <p:cNvSpPr/>
          <p:nvPr/>
        </p:nvSpPr>
        <p:spPr>
          <a:xfrm>
            <a:off x="3600613" y="3186668"/>
            <a:ext cx="1779525" cy="3231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44" name="Rectangle 43">
            <a:extLst>
              <a:ext uri="{FF2B5EF4-FFF2-40B4-BE49-F238E27FC236}">
                <a16:creationId xmlns:a16="http://schemas.microsoft.com/office/drawing/2014/main" id="{86490F34-1413-E719-8BC9-3C6B6A65D591}"/>
              </a:ext>
            </a:extLst>
          </p:cNvPr>
          <p:cNvSpPr/>
          <p:nvPr/>
        </p:nvSpPr>
        <p:spPr>
          <a:xfrm>
            <a:off x="5323721" y="3355962"/>
            <a:ext cx="285756" cy="3231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45" name="Rectangle 44">
            <a:extLst>
              <a:ext uri="{FF2B5EF4-FFF2-40B4-BE49-F238E27FC236}">
                <a16:creationId xmlns:a16="http://schemas.microsoft.com/office/drawing/2014/main" id="{438EF590-0806-3C9D-B93A-49F4838CEE2A}"/>
              </a:ext>
            </a:extLst>
          </p:cNvPr>
          <p:cNvSpPr/>
          <p:nvPr/>
        </p:nvSpPr>
        <p:spPr>
          <a:xfrm>
            <a:off x="6347652" y="2911876"/>
            <a:ext cx="336035" cy="1978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46" name="Rectangle 45">
            <a:extLst>
              <a:ext uri="{FF2B5EF4-FFF2-40B4-BE49-F238E27FC236}">
                <a16:creationId xmlns:a16="http://schemas.microsoft.com/office/drawing/2014/main" id="{A156CD44-381A-7572-C71B-5FF77FE33BC6}"/>
              </a:ext>
            </a:extLst>
          </p:cNvPr>
          <p:cNvSpPr/>
          <p:nvPr/>
        </p:nvSpPr>
        <p:spPr>
          <a:xfrm>
            <a:off x="6378429" y="2111421"/>
            <a:ext cx="336035" cy="1978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47" name="Rectangle 46">
            <a:extLst>
              <a:ext uri="{FF2B5EF4-FFF2-40B4-BE49-F238E27FC236}">
                <a16:creationId xmlns:a16="http://schemas.microsoft.com/office/drawing/2014/main" id="{E38AA04A-9E02-0246-0BE7-7F6818D0C6FC}"/>
              </a:ext>
            </a:extLst>
          </p:cNvPr>
          <p:cNvSpPr/>
          <p:nvPr/>
        </p:nvSpPr>
        <p:spPr>
          <a:xfrm>
            <a:off x="6378429" y="1657084"/>
            <a:ext cx="705952" cy="2638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48" name="TextBox 47">
            <a:extLst>
              <a:ext uri="{FF2B5EF4-FFF2-40B4-BE49-F238E27FC236}">
                <a16:creationId xmlns:a16="http://schemas.microsoft.com/office/drawing/2014/main" id="{59040A08-0879-4A0D-C886-0DB8342F3CA3}"/>
              </a:ext>
            </a:extLst>
          </p:cNvPr>
          <p:cNvSpPr txBox="1"/>
          <p:nvPr/>
        </p:nvSpPr>
        <p:spPr>
          <a:xfrm>
            <a:off x="705289" y="1047554"/>
            <a:ext cx="1384290" cy="292388"/>
          </a:xfrm>
          <a:prstGeom prst="rect">
            <a:avLst/>
          </a:prstGeom>
          <a:noFill/>
        </p:spPr>
        <p:txBody>
          <a:bodyPr wrap="none" rtlCol="0">
            <a:spAutoFit/>
          </a:bodyPr>
          <a:lstStyle/>
          <a:p>
            <a:r>
              <a:rPr lang="en-IT" sz="1300" dirty="0"/>
              <a:t>D/H ratio method</a:t>
            </a:r>
          </a:p>
        </p:txBody>
      </p:sp>
      <p:sp>
        <p:nvSpPr>
          <p:cNvPr id="2" name="Rectangle 1">
            <a:extLst>
              <a:ext uri="{FF2B5EF4-FFF2-40B4-BE49-F238E27FC236}">
                <a16:creationId xmlns:a16="http://schemas.microsoft.com/office/drawing/2014/main" id="{2CBE8296-1BF2-D94D-1B72-12C078DCD66A}"/>
              </a:ext>
            </a:extLst>
          </p:cNvPr>
          <p:cNvSpPr/>
          <p:nvPr/>
        </p:nvSpPr>
        <p:spPr>
          <a:xfrm>
            <a:off x="0" y="6640286"/>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3" name="Foliennummernplatzhalter 6">
            <a:extLst>
              <a:ext uri="{FF2B5EF4-FFF2-40B4-BE49-F238E27FC236}">
                <a16:creationId xmlns:a16="http://schemas.microsoft.com/office/drawing/2014/main" id="{BC9A094B-BA85-F3A3-354D-3B0FA22E6505}"/>
              </a:ext>
            </a:extLst>
          </p:cNvPr>
          <p:cNvSpPr txBox="1">
            <a:spLocks noGrp="1"/>
          </p:cNvSpPr>
          <p:nvPr/>
        </p:nvSpPr>
        <p:spPr>
          <a:xfrm>
            <a:off x="6633408" y="6511107"/>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12</a:t>
            </a:fld>
            <a:endParaRPr lang="en-US" sz="1100" dirty="0">
              <a:solidFill>
                <a:schemeClr val="bg1"/>
              </a:solidFill>
            </a:endParaRPr>
          </a:p>
        </p:txBody>
      </p:sp>
      <p:sp>
        <p:nvSpPr>
          <p:cNvPr id="4" name="Datumsplatzhalter 5">
            <a:extLst>
              <a:ext uri="{FF2B5EF4-FFF2-40B4-BE49-F238E27FC236}">
                <a16:creationId xmlns:a16="http://schemas.microsoft.com/office/drawing/2014/main" id="{72DCB168-2AD7-2223-7B28-45AF5B4DA2A3}"/>
              </a:ext>
            </a:extLst>
          </p:cNvPr>
          <p:cNvSpPr txBox="1">
            <a:spLocks noGrp="1"/>
          </p:cNvSpPr>
          <p:nvPr/>
        </p:nvSpPr>
        <p:spPr>
          <a:xfrm>
            <a:off x="330634" y="6640286"/>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5" name="Fußzeilenplatzhalter 7">
            <a:extLst>
              <a:ext uri="{FF2B5EF4-FFF2-40B4-BE49-F238E27FC236}">
                <a16:creationId xmlns:a16="http://schemas.microsoft.com/office/drawing/2014/main" id="{06818CCA-85A6-7936-1C2A-0A200F8D63B3}"/>
              </a:ext>
            </a:extLst>
          </p:cNvPr>
          <p:cNvSpPr txBox="1">
            <a:spLocks noGrp="1"/>
          </p:cNvSpPr>
          <p:nvPr/>
        </p:nvSpPr>
        <p:spPr>
          <a:xfrm>
            <a:off x="1761735" y="6640286"/>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spTree>
    <p:extLst>
      <p:ext uri="{BB962C8B-B14F-4D97-AF65-F5344CB8AC3E}">
        <p14:creationId xmlns:p14="http://schemas.microsoft.com/office/powerpoint/2010/main" val="1926847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Shape 1"/>
          <p:cNvSpPr txBox="1"/>
          <p:nvPr/>
        </p:nvSpPr>
        <p:spPr>
          <a:xfrm>
            <a:off x="428652" y="1395920"/>
            <a:ext cx="8502197" cy="1597647"/>
          </a:xfrm>
          <a:prstGeom prst="rect">
            <a:avLst/>
          </a:prstGeom>
          <a:noFill/>
          <a:ln>
            <a:noFill/>
          </a:ln>
        </p:spPr>
        <p:txBody>
          <a:bodyPr lIns="89280" tIns="46440" rIns="89280" bIns="46440">
            <a:noAutofit/>
          </a:bodyPr>
          <a:lstStyle/>
          <a:p>
            <a:pPr>
              <a:spcBef>
                <a:spcPts val="799"/>
              </a:spcBef>
            </a:pPr>
            <a:r>
              <a:rPr lang="en-US" sz="1600" spc="-1" dirty="0">
                <a:latin typeface="+mj-lt"/>
              </a:rPr>
              <a:t>New experiments </a:t>
            </a:r>
            <a:r>
              <a:rPr lang="en-US" sz="1600" spc="-1" dirty="0"/>
              <a:t>(F. Garibaldi, G.M. </a:t>
            </a:r>
            <a:r>
              <a:rPr lang="en-US" sz="1600" spc="-1" dirty="0" err="1"/>
              <a:t>Urciuoli</a:t>
            </a:r>
            <a:r>
              <a:rPr lang="en-US" sz="1600" spc="-1" dirty="0"/>
              <a:t>) </a:t>
            </a:r>
            <a:r>
              <a:rPr lang="en-US" sz="1600" spc="-1" dirty="0">
                <a:latin typeface="+mj-lt"/>
              </a:rPr>
              <a:t>conditionally approved by </a:t>
            </a:r>
            <a:r>
              <a:rPr lang="en-US" sz="1600" spc="-1" dirty="0" err="1">
                <a:latin typeface="+mj-lt"/>
              </a:rPr>
              <a:t>JLab</a:t>
            </a:r>
            <a:r>
              <a:rPr lang="en-US" sz="1600" spc="-1" dirty="0">
                <a:latin typeface="+mj-lt"/>
              </a:rPr>
              <a:t> PAC48 :</a:t>
            </a:r>
          </a:p>
          <a:p>
            <a:pPr marL="360363" indent="-360363">
              <a:spcBef>
                <a:spcPts val="799"/>
              </a:spcBef>
              <a:buFont typeface="+mj-lt"/>
              <a:buAutoNum type="arabicPeriod"/>
            </a:pPr>
            <a:r>
              <a:rPr lang="it-IT" sz="1600" strike="noStrike" spc="-1" dirty="0" err="1">
                <a:latin typeface="+mj-lt"/>
              </a:rPr>
              <a:t>Studying</a:t>
            </a:r>
            <a:r>
              <a:rPr lang="it-IT" sz="1600" strike="noStrike" spc="-1" dirty="0">
                <a:latin typeface="+mj-lt"/>
              </a:rPr>
              <a:t> </a:t>
            </a:r>
            <a:r>
              <a:rPr lang="it-IT" sz="1600" strike="noStrike" spc="-1" dirty="0">
                <a:latin typeface="Symbol" charset="2"/>
                <a:cs typeface="Symbol" charset="2"/>
              </a:rPr>
              <a:t>L</a:t>
            </a:r>
            <a:r>
              <a:rPr lang="it-IT" sz="1600" strike="noStrike" spc="-1" dirty="0">
                <a:latin typeface="+mj-lt"/>
              </a:rPr>
              <a:t> interactions in nuclear </a:t>
            </a:r>
            <a:r>
              <a:rPr lang="it-IT" sz="1600" strike="noStrike" spc="-1" dirty="0" err="1">
                <a:latin typeface="+mj-lt"/>
              </a:rPr>
              <a:t>matter</a:t>
            </a:r>
            <a:r>
              <a:rPr lang="it-IT" sz="1600" strike="noStrike" spc="-1" dirty="0">
                <a:latin typeface="+mj-lt"/>
              </a:rPr>
              <a:t> with </a:t>
            </a:r>
            <a:r>
              <a:rPr lang="it-IT" sz="1600" b="1" strike="noStrike" spc="-1" baseline="30000" dirty="0">
                <a:latin typeface="+mj-lt"/>
              </a:rPr>
              <a:t>208</a:t>
            </a:r>
            <a:r>
              <a:rPr lang="it-IT" sz="1600" b="1" strike="noStrike" spc="-1" dirty="0">
                <a:latin typeface="+mj-lt"/>
              </a:rPr>
              <a:t>Pb</a:t>
            </a:r>
            <a:r>
              <a:rPr lang="it-IT" sz="1600" strike="noStrike" spc="-1" dirty="0">
                <a:latin typeface="+mj-lt"/>
              </a:rPr>
              <a:t>(</a:t>
            </a:r>
            <a:r>
              <a:rPr lang="it-IT" sz="1600" strike="noStrike" spc="-1" dirty="0" err="1">
                <a:latin typeface="+mj-lt"/>
              </a:rPr>
              <a:t>e,e’K</a:t>
            </a:r>
            <a:r>
              <a:rPr lang="it-IT" sz="1600" strike="noStrike" spc="-1" dirty="0">
                <a:latin typeface="+mj-lt"/>
              </a:rPr>
              <a:t>)</a:t>
            </a:r>
            <a:r>
              <a:rPr lang="it-IT" sz="1600" strike="noStrike" spc="-1" baseline="30000" dirty="0">
                <a:latin typeface="+mj-lt"/>
              </a:rPr>
              <a:t>208</a:t>
            </a:r>
            <a:r>
              <a:rPr lang="it-IT" sz="1600" strike="noStrike" spc="-1" baseline="-25000" dirty="0">
                <a:latin typeface="Symbol" charset="2"/>
                <a:cs typeface="Symbol" charset="2"/>
              </a:rPr>
              <a:t>L</a:t>
            </a:r>
            <a:r>
              <a:rPr lang="it-IT" sz="1600" strike="noStrike" spc="-1" dirty="0">
                <a:latin typeface="+mj-lt"/>
              </a:rPr>
              <a:t>Tl and </a:t>
            </a:r>
            <a:r>
              <a:rPr lang="it-IT" sz="1600" b="1" strike="noStrike" spc="-1" baseline="30000" dirty="0">
                <a:latin typeface="+mj-lt"/>
              </a:rPr>
              <a:t>40,48</a:t>
            </a:r>
            <a:r>
              <a:rPr lang="it-IT" sz="1600" b="1" strike="noStrike" spc="-1" dirty="0">
                <a:latin typeface="+mj-lt"/>
              </a:rPr>
              <a:t>Ca</a:t>
            </a:r>
            <a:r>
              <a:rPr lang="it-IT" sz="1600" strike="noStrike" spc="-1" dirty="0">
                <a:latin typeface="+mj-lt"/>
              </a:rPr>
              <a:t>(</a:t>
            </a:r>
            <a:r>
              <a:rPr lang="it-IT" sz="1600" strike="noStrike" spc="-1" dirty="0" err="1">
                <a:latin typeface="+mj-lt"/>
              </a:rPr>
              <a:t>e,e</a:t>
            </a:r>
            <a:r>
              <a:rPr lang="it-IT" sz="1600" spc="-1" dirty="0" err="1"/>
              <a:t>’</a:t>
            </a:r>
            <a:r>
              <a:rPr lang="it-IT" sz="1600" strike="noStrike" spc="-1" dirty="0" err="1">
                <a:latin typeface="+mj-lt"/>
              </a:rPr>
              <a:t>K</a:t>
            </a:r>
            <a:r>
              <a:rPr lang="it-IT" sz="1600" strike="noStrike" spc="-1" dirty="0">
                <a:latin typeface="+mj-lt"/>
              </a:rPr>
              <a:t>)</a:t>
            </a:r>
            <a:r>
              <a:rPr lang="it-IT" sz="1600" strike="noStrike" spc="-1" baseline="30000" dirty="0">
                <a:latin typeface="+mj-lt"/>
              </a:rPr>
              <a:t>40,48</a:t>
            </a:r>
            <a:r>
              <a:rPr lang="it-IT" sz="1600" strike="noStrike" spc="-1" dirty="0">
                <a:latin typeface="+mj-lt"/>
              </a:rPr>
              <a:t>K </a:t>
            </a:r>
            <a:r>
              <a:rPr lang="it-IT" sz="1600" strike="noStrike" spc="-1" dirty="0" err="1">
                <a:latin typeface="+mj-lt"/>
              </a:rPr>
              <a:t>reactions</a:t>
            </a:r>
            <a:r>
              <a:rPr lang="it-IT" sz="1600" strike="noStrike" spc="-1" dirty="0">
                <a:latin typeface="+mj-lt"/>
              </a:rPr>
              <a:t> </a:t>
            </a:r>
          </a:p>
          <a:p>
            <a:pPr marL="360363" indent="-360363">
              <a:spcBef>
                <a:spcPts val="799"/>
              </a:spcBef>
              <a:buFont typeface="+mj-lt"/>
              <a:buAutoNum type="arabicPeriod"/>
            </a:pPr>
            <a:r>
              <a:rPr lang="it-IT" sz="1600" spc="-1" dirty="0" err="1">
                <a:latin typeface="+mj-lt"/>
              </a:rPr>
              <a:t>Determining</a:t>
            </a:r>
            <a:r>
              <a:rPr lang="it-IT" sz="1600" spc="-1" dirty="0">
                <a:latin typeface="+mj-lt"/>
              </a:rPr>
              <a:t> the unkown </a:t>
            </a:r>
            <a:r>
              <a:rPr lang="it-IT" sz="1600" spc="-1" dirty="0">
                <a:latin typeface="Symbol" pitchFamily="2" charset="2"/>
              </a:rPr>
              <a:t>L</a:t>
            </a:r>
            <a:r>
              <a:rPr lang="it-IT" sz="1600" spc="-1" dirty="0">
                <a:latin typeface="+mj-lt"/>
              </a:rPr>
              <a:t>-n interaction by investigating the </a:t>
            </a:r>
            <a:r>
              <a:rPr lang="it-IT" sz="1600" b="1" spc="-1" dirty="0">
                <a:latin typeface="Symbol" charset="2"/>
                <a:cs typeface="Symbol" charset="2"/>
              </a:rPr>
              <a:t>L</a:t>
            </a:r>
            <a:r>
              <a:rPr lang="it-IT" sz="1600" b="1" spc="-1" dirty="0">
                <a:latin typeface="+mj-lt"/>
              </a:rPr>
              <a:t>nn </a:t>
            </a:r>
            <a:r>
              <a:rPr lang="it-IT" sz="1600" b="1" spc="-1" dirty="0" err="1">
                <a:latin typeface="+mj-lt"/>
              </a:rPr>
              <a:t>resonance</a:t>
            </a:r>
            <a:r>
              <a:rPr lang="it-IT" sz="1600" b="1" spc="-1" dirty="0">
                <a:latin typeface="+mj-lt"/>
              </a:rPr>
              <a:t> </a:t>
            </a:r>
          </a:p>
          <a:p>
            <a:pPr marL="360363" indent="-360363">
              <a:spcBef>
                <a:spcPts val="799"/>
              </a:spcBef>
              <a:buFont typeface="+mj-lt"/>
              <a:buAutoNum type="arabicPeriod"/>
            </a:pPr>
            <a:r>
              <a:rPr lang="it-IT" sz="1600" strike="noStrike" spc="-1" dirty="0">
                <a:latin typeface="+mj-lt"/>
              </a:rPr>
              <a:t>High accuracy measurement of nuclear masses of </a:t>
            </a:r>
            <a:r>
              <a:rPr lang="it-IT" sz="1600" b="1" strike="noStrike" spc="-1" dirty="0">
                <a:latin typeface="Symbol" charset="2"/>
                <a:cs typeface="Symbol" charset="2"/>
              </a:rPr>
              <a:t>L</a:t>
            </a:r>
            <a:r>
              <a:rPr lang="it-IT" sz="1600" b="1" strike="noStrike" spc="-1" dirty="0">
                <a:latin typeface="+mj-lt"/>
              </a:rPr>
              <a:t> </a:t>
            </a:r>
            <a:r>
              <a:rPr lang="it-IT" sz="1600" b="1" strike="noStrike" spc="-1" dirty="0" err="1">
                <a:latin typeface="+mj-lt"/>
              </a:rPr>
              <a:t>hyperhydrogens</a:t>
            </a:r>
            <a:r>
              <a:rPr lang="it-IT" sz="1600" spc="-1" dirty="0">
                <a:latin typeface="+mj-lt"/>
              </a:rPr>
              <a:t> (</a:t>
            </a:r>
            <a:r>
              <a:rPr lang="it-IT" sz="1600" spc="-1" baseline="30000" dirty="0">
                <a:latin typeface="+mj-lt"/>
              </a:rPr>
              <a:t>3</a:t>
            </a:r>
            <a:r>
              <a:rPr lang="it-IT" sz="1600" spc="-1" baseline="-25000" dirty="0">
                <a:latin typeface="Symbol" charset="2"/>
                <a:cs typeface="Symbol" charset="2"/>
              </a:rPr>
              <a:t>L</a:t>
            </a:r>
            <a:r>
              <a:rPr lang="it-IT" sz="1600" spc="-1" dirty="0">
                <a:latin typeface="+mj-lt"/>
              </a:rPr>
              <a:t>H and </a:t>
            </a:r>
            <a:r>
              <a:rPr lang="it-IT" sz="1600" spc="-1" baseline="30000" dirty="0">
                <a:latin typeface="+mj-lt"/>
              </a:rPr>
              <a:t>4</a:t>
            </a:r>
            <a:r>
              <a:rPr lang="it-IT" sz="1600" spc="-1" baseline="-25000" dirty="0">
                <a:latin typeface="Symbol" charset="2"/>
                <a:cs typeface="Symbol" charset="2"/>
              </a:rPr>
              <a:t>L</a:t>
            </a:r>
            <a:r>
              <a:rPr lang="it-IT" sz="1600" spc="-1" dirty="0">
                <a:latin typeface="+mj-lt"/>
              </a:rPr>
              <a:t>H) </a:t>
            </a:r>
            <a:endParaRPr lang="en-US" sz="1600" spc="-1" dirty="0">
              <a:solidFill>
                <a:srgbClr val="336600"/>
              </a:solidFill>
              <a:latin typeface="Arial"/>
            </a:endParaRPr>
          </a:p>
        </p:txBody>
      </p:sp>
      <p:sp>
        <p:nvSpPr>
          <p:cNvPr id="30" name="Rectangle 29"/>
          <p:cNvSpPr/>
          <p:nvPr/>
        </p:nvSpPr>
        <p:spPr>
          <a:xfrm>
            <a:off x="371817" y="6283214"/>
            <a:ext cx="3610540" cy="307777"/>
          </a:xfrm>
          <a:prstGeom prst="rect">
            <a:avLst/>
          </a:prstGeom>
        </p:spPr>
        <p:txBody>
          <a:bodyPr wrap="square">
            <a:spAutoFit/>
          </a:bodyPr>
          <a:lstStyle/>
          <a:p>
            <a:pPr algn="just"/>
            <a:r>
              <a:rPr lang="it-IT" altLang="it-IT" sz="1200" dirty="0">
                <a:latin typeface="+mj-lt"/>
                <a:ea typeface="Comic Sans MS" charset="0"/>
                <a:cs typeface="Comic Sans MS" charset="0"/>
                <a:sym typeface="CMU Serif" charset="0"/>
              </a:rPr>
              <a:t>D.Lonardoni </a:t>
            </a:r>
            <a:r>
              <a:rPr lang="it-IT" altLang="it-IT" sz="1200" i="1" dirty="0">
                <a:latin typeface="+mj-lt"/>
                <a:ea typeface="Comic Sans MS" charset="0"/>
                <a:cs typeface="Comic Sans MS" charset="0"/>
                <a:sym typeface="CMU Serif" charset="0"/>
              </a:rPr>
              <a:t>et al.</a:t>
            </a:r>
            <a:r>
              <a:rPr lang="it-IT" altLang="it-IT" sz="1200" dirty="0">
                <a:latin typeface="+mj-lt"/>
                <a:ea typeface="Comic Sans MS" charset="0"/>
                <a:cs typeface="Comic Sans MS" charset="0"/>
                <a:sym typeface="CMU Serif" charset="0"/>
              </a:rPr>
              <a:t>, Phys. Rev. Lett. 114, 092301 (2015</a:t>
            </a:r>
            <a:r>
              <a:rPr lang="it-IT" altLang="it-IT" sz="1400" dirty="0">
                <a:latin typeface="+mj-lt"/>
                <a:ea typeface="Comic Sans MS" charset="0"/>
                <a:cs typeface="Comic Sans MS" charset="0"/>
                <a:sym typeface="CMU Serif" charset="0"/>
              </a:rPr>
              <a:t>)</a:t>
            </a:r>
          </a:p>
        </p:txBody>
      </p:sp>
      <p:sp>
        <p:nvSpPr>
          <p:cNvPr id="4" name="Rectangle 3"/>
          <p:cNvSpPr/>
          <p:nvPr/>
        </p:nvSpPr>
        <p:spPr>
          <a:xfrm>
            <a:off x="4747647" y="3231596"/>
            <a:ext cx="3989235" cy="687239"/>
          </a:xfrm>
          <a:prstGeom prst="rect">
            <a:avLst/>
          </a:prstGeom>
        </p:spPr>
        <p:txBody>
          <a:bodyPr wrap="square">
            <a:spAutoFit/>
          </a:bodyPr>
          <a:lstStyle/>
          <a:p>
            <a:pPr marL="360363" lvl="2" indent="-360363">
              <a:spcBef>
                <a:spcPts val="799"/>
              </a:spcBef>
            </a:pPr>
            <a:r>
              <a:rPr lang="en-US" sz="1600" b="1" spc="-1" dirty="0">
                <a:solidFill>
                  <a:schemeClr val="tx2"/>
                </a:solidFill>
                <a:latin typeface="+mj-lt"/>
              </a:rPr>
              <a:t>Suggestion: move to Hall-C to anticipate </a:t>
            </a:r>
          </a:p>
          <a:p>
            <a:pPr marL="360363" lvl="2" indent="-360363">
              <a:spcBef>
                <a:spcPts val="799"/>
              </a:spcBef>
            </a:pPr>
            <a:r>
              <a:rPr lang="en-US" sz="1600" b="1" spc="-1" dirty="0">
                <a:solidFill>
                  <a:schemeClr val="tx2"/>
                </a:solidFill>
                <a:latin typeface="+mj-lt"/>
              </a:rPr>
              <a:t>(extend) the program and run in to 2025.</a:t>
            </a:r>
          </a:p>
        </p:txBody>
      </p:sp>
      <p:sp>
        <p:nvSpPr>
          <p:cNvPr id="8" name="Rectangle 7"/>
          <p:cNvSpPr/>
          <p:nvPr/>
        </p:nvSpPr>
        <p:spPr>
          <a:xfrm>
            <a:off x="371817" y="549717"/>
            <a:ext cx="8114866" cy="687239"/>
          </a:xfrm>
          <a:prstGeom prst="rect">
            <a:avLst/>
          </a:prstGeom>
        </p:spPr>
        <p:txBody>
          <a:bodyPr wrap="square">
            <a:spAutoFit/>
          </a:bodyPr>
          <a:lstStyle/>
          <a:p>
            <a:pPr>
              <a:lnSpc>
                <a:spcPct val="100000"/>
              </a:lnSpc>
              <a:spcBef>
                <a:spcPts val="799"/>
              </a:spcBef>
            </a:pPr>
            <a:r>
              <a:rPr lang="en-US" sz="1600" spc="-1" dirty="0">
                <a:solidFill>
                  <a:schemeClr val="tx2"/>
                </a:solidFill>
                <a:latin typeface="+mj-lt"/>
              </a:rPr>
              <a:t>Two main topics:   </a:t>
            </a:r>
            <a:r>
              <a:rPr lang="en-US" sz="1600" b="1" spc="-1" dirty="0">
                <a:solidFill>
                  <a:schemeClr val="tx2"/>
                </a:solidFill>
                <a:latin typeface="+mj-lt"/>
              </a:rPr>
              <a:t>Neutron star feature explanation</a:t>
            </a:r>
          </a:p>
          <a:p>
            <a:pPr>
              <a:lnSpc>
                <a:spcPct val="100000"/>
              </a:lnSpc>
              <a:spcBef>
                <a:spcPts val="799"/>
              </a:spcBef>
            </a:pPr>
            <a:r>
              <a:rPr lang="en-US" sz="1600" b="1" spc="-1" dirty="0">
                <a:solidFill>
                  <a:schemeClr val="tx2"/>
                </a:solidFill>
                <a:latin typeface="+mj-lt"/>
              </a:rPr>
              <a:t>                                 Search for Charge Symmetry Breaking in Hyperon-nucleon interaction </a:t>
            </a:r>
            <a:endParaRPr lang="en-US" sz="1600" dirty="0">
              <a:solidFill>
                <a:schemeClr val="tx2"/>
              </a:solidFill>
              <a:latin typeface="+mj-lt"/>
            </a:endParaRPr>
          </a:p>
        </p:txBody>
      </p:sp>
      <p:sp>
        <p:nvSpPr>
          <p:cNvPr id="19" name="Rectangle 18">
            <a:extLst>
              <a:ext uri="{FF2B5EF4-FFF2-40B4-BE49-F238E27FC236}">
                <a16:creationId xmlns:a16="http://schemas.microsoft.com/office/drawing/2014/main" id="{4FFA62AF-B602-0C44-90E7-8E35F4070013}"/>
              </a:ext>
            </a:extLst>
          </p:cNvPr>
          <p:cNvSpPr/>
          <p:nvPr/>
        </p:nvSpPr>
        <p:spPr>
          <a:xfrm>
            <a:off x="0" y="0"/>
            <a:ext cx="9144000"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20" name="Rectangle 19">
            <a:extLst>
              <a:ext uri="{FF2B5EF4-FFF2-40B4-BE49-F238E27FC236}">
                <a16:creationId xmlns:a16="http://schemas.microsoft.com/office/drawing/2014/main" id="{F6C6E2FE-65C7-884C-A38A-68C5E4569918}"/>
              </a:ext>
            </a:extLst>
          </p:cNvPr>
          <p:cNvSpPr/>
          <p:nvPr/>
        </p:nvSpPr>
        <p:spPr>
          <a:xfrm>
            <a:off x="3018797" y="-51651"/>
            <a:ext cx="2960666" cy="461665"/>
          </a:xfrm>
          <a:prstGeom prst="rect">
            <a:avLst/>
          </a:prstGeom>
          <a:noFill/>
        </p:spPr>
        <p:txBody>
          <a:bodyPr wrap="none">
            <a:spAutoFit/>
          </a:bodyPr>
          <a:lstStyle/>
          <a:p>
            <a:pPr algn="ctr">
              <a:defRPr/>
            </a:pPr>
            <a:r>
              <a:rPr lang="en-US" sz="2400" dirty="0">
                <a:ln w="1905"/>
                <a:solidFill>
                  <a:schemeClr val="bg1"/>
                </a:solidFill>
                <a:latin typeface="Calibri"/>
              </a:rPr>
              <a:t>Hyper-Nuclei Program</a:t>
            </a:r>
          </a:p>
        </p:txBody>
      </p:sp>
      <p:pic>
        <p:nvPicPr>
          <p:cNvPr id="21" name="Picture 20">
            <a:extLst>
              <a:ext uri="{FF2B5EF4-FFF2-40B4-BE49-F238E27FC236}">
                <a16:creationId xmlns:a16="http://schemas.microsoft.com/office/drawing/2014/main" id="{40106A6C-1700-CF45-A419-4C4224D7723B}"/>
              </a:ext>
            </a:extLst>
          </p:cNvPr>
          <p:cNvPicPr>
            <a:picLocks noChangeAspect="1"/>
          </p:cNvPicPr>
          <p:nvPr/>
        </p:nvPicPr>
        <p:blipFill>
          <a:blip r:embed="rId3"/>
          <a:stretch>
            <a:fillRect/>
          </a:stretch>
        </p:blipFill>
        <p:spPr>
          <a:xfrm>
            <a:off x="8232165" y="4998"/>
            <a:ext cx="762181" cy="400735"/>
          </a:xfrm>
          <a:prstGeom prst="rect">
            <a:avLst/>
          </a:prstGeom>
        </p:spPr>
      </p:pic>
      <p:pic>
        <p:nvPicPr>
          <p:cNvPr id="22" name="Picture 21">
            <a:extLst>
              <a:ext uri="{FF2B5EF4-FFF2-40B4-BE49-F238E27FC236}">
                <a16:creationId xmlns:a16="http://schemas.microsoft.com/office/drawing/2014/main" id="{1FEC16EC-CED1-4546-91E6-C60179DC0702}"/>
              </a:ext>
            </a:extLst>
          </p:cNvPr>
          <p:cNvPicPr>
            <a:picLocks noChangeAspect="1"/>
          </p:cNvPicPr>
          <p:nvPr/>
        </p:nvPicPr>
        <p:blipFill>
          <a:blip r:embed="rId4"/>
          <a:stretch>
            <a:fillRect/>
          </a:stretch>
        </p:blipFill>
        <p:spPr>
          <a:xfrm>
            <a:off x="83679" y="20489"/>
            <a:ext cx="1044906" cy="379706"/>
          </a:xfrm>
          <a:prstGeom prst="rect">
            <a:avLst/>
          </a:prstGeom>
        </p:spPr>
      </p:pic>
      <p:sp>
        <p:nvSpPr>
          <p:cNvPr id="31" name="Rectangle 30">
            <a:extLst>
              <a:ext uri="{FF2B5EF4-FFF2-40B4-BE49-F238E27FC236}">
                <a16:creationId xmlns:a16="http://schemas.microsoft.com/office/drawing/2014/main" id="{AFFB48F7-8FE9-564F-A946-290AD1B30561}"/>
              </a:ext>
            </a:extLst>
          </p:cNvPr>
          <p:cNvSpPr/>
          <p:nvPr/>
        </p:nvSpPr>
        <p:spPr>
          <a:xfrm>
            <a:off x="4662616" y="3154314"/>
            <a:ext cx="3989235" cy="857877"/>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pic>
        <p:nvPicPr>
          <p:cNvPr id="2" name="Picture 1" descr="nsta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399" y="3084540"/>
            <a:ext cx="4122561" cy="3198673"/>
          </a:xfrm>
          <a:prstGeom prst="rect">
            <a:avLst/>
          </a:prstGeom>
        </p:spPr>
      </p:pic>
      <p:pic>
        <p:nvPicPr>
          <p:cNvPr id="3" name="Picture 2" descr="hype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2932" y="4239982"/>
            <a:ext cx="3748322" cy="2043231"/>
          </a:xfrm>
          <a:prstGeom prst="rect">
            <a:avLst/>
          </a:prstGeom>
        </p:spPr>
      </p:pic>
      <p:sp>
        <p:nvSpPr>
          <p:cNvPr id="6" name="Rectangle 5">
            <a:extLst>
              <a:ext uri="{FF2B5EF4-FFF2-40B4-BE49-F238E27FC236}">
                <a16:creationId xmlns:a16="http://schemas.microsoft.com/office/drawing/2014/main" id="{F01159DD-3592-69B9-A64D-36B0B193076A}"/>
              </a:ext>
            </a:extLst>
          </p:cNvPr>
          <p:cNvSpPr/>
          <p:nvPr/>
        </p:nvSpPr>
        <p:spPr>
          <a:xfrm>
            <a:off x="0" y="6640286"/>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7" name="Foliennummernplatzhalter 6">
            <a:extLst>
              <a:ext uri="{FF2B5EF4-FFF2-40B4-BE49-F238E27FC236}">
                <a16:creationId xmlns:a16="http://schemas.microsoft.com/office/drawing/2014/main" id="{6F5266B2-D024-C0B2-CC92-F6DB48E156EE}"/>
              </a:ext>
            </a:extLst>
          </p:cNvPr>
          <p:cNvSpPr txBox="1">
            <a:spLocks noGrp="1"/>
          </p:cNvSpPr>
          <p:nvPr/>
        </p:nvSpPr>
        <p:spPr>
          <a:xfrm>
            <a:off x="6633408" y="6511107"/>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13</a:t>
            </a:fld>
            <a:endParaRPr lang="en-US" sz="1100" dirty="0">
              <a:solidFill>
                <a:schemeClr val="bg1"/>
              </a:solidFill>
            </a:endParaRPr>
          </a:p>
        </p:txBody>
      </p:sp>
      <p:sp>
        <p:nvSpPr>
          <p:cNvPr id="9" name="Datumsplatzhalter 5">
            <a:extLst>
              <a:ext uri="{FF2B5EF4-FFF2-40B4-BE49-F238E27FC236}">
                <a16:creationId xmlns:a16="http://schemas.microsoft.com/office/drawing/2014/main" id="{01DF17A6-6B68-F2FA-C313-77384E19DB37}"/>
              </a:ext>
            </a:extLst>
          </p:cNvPr>
          <p:cNvSpPr txBox="1">
            <a:spLocks noGrp="1"/>
          </p:cNvSpPr>
          <p:nvPr/>
        </p:nvSpPr>
        <p:spPr>
          <a:xfrm>
            <a:off x="330634" y="6640286"/>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10" name="Fußzeilenplatzhalter 7">
            <a:extLst>
              <a:ext uri="{FF2B5EF4-FFF2-40B4-BE49-F238E27FC236}">
                <a16:creationId xmlns:a16="http://schemas.microsoft.com/office/drawing/2014/main" id="{738B162C-7C45-80AB-B408-0CC1D6FF1B69}"/>
              </a:ext>
            </a:extLst>
          </p:cNvPr>
          <p:cNvSpPr txBox="1">
            <a:spLocks noGrp="1"/>
          </p:cNvSpPr>
          <p:nvPr/>
        </p:nvSpPr>
        <p:spPr>
          <a:xfrm>
            <a:off x="1761735" y="6640286"/>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spTree>
    <p:extLst>
      <p:ext uri="{BB962C8B-B14F-4D97-AF65-F5344CB8AC3E}">
        <p14:creationId xmlns:p14="http://schemas.microsoft.com/office/powerpoint/2010/main" val="843913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schedu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98" y="3666529"/>
            <a:ext cx="9144000" cy="2279431"/>
          </a:xfrm>
          <a:prstGeom prst="rect">
            <a:avLst/>
          </a:prstGeom>
        </p:spPr>
      </p:pic>
      <p:pic>
        <p:nvPicPr>
          <p:cNvPr id="4" name="Picture 3">
            <a:extLst>
              <a:ext uri="{FF2B5EF4-FFF2-40B4-BE49-F238E27FC236}">
                <a16:creationId xmlns:a16="http://schemas.microsoft.com/office/drawing/2014/main" id="{25ACDB6D-E0EC-CC55-BF10-D4EA7B29BDE2}"/>
              </a:ext>
            </a:extLst>
          </p:cNvPr>
          <p:cNvPicPr>
            <a:picLocks noChangeAspect="1"/>
          </p:cNvPicPr>
          <p:nvPr/>
        </p:nvPicPr>
        <p:blipFill>
          <a:blip r:embed="rId4"/>
          <a:stretch>
            <a:fillRect/>
          </a:stretch>
        </p:blipFill>
        <p:spPr>
          <a:xfrm>
            <a:off x="-7722" y="3689127"/>
            <a:ext cx="9215219" cy="2463097"/>
          </a:xfrm>
          <a:prstGeom prst="rect">
            <a:avLst/>
          </a:prstGeom>
        </p:spPr>
      </p:pic>
      <p:sp>
        <p:nvSpPr>
          <p:cNvPr id="22" name="Rectangle 21">
            <a:extLst>
              <a:ext uri="{FF2B5EF4-FFF2-40B4-BE49-F238E27FC236}">
                <a16:creationId xmlns:a16="http://schemas.microsoft.com/office/drawing/2014/main" id="{CF4A9E91-9D77-1D46-BAB4-BCDFDADECCC1}"/>
              </a:ext>
            </a:extLst>
          </p:cNvPr>
          <p:cNvSpPr/>
          <p:nvPr/>
        </p:nvSpPr>
        <p:spPr>
          <a:xfrm>
            <a:off x="0" y="751874"/>
            <a:ext cx="8473440" cy="36786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1" name="TextBox 20">
            <a:extLst>
              <a:ext uri="{FF2B5EF4-FFF2-40B4-BE49-F238E27FC236}">
                <a16:creationId xmlns:a16="http://schemas.microsoft.com/office/drawing/2014/main" id="{44D7FDC8-4CC4-DE45-8704-F27669A4FD28}"/>
              </a:ext>
            </a:extLst>
          </p:cNvPr>
          <p:cNvSpPr txBox="1"/>
          <p:nvPr/>
        </p:nvSpPr>
        <p:spPr>
          <a:xfrm>
            <a:off x="340202" y="533967"/>
            <a:ext cx="8654144" cy="2554545"/>
          </a:xfrm>
          <a:prstGeom prst="rect">
            <a:avLst/>
          </a:prstGeom>
          <a:noFill/>
        </p:spPr>
        <p:txBody>
          <a:bodyPr wrap="square" rtlCol="0">
            <a:spAutoFit/>
          </a:bodyPr>
          <a:lstStyle/>
          <a:p>
            <a:endParaRPr lang="en-US" sz="1600" dirty="0"/>
          </a:p>
          <a:p>
            <a:r>
              <a:rPr lang="en-US" sz="1600" dirty="0"/>
              <a:t>CLAS12:</a:t>
            </a:r>
          </a:p>
          <a:p>
            <a:endParaRPr lang="en-US" sz="1600" dirty="0"/>
          </a:p>
          <a:p>
            <a:r>
              <a:rPr lang="en-US" sz="1600" dirty="0"/>
              <a:t>2018/2019.             :  RGA/RGB   (H/D target) </a:t>
            </a:r>
          </a:p>
          <a:p>
            <a:r>
              <a:rPr lang="en-US" sz="1600" dirty="0"/>
              <a:t>2018  Nov </a:t>
            </a:r>
            <a:r>
              <a:rPr lang="mr-IN" sz="1600" dirty="0"/>
              <a:t>–</a:t>
            </a:r>
            <a:r>
              <a:rPr lang="en-US" sz="1600" dirty="0"/>
              <a:t> Dec     :   RGK-I    (beam E)</a:t>
            </a:r>
          </a:p>
          <a:p>
            <a:r>
              <a:rPr lang="en-US" sz="1600" dirty="0"/>
              <a:t>2020                         :  </a:t>
            </a:r>
            <a:r>
              <a:rPr lang="en-US" sz="1600" dirty="0" err="1"/>
              <a:t>BoNUS</a:t>
            </a:r>
            <a:r>
              <a:rPr lang="en-US" sz="1600" dirty="0"/>
              <a:t>  (tagged D)</a:t>
            </a:r>
          </a:p>
          <a:p>
            <a:r>
              <a:rPr lang="en-US" sz="1600" dirty="0"/>
              <a:t>2021 Fall                  :  RG-M      (nuclear)</a:t>
            </a:r>
          </a:p>
          <a:p>
            <a:endParaRPr lang="en-US" sz="1600" dirty="0">
              <a:solidFill>
                <a:srgbClr val="0000FF"/>
              </a:solidFill>
            </a:endParaRPr>
          </a:p>
          <a:p>
            <a:r>
              <a:rPr lang="en-US" sz="1600" b="1" dirty="0">
                <a:solidFill>
                  <a:srgbClr val="0000FF"/>
                </a:solidFill>
              </a:rPr>
              <a:t>2022/2023              :  RG-C      (polarized)</a:t>
            </a:r>
          </a:p>
          <a:p>
            <a:r>
              <a:rPr lang="en-US" sz="1600" b="1" dirty="0">
                <a:solidFill>
                  <a:srgbClr val="0000FF"/>
                </a:solidFill>
              </a:rPr>
              <a:t>2023/2024              :  RG-K      (beam-E)</a:t>
            </a:r>
            <a:endParaRPr lang="en-US" sz="1600" dirty="0">
              <a:solidFill>
                <a:srgbClr val="0000FF"/>
              </a:solidFill>
            </a:endParaRPr>
          </a:p>
        </p:txBody>
      </p:sp>
      <p:sp>
        <p:nvSpPr>
          <p:cNvPr id="3" name="Rectangle 2">
            <a:extLst>
              <a:ext uri="{FF2B5EF4-FFF2-40B4-BE49-F238E27FC236}">
                <a16:creationId xmlns:a16="http://schemas.microsoft.com/office/drawing/2014/main" id="{BB377CD3-6679-084C-B786-867015090574}"/>
              </a:ext>
            </a:extLst>
          </p:cNvPr>
          <p:cNvSpPr/>
          <p:nvPr/>
        </p:nvSpPr>
        <p:spPr>
          <a:xfrm>
            <a:off x="0" y="0"/>
            <a:ext cx="9144000"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5" name="Rectangle 14"/>
          <p:cNvSpPr/>
          <p:nvPr/>
        </p:nvSpPr>
        <p:spPr>
          <a:xfrm>
            <a:off x="3042461" y="-42580"/>
            <a:ext cx="2913328" cy="461665"/>
          </a:xfrm>
          <a:prstGeom prst="rect">
            <a:avLst/>
          </a:prstGeom>
          <a:noFill/>
        </p:spPr>
        <p:txBody>
          <a:bodyPr wrap="none">
            <a:spAutoFit/>
          </a:bodyPr>
          <a:lstStyle/>
          <a:p>
            <a:pPr algn="ctr">
              <a:defRPr/>
            </a:pPr>
            <a:r>
              <a:rPr lang="en-US" sz="2400" dirty="0">
                <a:ln w="1905"/>
                <a:solidFill>
                  <a:schemeClr val="bg1"/>
                </a:solidFill>
                <a:latin typeface="Calibri"/>
              </a:rPr>
              <a:t>Hall-B Beam Schedule</a:t>
            </a:r>
          </a:p>
        </p:txBody>
      </p:sp>
      <p:sp>
        <p:nvSpPr>
          <p:cNvPr id="26" name="TextBox 25">
            <a:extLst>
              <a:ext uri="{FF2B5EF4-FFF2-40B4-BE49-F238E27FC236}">
                <a16:creationId xmlns:a16="http://schemas.microsoft.com/office/drawing/2014/main" id="{84EE0F51-EE04-0547-99C6-F59D14DEE47F}"/>
              </a:ext>
            </a:extLst>
          </p:cNvPr>
          <p:cNvSpPr txBox="1"/>
          <p:nvPr/>
        </p:nvSpPr>
        <p:spPr>
          <a:xfrm>
            <a:off x="3233508" y="6219785"/>
            <a:ext cx="633507" cy="307777"/>
          </a:xfrm>
          <a:prstGeom prst="rect">
            <a:avLst/>
          </a:prstGeom>
          <a:noFill/>
        </p:spPr>
        <p:txBody>
          <a:bodyPr wrap="none" rtlCol="0">
            <a:spAutoFit/>
          </a:bodyPr>
          <a:lstStyle/>
          <a:p>
            <a:pPr algn="ctr"/>
            <a:r>
              <a:rPr lang="x-none" sz="1400" b="1" dirty="0">
                <a:solidFill>
                  <a:srgbClr val="C00000"/>
                </a:solidFill>
              </a:rPr>
              <a:t>RICH2</a:t>
            </a:r>
          </a:p>
        </p:txBody>
      </p:sp>
      <p:sp>
        <p:nvSpPr>
          <p:cNvPr id="29" name="Down Arrow 28">
            <a:extLst>
              <a:ext uri="{FF2B5EF4-FFF2-40B4-BE49-F238E27FC236}">
                <a16:creationId xmlns:a16="http://schemas.microsoft.com/office/drawing/2014/main" id="{9F9BA836-721C-874D-9946-1749FCCBA085}"/>
              </a:ext>
            </a:extLst>
          </p:cNvPr>
          <p:cNvSpPr/>
          <p:nvPr/>
        </p:nvSpPr>
        <p:spPr>
          <a:xfrm rot="10800000">
            <a:off x="3437436" y="5872685"/>
            <a:ext cx="152249" cy="343138"/>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x-none" dirty="0"/>
          </a:p>
        </p:txBody>
      </p:sp>
      <p:pic>
        <p:nvPicPr>
          <p:cNvPr id="30" name="Picture 29">
            <a:extLst>
              <a:ext uri="{FF2B5EF4-FFF2-40B4-BE49-F238E27FC236}">
                <a16:creationId xmlns:a16="http://schemas.microsoft.com/office/drawing/2014/main" id="{5268EE3F-DCA3-2C4B-A2D4-E37862C2823E}"/>
              </a:ext>
            </a:extLst>
          </p:cNvPr>
          <p:cNvPicPr>
            <a:picLocks noChangeAspect="1"/>
          </p:cNvPicPr>
          <p:nvPr/>
        </p:nvPicPr>
        <p:blipFill>
          <a:blip r:embed="rId5"/>
          <a:stretch>
            <a:fillRect/>
          </a:stretch>
        </p:blipFill>
        <p:spPr>
          <a:xfrm>
            <a:off x="8232165" y="4998"/>
            <a:ext cx="762181" cy="400735"/>
          </a:xfrm>
          <a:prstGeom prst="rect">
            <a:avLst/>
          </a:prstGeom>
        </p:spPr>
      </p:pic>
      <p:pic>
        <p:nvPicPr>
          <p:cNvPr id="31" name="Picture 30">
            <a:extLst>
              <a:ext uri="{FF2B5EF4-FFF2-40B4-BE49-F238E27FC236}">
                <a16:creationId xmlns:a16="http://schemas.microsoft.com/office/drawing/2014/main" id="{E6B4E61E-7ACB-8B4F-B2D4-4ABE390A5F29}"/>
              </a:ext>
            </a:extLst>
          </p:cNvPr>
          <p:cNvPicPr>
            <a:picLocks noChangeAspect="1"/>
          </p:cNvPicPr>
          <p:nvPr/>
        </p:nvPicPr>
        <p:blipFill>
          <a:blip r:embed="rId6"/>
          <a:stretch>
            <a:fillRect/>
          </a:stretch>
        </p:blipFill>
        <p:spPr>
          <a:xfrm>
            <a:off x="83679" y="20489"/>
            <a:ext cx="1044906" cy="379706"/>
          </a:xfrm>
          <a:prstGeom prst="rect">
            <a:avLst/>
          </a:prstGeom>
        </p:spPr>
      </p:pic>
      <p:sp>
        <p:nvSpPr>
          <p:cNvPr id="16" name="TextBox 15">
            <a:extLst>
              <a:ext uri="{FF2B5EF4-FFF2-40B4-BE49-F238E27FC236}">
                <a16:creationId xmlns:a16="http://schemas.microsoft.com/office/drawing/2014/main" id="{84EE0F51-EE04-0547-99C6-F59D14DEE47F}"/>
              </a:ext>
            </a:extLst>
          </p:cNvPr>
          <p:cNvSpPr txBox="1"/>
          <p:nvPr/>
        </p:nvSpPr>
        <p:spPr>
          <a:xfrm>
            <a:off x="4005787" y="6219785"/>
            <a:ext cx="355962" cy="307777"/>
          </a:xfrm>
          <a:prstGeom prst="rect">
            <a:avLst/>
          </a:prstGeom>
          <a:noFill/>
        </p:spPr>
        <p:txBody>
          <a:bodyPr wrap="none" rtlCol="0">
            <a:spAutoFit/>
          </a:bodyPr>
          <a:lstStyle/>
          <a:p>
            <a:pPr algn="ctr"/>
            <a:r>
              <a:rPr lang="en-US" sz="1400" b="1" dirty="0">
                <a:solidFill>
                  <a:srgbClr val="C00000"/>
                </a:solidFill>
              </a:rPr>
              <a:t>FT </a:t>
            </a:r>
            <a:endParaRPr lang="x-none" sz="1400" b="1" dirty="0">
              <a:solidFill>
                <a:srgbClr val="C00000"/>
              </a:solidFill>
            </a:endParaRPr>
          </a:p>
        </p:txBody>
      </p:sp>
      <p:sp>
        <p:nvSpPr>
          <p:cNvPr id="18" name="Down Arrow 17">
            <a:extLst>
              <a:ext uri="{FF2B5EF4-FFF2-40B4-BE49-F238E27FC236}">
                <a16:creationId xmlns:a16="http://schemas.microsoft.com/office/drawing/2014/main" id="{9F9BA836-721C-874D-9946-1749FCCBA085}"/>
              </a:ext>
            </a:extLst>
          </p:cNvPr>
          <p:cNvSpPr/>
          <p:nvPr/>
        </p:nvSpPr>
        <p:spPr>
          <a:xfrm rot="10800000">
            <a:off x="4070943" y="5872685"/>
            <a:ext cx="152249" cy="343138"/>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x-none" dirty="0"/>
          </a:p>
        </p:txBody>
      </p:sp>
      <p:sp>
        <p:nvSpPr>
          <p:cNvPr id="19" name="TextBox 18">
            <a:extLst>
              <a:ext uri="{FF2B5EF4-FFF2-40B4-BE49-F238E27FC236}">
                <a16:creationId xmlns:a16="http://schemas.microsoft.com/office/drawing/2014/main" id="{84EE0F51-EE04-0547-99C6-F59D14DEE47F}"/>
              </a:ext>
            </a:extLst>
          </p:cNvPr>
          <p:cNvSpPr txBox="1"/>
          <p:nvPr/>
        </p:nvSpPr>
        <p:spPr>
          <a:xfrm>
            <a:off x="6279057" y="6225637"/>
            <a:ext cx="355962" cy="307777"/>
          </a:xfrm>
          <a:prstGeom prst="rect">
            <a:avLst/>
          </a:prstGeom>
          <a:noFill/>
        </p:spPr>
        <p:txBody>
          <a:bodyPr wrap="none" rtlCol="0">
            <a:spAutoFit/>
          </a:bodyPr>
          <a:lstStyle/>
          <a:p>
            <a:pPr algn="ctr"/>
            <a:r>
              <a:rPr lang="en-US" sz="1400" b="1" dirty="0">
                <a:solidFill>
                  <a:srgbClr val="C00000"/>
                </a:solidFill>
              </a:rPr>
              <a:t>FT</a:t>
            </a:r>
            <a:endParaRPr lang="x-none" sz="1400" b="1" dirty="0">
              <a:solidFill>
                <a:srgbClr val="C00000"/>
              </a:solidFill>
            </a:endParaRPr>
          </a:p>
        </p:txBody>
      </p:sp>
      <p:sp>
        <p:nvSpPr>
          <p:cNvPr id="20" name="Down Arrow 19">
            <a:extLst>
              <a:ext uri="{FF2B5EF4-FFF2-40B4-BE49-F238E27FC236}">
                <a16:creationId xmlns:a16="http://schemas.microsoft.com/office/drawing/2014/main" id="{9F9BA836-721C-874D-9946-1749FCCBA085}"/>
              </a:ext>
            </a:extLst>
          </p:cNvPr>
          <p:cNvSpPr/>
          <p:nvPr/>
        </p:nvSpPr>
        <p:spPr>
          <a:xfrm rot="10800000">
            <a:off x="6344213" y="5878537"/>
            <a:ext cx="152249" cy="343138"/>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x-none" dirty="0"/>
          </a:p>
        </p:txBody>
      </p:sp>
      <p:sp>
        <p:nvSpPr>
          <p:cNvPr id="2" name="TextBox 1"/>
          <p:cNvSpPr txBox="1"/>
          <p:nvPr/>
        </p:nvSpPr>
        <p:spPr>
          <a:xfrm>
            <a:off x="3297546" y="4715852"/>
            <a:ext cx="1544012" cy="276999"/>
          </a:xfrm>
          <a:prstGeom prst="rect">
            <a:avLst/>
          </a:prstGeom>
          <a:noFill/>
        </p:spPr>
        <p:txBody>
          <a:bodyPr wrap="none" rtlCol="0">
            <a:spAutoFit/>
          </a:bodyPr>
          <a:lstStyle/>
          <a:p>
            <a:r>
              <a:rPr lang="en-US" sz="1200" b="1" dirty="0">
                <a:solidFill>
                  <a:srgbClr val="FF0000"/>
                </a:solidFill>
              </a:rPr>
              <a:t>RGC: Polarized target</a:t>
            </a:r>
          </a:p>
        </p:txBody>
      </p:sp>
      <p:sp>
        <p:nvSpPr>
          <p:cNvPr id="23" name="TextBox 22"/>
          <p:cNvSpPr txBox="1"/>
          <p:nvPr/>
        </p:nvSpPr>
        <p:spPr>
          <a:xfrm>
            <a:off x="5991803" y="5320557"/>
            <a:ext cx="1364827" cy="276999"/>
          </a:xfrm>
          <a:prstGeom prst="rect">
            <a:avLst/>
          </a:prstGeom>
          <a:noFill/>
        </p:spPr>
        <p:txBody>
          <a:bodyPr wrap="none" rtlCol="0">
            <a:spAutoFit/>
          </a:bodyPr>
          <a:lstStyle/>
          <a:p>
            <a:r>
              <a:rPr lang="en-US" sz="1200" b="1" dirty="0">
                <a:solidFill>
                  <a:srgbClr val="FF0000"/>
                </a:solidFill>
              </a:rPr>
              <a:t>RGK: beam energy</a:t>
            </a:r>
          </a:p>
        </p:txBody>
      </p:sp>
      <p:pic>
        <p:nvPicPr>
          <p:cNvPr id="28" name="Picture 27" descr="clas1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06901" y="533967"/>
            <a:ext cx="4050383" cy="2719794"/>
          </a:xfrm>
          <a:prstGeom prst="rect">
            <a:avLst/>
          </a:prstGeom>
        </p:spPr>
      </p:pic>
      <p:cxnSp>
        <p:nvCxnSpPr>
          <p:cNvPr id="33" name="Straight Arrow Connector 32"/>
          <p:cNvCxnSpPr/>
          <p:nvPr/>
        </p:nvCxnSpPr>
        <p:spPr>
          <a:xfrm flipH="1">
            <a:off x="5955789" y="833120"/>
            <a:ext cx="20150" cy="2153920"/>
          </a:xfrm>
          <a:prstGeom prst="straightConnector1">
            <a:avLst/>
          </a:prstGeom>
          <a:ln>
            <a:solidFill>
              <a:srgbClr val="FFFF00"/>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5493424" y="1747520"/>
            <a:ext cx="498379" cy="276999"/>
          </a:xfrm>
          <a:prstGeom prst="rect">
            <a:avLst/>
          </a:prstGeom>
          <a:noFill/>
        </p:spPr>
        <p:txBody>
          <a:bodyPr wrap="none" rtlCol="0">
            <a:spAutoFit/>
          </a:bodyPr>
          <a:lstStyle/>
          <a:p>
            <a:r>
              <a:rPr lang="en-US" sz="1200" dirty="0">
                <a:solidFill>
                  <a:srgbClr val="FFFF00"/>
                </a:solidFill>
              </a:rPr>
              <a:t>10 m</a:t>
            </a:r>
          </a:p>
        </p:txBody>
      </p:sp>
      <p:sp>
        <p:nvSpPr>
          <p:cNvPr id="5" name="Rectangle 4"/>
          <p:cNvSpPr/>
          <p:nvPr/>
        </p:nvSpPr>
        <p:spPr>
          <a:xfrm>
            <a:off x="4506901" y="3253761"/>
            <a:ext cx="4050383" cy="2514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474841" y="3219083"/>
            <a:ext cx="4082443" cy="307777"/>
          </a:xfrm>
          <a:prstGeom prst="rect">
            <a:avLst/>
          </a:prstGeom>
        </p:spPr>
        <p:txBody>
          <a:bodyPr wrap="square">
            <a:spAutoFit/>
          </a:bodyPr>
          <a:lstStyle/>
          <a:p>
            <a:r>
              <a:rPr lang="en-US" sz="1400" dirty="0"/>
              <a:t>INFN: FT, RICH, </a:t>
            </a:r>
            <a:r>
              <a:rPr lang="en-US" sz="1400" dirty="0" err="1"/>
              <a:t>PolTarget</a:t>
            </a:r>
            <a:r>
              <a:rPr lang="en-US" sz="1400" dirty="0"/>
              <a:t> , High-</a:t>
            </a:r>
            <a:r>
              <a:rPr lang="en-US" sz="1400" dirty="0" err="1"/>
              <a:t>Lumi</a:t>
            </a:r>
            <a:endParaRPr lang="en-US" sz="1400" dirty="0"/>
          </a:p>
        </p:txBody>
      </p:sp>
      <p:sp>
        <p:nvSpPr>
          <p:cNvPr id="7" name="Rectangle 6">
            <a:extLst>
              <a:ext uri="{FF2B5EF4-FFF2-40B4-BE49-F238E27FC236}">
                <a16:creationId xmlns:a16="http://schemas.microsoft.com/office/drawing/2014/main" id="{F71C19AE-1CAA-4899-194B-B52AD39A3084}"/>
              </a:ext>
            </a:extLst>
          </p:cNvPr>
          <p:cNvSpPr/>
          <p:nvPr/>
        </p:nvSpPr>
        <p:spPr>
          <a:xfrm>
            <a:off x="0" y="6604774"/>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8" name="Foliennummernplatzhalter 6">
            <a:extLst>
              <a:ext uri="{FF2B5EF4-FFF2-40B4-BE49-F238E27FC236}">
                <a16:creationId xmlns:a16="http://schemas.microsoft.com/office/drawing/2014/main" id="{BC802F7B-57E2-F6BF-9CA4-A6530E3E2065}"/>
              </a:ext>
            </a:extLst>
          </p:cNvPr>
          <p:cNvSpPr txBox="1">
            <a:spLocks noGrp="1"/>
          </p:cNvSpPr>
          <p:nvPr/>
        </p:nvSpPr>
        <p:spPr>
          <a:xfrm>
            <a:off x="6633408" y="6475595"/>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14</a:t>
            </a:fld>
            <a:endParaRPr lang="en-US" sz="1100" dirty="0">
              <a:solidFill>
                <a:schemeClr val="bg1"/>
              </a:solidFill>
            </a:endParaRPr>
          </a:p>
        </p:txBody>
      </p:sp>
      <p:sp>
        <p:nvSpPr>
          <p:cNvPr id="9" name="Datumsplatzhalter 5">
            <a:extLst>
              <a:ext uri="{FF2B5EF4-FFF2-40B4-BE49-F238E27FC236}">
                <a16:creationId xmlns:a16="http://schemas.microsoft.com/office/drawing/2014/main" id="{11B4021A-1FD1-EA27-FB08-60F9594620F4}"/>
              </a:ext>
            </a:extLst>
          </p:cNvPr>
          <p:cNvSpPr txBox="1">
            <a:spLocks noGrp="1"/>
          </p:cNvSpPr>
          <p:nvPr/>
        </p:nvSpPr>
        <p:spPr>
          <a:xfrm>
            <a:off x="330634" y="6604774"/>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10" name="Fußzeilenplatzhalter 7">
            <a:extLst>
              <a:ext uri="{FF2B5EF4-FFF2-40B4-BE49-F238E27FC236}">
                <a16:creationId xmlns:a16="http://schemas.microsoft.com/office/drawing/2014/main" id="{4B0B0D72-99DE-A7EB-CEB9-350E1FEA8AC2}"/>
              </a:ext>
            </a:extLst>
          </p:cNvPr>
          <p:cNvSpPr txBox="1">
            <a:spLocks noGrp="1"/>
          </p:cNvSpPr>
          <p:nvPr/>
        </p:nvSpPr>
        <p:spPr>
          <a:xfrm>
            <a:off x="1761735" y="6604774"/>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spTree>
    <p:extLst>
      <p:ext uri="{BB962C8B-B14F-4D97-AF65-F5344CB8AC3E}">
        <p14:creationId xmlns:p14="http://schemas.microsoft.com/office/powerpoint/2010/main" val="2547703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ADC41E5-7CA9-8CAE-C530-0E6D6DE7D5C6}"/>
              </a:ext>
            </a:extLst>
          </p:cNvPr>
          <p:cNvSpPr/>
          <p:nvPr/>
        </p:nvSpPr>
        <p:spPr>
          <a:xfrm>
            <a:off x="4555652" y="1227298"/>
            <a:ext cx="4058335" cy="537731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0" name="Rectangle 19">
            <a:extLst>
              <a:ext uri="{FF2B5EF4-FFF2-40B4-BE49-F238E27FC236}">
                <a16:creationId xmlns:a16="http://schemas.microsoft.com/office/drawing/2014/main" id="{9C99D146-1606-9638-5D19-70B0CF8264F3}"/>
              </a:ext>
            </a:extLst>
          </p:cNvPr>
          <p:cNvSpPr/>
          <p:nvPr/>
        </p:nvSpPr>
        <p:spPr>
          <a:xfrm>
            <a:off x="220980" y="1313758"/>
            <a:ext cx="4021667" cy="528632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pic>
        <p:nvPicPr>
          <p:cNvPr id="6" name="Picture 5" descr="peop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1026" y="1354398"/>
            <a:ext cx="2665308" cy="1975013"/>
          </a:xfrm>
          <a:prstGeom prst="rect">
            <a:avLst/>
          </a:prstGeom>
        </p:spPr>
      </p:pic>
      <p:pic>
        <p:nvPicPr>
          <p:cNvPr id="4" name="Picture 3" descr="richx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320" y="3379377"/>
            <a:ext cx="3982720" cy="3225235"/>
          </a:xfrm>
          <a:prstGeom prst="rect">
            <a:avLst/>
          </a:prstGeom>
        </p:spPr>
      </p:pic>
      <p:sp>
        <p:nvSpPr>
          <p:cNvPr id="3" name="Rectangle 2">
            <a:extLst>
              <a:ext uri="{FF2B5EF4-FFF2-40B4-BE49-F238E27FC236}">
                <a16:creationId xmlns:a16="http://schemas.microsoft.com/office/drawing/2014/main" id="{BB377CD3-6679-084C-B786-867015090574}"/>
              </a:ext>
            </a:extLst>
          </p:cNvPr>
          <p:cNvSpPr/>
          <p:nvPr/>
        </p:nvSpPr>
        <p:spPr>
          <a:xfrm>
            <a:off x="5291" y="0"/>
            <a:ext cx="9144001"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5" name="Rectangle 14"/>
          <p:cNvSpPr/>
          <p:nvPr/>
        </p:nvSpPr>
        <p:spPr>
          <a:xfrm>
            <a:off x="3430592" y="-33705"/>
            <a:ext cx="2137125" cy="461665"/>
          </a:xfrm>
          <a:prstGeom prst="rect">
            <a:avLst/>
          </a:prstGeom>
          <a:noFill/>
        </p:spPr>
        <p:txBody>
          <a:bodyPr wrap="none">
            <a:spAutoFit/>
          </a:bodyPr>
          <a:lstStyle/>
          <a:p>
            <a:pPr algn="ctr">
              <a:defRPr/>
            </a:pPr>
            <a:r>
              <a:rPr lang="en-US" sz="2400" dirty="0">
                <a:ln w="1905"/>
                <a:solidFill>
                  <a:schemeClr val="bg1"/>
                </a:solidFill>
                <a:latin typeface="Calibri"/>
              </a:rPr>
              <a:t>INFN @ CLAS12</a:t>
            </a:r>
          </a:p>
        </p:txBody>
      </p:sp>
      <p:sp>
        <p:nvSpPr>
          <p:cNvPr id="2" name="TextBox 1"/>
          <p:cNvSpPr txBox="1"/>
          <p:nvPr/>
        </p:nvSpPr>
        <p:spPr>
          <a:xfrm>
            <a:off x="4496384" y="454929"/>
            <a:ext cx="4058336" cy="738664"/>
          </a:xfrm>
          <a:prstGeom prst="rect">
            <a:avLst/>
          </a:prstGeom>
          <a:noFill/>
        </p:spPr>
        <p:txBody>
          <a:bodyPr wrap="square" rtlCol="0">
            <a:spAutoFit/>
          </a:bodyPr>
          <a:lstStyle/>
          <a:p>
            <a:r>
              <a:rPr lang="en-US" sz="1400" dirty="0"/>
              <a:t>RICH completed in 2022</a:t>
            </a:r>
          </a:p>
          <a:p>
            <a:r>
              <a:rPr lang="en-US" sz="1400" dirty="0"/>
              <a:t>Hadron ID in the 3-8 GeV/c momentum range</a:t>
            </a:r>
          </a:p>
          <a:p>
            <a:r>
              <a:rPr lang="en-US" sz="1400" dirty="0"/>
              <a:t>MIUR priority project (“</a:t>
            </a:r>
            <a:r>
              <a:rPr lang="en-US" sz="1400" dirty="0" err="1"/>
              <a:t>premiale</a:t>
            </a:r>
            <a:r>
              <a:rPr lang="en-US" sz="1400" dirty="0"/>
              <a:t>”)</a:t>
            </a:r>
          </a:p>
        </p:txBody>
      </p:sp>
      <p:pic>
        <p:nvPicPr>
          <p:cNvPr id="9" name="Picture 8">
            <a:extLst>
              <a:ext uri="{FF2B5EF4-FFF2-40B4-BE49-F238E27FC236}">
                <a16:creationId xmlns:a16="http://schemas.microsoft.com/office/drawing/2014/main" id="{9CBD4059-75D8-C8AA-F44F-69D70755AF7E}"/>
              </a:ext>
            </a:extLst>
          </p:cNvPr>
          <p:cNvPicPr>
            <a:picLocks noChangeAspect="1"/>
          </p:cNvPicPr>
          <p:nvPr/>
        </p:nvPicPr>
        <p:blipFill>
          <a:blip r:embed="rId5"/>
          <a:stretch>
            <a:fillRect/>
          </a:stretch>
        </p:blipFill>
        <p:spPr>
          <a:xfrm>
            <a:off x="8232165" y="4998"/>
            <a:ext cx="762181" cy="400735"/>
          </a:xfrm>
          <a:prstGeom prst="rect">
            <a:avLst/>
          </a:prstGeom>
        </p:spPr>
      </p:pic>
      <p:pic>
        <p:nvPicPr>
          <p:cNvPr id="10" name="Picture 9">
            <a:extLst>
              <a:ext uri="{FF2B5EF4-FFF2-40B4-BE49-F238E27FC236}">
                <a16:creationId xmlns:a16="http://schemas.microsoft.com/office/drawing/2014/main" id="{C89E0CD8-33E8-2B02-AA9F-0C3ABE391176}"/>
              </a:ext>
            </a:extLst>
          </p:cNvPr>
          <p:cNvPicPr>
            <a:picLocks noChangeAspect="1"/>
          </p:cNvPicPr>
          <p:nvPr/>
        </p:nvPicPr>
        <p:blipFill>
          <a:blip r:embed="rId6"/>
          <a:stretch>
            <a:fillRect/>
          </a:stretch>
        </p:blipFill>
        <p:spPr>
          <a:xfrm>
            <a:off x="83679" y="20489"/>
            <a:ext cx="1044906" cy="379706"/>
          </a:xfrm>
          <a:prstGeom prst="rect">
            <a:avLst/>
          </a:prstGeom>
        </p:spPr>
      </p:pic>
      <p:pic>
        <p:nvPicPr>
          <p:cNvPr id="16" name="Picture 15">
            <a:extLst>
              <a:ext uri="{FF2B5EF4-FFF2-40B4-BE49-F238E27FC236}">
                <a16:creationId xmlns:a16="http://schemas.microsoft.com/office/drawing/2014/main" id="{70FCCE72-1AE6-49E6-10CE-0E7655614B0E}"/>
              </a:ext>
            </a:extLst>
          </p:cNvPr>
          <p:cNvPicPr>
            <a:picLocks noChangeAspect="1"/>
          </p:cNvPicPr>
          <p:nvPr/>
        </p:nvPicPr>
        <p:blipFill>
          <a:blip r:embed="rId7"/>
          <a:stretch>
            <a:fillRect/>
          </a:stretch>
        </p:blipFill>
        <p:spPr>
          <a:xfrm>
            <a:off x="414541" y="4735867"/>
            <a:ext cx="3634543" cy="1785475"/>
          </a:xfrm>
          <a:prstGeom prst="rect">
            <a:avLst/>
          </a:prstGeom>
        </p:spPr>
      </p:pic>
      <p:pic>
        <p:nvPicPr>
          <p:cNvPr id="18" name="Picture 17" descr="IMG_0254.JPG">
            <a:extLst>
              <a:ext uri="{FF2B5EF4-FFF2-40B4-BE49-F238E27FC236}">
                <a16:creationId xmlns:a16="http://schemas.microsoft.com/office/drawing/2014/main" id="{36FA5558-1C92-5256-6EC5-EC34691BE67B}"/>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30000"/>
                    </a14:imgEffect>
                  </a14:imgLayer>
                </a14:imgProps>
              </a:ext>
              <a:ext uri="{28A0092B-C50C-407E-A947-70E740481C1C}">
                <a14:useLocalDpi xmlns:a14="http://schemas.microsoft.com/office/drawing/2010/main"/>
              </a:ext>
            </a:extLst>
          </a:blip>
          <a:srcRect/>
          <a:stretch/>
        </p:blipFill>
        <p:spPr>
          <a:xfrm rot="5400000">
            <a:off x="636109" y="1625975"/>
            <a:ext cx="3191405" cy="2785936"/>
          </a:xfrm>
          <a:prstGeom prst="rect">
            <a:avLst/>
          </a:prstGeom>
        </p:spPr>
      </p:pic>
      <p:sp>
        <p:nvSpPr>
          <p:cNvPr id="21" name="TextBox 20">
            <a:extLst>
              <a:ext uri="{FF2B5EF4-FFF2-40B4-BE49-F238E27FC236}">
                <a16:creationId xmlns:a16="http://schemas.microsoft.com/office/drawing/2014/main" id="{3675AE21-9411-7AE1-B623-ABB55EA96A8C}"/>
              </a:ext>
            </a:extLst>
          </p:cNvPr>
          <p:cNvSpPr txBox="1"/>
          <p:nvPr/>
        </p:nvSpPr>
        <p:spPr>
          <a:xfrm>
            <a:off x="251460" y="486209"/>
            <a:ext cx="4058336" cy="738664"/>
          </a:xfrm>
          <a:prstGeom prst="rect">
            <a:avLst/>
          </a:prstGeom>
          <a:noFill/>
        </p:spPr>
        <p:txBody>
          <a:bodyPr wrap="square" rtlCol="0">
            <a:spAutoFit/>
          </a:bodyPr>
          <a:lstStyle/>
          <a:p>
            <a:r>
              <a:rPr lang="en-US" sz="1400" dirty="0"/>
              <a:t>Forward Tagger completed in 2018</a:t>
            </a:r>
          </a:p>
          <a:p>
            <a:r>
              <a:rPr lang="en-US" sz="1400" dirty="0"/>
              <a:t>Small-angle calorimeter (nucleon 3D)</a:t>
            </a:r>
          </a:p>
          <a:p>
            <a:r>
              <a:rPr lang="en-US" sz="1400" dirty="0"/>
              <a:t>Quasi-real photoproduction regime (spectroscopy)</a:t>
            </a:r>
          </a:p>
        </p:txBody>
      </p:sp>
      <p:sp>
        <p:nvSpPr>
          <p:cNvPr id="5" name="Rectangle 4">
            <a:extLst>
              <a:ext uri="{FF2B5EF4-FFF2-40B4-BE49-F238E27FC236}">
                <a16:creationId xmlns:a16="http://schemas.microsoft.com/office/drawing/2014/main" id="{C8E4DCC3-E1C1-7112-E8D5-ADEEB2335B26}"/>
              </a:ext>
            </a:extLst>
          </p:cNvPr>
          <p:cNvSpPr/>
          <p:nvPr/>
        </p:nvSpPr>
        <p:spPr>
          <a:xfrm>
            <a:off x="0" y="6604774"/>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7" name="Foliennummernplatzhalter 6">
            <a:extLst>
              <a:ext uri="{FF2B5EF4-FFF2-40B4-BE49-F238E27FC236}">
                <a16:creationId xmlns:a16="http://schemas.microsoft.com/office/drawing/2014/main" id="{BA6D409C-A4A8-021E-6D96-EE930A35427A}"/>
              </a:ext>
            </a:extLst>
          </p:cNvPr>
          <p:cNvSpPr txBox="1">
            <a:spLocks noGrp="1"/>
          </p:cNvSpPr>
          <p:nvPr/>
        </p:nvSpPr>
        <p:spPr>
          <a:xfrm>
            <a:off x="6633408" y="6475595"/>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15</a:t>
            </a:fld>
            <a:endParaRPr lang="en-US" sz="1100" dirty="0">
              <a:solidFill>
                <a:schemeClr val="bg1"/>
              </a:solidFill>
            </a:endParaRPr>
          </a:p>
        </p:txBody>
      </p:sp>
      <p:sp>
        <p:nvSpPr>
          <p:cNvPr id="8" name="Datumsplatzhalter 5">
            <a:extLst>
              <a:ext uri="{FF2B5EF4-FFF2-40B4-BE49-F238E27FC236}">
                <a16:creationId xmlns:a16="http://schemas.microsoft.com/office/drawing/2014/main" id="{D5B1C1A8-B8D6-A5F3-C298-6FBC81A5878A}"/>
              </a:ext>
            </a:extLst>
          </p:cNvPr>
          <p:cNvSpPr txBox="1">
            <a:spLocks noGrp="1"/>
          </p:cNvSpPr>
          <p:nvPr/>
        </p:nvSpPr>
        <p:spPr>
          <a:xfrm>
            <a:off x="330634" y="6604774"/>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17" name="Fußzeilenplatzhalter 7">
            <a:extLst>
              <a:ext uri="{FF2B5EF4-FFF2-40B4-BE49-F238E27FC236}">
                <a16:creationId xmlns:a16="http://schemas.microsoft.com/office/drawing/2014/main" id="{302DEBA9-B4AA-F6CF-F317-6AC7F8032C35}"/>
              </a:ext>
            </a:extLst>
          </p:cNvPr>
          <p:cNvSpPr txBox="1">
            <a:spLocks noGrp="1"/>
          </p:cNvSpPr>
          <p:nvPr/>
        </p:nvSpPr>
        <p:spPr>
          <a:xfrm>
            <a:off x="1761735" y="6604774"/>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spTree>
    <p:extLst>
      <p:ext uri="{BB962C8B-B14F-4D97-AF65-F5344CB8AC3E}">
        <p14:creationId xmlns:p14="http://schemas.microsoft.com/office/powerpoint/2010/main" val="1490297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479BC7-EAE4-654C-8E58-BAE684169B96}"/>
              </a:ext>
            </a:extLst>
          </p:cNvPr>
          <p:cNvSpPr/>
          <p:nvPr/>
        </p:nvSpPr>
        <p:spPr>
          <a:xfrm>
            <a:off x="0" y="0"/>
            <a:ext cx="9144000"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9" name="Rectangle 8">
            <a:extLst>
              <a:ext uri="{FF2B5EF4-FFF2-40B4-BE49-F238E27FC236}">
                <a16:creationId xmlns:a16="http://schemas.microsoft.com/office/drawing/2014/main" id="{B7C366FE-CB4E-3049-B34A-4993DD198D0C}"/>
              </a:ext>
            </a:extLst>
          </p:cNvPr>
          <p:cNvSpPr/>
          <p:nvPr/>
        </p:nvSpPr>
        <p:spPr>
          <a:xfrm>
            <a:off x="2697652" y="-20391"/>
            <a:ext cx="3602974" cy="461665"/>
          </a:xfrm>
          <a:prstGeom prst="rect">
            <a:avLst/>
          </a:prstGeom>
          <a:noFill/>
        </p:spPr>
        <p:txBody>
          <a:bodyPr wrap="none">
            <a:spAutoFit/>
          </a:bodyPr>
          <a:lstStyle/>
          <a:p>
            <a:pPr algn="ctr">
              <a:defRPr/>
            </a:pPr>
            <a:r>
              <a:rPr lang="en-US" sz="2400" dirty="0">
                <a:ln w="1905"/>
                <a:solidFill>
                  <a:schemeClr val="bg1"/>
                </a:solidFill>
                <a:latin typeface="Calibri"/>
              </a:rPr>
              <a:t>Exclusive Physics @ CLAS12</a:t>
            </a:r>
          </a:p>
        </p:txBody>
      </p:sp>
      <p:pic>
        <p:nvPicPr>
          <p:cNvPr id="29" name="Picture 28">
            <a:extLst>
              <a:ext uri="{FF2B5EF4-FFF2-40B4-BE49-F238E27FC236}">
                <a16:creationId xmlns:a16="http://schemas.microsoft.com/office/drawing/2014/main" id="{43D6E9AD-5CF1-7CE4-5038-8E93E57F42A1}"/>
              </a:ext>
            </a:extLst>
          </p:cNvPr>
          <p:cNvPicPr>
            <a:picLocks noChangeAspect="1"/>
          </p:cNvPicPr>
          <p:nvPr/>
        </p:nvPicPr>
        <p:blipFill>
          <a:blip r:embed="rId3"/>
          <a:stretch>
            <a:fillRect/>
          </a:stretch>
        </p:blipFill>
        <p:spPr>
          <a:xfrm>
            <a:off x="212500" y="1299760"/>
            <a:ext cx="3878231" cy="5105327"/>
          </a:xfrm>
          <a:prstGeom prst="rect">
            <a:avLst/>
          </a:prstGeom>
        </p:spPr>
      </p:pic>
      <p:sp>
        <p:nvSpPr>
          <p:cNvPr id="30" name="CasellaDiTesto 1">
            <a:extLst>
              <a:ext uri="{FF2B5EF4-FFF2-40B4-BE49-F238E27FC236}">
                <a16:creationId xmlns:a16="http://schemas.microsoft.com/office/drawing/2014/main" id="{F80B90BE-23E9-2A28-C0BC-C2B08AB59828}"/>
              </a:ext>
            </a:extLst>
          </p:cNvPr>
          <p:cNvSpPr txBox="1"/>
          <p:nvPr/>
        </p:nvSpPr>
        <p:spPr>
          <a:xfrm>
            <a:off x="1389776" y="962098"/>
            <a:ext cx="2793137" cy="276999"/>
          </a:xfrm>
          <a:prstGeom prst="rect">
            <a:avLst/>
          </a:prstGeom>
          <a:noFill/>
        </p:spPr>
        <p:txBody>
          <a:bodyPr wrap="none" rtlCol="0">
            <a:spAutoFit/>
          </a:bodyPr>
          <a:lstStyle/>
          <a:p>
            <a:r>
              <a:rPr lang="it-IT" sz="1200" b="1" i="1" dirty="0"/>
              <a:t>G. </a:t>
            </a:r>
            <a:r>
              <a:rPr lang="it-IT" sz="1200" b="1" i="1" dirty="0" err="1"/>
              <a:t>Christiaens</a:t>
            </a:r>
            <a:r>
              <a:rPr lang="it-IT" sz="1200" b="1" i="1" dirty="0"/>
              <a:t> et. al.  [</a:t>
            </a:r>
            <a:r>
              <a:rPr lang="it-IT" sz="1200" b="1" i="1" dirty="0" err="1"/>
              <a:t>arXiv</a:t>
            </a:r>
            <a:r>
              <a:rPr lang="it-IT" sz="1200" b="1" i="1" dirty="0"/>
              <a:t>: 2211.11274]</a:t>
            </a:r>
          </a:p>
        </p:txBody>
      </p:sp>
      <p:sp>
        <p:nvSpPr>
          <p:cNvPr id="33" name="TextBox 32">
            <a:extLst>
              <a:ext uri="{FF2B5EF4-FFF2-40B4-BE49-F238E27FC236}">
                <a16:creationId xmlns:a16="http://schemas.microsoft.com/office/drawing/2014/main" id="{1C8EED62-5D5B-6E5A-860B-1B511C14E59E}"/>
              </a:ext>
            </a:extLst>
          </p:cNvPr>
          <p:cNvSpPr txBox="1"/>
          <p:nvPr/>
        </p:nvSpPr>
        <p:spPr>
          <a:xfrm>
            <a:off x="83679" y="908109"/>
            <a:ext cx="878767" cy="369332"/>
          </a:xfrm>
          <a:prstGeom prst="rect">
            <a:avLst/>
          </a:prstGeom>
          <a:noFill/>
        </p:spPr>
        <p:txBody>
          <a:bodyPr wrap="none" rtlCol="0">
            <a:spAutoFit/>
          </a:bodyPr>
          <a:lstStyle/>
          <a:p>
            <a:r>
              <a:rPr lang="en-IT" dirty="0"/>
              <a:t>CLAS12</a:t>
            </a:r>
          </a:p>
        </p:txBody>
      </p:sp>
      <p:pic>
        <p:nvPicPr>
          <p:cNvPr id="4" name="Picture 3">
            <a:extLst>
              <a:ext uri="{FF2B5EF4-FFF2-40B4-BE49-F238E27FC236}">
                <a16:creationId xmlns:a16="http://schemas.microsoft.com/office/drawing/2014/main" id="{332FFAE8-B7D8-339D-75C4-B792B193A3F3}"/>
              </a:ext>
            </a:extLst>
          </p:cNvPr>
          <p:cNvPicPr>
            <a:picLocks noChangeAspect="1"/>
          </p:cNvPicPr>
          <p:nvPr/>
        </p:nvPicPr>
        <p:blipFill>
          <a:blip r:embed="rId4"/>
          <a:stretch>
            <a:fillRect/>
          </a:stretch>
        </p:blipFill>
        <p:spPr>
          <a:xfrm>
            <a:off x="8232165" y="4998"/>
            <a:ext cx="762181" cy="400735"/>
          </a:xfrm>
          <a:prstGeom prst="rect">
            <a:avLst/>
          </a:prstGeom>
        </p:spPr>
      </p:pic>
      <p:pic>
        <p:nvPicPr>
          <p:cNvPr id="6" name="Picture 5">
            <a:extLst>
              <a:ext uri="{FF2B5EF4-FFF2-40B4-BE49-F238E27FC236}">
                <a16:creationId xmlns:a16="http://schemas.microsoft.com/office/drawing/2014/main" id="{3EE3EFCC-FA66-02C2-F8C7-52B4AD889EDA}"/>
              </a:ext>
            </a:extLst>
          </p:cNvPr>
          <p:cNvPicPr>
            <a:picLocks noChangeAspect="1"/>
          </p:cNvPicPr>
          <p:nvPr/>
        </p:nvPicPr>
        <p:blipFill>
          <a:blip r:embed="rId5"/>
          <a:stretch>
            <a:fillRect/>
          </a:stretch>
        </p:blipFill>
        <p:spPr>
          <a:xfrm>
            <a:off x="83679" y="20489"/>
            <a:ext cx="1044906" cy="379706"/>
          </a:xfrm>
          <a:prstGeom prst="rect">
            <a:avLst/>
          </a:prstGeom>
        </p:spPr>
      </p:pic>
      <p:sp>
        <p:nvSpPr>
          <p:cNvPr id="17" name="TextBox 16">
            <a:extLst>
              <a:ext uri="{FF2B5EF4-FFF2-40B4-BE49-F238E27FC236}">
                <a16:creationId xmlns:a16="http://schemas.microsoft.com/office/drawing/2014/main" id="{32796053-2AB0-AC8C-D85F-29A3F642D6BF}"/>
              </a:ext>
            </a:extLst>
          </p:cNvPr>
          <p:cNvSpPr txBox="1"/>
          <p:nvPr/>
        </p:nvSpPr>
        <p:spPr>
          <a:xfrm>
            <a:off x="1500673" y="502020"/>
            <a:ext cx="1297150" cy="369332"/>
          </a:xfrm>
          <a:prstGeom prst="rect">
            <a:avLst/>
          </a:prstGeom>
          <a:noFill/>
        </p:spPr>
        <p:txBody>
          <a:bodyPr wrap="none" rtlCol="0">
            <a:spAutoFit/>
          </a:bodyPr>
          <a:lstStyle/>
          <a:p>
            <a:r>
              <a:rPr lang="en-GB" dirty="0">
                <a:solidFill>
                  <a:srgbClr val="C00000"/>
                </a:solidFill>
              </a:rPr>
              <a:t>e </a:t>
            </a:r>
            <a:r>
              <a:rPr lang="en-IT" dirty="0">
                <a:solidFill>
                  <a:srgbClr val="C00000"/>
                </a:solidFill>
              </a:rPr>
              <a:t>p </a:t>
            </a:r>
            <a:r>
              <a:rPr lang="en-IT" dirty="0">
                <a:solidFill>
                  <a:srgbClr val="C00000"/>
                </a:solidFill>
                <a:sym typeface="Wingdings" pitchFamily="2" charset="2"/>
              </a:rPr>
              <a:t>  e p </a:t>
            </a:r>
            <a:r>
              <a:rPr lang="en-IT" dirty="0">
                <a:solidFill>
                  <a:srgbClr val="C00000"/>
                </a:solidFill>
                <a:latin typeface="Symbol" pitchFamily="2" charset="2"/>
                <a:sym typeface="Wingdings" pitchFamily="2" charset="2"/>
              </a:rPr>
              <a:t>g</a:t>
            </a:r>
            <a:endParaRPr lang="en-IT" dirty="0">
              <a:solidFill>
                <a:srgbClr val="C00000"/>
              </a:solidFill>
              <a:latin typeface="Symbol" pitchFamily="2" charset="2"/>
            </a:endParaRPr>
          </a:p>
        </p:txBody>
      </p:sp>
      <p:sp>
        <p:nvSpPr>
          <p:cNvPr id="2" name="Rectangle 1">
            <a:extLst>
              <a:ext uri="{FF2B5EF4-FFF2-40B4-BE49-F238E27FC236}">
                <a16:creationId xmlns:a16="http://schemas.microsoft.com/office/drawing/2014/main" id="{4650CF97-A37A-50E3-583A-B6E82F9B8CE5}"/>
              </a:ext>
            </a:extLst>
          </p:cNvPr>
          <p:cNvSpPr/>
          <p:nvPr/>
        </p:nvSpPr>
        <p:spPr>
          <a:xfrm>
            <a:off x="4287520" y="3068282"/>
            <a:ext cx="4693812" cy="33543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3" name="Rectangle 2">
            <a:extLst>
              <a:ext uri="{FF2B5EF4-FFF2-40B4-BE49-F238E27FC236}">
                <a16:creationId xmlns:a16="http://schemas.microsoft.com/office/drawing/2014/main" id="{4C08026F-FD0E-01F7-E02A-E123C15C336E}"/>
              </a:ext>
            </a:extLst>
          </p:cNvPr>
          <p:cNvSpPr/>
          <p:nvPr/>
        </p:nvSpPr>
        <p:spPr>
          <a:xfrm>
            <a:off x="4287520" y="658894"/>
            <a:ext cx="4693812" cy="21841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dirty="0"/>
          </a:p>
        </p:txBody>
      </p:sp>
      <p:pic>
        <p:nvPicPr>
          <p:cNvPr id="5" name="Picture 4">
            <a:extLst>
              <a:ext uri="{FF2B5EF4-FFF2-40B4-BE49-F238E27FC236}">
                <a16:creationId xmlns:a16="http://schemas.microsoft.com/office/drawing/2014/main" id="{F0281412-557F-1729-499F-6312D3EB4C91}"/>
              </a:ext>
            </a:extLst>
          </p:cNvPr>
          <p:cNvPicPr>
            <a:picLocks noChangeAspect="1"/>
          </p:cNvPicPr>
          <p:nvPr/>
        </p:nvPicPr>
        <p:blipFill>
          <a:blip r:embed="rId6"/>
          <a:stretch>
            <a:fillRect/>
          </a:stretch>
        </p:blipFill>
        <p:spPr>
          <a:xfrm>
            <a:off x="4526567" y="658894"/>
            <a:ext cx="3878231" cy="1185526"/>
          </a:xfrm>
          <a:prstGeom prst="rect">
            <a:avLst/>
          </a:prstGeom>
        </p:spPr>
      </p:pic>
      <p:pic>
        <p:nvPicPr>
          <p:cNvPr id="18" name="Picture 17">
            <a:extLst>
              <a:ext uri="{FF2B5EF4-FFF2-40B4-BE49-F238E27FC236}">
                <a16:creationId xmlns:a16="http://schemas.microsoft.com/office/drawing/2014/main" id="{BC0AB43D-F8FC-FD2E-E9F1-AB046D8418B6}"/>
              </a:ext>
            </a:extLst>
          </p:cNvPr>
          <p:cNvPicPr>
            <a:picLocks noChangeAspect="1"/>
          </p:cNvPicPr>
          <p:nvPr/>
        </p:nvPicPr>
        <p:blipFill>
          <a:blip r:embed="rId7"/>
          <a:stretch>
            <a:fillRect/>
          </a:stretch>
        </p:blipFill>
        <p:spPr>
          <a:xfrm>
            <a:off x="6101233" y="1725432"/>
            <a:ext cx="2616200" cy="1117600"/>
          </a:xfrm>
          <a:prstGeom prst="rect">
            <a:avLst/>
          </a:prstGeom>
        </p:spPr>
      </p:pic>
      <p:pic>
        <p:nvPicPr>
          <p:cNvPr id="19" name="Picture 18">
            <a:extLst>
              <a:ext uri="{FF2B5EF4-FFF2-40B4-BE49-F238E27FC236}">
                <a16:creationId xmlns:a16="http://schemas.microsoft.com/office/drawing/2014/main" id="{80CB01EE-CD3B-31BD-8B10-7A88DBB93DB1}"/>
              </a:ext>
            </a:extLst>
          </p:cNvPr>
          <p:cNvPicPr>
            <a:picLocks noChangeAspect="1"/>
          </p:cNvPicPr>
          <p:nvPr/>
        </p:nvPicPr>
        <p:blipFill>
          <a:blip r:embed="rId8"/>
          <a:stretch>
            <a:fillRect/>
          </a:stretch>
        </p:blipFill>
        <p:spPr>
          <a:xfrm>
            <a:off x="4779112" y="3511826"/>
            <a:ext cx="3064341" cy="2893261"/>
          </a:xfrm>
          <a:prstGeom prst="rect">
            <a:avLst/>
          </a:prstGeom>
        </p:spPr>
      </p:pic>
      <p:sp>
        <p:nvSpPr>
          <p:cNvPr id="20" name="TextBox 19">
            <a:extLst>
              <a:ext uri="{FF2B5EF4-FFF2-40B4-BE49-F238E27FC236}">
                <a16:creationId xmlns:a16="http://schemas.microsoft.com/office/drawing/2014/main" id="{9163048D-DD65-7332-DADE-D0505A47CE86}"/>
              </a:ext>
            </a:extLst>
          </p:cNvPr>
          <p:cNvSpPr txBox="1"/>
          <p:nvPr/>
        </p:nvSpPr>
        <p:spPr>
          <a:xfrm>
            <a:off x="6174336" y="3627937"/>
            <a:ext cx="1476751" cy="461665"/>
          </a:xfrm>
          <a:prstGeom prst="rect">
            <a:avLst/>
          </a:prstGeom>
          <a:noFill/>
        </p:spPr>
        <p:txBody>
          <a:bodyPr wrap="none" rtlCol="0">
            <a:spAutoFit/>
          </a:bodyPr>
          <a:lstStyle/>
          <a:p>
            <a:pPr algn="r"/>
            <a:r>
              <a:rPr lang="en-US" sz="1200" b="1" dirty="0" err="1"/>
              <a:t>V.Burkert</a:t>
            </a:r>
            <a:r>
              <a:rPr lang="en-US" sz="1200" b="1" dirty="0"/>
              <a:t>++</a:t>
            </a:r>
          </a:p>
          <a:p>
            <a:pPr algn="r"/>
            <a:r>
              <a:rPr lang="en-US" sz="1200" b="1" dirty="0"/>
              <a:t> [Nature 577 (2018)]</a:t>
            </a:r>
          </a:p>
        </p:txBody>
      </p:sp>
      <p:sp>
        <p:nvSpPr>
          <p:cNvPr id="21" name="TextBox 20">
            <a:extLst>
              <a:ext uri="{FF2B5EF4-FFF2-40B4-BE49-F238E27FC236}">
                <a16:creationId xmlns:a16="http://schemas.microsoft.com/office/drawing/2014/main" id="{3BA1E644-36B0-C851-1560-8C89DEA2B508}"/>
              </a:ext>
            </a:extLst>
          </p:cNvPr>
          <p:cNvSpPr txBox="1"/>
          <p:nvPr/>
        </p:nvSpPr>
        <p:spPr>
          <a:xfrm>
            <a:off x="4449972" y="3181626"/>
            <a:ext cx="4387098" cy="307777"/>
          </a:xfrm>
          <a:prstGeom prst="rect">
            <a:avLst/>
          </a:prstGeom>
          <a:noFill/>
        </p:spPr>
        <p:txBody>
          <a:bodyPr wrap="none" rtlCol="0">
            <a:spAutoFit/>
          </a:bodyPr>
          <a:lstStyle/>
          <a:p>
            <a:r>
              <a:rPr lang="en-IT" sz="1400" dirty="0"/>
              <a:t>GPDs are related to the proton momentum-energy tensor</a:t>
            </a:r>
          </a:p>
        </p:txBody>
      </p:sp>
      <p:sp>
        <p:nvSpPr>
          <p:cNvPr id="22" name="TextBox 21">
            <a:extLst>
              <a:ext uri="{FF2B5EF4-FFF2-40B4-BE49-F238E27FC236}">
                <a16:creationId xmlns:a16="http://schemas.microsoft.com/office/drawing/2014/main" id="{D0D8E04F-429C-7519-E9A5-BFBA14602A6E}"/>
              </a:ext>
            </a:extLst>
          </p:cNvPr>
          <p:cNvSpPr txBox="1"/>
          <p:nvPr/>
        </p:nvSpPr>
        <p:spPr>
          <a:xfrm>
            <a:off x="4459437" y="2284232"/>
            <a:ext cx="1319592" cy="307777"/>
          </a:xfrm>
          <a:prstGeom prst="rect">
            <a:avLst/>
          </a:prstGeom>
          <a:noFill/>
        </p:spPr>
        <p:txBody>
          <a:bodyPr wrap="none" rtlCol="0">
            <a:spAutoFit/>
          </a:bodyPr>
          <a:lstStyle/>
          <a:p>
            <a:r>
              <a:rPr lang="en-IT" sz="1400" dirty="0"/>
              <a:t>Accessing GPDs</a:t>
            </a:r>
          </a:p>
        </p:txBody>
      </p:sp>
      <p:sp>
        <p:nvSpPr>
          <p:cNvPr id="10" name="Rectangle 9">
            <a:extLst>
              <a:ext uri="{FF2B5EF4-FFF2-40B4-BE49-F238E27FC236}">
                <a16:creationId xmlns:a16="http://schemas.microsoft.com/office/drawing/2014/main" id="{CDC01ABE-ED30-4009-13A2-2F7C0F771FCC}"/>
              </a:ext>
            </a:extLst>
          </p:cNvPr>
          <p:cNvSpPr/>
          <p:nvPr/>
        </p:nvSpPr>
        <p:spPr>
          <a:xfrm>
            <a:off x="0" y="6604774"/>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2" name="Foliennummernplatzhalter 6">
            <a:extLst>
              <a:ext uri="{FF2B5EF4-FFF2-40B4-BE49-F238E27FC236}">
                <a16:creationId xmlns:a16="http://schemas.microsoft.com/office/drawing/2014/main" id="{9EB27BF2-50D9-07F4-09ED-C3554DBA75F2}"/>
              </a:ext>
            </a:extLst>
          </p:cNvPr>
          <p:cNvSpPr txBox="1">
            <a:spLocks noGrp="1"/>
          </p:cNvSpPr>
          <p:nvPr/>
        </p:nvSpPr>
        <p:spPr>
          <a:xfrm>
            <a:off x="6633408" y="6475595"/>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16</a:t>
            </a:fld>
            <a:endParaRPr lang="en-US" sz="1100" dirty="0">
              <a:solidFill>
                <a:schemeClr val="bg1"/>
              </a:solidFill>
            </a:endParaRPr>
          </a:p>
        </p:txBody>
      </p:sp>
      <p:sp>
        <p:nvSpPr>
          <p:cNvPr id="15" name="Datumsplatzhalter 5">
            <a:extLst>
              <a:ext uri="{FF2B5EF4-FFF2-40B4-BE49-F238E27FC236}">
                <a16:creationId xmlns:a16="http://schemas.microsoft.com/office/drawing/2014/main" id="{E5A3EB02-3535-C2FF-3F48-7866282EE37C}"/>
              </a:ext>
            </a:extLst>
          </p:cNvPr>
          <p:cNvSpPr txBox="1">
            <a:spLocks noGrp="1"/>
          </p:cNvSpPr>
          <p:nvPr/>
        </p:nvSpPr>
        <p:spPr>
          <a:xfrm>
            <a:off x="330634" y="6604774"/>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16" name="Fußzeilenplatzhalter 7">
            <a:extLst>
              <a:ext uri="{FF2B5EF4-FFF2-40B4-BE49-F238E27FC236}">
                <a16:creationId xmlns:a16="http://schemas.microsoft.com/office/drawing/2014/main" id="{AEA5DDAE-B85B-94F8-E93A-2FBC91AFDBF7}"/>
              </a:ext>
            </a:extLst>
          </p:cNvPr>
          <p:cNvSpPr txBox="1">
            <a:spLocks noGrp="1"/>
          </p:cNvSpPr>
          <p:nvPr/>
        </p:nvSpPr>
        <p:spPr>
          <a:xfrm>
            <a:off x="1761735" y="6604774"/>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spTree>
    <p:extLst>
      <p:ext uri="{BB962C8B-B14F-4D97-AF65-F5344CB8AC3E}">
        <p14:creationId xmlns:p14="http://schemas.microsoft.com/office/powerpoint/2010/main" val="3287274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1ACF0D42-41F0-304C-B457-BA83EBC64028}"/>
              </a:ext>
            </a:extLst>
          </p:cNvPr>
          <p:cNvSpPr/>
          <p:nvPr/>
        </p:nvSpPr>
        <p:spPr>
          <a:xfrm>
            <a:off x="138826" y="4283830"/>
            <a:ext cx="2878792" cy="21569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dirty="0"/>
          </a:p>
        </p:txBody>
      </p:sp>
      <p:sp>
        <p:nvSpPr>
          <p:cNvPr id="29" name="Rectangle 28">
            <a:extLst>
              <a:ext uri="{FF2B5EF4-FFF2-40B4-BE49-F238E27FC236}">
                <a16:creationId xmlns:a16="http://schemas.microsoft.com/office/drawing/2014/main" id="{7A295CF9-AECD-105C-D43D-600F2410A786}"/>
              </a:ext>
            </a:extLst>
          </p:cNvPr>
          <p:cNvSpPr/>
          <p:nvPr/>
        </p:nvSpPr>
        <p:spPr>
          <a:xfrm>
            <a:off x="3129145" y="1189389"/>
            <a:ext cx="2628808" cy="52455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dirty="0"/>
          </a:p>
        </p:txBody>
      </p:sp>
      <p:sp>
        <p:nvSpPr>
          <p:cNvPr id="30" name="Rectangle 29">
            <a:extLst>
              <a:ext uri="{FF2B5EF4-FFF2-40B4-BE49-F238E27FC236}">
                <a16:creationId xmlns:a16="http://schemas.microsoft.com/office/drawing/2014/main" id="{C772D377-8B42-6060-4107-1381BB2FBA53}"/>
              </a:ext>
            </a:extLst>
          </p:cNvPr>
          <p:cNvSpPr/>
          <p:nvPr/>
        </p:nvSpPr>
        <p:spPr>
          <a:xfrm>
            <a:off x="5869480" y="1189390"/>
            <a:ext cx="3146956" cy="52455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3" name="Rectangle 2">
            <a:extLst>
              <a:ext uri="{FF2B5EF4-FFF2-40B4-BE49-F238E27FC236}">
                <a16:creationId xmlns:a16="http://schemas.microsoft.com/office/drawing/2014/main" id="{BB377CD3-6679-084C-B786-867015090574}"/>
              </a:ext>
            </a:extLst>
          </p:cNvPr>
          <p:cNvSpPr/>
          <p:nvPr/>
        </p:nvSpPr>
        <p:spPr>
          <a:xfrm>
            <a:off x="5291" y="0"/>
            <a:ext cx="9144001"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5" name="Rectangle 14"/>
          <p:cNvSpPr/>
          <p:nvPr/>
        </p:nvSpPr>
        <p:spPr>
          <a:xfrm>
            <a:off x="3156128" y="-33705"/>
            <a:ext cx="2686056" cy="461665"/>
          </a:xfrm>
          <a:prstGeom prst="rect">
            <a:avLst/>
          </a:prstGeom>
          <a:noFill/>
        </p:spPr>
        <p:txBody>
          <a:bodyPr wrap="none">
            <a:spAutoFit/>
          </a:bodyPr>
          <a:lstStyle/>
          <a:p>
            <a:pPr algn="ctr">
              <a:defRPr/>
            </a:pPr>
            <a:r>
              <a:rPr lang="en-US" sz="2400" dirty="0">
                <a:ln w="1905"/>
                <a:solidFill>
                  <a:schemeClr val="bg1"/>
                </a:solidFill>
                <a:latin typeface="Calibri"/>
              </a:rPr>
              <a:t>Pass-2 Reprocessing</a:t>
            </a:r>
          </a:p>
        </p:txBody>
      </p:sp>
      <p:pic>
        <p:nvPicPr>
          <p:cNvPr id="9" name="Picture 8">
            <a:extLst>
              <a:ext uri="{FF2B5EF4-FFF2-40B4-BE49-F238E27FC236}">
                <a16:creationId xmlns:a16="http://schemas.microsoft.com/office/drawing/2014/main" id="{9CBD4059-75D8-C8AA-F44F-69D70755AF7E}"/>
              </a:ext>
            </a:extLst>
          </p:cNvPr>
          <p:cNvPicPr>
            <a:picLocks noChangeAspect="1"/>
          </p:cNvPicPr>
          <p:nvPr/>
        </p:nvPicPr>
        <p:blipFill>
          <a:blip r:embed="rId3"/>
          <a:stretch>
            <a:fillRect/>
          </a:stretch>
        </p:blipFill>
        <p:spPr>
          <a:xfrm>
            <a:off x="8232165" y="4998"/>
            <a:ext cx="762181" cy="400735"/>
          </a:xfrm>
          <a:prstGeom prst="rect">
            <a:avLst/>
          </a:prstGeom>
        </p:spPr>
      </p:pic>
      <p:pic>
        <p:nvPicPr>
          <p:cNvPr id="10" name="Picture 9">
            <a:extLst>
              <a:ext uri="{FF2B5EF4-FFF2-40B4-BE49-F238E27FC236}">
                <a16:creationId xmlns:a16="http://schemas.microsoft.com/office/drawing/2014/main" id="{C89E0CD8-33E8-2B02-AA9F-0C3ABE391176}"/>
              </a:ext>
            </a:extLst>
          </p:cNvPr>
          <p:cNvPicPr>
            <a:picLocks noChangeAspect="1"/>
          </p:cNvPicPr>
          <p:nvPr/>
        </p:nvPicPr>
        <p:blipFill>
          <a:blip r:embed="rId4"/>
          <a:stretch>
            <a:fillRect/>
          </a:stretch>
        </p:blipFill>
        <p:spPr>
          <a:xfrm>
            <a:off x="83679" y="20489"/>
            <a:ext cx="1044906" cy="379706"/>
          </a:xfrm>
          <a:prstGeom prst="rect">
            <a:avLst/>
          </a:prstGeom>
        </p:spPr>
      </p:pic>
      <p:sp>
        <p:nvSpPr>
          <p:cNvPr id="5" name="Rectangle 4">
            <a:extLst>
              <a:ext uri="{FF2B5EF4-FFF2-40B4-BE49-F238E27FC236}">
                <a16:creationId xmlns:a16="http://schemas.microsoft.com/office/drawing/2014/main" id="{C8E4DCC3-E1C1-7112-E8D5-ADEEB2335B26}"/>
              </a:ext>
            </a:extLst>
          </p:cNvPr>
          <p:cNvSpPr/>
          <p:nvPr/>
        </p:nvSpPr>
        <p:spPr>
          <a:xfrm>
            <a:off x="0" y="6604774"/>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7" name="Foliennummernplatzhalter 6">
            <a:extLst>
              <a:ext uri="{FF2B5EF4-FFF2-40B4-BE49-F238E27FC236}">
                <a16:creationId xmlns:a16="http://schemas.microsoft.com/office/drawing/2014/main" id="{BA6D409C-A4A8-021E-6D96-EE930A35427A}"/>
              </a:ext>
            </a:extLst>
          </p:cNvPr>
          <p:cNvSpPr txBox="1">
            <a:spLocks noGrp="1"/>
          </p:cNvSpPr>
          <p:nvPr/>
        </p:nvSpPr>
        <p:spPr>
          <a:xfrm>
            <a:off x="6633408" y="6475595"/>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17</a:t>
            </a:fld>
            <a:endParaRPr lang="en-US" sz="1100" dirty="0">
              <a:solidFill>
                <a:schemeClr val="bg1"/>
              </a:solidFill>
            </a:endParaRPr>
          </a:p>
        </p:txBody>
      </p:sp>
      <p:sp>
        <p:nvSpPr>
          <p:cNvPr id="8" name="Datumsplatzhalter 5">
            <a:extLst>
              <a:ext uri="{FF2B5EF4-FFF2-40B4-BE49-F238E27FC236}">
                <a16:creationId xmlns:a16="http://schemas.microsoft.com/office/drawing/2014/main" id="{D5B1C1A8-B8D6-A5F3-C298-6FBC81A5878A}"/>
              </a:ext>
            </a:extLst>
          </p:cNvPr>
          <p:cNvSpPr txBox="1">
            <a:spLocks noGrp="1"/>
          </p:cNvSpPr>
          <p:nvPr/>
        </p:nvSpPr>
        <p:spPr>
          <a:xfrm>
            <a:off x="330634" y="6604774"/>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17" name="Fußzeilenplatzhalter 7">
            <a:extLst>
              <a:ext uri="{FF2B5EF4-FFF2-40B4-BE49-F238E27FC236}">
                <a16:creationId xmlns:a16="http://schemas.microsoft.com/office/drawing/2014/main" id="{302DEBA9-B4AA-F6CF-F317-6AC7F8032C35}"/>
              </a:ext>
            </a:extLst>
          </p:cNvPr>
          <p:cNvSpPr txBox="1">
            <a:spLocks noGrp="1"/>
          </p:cNvSpPr>
          <p:nvPr/>
        </p:nvSpPr>
        <p:spPr>
          <a:xfrm>
            <a:off x="1761735" y="6604774"/>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pic>
        <p:nvPicPr>
          <p:cNvPr id="13" name="Picture 12">
            <a:extLst>
              <a:ext uri="{FF2B5EF4-FFF2-40B4-BE49-F238E27FC236}">
                <a16:creationId xmlns:a16="http://schemas.microsoft.com/office/drawing/2014/main" id="{5C682CC4-7628-FC16-C72D-85471300C1A9}"/>
              </a:ext>
            </a:extLst>
          </p:cNvPr>
          <p:cNvPicPr>
            <a:picLocks noChangeAspect="1"/>
          </p:cNvPicPr>
          <p:nvPr/>
        </p:nvPicPr>
        <p:blipFill>
          <a:blip r:embed="rId5"/>
          <a:stretch>
            <a:fillRect/>
          </a:stretch>
        </p:blipFill>
        <p:spPr>
          <a:xfrm>
            <a:off x="330634" y="591043"/>
            <a:ext cx="2486781" cy="3462456"/>
          </a:xfrm>
          <a:prstGeom prst="rect">
            <a:avLst/>
          </a:prstGeom>
        </p:spPr>
      </p:pic>
      <p:sp>
        <p:nvSpPr>
          <p:cNvPr id="14" name="TextBox 13">
            <a:extLst>
              <a:ext uri="{FF2B5EF4-FFF2-40B4-BE49-F238E27FC236}">
                <a16:creationId xmlns:a16="http://schemas.microsoft.com/office/drawing/2014/main" id="{17E642DE-984D-8A60-B3B3-49515E4C9EB3}"/>
              </a:ext>
            </a:extLst>
          </p:cNvPr>
          <p:cNvSpPr txBox="1"/>
          <p:nvPr/>
        </p:nvSpPr>
        <p:spPr>
          <a:xfrm>
            <a:off x="4345877" y="650240"/>
            <a:ext cx="2992614" cy="369332"/>
          </a:xfrm>
          <a:prstGeom prst="rect">
            <a:avLst/>
          </a:prstGeom>
          <a:noFill/>
        </p:spPr>
        <p:txBody>
          <a:bodyPr wrap="none" rtlCol="0">
            <a:spAutoFit/>
          </a:bodyPr>
          <a:lstStyle/>
          <a:p>
            <a:r>
              <a:rPr lang="en-IT" dirty="0"/>
              <a:t>Started in May 2023 with RGB</a:t>
            </a:r>
          </a:p>
        </p:txBody>
      </p:sp>
      <p:sp>
        <p:nvSpPr>
          <p:cNvPr id="22" name="Plaque 21">
            <a:extLst>
              <a:ext uri="{FF2B5EF4-FFF2-40B4-BE49-F238E27FC236}">
                <a16:creationId xmlns:a16="http://schemas.microsoft.com/office/drawing/2014/main" id="{4F97E8E3-1EDC-9F9E-34B1-5D1AD8AD1B73}"/>
              </a:ext>
            </a:extLst>
          </p:cNvPr>
          <p:cNvSpPr/>
          <p:nvPr/>
        </p:nvSpPr>
        <p:spPr>
          <a:xfrm>
            <a:off x="7535031" y="674132"/>
            <a:ext cx="811440" cy="345440"/>
          </a:xfrm>
          <a:prstGeom prst="plaque">
            <a:avLst/>
          </a:prstGeom>
          <a:solidFill>
            <a:schemeClr val="accent6">
              <a:lumMod val="40000"/>
              <a:lumOff val="60000"/>
            </a:schemeClr>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3" name="TextBox 22">
            <a:extLst>
              <a:ext uri="{FF2B5EF4-FFF2-40B4-BE49-F238E27FC236}">
                <a16:creationId xmlns:a16="http://schemas.microsoft.com/office/drawing/2014/main" id="{281FAA6C-DB59-323F-3545-32E96DFC0C44}"/>
              </a:ext>
            </a:extLst>
          </p:cNvPr>
          <p:cNvSpPr txBox="1"/>
          <p:nvPr/>
        </p:nvSpPr>
        <p:spPr>
          <a:xfrm>
            <a:off x="7535031" y="701933"/>
            <a:ext cx="811441" cy="276999"/>
          </a:xfrm>
          <a:prstGeom prst="rect">
            <a:avLst/>
          </a:prstGeom>
          <a:noFill/>
        </p:spPr>
        <p:txBody>
          <a:bodyPr wrap="none" rtlCol="0">
            <a:spAutoFit/>
          </a:bodyPr>
          <a:lstStyle/>
          <a:p>
            <a:r>
              <a:rPr lang="en-IT" sz="1200" dirty="0"/>
              <a:t>Milestone</a:t>
            </a:r>
          </a:p>
        </p:txBody>
      </p:sp>
      <p:pic>
        <p:nvPicPr>
          <p:cNvPr id="24" name="Picture 23">
            <a:extLst>
              <a:ext uri="{FF2B5EF4-FFF2-40B4-BE49-F238E27FC236}">
                <a16:creationId xmlns:a16="http://schemas.microsoft.com/office/drawing/2014/main" id="{95F684E3-F69D-4DB5-178A-9CB2988CBDF2}"/>
              </a:ext>
            </a:extLst>
          </p:cNvPr>
          <p:cNvPicPr>
            <a:picLocks noChangeAspect="1"/>
          </p:cNvPicPr>
          <p:nvPr/>
        </p:nvPicPr>
        <p:blipFill>
          <a:blip r:embed="rId6"/>
          <a:stretch>
            <a:fillRect/>
          </a:stretch>
        </p:blipFill>
        <p:spPr>
          <a:xfrm>
            <a:off x="5896218" y="1724660"/>
            <a:ext cx="3120218" cy="2204413"/>
          </a:xfrm>
          <a:prstGeom prst="rect">
            <a:avLst/>
          </a:prstGeom>
        </p:spPr>
      </p:pic>
      <p:pic>
        <p:nvPicPr>
          <p:cNvPr id="25" name="Picture 24">
            <a:extLst>
              <a:ext uri="{FF2B5EF4-FFF2-40B4-BE49-F238E27FC236}">
                <a16:creationId xmlns:a16="http://schemas.microsoft.com/office/drawing/2014/main" id="{D4DC6A43-7AEE-9337-26FD-F616EF1AAC70}"/>
              </a:ext>
            </a:extLst>
          </p:cNvPr>
          <p:cNvPicPr>
            <a:picLocks noChangeAspect="1"/>
          </p:cNvPicPr>
          <p:nvPr/>
        </p:nvPicPr>
        <p:blipFill>
          <a:blip r:embed="rId7"/>
          <a:stretch>
            <a:fillRect/>
          </a:stretch>
        </p:blipFill>
        <p:spPr>
          <a:xfrm>
            <a:off x="5929960" y="4100293"/>
            <a:ext cx="3045836" cy="2184107"/>
          </a:xfrm>
          <a:prstGeom prst="rect">
            <a:avLst/>
          </a:prstGeom>
        </p:spPr>
      </p:pic>
      <p:pic>
        <p:nvPicPr>
          <p:cNvPr id="26" name="Picture 25">
            <a:extLst>
              <a:ext uri="{FF2B5EF4-FFF2-40B4-BE49-F238E27FC236}">
                <a16:creationId xmlns:a16="http://schemas.microsoft.com/office/drawing/2014/main" id="{E14C1FCD-AFF4-38A4-5F45-E36A6FA464B8}"/>
              </a:ext>
            </a:extLst>
          </p:cNvPr>
          <p:cNvPicPr>
            <a:picLocks noChangeAspect="1"/>
          </p:cNvPicPr>
          <p:nvPr/>
        </p:nvPicPr>
        <p:blipFill>
          <a:blip r:embed="rId8"/>
          <a:stretch>
            <a:fillRect/>
          </a:stretch>
        </p:blipFill>
        <p:spPr>
          <a:xfrm>
            <a:off x="3129145" y="1725557"/>
            <a:ext cx="2568328" cy="2321832"/>
          </a:xfrm>
          <a:prstGeom prst="rect">
            <a:avLst/>
          </a:prstGeom>
        </p:spPr>
      </p:pic>
      <p:pic>
        <p:nvPicPr>
          <p:cNvPr id="27" name="Picture 26">
            <a:extLst>
              <a:ext uri="{FF2B5EF4-FFF2-40B4-BE49-F238E27FC236}">
                <a16:creationId xmlns:a16="http://schemas.microsoft.com/office/drawing/2014/main" id="{A3503EC1-3713-3E16-6E22-636758C154E4}"/>
              </a:ext>
            </a:extLst>
          </p:cNvPr>
          <p:cNvPicPr>
            <a:picLocks noChangeAspect="1"/>
          </p:cNvPicPr>
          <p:nvPr/>
        </p:nvPicPr>
        <p:blipFill>
          <a:blip r:embed="rId9"/>
          <a:stretch>
            <a:fillRect/>
          </a:stretch>
        </p:blipFill>
        <p:spPr>
          <a:xfrm>
            <a:off x="3129145" y="4047389"/>
            <a:ext cx="2568328" cy="2387566"/>
          </a:xfrm>
          <a:prstGeom prst="rect">
            <a:avLst/>
          </a:prstGeom>
        </p:spPr>
      </p:pic>
      <p:sp>
        <p:nvSpPr>
          <p:cNvPr id="28" name="Rectangle 27">
            <a:extLst>
              <a:ext uri="{FF2B5EF4-FFF2-40B4-BE49-F238E27FC236}">
                <a16:creationId xmlns:a16="http://schemas.microsoft.com/office/drawing/2014/main" id="{C5CBB51D-C02B-373F-EC2F-C2A599D2947F}"/>
              </a:ext>
            </a:extLst>
          </p:cNvPr>
          <p:cNvSpPr/>
          <p:nvPr/>
        </p:nvSpPr>
        <p:spPr>
          <a:xfrm>
            <a:off x="3129145" y="4761065"/>
            <a:ext cx="149584" cy="16738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31" name="TextBox 30">
            <a:extLst>
              <a:ext uri="{FF2B5EF4-FFF2-40B4-BE49-F238E27FC236}">
                <a16:creationId xmlns:a16="http://schemas.microsoft.com/office/drawing/2014/main" id="{81C6AFB1-3242-2E14-6B22-106B384FF283}"/>
              </a:ext>
            </a:extLst>
          </p:cNvPr>
          <p:cNvSpPr txBox="1"/>
          <p:nvPr/>
        </p:nvSpPr>
        <p:spPr>
          <a:xfrm>
            <a:off x="3378892" y="1290990"/>
            <a:ext cx="2173865" cy="307777"/>
          </a:xfrm>
          <a:prstGeom prst="rect">
            <a:avLst/>
          </a:prstGeom>
          <a:noFill/>
        </p:spPr>
        <p:txBody>
          <a:bodyPr wrap="none" rtlCol="0">
            <a:spAutoFit/>
          </a:bodyPr>
          <a:lstStyle/>
          <a:p>
            <a:r>
              <a:rPr lang="en-IT" sz="1400" dirty="0">
                <a:solidFill>
                  <a:srgbClr val="C00000"/>
                </a:solidFill>
              </a:rPr>
              <a:t>Protons in Central Detector</a:t>
            </a:r>
          </a:p>
        </p:txBody>
      </p:sp>
      <p:sp>
        <p:nvSpPr>
          <p:cNvPr id="32" name="TextBox 31">
            <a:extLst>
              <a:ext uri="{FF2B5EF4-FFF2-40B4-BE49-F238E27FC236}">
                <a16:creationId xmlns:a16="http://schemas.microsoft.com/office/drawing/2014/main" id="{FA174DA7-3CFD-F2DF-C0C2-CE51144C8684}"/>
              </a:ext>
            </a:extLst>
          </p:cNvPr>
          <p:cNvSpPr txBox="1"/>
          <p:nvPr/>
        </p:nvSpPr>
        <p:spPr>
          <a:xfrm>
            <a:off x="6356025" y="1279730"/>
            <a:ext cx="2014782" cy="307777"/>
          </a:xfrm>
          <a:prstGeom prst="rect">
            <a:avLst/>
          </a:prstGeom>
          <a:noFill/>
        </p:spPr>
        <p:txBody>
          <a:bodyPr wrap="none" rtlCol="0">
            <a:spAutoFit/>
          </a:bodyPr>
          <a:lstStyle/>
          <a:p>
            <a:r>
              <a:rPr lang="en-IT" sz="1400" dirty="0">
                <a:solidFill>
                  <a:srgbClr val="C00000"/>
                </a:solidFill>
              </a:rPr>
              <a:t>J/Psi in Forward Detector</a:t>
            </a:r>
          </a:p>
        </p:txBody>
      </p:sp>
      <p:pic>
        <p:nvPicPr>
          <p:cNvPr id="33" name="Picture 32">
            <a:extLst>
              <a:ext uri="{FF2B5EF4-FFF2-40B4-BE49-F238E27FC236}">
                <a16:creationId xmlns:a16="http://schemas.microsoft.com/office/drawing/2014/main" id="{ECB3BAC9-08FA-7CA7-6A6F-92409C0F9C1B}"/>
              </a:ext>
            </a:extLst>
          </p:cNvPr>
          <p:cNvPicPr>
            <a:picLocks noChangeAspect="1"/>
          </p:cNvPicPr>
          <p:nvPr/>
        </p:nvPicPr>
        <p:blipFill>
          <a:blip r:embed="rId10"/>
          <a:stretch>
            <a:fillRect/>
          </a:stretch>
        </p:blipFill>
        <p:spPr>
          <a:xfrm>
            <a:off x="207016" y="4761428"/>
            <a:ext cx="2721182" cy="1673527"/>
          </a:xfrm>
          <a:prstGeom prst="rect">
            <a:avLst/>
          </a:prstGeom>
        </p:spPr>
      </p:pic>
      <p:sp>
        <p:nvSpPr>
          <p:cNvPr id="34" name="TextBox 33">
            <a:extLst>
              <a:ext uri="{FF2B5EF4-FFF2-40B4-BE49-F238E27FC236}">
                <a16:creationId xmlns:a16="http://schemas.microsoft.com/office/drawing/2014/main" id="{6AB67331-D56E-9A97-2A59-61ACB70B794C}"/>
              </a:ext>
            </a:extLst>
          </p:cNvPr>
          <p:cNvSpPr txBox="1"/>
          <p:nvPr/>
        </p:nvSpPr>
        <p:spPr>
          <a:xfrm>
            <a:off x="487091" y="4368741"/>
            <a:ext cx="1856277" cy="307777"/>
          </a:xfrm>
          <a:prstGeom prst="rect">
            <a:avLst/>
          </a:prstGeom>
          <a:noFill/>
        </p:spPr>
        <p:txBody>
          <a:bodyPr wrap="none" rtlCol="0">
            <a:spAutoFit/>
          </a:bodyPr>
          <a:lstStyle/>
          <a:p>
            <a:r>
              <a:rPr lang="en-IT" sz="1400" dirty="0">
                <a:solidFill>
                  <a:srgbClr val="C00000"/>
                </a:solidFill>
              </a:rPr>
              <a:t>PID in Central Detector</a:t>
            </a:r>
          </a:p>
        </p:txBody>
      </p:sp>
    </p:spTree>
    <p:extLst>
      <p:ext uri="{BB962C8B-B14F-4D97-AF65-F5344CB8AC3E}">
        <p14:creationId xmlns:p14="http://schemas.microsoft.com/office/powerpoint/2010/main" val="4115942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EECC8CD-F618-4324-BBBC-D88533FF6899}"/>
              </a:ext>
            </a:extLst>
          </p:cNvPr>
          <p:cNvSpPr/>
          <p:nvPr/>
        </p:nvSpPr>
        <p:spPr>
          <a:xfrm>
            <a:off x="432233" y="574727"/>
            <a:ext cx="8051365" cy="6749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3" name="Rectangle 12">
            <a:extLst>
              <a:ext uri="{FF2B5EF4-FFF2-40B4-BE49-F238E27FC236}">
                <a16:creationId xmlns:a16="http://schemas.microsoft.com/office/drawing/2014/main" id="{0D6A266A-1031-01E4-78BB-E0D26E53710A}"/>
              </a:ext>
            </a:extLst>
          </p:cNvPr>
          <p:cNvSpPr/>
          <p:nvPr/>
        </p:nvSpPr>
        <p:spPr>
          <a:xfrm>
            <a:off x="432233" y="1149912"/>
            <a:ext cx="8051365" cy="53110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dirty="0"/>
          </a:p>
        </p:txBody>
      </p:sp>
      <p:sp>
        <p:nvSpPr>
          <p:cNvPr id="3" name="Rectangle 2">
            <a:extLst>
              <a:ext uri="{FF2B5EF4-FFF2-40B4-BE49-F238E27FC236}">
                <a16:creationId xmlns:a16="http://schemas.microsoft.com/office/drawing/2014/main" id="{BB377CD3-6679-084C-B786-867015090574}"/>
              </a:ext>
            </a:extLst>
          </p:cNvPr>
          <p:cNvSpPr/>
          <p:nvPr/>
        </p:nvSpPr>
        <p:spPr>
          <a:xfrm>
            <a:off x="5291" y="0"/>
            <a:ext cx="9144001"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5" name="Rectangle 14"/>
          <p:cNvSpPr/>
          <p:nvPr/>
        </p:nvSpPr>
        <p:spPr>
          <a:xfrm>
            <a:off x="3848977" y="-33705"/>
            <a:ext cx="1300357" cy="461665"/>
          </a:xfrm>
          <a:prstGeom prst="rect">
            <a:avLst/>
          </a:prstGeom>
          <a:noFill/>
        </p:spPr>
        <p:txBody>
          <a:bodyPr wrap="none">
            <a:spAutoFit/>
          </a:bodyPr>
          <a:lstStyle/>
          <a:p>
            <a:pPr algn="ctr">
              <a:defRPr/>
            </a:pPr>
            <a:r>
              <a:rPr lang="en-US" sz="2400" dirty="0">
                <a:ln w="1905"/>
                <a:solidFill>
                  <a:schemeClr val="bg1"/>
                </a:solidFill>
                <a:latin typeface="Calibri"/>
              </a:rPr>
              <a:t>Meson-X</a:t>
            </a:r>
          </a:p>
        </p:txBody>
      </p:sp>
      <p:pic>
        <p:nvPicPr>
          <p:cNvPr id="9" name="Picture 8">
            <a:extLst>
              <a:ext uri="{FF2B5EF4-FFF2-40B4-BE49-F238E27FC236}">
                <a16:creationId xmlns:a16="http://schemas.microsoft.com/office/drawing/2014/main" id="{9CBD4059-75D8-C8AA-F44F-69D70755AF7E}"/>
              </a:ext>
            </a:extLst>
          </p:cNvPr>
          <p:cNvPicPr>
            <a:picLocks noChangeAspect="1"/>
          </p:cNvPicPr>
          <p:nvPr/>
        </p:nvPicPr>
        <p:blipFill>
          <a:blip r:embed="rId3"/>
          <a:stretch>
            <a:fillRect/>
          </a:stretch>
        </p:blipFill>
        <p:spPr>
          <a:xfrm>
            <a:off x="8232165" y="4998"/>
            <a:ext cx="762181" cy="400735"/>
          </a:xfrm>
          <a:prstGeom prst="rect">
            <a:avLst/>
          </a:prstGeom>
        </p:spPr>
      </p:pic>
      <p:pic>
        <p:nvPicPr>
          <p:cNvPr id="10" name="Picture 9">
            <a:extLst>
              <a:ext uri="{FF2B5EF4-FFF2-40B4-BE49-F238E27FC236}">
                <a16:creationId xmlns:a16="http://schemas.microsoft.com/office/drawing/2014/main" id="{C89E0CD8-33E8-2B02-AA9F-0C3ABE391176}"/>
              </a:ext>
            </a:extLst>
          </p:cNvPr>
          <p:cNvPicPr>
            <a:picLocks noChangeAspect="1"/>
          </p:cNvPicPr>
          <p:nvPr/>
        </p:nvPicPr>
        <p:blipFill>
          <a:blip r:embed="rId4"/>
          <a:stretch>
            <a:fillRect/>
          </a:stretch>
        </p:blipFill>
        <p:spPr>
          <a:xfrm>
            <a:off x="83679" y="20489"/>
            <a:ext cx="1044906" cy="379706"/>
          </a:xfrm>
          <a:prstGeom prst="rect">
            <a:avLst/>
          </a:prstGeom>
        </p:spPr>
      </p:pic>
      <p:sp>
        <p:nvSpPr>
          <p:cNvPr id="5" name="Rectangle 4">
            <a:extLst>
              <a:ext uri="{FF2B5EF4-FFF2-40B4-BE49-F238E27FC236}">
                <a16:creationId xmlns:a16="http://schemas.microsoft.com/office/drawing/2014/main" id="{C8E4DCC3-E1C1-7112-E8D5-ADEEB2335B26}"/>
              </a:ext>
            </a:extLst>
          </p:cNvPr>
          <p:cNvSpPr/>
          <p:nvPr/>
        </p:nvSpPr>
        <p:spPr>
          <a:xfrm>
            <a:off x="0" y="6604774"/>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7" name="Foliennummernplatzhalter 6">
            <a:extLst>
              <a:ext uri="{FF2B5EF4-FFF2-40B4-BE49-F238E27FC236}">
                <a16:creationId xmlns:a16="http://schemas.microsoft.com/office/drawing/2014/main" id="{BA6D409C-A4A8-021E-6D96-EE930A35427A}"/>
              </a:ext>
            </a:extLst>
          </p:cNvPr>
          <p:cNvSpPr txBox="1">
            <a:spLocks noGrp="1"/>
          </p:cNvSpPr>
          <p:nvPr/>
        </p:nvSpPr>
        <p:spPr>
          <a:xfrm>
            <a:off x="6633408" y="6475595"/>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18</a:t>
            </a:fld>
            <a:endParaRPr lang="en-US" sz="1100" dirty="0">
              <a:solidFill>
                <a:schemeClr val="bg1"/>
              </a:solidFill>
            </a:endParaRPr>
          </a:p>
        </p:txBody>
      </p:sp>
      <p:sp>
        <p:nvSpPr>
          <p:cNvPr id="8" name="Datumsplatzhalter 5">
            <a:extLst>
              <a:ext uri="{FF2B5EF4-FFF2-40B4-BE49-F238E27FC236}">
                <a16:creationId xmlns:a16="http://schemas.microsoft.com/office/drawing/2014/main" id="{D5B1C1A8-B8D6-A5F3-C298-6FBC81A5878A}"/>
              </a:ext>
            </a:extLst>
          </p:cNvPr>
          <p:cNvSpPr txBox="1">
            <a:spLocks noGrp="1"/>
          </p:cNvSpPr>
          <p:nvPr/>
        </p:nvSpPr>
        <p:spPr>
          <a:xfrm>
            <a:off x="330634" y="6604774"/>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17" name="Fußzeilenplatzhalter 7">
            <a:extLst>
              <a:ext uri="{FF2B5EF4-FFF2-40B4-BE49-F238E27FC236}">
                <a16:creationId xmlns:a16="http://schemas.microsoft.com/office/drawing/2014/main" id="{302DEBA9-B4AA-F6CF-F317-6AC7F8032C35}"/>
              </a:ext>
            </a:extLst>
          </p:cNvPr>
          <p:cNvSpPr txBox="1">
            <a:spLocks noGrp="1"/>
          </p:cNvSpPr>
          <p:nvPr/>
        </p:nvSpPr>
        <p:spPr>
          <a:xfrm>
            <a:off x="1761735" y="6604774"/>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pic>
        <p:nvPicPr>
          <p:cNvPr id="11" name="Picture 10">
            <a:extLst>
              <a:ext uri="{FF2B5EF4-FFF2-40B4-BE49-F238E27FC236}">
                <a16:creationId xmlns:a16="http://schemas.microsoft.com/office/drawing/2014/main" id="{663E40F1-ED1C-0E83-E3EA-7065F6A24A32}"/>
              </a:ext>
            </a:extLst>
          </p:cNvPr>
          <p:cNvPicPr>
            <a:picLocks noChangeAspect="1"/>
          </p:cNvPicPr>
          <p:nvPr/>
        </p:nvPicPr>
        <p:blipFill>
          <a:blip r:embed="rId5"/>
          <a:stretch>
            <a:fillRect/>
          </a:stretch>
        </p:blipFill>
        <p:spPr>
          <a:xfrm>
            <a:off x="432234" y="1164555"/>
            <a:ext cx="8051366" cy="5202088"/>
          </a:xfrm>
          <a:prstGeom prst="rect">
            <a:avLst/>
          </a:prstGeom>
        </p:spPr>
      </p:pic>
      <p:pic>
        <p:nvPicPr>
          <p:cNvPr id="12" name="Picture 11">
            <a:extLst>
              <a:ext uri="{FF2B5EF4-FFF2-40B4-BE49-F238E27FC236}">
                <a16:creationId xmlns:a16="http://schemas.microsoft.com/office/drawing/2014/main" id="{10EA8579-C40C-9692-FE6C-335959BE6A72}"/>
              </a:ext>
            </a:extLst>
          </p:cNvPr>
          <p:cNvPicPr>
            <a:picLocks noChangeAspect="1"/>
          </p:cNvPicPr>
          <p:nvPr/>
        </p:nvPicPr>
        <p:blipFill>
          <a:blip r:embed="rId6"/>
          <a:stretch>
            <a:fillRect/>
          </a:stretch>
        </p:blipFill>
        <p:spPr>
          <a:xfrm>
            <a:off x="3405050" y="574727"/>
            <a:ext cx="1918790" cy="480876"/>
          </a:xfrm>
          <a:prstGeom prst="rect">
            <a:avLst/>
          </a:prstGeom>
        </p:spPr>
      </p:pic>
      <p:sp>
        <p:nvSpPr>
          <p:cNvPr id="4" name="Rectangle 3">
            <a:extLst>
              <a:ext uri="{FF2B5EF4-FFF2-40B4-BE49-F238E27FC236}">
                <a16:creationId xmlns:a16="http://schemas.microsoft.com/office/drawing/2014/main" id="{826FD36B-E95E-190C-72BB-0997FADCC536}"/>
              </a:ext>
            </a:extLst>
          </p:cNvPr>
          <p:cNvSpPr/>
          <p:nvPr/>
        </p:nvSpPr>
        <p:spPr>
          <a:xfrm>
            <a:off x="660401" y="3972560"/>
            <a:ext cx="3688080" cy="23940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dirty="0"/>
          </a:p>
        </p:txBody>
      </p:sp>
      <p:grpSp>
        <p:nvGrpSpPr>
          <p:cNvPr id="14" name="Group 13">
            <a:extLst>
              <a:ext uri="{FF2B5EF4-FFF2-40B4-BE49-F238E27FC236}">
                <a16:creationId xmlns:a16="http://schemas.microsoft.com/office/drawing/2014/main" id="{E1E591F4-F615-CB0E-D988-69D7EC28E6D2}"/>
              </a:ext>
            </a:extLst>
          </p:cNvPr>
          <p:cNvGrpSpPr/>
          <p:nvPr/>
        </p:nvGrpSpPr>
        <p:grpSpPr>
          <a:xfrm>
            <a:off x="812801" y="3844222"/>
            <a:ext cx="3688080" cy="2600862"/>
            <a:chOff x="812801" y="3773102"/>
            <a:chExt cx="3688080" cy="2600862"/>
          </a:xfrm>
        </p:grpSpPr>
        <p:pic>
          <p:nvPicPr>
            <p:cNvPr id="2" name="Picture 1">
              <a:extLst>
                <a:ext uri="{FF2B5EF4-FFF2-40B4-BE49-F238E27FC236}">
                  <a16:creationId xmlns:a16="http://schemas.microsoft.com/office/drawing/2014/main" id="{7E594CDF-14D5-0813-98B2-65D76B38D47B}"/>
                </a:ext>
              </a:extLst>
            </p:cNvPr>
            <p:cNvPicPr>
              <a:picLocks noChangeAspect="1"/>
            </p:cNvPicPr>
            <p:nvPr/>
          </p:nvPicPr>
          <p:blipFill>
            <a:blip r:embed="rId7"/>
            <a:stretch>
              <a:fillRect/>
            </a:stretch>
          </p:blipFill>
          <p:spPr>
            <a:xfrm>
              <a:off x="1235908" y="3788001"/>
              <a:ext cx="2705100" cy="2585963"/>
            </a:xfrm>
            <a:prstGeom prst="rect">
              <a:avLst/>
            </a:prstGeom>
          </p:spPr>
        </p:pic>
        <p:sp>
          <p:nvSpPr>
            <p:cNvPr id="6" name="Rectangle 5">
              <a:extLst>
                <a:ext uri="{FF2B5EF4-FFF2-40B4-BE49-F238E27FC236}">
                  <a16:creationId xmlns:a16="http://schemas.microsoft.com/office/drawing/2014/main" id="{F9415113-5D19-7248-8CB7-AFD154D878C6}"/>
                </a:ext>
              </a:extLst>
            </p:cNvPr>
            <p:cNvSpPr/>
            <p:nvPr/>
          </p:nvSpPr>
          <p:spPr>
            <a:xfrm>
              <a:off x="812801" y="3773102"/>
              <a:ext cx="3688080"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dirty="0"/>
            </a:p>
          </p:txBody>
        </p:sp>
      </p:grpSp>
    </p:spTree>
    <p:extLst>
      <p:ext uri="{BB962C8B-B14F-4D97-AF65-F5344CB8AC3E}">
        <p14:creationId xmlns:p14="http://schemas.microsoft.com/office/powerpoint/2010/main" val="2298559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00BD4C7-5181-9239-D452-16A36D0D151C}"/>
              </a:ext>
            </a:extLst>
          </p:cNvPr>
          <p:cNvSpPr/>
          <p:nvPr/>
        </p:nvSpPr>
        <p:spPr>
          <a:xfrm>
            <a:off x="330634" y="918897"/>
            <a:ext cx="3672406" cy="25295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dirty="0"/>
          </a:p>
        </p:txBody>
      </p:sp>
      <p:sp>
        <p:nvSpPr>
          <p:cNvPr id="3" name="Rectangle 2">
            <a:extLst>
              <a:ext uri="{FF2B5EF4-FFF2-40B4-BE49-F238E27FC236}">
                <a16:creationId xmlns:a16="http://schemas.microsoft.com/office/drawing/2014/main" id="{BB377CD3-6679-084C-B786-867015090574}"/>
              </a:ext>
            </a:extLst>
          </p:cNvPr>
          <p:cNvSpPr/>
          <p:nvPr/>
        </p:nvSpPr>
        <p:spPr>
          <a:xfrm>
            <a:off x="5291" y="0"/>
            <a:ext cx="9144001"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5" name="Rectangle 14"/>
          <p:cNvSpPr/>
          <p:nvPr/>
        </p:nvSpPr>
        <p:spPr>
          <a:xfrm>
            <a:off x="3574161" y="-33705"/>
            <a:ext cx="1849994" cy="461665"/>
          </a:xfrm>
          <a:prstGeom prst="rect">
            <a:avLst/>
          </a:prstGeom>
          <a:noFill/>
        </p:spPr>
        <p:txBody>
          <a:bodyPr wrap="none">
            <a:spAutoFit/>
          </a:bodyPr>
          <a:lstStyle/>
          <a:p>
            <a:pPr algn="ctr">
              <a:defRPr/>
            </a:pPr>
            <a:r>
              <a:rPr lang="en-US" sz="2400" dirty="0">
                <a:ln w="1905"/>
                <a:solidFill>
                  <a:schemeClr val="bg1"/>
                </a:solidFill>
                <a:latin typeface="Calibri"/>
              </a:rPr>
              <a:t>RICH in Pass2</a:t>
            </a:r>
          </a:p>
        </p:txBody>
      </p:sp>
      <p:pic>
        <p:nvPicPr>
          <p:cNvPr id="9" name="Picture 8">
            <a:extLst>
              <a:ext uri="{FF2B5EF4-FFF2-40B4-BE49-F238E27FC236}">
                <a16:creationId xmlns:a16="http://schemas.microsoft.com/office/drawing/2014/main" id="{9CBD4059-75D8-C8AA-F44F-69D70755AF7E}"/>
              </a:ext>
            </a:extLst>
          </p:cNvPr>
          <p:cNvPicPr>
            <a:picLocks noChangeAspect="1"/>
          </p:cNvPicPr>
          <p:nvPr/>
        </p:nvPicPr>
        <p:blipFill>
          <a:blip r:embed="rId3"/>
          <a:stretch>
            <a:fillRect/>
          </a:stretch>
        </p:blipFill>
        <p:spPr>
          <a:xfrm>
            <a:off x="8232165" y="4998"/>
            <a:ext cx="762181" cy="400735"/>
          </a:xfrm>
          <a:prstGeom prst="rect">
            <a:avLst/>
          </a:prstGeom>
        </p:spPr>
      </p:pic>
      <p:pic>
        <p:nvPicPr>
          <p:cNvPr id="10" name="Picture 9">
            <a:extLst>
              <a:ext uri="{FF2B5EF4-FFF2-40B4-BE49-F238E27FC236}">
                <a16:creationId xmlns:a16="http://schemas.microsoft.com/office/drawing/2014/main" id="{C89E0CD8-33E8-2B02-AA9F-0C3ABE391176}"/>
              </a:ext>
            </a:extLst>
          </p:cNvPr>
          <p:cNvPicPr>
            <a:picLocks noChangeAspect="1"/>
          </p:cNvPicPr>
          <p:nvPr/>
        </p:nvPicPr>
        <p:blipFill>
          <a:blip r:embed="rId4"/>
          <a:stretch>
            <a:fillRect/>
          </a:stretch>
        </p:blipFill>
        <p:spPr>
          <a:xfrm>
            <a:off x="83679" y="20489"/>
            <a:ext cx="1044906" cy="379706"/>
          </a:xfrm>
          <a:prstGeom prst="rect">
            <a:avLst/>
          </a:prstGeom>
        </p:spPr>
      </p:pic>
      <p:sp>
        <p:nvSpPr>
          <p:cNvPr id="5" name="Rectangle 4">
            <a:extLst>
              <a:ext uri="{FF2B5EF4-FFF2-40B4-BE49-F238E27FC236}">
                <a16:creationId xmlns:a16="http://schemas.microsoft.com/office/drawing/2014/main" id="{C8E4DCC3-E1C1-7112-E8D5-ADEEB2335B26}"/>
              </a:ext>
            </a:extLst>
          </p:cNvPr>
          <p:cNvSpPr/>
          <p:nvPr/>
        </p:nvSpPr>
        <p:spPr>
          <a:xfrm>
            <a:off x="0" y="6604774"/>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7" name="Foliennummernplatzhalter 6">
            <a:extLst>
              <a:ext uri="{FF2B5EF4-FFF2-40B4-BE49-F238E27FC236}">
                <a16:creationId xmlns:a16="http://schemas.microsoft.com/office/drawing/2014/main" id="{BA6D409C-A4A8-021E-6D96-EE930A35427A}"/>
              </a:ext>
            </a:extLst>
          </p:cNvPr>
          <p:cNvSpPr txBox="1">
            <a:spLocks noGrp="1"/>
          </p:cNvSpPr>
          <p:nvPr/>
        </p:nvSpPr>
        <p:spPr>
          <a:xfrm>
            <a:off x="6633408" y="6475595"/>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19</a:t>
            </a:fld>
            <a:endParaRPr lang="en-US" sz="1100" dirty="0">
              <a:solidFill>
                <a:schemeClr val="bg1"/>
              </a:solidFill>
            </a:endParaRPr>
          </a:p>
        </p:txBody>
      </p:sp>
      <p:sp>
        <p:nvSpPr>
          <p:cNvPr id="8" name="Datumsplatzhalter 5">
            <a:extLst>
              <a:ext uri="{FF2B5EF4-FFF2-40B4-BE49-F238E27FC236}">
                <a16:creationId xmlns:a16="http://schemas.microsoft.com/office/drawing/2014/main" id="{D5B1C1A8-B8D6-A5F3-C298-6FBC81A5878A}"/>
              </a:ext>
            </a:extLst>
          </p:cNvPr>
          <p:cNvSpPr txBox="1">
            <a:spLocks noGrp="1"/>
          </p:cNvSpPr>
          <p:nvPr/>
        </p:nvSpPr>
        <p:spPr>
          <a:xfrm>
            <a:off x="330634" y="6604774"/>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17" name="Fußzeilenplatzhalter 7">
            <a:extLst>
              <a:ext uri="{FF2B5EF4-FFF2-40B4-BE49-F238E27FC236}">
                <a16:creationId xmlns:a16="http://schemas.microsoft.com/office/drawing/2014/main" id="{302DEBA9-B4AA-F6CF-F317-6AC7F8032C35}"/>
              </a:ext>
            </a:extLst>
          </p:cNvPr>
          <p:cNvSpPr txBox="1">
            <a:spLocks noGrp="1"/>
          </p:cNvSpPr>
          <p:nvPr/>
        </p:nvSpPr>
        <p:spPr>
          <a:xfrm>
            <a:off x="1761735" y="6604774"/>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pic>
        <p:nvPicPr>
          <p:cNvPr id="16" name="Picture 15">
            <a:extLst>
              <a:ext uri="{FF2B5EF4-FFF2-40B4-BE49-F238E27FC236}">
                <a16:creationId xmlns:a16="http://schemas.microsoft.com/office/drawing/2014/main" id="{AE4B8B28-917C-A235-782D-47E4751C5085}"/>
              </a:ext>
            </a:extLst>
          </p:cNvPr>
          <p:cNvPicPr>
            <a:picLocks noChangeAspect="1"/>
          </p:cNvPicPr>
          <p:nvPr/>
        </p:nvPicPr>
        <p:blipFill>
          <a:blip r:embed="rId5"/>
          <a:stretch>
            <a:fillRect/>
          </a:stretch>
        </p:blipFill>
        <p:spPr>
          <a:xfrm>
            <a:off x="4572000" y="3429000"/>
            <a:ext cx="0" cy="0"/>
          </a:xfrm>
          <a:prstGeom prst="rect">
            <a:avLst/>
          </a:prstGeom>
        </p:spPr>
      </p:pic>
      <p:pic>
        <p:nvPicPr>
          <p:cNvPr id="18" name="Picture 17">
            <a:extLst>
              <a:ext uri="{FF2B5EF4-FFF2-40B4-BE49-F238E27FC236}">
                <a16:creationId xmlns:a16="http://schemas.microsoft.com/office/drawing/2014/main" id="{2E4411EA-F3A4-C01E-5F14-D32FC88DCC54}"/>
              </a:ext>
            </a:extLst>
          </p:cNvPr>
          <p:cNvPicPr>
            <a:picLocks noChangeAspect="1"/>
          </p:cNvPicPr>
          <p:nvPr/>
        </p:nvPicPr>
        <p:blipFill>
          <a:blip r:embed="rId6"/>
          <a:stretch>
            <a:fillRect/>
          </a:stretch>
        </p:blipFill>
        <p:spPr>
          <a:xfrm>
            <a:off x="330634" y="3702324"/>
            <a:ext cx="8436374" cy="2708682"/>
          </a:xfrm>
          <a:prstGeom prst="rect">
            <a:avLst/>
          </a:prstGeom>
        </p:spPr>
      </p:pic>
      <p:pic>
        <p:nvPicPr>
          <p:cNvPr id="19" name="Picture 18">
            <a:extLst>
              <a:ext uri="{FF2B5EF4-FFF2-40B4-BE49-F238E27FC236}">
                <a16:creationId xmlns:a16="http://schemas.microsoft.com/office/drawing/2014/main" id="{39BCF77D-0932-B0C7-0C74-8868A9C16948}"/>
              </a:ext>
            </a:extLst>
          </p:cNvPr>
          <p:cNvPicPr>
            <a:picLocks noChangeAspect="1"/>
          </p:cNvPicPr>
          <p:nvPr/>
        </p:nvPicPr>
        <p:blipFill>
          <a:blip r:embed="rId7"/>
          <a:stretch>
            <a:fillRect/>
          </a:stretch>
        </p:blipFill>
        <p:spPr>
          <a:xfrm>
            <a:off x="4642355" y="918897"/>
            <a:ext cx="4124653" cy="2529512"/>
          </a:xfrm>
          <a:prstGeom prst="rect">
            <a:avLst/>
          </a:prstGeom>
        </p:spPr>
      </p:pic>
      <p:pic>
        <p:nvPicPr>
          <p:cNvPr id="20" name="Picture 19">
            <a:extLst>
              <a:ext uri="{FF2B5EF4-FFF2-40B4-BE49-F238E27FC236}">
                <a16:creationId xmlns:a16="http://schemas.microsoft.com/office/drawing/2014/main" id="{562A228C-4C4C-A412-A33B-E8A59C24D68B}"/>
              </a:ext>
            </a:extLst>
          </p:cNvPr>
          <p:cNvPicPr>
            <a:picLocks noChangeAspect="1"/>
          </p:cNvPicPr>
          <p:nvPr/>
        </p:nvPicPr>
        <p:blipFill>
          <a:blip r:embed="rId8"/>
          <a:stretch>
            <a:fillRect/>
          </a:stretch>
        </p:blipFill>
        <p:spPr>
          <a:xfrm>
            <a:off x="800871" y="1005791"/>
            <a:ext cx="2471915" cy="2382471"/>
          </a:xfrm>
          <a:prstGeom prst="rect">
            <a:avLst/>
          </a:prstGeom>
        </p:spPr>
      </p:pic>
      <p:sp>
        <p:nvSpPr>
          <p:cNvPr id="21" name="TextBox 20">
            <a:extLst>
              <a:ext uri="{FF2B5EF4-FFF2-40B4-BE49-F238E27FC236}">
                <a16:creationId xmlns:a16="http://schemas.microsoft.com/office/drawing/2014/main" id="{30B53B2E-F160-BF30-6A40-2B757479507A}"/>
              </a:ext>
            </a:extLst>
          </p:cNvPr>
          <p:cNvSpPr txBox="1"/>
          <p:nvPr/>
        </p:nvSpPr>
        <p:spPr>
          <a:xfrm>
            <a:off x="330634" y="509466"/>
            <a:ext cx="6781366" cy="307777"/>
          </a:xfrm>
          <a:prstGeom prst="rect">
            <a:avLst/>
          </a:prstGeom>
          <a:noFill/>
        </p:spPr>
        <p:txBody>
          <a:bodyPr wrap="square" rtlCol="0">
            <a:spAutoFit/>
          </a:bodyPr>
          <a:lstStyle/>
          <a:p>
            <a:r>
              <a:rPr lang="en-IT" sz="1400" dirty="0"/>
              <a:t>Semi-inclusive physics with unprecedented coverage of valence &amp; flavor sensitivity</a:t>
            </a:r>
          </a:p>
        </p:txBody>
      </p:sp>
      <p:sp>
        <p:nvSpPr>
          <p:cNvPr id="24" name="TextBox 23">
            <a:extLst>
              <a:ext uri="{FF2B5EF4-FFF2-40B4-BE49-F238E27FC236}">
                <a16:creationId xmlns:a16="http://schemas.microsoft.com/office/drawing/2014/main" id="{62D0BE85-6CE6-AF93-C47A-73B62526D11A}"/>
              </a:ext>
            </a:extLst>
          </p:cNvPr>
          <p:cNvSpPr txBox="1"/>
          <p:nvPr/>
        </p:nvSpPr>
        <p:spPr>
          <a:xfrm>
            <a:off x="5424155" y="5650504"/>
            <a:ext cx="495649" cy="307777"/>
          </a:xfrm>
          <a:prstGeom prst="rect">
            <a:avLst/>
          </a:prstGeom>
          <a:noFill/>
        </p:spPr>
        <p:txBody>
          <a:bodyPr wrap="none" rtlCol="0">
            <a:spAutoFit/>
          </a:bodyPr>
          <a:lstStyle/>
          <a:p>
            <a:r>
              <a:rPr lang="en-IT" sz="1400" dirty="0">
                <a:solidFill>
                  <a:schemeClr val="accent3">
                    <a:lumMod val="75000"/>
                  </a:schemeClr>
                </a:solidFill>
              </a:rPr>
              <a:t>17%</a:t>
            </a:r>
          </a:p>
        </p:txBody>
      </p:sp>
      <p:sp>
        <p:nvSpPr>
          <p:cNvPr id="25" name="TextBox 24">
            <a:extLst>
              <a:ext uri="{FF2B5EF4-FFF2-40B4-BE49-F238E27FC236}">
                <a16:creationId xmlns:a16="http://schemas.microsoft.com/office/drawing/2014/main" id="{6233D21F-CD52-945C-24BE-8CB0F3CF0979}"/>
              </a:ext>
            </a:extLst>
          </p:cNvPr>
          <p:cNvSpPr txBox="1"/>
          <p:nvPr/>
        </p:nvSpPr>
        <p:spPr>
          <a:xfrm>
            <a:off x="6105241" y="5804393"/>
            <a:ext cx="580608" cy="307777"/>
          </a:xfrm>
          <a:prstGeom prst="rect">
            <a:avLst/>
          </a:prstGeom>
          <a:noFill/>
        </p:spPr>
        <p:txBody>
          <a:bodyPr wrap="none" rtlCol="0">
            <a:spAutoFit/>
          </a:bodyPr>
          <a:lstStyle/>
          <a:p>
            <a:r>
              <a:rPr lang="en-IT" sz="1400" dirty="0">
                <a:solidFill>
                  <a:schemeClr val="accent1">
                    <a:lumMod val="75000"/>
                  </a:schemeClr>
                </a:solidFill>
              </a:rPr>
              <a:t>0.5 %</a:t>
            </a:r>
          </a:p>
        </p:txBody>
      </p:sp>
      <p:sp>
        <p:nvSpPr>
          <p:cNvPr id="26" name="Plaque 25">
            <a:extLst>
              <a:ext uri="{FF2B5EF4-FFF2-40B4-BE49-F238E27FC236}">
                <a16:creationId xmlns:a16="http://schemas.microsoft.com/office/drawing/2014/main" id="{F33F8C96-23B7-A24D-4C37-E9633D07C9C2}"/>
              </a:ext>
            </a:extLst>
          </p:cNvPr>
          <p:cNvSpPr/>
          <p:nvPr/>
        </p:nvSpPr>
        <p:spPr>
          <a:xfrm>
            <a:off x="8001925" y="497340"/>
            <a:ext cx="811440" cy="345440"/>
          </a:xfrm>
          <a:prstGeom prst="plaque">
            <a:avLst/>
          </a:prstGeom>
          <a:solidFill>
            <a:schemeClr val="accent6">
              <a:lumMod val="40000"/>
              <a:lumOff val="60000"/>
            </a:schemeClr>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7" name="TextBox 26">
            <a:extLst>
              <a:ext uri="{FF2B5EF4-FFF2-40B4-BE49-F238E27FC236}">
                <a16:creationId xmlns:a16="http://schemas.microsoft.com/office/drawing/2014/main" id="{89D20457-B96F-6509-459D-96594DBFA8BC}"/>
              </a:ext>
            </a:extLst>
          </p:cNvPr>
          <p:cNvSpPr txBox="1"/>
          <p:nvPr/>
        </p:nvSpPr>
        <p:spPr>
          <a:xfrm>
            <a:off x="8001925" y="525141"/>
            <a:ext cx="811441" cy="276999"/>
          </a:xfrm>
          <a:prstGeom prst="rect">
            <a:avLst/>
          </a:prstGeom>
          <a:noFill/>
        </p:spPr>
        <p:txBody>
          <a:bodyPr wrap="none" rtlCol="0">
            <a:spAutoFit/>
          </a:bodyPr>
          <a:lstStyle/>
          <a:p>
            <a:r>
              <a:rPr lang="en-IT" sz="1200" dirty="0"/>
              <a:t>Milestone</a:t>
            </a:r>
          </a:p>
        </p:txBody>
      </p:sp>
    </p:spTree>
    <p:extLst>
      <p:ext uri="{BB962C8B-B14F-4D97-AF65-F5344CB8AC3E}">
        <p14:creationId xmlns:p14="http://schemas.microsoft.com/office/powerpoint/2010/main" val="1727861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CDA2DB-F451-0FC8-56F4-4410F2430541}"/>
              </a:ext>
            </a:extLst>
          </p:cNvPr>
          <p:cNvPicPr>
            <a:picLocks noChangeAspect="1"/>
          </p:cNvPicPr>
          <p:nvPr/>
        </p:nvPicPr>
        <p:blipFill>
          <a:blip r:embed="rId3"/>
          <a:stretch>
            <a:fillRect/>
          </a:stretch>
        </p:blipFill>
        <p:spPr>
          <a:xfrm>
            <a:off x="7981928" y="2136230"/>
            <a:ext cx="939215" cy="1145843"/>
          </a:xfrm>
          <a:prstGeom prst="rect">
            <a:avLst/>
          </a:prstGeom>
        </p:spPr>
      </p:pic>
      <p:pic>
        <p:nvPicPr>
          <p:cNvPr id="7" name="Picture 6">
            <a:extLst>
              <a:ext uri="{FF2B5EF4-FFF2-40B4-BE49-F238E27FC236}">
                <a16:creationId xmlns:a16="http://schemas.microsoft.com/office/drawing/2014/main" id="{1F753905-3C07-1D94-B61F-47150EE5551E}"/>
              </a:ext>
            </a:extLst>
          </p:cNvPr>
          <p:cNvPicPr>
            <a:picLocks noChangeAspect="1"/>
          </p:cNvPicPr>
          <p:nvPr/>
        </p:nvPicPr>
        <p:blipFill>
          <a:blip r:embed="rId4"/>
          <a:stretch>
            <a:fillRect/>
          </a:stretch>
        </p:blipFill>
        <p:spPr>
          <a:xfrm>
            <a:off x="7923668" y="887374"/>
            <a:ext cx="976429" cy="1090490"/>
          </a:xfrm>
          <a:prstGeom prst="rect">
            <a:avLst/>
          </a:prstGeom>
        </p:spPr>
      </p:pic>
      <p:pic>
        <p:nvPicPr>
          <p:cNvPr id="2" name="Picture 1">
            <a:extLst>
              <a:ext uri="{FF2B5EF4-FFF2-40B4-BE49-F238E27FC236}">
                <a16:creationId xmlns:a16="http://schemas.microsoft.com/office/drawing/2014/main" id="{5EDD2685-4A1E-7C36-F51A-10C7F71CE7E7}"/>
              </a:ext>
            </a:extLst>
          </p:cNvPr>
          <p:cNvPicPr>
            <a:picLocks noChangeAspect="1"/>
          </p:cNvPicPr>
          <p:nvPr/>
        </p:nvPicPr>
        <p:blipFill>
          <a:blip r:embed="rId5"/>
          <a:stretch>
            <a:fillRect/>
          </a:stretch>
        </p:blipFill>
        <p:spPr>
          <a:xfrm>
            <a:off x="7995681" y="3487962"/>
            <a:ext cx="997475" cy="989480"/>
          </a:xfrm>
          <a:prstGeom prst="rect">
            <a:avLst/>
          </a:prstGeom>
        </p:spPr>
      </p:pic>
      <p:sp>
        <p:nvSpPr>
          <p:cNvPr id="3" name="Rectangle 2">
            <a:extLst>
              <a:ext uri="{FF2B5EF4-FFF2-40B4-BE49-F238E27FC236}">
                <a16:creationId xmlns:a16="http://schemas.microsoft.com/office/drawing/2014/main" id="{BB377CD3-6679-084C-B786-867015090574}"/>
              </a:ext>
            </a:extLst>
          </p:cNvPr>
          <p:cNvSpPr/>
          <p:nvPr/>
        </p:nvSpPr>
        <p:spPr>
          <a:xfrm>
            <a:off x="0" y="0"/>
            <a:ext cx="9144000"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5" name="Rectangle 14"/>
          <p:cNvSpPr/>
          <p:nvPr/>
        </p:nvSpPr>
        <p:spPr>
          <a:xfrm>
            <a:off x="3657931" y="-42580"/>
            <a:ext cx="1682372" cy="461665"/>
          </a:xfrm>
          <a:prstGeom prst="rect">
            <a:avLst/>
          </a:prstGeom>
          <a:noFill/>
        </p:spPr>
        <p:txBody>
          <a:bodyPr wrap="none">
            <a:spAutoFit/>
          </a:bodyPr>
          <a:lstStyle/>
          <a:p>
            <a:pPr algn="ctr">
              <a:defRPr/>
            </a:pPr>
            <a:r>
              <a:rPr lang="en-US" sz="2400" dirty="0">
                <a:ln w="1905"/>
                <a:solidFill>
                  <a:schemeClr val="bg1"/>
                </a:solidFill>
                <a:latin typeface="Calibri"/>
              </a:rPr>
              <a:t>INFN@ JLab</a:t>
            </a:r>
          </a:p>
        </p:txBody>
      </p:sp>
      <p:sp>
        <p:nvSpPr>
          <p:cNvPr id="25" name="TextBox 24">
            <a:extLst>
              <a:ext uri="{FF2B5EF4-FFF2-40B4-BE49-F238E27FC236}">
                <a16:creationId xmlns:a16="http://schemas.microsoft.com/office/drawing/2014/main" id="{B4305EE2-1220-3745-A90B-0BE715E140D8}"/>
              </a:ext>
            </a:extLst>
          </p:cNvPr>
          <p:cNvSpPr txBox="1"/>
          <p:nvPr/>
        </p:nvSpPr>
        <p:spPr>
          <a:xfrm>
            <a:off x="515135" y="494302"/>
            <a:ext cx="7788286" cy="307777"/>
          </a:xfrm>
          <a:prstGeom prst="rect">
            <a:avLst/>
          </a:prstGeom>
          <a:noFill/>
        </p:spPr>
        <p:txBody>
          <a:bodyPr wrap="none" rtlCol="0">
            <a:spAutoFit/>
          </a:bodyPr>
          <a:lstStyle/>
          <a:p>
            <a:r>
              <a:rPr lang="en-US" sz="1400" b="1" dirty="0"/>
              <a:t>INFN presence </a:t>
            </a:r>
            <a:r>
              <a:rPr lang="en-US" sz="1400" dirty="0"/>
              <a:t>from the beginning (1991)</a:t>
            </a:r>
            <a:r>
              <a:rPr lang="en-US" sz="1400" b="1" dirty="0"/>
              <a:t>      </a:t>
            </a:r>
            <a:r>
              <a:rPr lang="en-US" sz="1400" dirty="0"/>
              <a:t> </a:t>
            </a:r>
            <a:r>
              <a:rPr lang="en-US" sz="1400" b="1" dirty="0"/>
              <a:t>Italian </a:t>
            </a:r>
            <a:r>
              <a:rPr lang="en-US" sz="1400" b="1" dirty="0" err="1"/>
              <a:t>spokespersonship</a:t>
            </a:r>
            <a:r>
              <a:rPr lang="en-US" sz="1400" dirty="0"/>
              <a:t>: &gt; 20% of approved experiments</a:t>
            </a:r>
          </a:p>
        </p:txBody>
      </p:sp>
      <p:pic>
        <p:nvPicPr>
          <p:cNvPr id="31" name="Picture 30">
            <a:extLst>
              <a:ext uri="{FF2B5EF4-FFF2-40B4-BE49-F238E27FC236}">
                <a16:creationId xmlns:a16="http://schemas.microsoft.com/office/drawing/2014/main" id="{B79BA257-1C20-6745-875B-3B540D28F1E3}"/>
              </a:ext>
            </a:extLst>
          </p:cNvPr>
          <p:cNvPicPr>
            <a:picLocks noChangeAspect="1"/>
          </p:cNvPicPr>
          <p:nvPr/>
        </p:nvPicPr>
        <p:blipFill>
          <a:blip r:embed="rId6"/>
          <a:stretch>
            <a:fillRect/>
          </a:stretch>
        </p:blipFill>
        <p:spPr>
          <a:xfrm>
            <a:off x="8232165" y="4998"/>
            <a:ext cx="762181" cy="400735"/>
          </a:xfrm>
          <a:prstGeom prst="rect">
            <a:avLst/>
          </a:prstGeom>
        </p:spPr>
      </p:pic>
      <p:pic>
        <p:nvPicPr>
          <p:cNvPr id="32" name="Picture 31">
            <a:extLst>
              <a:ext uri="{FF2B5EF4-FFF2-40B4-BE49-F238E27FC236}">
                <a16:creationId xmlns:a16="http://schemas.microsoft.com/office/drawing/2014/main" id="{9A00C992-818B-6D4B-B494-0259AC4B7B14}"/>
              </a:ext>
            </a:extLst>
          </p:cNvPr>
          <p:cNvPicPr>
            <a:picLocks noChangeAspect="1"/>
          </p:cNvPicPr>
          <p:nvPr/>
        </p:nvPicPr>
        <p:blipFill>
          <a:blip r:embed="rId7"/>
          <a:stretch>
            <a:fillRect/>
          </a:stretch>
        </p:blipFill>
        <p:spPr>
          <a:xfrm>
            <a:off x="83679" y="20489"/>
            <a:ext cx="1044906" cy="379706"/>
          </a:xfrm>
          <a:prstGeom prst="rect">
            <a:avLst/>
          </a:prstGeom>
        </p:spPr>
      </p:pic>
      <p:sp>
        <p:nvSpPr>
          <p:cNvPr id="23" name="Rectangle 22">
            <a:extLst>
              <a:ext uri="{FF2B5EF4-FFF2-40B4-BE49-F238E27FC236}">
                <a16:creationId xmlns:a16="http://schemas.microsoft.com/office/drawing/2014/main" id="{BB377CD3-6679-084C-B786-867015090574}"/>
              </a:ext>
            </a:extLst>
          </p:cNvPr>
          <p:cNvSpPr/>
          <p:nvPr/>
        </p:nvSpPr>
        <p:spPr>
          <a:xfrm>
            <a:off x="0" y="6640286"/>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24" name="Foliennummernplatzhalter 6"/>
          <p:cNvSpPr txBox="1">
            <a:spLocks noGrp="1"/>
          </p:cNvSpPr>
          <p:nvPr/>
        </p:nvSpPr>
        <p:spPr>
          <a:xfrm>
            <a:off x="6633408" y="6511107"/>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2</a:t>
            </a:fld>
            <a:endParaRPr lang="en-US" sz="1100" dirty="0">
              <a:solidFill>
                <a:schemeClr val="bg1"/>
              </a:solidFill>
            </a:endParaRPr>
          </a:p>
        </p:txBody>
      </p:sp>
      <p:sp>
        <p:nvSpPr>
          <p:cNvPr id="27" name="Datumsplatzhalter 5"/>
          <p:cNvSpPr txBox="1">
            <a:spLocks noGrp="1"/>
          </p:cNvSpPr>
          <p:nvPr/>
        </p:nvSpPr>
        <p:spPr>
          <a:xfrm>
            <a:off x="330634" y="6640286"/>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33" name="Fußzeilenplatzhalter 7"/>
          <p:cNvSpPr txBox="1">
            <a:spLocks noGrp="1"/>
          </p:cNvSpPr>
          <p:nvPr/>
        </p:nvSpPr>
        <p:spPr>
          <a:xfrm>
            <a:off x="1761735" y="6640286"/>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pic>
        <p:nvPicPr>
          <p:cNvPr id="34" name="Picture 33" descr="JLab.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613" y="849682"/>
            <a:ext cx="6417227" cy="3760633"/>
          </a:xfrm>
          <a:prstGeom prst="rect">
            <a:avLst/>
          </a:prstGeom>
        </p:spPr>
      </p:pic>
      <p:sp>
        <p:nvSpPr>
          <p:cNvPr id="9" name="Rectangle 8">
            <a:extLst>
              <a:ext uri="{FF2B5EF4-FFF2-40B4-BE49-F238E27FC236}">
                <a16:creationId xmlns:a16="http://schemas.microsoft.com/office/drawing/2014/main" id="{F9EE8381-0258-CDB2-3F84-0845501A62EC}"/>
              </a:ext>
            </a:extLst>
          </p:cNvPr>
          <p:cNvSpPr/>
          <p:nvPr/>
        </p:nvSpPr>
        <p:spPr>
          <a:xfrm flipH="1">
            <a:off x="8923582" y="1491924"/>
            <a:ext cx="100581" cy="3118391"/>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6" name="Rectangle 15">
            <a:extLst>
              <a:ext uri="{FF2B5EF4-FFF2-40B4-BE49-F238E27FC236}">
                <a16:creationId xmlns:a16="http://schemas.microsoft.com/office/drawing/2014/main" id="{E4144DC0-411E-DCA2-84C0-0E242D99E72E}"/>
              </a:ext>
            </a:extLst>
          </p:cNvPr>
          <p:cNvSpPr/>
          <p:nvPr/>
        </p:nvSpPr>
        <p:spPr>
          <a:xfrm flipH="1">
            <a:off x="7870365" y="839479"/>
            <a:ext cx="90659" cy="2545428"/>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4" name="TextBox 3">
            <a:extLst>
              <a:ext uri="{FF2B5EF4-FFF2-40B4-BE49-F238E27FC236}">
                <a16:creationId xmlns:a16="http://schemas.microsoft.com/office/drawing/2014/main" id="{8AD41291-CEAA-A4D9-C672-BF7BD6AAE1E9}"/>
              </a:ext>
            </a:extLst>
          </p:cNvPr>
          <p:cNvSpPr txBox="1"/>
          <p:nvPr/>
        </p:nvSpPr>
        <p:spPr>
          <a:xfrm>
            <a:off x="299627" y="4779182"/>
            <a:ext cx="5096675" cy="800219"/>
          </a:xfrm>
          <a:prstGeom prst="rect">
            <a:avLst/>
          </a:prstGeom>
          <a:noFill/>
        </p:spPr>
        <p:txBody>
          <a:bodyPr wrap="square" rtlCol="0">
            <a:spAutoFit/>
          </a:bodyPr>
          <a:lstStyle/>
          <a:p>
            <a:r>
              <a:rPr lang="en-US" sz="1300" b="1" dirty="0">
                <a:solidFill>
                  <a:srgbClr val="C00000"/>
                </a:solidFill>
              </a:rPr>
              <a:t>Alessandra </a:t>
            </a:r>
            <a:r>
              <a:rPr lang="en-US" sz="1300" b="1" dirty="0" err="1">
                <a:solidFill>
                  <a:srgbClr val="C00000"/>
                </a:solidFill>
              </a:rPr>
              <a:t>Filippi</a:t>
            </a:r>
            <a:r>
              <a:rPr lang="en-US" sz="1300" dirty="0">
                <a:solidFill>
                  <a:srgbClr val="C00000"/>
                </a:solidFill>
              </a:rPr>
              <a:t>:  Chair of HPS Editorial Board</a:t>
            </a:r>
          </a:p>
          <a:p>
            <a:r>
              <a:rPr lang="en-US" sz="1300" dirty="0">
                <a:solidFill>
                  <a:srgbClr val="C00000"/>
                </a:solidFill>
              </a:rPr>
              <a:t> 			  HPS Executive Committee member</a:t>
            </a:r>
          </a:p>
          <a:p>
            <a:endParaRPr lang="en-US" sz="600" dirty="0"/>
          </a:p>
          <a:p>
            <a:r>
              <a:rPr lang="en-US" sz="1300" b="1" dirty="0" err="1"/>
              <a:t>Lucilla</a:t>
            </a:r>
            <a:r>
              <a:rPr lang="en-US" sz="1300" b="1" dirty="0"/>
              <a:t> </a:t>
            </a:r>
            <a:r>
              <a:rPr lang="en-US" sz="1300" b="1" dirty="0" err="1"/>
              <a:t>Lanza</a:t>
            </a:r>
            <a:r>
              <a:rPr lang="en-US" sz="1300" b="1" dirty="0"/>
              <a:t>: </a:t>
            </a:r>
            <a:r>
              <a:rPr lang="en-US" sz="1300" dirty="0"/>
              <a:t> CLAS Speaker Committee member </a:t>
            </a:r>
          </a:p>
        </p:txBody>
      </p:sp>
      <p:sp>
        <p:nvSpPr>
          <p:cNvPr id="5" name="Rectangle 4">
            <a:extLst>
              <a:ext uri="{FF2B5EF4-FFF2-40B4-BE49-F238E27FC236}">
                <a16:creationId xmlns:a16="http://schemas.microsoft.com/office/drawing/2014/main" id="{846CA5ED-2EEE-41AB-2BD6-B0BAFC88C65B}"/>
              </a:ext>
            </a:extLst>
          </p:cNvPr>
          <p:cNvSpPr/>
          <p:nvPr/>
        </p:nvSpPr>
        <p:spPr>
          <a:xfrm>
            <a:off x="185173" y="4755244"/>
            <a:ext cx="8758531" cy="1819634"/>
          </a:xfrm>
          <a:prstGeom prst="rect">
            <a:avLst/>
          </a:prstGeom>
          <a:noFill/>
          <a:ln w="25400">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E72BA49-6F58-635C-3F94-3CB3B2B1E795}"/>
              </a:ext>
            </a:extLst>
          </p:cNvPr>
          <p:cNvSpPr txBox="1"/>
          <p:nvPr/>
        </p:nvSpPr>
        <p:spPr>
          <a:xfrm>
            <a:off x="292903" y="5680122"/>
            <a:ext cx="6080315" cy="877163"/>
          </a:xfrm>
          <a:prstGeom prst="rect">
            <a:avLst/>
          </a:prstGeom>
          <a:noFill/>
        </p:spPr>
        <p:txBody>
          <a:bodyPr wrap="square" rtlCol="0">
            <a:spAutoFit/>
          </a:bodyPr>
          <a:lstStyle/>
          <a:p>
            <a:r>
              <a:rPr lang="en-US" sz="1300" b="1" dirty="0"/>
              <a:t>Raffaella De Vita:</a:t>
            </a:r>
            <a:r>
              <a:rPr lang="en-US" sz="1300" dirty="0"/>
              <a:t> Hall-B Software Coordinator and CCC member [till 07/23] </a:t>
            </a:r>
          </a:p>
          <a:p>
            <a:endParaRPr lang="en-US" sz="600" dirty="0"/>
          </a:p>
          <a:p>
            <a:r>
              <a:rPr lang="en-US" sz="1300" b="1" dirty="0">
                <a:solidFill>
                  <a:srgbClr val="000000"/>
                </a:solidFill>
              </a:rPr>
              <a:t>Contalbrigo Marco:</a:t>
            </a:r>
            <a:r>
              <a:rPr lang="en-US" sz="1300" dirty="0"/>
              <a:t>  CLAS DPWG Chair and CCC member [till 09/22]</a:t>
            </a:r>
          </a:p>
          <a:p>
            <a:endParaRPr lang="en-US" sz="600" dirty="0"/>
          </a:p>
          <a:p>
            <a:r>
              <a:rPr lang="en-US" sz="1300" b="1" dirty="0" err="1"/>
              <a:t>Marzio</a:t>
            </a:r>
            <a:r>
              <a:rPr lang="en-US" sz="1300" b="1" dirty="0"/>
              <a:t> de Napoli</a:t>
            </a:r>
            <a:r>
              <a:rPr lang="en-US" sz="1300" dirty="0"/>
              <a:t>:  HPS Executive Committee member [till 05/23]</a:t>
            </a:r>
          </a:p>
        </p:txBody>
      </p:sp>
      <p:sp>
        <p:nvSpPr>
          <p:cNvPr id="10" name="TextBox 9">
            <a:extLst>
              <a:ext uri="{FF2B5EF4-FFF2-40B4-BE49-F238E27FC236}">
                <a16:creationId xmlns:a16="http://schemas.microsoft.com/office/drawing/2014/main" id="{795557A1-2043-B393-D136-9EBC8DF003E0}"/>
              </a:ext>
            </a:extLst>
          </p:cNvPr>
          <p:cNvSpPr txBox="1"/>
          <p:nvPr/>
        </p:nvSpPr>
        <p:spPr>
          <a:xfrm>
            <a:off x="4708886" y="4761869"/>
            <a:ext cx="4254453" cy="923330"/>
          </a:xfrm>
          <a:prstGeom prst="rect">
            <a:avLst/>
          </a:prstGeom>
          <a:noFill/>
        </p:spPr>
        <p:txBody>
          <a:bodyPr wrap="square" rtlCol="0">
            <a:spAutoFit/>
          </a:bodyPr>
          <a:lstStyle/>
          <a:p>
            <a:r>
              <a:rPr lang="en-US" sz="1300" b="1" dirty="0">
                <a:solidFill>
                  <a:srgbClr val="C00000"/>
                </a:solidFill>
              </a:rPr>
              <a:t>Andrea Celentano</a:t>
            </a:r>
            <a:r>
              <a:rPr lang="en-US" sz="1300" dirty="0">
                <a:solidFill>
                  <a:srgbClr val="C00000"/>
                </a:solidFill>
              </a:rPr>
              <a:t>: HPS Publication Committee membe</a:t>
            </a:r>
            <a:r>
              <a:rPr lang="en-US" sz="1400" dirty="0">
                <a:solidFill>
                  <a:srgbClr val="C00000"/>
                </a:solidFill>
              </a:rPr>
              <a:t>r </a:t>
            </a:r>
          </a:p>
          <a:p>
            <a:endParaRPr lang="en-US" sz="600" dirty="0"/>
          </a:p>
          <a:p>
            <a:r>
              <a:rPr lang="en-US" sz="1300" b="1" dirty="0"/>
              <a:t>Marco </a:t>
            </a:r>
            <a:r>
              <a:rPr lang="en-US" sz="1300" b="1" dirty="0" err="1"/>
              <a:t>Mirazita</a:t>
            </a:r>
            <a:r>
              <a:rPr lang="en-US" sz="1300" b="1" dirty="0"/>
              <a:t>: </a:t>
            </a:r>
            <a:r>
              <a:rPr lang="en-US" sz="1300" dirty="0"/>
              <a:t> CLAS Service Work member</a:t>
            </a:r>
          </a:p>
          <a:p>
            <a:endParaRPr lang="en-US" sz="600" dirty="0"/>
          </a:p>
          <a:p>
            <a:r>
              <a:rPr lang="en-US" sz="1300" b="1" dirty="0" err="1"/>
              <a:t>Evaristo</a:t>
            </a:r>
            <a:r>
              <a:rPr lang="en-US" sz="1300" b="1" dirty="0"/>
              <a:t> </a:t>
            </a:r>
            <a:r>
              <a:rPr lang="en-US" sz="1300" b="1" dirty="0" err="1"/>
              <a:t>Cisbani</a:t>
            </a:r>
            <a:r>
              <a:rPr lang="en-US" sz="1300" dirty="0"/>
              <a:t>:  SBS Coordinating Committee member</a:t>
            </a:r>
          </a:p>
        </p:txBody>
      </p:sp>
      <p:sp>
        <p:nvSpPr>
          <p:cNvPr id="11" name="Rectangle 10">
            <a:extLst>
              <a:ext uri="{FF2B5EF4-FFF2-40B4-BE49-F238E27FC236}">
                <a16:creationId xmlns:a16="http://schemas.microsoft.com/office/drawing/2014/main" id="{947A8C88-C211-CB72-8DAF-28B9DDA3649E}"/>
              </a:ext>
            </a:extLst>
          </p:cNvPr>
          <p:cNvSpPr/>
          <p:nvPr/>
        </p:nvSpPr>
        <p:spPr>
          <a:xfrm flipH="1">
            <a:off x="7892332" y="873965"/>
            <a:ext cx="100581" cy="3118391"/>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35" name="TextBox 34"/>
          <p:cNvSpPr txBox="1"/>
          <p:nvPr/>
        </p:nvSpPr>
        <p:spPr>
          <a:xfrm>
            <a:off x="6687080" y="871609"/>
            <a:ext cx="1287532" cy="3724096"/>
          </a:xfrm>
          <a:prstGeom prst="rect">
            <a:avLst/>
          </a:prstGeom>
          <a:noFill/>
        </p:spPr>
        <p:txBody>
          <a:bodyPr wrap="none" rtlCol="0">
            <a:spAutoFit/>
          </a:bodyPr>
          <a:lstStyle/>
          <a:p>
            <a:r>
              <a:rPr lang="en-US" sz="1500" b="1" dirty="0"/>
              <a:t>Deputy AD</a:t>
            </a:r>
          </a:p>
          <a:p>
            <a:r>
              <a:rPr lang="en-US" sz="1500" dirty="0" err="1"/>
              <a:t>Patrizia</a:t>
            </a:r>
            <a:r>
              <a:rPr lang="en-US" sz="1500" dirty="0"/>
              <a:t> </a:t>
            </a:r>
          </a:p>
          <a:p>
            <a:r>
              <a:rPr lang="en-US" sz="1500" dirty="0"/>
              <a:t>Rossi </a:t>
            </a:r>
          </a:p>
          <a:p>
            <a:endParaRPr lang="en-US" sz="1500" dirty="0"/>
          </a:p>
          <a:p>
            <a:endParaRPr lang="en-US" sz="800" dirty="0"/>
          </a:p>
          <a:p>
            <a:endParaRPr lang="en-US" sz="1500" dirty="0"/>
          </a:p>
          <a:p>
            <a:r>
              <a:rPr lang="en-US" sz="1500" b="1" dirty="0"/>
              <a:t>JLUO Chair</a:t>
            </a:r>
          </a:p>
          <a:p>
            <a:r>
              <a:rPr lang="en-US" sz="1500" dirty="0"/>
              <a:t>Marco </a:t>
            </a:r>
          </a:p>
          <a:p>
            <a:r>
              <a:rPr lang="en-US" sz="1500" dirty="0"/>
              <a:t>Contalbrigo</a:t>
            </a:r>
          </a:p>
          <a:p>
            <a:endParaRPr lang="en-US" sz="1500" dirty="0"/>
          </a:p>
          <a:p>
            <a:endParaRPr lang="en-US" sz="1500" dirty="0"/>
          </a:p>
          <a:p>
            <a:endParaRPr lang="en-US" sz="800" dirty="0"/>
          </a:p>
          <a:p>
            <a:r>
              <a:rPr lang="en-US" sz="1500" b="1" dirty="0"/>
              <a:t>Hall-B Leader</a:t>
            </a:r>
            <a:r>
              <a:rPr lang="en-US" sz="1500" dirty="0"/>
              <a:t> </a:t>
            </a:r>
          </a:p>
          <a:p>
            <a:r>
              <a:rPr lang="en-US" sz="1500" dirty="0"/>
              <a:t>Marco </a:t>
            </a:r>
          </a:p>
          <a:p>
            <a:r>
              <a:rPr lang="en-US" sz="1500" dirty="0" err="1"/>
              <a:t>Battaglieri</a:t>
            </a:r>
            <a:endParaRPr lang="en-US" sz="1500" dirty="0"/>
          </a:p>
          <a:p>
            <a:endParaRPr lang="en-US" sz="800" dirty="0"/>
          </a:p>
          <a:p>
            <a:r>
              <a:rPr lang="en-US" sz="1300" dirty="0"/>
              <a:t>[till 12/21]  </a:t>
            </a:r>
          </a:p>
        </p:txBody>
      </p:sp>
    </p:spTree>
    <p:extLst>
      <p:ext uri="{BB962C8B-B14F-4D97-AF65-F5344CB8AC3E}">
        <p14:creationId xmlns:p14="http://schemas.microsoft.com/office/powerpoint/2010/main" val="2006846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479BC7-EAE4-654C-8E58-BAE684169B96}"/>
              </a:ext>
            </a:extLst>
          </p:cNvPr>
          <p:cNvSpPr/>
          <p:nvPr/>
        </p:nvSpPr>
        <p:spPr>
          <a:xfrm>
            <a:off x="0" y="0"/>
            <a:ext cx="9144000"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9" name="Rectangle 8">
            <a:extLst>
              <a:ext uri="{FF2B5EF4-FFF2-40B4-BE49-F238E27FC236}">
                <a16:creationId xmlns:a16="http://schemas.microsoft.com/office/drawing/2014/main" id="{B7C366FE-CB4E-3049-B34A-4993DD198D0C}"/>
              </a:ext>
            </a:extLst>
          </p:cNvPr>
          <p:cNvSpPr/>
          <p:nvPr/>
        </p:nvSpPr>
        <p:spPr>
          <a:xfrm>
            <a:off x="2160401" y="-20391"/>
            <a:ext cx="4677499" cy="461665"/>
          </a:xfrm>
          <a:prstGeom prst="rect">
            <a:avLst/>
          </a:prstGeom>
          <a:noFill/>
        </p:spPr>
        <p:txBody>
          <a:bodyPr wrap="none">
            <a:spAutoFit/>
          </a:bodyPr>
          <a:lstStyle/>
          <a:p>
            <a:pPr algn="ctr">
              <a:defRPr/>
            </a:pPr>
            <a:r>
              <a:rPr lang="en-US" sz="2400" dirty="0">
                <a:ln w="1905"/>
                <a:solidFill>
                  <a:schemeClr val="bg1"/>
                </a:solidFill>
                <a:latin typeface="Calibri"/>
              </a:rPr>
              <a:t>RG-C Longitudinally Polarized Target</a:t>
            </a:r>
          </a:p>
        </p:txBody>
      </p:sp>
      <p:pic>
        <p:nvPicPr>
          <p:cNvPr id="4" name="Picture 3">
            <a:extLst>
              <a:ext uri="{FF2B5EF4-FFF2-40B4-BE49-F238E27FC236}">
                <a16:creationId xmlns:a16="http://schemas.microsoft.com/office/drawing/2014/main" id="{332FFAE8-B7D8-339D-75C4-B792B193A3F3}"/>
              </a:ext>
            </a:extLst>
          </p:cNvPr>
          <p:cNvPicPr>
            <a:picLocks noChangeAspect="1"/>
          </p:cNvPicPr>
          <p:nvPr/>
        </p:nvPicPr>
        <p:blipFill>
          <a:blip r:embed="rId3"/>
          <a:stretch>
            <a:fillRect/>
          </a:stretch>
        </p:blipFill>
        <p:spPr>
          <a:xfrm>
            <a:off x="8232165" y="4998"/>
            <a:ext cx="762181" cy="400735"/>
          </a:xfrm>
          <a:prstGeom prst="rect">
            <a:avLst/>
          </a:prstGeom>
        </p:spPr>
      </p:pic>
      <p:pic>
        <p:nvPicPr>
          <p:cNvPr id="6" name="Picture 5">
            <a:extLst>
              <a:ext uri="{FF2B5EF4-FFF2-40B4-BE49-F238E27FC236}">
                <a16:creationId xmlns:a16="http://schemas.microsoft.com/office/drawing/2014/main" id="{3EE3EFCC-FA66-02C2-F8C7-52B4AD889EDA}"/>
              </a:ext>
            </a:extLst>
          </p:cNvPr>
          <p:cNvPicPr>
            <a:picLocks noChangeAspect="1"/>
          </p:cNvPicPr>
          <p:nvPr/>
        </p:nvPicPr>
        <p:blipFill>
          <a:blip r:embed="rId4"/>
          <a:stretch>
            <a:fillRect/>
          </a:stretch>
        </p:blipFill>
        <p:spPr>
          <a:xfrm>
            <a:off x="83679" y="20489"/>
            <a:ext cx="1044906" cy="379706"/>
          </a:xfrm>
          <a:prstGeom prst="rect">
            <a:avLst/>
          </a:prstGeom>
        </p:spPr>
      </p:pic>
      <p:pic>
        <p:nvPicPr>
          <p:cNvPr id="23" name="Picture 22">
            <a:extLst>
              <a:ext uri="{FF2B5EF4-FFF2-40B4-BE49-F238E27FC236}">
                <a16:creationId xmlns:a16="http://schemas.microsoft.com/office/drawing/2014/main" id="{51A90440-D3F2-DCF3-5F01-6F0C415A9D4E}"/>
              </a:ext>
            </a:extLst>
          </p:cNvPr>
          <p:cNvPicPr>
            <a:picLocks noChangeAspect="1"/>
          </p:cNvPicPr>
          <p:nvPr/>
        </p:nvPicPr>
        <p:blipFill>
          <a:blip r:embed="rId5"/>
          <a:stretch>
            <a:fillRect/>
          </a:stretch>
        </p:blipFill>
        <p:spPr>
          <a:xfrm>
            <a:off x="397779" y="1108042"/>
            <a:ext cx="8307243" cy="2378173"/>
          </a:xfrm>
          <a:prstGeom prst="rect">
            <a:avLst/>
          </a:prstGeom>
        </p:spPr>
      </p:pic>
      <p:sp>
        <p:nvSpPr>
          <p:cNvPr id="24" name="Rectangle 23">
            <a:extLst>
              <a:ext uri="{FF2B5EF4-FFF2-40B4-BE49-F238E27FC236}">
                <a16:creationId xmlns:a16="http://schemas.microsoft.com/office/drawing/2014/main" id="{3BCFB9B6-A88F-18D4-E39F-FA3C37092A60}"/>
              </a:ext>
            </a:extLst>
          </p:cNvPr>
          <p:cNvSpPr/>
          <p:nvPr/>
        </p:nvSpPr>
        <p:spPr>
          <a:xfrm>
            <a:off x="5863801" y="1108042"/>
            <a:ext cx="2740694" cy="4833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5" name="TextBox 24">
            <a:extLst>
              <a:ext uri="{FF2B5EF4-FFF2-40B4-BE49-F238E27FC236}">
                <a16:creationId xmlns:a16="http://schemas.microsoft.com/office/drawing/2014/main" id="{2F1A8AD6-882A-AA67-8419-48F196C22BE4}"/>
              </a:ext>
            </a:extLst>
          </p:cNvPr>
          <p:cNvSpPr txBox="1"/>
          <p:nvPr/>
        </p:nvSpPr>
        <p:spPr>
          <a:xfrm>
            <a:off x="341271" y="722242"/>
            <a:ext cx="4298100" cy="307777"/>
          </a:xfrm>
          <a:prstGeom prst="rect">
            <a:avLst/>
          </a:prstGeom>
          <a:noFill/>
        </p:spPr>
        <p:txBody>
          <a:bodyPr wrap="none" rtlCol="0">
            <a:spAutoFit/>
          </a:bodyPr>
          <a:lstStyle/>
          <a:p>
            <a:r>
              <a:rPr lang="en-IT" sz="1400" dirty="0"/>
              <a:t>Highest degree of HD</a:t>
            </a:r>
            <a:r>
              <a:rPr lang="en-IT" sz="1400" baseline="-25000" dirty="0"/>
              <a:t>3</a:t>
            </a:r>
            <a:r>
              <a:rPr lang="en-IT" sz="1400" dirty="0"/>
              <a:t> polarization ever achieved at JLab</a:t>
            </a:r>
          </a:p>
        </p:txBody>
      </p:sp>
      <p:pic>
        <p:nvPicPr>
          <p:cNvPr id="26" name="Picture 25">
            <a:extLst>
              <a:ext uri="{FF2B5EF4-FFF2-40B4-BE49-F238E27FC236}">
                <a16:creationId xmlns:a16="http://schemas.microsoft.com/office/drawing/2014/main" id="{C392DA17-03B8-51B6-F981-C17039E5666C}"/>
              </a:ext>
            </a:extLst>
          </p:cNvPr>
          <p:cNvPicPr>
            <a:picLocks noChangeAspect="1"/>
          </p:cNvPicPr>
          <p:nvPr/>
        </p:nvPicPr>
        <p:blipFill>
          <a:blip r:embed="rId6"/>
          <a:stretch>
            <a:fillRect/>
          </a:stretch>
        </p:blipFill>
        <p:spPr>
          <a:xfrm>
            <a:off x="397779" y="4012437"/>
            <a:ext cx="8375555" cy="2378172"/>
          </a:xfrm>
          <a:prstGeom prst="rect">
            <a:avLst/>
          </a:prstGeom>
        </p:spPr>
      </p:pic>
      <p:sp>
        <p:nvSpPr>
          <p:cNvPr id="27" name="Rectangle 26">
            <a:extLst>
              <a:ext uri="{FF2B5EF4-FFF2-40B4-BE49-F238E27FC236}">
                <a16:creationId xmlns:a16="http://schemas.microsoft.com/office/drawing/2014/main" id="{FE4F0526-A216-B743-F3FD-708560A9DFED}"/>
              </a:ext>
            </a:extLst>
          </p:cNvPr>
          <p:cNvSpPr/>
          <p:nvPr/>
        </p:nvSpPr>
        <p:spPr>
          <a:xfrm>
            <a:off x="4809046" y="4021824"/>
            <a:ext cx="3806085" cy="4833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31" name="TextBox 30">
            <a:extLst>
              <a:ext uri="{FF2B5EF4-FFF2-40B4-BE49-F238E27FC236}">
                <a16:creationId xmlns:a16="http://schemas.microsoft.com/office/drawing/2014/main" id="{2F796245-ECC2-C13A-58F5-CC4ADDB7BF07}"/>
              </a:ext>
            </a:extLst>
          </p:cNvPr>
          <p:cNvSpPr txBox="1"/>
          <p:nvPr/>
        </p:nvSpPr>
        <p:spPr>
          <a:xfrm>
            <a:off x="341271" y="3642261"/>
            <a:ext cx="7771679" cy="307777"/>
          </a:xfrm>
          <a:prstGeom prst="rect">
            <a:avLst/>
          </a:prstGeom>
          <a:noFill/>
        </p:spPr>
        <p:txBody>
          <a:bodyPr wrap="none" rtlCol="0">
            <a:spAutoFit/>
          </a:bodyPr>
          <a:lstStyle/>
          <a:p>
            <a:r>
              <a:rPr lang="en-IT" sz="1400" dirty="0"/>
              <a:t>High radiation due to rastered beam and target irradiation, effect fully recoverable by thermal annealing</a:t>
            </a:r>
          </a:p>
        </p:txBody>
      </p:sp>
      <p:pic>
        <p:nvPicPr>
          <p:cNvPr id="32" name="Picture 31">
            <a:extLst>
              <a:ext uri="{FF2B5EF4-FFF2-40B4-BE49-F238E27FC236}">
                <a16:creationId xmlns:a16="http://schemas.microsoft.com/office/drawing/2014/main" id="{1D8B9CEC-31F6-4AAE-8625-233057831024}"/>
              </a:ext>
            </a:extLst>
          </p:cNvPr>
          <p:cNvPicPr>
            <a:picLocks noChangeAspect="1"/>
          </p:cNvPicPr>
          <p:nvPr/>
        </p:nvPicPr>
        <p:blipFill>
          <a:blip r:embed="rId7"/>
          <a:stretch>
            <a:fillRect/>
          </a:stretch>
        </p:blipFill>
        <p:spPr>
          <a:xfrm>
            <a:off x="5925786" y="585946"/>
            <a:ext cx="2890520" cy="1277346"/>
          </a:xfrm>
          <a:prstGeom prst="rect">
            <a:avLst/>
          </a:prstGeom>
        </p:spPr>
      </p:pic>
      <p:sp>
        <p:nvSpPr>
          <p:cNvPr id="2" name="Rectangle 1">
            <a:extLst>
              <a:ext uri="{FF2B5EF4-FFF2-40B4-BE49-F238E27FC236}">
                <a16:creationId xmlns:a16="http://schemas.microsoft.com/office/drawing/2014/main" id="{1B04B4AA-A801-AB34-4EB6-F41A00CE537F}"/>
              </a:ext>
            </a:extLst>
          </p:cNvPr>
          <p:cNvSpPr/>
          <p:nvPr/>
        </p:nvSpPr>
        <p:spPr>
          <a:xfrm>
            <a:off x="0" y="6604774"/>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3" name="Foliennummernplatzhalter 6">
            <a:extLst>
              <a:ext uri="{FF2B5EF4-FFF2-40B4-BE49-F238E27FC236}">
                <a16:creationId xmlns:a16="http://schemas.microsoft.com/office/drawing/2014/main" id="{FF9BC31A-94CA-8DF4-B1B7-67793EC652FF}"/>
              </a:ext>
            </a:extLst>
          </p:cNvPr>
          <p:cNvSpPr txBox="1">
            <a:spLocks noGrp="1"/>
          </p:cNvSpPr>
          <p:nvPr/>
        </p:nvSpPr>
        <p:spPr>
          <a:xfrm>
            <a:off x="6633408" y="6475595"/>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20</a:t>
            </a:fld>
            <a:endParaRPr lang="en-US" sz="1100" dirty="0">
              <a:solidFill>
                <a:schemeClr val="bg1"/>
              </a:solidFill>
            </a:endParaRPr>
          </a:p>
        </p:txBody>
      </p:sp>
      <p:sp>
        <p:nvSpPr>
          <p:cNvPr id="5" name="Datumsplatzhalter 5">
            <a:extLst>
              <a:ext uri="{FF2B5EF4-FFF2-40B4-BE49-F238E27FC236}">
                <a16:creationId xmlns:a16="http://schemas.microsoft.com/office/drawing/2014/main" id="{B9621B07-22FB-61D6-C656-DE25A11AE51D}"/>
              </a:ext>
            </a:extLst>
          </p:cNvPr>
          <p:cNvSpPr txBox="1">
            <a:spLocks noGrp="1"/>
          </p:cNvSpPr>
          <p:nvPr/>
        </p:nvSpPr>
        <p:spPr>
          <a:xfrm>
            <a:off x="330634" y="6604774"/>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10" name="Fußzeilenplatzhalter 7">
            <a:extLst>
              <a:ext uri="{FF2B5EF4-FFF2-40B4-BE49-F238E27FC236}">
                <a16:creationId xmlns:a16="http://schemas.microsoft.com/office/drawing/2014/main" id="{479D234D-29DC-1F55-FA4B-7BE8DC44F409}"/>
              </a:ext>
            </a:extLst>
          </p:cNvPr>
          <p:cNvSpPr txBox="1">
            <a:spLocks noGrp="1"/>
          </p:cNvSpPr>
          <p:nvPr/>
        </p:nvSpPr>
        <p:spPr>
          <a:xfrm>
            <a:off x="1761735" y="6604774"/>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spTree>
    <p:extLst>
      <p:ext uri="{BB962C8B-B14F-4D97-AF65-F5344CB8AC3E}">
        <p14:creationId xmlns:p14="http://schemas.microsoft.com/office/powerpoint/2010/main" val="3433555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E5D8F21-62AB-064A-8121-8EB6AB32AEE3}"/>
              </a:ext>
            </a:extLst>
          </p:cNvPr>
          <p:cNvSpPr/>
          <p:nvPr/>
        </p:nvSpPr>
        <p:spPr>
          <a:xfrm>
            <a:off x="5641057" y="505642"/>
            <a:ext cx="3337774" cy="40981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pic>
        <p:nvPicPr>
          <p:cNvPr id="11" name="Picture 10">
            <a:extLst>
              <a:ext uri="{FF2B5EF4-FFF2-40B4-BE49-F238E27FC236}">
                <a16:creationId xmlns:a16="http://schemas.microsoft.com/office/drawing/2014/main" id="{ADC53C14-6442-CD10-C233-421D6804F585}"/>
              </a:ext>
            </a:extLst>
          </p:cNvPr>
          <p:cNvPicPr>
            <a:picLocks noChangeAspect="1"/>
          </p:cNvPicPr>
          <p:nvPr/>
        </p:nvPicPr>
        <p:blipFill>
          <a:blip r:embed="rId3"/>
          <a:stretch>
            <a:fillRect/>
          </a:stretch>
        </p:blipFill>
        <p:spPr>
          <a:xfrm>
            <a:off x="2084996" y="1099944"/>
            <a:ext cx="3387581" cy="3503847"/>
          </a:xfrm>
          <a:prstGeom prst="rect">
            <a:avLst/>
          </a:prstGeom>
        </p:spPr>
      </p:pic>
      <p:pic>
        <p:nvPicPr>
          <p:cNvPr id="12" name="Picture 11">
            <a:extLst>
              <a:ext uri="{FF2B5EF4-FFF2-40B4-BE49-F238E27FC236}">
                <a16:creationId xmlns:a16="http://schemas.microsoft.com/office/drawing/2014/main" id="{B48A214E-C2BA-4CD7-56BB-C0D82506E520}"/>
              </a:ext>
            </a:extLst>
          </p:cNvPr>
          <p:cNvPicPr>
            <a:picLocks noChangeAspect="1"/>
          </p:cNvPicPr>
          <p:nvPr/>
        </p:nvPicPr>
        <p:blipFill>
          <a:blip r:embed="rId4"/>
          <a:stretch>
            <a:fillRect/>
          </a:stretch>
        </p:blipFill>
        <p:spPr>
          <a:xfrm>
            <a:off x="207107" y="1099943"/>
            <a:ext cx="1773393" cy="3503847"/>
          </a:xfrm>
          <a:prstGeom prst="rect">
            <a:avLst/>
          </a:prstGeom>
        </p:spPr>
      </p:pic>
      <p:pic>
        <p:nvPicPr>
          <p:cNvPr id="36" name="Picture 35">
            <a:extLst>
              <a:ext uri="{FF2B5EF4-FFF2-40B4-BE49-F238E27FC236}">
                <a16:creationId xmlns:a16="http://schemas.microsoft.com/office/drawing/2014/main" id="{7A60A820-6393-74DE-5D77-C40C854A394F}"/>
              </a:ext>
            </a:extLst>
          </p:cNvPr>
          <p:cNvPicPr>
            <a:picLocks noChangeAspect="1"/>
          </p:cNvPicPr>
          <p:nvPr/>
        </p:nvPicPr>
        <p:blipFill>
          <a:blip r:embed="rId5"/>
          <a:stretch>
            <a:fillRect/>
          </a:stretch>
        </p:blipFill>
        <p:spPr>
          <a:xfrm>
            <a:off x="5892871" y="1592641"/>
            <a:ext cx="2814558" cy="1496593"/>
          </a:xfrm>
          <a:prstGeom prst="rect">
            <a:avLst/>
          </a:prstGeom>
        </p:spPr>
      </p:pic>
      <p:pic>
        <p:nvPicPr>
          <p:cNvPr id="27" name="Picture 26">
            <a:extLst>
              <a:ext uri="{FF2B5EF4-FFF2-40B4-BE49-F238E27FC236}">
                <a16:creationId xmlns:a16="http://schemas.microsoft.com/office/drawing/2014/main" id="{B4A22A15-8463-C78D-BA09-9587C729B7A7}"/>
              </a:ext>
            </a:extLst>
          </p:cNvPr>
          <p:cNvPicPr>
            <a:picLocks noChangeAspect="1"/>
          </p:cNvPicPr>
          <p:nvPr/>
        </p:nvPicPr>
        <p:blipFill>
          <a:blip r:embed="rId6"/>
          <a:stretch>
            <a:fillRect/>
          </a:stretch>
        </p:blipFill>
        <p:spPr>
          <a:xfrm>
            <a:off x="5750098" y="3153232"/>
            <a:ext cx="3141234" cy="1450559"/>
          </a:xfrm>
          <a:prstGeom prst="rect">
            <a:avLst/>
          </a:prstGeom>
        </p:spPr>
      </p:pic>
      <p:sp>
        <p:nvSpPr>
          <p:cNvPr id="3" name="Rectangle 2">
            <a:extLst>
              <a:ext uri="{FF2B5EF4-FFF2-40B4-BE49-F238E27FC236}">
                <a16:creationId xmlns:a16="http://schemas.microsoft.com/office/drawing/2014/main" id="{BB377CD3-6679-084C-B786-867015090574}"/>
              </a:ext>
            </a:extLst>
          </p:cNvPr>
          <p:cNvSpPr/>
          <p:nvPr/>
        </p:nvSpPr>
        <p:spPr>
          <a:xfrm>
            <a:off x="0" y="0"/>
            <a:ext cx="9144000"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5" name="Rectangle 14"/>
          <p:cNvSpPr/>
          <p:nvPr/>
        </p:nvSpPr>
        <p:spPr>
          <a:xfrm>
            <a:off x="3295179" y="-42580"/>
            <a:ext cx="2407903" cy="461665"/>
          </a:xfrm>
          <a:prstGeom prst="rect">
            <a:avLst/>
          </a:prstGeom>
          <a:noFill/>
        </p:spPr>
        <p:txBody>
          <a:bodyPr wrap="none">
            <a:spAutoFit/>
          </a:bodyPr>
          <a:lstStyle/>
          <a:p>
            <a:pPr algn="ctr">
              <a:defRPr/>
            </a:pPr>
            <a:r>
              <a:rPr lang="en-US" sz="2400" dirty="0">
                <a:ln w="1905"/>
                <a:solidFill>
                  <a:schemeClr val="bg1"/>
                </a:solidFill>
                <a:latin typeface="Calibri"/>
              </a:rPr>
              <a:t>High-</a:t>
            </a:r>
            <a:r>
              <a:rPr lang="en-US" sz="2400" dirty="0" err="1">
                <a:ln w="1905"/>
                <a:solidFill>
                  <a:schemeClr val="bg1"/>
                </a:solidFill>
                <a:latin typeface="Calibri"/>
              </a:rPr>
              <a:t>Lumi</a:t>
            </a:r>
            <a:r>
              <a:rPr lang="en-US" sz="2400" dirty="0">
                <a:ln w="1905"/>
                <a:solidFill>
                  <a:schemeClr val="bg1"/>
                </a:solidFill>
                <a:latin typeface="Calibri"/>
              </a:rPr>
              <a:t> Project</a:t>
            </a:r>
          </a:p>
        </p:txBody>
      </p:sp>
      <p:pic>
        <p:nvPicPr>
          <p:cNvPr id="30" name="Picture 29">
            <a:extLst>
              <a:ext uri="{FF2B5EF4-FFF2-40B4-BE49-F238E27FC236}">
                <a16:creationId xmlns:a16="http://schemas.microsoft.com/office/drawing/2014/main" id="{5268EE3F-DCA3-2C4B-A2D4-E37862C2823E}"/>
              </a:ext>
            </a:extLst>
          </p:cNvPr>
          <p:cNvPicPr>
            <a:picLocks noChangeAspect="1"/>
          </p:cNvPicPr>
          <p:nvPr/>
        </p:nvPicPr>
        <p:blipFill>
          <a:blip r:embed="rId7"/>
          <a:stretch>
            <a:fillRect/>
          </a:stretch>
        </p:blipFill>
        <p:spPr>
          <a:xfrm>
            <a:off x="8232165" y="4998"/>
            <a:ext cx="762181" cy="400735"/>
          </a:xfrm>
          <a:prstGeom prst="rect">
            <a:avLst/>
          </a:prstGeom>
        </p:spPr>
      </p:pic>
      <p:pic>
        <p:nvPicPr>
          <p:cNvPr id="31" name="Picture 30">
            <a:extLst>
              <a:ext uri="{FF2B5EF4-FFF2-40B4-BE49-F238E27FC236}">
                <a16:creationId xmlns:a16="http://schemas.microsoft.com/office/drawing/2014/main" id="{E6B4E61E-7ACB-8B4F-B2D4-4ABE390A5F29}"/>
              </a:ext>
            </a:extLst>
          </p:cNvPr>
          <p:cNvPicPr>
            <a:picLocks noChangeAspect="1"/>
          </p:cNvPicPr>
          <p:nvPr/>
        </p:nvPicPr>
        <p:blipFill>
          <a:blip r:embed="rId8"/>
          <a:stretch>
            <a:fillRect/>
          </a:stretch>
        </p:blipFill>
        <p:spPr>
          <a:xfrm>
            <a:off x="83679" y="20489"/>
            <a:ext cx="1044906" cy="379706"/>
          </a:xfrm>
          <a:prstGeom prst="rect">
            <a:avLst/>
          </a:prstGeom>
        </p:spPr>
      </p:pic>
      <p:sp>
        <p:nvSpPr>
          <p:cNvPr id="7" name="Rectangle 6">
            <a:extLst>
              <a:ext uri="{FF2B5EF4-FFF2-40B4-BE49-F238E27FC236}">
                <a16:creationId xmlns:a16="http://schemas.microsoft.com/office/drawing/2014/main" id="{F71C19AE-1CAA-4899-194B-B52AD39A3084}"/>
              </a:ext>
            </a:extLst>
          </p:cNvPr>
          <p:cNvSpPr/>
          <p:nvPr/>
        </p:nvSpPr>
        <p:spPr>
          <a:xfrm>
            <a:off x="0" y="6604774"/>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8" name="Foliennummernplatzhalter 6">
            <a:extLst>
              <a:ext uri="{FF2B5EF4-FFF2-40B4-BE49-F238E27FC236}">
                <a16:creationId xmlns:a16="http://schemas.microsoft.com/office/drawing/2014/main" id="{BC802F7B-57E2-F6BF-9CA4-A6530E3E2065}"/>
              </a:ext>
            </a:extLst>
          </p:cNvPr>
          <p:cNvSpPr txBox="1">
            <a:spLocks noGrp="1"/>
          </p:cNvSpPr>
          <p:nvPr/>
        </p:nvSpPr>
        <p:spPr>
          <a:xfrm>
            <a:off x="6633408" y="6475595"/>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21</a:t>
            </a:fld>
            <a:endParaRPr lang="en-US" sz="1100" dirty="0">
              <a:solidFill>
                <a:schemeClr val="bg1"/>
              </a:solidFill>
            </a:endParaRPr>
          </a:p>
        </p:txBody>
      </p:sp>
      <p:sp>
        <p:nvSpPr>
          <p:cNvPr id="9" name="Datumsplatzhalter 5">
            <a:extLst>
              <a:ext uri="{FF2B5EF4-FFF2-40B4-BE49-F238E27FC236}">
                <a16:creationId xmlns:a16="http://schemas.microsoft.com/office/drawing/2014/main" id="{11B4021A-1FD1-EA27-FB08-60F9594620F4}"/>
              </a:ext>
            </a:extLst>
          </p:cNvPr>
          <p:cNvSpPr txBox="1">
            <a:spLocks noGrp="1"/>
          </p:cNvSpPr>
          <p:nvPr/>
        </p:nvSpPr>
        <p:spPr>
          <a:xfrm>
            <a:off x="330634" y="6604774"/>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10" name="Fußzeilenplatzhalter 7">
            <a:extLst>
              <a:ext uri="{FF2B5EF4-FFF2-40B4-BE49-F238E27FC236}">
                <a16:creationId xmlns:a16="http://schemas.microsoft.com/office/drawing/2014/main" id="{4B0B0D72-99DE-A7EB-CEB9-350E1FEA8AC2}"/>
              </a:ext>
            </a:extLst>
          </p:cNvPr>
          <p:cNvSpPr txBox="1">
            <a:spLocks noGrp="1"/>
          </p:cNvSpPr>
          <p:nvPr/>
        </p:nvSpPr>
        <p:spPr>
          <a:xfrm>
            <a:off x="1761735" y="6604774"/>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sp>
        <p:nvSpPr>
          <p:cNvPr id="13" name="TextBox 12">
            <a:extLst>
              <a:ext uri="{FF2B5EF4-FFF2-40B4-BE49-F238E27FC236}">
                <a16:creationId xmlns:a16="http://schemas.microsoft.com/office/drawing/2014/main" id="{6DF527A6-B3E9-827E-E735-A98460A0388F}"/>
              </a:ext>
            </a:extLst>
          </p:cNvPr>
          <p:cNvSpPr txBox="1"/>
          <p:nvPr/>
        </p:nvSpPr>
        <p:spPr>
          <a:xfrm>
            <a:off x="290862" y="598654"/>
            <a:ext cx="4208268" cy="323165"/>
          </a:xfrm>
          <a:prstGeom prst="rect">
            <a:avLst/>
          </a:prstGeom>
          <a:noFill/>
        </p:spPr>
        <p:txBody>
          <a:bodyPr wrap="none" rtlCol="0">
            <a:spAutoFit/>
          </a:bodyPr>
          <a:lstStyle/>
          <a:p>
            <a:r>
              <a:rPr lang="en-IT" sz="1500" b="1" dirty="0">
                <a:solidFill>
                  <a:srgbClr val="C00000"/>
                </a:solidFill>
              </a:rPr>
              <a:t>Stage1</a:t>
            </a:r>
            <a:r>
              <a:rPr lang="en-IT" sz="1500" dirty="0"/>
              <a:t>: x2 luminosity              </a:t>
            </a:r>
            <a:r>
              <a:rPr lang="en-IT" sz="1500" b="1" dirty="0">
                <a:solidFill>
                  <a:srgbClr val="C00000"/>
                </a:solidFill>
              </a:rPr>
              <a:t>Stage2</a:t>
            </a:r>
            <a:r>
              <a:rPr lang="en-IT" sz="1500" dirty="0"/>
              <a:t>: x10 luminosity</a:t>
            </a:r>
          </a:p>
        </p:txBody>
      </p:sp>
      <p:pic>
        <p:nvPicPr>
          <p:cNvPr id="14" name="Picture 13">
            <a:extLst>
              <a:ext uri="{FF2B5EF4-FFF2-40B4-BE49-F238E27FC236}">
                <a16:creationId xmlns:a16="http://schemas.microsoft.com/office/drawing/2014/main" id="{AFD81535-3874-17E0-87EA-061851E216ED}"/>
              </a:ext>
            </a:extLst>
          </p:cNvPr>
          <p:cNvPicPr>
            <a:picLocks noChangeAspect="1"/>
          </p:cNvPicPr>
          <p:nvPr/>
        </p:nvPicPr>
        <p:blipFill>
          <a:blip r:embed="rId9"/>
          <a:stretch>
            <a:fillRect/>
          </a:stretch>
        </p:blipFill>
        <p:spPr>
          <a:xfrm>
            <a:off x="6152463" y="531505"/>
            <a:ext cx="2203990" cy="958919"/>
          </a:xfrm>
          <a:prstGeom prst="rect">
            <a:avLst/>
          </a:prstGeom>
        </p:spPr>
      </p:pic>
      <p:pic>
        <p:nvPicPr>
          <p:cNvPr id="25" name="Picture 24">
            <a:extLst>
              <a:ext uri="{FF2B5EF4-FFF2-40B4-BE49-F238E27FC236}">
                <a16:creationId xmlns:a16="http://schemas.microsoft.com/office/drawing/2014/main" id="{4A26B3A7-D668-F5FB-8427-13EC92615965}"/>
              </a:ext>
            </a:extLst>
          </p:cNvPr>
          <p:cNvPicPr>
            <a:picLocks noChangeAspect="1"/>
          </p:cNvPicPr>
          <p:nvPr/>
        </p:nvPicPr>
        <p:blipFill>
          <a:blip r:embed="rId10"/>
          <a:stretch>
            <a:fillRect/>
          </a:stretch>
        </p:blipFill>
        <p:spPr>
          <a:xfrm>
            <a:off x="165169" y="4753813"/>
            <a:ext cx="8813922" cy="1733797"/>
          </a:xfrm>
          <a:prstGeom prst="rect">
            <a:avLst/>
          </a:prstGeom>
        </p:spPr>
      </p:pic>
    </p:spTree>
    <p:extLst>
      <p:ext uri="{BB962C8B-B14F-4D97-AF65-F5344CB8AC3E}">
        <p14:creationId xmlns:p14="http://schemas.microsoft.com/office/powerpoint/2010/main" val="3857056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DBDC40F-C02D-F2A8-DE26-15A9BECFA2C2}"/>
              </a:ext>
            </a:extLst>
          </p:cNvPr>
          <p:cNvSpPr/>
          <p:nvPr/>
        </p:nvSpPr>
        <p:spPr>
          <a:xfrm>
            <a:off x="289447" y="494598"/>
            <a:ext cx="7942718" cy="21288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3" name="Rectangle 2">
            <a:extLst>
              <a:ext uri="{FF2B5EF4-FFF2-40B4-BE49-F238E27FC236}">
                <a16:creationId xmlns:a16="http://schemas.microsoft.com/office/drawing/2014/main" id="{BB377CD3-6679-084C-B786-867015090574}"/>
              </a:ext>
            </a:extLst>
          </p:cNvPr>
          <p:cNvSpPr/>
          <p:nvPr/>
        </p:nvSpPr>
        <p:spPr>
          <a:xfrm>
            <a:off x="0" y="0"/>
            <a:ext cx="9144000"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5" name="Rectangle 14"/>
          <p:cNvSpPr/>
          <p:nvPr/>
        </p:nvSpPr>
        <p:spPr>
          <a:xfrm>
            <a:off x="3037223" y="-42580"/>
            <a:ext cx="2923814" cy="461665"/>
          </a:xfrm>
          <a:prstGeom prst="rect">
            <a:avLst/>
          </a:prstGeom>
          <a:noFill/>
        </p:spPr>
        <p:txBody>
          <a:bodyPr wrap="none">
            <a:spAutoFit/>
          </a:bodyPr>
          <a:lstStyle/>
          <a:p>
            <a:pPr algn="ctr">
              <a:defRPr/>
            </a:pPr>
            <a:r>
              <a:rPr lang="en-US" sz="2400" dirty="0">
                <a:ln w="1905"/>
                <a:solidFill>
                  <a:schemeClr val="bg1"/>
                </a:solidFill>
                <a:latin typeface="Calibri"/>
              </a:rPr>
              <a:t>High-</a:t>
            </a:r>
            <a:r>
              <a:rPr lang="en-US" sz="2400" dirty="0" err="1">
                <a:ln w="1905"/>
                <a:solidFill>
                  <a:schemeClr val="bg1"/>
                </a:solidFill>
                <a:latin typeface="Calibri"/>
              </a:rPr>
              <a:t>Lumi</a:t>
            </a:r>
            <a:r>
              <a:rPr lang="en-US" sz="2400" dirty="0">
                <a:ln w="1905"/>
                <a:solidFill>
                  <a:schemeClr val="bg1"/>
                </a:solidFill>
                <a:latin typeface="Calibri"/>
              </a:rPr>
              <a:t> Beam Tests</a:t>
            </a:r>
          </a:p>
        </p:txBody>
      </p:sp>
      <p:pic>
        <p:nvPicPr>
          <p:cNvPr id="30" name="Picture 29">
            <a:extLst>
              <a:ext uri="{FF2B5EF4-FFF2-40B4-BE49-F238E27FC236}">
                <a16:creationId xmlns:a16="http://schemas.microsoft.com/office/drawing/2014/main" id="{5268EE3F-DCA3-2C4B-A2D4-E37862C2823E}"/>
              </a:ext>
            </a:extLst>
          </p:cNvPr>
          <p:cNvPicPr>
            <a:picLocks noChangeAspect="1"/>
          </p:cNvPicPr>
          <p:nvPr/>
        </p:nvPicPr>
        <p:blipFill>
          <a:blip r:embed="rId3"/>
          <a:stretch>
            <a:fillRect/>
          </a:stretch>
        </p:blipFill>
        <p:spPr>
          <a:xfrm>
            <a:off x="8232165" y="4998"/>
            <a:ext cx="762181" cy="400735"/>
          </a:xfrm>
          <a:prstGeom prst="rect">
            <a:avLst/>
          </a:prstGeom>
        </p:spPr>
      </p:pic>
      <p:pic>
        <p:nvPicPr>
          <p:cNvPr id="31" name="Picture 30">
            <a:extLst>
              <a:ext uri="{FF2B5EF4-FFF2-40B4-BE49-F238E27FC236}">
                <a16:creationId xmlns:a16="http://schemas.microsoft.com/office/drawing/2014/main" id="{E6B4E61E-7ACB-8B4F-B2D4-4ABE390A5F29}"/>
              </a:ext>
            </a:extLst>
          </p:cNvPr>
          <p:cNvPicPr>
            <a:picLocks noChangeAspect="1"/>
          </p:cNvPicPr>
          <p:nvPr/>
        </p:nvPicPr>
        <p:blipFill>
          <a:blip r:embed="rId4"/>
          <a:stretch>
            <a:fillRect/>
          </a:stretch>
        </p:blipFill>
        <p:spPr>
          <a:xfrm>
            <a:off x="83679" y="20489"/>
            <a:ext cx="1044906" cy="379706"/>
          </a:xfrm>
          <a:prstGeom prst="rect">
            <a:avLst/>
          </a:prstGeom>
        </p:spPr>
      </p:pic>
      <p:sp>
        <p:nvSpPr>
          <p:cNvPr id="7" name="Rectangle 6">
            <a:extLst>
              <a:ext uri="{FF2B5EF4-FFF2-40B4-BE49-F238E27FC236}">
                <a16:creationId xmlns:a16="http://schemas.microsoft.com/office/drawing/2014/main" id="{F71C19AE-1CAA-4899-194B-B52AD39A3084}"/>
              </a:ext>
            </a:extLst>
          </p:cNvPr>
          <p:cNvSpPr/>
          <p:nvPr/>
        </p:nvSpPr>
        <p:spPr>
          <a:xfrm>
            <a:off x="0" y="6604774"/>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8" name="Foliennummernplatzhalter 6">
            <a:extLst>
              <a:ext uri="{FF2B5EF4-FFF2-40B4-BE49-F238E27FC236}">
                <a16:creationId xmlns:a16="http://schemas.microsoft.com/office/drawing/2014/main" id="{BC802F7B-57E2-F6BF-9CA4-A6530E3E2065}"/>
              </a:ext>
            </a:extLst>
          </p:cNvPr>
          <p:cNvSpPr txBox="1">
            <a:spLocks noGrp="1"/>
          </p:cNvSpPr>
          <p:nvPr/>
        </p:nvSpPr>
        <p:spPr>
          <a:xfrm>
            <a:off x="6633408" y="6475595"/>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22</a:t>
            </a:fld>
            <a:endParaRPr lang="en-US" sz="1100" dirty="0">
              <a:solidFill>
                <a:schemeClr val="bg1"/>
              </a:solidFill>
            </a:endParaRPr>
          </a:p>
        </p:txBody>
      </p:sp>
      <p:sp>
        <p:nvSpPr>
          <p:cNvPr id="9" name="Datumsplatzhalter 5">
            <a:extLst>
              <a:ext uri="{FF2B5EF4-FFF2-40B4-BE49-F238E27FC236}">
                <a16:creationId xmlns:a16="http://schemas.microsoft.com/office/drawing/2014/main" id="{11B4021A-1FD1-EA27-FB08-60F9594620F4}"/>
              </a:ext>
            </a:extLst>
          </p:cNvPr>
          <p:cNvSpPr txBox="1">
            <a:spLocks noGrp="1"/>
          </p:cNvSpPr>
          <p:nvPr/>
        </p:nvSpPr>
        <p:spPr>
          <a:xfrm>
            <a:off x="330634" y="6604774"/>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10" name="Fußzeilenplatzhalter 7">
            <a:extLst>
              <a:ext uri="{FF2B5EF4-FFF2-40B4-BE49-F238E27FC236}">
                <a16:creationId xmlns:a16="http://schemas.microsoft.com/office/drawing/2014/main" id="{4B0B0D72-99DE-A7EB-CEB9-350E1FEA8AC2}"/>
              </a:ext>
            </a:extLst>
          </p:cNvPr>
          <p:cNvSpPr txBox="1">
            <a:spLocks noGrp="1"/>
          </p:cNvSpPr>
          <p:nvPr/>
        </p:nvSpPr>
        <p:spPr>
          <a:xfrm>
            <a:off x="1761735" y="6604774"/>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grpSp>
        <p:nvGrpSpPr>
          <p:cNvPr id="16" name="Group 15">
            <a:extLst>
              <a:ext uri="{FF2B5EF4-FFF2-40B4-BE49-F238E27FC236}">
                <a16:creationId xmlns:a16="http://schemas.microsoft.com/office/drawing/2014/main" id="{C621971B-EF76-DD01-556A-7C477AA1733F}"/>
              </a:ext>
            </a:extLst>
          </p:cNvPr>
          <p:cNvGrpSpPr/>
          <p:nvPr/>
        </p:nvGrpSpPr>
        <p:grpSpPr>
          <a:xfrm>
            <a:off x="289446" y="2704748"/>
            <a:ext cx="7942719" cy="3875530"/>
            <a:chOff x="-2454" y="785873"/>
            <a:chExt cx="8996800" cy="4373157"/>
          </a:xfrm>
        </p:grpSpPr>
        <p:pic>
          <p:nvPicPr>
            <p:cNvPr id="2" name="Picture 1">
              <a:extLst>
                <a:ext uri="{FF2B5EF4-FFF2-40B4-BE49-F238E27FC236}">
                  <a16:creationId xmlns:a16="http://schemas.microsoft.com/office/drawing/2014/main" id="{3A2D3054-9E8D-380A-85E4-05DBE0728514}"/>
                </a:ext>
              </a:extLst>
            </p:cNvPr>
            <p:cNvPicPr>
              <a:picLocks noChangeAspect="1"/>
            </p:cNvPicPr>
            <p:nvPr/>
          </p:nvPicPr>
          <p:blipFill>
            <a:blip r:embed="rId5"/>
            <a:stretch>
              <a:fillRect/>
            </a:stretch>
          </p:blipFill>
          <p:spPr>
            <a:xfrm>
              <a:off x="-2454" y="785873"/>
              <a:ext cx="8996800" cy="4372053"/>
            </a:xfrm>
            <a:prstGeom prst="rect">
              <a:avLst/>
            </a:prstGeom>
          </p:spPr>
        </p:pic>
        <p:sp>
          <p:nvSpPr>
            <p:cNvPr id="4" name="Rectangle 3">
              <a:extLst>
                <a:ext uri="{FF2B5EF4-FFF2-40B4-BE49-F238E27FC236}">
                  <a16:creationId xmlns:a16="http://schemas.microsoft.com/office/drawing/2014/main" id="{65FB58CF-84C1-81BC-938E-4319C63119DC}"/>
                </a:ext>
              </a:extLst>
            </p:cNvPr>
            <p:cNvSpPr/>
            <p:nvPr/>
          </p:nvSpPr>
          <p:spPr>
            <a:xfrm>
              <a:off x="83679" y="4980372"/>
              <a:ext cx="1904919" cy="1786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5" name="Rectangle 4">
              <a:extLst>
                <a:ext uri="{FF2B5EF4-FFF2-40B4-BE49-F238E27FC236}">
                  <a16:creationId xmlns:a16="http://schemas.microsoft.com/office/drawing/2014/main" id="{37CFD0A5-D480-9AB6-1F46-308B4DF38CB9}"/>
                </a:ext>
              </a:extLst>
            </p:cNvPr>
            <p:cNvSpPr/>
            <p:nvPr/>
          </p:nvSpPr>
          <p:spPr>
            <a:xfrm>
              <a:off x="3645103" y="4971494"/>
              <a:ext cx="2720186" cy="1331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6" name="Rectangle 5">
              <a:extLst>
                <a:ext uri="{FF2B5EF4-FFF2-40B4-BE49-F238E27FC236}">
                  <a16:creationId xmlns:a16="http://schemas.microsoft.com/office/drawing/2014/main" id="{51F3557B-6DE1-AD13-9333-93A1CCA94AA7}"/>
                </a:ext>
              </a:extLst>
            </p:cNvPr>
            <p:cNvSpPr/>
            <p:nvPr/>
          </p:nvSpPr>
          <p:spPr>
            <a:xfrm>
              <a:off x="7572652" y="4979268"/>
              <a:ext cx="1421694" cy="1786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grpSp>
      <p:pic>
        <p:nvPicPr>
          <p:cNvPr id="17" name="Picture 16">
            <a:extLst>
              <a:ext uri="{FF2B5EF4-FFF2-40B4-BE49-F238E27FC236}">
                <a16:creationId xmlns:a16="http://schemas.microsoft.com/office/drawing/2014/main" id="{0270A318-2485-3C01-543A-D0BB2D451B8E}"/>
              </a:ext>
            </a:extLst>
          </p:cNvPr>
          <p:cNvPicPr>
            <a:picLocks noChangeAspect="1"/>
          </p:cNvPicPr>
          <p:nvPr/>
        </p:nvPicPr>
        <p:blipFill>
          <a:blip r:embed="rId6"/>
          <a:stretch>
            <a:fillRect/>
          </a:stretch>
        </p:blipFill>
        <p:spPr>
          <a:xfrm>
            <a:off x="374605" y="699366"/>
            <a:ext cx="7677442" cy="1924076"/>
          </a:xfrm>
          <a:prstGeom prst="rect">
            <a:avLst/>
          </a:prstGeom>
        </p:spPr>
      </p:pic>
      <p:sp>
        <p:nvSpPr>
          <p:cNvPr id="18" name="TextBox 17">
            <a:extLst>
              <a:ext uri="{FF2B5EF4-FFF2-40B4-BE49-F238E27FC236}">
                <a16:creationId xmlns:a16="http://schemas.microsoft.com/office/drawing/2014/main" id="{17E15CE7-BE54-9C01-9850-D90C90207DE3}"/>
              </a:ext>
            </a:extLst>
          </p:cNvPr>
          <p:cNvSpPr txBox="1"/>
          <p:nvPr/>
        </p:nvSpPr>
        <p:spPr>
          <a:xfrm>
            <a:off x="357268" y="445326"/>
            <a:ext cx="5166607" cy="292388"/>
          </a:xfrm>
          <a:prstGeom prst="rect">
            <a:avLst/>
          </a:prstGeom>
          <a:noFill/>
        </p:spPr>
        <p:txBody>
          <a:bodyPr wrap="none" rtlCol="0">
            <a:spAutoFit/>
          </a:bodyPr>
          <a:lstStyle/>
          <a:p>
            <a:r>
              <a:rPr lang="en-IT" sz="1300" b="1" dirty="0">
                <a:solidFill>
                  <a:srgbClr val="C00000"/>
                </a:solidFill>
              </a:rPr>
              <a:t>US beam-test of a large area mRwell during RG-C hampered by gas leaks</a:t>
            </a:r>
          </a:p>
        </p:txBody>
      </p:sp>
    </p:spTree>
    <p:extLst>
      <p:ext uri="{BB962C8B-B14F-4D97-AF65-F5344CB8AC3E}">
        <p14:creationId xmlns:p14="http://schemas.microsoft.com/office/powerpoint/2010/main" val="3098157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76476C2-D7C4-5562-62A2-F6BDCFBB3A29}"/>
              </a:ext>
            </a:extLst>
          </p:cNvPr>
          <p:cNvSpPr/>
          <p:nvPr/>
        </p:nvSpPr>
        <p:spPr>
          <a:xfrm>
            <a:off x="6196673" y="1527029"/>
            <a:ext cx="2797673" cy="2154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3" name="Rectangle 22">
            <a:extLst>
              <a:ext uri="{FF2B5EF4-FFF2-40B4-BE49-F238E27FC236}">
                <a16:creationId xmlns:a16="http://schemas.microsoft.com/office/drawing/2014/main" id="{5AE9775B-7889-B66D-097C-C4BF2D8A6E86}"/>
              </a:ext>
            </a:extLst>
          </p:cNvPr>
          <p:cNvSpPr/>
          <p:nvPr/>
        </p:nvSpPr>
        <p:spPr>
          <a:xfrm>
            <a:off x="2848006" y="1529709"/>
            <a:ext cx="3191646" cy="2154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2" name="Rectangle 21">
            <a:extLst>
              <a:ext uri="{FF2B5EF4-FFF2-40B4-BE49-F238E27FC236}">
                <a16:creationId xmlns:a16="http://schemas.microsoft.com/office/drawing/2014/main" id="{9161480C-6D8A-214E-CEA3-7D7616ABA14C}"/>
              </a:ext>
            </a:extLst>
          </p:cNvPr>
          <p:cNvSpPr/>
          <p:nvPr/>
        </p:nvSpPr>
        <p:spPr>
          <a:xfrm>
            <a:off x="173874" y="1529709"/>
            <a:ext cx="2517372" cy="2154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3" name="Rectangle 2">
            <a:extLst>
              <a:ext uri="{FF2B5EF4-FFF2-40B4-BE49-F238E27FC236}">
                <a16:creationId xmlns:a16="http://schemas.microsoft.com/office/drawing/2014/main" id="{BB377CD3-6679-084C-B786-867015090574}"/>
              </a:ext>
            </a:extLst>
          </p:cNvPr>
          <p:cNvSpPr/>
          <p:nvPr/>
        </p:nvSpPr>
        <p:spPr>
          <a:xfrm>
            <a:off x="0" y="0"/>
            <a:ext cx="9144000"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5" name="Rectangle 14"/>
          <p:cNvSpPr/>
          <p:nvPr/>
        </p:nvSpPr>
        <p:spPr>
          <a:xfrm>
            <a:off x="2848647" y="-42580"/>
            <a:ext cx="3300968" cy="461665"/>
          </a:xfrm>
          <a:prstGeom prst="rect">
            <a:avLst/>
          </a:prstGeom>
          <a:noFill/>
        </p:spPr>
        <p:txBody>
          <a:bodyPr wrap="none">
            <a:spAutoFit/>
          </a:bodyPr>
          <a:lstStyle/>
          <a:p>
            <a:pPr algn="ctr">
              <a:defRPr/>
            </a:pPr>
            <a:r>
              <a:rPr lang="en-US" sz="2400" dirty="0">
                <a:ln w="1905"/>
                <a:solidFill>
                  <a:schemeClr val="bg1"/>
                </a:solidFill>
                <a:latin typeface="Calibri"/>
              </a:rPr>
              <a:t>High-</a:t>
            </a:r>
            <a:r>
              <a:rPr lang="en-US" sz="2400" dirty="0" err="1">
                <a:ln w="1905"/>
                <a:solidFill>
                  <a:schemeClr val="bg1"/>
                </a:solidFill>
                <a:latin typeface="Calibri"/>
              </a:rPr>
              <a:t>Lumi</a:t>
            </a:r>
            <a:r>
              <a:rPr lang="en-US" sz="2400" dirty="0">
                <a:ln w="1905"/>
                <a:solidFill>
                  <a:schemeClr val="bg1"/>
                </a:solidFill>
                <a:latin typeface="Calibri"/>
              </a:rPr>
              <a:t> 2D Prototypes</a:t>
            </a:r>
          </a:p>
        </p:txBody>
      </p:sp>
      <p:pic>
        <p:nvPicPr>
          <p:cNvPr id="30" name="Picture 29">
            <a:extLst>
              <a:ext uri="{FF2B5EF4-FFF2-40B4-BE49-F238E27FC236}">
                <a16:creationId xmlns:a16="http://schemas.microsoft.com/office/drawing/2014/main" id="{5268EE3F-DCA3-2C4B-A2D4-E37862C2823E}"/>
              </a:ext>
            </a:extLst>
          </p:cNvPr>
          <p:cNvPicPr>
            <a:picLocks noChangeAspect="1"/>
          </p:cNvPicPr>
          <p:nvPr/>
        </p:nvPicPr>
        <p:blipFill>
          <a:blip r:embed="rId3"/>
          <a:stretch>
            <a:fillRect/>
          </a:stretch>
        </p:blipFill>
        <p:spPr>
          <a:xfrm>
            <a:off x="8232165" y="4998"/>
            <a:ext cx="762181" cy="400735"/>
          </a:xfrm>
          <a:prstGeom prst="rect">
            <a:avLst/>
          </a:prstGeom>
        </p:spPr>
      </p:pic>
      <p:pic>
        <p:nvPicPr>
          <p:cNvPr id="31" name="Picture 30">
            <a:extLst>
              <a:ext uri="{FF2B5EF4-FFF2-40B4-BE49-F238E27FC236}">
                <a16:creationId xmlns:a16="http://schemas.microsoft.com/office/drawing/2014/main" id="{E6B4E61E-7ACB-8B4F-B2D4-4ABE390A5F29}"/>
              </a:ext>
            </a:extLst>
          </p:cNvPr>
          <p:cNvPicPr>
            <a:picLocks noChangeAspect="1"/>
          </p:cNvPicPr>
          <p:nvPr/>
        </p:nvPicPr>
        <p:blipFill>
          <a:blip r:embed="rId4"/>
          <a:stretch>
            <a:fillRect/>
          </a:stretch>
        </p:blipFill>
        <p:spPr>
          <a:xfrm>
            <a:off x="83679" y="20489"/>
            <a:ext cx="1044906" cy="379706"/>
          </a:xfrm>
          <a:prstGeom prst="rect">
            <a:avLst/>
          </a:prstGeom>
        </p:spPr>
      </p:pic>
      <p:sp>
        <p:nvSpPr>
          <p:cNvPr id="7" name="Rectangle 6">
            <a:extLst>
              <a:ext uri="{FF2B5EF4-FFF2-40B4-BE49-F238E27FC236}">
                <a16:creationId xmlns:a16="http://schemas.microsoft.com/office/drawing/2014/main" id="{F71C19AE-1CAA-4899-194B-B52AD39A3084}"/>
              </a:ext>
            </a:extLst>
          </p:cNvPr>
          <p:cNvSpPr/>
          <p:nvPr/>
        </p:nvSpPr>
        <p:spPr>
          <a:xfrm>
            <a:off x="0" y="6604774"/>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8" name="Foliennummernplatzhalter 6">
            <a:extLst>
              <a:ext uri="{FF2B5EF4-FFF2-40B4-BE49-F238E27FC236}">
                <a16:creationId xmlns:a16="http://schemas.microsoft.com/office/drawing/2014/main" id="{BC802F7B-57E2-F6BF-9CA4-A6530E3E2065}"/>
              </a:ext>
            </a:extLst>
          </p:cNvPr>
          <p:cNvSpPr txBox="1">
            <a:spLocks noGrp="1"/>
          </p:cNvSpPr>
          <p:nvPr/>
        </p:nvSpPr>
        <p:spPr>
          <a:xfrm>
            <a:off x="6633408" y="6475595"/>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23</a:t>
            </a:fld>
            <a:endParaRPr lang="en-US" sz="1100" dirty="0">
              <a:solidFill>
                <a:schemeClr val="bg1"/>
              </a:solidFill>
            </a:endParaRPr>
          </a:p>
        </p:txBody>
      </p:sp>
      <p:sp>
        <p:nvSpPr>
          <p:cNvPr id="9" name="Datumsplatzhalter 5">
            <a:extLst>
              <a:ext uri="{FF2B5EF4-FFF2-40B4-BE49-F238E27FC236}">
                <a16:creationId xmlns:a16="http://schemas.microsoft.com/office/drawing/2014/main" id="{11B4021A-1FD1-EA27-FB08-60F9594620F4}"/>
              </a:ext>
            </a:extLst>
          </p:cNvPr>
          <p:cNvSpPr txBox="1">
            <a:spLocks noGrp="1"/>
          </p:cNvSpPr>
          <p:nvPr/>
        </p:nvSpPr>
        <p:spPr>
          <a:xfrm>
            <a:off x="330634" y="6604774"/>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10" name="Fußzeilenplatzhalter 7">
            <a:extLst>
              <a:ext uri="{FF2B5EF4-FFF2-40B4-BE49-F238E27FC236}">
                <a16:creationId xmlns:a16="http://schemas.microsoft.com/office/drawing/2014/main" id="{4B0B0D72-99DE-A7EB-CEB9-350E1FEA8AC2}"/>
              </a:ext>
            </a:extLst>
          </p:cNvPr>
          <p:cNvSpPr txBox="1">
            <a:spLocks noGrp="1"/>
          </p:cNvSpPr>
          <p:nvPr/>
        </p:nvSpPr>
        <p:spPr>
          <a:xfrm>
            <a:off x="1761735" y="6604774"/>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pic>
        <p:nvPicPr>
          <p:cNvPr id="13" name="Picture 12">
            <a:extLst>
              <a:ext uri="{FF2B5EF4-FFF2-40B4-BE49-F238E27FC236}">
                <a16:creationId xmlns:a16="http://schemas.microsoft.com/office/drawing/2014/main" id="{61900971-29A0-166E-FE84-5E0BEB4FDE67}"/>
              </a:ext>
            </a:extLst>
          </p:cNvPr>
          <p:cNvPicPr>
            <a:picLocks noChangeAspect="1"/>
          </p:cNvPicPr>
          <p:nvPr/>
        </p:nvPicPr>
        <p:blipFill>
          <a:blip r:embed="rId5"/>
          <a:stretch>
            <a:fillRect/>
          </a:stretch>
        </p:blipFill>
        <p:spPr>
          <a:xfrm>
            <a:off x="317751" y="4042493"/>
            <a:ext cx="2991729" cy="2411245"/>
          </a:xfrm>
          <a:prstGeom prst="rect">
            <a:avLst/>
          </a:prstGeom>
        </p:spPr>
      </p:pic>
      <p:pic>
        <p:nvPicPr>
          <p:cNvPr id="11" name="Picture 10">
            <a:extLst>
              <a:ext uri="{FF2B5EF4-FFF2-40B4-BE49-F238E27FC236}">
                <a16:creationId xmlns:a16="http://schemas.microsoft.com/office/drawing/2014/main" id="{0E3A4E22-D8F1-49E5-E6E8-C77018A2EFCC}"/>
              </a:ext>
            </a:extLst>
          </p:cNvPr>
          <p:cNvPicPr>
            <a:picLocks noChangeAspect="1"/>
          </p:cNvPicPr>
          <p:nvPr/>
        </p:nvPicPr>
        <p:blipFill>
          <a:blip r:embed="rId6"/>
          <a:stretch>
            <a:fillRect/>
          </a:stretch>
        </p:blipFill>
        <p:spPr>
          <a:xfrm>
            <a:off x="6276573" y="1587885"/>
            <a:ext cx="2616693" cy="1968924"/>
          </a:xfrm>
          <a:prstGeom prst="rect">
            <a:avLst/>
          </a:prstGeom>
        </p:spPr>
      </p:pic>
      <p:pic>
        <p:nvPicPr>
          <p:cNvPr id="12" name="Picture 11">
            <a:extLst>
              <a:ext uri="{FF2B5EF4-FFF2-40B4-BE49-F238E27FC236}">
                <a16:creationId xmlns:a16="http://schemas.microsoft.com/office/drawing/2014/main" id="{7992ACDE-3243-2A01-A28D-9A821199F88F}"/>
              </a:ext>
            </a:extLst>
          </p:cNvPr>
          <p:cNvPicPr>
            <a:picLocks noChangeAspect="1"/>
          </p:cNvPicPr>
          <p:nvPr/>
        </p:nvPicPr>
        <p:blipFill>
          <a:blip r:embed="rId7"/>
          <a:stretch>
            <a:fillRect/>
          </a:stretch>
        </p:blipFill>
        <p:spPr>
          <a:xfrm>
            <a:off x="2998332" y="1726483"/>
            <a:ext cx="2941864" cy="1682408"/>
          </a:xfrm>
          <a:prstGeom prst="rect">
            <a:avLst/>
          </a:prstGeom>
        </p:spPr>
      </p:pic>
      <p:pic>
        <p:nvPicPr>
          <p:cNvPr id="14" name="Picture 13">
            <a:extLst>
              <a:ext uri="{FF2B5EF4-FFF2-40B4-BE49-F238E27FC236}">
                <a16:creationId xmlns:a16="http://schemas.microsoft.com/office/drawing/2014/main" id="{D3385C83-0F88-BEB8-9518-FFE14626B88B}"/>
              </a:ext>
            </a:extLst>
          </p:cNvPr>
          <p:cNvPicPr>
            <a:picLocks noChangeAspect="1"/>
          </p:cNvPicPr>
          <p:nvPr/>
        </p:nvPicPr>
        <p:blipFill>
          <a:blip r:embed="rId8"/>
          <a:stretch>
            <a:fillRect/>
          </a:stretch>
        </p:blipFill>
        <p:spPr>
          <a:xfrm>
            <a:off x="241854" y="1568993"/>
            <a:ext cx="2413880" cy="2046051"/>
          </a:xfrm>
          <a:prstGeom prst="rect">
            <a:avLst/>
          </a:prstGeom>
        </p:spPr>
      </p:pic>
      <p:sp>
        <p:nvSpPr>
          <p:cNvPr id="16" name="TextBox 15">
            <a:extLst>
              <a:ext uri="{FF2B5EF4-FFF2-40B4-BE49-F238E27FC236}">
                <a16:creationId xmlns:a16="http://schemas.microsoft.com/office/drawing/2014/main" id="{D4001203-7129-AF5E-40EE-71CC6063F816}"/>
              </a:ext>
            </a:extLst>
          </p:cNvPr>
          <p:cNvSpPr txBox="1"/>
          <p:nvPr/>
        </p:nvSpPr>
        <p:spPr>
          <a:xfrm>
            <a:off x="523783" y="548264"/>
            <a:ext cx="1898020" cy="892552"/>
          </a:xfrm>
          <a:prstGeom prst="rect">
            <a:avLst/>
          </a:prstGeom>
          <a:noFill/>
        </p:spPr>
        <p:txBody>
          <a:bodyPr wrap="none" rtlCol="0">
            <a:spAutoFit/>
          </a:bodyPr>
          <a:lstStyle/>
          <a:p>
            <a:r>
              <a:rPr lang="en-IT" sz="1300" dirty="0"/>
              <a:t>Standard 2x 1D detectors</a:t>
            </a:r>
          </a:p>
          <a:p>
            <a:r>
              <a:rPr lang="en-GB" sz="1300" dirty="0"/>
              <a:t>P</a:t>
            </a:r>
            <a:r>
              <a:rPr lang="en-IT" sz="1300" dirty="0"/>
              <a:t>itch: 780 </a:t>
            </a:r>
            <a:r>
              <a:rPr lang="en-IT" sz="1300" dirty="0">
                <a:latin typeface="Symbol" pitchFamily="2" charset="2"/>
              </a:rPr>
              <a:t>m</a:t>
            </a:r>
            <a:r>
              <a:rPr lang="en-IT" sz="1300" dirty="0"/>
              <a:t>m</a:t>
            </a:r>
          </a:p>
          <a:p>
            <a:r>
              <a:rPr lang="en-IT" sz="1300" dirty="0"/>
              <a:t>Channels: 128</a:t>
            </a:r>
          </a:p>
          <a:p>
            <a:r>
              <a:rPr lang="en-IT" sz="1300" dirty="0"/>
              <a:t>Area: 10x10 cm</a:t>
            </a:r>
            <a:r>
              <a:rPr lang="en-IT" sz="1300" baseline="30000" dirty="0"/>
              <a:t>2</a:t>
            </a:r>
          </a:p>
        </p:txBody>
      </p:sp>
      <p:sp>
        <p:nvSpPr>
          <p:cNvPr id="18" name="TextBox 17">
            <a:extLst>
              <a:ext uri="{FF2B5EF4-FFF2-40B4-BE49-F238E27FC236}">
                <a16:creationId xmlns:a16="http://schemas.microsoft.com/office/drawing/2014/main" id="{4473398C-688D-75E5-0BB7-E476A53ABE4F}"/>
              </a:ext>
            </a:extLst>
          </p:cNvPr>
          <p:cNvSpPr txBox="1"/>
          <p:nvPr/>
        </p:nvSpPr>
        <p:spPr>
          <a:xfrm>
            <a:off x="3271133" y="546693"/>
            <a:ext cx="2047035" cy="892552"/>
          </a:xfrm>
          <a:prstGeom prst="rect">
            <a:avLst/>
          </a:prstGeom>
          <a:noFill/>
        </p:spPr>
        <p:txBody>
          <a:bodyPr wrap="none" rtlCol="0">
            <a:spAutoFit/>
          </a:bodyPr>
          <a:lstStyle/>
          <a:p>
            <a:r>
              <a:rPr lang="en-IT" sz="1300" dirty="0"/>
              <a:t>Standard 2D on the bottom</a:t>
            </a:r>
          </a:p>
          <a:p>
            <a:r>
              <a:rPr lang="en-GB" sz="1300" dirty="0"/>
              <a:t>P</a:t>
            </a:r>
            <a:r>
              <a:rPr lang="en-IT" sz="1300" dirty="0"/>
              <a:t>itch: 780 </a:t>
            </a:r>
            <a:r>
              <a:rPr lang="en-IT" sz="1300" dirty="0">
                <a:latin typeface="Symbol" pitchFamily="2" charset="2"/>
              </a:rPr>
              <a:t>m</a:t>
            </a:r>
            <a:r>
              <a:rPr lang="en-IT" sz="1300" dirty="0"/>
              <a:t>m</a:t>
            </a:r>
          </a:p>
          <a:p>
            <a:r>
              <a:rPr lang="en-IT" sz="1300" dirty="0"/>
              <a:t>Channels: 128</a:t>
            </a:r>
          </a:p>
          <a:p>
            <a:r>
              <a:rPr lang="en-IT" sz="1300" dirty="0"/>
              <a:t>Area: 10x10 cm</a:t>
            </a:r>
            <a:r>
              <a:rPr lang="en-IT" sz="1300" baseline="30000" dirty="0"/>
              <a:t>2</a:t>
            </a:r>
          </a:p>
        </p:txBody>
      </p:sp>
      <p:sp>
        <p:nvSpPr>
          <p:cNvPr id="19" name="TextBox 18">
            <a:extLst>
              <a:ext uri="{FF2B5EF4-FFF2-40B4-BE49-F238E27FC236}">
                <a16:creationId xmlns:a16="http://schemas.microsoft.com/office/drawing/2014/main" id="{85676657-B9D2-95F5-1398-798D826E4AB0}"/>
              </a:ext>
            </a:extLst>
          </p:cNvPr>
          <p:cNvSpPr txBox="1"/>
          <p:nvPr/>
        </p:nvSpPr>
        <p:spPr>
          <a:xfrm>
            <a:off x="5266555" y="2201662"/>
            <a:ext cx="773097" cy="292388"/>
          </a:xfrm>
          <a:prstGeom prst="rect">
            <a:avLst/>
          </a:prstGeom>
          <a:noFill/>
        </p:spPr>
        <p:txBody>
          <a:bodyPr wrap="none" rtlCol="0">
            <a:spAutoFit/>
          </a:bodyPr>
          <a:lstStyle/>
          <a:p>
            <a:r>
              <a:rPr lang="en-IT" sz="1300" dirty="0"/>
              <a:t>Drift gap</a:t>
            </a:r>
          </a:p>
        </p:txBody>
      </p:sp>
      <p:sp>
        <p:nvSpPr>
          <p:cNvPr id="20" name="TextBox 19">
            <a:extLst>
              <a:ext uri="{FF2B5EF4-FFF2-40B4-BE49-F238E27FC236}">
                <a16:creationId xmlns:a16="http://schemas.microsoft.com/office/drawing/2014/main" id="{5D8F10E5-86F9-BB73-A6B4-0A537F31B51D}"/>
              </a:ext>
            </a:extLst>
          </p:cNvPr>
          <p:cNvSpPr txBox="1"/>
          <p:nvPr/>
        </p:nvSpPr>
        <p:spPr>
          <a:xfrm>
            <a:off x="6308776" y="546693"/>
            <a:ext cx="2493631" cy="892552"/>
          </a:xfrm>
          <a:prstGeom prst="rect">
            <a:avLst/>
          </a:prstGeom>
          <a:noFill/>
        </p:spPr>
        <p:txBody>
          <a:bodyPr wrap="none" rtlCol="0">
            <a:spAutoFit/>
          </a:bodyPr>
          <a:lstStyle/>
          <a:p>
            <a:r>
              <a:rPr lang="en-IT" sz="1300" dirty="0"/>
              <a:t>Standard 2D with capacity sharing</a:t>
            </a:r>
          </a:p>
          <a:p>
            <a:r>
              <a:rPr lang="en-GB" sz="1300" dirty="0"/>
              <a:t>P</a:t>
            </a:r>
            <a:r>
              <a:rPr lang="en-IT" sz="1300" dirty="0"/>
              <a:t>itch: 1200 </a:t>
            </a:r>
            <a:r>
              <a:rPr lang="en-IT" sz="1300" dirty="0">
                <a:latin typeface="Symbol" pitchFamily="2" charset="2"/>
              </a:rPr>
              <a:t>m</a:t>
            </a:r>
            <a:r>
              <a:rPr lang="en-IT" sz="1300" dirty="0"/>
              <a:t>m</a:t>
            </a:r>
          </a:p>
          <a:p>
            <a:r>
              <a:rPr lang="en-IT" sz="1300" dirty="0"/>
              <a:t>Channels: 83</a:t>
            </a:r>
          </a:p>
          <a:p>
            <a:r>
              <a:rPr lang="en-IT" sz="1300" dirty="0"/>
              <a:t>Area: 10x10 cm</a:t>
            </a:r>
            <a:r>
              <a:rPr lang="en-IT" sz="1300" baseline="30000" dirty="0"/>
              <a:t>2</a:t>
            </a:r>
          </a:p>
        </p:txBody>
      </p:sp>
      <p:pic>
        <p:nvPicPr>
          <p:cNvPr id="21" name="Picture 20">
            <a:extLst>
              <a:ext uri="{FF2B5EF4-FFF2-40B4-BE49-F238E27FC236}">
                <a16:creationId xmlns:a16="http://schemas.microsoft.com/office/drawing/2014/main" id="{08134ABC-9B22-F52D-F692-4A57DB949AD0}"/>
              </a:ext>
            </a:extLst>
          </p:cNvPr>
          <p:cNvPicPr>
            <a:picLocks noChangeAspect="1"/>
          </p:cNvPicPr>
          <p:nvPr/>
        </p:nvPicPr>
        <p:blipFill>
          <a:blip r:embed="rId9"/>
          <a:stretch>
            <a:fillRect/>
          </a:stretch>
        </p:blipFill>
        <p:spPr>
          <a:xfrm>
            <a:off x="5834521" y="4052820"/>
            <a:ext cx="2991729" cy="2414291"/>
          </a:xfrm>
          <a:prstGeom prst="rect">
            <a:avLst/>
          </a:prstGeom>
        </p:spPr>
      </p:pic>
      <p:sp>
        <p:nvSpPr>
          <p:cNvPr id="25" name="Striped Right Arrow 24">
            <a:extLst>
              <a:ext uri="{FF2B5EF4-FFF2-40B4-BE49-F238E27FC236}">
                <a16:creationId xmlns:a16="http://schemas.microsoft.com/office/drawing/2014/main" id="{45A014B6-CB3E-27BD-6645-D13051494E1E}"/>
              </a:ext>
            </a:extLst>
          </p:cNvPr>
          <p:cNvSpPr/>
          <p:nvPr/>
        </p:nvSpPr>
        <p:spPr>
          <a:xfrm>
            <a:off x="4124233" y="4919641"/>
            <a:ext cx="639192" cy="656948"/>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6" name="TextBox 25">
            <a:extLst>
              <a:ext uri="{FF2B5EF4-FFF2-40B4-BE49-F238E27FC236}">
                <a16:creationId xmlns:a16="http://schemas.microsoft.com/office/drawing/2014/main" id="{E4EE8EC5-BCC6-BF46-8254-52141CDE02B5}"/>
              </a:ext>
            </a:extLst>
          </p:cNvPr>
          <p:cNvSpPr txBox="1"/>
          <p:nvPr/>
        </p:nvSpPr>
        <p:spPr>
          <a:xfrm>
            <a:off x="1115083" y="3713455"/>
            <a:ext cx="987771" cy="292388"/>
          </a:xfrm>
          <a:prstGeom prst="rect">
            <a:avLst/>
          </a:prstGeom>
          <a:noFill/>
        </p:spPr>
        <p:txBody>
          <a:bodyPr wrap="none" rtlCol="0">
            <a:spAutoFit/>
          </a:bodyPr>
          <a:lstStyle/>
          <a:p>
            <a:r>
              <a:rPr lang="en-IT" sz="1300" dirty="0"/>
              <a:t>October ‘22</a:t>
            </a:r>
          </a:p>
        </p:txBody>
      </p:sp>
      <p:sp>
        <p:nvSpPr>
          <p:cNvPr id="27" name="TextBox 26">
            <a:extLst>
              <a:ext uri="{FF2B5EF4-FFF2-40B4-BE49-F238E27FC236}">
                <a16:creationId xmlns:a16="http://schemas.microsoft.com/office/drawing/2014/main" id="{8FFC195E-CE7A-92F5-2AF4-31B2D96369CB}"/>
              </a:ext>
            </a:extLst>
          </p:cNvPr>
          <p:cNvSpPr txBox="1"/>
          <p:nvPr/>
        </p:nvSpPr>
        <p:spPr>
          <a:xfrm>
            <a:off x="6836499" y="3708180"/>
            <a:ext cx="747320" cy="292388"/>
          </a:xfrm>
          <a:prstGeom prst="rect">
            <a:avLst/>
          </a:prstGeom>
          <a:noFill/>
        </p:spPr>
        <p:txBody>
          <a:bodyPr wrap="none" rtlCol="0">
            <a:spAutoFit/>
          </a:bodyPr>
          <a:lstStyle/>
          <a:p>
            <a:r>
              <a:rPr lang="en-IT" sz="1300" dirty="0"/>
              <a:t>June ‘23</a:t>
            </a:r>
          </a:p>
        </p:txBody>
      </p:sp>
      <p:sp>
        <p:nvSpPr>
          <p:cNvPr id="28" name="TextBox 27">
            <a:extLst>
              <a:ext uri="{FF2B5EF4-FFF2-40B4-BE49-F238E27FC236}">
                <a16:creationId xmlns:a16="http://schemas.microsoft.com/office/drawing/2014/main" id="{E2E91B2D-70E1-BDBD-27AC-5E3EF09C7F92}"/>
              </a:ext>
            </a:extLst>
          </p:cNvPr>
          <p:cNvSpPr txBox="1"/>
          <p:nvPr/>
        </p:nvSpPr>
        <p:spPr>
          <a:xfrm>
            <a:off x="3749959" y="4084030"/>
            <a:ext cx="1549014" cy="492443"/>
          </a:xfrm>
          <a:prstGeom prst="rect">
            <a:avLst/>
          </a:prstGeom>
          <a:noFill/>
        </p:spPr>
        <p:txBody>
          <a:bodyPr wrap="none" rtlCol="0">
            <a:spAutoFit/>
          </a:bodyPr>
          <a:lstStyle/>
          <a:p>
            <a:pPr algn="ctr"/>
            <a:r>
              <a:rPr lang="en-IT" sz="1300" dirty="0"/>
              <a:t>Tested @ CERN </a:t>
            </a:r>
          </a:p>
          <a:p>
            <a:pPr algn="ctr"/>
            <a:r>
              <a:rPr lang="en-IT" sz="1300" dirty="0"/>
              <a:t>with APV25 readout</a:t>
            </a:r>
          </a:p>
        </p:txBody>
      </p:sp>
      <p:sp>
        <p:nvSpPr>
          <p:cNvPr id="29" name="Plaque 28">
            <a:extLst>
              <a:ext uri="{FF2B5EF4-FFF2-40B4-BE49-F238E27FC236}">
                <a16:creationId xmlns:a16="http://schemas.microsoft.com/office/drawing/2014/main" id="{4DBAC70F-DB46-E6FC-C948-9BA9B4C312C2}"/>
              </a:ext>
            </a:extLst>
          </p:cNvPr>
          <p:cNvSpPr/>
          <p:nvPr/>
        </p:nvSpPr>
        <p:spPr>
          <a:xfrm>
            <a:off x="4081812" y="5825252"/>
            <a:ext cx="811440" cy="345440"/>
          </a:xfrm>
          <a:prstGeom prst="plaque">
            <a:avLst/>
          </a:prstGeom>
          <a:solidFill>
            <a:schemeClr val="accent6">
              <a:lumMod val="40000"/>
              <a:lumOff val="60000"/>
            </a:schemeClr>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32" name="TextBox 31">
            <a:extLst>
              <a:ext uri="{FF2B5EF4-FFF2-40B4-BE49-F238E27FC236}">
                <a16:creationId xmlns:a16="http://schemas.microsoft.com/office/drawing/2014/main" id="{B05EBDE6-E137-CC51-0A19-F9AE64F089C0}"/>
              </a:ext>
            </a:extLst>
          </p:cNvPr>
          <p:cNvSpPr txBox="1"/>
          <p:nvPr/>
        </p:nvSpPr>
        <p:spPr>
          <a:xfrm>
            <a:off x="4081812" y="5853053"/>
            <a:ext cx="811441" cy="276999"/>
          </a:xfrm>
          <a:prstGeom prst="rect">
            <a:avLst/>
          </a:prstGeom>
          <a:noFill/>
        </p:spPr>
        <p:txBody>
          <a:bodyPr wrap="none" rtlCol="0">
            <a:spAutoFit/>
          </a:bodyPr>
          <a:lstStyle/>
          <a:p>
            <a:r>
              <a:rPr lang="en-IT" sz="1200" dirty="0"/>
              <a:t>Milestone</a:t>
            </a:r>
          </a:p>
        </p:txBody>
      </p:sp>
    </p:spTree>
    <p:extLst>
      <p:ext uri="{BB962C8B-B14F-4D97-AF65-F5344CB8AC3E}">
        <p14:creationId xmlns:p14="http://schemas.microsoft.com/office/powerpoint/2010/main" val="12101715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377CD3-6679-084C-B786-867015090574}"/>
              </a:ext>
            </a:extLst>
          </p:cNvPr>
          <p:cNvSpPr/>
          <p:nvPr/>
        </p:nvSpPr>
        <p:spPr>
          <a:xfrm>
            <a:off x="0" y="0"/>
            <a:ext cx="9144000"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5" name="Rectangle 14"/>
          <p:cNvSpPr/>
          <p:nvPr/>
        </p:nvSpPr>
        <p:spPr>
          <a:xfrm>
            <a:off x="3072591" y="-42580"/>
            <a:ext cx="2853090" cy="461665"/>
          </a:xfrm>
          <a:prstGeom prst="rect">
            <a:avLst/>
          </a:prstGeom>
          <a:noFill/>
        </p:spPr>
        <p:txBody>
          <a:bodyPr wrap="none">
            <a:spAutoFit/>
          </a:bodyPr>
          <a:lstStyle/>
          <a:p>
            <a:pPr algn="ctr">
              <a:defRPr/>
            </a:pPr>
            <a:r>
              <a:rPr lang="en-US" sz="2400" dirty="0">
                <a:ln w="1905"/>
                <a:solidFill>
                  <a:schemeClr val="bg1"/>
                </a:solidFill>
                <a:latin typeface="Calibri"/>
              </a:rPr>
              <a:t>High-</a:t>
            </a:r>
            <a:r>
              <a:rPr lang="en-US" sz="2400" dirty="0" err="1">
                <a:ln w="1905"/>
                <a:solidFill>
                  <a:schemeClr val="bg1"/>
                </a:solidFill>
                <a:latin typeface="Calibri"/>
              </a:rPr>
              <a:t>Lumi</a:t>
            </a:r>
            <a:r>
              <a:rPr lang="en-US" sz="2400" dirty="0">
                <a:ln w="1905"/>
                <a:solidFill>
                  <a:schemeClr val="bg1"/>
                </a:solidFill>
                <a:latin typeface="Calibri"/>
              </a:rPr>
              <a:t> Next Steps</a:t>
            </a:r>
          </a:p>
        </p:txBody>
      </p:sp>
      <p:pic>
        <p:nvPicPr>
          <p:cNvPr id="30" name="Picture 29">
            <a:extLst>
              <a:ext uri="{FF2B5EF4-FFF2-40B4-BE49-F238E27FC236}">
                <a16:creationId xmlns:a16="http://schemas.microsoft.com/office/drawing/2014/main" id="{5268EE3F-DCA3-2C4B-A2D4-E37862C2823E}"/>
              </a:ext>
            </a:extLst>
          </p:cNvPr>
          <p:cNvPicPr>
            <a:picLocks noChangeAspect="1"/>
          </p:cNvPicPr>
          <p:nvPr/>
        </p:nvPicPr>
        <p:blipFill>
          <a:blip r:embed="rId3"/>
          <a:stretch>
            <a:fillRect/>
          </a:stretch>
        </p:blipFill>
        <p:spPr>
          <a:xfrm>
            <a:off x="8232165" y="4998"/>
            <a:ext cx="762181" cy="400735"/>
          </a:xfrm>
          <a:prstGeom prst="rect">
            <a:avLst/>
          </a:prstGeom>
        </p:spPr>
      </p:pic>
      <p:pic>
        <p:nvPicPr>
          <p:cNvPr id="31" name="Picture 30">
            <a:extLst>
              <a:ext uri="{FF2B5EF4-FFF2-40B4-BE49-F238E27FC236}">
                <a16:creationId xmlns:a16="http://schemas.microsoft.com/office/drawing/2014/main" id="{E6B4E61E-7ACB-8B4F-B2D4-4ABE390A5F29}"/>
              </a:ext>
            </a:extLst>
          </p:cNvPr>
          <p:cNvPicPr>
            <a:picLocks noChangeAspect="1"/>
          </p:cNvPicPr>
          <p:nvPr/>
        </p:nvPicPr>
        <p:blipFill>
          <a:blip r:embed="rId4"/>
          <a:stretch>
            <a:fillRect/>
          </a:stretch>
        </p:blipFill>
        <p:spPr>
          <a:xfrm>
            <a:off x="83679" y="20489"/>
            <a:ext cx="1044906" cy="379706"/>
          </a:xfrm>
          <a:prstGeom prst="rect">
            <a:avLst/>
          </a:prstGeom>
        </p:spPr>
      </p:pic>
      <p:sp>
        <p:nvSpPr>
          <p:cNvPr id="7" name="Rectangle 6">
            <a:extLst>
              <a:ext uri="{FF2B5EF4-FFF2-40B4-BE49-F238E27FC236}">
                <a16:creationId xmlns:a16="http://schemas.microsoft.com/office/drawing/2014/main" id="{F71C19AE-1CAA-4899-194B-B52AD39A3084}"/>
              </a:ext>
            </a:extLst>
          </p:cNvPr>
          <p:cNvSpPr/>
          <p:nvPr/>
        </p:nvSpPr>
        <p:spPr>
          <a:xfrm>
            <a:off x="0" y="6604774"/>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8" name="Foliennummernplatzhalter 6">
            <a:extLst>
              <a:ext uri="{FF2B5EF4-FFF2-40B4-BE49-F238E27FC236}">
                <a16:creationId xmlns:a16="http://schemas.microsoft.com/office/drawing/2014/main" id="{BC802F7B-57E2-F6BF-9CA4-A6530E3E2065}"/>
              </a:ext>
            </a:extLst>
          </p:cNvPr>
          <p:cNvSpPr txBox="1">
            <a:spLocks noGrp="1"/>
          </p:cNvSpPr>
          <p:nvPr/>
        </p:nvSpPr>
        <p:spPr>
          <a:xfrm>
            <a:off x="6633408" y="6475595"/>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24</a:t>
            </a:fld>
            <a:endParaRPr lang="en-US" sz="1100" dirty="0">
              <a:solidFill>
                <a:schemeClr val="bg1"/>
              </a:solidFill>
            </a:endParaRPr>
          </a:p>
        </p:txBody>
      </p:sp>
      <p:sp>
        <p:nvSpPr>
          <p:cNvPr id="9" name="Datumsplatzhalter 5">
            <a:extLst>
              <a:ext uri="{FF2B5EF4-FFF2-40B4-BE49-F238E27FC236}">
                <a16:creationId xmlns:a16="http://schemas.microsoft.com/office/drawing/2014/main" id="{11B4021A-1FD1-EA27-FB08-60F9594620F4}"/>
              </a:ext>
            </a:extLst>
          </p:cNvPr>
          <p:cNvSpPr txBox="1">
            <a:spLocks noGrp="1"/>
          </p:cNvSpPr>
          <p:nvPr/>
        </p:nvSpPr>
        <p:spPr>
          <a:xfrm>
            <a:off x="330634" y="6604774"/>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10" name="Fußzeilenplatzhalter 7">
            <a:extLst>
              <a:ext uri="{FF2B5EF4-FFF2-40B4-BE49-F238E27FC236}">
                <a16:creationId xmlns:a16="http://schemas.microsoft.com/office/drawing/2014/main" id="{4B0B0D72-99DE-A7EB-CEB9-350E1FEA8AC2}"/>
              </a:ext>
            </a:extLst>
          </p:cNvPr>
          <p:cNvSpPr txBox="1">
            <a:spLocks noGrp="1"/>
          </p:cNvSpPr>
          <p:nvPr/>
        </p:nvSpPr>
        <p:spPr>
          <a:xfrm>
            <a:off x="1761735" y="6604774"/>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sp>
        <p:nvSpPr>
          <p:cNvPr id="17" name="TextBox 16">
            <a:extLst>
              <a:ext uri="{FF2B5EF4-FFF2-40B4-BE49-F238E27FC236}">
                <a16:creationId xmlns:a16="http://schemas.microsoft.com/office/drawing/2014/main" id="{F8BBD07C-C2A6-CC8A-6BDD-01AFA1E77EC8}"/>
              </a:ext>
            </a:extLst>
          </p:cNvPr>
          <p:cNvSpPr txBox="1"/>
          <p:nvPr/>
        </p:nvSpPr>
        <p:spPr>
          <a:xfrm>
            <a:off x="5337511" y="859178"/>
            <a:ext cx="1676485" cy="369332"/>
          </a:xfrm>
          <a:prstGeom prst="rect">
            <a:avLst/>
          </a:prstGeom>
          <a:noFill/>
        </p:spPr>
        <p:txBody>
          <a:bodyPr wrap="none" rtlCol="0">
            <a:spAutoFit/>
          </a:bodyPr>
          <a:lstStyle/>
          <a:p>
            <a:r>
              <a:rPr lang="en-IT" dirty="0"/>
              <a:t>2D optimization</a:t>
            </a:r>
          </a:p>
        </p:txBody>
      </p:sp>
      <p:sp>
        <p:nvSpPr>
          <p:cNvPr id="29" name="TextBox 28">
            <a:extLst>
              <a:ext uri="{FF2B5EF4-FFF2-40B4-BE49-F238E27FC236}">
                <a16:creationId xmlns:a16="http://schemas.microsoft.com/office/drawing/2014/main" id="{9EDBF249-09D3-D15C-FEF0-0E7BEC5ED4AE}"/>
              </a:ext>
            </a:extLst>
          </p:cNvPr>
          <p:cNvSpPr txBox="1"/>
          <p:nvPr/>
        </p:nvSpPr>
        <p:spPr>
          <a:xfrm>
            <a:off x="5841528" y="1395987"/>
            <a:ext cx="2344937" cy="307777"/>
          </a:xfrm>
          <a:prstGeom prst="rect">
            <a:avLst/>
          </a:prstGeom>
          <a:noFill/>
        </p:spPr>
        <p:txBody>
          <a:bodyPr wrap="none" rtlCol="0">
            <a:spAutoFit/>
          </a:bodyPr>
          <a:lstStyle/>
          <a:p>
            <a:r>
              <a:rPr lang="en-IT" sz="1400" dirty="0"/>
              <a:t>Capacity sharing with 2 layers</a:t>
            </a:r>
          </a:p>
        </p:txBody>
      </p:sp>
      <p:sp>
        <p:nvSpPr>
          <p:cNvPr id="32" name="TextBox 31">
            <a:extLst>
              <a:ext uri="{FF2B5EF4-FFF2-40B4-BE49-F238E27FC236}">
                <a16:creationId xmlns:a16="http://schemas.microsoft.com/office/drawing/2014/main" id="{ED74B6F0-2AB2-9050-2386-B0BD86BBE44E}"/>
              </a:ext>
            </a:extLst>
          </p:cNvPr>
          <p:cNvSpPr txBox="1"/>
          <p:nvPr/>
        </p:nvSpPr>
        <p:spPr>
          <a:xfrm>
            <a:off x="5339476" y="2053062"/>
            <a:ext cx="1853969" cy="369332"/>
          </a:xfrm>
          <a:prstGeom prst="rect">
            <a:avLst/>
          </a:prstGeom>
          <a:noFill/>
        </p:spPr>
        <p:txBody>
          <a:bodyPr wrap="none" rtlCol="0">
            <a:spAutoFit/>
          </a:bodyPr>
          <a:lstStyle/>
          <a:p>
            <a:r>
              <a:rPr lang="en-IT" dirty="0"/>
              <a:t>Cosmic stand (CT)</a:t>
            </a:r>
          </a:p>
        </p:txBody>
      </p:sp>
      <p:sp>
        <p:nvSpPr>
          <p:cNvPr id="33" name="TextBox 32">
            <a:extLst>
              <a:ext uri="{FF2B5EF4-FFF2-40B4-BE49-F238E27FC236}">
                <a16:creationId xmlns:a16="http://schemas.microsoft.com/office/drawing/2014/main" id="{CFA746C4-29C6-C597-817F-C705ADFD0688}"/>
              </a:ext>
            </a:extLst>
          </p:cNvPr>
          <p:cNvSpPr txBox="1"/>
          <p:nvPr/>
        </p:nvSpPr>
        <p:spPr>
          <a:xfrm>
            <a:off x="5841527" y="2612207"/>
            <a:ext cx="2055050" cy="307777"/>
          </a:xfrm>
          <a:prstGeom prst="rect">
            <a:avLst/>
          </a:prstGeom>
          <a:noFill/>
        </p:spPr>
        <p:txBody>
          <a:bodyPr wrap="none" rtlCol="0">
            <a:spAutoFit/>
          </a:bodyPr>
          <a:lstStyle/>
          <a:p>
            <a:r>
              <a:rPr lang="en-IT" sz="1400" dirty="0"/>
              <a:t>Plastic scintillators trigger</a:t>
            </a:r>
          </a:p>
        </p:txBody>
      </p:sp>
      <p:sp>
        <p:nvSpPr>
          <p:cNvPr id="34" name="TextBox 33">
            <a:extLst>
              <a:ext uri="{FF2B5EF4-FFF2-40B4-BE49-F238E27FC236}">
                <a16:creationId xmlns:a16="http://schemas.microsoft.com/office/drawing/2014/main" id="{3FE5A6C4-60A1-2EF4-D210-3058EA9C565D}"/>
              </a:ext>
            </a:extLst>
          </p:cNvPr>
          <p:cNvSpPr txBox="1"/>
          <p:nvPr/>
        </p:nvSpPr>
        <p:spPr>
          <a:xfrm>
            <a:off x="5339476" y="3308217"/>
            <a:ext cx="2365456" cy="369332"/>
          </a:xfrm>
          <a:prstGeom prst="rect">
            <a:avLst/>
          </a:prstGeom>
          <a:noFill/>
        </p:spPr>
        <p:txBody>
          <a:bodyPr wrap="none" rtlCol="0">
            <a:spAutoFit/>
          </a:bodyPr>
          <a:lstStyle/>
          <a:p>
            <a:r>
              <a:rPr lang="en-IT" dirty="0"/>
              <a:t>Readout evolution (GE)</a:t>
            </a:r>
          </a:p>
        </p:txBody>
      </p:sp>
      <p:sp>
        <p:nvSpPr>
          <p:cNvPr id="35" name="TextBox 34">
            <a:extLst>
              <a:ext uri="{FF2B5EF4-FFF2-40B4-BE49-F238E27FC236}">
                <a16:creationId xmlns:a16="http://schemas.microsoft.com/office/drawing/2014/main" id="{959B9846-1C8F-2850-E400-B0CCA9E55DC5}"/>
              </a:ext>
            </a:extLst>
          </p:cNvPr>
          <p:cNvSpPr txBox="1"/>
          <p:nvPr/>
        </p:nvSpPr>
        <p:spPr>
          <a:xfrm>
            <a:off x="5867072" y="3785467"/>
            <a:ext cx="2596416" cy="307777"/>
          </a:xfrm>
          <a:prstGeom prst="rect">
            <a:avLst/>
          </a:prstGeom>
          <a:noFill/>
        </p:spPr>
        <p:txBody>
          <a:bodyPr wrap="none" rtlCol="0">
            <a:spAutoFit/>
          </a:bodyPr>
          <a:lstStyle/>
          <a:p>
            <a:r>
              <a:rPr lang="en-IT" sz="1400" dirty="0"/>
              <a:t>VMM3 chip &amp; SRS-VMM3 system</a:t>
            </a:r>
          </a:p>
        </p:txBody>
      </p:sp>
      <p:sp>
        <p:nvSpPr>
          <p:cNvPr id="36" name="TextBox 35">
            <a:extLst>
              <a:ext uri="{FF2B5EF4-FFF2-40B4-BE49-F238E27FC236}">
                <a16:creationId xmlns:a16="http://schemas.microsoft.com/office/drawing/2014/main" id="{2AE3C18F-E1E7-EE1A-0FBA-C5F7CF6431F6}"/>
              </a:ext>
            </a:extLst>
          </p:cNvPr>
          <p:cNvSpPr txBox="1"/>
          <p:nvPr/>
        </p:nvSpPr>
        <p:spPr>
          <a:xfrm>
            <a:off x="5465924" y="4809240"/>
            <a:ext cx="3003451" cy="1292662"/>
          </a:xfrm>
          <a:prstGeom prst="rect">
            <a:avLst/>
          </a:prstGeom>
          <a:noFill/>
        </p:spPr>
        <p:txBody>
          <a:bodyPr wrap="none" rtlCol="0">
            <a:spAutoFit/>
          </a:bodyPr>
          <a:lstStyle/>
          <a:p>
            <a:r>
              <a:rPr lang="en-IT" dirty="0"/>
              <a:t>Future synergies/applications:</a:t>
            </a:r>
          </a:p>
          <a:p>
            <a:endParaRPr lang="en-IT" dirty="0"/>
          </a:p>
          <a:p>
            <a:r>
              <a:rPr lang="en-IT" sz="1400" dirty="0"/>
              <a:t>	Recoil detector for CLAS12 RG-H </a:t>
            </a:r>
          </a:p>
          <a:p>
            <a:endParaRPr lang="en-IT" sz="1400" dirty="0"/>
          </a:p>
          <a:p>
            <a:r>
              <a:rPr lang="en-IT" sz="1400" dirty="0"/>
              <a:t>	Forward tracking disks for EIC</a:t>
            </a:r>
          </a:p>
        </p:txBody>
      </p:sp>
      <p:sp>
        <p:nvSpPr>
          <p:cNvPr id="37" name="Rectangle 36">
            <a:extLst>
              <a:ext uri="{FF2B5EF4-FFF2-40B4-BE49-F238E27FC236}">
                <a16:creationId xmlns:a16="http://schemas.microsoft.com/office/drawing/2014/main" id="{4F2A8504-04BF-CF12-3604-B4D86F67F6D6}"/>
              </a:ext>
            </a:extLst>
          </p:cNvPr>
          <p:cNvSpPr/>
          <p:nvPr/>
        </p:nvSpPr>
        <p:spPr>
          <a:xfrm>
            <a:off x="5255623" y="4692709"/>
            <a:ext cx="3613212" cy="1695634"/>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pic>
        <p:nvPicPr>
          <p:cNvPr id="11" name="Picture 10">
            <a:extLst>
              <a:ext uri="{FF2B5EF4-FFF2-40B4-BE49-F238E27FC236}">
                <a16:creationId xmlns:a16="http://schemas.microsoft.com/office/drawing/2014/main" id="{88839A9D-0911-3099-DA50-0348536ED286}"/>
              </a:ext>
            </a:extLst>
          </p:cNvPr>
          <p:cNvPicPr>
            <a:picLocks noChangeAspect="1"/>
          </p:cNvPicPr>
          <p:nvPr/>
        </p:nvPicPr>
        <p:blipFill>
          <a:blip r:embed="rId5"/>
          <a:stretch>
            <a:fillRect/>
          </a:stretch>
        </p:blipFill>
        <p:spPr>
          <a:xfrm>
            <a:off x="275165" y="2277247"/>
            <a:ext cx="4515264" cy="2947125"/>
          </a:xfrm>
          <a:prstGeom prst="rect">
            <a:avLst/>
          </a:prstGeom>
        </p:spPr>
      </p:pic>
      <p:sp>
        <p:nvSpPr>
          <p:cNvPr id="12" name="TextBox 11">
            <a:extLst>
              <a:ext uri="{FF2B5EF4-FFF2-40B4-BE49-F238E27FC236}">
                <a16:creationId xmlns:a16="http://schemas.microsoft.com/office/drawing/2014/main" id="{077538E1-2F81-DD75-B681-62F68B8D4FB4}"/>
              </a:ext>
            </a:extLst>
          </p:cNvPr>
          <p:cNvSpPr txBox="1"/>
          <p:nvPr/>
        </p:nvSpPr>
        <p:spPr>
          <a:xfrm>
            <a:off x="423925" y="1478258"/>
            <a:ext cx="3192862" cy="523220"/>
          </a:xfrm>
          <a:prstGeom prst="rect">
            <a:avLst/>
          </a:prstGeom>
          <a:noFill/>
        </p:spPr>
        <p:txBody>
          <a:bodyPr wrap="none" rtlCol="0">
            <a:spAutoFit/>
          </a:bodyPr>
          <a:lstStyle/>
          <a:p>
            <a:r>
              <a:rPr lang="en-IT" sz="1400" dirty="0"/>
              <a:t>40 x 46 cm</a:t>
            </a:r>
            <a:r>
              <a:rPr lang="en-IT" sz="1400" baseline="30000" dirty="0"/>
              <a:t>2</a:t>
            </a:r>
            <a:r>
              <a:rPr lang="en-IT" sz="1400" dirty="0"/>
              <a:t> detector</a:t>
            </a:r>
          </a:p>
          <a:p>
            <a:r>
              <a:rPr lang="en-IT" sz="1400" dirty="0"/>
              <a:t>2D readout scheme with capacity sharing</a:t>
            </a:r>
          </a:p>
        </p:txBody>
      </p:sp>
      <p:sp>
        <p:nvSpPr>
          <p:cNvPr id="13" name="TextBox 12">
            <a:extLst>
              <a:ext uri="{FF2B5EF4-FFF2-40B4-BE49-F238E27FC236}">
                <a16:creationId xmlns:a16="http://schemas.microsoft.com/office/drawing/2014/main" id="{43D4E5A8-ED3C-3704-4334-84FF549A50A6}"/>
              </a:ext>
            </a:extLst>
          </p:cNvPr>
          <p:cNvSpPr txBox="1"/>
          <p:nvPr/>
        </p:nvSpPr>
        <p:spPr>
          <a:xfrm>
            <a:off x="398523" y="5500141"/>
            <a:ext cx="3192862" cy="523220"/>
          </a:xfrm>
          <a:prstGeom prst="rect">
            <a:avLst/>
          </a:prstGeom>
          <a:noFill/>
        </p:spPr>
        <p:txBody>
          <a:bodyPr wrap="none" rtlCol="0">
            <a:spAutoFit/>
          </a:bodyPr>
          <a:lstStyle/>
          <a:p>
            <a:r>
              <a:rPr lang="en-IT" sz="1400" dirty="0"/>
              <a:t>Will be tested with X-ray and cosmic rays</a:t>
            </a:r>
          </a:p>
          <a:p>
            <a:r>
              <a:rPr lang="en-IT" sz="1400" dirty="0"/>
              <a:t>@ LNF and Tor Vergata</a:t>
            </a:r>
          </a:p>
        </p:txBody>
      </p:sp>
      <p:sp>
        <p:nvSpPr>
          <p:cNvPr id="14" name="TextBox 13">
            <a:extLst>
              <a:ext uri="{FF2B5EF4-FFF2-40B4-BE49-F238E27FC236}">
                <a16:creationId xmlns:a16="http://schemas.microsoft.com/office/drawing/2014/main" id="{B8D367DE-8BBE-7769-C5BC-429C499F72D7}"/>
              </a:ext>
            </a:extLst>
          </p:cNvPr>
          <p:cNvSpPr txBox="1"/>
          <p:nvPr/>
        </p:nvSpPr>
        <p:spPr>
          <a:xfrm>
            <a:off x="576918" y="859178"/>
            <a:ext cx="2236894" cy="369332"/>
          </a:xfrm>
          <a:prstGeom prst="rect">
            <a:avLst/>
          </a:prstGeom>
          <a:noFill/>
        </p:spPr>
        <p:txBody>
          <a:bodyPr wrap="none" rtlCol="0">
            <a:spAutoFit/>
          </a:bodyPr>
          <a:lstStyle/>
          <a:p>
            <a:r>
              <a:rPr lang="en-IT" dirty="0"/>
              <a:t>Large area prototypes</a:t>
            </a:r>
          </a:p>
        </p:txBody>
      </p:sp>
      <p:sp>
        <p:nvSpPr>
          <p:cNvPr id="16" name="Plaque 15">
            <a:extLst>
              <a:ext uri="{FF2B5EF4-FFF2-40B4-BE49-F238E27FC236}">
                <a16:creationId xmlns:a16="http://schemas.microsoft.com/office/drawing/2014/main" id="{2B75AFE0-4BF6-D409-9D9F-EBAFFEFEA1D6}"/>
              </a:ext>
            </a:extLst>
          </p:cNvPr>
          <p:cNvSpPr/>
          <p:nvPr/>
        </p:nvSpPr>
        <p:spPr>
          <a:xfrm>
            <a:off x="3400770" y="1014832"/>
            <a:ext cx="811440" cy="345440"/>
          </a:xfrm>
          <a:prstGeom prst="plaque">
            <a:avLst/>
          </a:prstGeom>
          <a:solidFill>
            <a:schemeClr val="accent6">
              <a:lumMod val="40000"/>
              <a:lumOff val="60000"/>
            </a:schemeClr>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8" name="TextBox 17">
            <a:extLst>
              <a:ext uri="{FF2B5EF4-FFF2-40B4-BE49-F238E27FC236}">
                <a16:creationId xmlns:a16="http://schemas.microsoft.com/office/drawing/2014/main" id="{0C682D10-2B1E-4140-977B-5A99F24CBFCD}"/>
              </a:ext>
            </a:extLst>
          </p:cNvPr>
          <p:cNvSpPr txBox="1"/>
          <p:nvPr/>
        </p:nvSpPr>
        <p:spPr>
          <a:xfrm>
            <a:off x="3400770" y="1042633"/>
            <a:ext cx="811441" cy="276999"/>
          </a:xfrm>
          <a:prstGeom prst="rect">
            <a:avLst/>
          </a:prstGeom>
          <a:noFill/>
        </p:spPr>
        <p:txBody>
          <a:bodyPr wrap="none" rtlCol="0">
            <a:spAutoFit/>
          </a:bodyPr>
          <a:lstStyle/>
          <a:p>
            <a:r>
              <a:rPr lang="en-IT" sz="1200" dirty="0"/>
              <a:t>Milestone</a:t>
            </a:r>
          </a:p>
        </p:txBody>
      </p:sp>
    </p:spTree>
    <p:extLst>
      <p:ext uri="{BB962C8B-B14F-4D97-AF65-F5344CB8AC3E}">
        <p14:creationId xmlns:p14="http://schemas.microsoft.com/office/powerpoint/2010/main" val="3498540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377CD3-6679-084C-B786-867015090574}"/>
              </a:ext>
            </a:extLst>
          </p:cNvPr>
          <p:cNvSpPr/>
          <p:nvPr/>
        </p:nvSpPr>
        <p:spPr>
          <a:xfrm>
            <a:off x="0" y="0"/>
            <a:ext cx="9144000"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5" name="Rectangle 14"/>
          <p:cNvSpPr/>
          <p:nvPr/>
        </p:nvSpPr>
        <p:spPr>
          <a:xfrm>
            <a:off x="2256509" y="-42580"/>
            <a:ext cx="4485267" cy="461665"/>
          </a:xfrm>
          <a:prstGeom prst="rect">
            <a:avLst/>
          </a:prstGeom>
          <a:noFill/>
        </p:spPr>
        <p:txBody>
          <a:bodyPr wrap="none">
            <a:spAutoFit/>
          </a:bodyPr>
          <a:lstStyle/>
          <a:p>
            <a:pPr algn="ctr">
              <a:defRPr/>
            </a:pPr>
            <a:r>
              <a:rPr lang="en-US" sz="2400" dirty="0">
                <a:ln w="1905"/>
                <a:solidFill>
                  <a:schemeClr val="bg1"/>
                </a:solidFill>
                <a:latin typeface="Calibri"/>
              </a:rPr>
              <a:t>RG-H Transversely Polarized Target</a:t>
            </a:r>
          </a:p>
        </p:txBody>
      </p:sp>
      <p:pic>
        <p:nvPicPr>
          <p:cNvPr id="30" name="Picture 29">
            <a:extLst>
              <a:ext uri="{FF2B5EF4-FFF2-40B4-BE49-F238E27FC236}">
                <a16:creationId xmlns:a16="http://schemas.microsoft.com/office/drawing/2014/main" id="{5268EE3F-DCA3-2C4B-A2D4-E37862C2823E}"/>
              </a:ext>
            </a:extLst>
          </p:cNvPr>
          <p:cNvPicPr>
            <a:picLocks noChangeAspect="1"/>
          </p:cNvPicPr>
          <p:nvPr/>
        </p:nvPicPr>
        <p:blipFill>
          <a:blip r:embed="rId3"/>
          <a:stretch>
            <a:fillRect/>
          </a:stretch>
        </p:blipFill>
        <p:spPr>
          <a:xfrm>
            <a:off x="8232165" y="4998"/>
            <a:ext cx="762181" cy="400735"/>
          </a:xfrm>
          <a:prstGeom prst="rect">
            <a:avLst/>
          </a:prstGeom>
        </p:spPr>
      </p:pic>
      <p:pic>
        <p:nvPicPr>
          <p:cNvPr id="31" name="Picture 30">
            <a:extLst>
              <a:ext uri="{FF2B5EF4-FFF2-40B4-BE49-F238E27FC236}">
                <a16:creationId xmlns:a16="http://schemas.microsoft.com/office/drawing/2014/main" id="{E6B4E61E-7ACB-8B4F-B2D4-4ABE390A5F29}"/>
              </a:ext>
            </a:extLst>
          </p:cNvPr>
          <p:cNvPicPr>
            <a:picLocks noChangeAspect="1"/>
          </p:cNvPicPr>
          <p:nvPr/>
        </p:nvPicPr>
        <p:blipFill>
          <a:blip r:embed="rId4"/>
          <a:stretch>
            <a:fillRect/>
          </a:stretch>
        </p:blipFill>
        <p:spPr>
          <a:xfrm>
            <a:off x="83679" y="20489"/>
            <a:ext cx="1044906" cy="379706"/>
          </a:xfrm>
          <a:prstGeom prst="rect">
            <a:avLst/>
          </a:prstGeom>
        </p:spPr>
      </p:pic>
      <p:sp>
        <p:nvSpPr>
          <p:cNvPr id="7" name="Rectangle 6">
            <a:extLst>
              <a:ext uri="{FF2B5EF4-FFF2-40B4-BE49-F238E27FC236}">
                <a16:creationId xmlns:a16="http://schemas.microsoft.com/office/drawing/2014/main" id="{F71C19AE-1CAA-4899-194B-B52AD39A3084}"/>
              </a:ext>
            </a:extLst>
          </p:cNvPr>
          <p:cNvSpPr/>
          <p:nvPr/>
        </p:nvSpPr>
        <p:spPr>
          <a:xfrm>
            <a:off x="0" y="6604774"/>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8" name="Foliennummernplatzhalter 6">
            <a:extLst>
              <a:ext uri="{FF2B5EF4-FFF2-40B4-BE49-F238E27FC236}">
                <a16:creationId xmlns:a16="http://schemas.microsoft.com/office/drawing/2014/main" id="{BC802F7B-57E2-F6BF-9CA4-A6530E3E2065}"/>
              </a:ext>
            </a:extLst>
          </p:cNvPr>
          <p:cNvSpPr txBox="1">
            <a:spLocks noGrp="1"/>
          </p:cNvSpPr>
          <p:nvPr/>
        </p:nvSpPr>
        <p:spPr>
          <a:xfrm>
            <a:off x="6633408" y="6475595"/>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25</a:t>
            </a:fld>
            <a:endParaRPr lang="en-US" sz="1100" dirty="0">
              <a:solidFill>
                <a:schemeClr val="bg1"/>
              </a:solidFill>
            </a:endParaRPr>
          </a:p>
        </p:txBody>
      </p:sp>
      <p:sp>
        <p:nvSpPr>
          <p:cNvPr id="9" name="Datumsplatzhalter 5">
            <a:extLst>
              <a:ext uri="{FF2B5EF4-FFF2-40B4-BE49-F238E27FC236}">
                <a16:creationId xmlns:a16="http://schemas.microsoft.com/office/drawing/2014/main" id="{11B4021A-1FD1-EA27-FB08-60F9594620F4}"/>
              </a:ext>
            </a:extLst>
          </p:cNvPr>
          <p:cNvSpPr txBox="1">
            <a:spLocks noGrp="1"/>
          </p:cNvSpPr>
          <p:nvPr/>
        </p:nvSpPr>
        <p:spPr>
          <a:xfrm>
            <a:off x="330634" y="6604774"/>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10" name="Fußzeilenplatzhalter 7">
            <a:extLst>
              <a:ext uri="{FF2B5EF4-FFF2-40B4-BE49-F238E27FC236}">
                <a16:creationId xmlns:a16="http://schemas.microsoft.com/office/drawing/2014/main" id="{4B0B0D72-99DE-A7EB-CEB9-350E1FEA8AC2}"/>
              </a:ext>
            </a:extLst>
          </p:cNvPr>
          <p:cNvSpPr txBox="1">
            <a:spLocks noGrp="1"/>
          </p:cNvSpPr>
          <p:nvPr/>
        </p:nvSpPr>
        <p:spPr>
          <a:xfrm>
            <a:off x="1761735" y="6604774"/>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sp>
        <p:nvSpPr>
          <p:cNvPr id="2" name="Rectangle 1">
            <a:extLst>
              <a:ext uri="{FF2B5EF4-FFF2-40B4-BE49-F238E27FC236}">
                <a16:creationId xmlns:a16="http://schemas.microsoft.com/office/drawing/2014/main" id="{51D066A9-CE8D-B4A5-3050-6414E91A82BF}"/>
              </a:ext>
            </a:extLst>
          </p:cNvPr>
          <p:cNvSpPr/>
          <p:nvPr/>
        </p:nvSpPr>
        <p:spPr>
          <a:xfrm>
            <a:off x="4960449" y="1182471"/>
            <a:ext cx="3731028" cy="44945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4" name="Rectangle 3">
            <a:extLst>
              <a:ext uri="{FF2B5EF4-FFF2-40B4-BE49-F238E27FC236}">
                <a16:creationId xmlns:a16="http://schemas.microsoft.com/office/drawing/2014/main" id="{07517F54-7201-4562-473A-4D5B9B5533D0}"/>
              </a:ext>
            </a:extLst>
          </p:cNvPr>
          <p:cNvSpPr/>
          <p:nvPr/>
        </p:nvSpPr>
        <p:spPr>
          <a:xfrm>
            <a:off x="168019" y="1186701"/>
            <a:ext cx="3731028" cy="4494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5" name="Rectangle 4">
            <a:extLst>
              <a:ext uri="{FF2B5EF4-FFF2-40B4-BE49-F238E27FC236}">
                <a16:creationId xmlns:a16="http://schemas.microsoft.com/office/drawing/2014/main" id="{4C81E9B5-B30B-BCD8-A4F0-3A5D7E7E3BCF}"/>
              </a:ext>
            </a:extLst>
          </p:cNvPr>
          <p:cNvSpPr/>
          <p:nvPr/>
        </p:nvSpPr>
        <p:spPr>
          <a:xfrm>
            <a:off x="574351" y="616677"/>
            <a:ext cx="2309788" cy="41433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474B3B18-49B0-2259-4EA9-92A890D4C229}"/>
              </a:ext>
            </a:extLst>
          </p:cNvPr>
          <p:cNvPicPr>
            <a:picLocks noChangeAspect="1"/>
          </p:cNvPicPr>
          <p:nvPr/>
        </p:nvPicPr>
        <p:blipFill>
          <a:blip r:embed="rId5"/>
          <a:stretch>
            <a:fillRect/>
          </a:stretch>
        </p:blipFill>
        <p:spPr>
          <a:xfrm>
            <a:off x="1892324" y="1287354"/>
            <a:ext cx="1705258" cy="1559474"/>
          </a:xfrm>
          <a:prstGeom prst="rect">
            <a:avLst/>
          </a:prstGeom>
        </p:spPr>
      </p:pic>
      <p:pic>
        <p:nvPicPr>
          <p:cNvPr id="19" name="Picture 18" descr="Sivers_down.png">
            <a:extLst>
              <a:ext uri="{FF2B5EF4-FFF2-40B4-BE49-F238E27FC236}">
                <a16:creationId xmlns:a16="http://schemas.microsoft.com/office/drawing/2014/main" id="{0A32DAC6-6769-4D9A-E731-993A2F072D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019" y="1252849"/>
            <a:ext cx="1724305" cy="1593979"/>
          </a:xfrm>
          <a:prstGeom prst="rect">
            <a:avLst/>
          </a:prstGeom>
        </p:spPr>
      </p:pic>
      <p:graphicFrame>
        <p:nvGraphicFramePr>
          <p:cNvPr id="20" name="Object 2">
            <a:extLst>
              <a:ext uri="{FF2B5EF4-FFF2-40B4-BE49-F238E27FC236}">
                <a16:creationId xmlns:a16="http://schemas.microsoft.com/office/drawing/2014/main" id="{F512D912-A774-1F1C-EC3A-45B8FF667B4B}"/>
              </a:ext>
            </a:extLst>
          </p:cNvPr>
          <p:cNvGraphicFramePr>
            <a:graphicFrameLocks noChangeAspect="1"/>
          </p:cNvGraphicFramePr>
          <p:nvPr>
            <p:extLst>
              <p:ext uri="{D42A27DB-BD31-4B8C-83A1-F6EECF244321}">
                <p14:modId xmlns:p14="http://schemas.microsoft.com/office/powerpoint/2010/main" val="677296021"/>
              </p:ext>
            </p:extLst>
          </p:nvPr>
        </p:nvGraphicFramePr>
        <p:xfrm>
          <a:off x="738544" y="616677"/>
          <a:ext cx="1965325" cy="414338"/>
        </p:xfrm>
        <a:graphic>
          <a:graphicData uri="http://schemas.openxmlformats.org/presentationml/2006/ole">
            <mc:AlternateContent xmlns:mc="http://schemas.openxmlformats.org/markup-compatibility/2006">
              <mc:Choice xmlns:v="urn:schemas-microsoft-com:vml" Requires="v">
                <p:oleObj name="Equation" r:id="rId7" imgW="1143000" imgH="241300" progId="Equation.3">
                  <p:embed/>
                </p:oleObj>
              </mc:Choice>
              <mc:Fallback>
                <p:oleObj name="Equation" r:id="rId7" imgW="1143000" imgH="241300" progId="Equation.3">
                  <p:embed/>
                  <p:pic>
                    <p:nvPicPr>
                      <p:cNvPr id="8" name="Object 2">
                        <a:extLst>
                          <a:ext uri="{FF2B5EF4-FFF2-40B4-BE49-F238E27FC236}">
                            <a16:creationId xmlns:a16="http://schemas.microsoft.com/office/drawing/2014/main" id="{DD06BC1A-A3D4-340D-DCAC-A66F1C113F56}"/>
                          </a:ext>
                        </a:extLst>
                      </p:cNvPr>
                      <p:cNvPicPr>
                        <a:picLocks noChangeAspect="1" noChangeArrowheads="1"/>
                      </p:cNvPicPr>
                      <p:nvPr/>
                    </p:nvPicPr>
                    <p:blipFill>
                      <a:blip r:embed="rId8"/>
                      <a:srcRect/>
                      <a:stretch>
                        <a:fillRect/>
                      </a:stretch>
                    </p:blipFill>
                    <p:spPr bwMode="auto">
                      <a:xfrm>
                        <a:off x="738544" y="616677"/>
                        <a:ext cx="1965325" cy="414338"/>
                      </a:xfrm>
                      <a:prstGeom prst="rect">
                        <a:avLst/>
                      </a:prstGeom>
                      <a:noFill/>
                    </p:spPr>
                  </p:pic>
                </p:oleObj>
              </mc:Fallback>
            </mc:AlternateContent>
          </a:graphicData>
        </a:graphic>
      </p:graphicFrame>
      <p:sp>
        <p:nvSpPr>
          <p:cNvPr id="21" name="Rectangle 20">
            <a:extLst>
              <a:ext uri="{FF2B5EF4-FFF2-40B4-BE49-F238E27FC236}">
                <a16:creationId xmlns:a16="http://schemas.microsoft.com/office/drawing/2014/main" id="{9185FADE-AAF0-5B18-EF3B-C19E105031CD}"/>
              </a:ext>
            </a:extLst>
          </p:cNvPr>
          <p:cNvSpPr/>
          <p:nvPr/>
        </p:nvSpPr>
        <p:spPr>
          <a:xfrm>
            <a:off x="6259862" y="590194"/>
            <a:ext cx="2177143" cy="414338"/>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aphicFrame>
        <p:nvGraphicFramePr>
          <p:cNvPr id="22" name="Object 2">
            <a:extLst>
              <a:ext uri="{FF2B5EF4-FFF2-40B4-BE49-F238E27FC236}">
                <a16:creationId xmlns:a16="http://schemas.microsoft.com/office/drawing/2014/main" id="{E7B7A0D1-285E-C90F-73E1-8D29265C6EB1}"/>
              </a:ext>
            </a:extLst>
          </p:cNvPr>
          <p:cNvGraphicFramePr>
            <a:graphicFrameLocks noChangeAspect="1"/>
          </p:cNvGraphicFramePr>
          <p:nvPr>
            <p:extLst>
              <p:ext uri="{D42A27DB-BD31-4B8C-83A1-F6EECF244321}">
                <p14:modId xmlns:p14="http://schemas.microsoft.com/office/powerpoint/2010/main" val="3792364326"/>
              </p:ext>
            </p:extLst>
          </p:nvPr>
        </p:nvGraphicFramePr>
        <p:xfrm>
          <a:off x="6392245" y="616677"/>
          <a:ext cx="1966912" cy="414337"/>
        </p:xfrm>
        <a:graphic>
          <a:graphicData uri="http://schemas.openxmlformats.org/presentationml/2006/ole">
            <mc:AlternateContent xmlns:mc="http://schemas.openxmlformats.org/markup-compatibility/2006">
              <mc:Choice xmlns:v="urn:schemas-microsoft-com:vml" Requires="v">
                <p:oleObj name="Equation" r:id="rId9" imgW="1143000" imgH="241300" progId="Equation.3">
                  <p:embed/>
                </p:oleObj>
              </mc:Choice>
              <mc:Fallback>
                <p:oleObj name="Equation" r:id="rId9" imgW="1143000" imgH="241300" progId="Equation.3">
                  <p:embed/>
                  <p:pic>
                    <p:nvPicPr>
                      <p:cNvPr id="11" name="Object 2">
                        <a:extLst>
                          <a:ext uri="{FF2B5EF4-FFF2-40B4-BE49-F238E27FC236}">
                            <a16:creationId xmlns:a16="http://schemas.microsoft.com/office/drawing/2014/main" id="{2FAB7578-B1AA-DE93-D340-1A14F393A7DA}"/>
                          </a:ext>
                        </a:extLst>
                      </p:cNvPr>
                      <p:cNvPicPr>
                        <a:picLocks noChangeAspect="1" noChangeArrowheads="1"/>
                      </p:cNvPicPr>
                      <p:nvPr/>
                    </p:nvPicPr>
                    <p:blipFill>
                      <a:blip r:embed="rId10"/>
                      <a:srcRect/>
                      <a:stretch>
                        <a:fillRect/>
                      </a:stretch>
                    </p:blipFill>
                    <p:spPr bwMode="auto">
                      <a:xfrm>
                        <a:off x="6392245" y="616677"/>
                        <a:ext cx="1966912" cy="414337"/>
                      </a:xfrm>
                      <a:prstGeom prst="rect">
                        <a:avLst/>
                      </a:prstGeom>
                      <a:noFill/>
                    </p:spPr>
                  </p:pic>
                </p:oleObj>
              </mc:Fallback>
            </mc:AlternateContent>
          </a:graphicData>
        </a:graphic>
      </p:graphicFrame>
      <p:sp>
        <p:nvSpPr>
          <p:cNvPr id="23" name="TextBox 22">
            <a:extLst>
              <a:ext uri="{FF2B5EF4-FFF2-40B4-BE49-F238E27FC236}">
                <a16:creationId xmlns:a16="http://schemas.microsoft.com/office/drawing/2014/main" id="{CDAA6784-A884-7519-B287-94D694128F0D}"/>
              </a:ext>
            </a:extLst>
          </p:cNvPr>
          <p:cNvSpPr txBox="1"/>
          <p:nvPr/>
        </p:nvSpPr>
        <p:spPr>
          <a:xfrm>
            <a:off x="3899047" y="669956"/>
            <a:ext cx="1478290" cy="307777"/>
          </a:xfrm>
          <a:prstGeom prst="rect">
            <a:avLst/>
          </a:prstGeom>
          <a:noFill/>
        </p:spPr>
        <p:txBody>
          <a:bodyPr wrap="none" rtlCol="0">
            <a:spAutoFit/>
          </a:bodyPr>
          <a:lstStyle/>
          <a:p>
            <a:r>
              <a:rPr lang="en-IT" sz="1400" b="1" dirty="0">
                <a:solidFill>
                  <a:srgbClr val="C00000"/>
                </a:solidFill>
              </a:rPr>
              <a:t>Spin-orbit in QCD</a:t>
            </a:r>
          </a:p>
        </p:txBody>
      </p:sp>
      <p:sp>
        <p:nvSpPr>
          <p:cNvPr id="24" name="Connector 23">
            <a:extLst>
              <a:ext uri="{FF2B5EF4-FFF2-40B4-BE49-F238E27FC236}">
                <a16:creationId xmlns:a16="http://schemas.microsoft.com/office/drawing/2014/main" id="{25F5C066-3B6D-DB17-6B65-ED9D3EB11A2E}"/>
              </a:ext>
            </a:extLst>
          </p:cNvPr>
          <p:cNvSpPr/>
          <p:nvPr/>
        </p:nvSpPr>
        <p:spPr>
          <a:xfrm>
            <a:off x="7954654" y="482836"/>
            <a:ext cx="404503" cy="682015"/>
          </a:xfrm>
          <a:prstGeom prst="flowChartConnector">
            <a:avLst/>
          </a:prstGeom>
          <a:noFill/>
          <a:ln w="127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5" name="Connector 24">
            <a:extLst>
              <a:ext uri="{FF2B5EF4-FFF2-40B4-BE49-F238E27FC236}">
                <a16:creationId xmlns:a16="http://schemas.microsoft.com/office/drawing/2014/main" id="{7088B40F-B94B-93DE-B422-B0F16C0174FB}"/>
              </a:ext>
            </a:extLst>
          </p:cNvPr>
          <p:cNvSpPr/>
          <p:nvPr/>
        </p:nvSpPr>
        <p:spPr>
          <a:xfrm>
            <a:off x="1799946" y="504687"/>
            <a:ext cx="406541" cy="682015"/>
          </a:xfrm>
          <a:prstGeom prst="flowChartConnector">
            <a:avLst/>
          </a:prstGeom>
          <a:noFill/>
          <a:ln w="127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pic>
        <p:nvPicPr>
          <p:cNvPr id="26" name="Picture 25">
            <a:extLst>
              <a:ext uri="{FF2B5EF4-FFF2-40B4-BE49-F238E27FC236}">
                <a16:creationId xmlns:a16="http://schemas.microsoft.com/office/drawing/2014/main" id="{A805FFC6-5C1C-2C6D-3405-FE329BBBF17F}"/>
              </a:ext>
            </a:extLst>
          </p:cNvPr>
          <p:cNvPicPr>
            <a:picLocks noChangeAspect="1"/>
          </p:cNvPicPr>
          <p:nvPr/>
        </p:nvPicPr>
        <p:blipFill>
          <a:blip r:embed="rId11"/>
          <a:stretch>
            <a:fillRect/>
          </a:stretch>
        </p:blipFill>
        <p:spPr>
          <a:xfrm>
            <a:off x="5334140" y="3426638"/>
            <a:ext cx="3102865" cy="2180069"/>
          </a:xfrm>
          <a:prstGeom prst="rect">
            <a:avLst/>
          </a:prstGeom>
        </p:spPr>
      </p:pic>
      <p:sp>
        <p:nvSpPr>
          <p:cNvPr id="27" name="TextBox 26">
            <a:extLst>
              <a:ext uri="{FF2B5EF4-FFF2-40B4-BE49-F238E27FC236}">
                <a16:creationId xmlns:a16="http://schemas.microsoft.com/office/drawing/2014/main" id="{50B87303-0E52-B448-A3EE-9ED70C77819E}"/>
              </a:ext>
            </a:extLst>
          </p:cNvPr>
          <p:cNvSpPr txBox="1"/>
          <p:nvPr/>
        </p:nvSpPr>
        <p:spPr>
          <a:xfrm>
            <a:off x="168019" y="5681235"/>
            <a:ext cx="3013774" cy="738664"/>
          </a:xfrm>
          <a:prstGeom prst="rect">
            <a:avLst/>
          </a:prstGeom>
          <a:noFill/>
        </p:spPr>
        <p:txBody>
          <a:bodyPr wrap="none" rtlCol="0">
            <a:spAutoFit/>
          </a:bodyPr>
          <a:lstStyle/>
          <a:p>
            <a:r>
              <a:rPr lang="en-IT" sz="1400" b="1" dirty="0"/>
              <a:t>Sivers effect: </a:t>
            </a:r>
          </a:p>
          <a:p>
            <a:r>
              <a:rPr lang="en-IT" sz="1400" dirty="0"/>
              <a:t>Correlation between nucleon spin and </a:t>
            </a:r>
          </a:p>
          <a:p>
            <a:r>
              <a:rPr lang="en-GB" sz="1400" dirty="0"/>
              <a:t>c</a:t>
            </a:r>
            <a:r>
              <a:rPr lang="en-IT" sz="1400" dirty="0"/>
              <a:t>ollective motion of the partons</a:t>
            </a:r>
          </a:p>
        </p:txBody>
      </p:sp>
      <p:sp>
        <p:nvSpPr>
          <p:cNvPr id="28" name="TextBox 27">
            <a:extLst>
              <a:ext uri="{FF2B5EF4-FFF2-40B4-BE49-F238E27FC236}">
                <a16:creationId xmlns:a16="http://schemas.microsoft.com/office/drawing/2014/main" id="{B5ADA623-0438-B04B-72B3-DAA79CB731B6}"/>
              </a:ext>
            </a:extLst>
          </p:cNvPr>
          <p:cNvSpPr txBox="1"/>
          <p:nvPr/>
        </p:nvSpPr>
        <p:spPr>
          <a:xfrm>
            <a:off x="5235897" y="5717286"/>
            <a:ext cx="3607270" cy="738664"/>
          </a:xfrm>
          <a:prstGeom prst="rect">
            <a:avLst/>
          </a:prstGeom>
          <a:noFill/>
        </p:spPr>
        <p:txBody>
          <a:bodyPr wrap="none" rtlCol="0">
            <a:spAutoFit/>
          </a:bodyPr>
          <a:lstStyle/>
          <a:p>
            <a:r>
              <a:rPr lang="en-IT" sz="1400" b="1" dirty="0"/>
              <a:t>Tranversity &amp; Tensor Charge</a:t>
            </a:r>
          </a:p>
          <a:p>
            <a:r>
              <a:rPr lang="en-US" sz="1400" dirty="0"/>
              <a:t>Fundamental quantity related to BSM searches</a:t>
            </a:r>
          </a:p>
          <a:p>
            <a:r>
              <a:rPr lang="en-US" sz="1400" dirty="0"/>
              <a:t>(tensor coupling, particle EDM)</a:t>
            </a:r>
            <a:endParaRPr lang="en-IT" sz="1400" dirty="0"/>
          </a:p>
        </p:txBody>
      </p:sp>
      <p:grpSp>
        <p:nvGrpSpPr>
          <p:cNvPr id="38" name="Group 37">
            <a:extLst>
              <a:ext uri="{FF2B5EF4-FFF2-40B4-BE49-F238E27FC236}">
                <a16:creationId xmlns:a16="http://schemas.microsoft.com/office/drawing/2014/main" id="{151CFF7B-85ED-57A0-18EC-AAE8ED4DDA44}"/>
              </a:ext>
            </a:extLst>
          </p:cNvPr>
          <p:cNvGrpSpPr/>
          <p:nvPr/>
        </p:nvGrpSpPr>
        <p:grpSpPr>
          <a:xfrm>
            <a:off x="168019" y="2942789"/>
            <a:ext cx="3731028" cy="2649952"/>
            <a:chOff x="168019" y="3231023"/>
            <a:chExt cx="3731028" cy="2649952"/>
          </a:xfrm>
        </p:grpSpPr>
        <p:pic>
          <p:nvPicPr>
            <p:cNvPr id="39" name="Picture 38">
              <a:extLst>
                <a:ext uri="{FF2B5EF4-FFF2-40B4-BE49-F238E27FC236}">
                  <a16:creationId xmlns:a16="http://schemas.microsoft.com/office/drawing/2014/main" id="{F13553EB-539C-7A82-BE47-F70BF8CF41C6}"/>
                </a:ext>
              </a:extLst>
            </p:cNvPr>
            <p:cNvPicPr>
              <a:picLocks noChangeAspect="1"/>
            </p:cNvPicPr>
            <p:nvPr/>
          </p:nvPicPr>
          <p:blipFill>
            <a:blip r:embed="rId12"/>
            <a:stretch>
              <a:fillRect/>
            </a:stretch>
          </p:blipFill>
          <p:spPr>
            <a:xfrm>
              <a:off x="168019" y="3231023"/>
              <a:ext cx="3402772" cy="2575769"/>
            </a:xfrm>
            <a:prstGeom prst="rect">
              <a:avLst/>
            </a:prstGeom>
          </p:spPr>
        </p:pic>
        <p:sp>
          <p:nvSpPr>
            <p:cNvPr id="40" name="Rectangle 39">
              <a:extLst>
                <a:ext uri="{FF2B5EF4-FFF2-40B4-BE49-F238E27FC236}">
                  <a16:creationId xmlns:a16="http://schemas.microsoft.com/office/drawing/2014/main" id="{4A9AD760-480A-E49C-A076-9ED6313D4E0A}"/>
                </a:ext>
              </a:extLst>
            </p:cNvPr>
            <p:cNvSpPr/>
            <p:nvPr/>
          </p:nvSpPr>
          <p:spPr>
            <a:xfrm>
              <a:off x="168019" y="5794722"/>
              <a:ext cx="3731028" cy="862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grpSp>
      <p:pic>
        <p:nvPicPr>
          <p:cNvPr id="41" name="Picture 40">
            <a:extLst>
              <a:ext uri="{FF2B5EF4-FFF2-40B4-BE49-F238E27FC236}">
                <a16:creationId xmlns:a16="http://schemas.microsoft.com/office/drawing/2014/main" id="{CE349C0E-8733-3785-CDEA-1622FE89E2EF}"/>
              </a:ext>
            </a:extLst>
          </p:cNvPr>
          <p:cNvPicPr>
            <a:picLocks noChangeAspect="1"/>
          </p:cNvPicPr>
          <p:nvPr/>
        </p:nvPicPr>
        <p:blipFill>
          <a:blip r:embed="rId13"/>
          <a:stretch>
            <a:fillRect/>
          </a:stretch>
        </p:blipFill>
        <p:spPr>
          <a:xfrm>
            <a:off x="5937117" y="1194187"/>
            <a:ext cx="2204830" cy="2238237"/>
          </a:xfrm>
          <a:prstGeom prst="rect">
            <a:avLst/>
          </a:prstGeom>
        </p:spPr>
      </p:pic>
      <p:sp>
        <p:nvSpPr>
          <p:cNvPr id="42" name="Rectangle 41">
            <a:extLst>
              <a:ext uri="{FF2B5EF4-FFF2-40B4-BE49-F238E27FC236}">
                <a16:creationId xmlns:a16="http://schemas.microsoft.com/office/drawing/2014/main" id="{6B413051-0E11-CB2D-1208-1223610D4E99}"/>
              </a:ext>
            </a:extLst>
          </p:cNvPr>
          <p:cNvSpPr/>
          <p:nvPr/>
        </p:nvSpPr>
        <p:spPr>
          <a:xfrm>
            <a:off x="2831400" y="3376943"/>
            <a:ext cx="502089" cy="1936202"/>
          </a:xfrm>
          <a:prstGeom prst="rect">
            <a:avLst/>
          </a:prstGeom>
          <a:solidFill>
            <a:srgbClr val="FFFF00">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43" name="Rectangle 42">
            <a:extLst>
              <a:ext uri="{FF2B5EF4-FFF2-40B4-BE49-F238E27FC236}">
                <a16:creationId xmlns:a16="http://schemas.microsoft.com/office/drawing/2014/main" id="{E6EA0A72-6061-8330-B82C-0D4D43FE8BC4}"/>
              </a:ext>
            </a:extLst>
          </p:cNvPr>
          <p:cNvSpPr/>
          <p:nvPr/>
        </p:nvSpPr>
        <p:spPr>
          <a:xfrm>
            <a:off x="7781799" y="1497765"/>
            <a:ext cx="360148" cy="1621355"/>
          </a:xfrm>
          <a:prstGeom prst="rect">
            <a:avLst/>
          </a:prstGeom>
          <a:solidFill>
            <a:srgbClr val="FFFF00">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44" name="TextBox 43">
            <a:extLst>
              <a:ext uri="{FF2B5EF4-FFF2-40B4-BE49-F238E27FC236}">
                <a16:creationId xmlns:a16="http://schemas.microsoft.com/office/drawing/2014/main" id="{F4B84148-339B-558A-F17E-28078DCEF3FE}"/>
              </a:ext>
            </a:extLst>
          </p:cNvPr>
          <p:cNvSpPr txBox="1"/>
          <p:nvPr/>
        </p:nvSpPr>
        <p:spPr>
          <a:xfrm>
            <a:off x="2902167" y="3975712"/>
            <a:ext cx="316112" cy="430887"/>
          </a:xfrm>
          <a:prstGeom prst="rect">
            <a:avLst/>
          </a:prstGeom>
          <a:noFill/>
        </p:spPr>
        <p:txBody>
          <a:bodyPr wrap="none" rtlCol="0">
            <a:spAutoFit/>
          </a:bodyPr>
          <a:lstStyle/>
          <a:p>
            <a:r>
              <a:rPr lang="en-IT" sz="2200" b="1" dirty="0">
                <a:solidFill>
                  <a:srgbClr val="C00000"/>
                </a:solidFill>
              </a:rPr>
              <a:t>?</a:t>
            </a:r>
          </a:p>
        </p:txBody>
      </p:sp>
      <p:sp>
        <p:nvSpPr>
          <p:cNvPr id="45" name="TextBox 44">
            <a:extLst>
              <a:ext uri="{FF2B5EF4-FFF2-40B4-BE49-F238E27FC236}">
                <a16:creationId xmlns:a16="http://schemas.microsoft.com/office/drawing/2014/main" id="{A09AAB1D-0C77-76ED-4FC3-925872F38260}"/>
              </a:ext>
            </a:extLst>
          </p:cNvPr>
          <p:cNvSpPr txBox="1"/>
          <p:nvPr/>
        </p:nvSpPr>
        <p:spPr>
          <a:xfrm>
            <a:off x="7781799" y="2033708"/>
            <a:ext cx="316112" cy="430887"/>
          </a:xfrm>
          <a:prstGeom prst="rect">
            <a:avLst/>
          </a:prstGeom>
          <a:noFill/>
        </p:spPr>
        <p:txBody>
          <a:bodyPr wrap="none" rtlCol="0">
            <a:spAutoFit/>
          </a:bodyPr>
          <a:lstStyle/>
          <a:p>
            <a:r>
              <a:rPr lang="en-IT" sz="2200" b="1" dirty="0">
                <a:solidFill>
                  <a:srgbClr val="C00000"/>
                </a:solidFill>
              </a:rPr>
              <a:t>?</a:t>
            </a:r>
          </a:p>
        </p:txBody>
      </p:sp>
    </p:spTree>
    <p:extLst>
      <p:ext uri="{BB962C8B-B14F-4D97-AF65-F5344CB8AC3E}">
        <p14:creationId xmlns:p14="http://schemas.microsoft.com/office/powerpoint/2010/main" val="2992003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0EABEC12-33AA-8DB4-EEDD-43BEE6CDAEA7}"/>
              </a:ext>
            </a:extLst>
          </p:cNvPr>
          <p:cNvSpPr/>
          <p:nvPr/>
        </p:nvSpPr>
        <p:spPr>
          <a:xfrm>
            <a:off x="4445376" y="838204"/>
            <a:ext cx="4460530" cy="56371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36" name="Rectangle 35">
            <a:extLst>
              <a:ext uri="{FF2B5EF4-FFF2-40B4-BE49-F238E27FC236}">
                <a16:creationId xmlns:a16="http://schemas.microsoft.com/office/drawing/2014/main" id="{03F76263-8996-1CB9-4FBA-2F73AFDAB61F}"/>
              </a:ext>
            </a:extLst>
          </p:cNvPr>
          <p:cNvSpPr/>
          <p:nvPr/>
        </p:nvSpPr>
        <p:spPr>
          <a:xfrm>
            <a:off x="153862" y="3686168"/>
            <a:ext cx="4041118" cy="27894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32" name="Rectangle 31">
            <a:extLst>
              <a:ext uri="{FF2B5EF4-FFF2-40B4-BE49-F238E27FC236}">
                <a16:creationId xmlns:a16="http://schemas.microsoft.com/office/drawing/2014/main" id="{DB49352B-6985-7913-6048-567CBBBBB84C}"/>
              </a:ext>
            </a:extLst>
          </p:cNvPr>
          <p:cNvSpPr/>
          <p:nvPr/>
        </p:nvSpPr>
        <p:spPr>
          <a:xfrm>
            <a:off x="153862" y="823850"/>
            <a:ext cx="4041118" cy="27331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3" name="Rectangle 2">
            <a:extLst>
              <a:ext uri="{FF2B5EF4-FFF2-40B4-BE49-F238E27FC236}">
                <a16:creationId xmlns:a16="http://schemas.microsoft.com/office/drawing/2014/main" id="{BB377CD3-6679-084C-B786-867015090574}"/>
              </a:ext>
            </a:extLst>
          </p:cNvPr>
          <p:cNvSpPr/>
          <p:nvPr/>
        </p:nvSpPr>
        <p:spPr>
          <a:xfrm>
            <a:off x="0" y="0"/>
            <a:ext cx="9144000"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5" name="Rectangle 14"/>
          <p:cNvSpPr/>
          <p:nvPr/>
        </p:nvSpPr>
        <p:spPr>
          <a:xfrm>
            <a:off x="3564305" y="-42580"/>
            <a:ext cx="1869678" cy="461665"/>
          </a:xfrm>
          <a:prstGeom prst="rect">
            <a:avLst/>
          </a:prstGeom>
          <a:noFill/>
        </p:spPr>
        <p:txBody>
          <a:bodyPr wrap="none">
            <a:spAutoFit/>
          </a:bodyPr>
          <a:lstStyle/>
          <a:p>
            <a:pPr algn="ctr">
              <a:defRPr/>
            </a:pPr>
            <a:r>
              <a:rPr lang="en-US" sz="2400" dirty="0">
                <a:ln w="1905"/>
                <a:solidFill>
                  <a:schemeClr val="bg1"/>
                </a:solidFill>
                <a:latin typeface="Calibri"/>
              </a:rPr>
              <a:t>RG-H Magnet</a:t>
            </a:r>
          </a:p>
        </p:txBody>
      </p:sp>
      <p:pic>
        <p:nvPicPr>
          <p:cNvPr id="30" name="Picture 29">
            <a:extLst>
              <a:ext uri="{FF2B5EF4-FFF2-40B4-BE49-F238E27FC236}">
                <a16:creationId xmlns:a16="http://schemas.microsoft.com/office/drawing/2014/main" id="{5268EE3F-DCA3-2C4B-A2D4-E37862C2823E}"/>
              </a:ext>
            </a:extLst>
          </p:cNvPr>
          <p:cNvPicPr>
            <a:picLocks noChangeAspect="1"/>
          </p:cNvPicPr>
          <p:nvPr/>
        </p:nvPicPr>
        <p:blipFill>
          <a:blip r:embed="rId3"/>
          <a:stretch>
            <a:fillRect/>
          </a:stretch>
        </p:blipFill>
        <p:spPr>
          <a:xfrm>
            <a:off x="8232165" y="4998"/>
            <a:ext cx="762181" cy="400735"/>
          </a:xfrm>
          <a:prstGeom prst="rect">
            <a:avLst/>
          </a:prstGeom>
        </p:spPr>
      </p:pic>
      <p:pic>
        <p:nvPicPr>
          <p:cNvPr id="31" name="Picture 30">
            <a:extLst>
              <a:ext uri="{FF2B5EF4-FFF2-40B4-BE49-F238E27FC236}">
                <a16:creationId xmlns:a16="http://schemas.microsoft.com/office/drawing/2014/main" id="{E6B4E61E-7ACB-8B4F-B2D4-4ABE390A5F29}"/>
              </a:ext>
            </a:extLst>
          </p:cNvPr>
          <p:cNvPicPr>
            <a:picLocks noChangeAspect="1"/>
          </p:cNvPicPr>
          <p:nvPr/>
        </p:nvPicPr>
        <p:blipFill>
          <a:blip r:embed="rId4"/>
          <a:stretch>
            <a:fillRect/>
          </a:stretch>
        </p:blipFill>
        <p:spPr>
          <a:xfrm>
            <a:off x="83679" y="20489"/>
            <a:ext cx="1044906" cy="379706"/>
          </a:xfrm>
          <a:prstGeom prst="rect">
            <a:avLst/>
          </a:prstGeom>
        </p:spPr>
      </p:pic>
      <p:sp>
        <p:nvSpPr>
          <p:cNvPr id="7" name="Rectangle 6">
            <a:extLst>
              <a:ext uri="{FF2B5EF4-FFF2-40B4-BE49-F238E27FC236}">
                <a16:creationId xmlns:a16="http://schemas.microsoft.com/office/drawing/2014/main" id="{F71C19AE-1CAA-4899-194B-B52AD39A3084}"/>
              </a:ext>
            </a:extLst>
          </p:cNvPr>
          <p:cNvSpPr/>
          <p:nvPr/>
        </p:nvSpPr>
        <p:spPr>
          <a:xfrm>
            <a:off x="0" y="6604774"/>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8" name="Foliennummernplatzhalter 6">
            <a:extLst>
              <a:ext uri="{FF2B5EF4-FFF2-40B4-BE49-F238E27FC236}">
                <a16:creationId xmlns:a16="http://schemas.microsoft.com/office/drawing/2014/main" id="{BC802F7B-57E2-F6BF-9CA4-A6530E3E2065}"/>
              </a:ext>
            </a:extLst>
          </p:cNvPr>
          <p:cNvSpPr txBox="1">
            <a:spLocks noGrp="1"/>
          </p:cNvSpPr>
          <p:nvPr/>
        </p:nvSpPr>
        <p:spPr>
          <a:xfrm>
            <a:off x="6633408" y="6475595"/>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26</a:t>
            </a:fld>
            <a:endParaRPr lang="en-US" sz="1100" dirty="0">
              <a:solidFill>
                <a:schemeClr val="bg1"/>
              </a:solidFill>
            </a:endParaRPr>
          </a:p>
        </p:txBody>
      </p:sp>
      <p:sp>
        <p:nvSpPr>
          <p:cNvPr id="9" name="Datumsplatzhalter 5">
            <a:extLst>
              <a:ext uri="{FF2B5EF4-FFF2-40B4-BE49-F238E27FC236}">
                <a16:creationId xmlns:a16="http://schemas.microsoft.com/office/drawing/2014/main" id="{11B4021A-1FD1-EA27-FB08-60F9594620F4}"/>
              </a:ext>
            </a:extLst>
          </p:cNvPr>
          <p:cNvSpPr txBox="1">
            <a:spLocks noGrp="1"/>
          </p:cNvSpPr>
          <p:nvPr/>
        </p:nvSpPr>
        <p:spPr>
          <a:xfrm>
            <a:off x="330634" y="6604774"/>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10" name="Fußzeilenplatzhalter 7">
            <a:extLst>
              <a:ext uri="{FF2B5EF4-FFF2-40B4-BE49-F238E27FC236}">
                <a16:creationId xmlns:a16="http://schemas.microsoft.com/office/drawing/2014/main" id="{4B0B0D72-99DE-A7EB-CEB9-350E1FEA8AC2}"/>
              </a:ext>
            </a:extLst>
          </p:cNvPr>
          <p:cNvSpPr txBox="1">
            <a:spLocks noGrp="1"/>
          </p:cNvSpPr>
          <p:nvPr/>
        </p:nvSpPr>
        <p:spPr>
          <a:xfrm>
            <a:off x="1761735" y="6604774"/>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pic>
        <p:nvPicPr>
          <p:cNvPr id="11" name="Picture 10">
            <a:extLst>
              <a:ext uri="{FF2B5EF4-FFF2-40B4-BE49-F238E27FC236}">
                <a16:creationId xmlns:a16="http://schemas.microsoft.com/office/drawing/2014/main" id="{9A94CDBB-86F6-4D12-A257-D4450A5C3A53}"/>
              </a:ext>
            </a:extLst>
          </p:cNvPr>
          <p:cNvPicPr>
            <a:picLocks noChangeAspect="1"/>
          </p:cNvPicPr>
          <p:nvPr/>
        </p:nvPicPr>
        <p:blipFill>
          <a:blip r:embed="rId5"/>
          <a:stretch>
            <a:fillRect/>
          </a:stretch>
        </p:blipFill>
        <p:spPr>
          <a:xfrm>
            <a:off x="238094" y="897443"/>
            <a:ext cx="3576148" cy="2568106"/>
          </a:xfrm>
          <a:prstGeom prst="rect">
            <a:avLst/>
          </a:prstGeom>
        </p:spPr>
      </p:pic>
      <p:pic>
        <p:nvPicPr>
          <p:cNvPr id="16" name="Picture 15">
            <a:extLst>
              <a:ext uri="{FF2B5EF4-FFF2-40B4-BE49-F238E27FC236}">
                <a16:creationId xmlns:a16="http://schemas.microsoft.com/office/drawing/2014/main" id="{E327B4B9-BB0B-2510-E53C-87F3A37712E4}"/>
              </a:ext>
            </a:extLst>
          </p:cNvPr>
          <p:cNvPicPr>
            <a:picLocks noChangeAspect="1"/>
          </p:cNvPicPr>
          <p:nvPr/>
        </p:nvPicPr>
        <p:blipFill>
          <a:blip r:embed="rId6"/>
          <a:stretch>
            <a:fillRect/>
          </a:stretch>
        </p:blipFill>
        <p:spPr>
          <a:xfrm>
            <a:off x="637818" y="4002811"/>
            <a:ext cx="2908562" cy="2472784"/>
          </a:xfrm>
          <a:prstGeom prst="rect">
            <a:avLst/>
          </a:prstGeom>
        </p:spPr>
      </p:pic>
      <p:sp>
        <p:nvSpPr>
          <p:cNvPr id="29" name="Rectangle 28">
            <a:extLst>
              <a:ext uri="{FF2B5EF4-FFF2-40B4-BE49-F238E27FC236}">
                <a16:creationId xmlns:a16="http://schemas.microsoft.com/office/drawing/2014/main" id="{54EB74EF-9C0D-1C5D-0691-252E17B40E71}"/>
              </a:ext>
            </a:extLst>
          </p:cNvPr>
          <p:cNvSpPr/>
          <p:nvPr/>
        </p:nvSpPr>
        <p:spPr>
          <a:xfrm>
            <a:off x="2204609" y="897442"/>
            <a:ext cx="1609633" cy="25681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pic>
        <p:nvPicPr>
          <p:cNvPr id="17" name="Picture 16">
            <a:extLst>
              <a:ext uri="{FF2B5EF4-FFF2-40B4-BE49-F238E27FC236}">
                <a16:creationId xmlns:a16="http://schemas.microsoft.com/office/drawing/2014/main" id="{4312DFA8-ECFD-A153-7F9B-92979ECC3388}"/>
              </a:ext>
            </a:extLst>
          </p:cNvPr>
          <p:cNvPicPr>
            <a:picLocks noChangeAspect="1"/>
          </p:cNvPicPr>
          <p:nvPr/>
        </p:nvPicPr>
        <p:blipFill>
          <a:blip r:embed="rId7"/>
          <a:stretch>
            <a:fillRect/>
          </a:stretch>
        </p:blipFill>
        <p:spPr>
          <a:xfrm>
            <a:off x="2412959" y="1042923"/>
            <a:ext cx="1609633" cy="1049887"/>
          </a:xfrm>
          <a:prstGeom prst="rect">
            <a:avLst/>
          </a:prstGeom>
        </p:spPr>
      </p:pic>
      <p:pic>
        <p:nvPicPr>
          <p:cNvPr id="18" name="Picture 17">
            <a:extLst>
              <a:ext uri="{FF2B5EF4-FFF2-40B4-BE49-F238E27FC236}">
                <a16:creationId xmlns:a16="http://schemas.microsoft.com/office/drawing/2014/main" id="{65EEDF23-5110-4E23-CEF9-707B9CFDE188}"/>
              </a:ext>
            </a:extLst>
          </p:cNvPr>
          <p:cNvPicPr>
            <a:picLocks noChangeAspect="1"/>
          </p:cNvPicPr>
          <p:nvPr/>
        </p:nvPicPr>
        <p:blipFill>
          <a:blip r:embed="rId8"/>
          <a:stretch>
            <a:fillRect/>
          </a:stretch>
        </p:blipFill>
        <p:spPr>
          <a:xfrm>
            <a:off x="2624087" y="2445461"/>
            <a:ext cx="994690" cy="1020086"/>
          </a:xfrm>
          <a:prstGeom prst="rect">
            <a:avLst/>
          </a:prstGeom>
        </p:spPr>
      </p:pic>
      <p:sp>
        <p:nvSpPr>
          <p:cNvPr id="33" name="TextBox 32">
            <a:extLst>
              <a:ext uri="{FF2B5EF4-FFF2-40B4-BE49-F238E27FC236}">
                <a16:creationId xmlns:a16="http://schemas.microsoft.com/office/drawing/2014/main" id="{9F17D07E-A0A7-8345-03B0-5E71B9E42CDC}"/>
              </a:ext>
            </a:extLst>
          </p:cNvPr>
          <p:cNvSpPr txBox="1"/>
          <p:nvPr/>
        </p:nvSpPr>
        <p:spPr>
          <a:xfrm>
            <a:off x="2412959" y="2122941"/>
            <a:ext cx="1660198" cy="292388"/>
          </a:xfrm>
          <a:prstGeom prst="rect">
            <a:avLst/>
          </a:prstGeom>
          <a:noFill/>
        </p:spPr>
        <p:txBody>
          <a:bodyPr wrap="none" rtlCol="0">
            <a:spAutoFit/>
          </a:bodyPr>
          <a:lstStyle/>
          <a:p>
            <a:r>
              <a:rPr lang="en-IT" sz="1300" dirty="0"/>
              <a:t>New support design ?</a:t>
            </a:r>
          </a:p>
        </p:txBody>
      </p:sp>
      <p:sp>
        <p:nvSpPr>
          <p:cNvPr id="34" name="TextBox 33">
            <a:extLst>
              <a:ext uri="{FF2B5EF4-FFF2-40B4-BE49-F238E27FC236}">
                <a16:creationId xmlns:a16="http://schemas.microsoft.com/office/drawing/2014/main" id="{C7ABC393-38B0-235E-2B19-798AFB89AD8C}"/>
              </a:ext>
            </a:extLst>
          </p:cNvPr>
          <p:cNvSpPr txBox="1"/>
          <p:nvPr/>
        </p:nvSpPr>
        <p:spPr>
          <a:xfrm>
            <a:off x="2291333" y="812284"/>
            <a:ext cx="1715791" cy="292388"/>
          </a:xfrm>
          <a:prstGeom prst="rect">
            <a:avLst/>
          </a:prstGeom>
          <a:noFill/>
        </p:spPr>
        <p:txBody>
          <a:bodyPr wrap="none" rtlCol="0">
            <a:spAutoFit/>
          </a:bodyPr>
          <a:lstStyle/>
          <a:p>
            <a:r>
              <a:rPr lang="en-IT" sz="1300" dirty="0"/>
              <a:t>Compensating chicane</a:t>
            </a:r>
          </a:p>
        </p:txBody>
      </p:sp>
      <p:sp>
        <p:nvSpPr>
          <p:cNvPr id="35" name="TextBox 34">
            <a:extLst>
              <a:ext uri="{FF2B5EF4-FFF2-40B4-BE49-F238E27FC236}">
                <a16:creationId xmlns:a16="http://schemas.microsoft.com/office/drawing/2014/main" id="{217980A2-19F8-63F0-9446-94F634AB0AAD}"/>
              </a:ext>
            </a:extLst>
          </p:cNvPr>
          <p:cNvSpPr txBox="1"/>
          <p:nvPr/>
        </p:nvSpPr>
        <p:spPr>
          <a:xfrm>
            <a:off x="428490" y="3669927"/>
            <a:ext cx="3185103" cy="307777"/>
          </a:xfrm>
          <a:prstGeom prst="rect">
            <a:avLst/>
          </a:prstGeom>
          <a:noFill/>
        </p:spPr>
        <p:txBody>
          <a:bodyPr wrap="none" rtlCol="0">
            <a:spAutoFit/>
          </a:bodyPr>
          <a:lstStyle/>
          <a:p>
            <a:r>
              <a:rPr lang="en-IT" sz="1400" dirty="0"/>
              <a:t>High-lumi is essential, no recoil detection</a:t>
            </a:r>
          </a:p>
        </p:txBody>
      </p:sp>
      <p:pic>
        <p:nvPicPr>
          <p:cNvPr id="37" name="Picture 36" descr="mgb2_cold.jpg">
            <a:extLst>
              <a:ext uri="{FF2B5EF4-FFF2-40B4-BE49-F238E27FC236}">
                <a16:creationId xmlns:a16="http://schemas.microsoft.com/office/drawing/2014/main" id="{512BD962-2C4E-7A21-64D4-E93C24E213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9142" y="3267775"/>
            <a:ext cx="4335845" cy="3166694"/>
          </a:xfrm>
          <a:prstGeom prst="rect">
            <a:avLst/>
          </a:prstGeom>
        </p:spPr>
      </p:pic>
      <p:pic>
        <p:nvPicPr>
          <p:cNvPr id="46" name="Picture 45" descr="mgb2.jpg">
            <a:extLst>
              <a:ext uri="{FF2B5EF4-FFF2-40B4-BE49-F238E27FC236}">
                <a16:creationId xmlns:a16="http://schemas.microsoft.com/office/drawing/2014/main" id="{0C7E21E7-FD4E-3E2E-31B9-A63DF11D60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97629" y="2086906"/>
            <a:ext cx="2488293" cy="991378"/>
          </a:xfrm>
          <a:prstGeom prst="rect">
            <a:avLst/>
          </a:prstGeom>
        </p:spPr>
      </p:pic>
      <p:sp>
        <p:nvSpPr>
          <p:cNvPr id="47" name="TextBox 46">
            <a:extLst>
              <a:ext uri="{FF2B5EF4-FFF2-40B4-BE49-F238E27FC236}">
                <a16:creationId xmlns:a16="http://schemas.microsoft.com/office/drawing/2014/main" id="{03B07ECD-E1B8-BAE2-6B4A-B3BF6528BF3D}"/>
              </a:ext>
            </a:extLst>
          </p:cNvPr>
          <p:cNvSpPr txBox="1"/>
          <p:nvPr/>
        </p:nvSpPr>
        <p:spPr>
          <a:xfrm>
            <a:off x="413398" y="468358"/>
            <a:ext cx="2224904" cy="307777"/>
          </a:xfrm>
          <a:prstGeom prst="rect">
            <a:avLst/>
          </a:prstGeom>
          <a:noFill/>
        </p:spPr>
        <p:txBody>
          <a:bodyPr wrap="none" rtlCol="0">
            <a:spAutoFit/>
          </a:bodyPr>
          <a:lstStyle/>
          <a:p>
            <a:r>
              <a:rPr lang="en-IT" sz="1400" dirty="0"/>
              <a:t>5T external massive magnet</a:t>
            </a:r>
          </a:p>
        </p:txBody>
      </p:sp>
      <p:sp>
        <p:nvSpPr>
          <p:cNvPr id="48" name="TextBox 47">
            <a:extLst>
              <a:ext uri="{FF2B5EF4-FFF2-40B4-BE49-F238E27FC236}">
                <a16:creationId xmlns:a16="http://schemas.microsoft.com/office/drawing/2014/main" id="{2806C647-C8E9-275B-D4AE-6A77BB9B725B}"/>
              </a:ext>
            </a:extLst>
          </p:cNvPr>
          <p:cNvSpPr txBox="1"/>
          <p:nvPr/>
        </p:nvSpPr>
        <p:spPr>
          <a:xfrm>
            <a:off x="5913169" y="468981"/>
            <a:ext cx="2286395" cy="307777"/>
          </a:xfrm>
          <a:prstGeom prst="rect">
            <a:avLst/>
          </a:prstGeom>
          <a:noFill/>
        </p:spPr>
        <p:txBody>
          <a:bodyPr wrap="none" rtlCol="0">
            <a:spAutoFit/>
          </a:bodyPr>
          <a:lstStyle/>
          <a:p>
            <a:r>
              <a:rPr lang="en-IT" sz="1400" dirty="0"/>
              <a:t>2T light internal bulk magnet</a:t>
            </a:r>
          </a:p>
        </p:txBody>
      </p:sp>
      <p:sp>
        <p:nvSpPr>
          <p:cNvPr id="50" name="TextBox 49">
            <a:extLst>
              <a:ext uri="{FF2B5EF4-FFF2-40B4-BE49-F238E27FC236}">
                <a16:creationId xmlns:a16="http://schemas.microsoft.com/office/drawing/2014/main" id="{B596AE69-707B-9D32-B04C-44BCC2991580}"/>
              </a:ext>
            </a:extLst>
          </p:cNvPr>
          <p:cNvSpPr txBox="1"/>
          <p:nvPr/>
        </p:nvSpPr>
        <p:spPr>
          <a:xfrm>
            <a:off x="4704120" y="926257"/>
            <a:ext cx="4053546" cy="984885"/>
          </a:xfrm>
          <a:prstGeom prst="rect">
            <a:avLst/>
          </a:prstGeom>
          <a:noFill/>
        </p:spPr>
        <p:txBody>
          <a:bodyPr wrap="none" rtlCol="0">
            <a:spAutoFit/>
          </a:bodyPr>
          <a:lstStyle/>
          <a:p>
            <a:r>
              <a:rPr lang="x-none" sz="1300"/>
              <a:t>New concept</a:t>
            </a:r>
            <a:r>
              <a:rPr lang="en-US" sz="1300" dirty="0"/>
              <a:t> </a:t>
            </a:r>
            <a:r>
              <a:rPr lang="en-GB" sz="1300" dirty="0"/>
              <a:t>p</a:t>
            </a:r>
            <a:r>
              <a:rPr lang="x-none" sz="1300"/>
              <a:t>re-conditioned </a:t>
            </a:r>
            <a:r>
              <a:rPr lang="en-US" sz="1300" dirty="0"/>
              <a:t>MgB</a:t>
            </a:r>
            <a:r>
              <a:rPr lang="en-US" sz="1300" baseline="-25000" dirty="0"/>
              <a:t>2</a:t>
            </a:r>
            <a:r>
              <a:rPr lang="en-US" sz="1300" dirty="0"/>
              <a:t> </a:t>
            </a:r>
            <a:r>
              <a:rPr lang="x-none" sz="1300"/>
              <a:t>bulk superconductor</a:t>
            </a:r>
            <a:endParaRPr lang="en-US" sz="1300" dirty="0"/>
          </a:p>
          <a:p>
            <a:endParaRPr lang="en-US" sz="600" dirty="0"/>
          </a:p>
          <a:p>
            <a:r>
              <a:rPr lang="en-US" sz="1300" dirty="0"/>
              <a:t> 	- No coil shaping within experiment </a:t>
            </a:r>
          </a:p>
          <a:p>
            <a:r>
              <a:rPr lang="en-US" sz="1300" dirty="0"/>
              <a:t> 	- No current leads, just low T</a:t>
            </a:r>
          </a:p>
          <a:p>
            <a:r>
              <a:rPr lang="en-US" sz="1300" dirty="0"/>
              <a:t> 	- Minimum material, large acceptance</a:t>
            </a:r>
          </a:p>
        </p:txBody>
      </p:sp>
      <p:sp>
        <p:nvSpPr>
          <p:cNvPr id="2" name="TextBox 1">
            <a:extLst>
              <a:ext uri="{FF2B5EF4-FFF2-40B4-BE49-F238E27FC236}">
                <a16:creationId xmlns:a16="http://schemas.microsoft.com/office/drawing/2014/main" id="{154D1048-169F-8980-BACC-FB62819A7B9C}"/>
              </a:ext>
            </a:extLst>
          </p:cNvPr>
          <p:cNvSpPr txBox="1"/>
          <p:nvPr/>
        </p:nvSpPr>
        <p:spPr>
          <a:xfrm>
            <a:off x="3261312" y="463638"/>
            <a:ext cx="2097690" cy="307777"/>
          </a:xfrm>
          <a:prstGeom prst="rect">
            <a:avLst/>
          </a:prstGeom>
          <a:noFill/>
        </p:spPr>
        <p:txBody>
          <a:bodyPr wrap="none" rtlCol="0">
            <a:spAutoFit/>
          </a:bodyPr>
          <a:lstStyle/>
          <a:p>
            <a:r>
              <a:rPr lang="en-IT" sz="1400" b="1" dirty="0">
                <a:solidFill>
                  <a:srgbClr val="C00000"/>
                </a:solidFill>
              </a:rPr>
              <a:t>Decision by summer 2024</a:t>
            </a:r>
          </a:p>
        </p:txBody>
      </p:sp>
    </p:spTree>
    <p:extLst>
      <p:ext uri="{BB962C8B-B14F-4D97-AF65-F5344CB8AC3E}">
        <p14:creationId xmlns:p14="http://schemas.microsoft.com/office/powerpoint/2010/main" val="27020551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90F4F6-05AC-7AFF-DEDA-855EB4C83BB1}"/>
              </a:ext>
            </a:extLst>
          </p:cNvPr>
          <p:cNvPicPr>
            <a:picLocks noChangeAspect="1"/>
          </p:cNvPicPr>
          <p:nvPr/>
        </p:nvPicPr>
        <p:blipFill>
          <a:blip r:embed="rId3"/>
          <a:stretch>
            <a:fillRect/>
          </a:stretch>
        </p:blipFill>
        <p:spPr>
          <a:xfrm>
            <a:off x="886308" y="3675671"/>
            <a:ext cx="6751984" cy="2849696"/>
          </a:xfrm>
          <a:prstGeom prst="rect">
            <a:avLst/>
          </a:prstGeom>
        </p:spPr>
      </p:pic>
      <p:sp>
        <p:nvSpPr>
          <p:cNvPr id="44" name="Rectangle 43">
            <a:extLst>
              <a:ext uri="{FF2B5EF4-FFF2-40B4-BE49-F238E27FC236}">
                <a16:creationId xmlns:a16="http://schemas.microsoft.com/office/drawing/2014/main" id="{8AD8AF71-8EFA-0E86-59A9-CBEED6405FDA}"/>
              </a:ext>
            </a:extLst>
          </p:cNvPr>
          <p:cNvSpPr/>
          <p:nvPr/>
        </p:nvSpPr>
        <p:spPr>
          <a:xfrm>
            <a:off x="2501262" y="4225398"/>
            <a:ext cx="303725" cy="2173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46" name="Rectangle 45">
            <a:extLst>
              <a:ext uri="{FF2B5EF4-FFF2-40B4-BE49-F238E27FC236}">
                <a16:creationId xmlns:a16="http://schemas.microsoft.com/office/drawing/2014/main" id="{F6E5D795-67C5-D9DB-FC24-316C8CE695D7}"/>
              </a:ext>
            </a:extLst>
          </p:cNvPr>
          <p:cNvSpPr/>
          <p:nvPr/>
        </p:nvSpPr>
        <p:spPr>
          <a:xfrm>
            <a:off x="3711708" y="3838786"/>
            <a:ext cx="435626" cy="2561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39" name="Rectangle 38">
            <a:extLst>
              <a:ext uri="{FF2B5EF4-FFF2-40B4-BE49-F238E27FC236}">
                <a16:creationId xmlns:a16="http://schemas.microsoft.com/office/drawing/2014/main" id="{835DBB08-9FBF-4989-E8E8-475AB9E3894F}"/>
              </a:ext>
            </a:extLst>
          </p:cNvPr>
          <p:cNvSpPr/>
          <p:nvPr/>
        </p:nvSpPr>
        <p:spPr>
          <a:xfrm>
            <a:off x="7866737" y="4874617"/>
            <a:ext cx="659618" cy="5165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9" name="TextBox 18">
            <a:extLst>
              <a:ext uri="{FF2B5EF4-FFF2-40B4-BE49-F238E27FC236}">
                <a16:creationId xmlns:a16="http://schemas.microsoft.com/office/drawing/2014/main" id="{37C6355C-2FB2-1D6B-7BA0-02DCC4CFC117}"/>
              </a:ext>
            </a:extLst>
          </p:cNvPr>
          <p:cNvSpPr txBox="1"/>
          <p:nvPr/>
        </p:nvSpPr>
        <p:spPr>
          <a:xfrm>
            <a:off x="7830330" y="4837120"/>
            <a:ext cx="696024" cy="553998"/>
          </a:xfrm>
          <a:prstGeom prst="rect">
            <a:avLst/>
          </a:prstGeom>
          <a:noFill/>
        </p:spPr>
        <p:txBody>
          <a:bodyPr wrap="none" rtlCol="0">
            <a:spAutoFit/>
          </a:bodyPr>
          <a:lstStyle/>
          <a:p>
            <a:r>
              <a:rPr lang="en-IT" sz="1500" dirty="0"/>
              <a:t>Probe</a:t>
            </a:r>
          </a:p>
          <a:p>
            <a:r>
              <a:rPr lang="en-IT" sz="1500" dirty="0"/>
              <a:t>holder</a:t>
            </a:r>
          </a:p>
        </p:txBody>
      </p:sp>
      <p:sp>
        <p:nvSpPr>
          <p:cNvPr id="40" name="Rectangle 39">
            <a:extLst>
              <a:ext uri="{FF2B5EF4-FFF2-40B4-BE49-F238E27FC236}">
                <a16:creationId xmlns:a16="http://schemas.microsoft.com/office/drawing/2014/main" id="{420A1C14-65CF-C26B-2FB1-E2DCE3D23D13}"/>
              </a:ext>
            </a:extLst>
          </p:cNvPr>
          <p:cNvSpPr/>
          <p:nvPr/>
        </p:nvSpPr>
        <p:spPr>
          <a:xfrm>
            <a:off x="8505822" y="1642351"/>
            <a:ext cx="593618" cy="5165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pic>
        <p:nvPicPr>
          <p:cNvPr id="3" name="Picture 2">
            <a:extLst>
              <a:ext uri="{FF2B5EF4-FFF2-40B4-BE49-F238E27FC236}">
                <a16:creationId xmlns:a16="http://schemas.microsoft.com/office/drawing/2014/main" id="{91E357B7-91B6-BF74-E230-165AA00B6867}"/>
              </a:ext>
            </a:extLst>
          </p:cNvPr>
          <p:cNvPicPr>
            <a:picLocks noChangeAspect="1"/>
          </p:cNvPicPr>
          <p:nvPr/>
        </p:nvPicPr>
        <p:blipFill>
          <a:blip r:embed="rId4"/>
          <a:stretch>
            <a:fillRect/>
          </a:stretch>
        </p:blipFill>
        <p:spPr>
          <a:xfrm>
            <a:off x="685800" y="648389"/>
            <a:ext cx="7772400" cy="2836261"/>
          </a:xfrm>
          <a:prstGeom prst="rect">
            <a:avLst/>
          </a:prstGeom>
        </p:spPr>
      </p:pic>
      <p:sp>
        <p:nvSpPr>
          <p:cNvPr id="37" name="Rectangle 36">
            <a:extLst>
              <a:ext uri="{FF2B5EF4-FFF2-40B4-BE49-F238E27FC236}">
                <a16:creationId xmlns:a16="http://schemas.microsoft.com/office/drawing/2014/main" id="{D605C127-DFB2-054C-3761-05990BCE3DBA}"/>
              </a:ext>
            </a:extLst>
          </p:cNvPr>
          <p:cNvSpPr/>
          <p:nvPr/>
        </p:nvSpPr>
        <p:spPr>
          <a:xfrm>
            <a:off x="1883940" y="1420151"/>
            <a:ext cx="879138" cy="276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38" name="Rectangle 37">
            <a:extLst>
              <a:ext uri="{FF2B5EF4-FFF2-40B4-BE49-F238E27FC236}">
                <a16:creationId xmlns:a16="http://schemas.microsoft.com/office/drawing/2014/main" id="{C4F8582E-F72B-7BBD-2EA8-E768E8015466}"/>
              </a:ext>
            </a:extLst>
          </p:cNvPr>
          <p:cNvSpPr/>
          <p:nvPr/>
        </p:nvSpPr>
        <p:spPr>
          <a:xfrm>
            <a:off x="2861287" y="2356846"/>
            <a:ext cx="1319235" cy="276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33" name="Rectangle 32">
            <a:extLst>
              <a:ext uri="{FF2B5EF4-FFF2-40B4-BE49-F238E27FC236}">
                <a16:creationId xmlns:a16="http://schemas.microsoft.com/office/drawing/2014/main" id="{21981BC7-AF10-A9ED-8E39-2FDDDC8C442F}"/>
              </a:ext>
            </a:extLst>
          </p:cNvPr>
          <p:cNvSpPr/>
          <p:nvPr/>
        </p:nvSpPr>
        <p:spPr>
          <a:xfrm>
            <a:off x="685800" y="1910426"/>
            <a:ext cx="1314784" cy="276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31" name="Rectangle 30">
            <a:extLst>
              <a:ext uri="{FF2B5EF4-FFF2-40B4-BE49-F238E27FC236}">
                <a16:creationId xmlns:a16="http://schemas.microsoft.com/office/drawing/2014/main" id="{47C0F71C-9C03-68C9-7282-D6FBFA881E8D}"/>
              </a:ext>
            </a:extLst>
          </p:cNvPr>
          <p:cNvSpPr/>
          <p:nvPr/>
        </p:nvSpPr>
        <p:spPr>
          <a:xfrm>
            <a:off x="506896" y="588521"/>
            <a:ext cx="8189843" cy="217332"/>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32" name="Rectangle 31">
            <a:extLst>
              <a:ext uri="{FF2B5EF4-FFF2-40B4-BE49-F238E27FC236}">
                <a16:creationId xmlns:a16="http://schemas.microsoft.com/office/drawing/2014/main" id="{8C7D9A58-CCE8-CB40-D8E3-15C9E8D06D6D}"/>
              </a:ext>
            </a:extLst>
          </p:cNvPr>
          <p:cNvSpPr/>
          <p:nvPr/>
        </p:nvSpPr>
        <p:spPr>
          <a:xfrm>
            <a:off x="244883" y="3623333"/>
            <a:ext cx="7933459" cy="228687"/>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8" name="Rectangle 7">
            <a:extLst>
              <a:ext uri="{FF2B5EF4-FFF2-40B4-BE49-F238E27FC236}">
                <a16:creationId xmlns:a16="http://schemas.microsoft.com/office/drawing/2014/main" id="{63479BC7-EAE4-654C-8E58-BAE684169B96}"/>
              </a:ext>
            </a:extLst>
          </p:cNvPr>
          <p:cNvSpPr/>
          <p:nvPr/>
        </p:nvSpPr>
        <p:spPr>
          <a:xfrm>
            <a:off x="0" y="0"/>
            <a:ext cx="9144000"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9" name="Rectangle 8">
            <a:extLst>
              <a:ext uri="{FF2B5EF4-FFF2-40B4-BE49-F238E27FC236}">
                <a16:creationId xmlns:a16="http://schemas.microsoft.com/office/drawing/2014/main" id="{B7C366FE-CB4E-3049-B34A-4993DD198D0C}"/>
              </a:ext>
            </a:extLst>
          </p:cNvPr>
          <p:cNvSpPr/>
          <p:nvPr/>
        </p:nvSpPr>
        <p:spPr>
          <a:xfrm>
            <a:off x="3218822" y="-20391"/>
            <a:ext cx="2560637" cy="461665"/>
          </a:xfrm>
          <a:prstGeom prst="rect">
            <a:avLst/>
          </a:prstGeom>
          <a:noFill/>
        </p:spPr>
        <p:txBody>
          <a:bodyPr wrap="none">
            <a:spAutoFit/>
          </a:bodyPr>
          <a:lstStyle/>
          <a:p>
            <a:pPr algn="ctr">
              <a:defRPr/>
            </a:pPr>
            <a:r>
              <a:rPr lang="en-US" sz="2400" dirty="0">
                <a:ln w="1905"/>
                <a:solidFill>
                  <a:schemeClr val="bg1"/>
                </a:solidFill>
                <a:latin typeface="Calibri"/>
              </a:rPr>
              <a:t>New Test Cryostat  </a:t>
            </a:r>
          </a:p>
        </p:txBody>
      </p:sp>
      <p:sp>
        <p:nvSpPr>
          <p:cNvPr id="18" name="TextBox 17">
            <a:extLst>
              <a:ext uri="{FF2B5EF4-FFF2-40B4-BE49-F238E27FC236}">
                <a16:creationId xmlns:a16="http://schemas.microsoft.com/office/drawing/2014/main" id="{A5639873-F97F-0D21-88CD-DE9CE762A8A2}"/>
              </a:ext>
            </a:extLst>
          </p:cNvPr>
          <p:cNvSpPr txBox="1"/>
          <p:nvPr/>
        </p:nvSpPr>
        <p:spPr>
          <a:xfrm>
            <a:off x="8484377" y="1623603"/>
            <a:ext cx="574196" cy="553998"/>
          </a:xfrm>
          <a:prstGeom prst="rect">
            <a:avLst/>
          </a:prstGeom>
          <a:noFill/>
        </p:spPr>
        <p:txBody>
          <a:bodyPr wrap="none" rtlCol="0">
            <a:spAutoFit/>
          </a:bodyPr>
          <a:lstStyle/>
          <a:p>
            <a:r>
              <a:rPr lang="en-IT" sz="1500" dirty="0"/>
              <a:t>Cold</a:t>
            </a:r>
          </a:p>
          <a:p>
            <a:r>
              <a:rPr lang="en-IT" sz="1500" dirty="0"/>
              <a:t>head</a:t>
            </a:r>
          </a:p>
        </p:txBody>
      </p:sp>
      <p:sp>
        <p:nvSpPr>
          <p:cNvPr id="20" name="TextBox 19">
            <a:extLst>
              <a:ext uri="{FF2B5EF4-FFF2-40B4-BE49-F238E27FC236}">
                <a16:creationId xmlns:a16="http://schemas.microsoft.com/office/drawing/2014/main" id="{48E93674-DE00-BD80-D9DD-D333BF45F50D}"/>
              </a:ext>
            </a:extLst>
          </p:cNvPr>
          <p:cNvSpPr txBox="1"/>
          <p:nvPr/>
        </p:nvSpPr>
        <p:spPr>
          <a:xfrm>
            <a:off x="1931562" y="1398768"/>
            <a:ext cx="716222" cy="323165"/>
          </a:xfrm>
          <a:prstGeom prst="rect">
            <a:avLst/>
          </a:prstGeom>
          <a:noFill/>
        </p:spPr>
        <p:txBody>
          <a:bodyPr wrap="none" rtlCol="0">
            <a:spAutoFit/>
          </a:bodyPr>
          <a:lstStyle/>
          <a:p>
            <a:r>
              <a:rPr lang="en-IT" sz="1500" dirty="0"/>
              <a:t>Heater</a:t>
            </a:r>
          </a:p>
        </p:txBody>
      </p:sp>
      <p:sp>
        <p:nvSpPr>
          <p:cNvPr id="21" name="TextBox 20">
            <a:extLst>
              <a:ext uri="{FF2B5EF4-FFF2-40B4-BE49-F238E27FC236}">
                <a16:creationId xmlns:a16="http://schemas.microsoft.com/office/drawing/2014/main" id="{CF246361-61A7-FE0D-84B7-4F42F343B708}"/>
              </a:ext>
            </a:extLst>
          </p:cNvPr>
          <p:cNvSpPr txBox="1"/>
          <p:nvPr/>
        </p:nvSpPr>
        <p:spPr>
          <a:xfrm>
            <a:off x="2943065" y="2319694"/>
            <a:ext cx="1319235" cy="323165"/>
          </a:xfrm>
          <a:prstGeom prst="rect">
            <a:avLst/>
          </a:prstGeom>
          <a:noFill/>
        </p:spPr>
        <p:txBody>
          <a:bodyPr wrap="square" rtlCol="0">
            <a:spAutoFit/>
          </a:bodyPr>
          <a:lstStyle/>
          <a:p>
            <a:r>
              <a:rPr lang="en-IT" sz="1500" dirty="0"/>
              <a:t>4K cold stage </a:t>
            </a:r>
          </a:p>
        </p:txBody>
      </p:sp>
      <p:cxnSp>
        <p:nvCxnSpPr>
          <p:cNvPr id="23" name="Straight Arrow Connector 22">
            <a:extLst>
              <a:ext uri="{FF2B5EF4-FFF2-40B4-BE49-F238E27FC236}">
                <a16:creationId xmlns:a16="http://schemas.microsoft.com/office/drawing/2014/main" id="{9BC5CF4B-DF04-90BF-1D1E-B984E24AB0D9}"/>
              </a:ext>
            </a:extLst>
          </p:cNvPr>
          <p:cNvCxnSpPr/>
          <p:nvPr/>
        </p:nvCxnSpPr>
        <p:spPr>
          <a:xfrm>
            <a:off x="886308" y="3819466"/>
            <a:ext cx="6751984" cy="0"/>
          </a:xfrm>
          <a:prstGeom prst="straightConnector1">
            <a:avLst/>
          </a:prstGeom>
          <a:ln>
            <a:solidFill>
              <a:srgbClr val="C00000"/>
            </a:solidFill>
            <a:headEnd type="arrow" w="lg" len="lg"/>
            <a:tailEnd type="arrow" w="lg" len="lg"/>
          </a:ln>
          <a:effectLst/>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3E1F7E50-3368-D619-3482-B72028B0CEC2}"/>
              </a:ext>
            </a:extLst>
          </p:cNvPr>
          <p:cNvSpPr txBox="1"/>
          <p:nvPr/>
        </p:nvSpPr>
        <p:spPr>
          <a:xfrm>
            <a:off x="3856521" y="3486362"/>
            <a:ext cx="659155" cy="323165"/>
          </a:xfrm>
          <a:prstGeom prst="rect">
            <a:avLst/>
          </a:prstGeom>
          <a:noFill/>
        </p:spPr>
        <p:txBody>
          <a:bodyPr wrap="none" rtlCol="0">
            <a:spAutoFit/>
          </a:bodyPr>
          <a:lstStyle/>
          <a:p>
            <a:r>
              <a:rPr lang="en-IT" sz="1500" dirty="0">
                <a:solidFill>
                  <a:srgbClr val="C00000"/>
                </a:solidFill>
              </a:rPr>
              <a:t>10 cm</a:t>
            </a:r>
          </a:p>
        </p:txBody>
      </p:sp>
      <p:cxnSp>
        <p:nvCxnSpPr>
          <p:cNvPr id="28" name="Straight Arrow Connector 27">
            <a:extLst>
              <a:ext uri="{FF2B5EF4-FFF2-40B4-BE49-F238E27FC236}">
                <a16:creationId xmlns:a16="http://schemas.microsoft.com/office/drawing/2014/main" id="{C1940816-6957-C84C-072D-EAFCFA572301}"/>
              </a:ext>
            </a:extLst>
          </p:cNvPr>
          <p:cNvCxnSpPr>
            <a:cxnSpLocks/>
          </p:cNvCxnSpPr>
          <p:nvPr/>
        </p:nvCxnSpPr>
        <p:spPr>
          <a:xfrm>
            <a:off x="685800" y="750481"/>
            <a:ext cx="7772400" cy="14291"/>
          </a:xfrm>
          <a:prstGeom prst="straightConnector1">
            <a:avLst/>
          </a:prstGeom>
          <a:ln>
            <a:solidFill>
              <a:srgbClr val="C00000"/>
            </a:solidFill>
            <a:headEnd type="arrow" w="lg" len="lg"/>
            <a:tailEnd type="arrow" w="lg" len="lg"/>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0A8C7764-CB3A-B985-BC88-F50AC750C7A4}"/>
              </a:ext>
            </a:extLst>
          </p:cNvPr>
          <p:cNvSpPr txBox="1"/>
          <p:nvPr/>
        </p:nvSpPr>
        <p:spPr>
          <a:xfrm>
            <a:off x="4130118" y="449053"/>
            <a:ext cx="943398" cy="323165"/>
          </a:xfrm>
          <a:prstGeom prst="rect">
            <a:avLst/>
          </a:prstGeom>
          <a:noFill/>
        </p:spPr>
        <p:txBody>
          <a:bodyPr wrap="square" rtlCol="0">
            <a:spAutoFit/>
          </a:bodyPr>
          <a:lstStyle/>
          <a:p>
            <a:r>
              <a:rPr lang="en-IT" sz="1500" dirty="0">
                <a:solidFill>
                  <a:srgbClr val="C00000"/>
                </a:solidFill>
              </a:rPr>
              <a:t>100 cm</a:t>
            </a:r>
          </a:p>
        </p:txBody>
      </p:sp>
      <p:sp>
        <p:nvSpPr>
          <p:cNvPr id="36" name="TextBox 35">
            <a:extLst>
              <a:ext uri="{FF2B5EF4-FFF2-40B4-BE49-F238E27FC236}">
                <a16:creationId xmlns:a16="http://schemas.microsoft.com/office/drawing/2014/main" id="{8CF541B2-5C28-D828-DA57-0ED56421BFFF}"/>
              </a:ext>
            </a:extLst>
          </p:cNvPr>
          <p:cNvSpPr txBox="1"/>
          <p:nvPr/>
        </p:nvSpPr>
        <p:spPr>
          <a:xfrm>
            <a:off x="685800" y="1864260"/>
            <a:ext cx="1314784" cy="323165"/>
          </a:xfrm>
          <a:prstGeom prst="rect">
            <a:avLst/>
          </a:prstGeom>
          <a:noFill/>
        </p:spPr>
        <p:txBody>
          <a:bodyPr wrap="none" rtlCol="0">
            <a:spAutoFit/>
          </a:bodyPr>
          <a:lstStyle/>
          <a:p>
            <a:r>
              <a:rPr lang="en-IT" sz="1500" dirty="0"/>
              <a:t>Sample holder</a:t>
            </a:r>
          </a:p>
        </p:txBody>
      </p:sp>
      <p:sp>
        <p:nvSpPr>
          <p:cNvPr id="41" name="TextBox 40">
            <a:extLst>
              <a:ext uri="{FF2B5EF4-FFF2-40B4-BE49-F238E27FC236}">
                <a16:creationId xmlns:a16="http://schemas.microsoft.com/office/drawing/2014/main" id="{1E95BB28-B406-A58E-FBC6-E0698AFB3DC6}"/>
              </a:ext>
            </a:extLst>
          </p:cNvPr>
          <p:cNvSpPr txBox="1"/>
          <p:nvPr/>
        </p:nvSpPr>
        <p:spPr>
          <a:xfrm>
            <a:off x="2517408" y="4168335"/>
            <a:ext cx="277640" cy="323165"/>
          </a:xfrm>
          <a:prstGeom prst="rect">
            <a:avLst/>
          </a:prstGeom>
          <a:noFill/>
        </p:spPr>
        <p:txBody>
          <a:bodyPr wrap="none" rtlCol="0">
            <a:spAutoFit/>
          </a:bodyPr>
          <a:lstStyle/>
          <a:p>
            <a:r>
              <a:rPr lang="en-IT" sz="1500" dirty="0"/>
              <a:t>T</a:t>
            </a:r>
          </a:p>
        </p:txBody>
      </p:sp>
      <p:sp>
        <p:nvSpPr>
          <p:cNvPr id="43" name="TextBox 42">
            <a:extLst>
              <a:ext uri="{FF2B5EF4-FFF2-40B4-BE49-F238E27FC236}">
                <a16:creationId xmlns:a16="http://schemas.microsoft.com/office/drawing/2014/main" id="{E2FE96DC-EDEC-D4A5-F8DE-B407DB3D99AA}"/>
              </a:ext>
            </a:extLst>
          </p:cNvPr>
          <p:cNvSpPr txBox="1"/>
          <p:nvPr/>
        </p:nvSpPr>
        <p:spPr>
          <a:xfrm>
            <a:off x="3684583" y="3814354"/>
            <a:ext cx="486030" cy="323165"/>
          </a:xfrm>
          <a:prstGeom prst="rect">
            <a:avLst/>
          </a:prstGeom>
          <a:noFill/>
        </p:spPr>
        <p:txBody>
          <a:bodyPr wrap="none" rtlCol="0">
            <a:spAutoFit/>
          </a:bodyPr>
          <a:lstStyle/>
          <a:p>
            <a:r>
              <a:rPr lang="en-IT" sz="1500" dirty="0"/>
              <a:t>Hall</a:t>
            </a:r>
          </a:p>
        </p:txBody>
      </p:sp>
      <p:sp>
        <p:nvSpPr>
          <p:cNvPr id="47" name="Rectangle 46">
            <a:extLst>
              <a:ext uri="{FF2B5EF4-FFF2-40B4-BE49-F238E27FC236}">
                <a16:creationId xmlns:a16="http://schemas.microsoft.com/office/drawing/2014/main" id="{702E608B-9DE8-90F0-AD63-0B0ED75E2D0E}"/>
              </a:ext>
            </a:extLst>
          </p:cNvPr>
          <p:cNvSpPr/>
          <p:nvPr/>
        </p:nvSpPr>
        <p:spPr>
          <a:xfrm>
            <a:off x="1703323" y="4229695"/>
            <a:ext cx="435626" cy="2561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48" name="TextBox 47">
            <a:extLst>
              <a:ext uri="{FF2B5EF4-FFF2-40B4-BE49-F238E27FC236}">
                <a16:creationId xmlns:a16="http://schemas.microsoft.com/office/drawing/2014/main" id="{72596CC2-7B2A-32F5-D727-C5759B5D4032}"/>
              </a:ext>
            </a:extLst>
          </p:cNvPr>
          <p:cNvSpPr txBox="1"/>
          <p:nvPr/>
        </p:nvSpPr>
        <p:spPr>
          <a:xfrm>
            <a:off x="1676198" y="4205263"/>
            <a:ext cx="486030" cy="323165"/>
          </a:xfrm>
          <a:prstGeom prst="rect">
            <a:avLst/>
          </a:prstGeom>
          <a:noFill/>
        </p:spPr>
        <p:txBody>
          <a:bodyPr wrap="none" rtlCol="0">
            <a:spAutoFit/>
          </a:bodyPr>
          <a:lstStyle/>
          <a:p>
            <a:r>
              <a:rPr lang="en-IT" sz="1500" dirty="0"/>
              <a:t>Hall</a:t>
            </a:r>
          </a:p>
        </p:txBody>
      </p:sp>
      <p:sp>
        <p:nvSpPr>
          <p:cNvPr id="49" name="Right Arrow 48">
            <a:extLst>
              <a:ext uri="{FF2B5EF4-FFF2-40B4-BE49-F238E27FC236}">
                <a16:creationId xmlns:a16="http://schemas.microsoft.com/office/drawing/2014/main" id="{CB46EB72-95EF-788B-C6AA-CA812F358A36}"/>
              </a:ext>
            </a:extLst>
          </p:cNvPr>
          <p:cNvSpPr/>
          <p:nvPr/>
        </p:nvSpPr>
        <p:spPr>
          <a:xfrm>
            <a:off x="215066" y="1830456"/>
            <a:ext cx="318667" cy="40926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50" name="TextBox 49">
            <a:extLst>
              <a:ext uri="{FF2B5EF4-FFF2-40B4-BE49-F238E27FC236}">
                <a16:creationId xmlns:a16="http://schemas.microsoft.com/office/drawing/2014/main" id="{68014A53-B979-A55D-055E-60BCD85C2AFB}"/>
              </a:ext>
            </a:extLst>
          </p:cNvPr>
          <p:cNvSpPr txBox="1"/>
          <p:nvPr/>
        </p:nvSpPr>
        <p:spPr>
          <a:xfrm>
            <a:off x="14743" y="1261754"/>
            <a:ext cx="686406" cy="553998"/>
          </a:xfrm>
          <a:prstGeom prst="rect">
            <a:avLst/>
          </a:prstGeom>
          <a:noFill/>
        </p:spPr>
        <p:txBody>
          <a:bodyPr wrap="none" rtlCol="0">
            <a:spAutoFit/>
          </a:bodyPr>
          <a:lstStyle/>
          <a:p>
            <a:r>
              <a:rPr lang="en-IT" sz="1500" dirty="0"/>
              <a:t>Rapid</a:t>
            </a:r>
          </a:p>
          <a:p>
            <a:r>
              <a:rPr lang="en-IT" sz="1500" dirty="0"/>
              <a:t>access</a:t>
            </a:r>
          </a:p>
        </p:txBody>
      </p:sp>
      <p:pic>
        <p:nvPicPr>
          <p:cNvPr id="4" name="Picture 3">
            <a:extLst>
              <a:ext uri="{FF2B5EF4-FFF2-40B4-BE49-F238E27FC236}">
                <a16:creationId xmlns:a16="http://schemas.microsoft.com/office/drawing/2014/main" id="{3C5CE79F-82D6-48A9-E45E-164FD10E05FE}"/>
              </a:ext>
            </a:extLst>
          </p:cNvPr>
          <p:cNvPicPr>
            <a:picLocks noChangeAspect="1"/>
          </p:cNvPicPr>
          <p:nvPr/>
        </p:nvPicPr>
        <p:blipFill>
          <a:blip r:embed="rId5"/>
          <a:stretch>
            <a:fillRect/>
          </a:stretch>
        </p:blipFill>
        <p:spPr>
          <a:xfrm>
            <a:off x="8232165" y="4998"/>
            <a:ext cx="762181" cy="400735"/>
          </a:xfrm>
          <a:prstGeom prst="rect">
            <a:avLst/>
          </a:prstGeom>
        </p:spPr>
      </p:pic>
      <p:pic>
        <p:nvPicPr>
          <p:cNvPr id="6" name="Picture 5">
            <a:extLst>
              <a:ext uri="{FF2B5EF4-FFF2-40B4-BE49-F238E27FC236}">
                <a16:creationId xmlns:a16="http://schemas.microsoft.com/office/drawing/2014/main" id="{A4E9D7EA-527E-9683-E59F-544CC1224EBB}"/>
              </a:ext>
            </a:extLst>
          </p:cNvPr>
          <p:cNvPicPr>
            <a:picLocks noChangeAspect="1"/>
          </p:cNvPicPr>
          <p:nvPr/>
        </p:nvPicPr>
        <p:blipFill>
          <a:blip r:embed="rId6"/>
          <a:stretch>
            <a:fillRect/>
          </a:stretch>
        </p:blipFill>
        <p:spPr>
          <a:xfrm>
            <a:off x="83679" y="20489"/>
            <a:ext cx="1044906" cy="379706"/>
          </a:xfrm>
          <a:prstGeom prst="rect">
            <a:avLst/>
          </a:prstGeom>
        </p:spPr>
      </p:pic>
      <p:sp>
        <p:nvSpPr>
          <p:cNvPr id="7" name="Rectangle 6">
            <a:extLst>
              <a:ext uri="{FF2B5EF4-FFF2-40B4-BE49-F238E27FC236}">
                <a16:creationId xmlns:a16="http://schemas.microsoft.com/office/drawing/2014/main" id="{8636E341-9BCE-95DC-F6FE-073D0788DB74}"/>
              </a:ext>
            </a:extLst>
          </p:cNvPr>
          <p:cNvSpPr/>
          <p:nvPr/>
        </p:nvSpPr>
        <p:spPr>
          <a:xfrm>
            <a:off x="0" y="6604774"/>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1" name="Foliennummernplatzhalter 6">
            <a:extLst>
              <a:ext uri="{FF2B5EF4-FFF2-40B4-BE49-F238E27FC236}">
                <a16:creationId xmlns:a16="http://schemas.microsoft.com/office/drawing/2014/main" id="{859A9252-FA60-3FBE-CD72-D8BD5D4F2516}"/>
              </a:ext>
            </a:extLst>
          </p:cNvPr>
          <p:cNvSpPr txBox="1">
            <a:spLocks noGrp="1"/>
          </p:cNvSpPr>
          <p:nvPr/>
        </p:nvSpPr>
        <p:spPr>
          <a:xfrm>
            <a:off x="6633408" y="6475595"/>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27</a:t>
            </a:fld>
            <a:endParaRPr lang="en-US" sz="1100" dirty="0">
              <a:solidFill>
                <a:schemeClr val="bg1"/>
              </a:solidFill>
            </a:endParaRPr>
          </a:p>
        </p:txBody>
      </p:sp>
      <p:sp>
        <p:nvSpPr>
          <p:cNvPr id="13" name="Datumsplatzhalter 5">
            <a:extLst>
              <a:ext uri="{FF2B5EF4-FFF2-40B4-BE49-F238E27FC236}">
                <a16:creationId xmlns:a16="http://schemas.microsoft.com/office/drawing/2014/main" id="{8CE9E3C9-20C4-E2B5-E456-FB294B31F4F1}"/>
              </a:ext>
            </a:extLst>
          </p:cNvPr>
          <p:cNvSpPr txBox="1">
            <a:spLocks noGrp="1"/>
          </p:cNvSpPr>
          <p:nvPr/>
        </p:nvSpPr>
        <p:spPr>
          <a:xfrm>
            <a:off x="330634" y="6604774"/>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14" name="Fußzeilenplatzhalter 7">
            <a:extLst>
              <a:ext uri="{FF2B5EF4-FFF2-40B4-BE49-F238E27FC236}">
                <a16:creationId xmlns:a16="http://schemas.microsoft.com/office/drawing/2014/main" id="{CD5989E1-B204-86F9-5280-2E69AFB202CD}"/>
              </a:ext>
            </a:extLst>
          </p:cNvPr>
          <p:cNvSpPr txBox="1">
            <a:spLocks noGrp="1"/>
          </p:cNvSpPr>
          <p:nvPr/>
        </p:nvSpPr>
        <p:spPr>
          <a:xfrm>
            <a:off x="1761735" y="6604774"/>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sp>
        <p:nvSpPr>
          <p:cNvPr id="16" name="Plaque 15">
            <a:extLst>
              <a:ext uri="{FF2B5EF4-FFF2-40B4-BE49-F238E27FC236}">
                <a16:creationId xmlns:a16="http://schemas.microsoft.com/office/drawing/2014/main" id="{AD78C5D5-5892-B7C4-D9B7-1D8127E15F9C}"/>
              </a:ext>
            </a:extLst>
          </p:cNvPr>
          <p:cNvSpPr/>
          <p:nvPr/>
        </p:nvSpPr>
        <p:spPr>
          <a:xfrm>
            <a:off x="8100101" y="3809657"/>
            <a:ext cx="811440" cy="345440"/>
          </a:xfrm>
          <a:prstGeom prst="plaque">
            <a:avLst/>
          </a:prstGeom>
          <a:solidFill>
            <a:schemeClr val="accent6">
              <a:lumMod val="40000"/>
              <a:lumOff val="60000"/>
            </a:schemeClr>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2" name="TextBox 21">
            <a:extLst>
              <a:ext uri="{FF2B5EF4-FFF2-40B4-BE49-F238E27FC236}">
                <a16:creationId xmlns:a16="http://schemas.microsoft.com/office/drawing/2014/main" id="{DF9C96EA-29BD-D076-3DD0-EE97B0E3C6EF}"/>
              </a:ext>
            </a:extLst>
          </p:cNvPr>
          <p:cNvSpPr txBox="1"/>
          <p:nvPr/>
        </p:nvSpPr>
        <p:spPr>
          <a:xfrm>
            <a:off x="8100101" y="3837458"/>
            <a:ext cx="811441" cy="276999"/>
          </a:xfrm>
          <a:prstGeom prst="rect">
            <a:avLst/>
          </a:prstGeom>
          <a:noFill/>
        </p:spPr>
        <p:txBody>
          <a:bodyPr wrap="none" rtlCol="0">
            <a:spAutoFit/>
          </a:bodyPr>
          <a:lstStyle/>
          <a:p>
            <a:r>
              <a:rPr lang="en-IT" sz="1200" dirty="0"/>
              <a:t>Milestone</a:t>
            </a:r>
          </a:p>
        </p:txBody>
      </p:sp>
    </p:spTree>
    <p:extLst>
      <p:ext uri="{BB962C8B-B14F-4D97-AF65-F5344CB8AC3E}">
        <p14:creationId xmlns:p14="http://schemas.microsoft.com/office/powerpoint/2010/main" val="13105135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479BC7-EAE4-654C-8E58-BAE684169B96}"/>
              </a:ext>
            </a:extLst>
          </p:cNvPr>
          <p:cNvSpPr/>
          <p:nvPr/>
        </p:nvSpPr>
        <p:spPr>
          <a:xfrm>
            <a:off x="0" y="0"/>
            <a:ext cx="9144000"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9" name="Rectangle 8">
            <a:extLst>
              <a:ext uri="{FF2B5EF4-FFF2-40B4-BE49-F238E27FC236}">
                <a16:creationId xmlns:a16="http://schemas.microsoft.com/office/drawing/2014/main" id="{B7C366FE-CB4E-3049-B34A-4993DD198D0C}"/>
              </a:ext>
            </a:extLst>
          </p:cNvPr>
          <p:cNvSpPr/>
          <p:nvPr/>
        </p:nvSpPr>
        <p:spPr>
          <a:xfrm>
            <a:off x="3230205" y="-20391"/>
            <a:ext cx="2537874" cy="461665"/>
          </a:xfrm>
          <a:prstGeom prst="rect">
            <a:avLst/>
          </a:prstGeom>
          <a:noFill/>
        </p:spPr>
        <p:txBody>
          <a:bodyPr wrap="none">
            <a:spAutoFit/>
          </a:bodyPr>
          <a:lstStyle/>
          <a:p>
            <a:pPr algn="ctr">
              <a:defRPr/>
            </a:pPr>
            <a:r>
              <a:rPr lang="en-US" sz="2400" dirty="0">
                <a:ln w="1905"/>
                <a:solidFill>
                  <a:schemeClr val="bg1"/>
                </a:solidFill>
                <a:latin typeface="Calibri"/>
              </a:rPr>
              <a:t>The MgB</a:t>
            </a:r>
            <a:r>
              <a:rPr lang="en-US" sz="2400" baseline="-25000" dirty="0">
                <a:ln w="1905"/>
                <a:solidFill>
                  <a:schemeClr val="bg1"/>
                </a:solidFill>
                <a:latin typeface="Calibri"/>
              </a:rPr>
              <a:t>2</a:t>
            </a:r>
            <a:r>
              <a:rPr lang="en-US" sz="2400" dirty="0">
                <a:ln w="1905"/>
                <a:solidFill>
                  <a:schemeClr val="bg1"/>
                </a:solidFill>
                <a:latin typeface="Calibri"/>
              </a:rPr>
              <a:t> samples</a:t>
            </a:r>
          </a:p>
        </p:txBody>
      </p:sp>
      <p:pic>
        <p:nvPicPr>
          <p:cNvPr id="4" name="Picture 3">
            <a:extLst>
              <a:ext uri="{FF2B5EF4-FFF2-40B4-BE49-F238E27FC236}">
                <a16:creationId xmlns:a16="http://schemas.microsoft.com/office/drawing/2014/main" id="{DC917119-777C-58A1-ED4C-D0B828C094C3}"/>
              </a:ext>
            </a:extLst>
          </p:cNvPr>
          <p:cNvPicPr>
            <a:picLocks noChangeAspect="1"/>
          </p:cNvPicPr>
          <p:nvPr/>
        </p:nvPicPr>
        <p:blipFill>
          <a:blip r:embed="rId3"/>
          <a:stretch>
            <a:fillRect/>
          </a:stretch>
        </p:blipFill>
        <p:spPr>
          <a:xfrm>
            <a:off x="4438610" y="573770"/>
            <a:ext cx="4453420" cy="2565400"/>
          </a:xfrm>
          <a:prstGeom prst="rect">
            <a:avLst/>
          </a:prstGeom>
        </p:spPr>
      </p:pic>
      <p:sp>
        <p:nvSpPr>
          <p:cNvPr id="6" name="TextBox 5">
            <a:extLst>
              <a:ext uri="{FF2B5EF4-FFF2-40B4-BE49-F238E27FC236}">
                <a16:creationId xmlns:a16="http://schemas.microsoft.com/office/drawing/2014/main" id="{AC082CA9-373B-8254-EBA6-133E85DC1726}"/>
              </a:ext>
            </a:extLst>
          </p:cNvPr>
          <p:cNvSpPr txBox="1"/>
          <p:nvPr/>
        </p:nvSpPr>
        <p:spPr>
          <a:xfrm>
            <a:off x="203479" y="545053"/>
            <a:ext cx="3895746" cy="1261884"/>
          </a:xfrm>
          <a:prstGeom prst="rect">
            <a:avLst/>
          </a:prstGeom>
          <a:noFill/>
        </p:spPr>
        <p:txBody>
          <a:bodyPr wrap="none" rtlCol="0">
            <a:spAutoFit/>
          </a:bodyPr>
          <a:lstStyle/>
          <a:p>
            <a:r>
              <a:rPr lang="en-IT" sz="1500" dirty="0"/>
              <a:t>Goal:</a:t>
            </a:r>
          </a:p>
          <a:p>
            <a:r>
              <a:rPr lang="en-IT" sz="800" dirty="0"/>
              <a:t>    </a:t>
            </a:r>
          </a:p>
          <a:p>
            <a:r>
              <a:rPr lang="en-IT" sz="1500" dirty="0">
                <a:solidFill>
                  <a:srgbClr val="C00000"/>
                </a:solidFill>
              </a:rPr>
              <a:t>✓</a:t>
            </a:r>
            <a:r>
              <a:rPr lang="en-IT" sz="1500" dirty="0"/>
              <a:t>  Reproducibility  (same or equivalent sample)</a:t>
            </a:r>
          </a:p>
          <a:p>
            <a:r>
              <a:rPr lang="en-IT" sz="800" dirty="0"/>
              <a:t>             </a:t>
            </a:r>
          </a:p>
          <a:p>
            <a:r>
              <a:rPr lang="en-IT" sz="1500" dirty="0"/>
              <a:t>✓  Different grain size and thickness </a:t>
            </a:r>
          </a:p>
          <a:p>
            <a:r>
              <a:rPr lang="en-IT" sz="1500" dirty="0"/>
              <a:t>     (sample optimization)</a:t>
            </a:r>
          </a:p>
        </p:txBody>
      </p:sp>
      <p:pic>
        <p:nvPicPr>
          <p:cNvPr id="3" name="Picture 2">
            <a:extLst>
              <a:ext uri="{FF2B5EF4-FFF2-40B4-BE49-F238E27FC236}">
                <a16:creationId xmlns:a16="http://schemas.microsoft.com/office/drawing/2014/main" id="{BB021B3C-CCC0-6869-7ED5-E4C23FC029F2}"/>
              </a:ext>
            </a:extLst>
          </p:cNvPr>
          <p:cNvPicPr>
            <a:picLocks noChangeAspect="1"/>
          </p:cNvPicPr>
          <p:nvPr/>
        </p:nvPicPr>
        <p:blipFill>
          <a:blip r:embed="rId4"/>
          <a:stretch>
            <a:fillRect/>
          </a:stretch>
        </p:blipFill>
        <p:spPr>
          <a:xfrm>
            <a:off x="163637" y="3305629"/>
            <a:ext cx="4053840" cy="3096583"/>
          </a:xfrm>
          <a:prstGeom prst="rect">
            <a:avLst/>
          </a:prstGeom>
        </p:spPr>
      </p:pic>
      <p:pic>
        <p:nvPicPr>
          <p:cNvPr id="5" name="Picture 4">
            <a:extLst>
              <a:ext uri="{FF2B5EF4-FFF2-40B4-BE49-F238E27FC236}">
                <a16:creationId xmlns:a16="http://schemas.microsoft.com/office/drawing/2014/main" id="{42ABC02E-7E31-94FC-45D4-81B93BC83800}"/>
              </a:ext>
            </a:extLst>
          </p:cNvPr>
          <p:cNvPicPr>
            <a:picLocks noChangeAspect="1"/>
          </p:cNvPicPr>
          <p:nvPr/>
        </p:nvPicPr>
        <p:blipFill>
          <a:blip r:embed="rId5"/>
          <a:stretch>
            <a:fillRect/>
          </a:stretch>
        </p:blipFill>
        <p:spPr>
          <a:xfrm>
            <a:off x="4438610" y="3291716"/>
            <a:ext cx="4322417" cy="3124408"/>
          </a:xfrm>
          <a:prstGeom prst="rect">
            <a:avLst/>
          </a:prstGeom>
        </p:spPr>
      </p:pic>
      <p:sp>
        <p:nvSpPr>
          <p:cNvPr id="7" name="Rectangle 6">
            <a:extLst>
              <a:ext uri="{FF2B5EF4-FFF2-40B4-BE49-F238E27FC236}">
                <a16:creationId xmlns:a16="http://schemas.microsoft.com/office/drawing/2014/main" id="{3F6312CA-6329-EDBE-4FB9-1F5D6EEC7FDA}"/>
              </a:ext>
            </a:extLst>
          </p:cNvPr>
          <p:cNvSpPr/>
          <p:nvPr/>
        </p:nvSpPr>
        <p:spPr>
          <a:xfrm>
            <a:off x="839680" y="3511387"/>
            <a:ext cx="2203258" cy="1644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1" name="Rectangle 10">
            <a:extLst>
              <a:ext uri="{FF2B5EF4-FFF2-40B4-BE49-F238E27FC236}">
                <a16:creationId xmlns:a16="http://schemas.microsoft.com/office/drawing/2014/main" id="{09139762-D5BC-3F96-3432-2093F498ABFA}"/>
              </a:ext>
            </a:extLst>
          </p:cNvPr>
          <p:cNvSpPr/>
          <p:nvPr/>
        </p:nvSpPr>
        <p:spPr>
          <a:xfrm>
            <a:off x="0" y="6604774"/>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3" name="Foliennummernplatzhalter 6">
            <a:extLst>
              <a:ext uri="{FF2B5EF4-FFF2-40B4-BE49-F238E27FC236}">
                <a16:creationId xmlns:a16="http://schemas.microsoft.com/office/drawing/2014/main" id="{394C865A-6AE4-28E3-7319-96102D231DEC}"/>
              </a:ext>
            </a:extLst>
          </p:cNvPr>
          <p:cNvSpPr txBox="1">
            <a:spLocks noGrp="1"/>
          </p:cNvSpPr>
          <p:nvPr/>
        </p:nvSpPr>
        <p:spPr>
          <a:xfrm>
            <a:off x="6633408" y="6475595"/>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28</a:t>
            </a:fld>
            <a:endParaRPr lang="en-US" sz="1100" dirty="0">
              <a:solidFill>
                <a:schemeClr val="bg1"/>
              </a:solidFill>
            </a:endParaRPr>
          </a:p>
        </p:txBody>
      </p:sp>
      <p:sp>
        <p:nvSpPr>
          <p:cNvPr id="14" name="Datumsplatzhalter 5">
            <a:extLst>
              <a:ext uri="{FF2B5EF4-FFF2-40B4-BE49-F238E27FC236}">
                <a16:creationId xmlns:a16="http://schemas.microsoft.com/office/drawing/2014/main" id="{9E466F8C-72B3-58F7-A92D-2EF96A02BC2E}"/>
              </a:ext>
            </a:extLst>
          </p:cNvPr>
          <p:cNvSpPr txBox="1">
            <a:spLocks noGrp="1"/>
          </p:cNvSpPr>
          <p:nvPr/>
        </p:nvSpPr>
        <p:spPr>
          <a:xfrm>
            <a:off x="330634" y="6604774"/>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16" name="Fußzeilenplatzhalter 7">
            <a:extLst>
              <a:ext uri="{FF2B5EF4-FFF2-40B4-BE49-F238E27FC236}">
                <a16:creationId xmlns:a16="http://schemas.microsoft.com/office/drawing/2014/main" id="{AAEDDF75-86D9-6FF6-127E-A6EB7D299A49}"/>
              </a:ext>
            </a:extLst>
          </p:cNvPr>
          <p:cNvSpPr txBox="1">
            <a:spLocks noGrp="1"/>
          </p:cNvSpPr>
          <p:nvPr/>
        </p:nvSpPr>
        <p:spPr>
          <a:xfrm>
            <a:off x="1761735" y="6604774"/>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sp>
        <p:nvSpPr>
          <p:cNvPr id="18" name="TextBox 17">
            <a:extLst>
              <a:ext uri="{FF2B5EF4-FFF2-40B4-BE49-F238E27FC236}">
                <a16:creationId xmlns:a16="http://schemas.microsoft.com/office/drawing/2014/main" id="{931B77B3-7C7E-8347-32D3-6F9B5315EEC9}"/>
              </a:ext>
            </a:extLst>
          </p:cNvPr>
          <p:cNvSpPr txBox="1"/>
          <p:nvPr/>
        </p:nvSpPr>
        <p:spPr>
          <a:xfrm>
            <a:off x="5994400" y="5659120"/>
            <a:ext cx="2287742" cy="307777"/>
          </a:xfrm>
          <a:prstGeom prst="rect">
            <a:avLst/>
          </a:prstGeom>
          <a:noFill/>
        </p:spPr>
        <p:txBody>
          <a:bodyPr wrap="none" rtlCol="0">
            <a:spAutoFit/>
          </a:bodyPr>
          <a:lstStyle/>
          <a:p>
            <a:r>
              <a:rPr lang="en-GB" sz="1400" dirty="0"/>
              <a:t>F</a:t>
            </a:r>
            <a:r>
              <a:rPr lang="en-IT" sz="1400" dirty="0"/>
              <a:t>lux jumps decreasing with T</a:t>
            </a:r>
          </a:p>
        </p:txBody>
      </p:sp>
      <p:pic>
        <p:nvPicPr>
          <p:cNvPr id="19" name="Picture 18">
            <a:extLst>
              <a:ext uri="{FF2B5EF4-FFF2-40B4-BE49-F238E27FC236}">
                <a16:creationId xmlns:a16="http://schemas.microsoft.com/office/drawing/2014/main" id="{0A9BE999-61B8-3663-5172-DADF06E3D57E}"/>
              </a:ext>
            </a:extLst>
          </p:cNvPr>
          <p:cNvPicPr>
            <a:picLocks noChangeAspect="1"/>
          </p:cNvPicPr>
          <p:nvPr/>
        </p:nvPicPr>
        <p:blipFill>
          <a:blip r:embed="rId6"/>
          <a:stretch>
            <a:fillRect/>
          </a:stretch>
        </p:blipFill>
        <p:spPr>
          <a:xfrm>
            <a:off x="631114" y="2000017"/>
            <a:ext cx="1411795" cy="1069047"/>
          </a:xfrm>
          <a:prstGeom prst="rect">
            <a:avLst/>
          </a:prstGeom>
        </p:spPr>
      </p:pic>
      <p:pic>
        <p:nvPicPr>
          <p:cNvPr id="20" name="Picture 19">
            <a:extLst>
              <a:ext uri="{FF2B5EF4-FFF2-40B4-BE49-F238E27FC236}">
                <a16:creationId xmlns:a16="http://schemas.microsoft.com/office/drawing/2014/main" id="{EF7C022F-8740-CAAC-B7AB-07007A367DF5}"/>
              </a:ext>
            </a:extLst>
          </p:cNvPr>
          <p:cNvPicPr>
            <a:picLocks noChangeAspect="1"/>
          </p:cNvPicPr>
          <p:nvPr/>
        </p:nvPicPr>
        <p:blipFill>
          <a:blip r:embed="rId7"/>
          <a:stretch>
            <a:fillRect/>
          </a:stretch>
        </p:blipFill>
        <p:spPr>
          <a:xfrm>
            <a:off x="2662514" y="2000017"/>
            <a:ext cx="1291371" cy="1069047"/>
          </a:xfrm>
          <a:prstGeom prst="rect">
            <a:avLst/>
          </a:prstGeom>
        </p:spPr>
      </p:pic>
      <p:sp>
        <p:nvSpPr>
          <p:cNvPr id="21" name="TextBox 20">
            <a:extLst>
              <a:ext uri="{FF2B5EF4-FFF2-40B4-BE49-F238E27FC236}">
                <a16:creationId xmlns:a16="http://schemas.microsoft.com/office/drawing/2014/main" id="{40EDB0B7-E8DE-B8B5-D483-FC036C623B70}"/>
              </a:ext>
            </a:extLst>
          </p:cNvPr>
          <p:cNvSpPr txBox="1"/>
          <p:nvPr/>
        </p:nvSpPr>
        <p:spPr>
          <a:xfrm>
            <a:off x="214012" y="2000017"/>
            <a:ext cx="417102" cy="369332"/>
          </a:xfrm>
          <a:prstGeom prst="rect">
            <a:avLst/>
          </a:prstGeom>
          <a:noFill/>
        </p:spPr>
        <p:txBody>
          <a:bodyPr wrap="none" rtlCol="0">
            <a:spAutoFit/>
          </a:bodyPr>
          <a:lstStyle/>
          <a:p>
            <a:r>
              <a:rPr lang="en-IT" dirty="0"/>
              <a:t>#6</a:t>
            </a:r>
          </a:p>
        </p:txBody>
      </p:sp>
      <p:sp>
        <p:nvSpPr>
          <p:cNvPr id="22" name="TextBox 21">
            <a:extLst>
              <a:ext uri="{FF2B5EF4-FFF2-40B4-BE49-F238E27FC236}">
                <a16:creationId xmlns:a16="http://schemas.microsoft.com/office/drawing/2014/main" id="{E2ED5A39-D414-5173-6344-C518310D53FF}"/>
              </a:ext>
            </a:extLst>
          </p:cNvPr>
          <p:cNvSpPr txBox="1"/>
          <p:nvPr/>
        </p:nvSpPr>
        <p:spPr>
          <a:xfrm>
            <a:off x="2205966" y="2000017"/>
            <a:ext cx="417102" cy="369332"/>
          </a:xfrm>
          <a:prstGeom prst="rect">
            <a:avLst/>
          </a:prstGeom>
          <a:noFill/>
        </p:spPr>
        <p:txBody>
          <a:bodyPr wrap="none" rtlCol="0">
            <a:spAutoFit/>
          </a:bodyPr>
          <a:lstStyle/>
          <a:p>
            <a:r>
              <a:rPr lang="en-IT" dirty="0"/>
              <a:t>#1</a:t>
            </a:r>
          </a:p>
        </p:txBody>
      </p:sp>
    </p:spTree>
    <p:extLst>
      <p:ext uri="{BB962C8B-B14F-4D97-AF65-F5344CB8AC3E}">
        <p14:creationId xmlns:p14="http://schemas.microsoft.com/office/powerpoint/2010/main" val="37478928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479BC7-EAE4-654C-8E58-BAE684169B96}"/>
              </a:ext>
            </a:extLst>
          </p:cNvPr>
          <p:cNvSpPr/>
          <p:nvPr/>
        </p:nvSpPr>
        <p:spPr>
          <a:xfrm>
            <a:off x="0" y="0"/>
            <a:ext cx="9144000"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9" name="Rectangle 8">
            <a:extLst>
              <a:ext uri="{FF2B5EF4-FFF2-40B4-BE49-F238E27FC236}">
                <a16:creationId xmlns:a16="http://schemas.microsoft.com/office/drawing/2014/main" id="{B7C366FE-CB4E-3049-B34A-4993DD198D0C}"/>
              </a:ext>
            </a:extLst>
          </p:cNvPr>
          <p:cNvSpPr/>
          <p:nvPr/>
        </p:nvSpPr>
        <p:spPr>
          <a:xfrm>
            <a:off x="3202857" y="-20391"/>
            <a:ext cx="2592569" cy="461665"/>
          </a:xfrm>
          <a:prstGeom prst="rect">
            <a:avLst/>
          </a:prstGeom>
          <a:noFill/>
        </p:spPr>
        <p:txBody>
          <a:bodyPr wrap="none">
            <a:spAutoFit/>
          </a:bodyPr>
          <a:lstStyle/>
          <a:p>
            <a:pPr algn="ctr">
              <a:defRPr/>
            </a:pPr>
            <a:r>
              <a:rPr lang="en-US" sz="2400" dirty="0">
                <a:ln w="1905"/>
                <a:solidFill>
                  <a:schemeClr val="bg1"/>
                </a:solidFill>
                <a:latin typeface="Calibri"/>
              </a:rPr>
              <a:t>MgB</a:t>
            </a:r>
            <a:r>
              <a:rPr lang="en-US" sz="2400" baseline="-25000" dirty="0">
                <a:ln w="1905"/>
                <a:solidFill>
                  <a:schemeClr val="bg1"/>
                </a:solidFill>
                <a:latin typeface="Calibri"/>
              </a:rPr>
              <a:t>2</a:t>
            </a:r>
            <a:r>
              <a:rPr lang="en-US" sz="2400" dirty="0">
                <a:ln w="1905"/>
                <a:solidFill>
                  <a:schemeClr val="bg1"/>
                </a:solidFill>
                <a:latin typeface="Calibri"/>
              </a:rPr>
              <a:t> Performance</a:t>
            </a:r>
          </a:p>
        </p:txBody>
      </p:sp>
      <p:pic>
        <p:nvPicPr>
          <p:cNvPr id="3" name="Picture 2">
            <a:extLst>
              <a:ext uri="{FF2B5EF4-FFF2-40B4-BE49-F238E27FC236}">
                <a16:creationId xmlns:a16="http://schemas.microsoft.com/office/drawing/2014/main" id="{655C89CB-B236-B153-6E44-23B07FCE3F4F}"/>
              </a:ext>
            </a:extLst>
          </p:cNvPr>
          <p:cNvPicPr>
            <a:picLocks noChangeAspect="1"/>
          </p:cNvPicPr>
          <p:nvPr/>
        </p:nvPicPr>
        <p:blipFill>
          <a:blip r:embed="rId3"/>
          <a:stretch>
            <a:fillRect/>
          </a:stretch>
        </p:blipFill>
        <p:spPr>
          <a:xfrm>
            <a:off x="318732" y="731501"/>
            <a:ext cx="8506536" cy="4416969"/>
          </a:xfrm>
          <a:prstGeom prst="rect">
            <a:avLst/>
          </a:prstGeom>
        </p:spPr>
      </p:pic>
      <p:sp>
        <p:nvSpPr>
          <p:cNvPr id="5" name="Rectangle 4">
            <a:extLst>
              <a:ext uri="{FF2B5EF4-FFF2-40B4-BE49-F238E27FC236}">
                <a16:creationId xmlns:a16="http://schemas.microsoft.com/office/drawing/2014/main" id="{505419C2-E33E-92F9-2C3B-86C0541842B2}"/>
              </a:ext>
            </a:extLst>
          </p:cNvPr>
          <p:cNvSpPr/>
          <p:nvPr/>
        </p:nvSpPr>
        <p:spPr>
          <a:xfrm>
            <a:off x="5615609" y="3995530"/>
            <a:ext cx="1233035" cy="208722"/>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7" name="Rectangle 6">
            <a:extLst>
              <a:ext uri="{FF2B5EF4-FFF2-40B4-BE49-F238E27FC236}">
                <a16:creationId xmlns:a16="http://schemas.microsoft.com/office/drawing/2014/main" id="{7B2E2BE7-3040-F30D-07B6-A890AE14BEA0}"/>
              </a:ext>
            </a:extLst>
          </p:cNvPr>
          <p:cNvSpPr/>
          <p:nvPr/>
        </p:nvSpPr>
        <p:spPr>
          <a:xfrm>
            <a:off x="5615608" y="4809791"/>
            <a:ext cx="1233035" cy="208722"/>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1" name="Rectangle 10">
            <a:extLst>
              <a:ext uri="{FF2B5EF4-FFF2-40B4-BE49-F238E27FC236}">
                <a16:creationId xmlns:a16="http://schemas.microsoft.com/office/drawing/2014/main" id="{F0B42B7A-0F40-E71A-303C-640AF732C5AA}"/>
              </a:ext>
            </a:extLst>
          </p:cNvPr>
          <p:cNvSpPr/>
          <p:nvPr/>
        </p:nvSpPr>
        <p:spPr>
          <a:xfrm>
            <a:off x="5606252" y="3802972"/>
            <a:ext cx="1233035" cy="208722"/>
          </a:xfrm>
          <a:prstGeom prst="rect">
            <a:avLst/>
          </a:prstGeom>
          <a:noFill/>
          <a:ln w="254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3" name="Rectangle 12">
            <a:extLst>
              <a:ext uri="{FF2B5EF4-FFF2-40B4-BE49-F238E27FC236}">
                <a16:creationId xmlns:a16="http://schemas.microsoft.com/office/drawing/2014/main" id="{FB3182BB-8868-F085-5450-9C26ED1EF130}"/>
              </a:ext>
            </a:extLst>
          </p:cNvPr>
          <p:cNvSpPr/>
          <p:nvPr/>
        </p:nvSpPr>
        <p:spPr>
          <a:xfrm>
            <a:off x="5626130" y="2561835"/>
            <a:ext cx="1233035" cy="208722"/>
          </a:xfrm>
          <a:prstGeom prst="rect">
            <a:avLst/>
          </a:prstGeom>
          <a:noFill/>
          <a:ln w="254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4" name="TextBox 13">
            <a:extLst>
              <a:ext uri="{FF2B5EF4-FFF2-40B4-BE49-F238E27FC236}">
                <a16:creationId xmlns:a16="http://schemas.microsoft.com/office/drawing/2014/main" id="{B3D1131F-7660-BC38-AC7E-2E0A42084027}"/>
              </a:ext>
            </a:extLst>
          </p:cNvPr>
          <p:cNvSpPr txBox="1"/>
          <p:nvPr/>
        </p:nvSpPr>
        <p:spPr>
          <a:xfrm>
            <a:off x="461387" y="5468569"/>
            <a:ext cx="8489375" cy="1015663"/>
          </a:xfrm>
          <a:prstGeom prst="rect">
            <a:avLst/>
          </a:prstGeom>
          <a:noFill/>
        </p:spPr>
        <p:txBody>
          <a:bodyPr wrap="none" rtlCol="0">
            <a:spAutoFit/>
          </a:bodyPr>
          <a:lstStyle/>
          <a:p>
            <a:r>
              <a:rPr lang="en-IT" sz="1500" dirty="0"/>
              <a:t>The MgB</a:t>
            </a:r>
            <a:r>
              <a:rPr lang="en-IT" sz="1500" baseline="-25000" dirty="0"/>
              <a:t>2</a:t>
            </a:r>
            <a:r>
              <a:rPr lang="en-IT" sz="1500" dirty="0"/>
              <a:t> sample could sustain (or screen) the wanted field, but not (yet) in a reproducible way </a:t>
            </a:r>
          </a:p>
          <a:p>
            <a:r>
              <a:rPr lang="en-IT" sz="1500" dirty="0"/>
              <a:t>Observed for all samples except the first that came as leftover from a past development</a:t>
            </a:r>
          </a:p>
          <a:p>
            <a:endParaRPr lang="en-IT" sz="1500" dirty="0"/>
          </a:p>
          <a:p>
            <a:r>
              <a:rPr lang="en-IT" sz="1500" b="1" dirty="0">
                <a:solidFill>
                  <a:srgbClr val="C00000"/>
                </a:solidFill>
              </a:rPr>
              <a:t>Modification to prevent sample rotation + new  c</a:t>
            </a:r>
            <a:r>
              <a:rPr lang="en-US" sz="1500" b="1" dirty="0" err="1">
                <a:solidFill>
                  <a:srgbClr val="C00000"/>
                </a:solidFill>
              </a:rPr>
              <a:t>ontrolled</a:t>
            </a:r>
            <a:r>
              <a:rPr lang="en-US" sz="1500" b="1" dirty="0">
                <a:solidFill>
                  <a:srgbClr val="C00000"/>
                </a:solidFill>
              </a:rPr>
              <a:t> production negotiated with </a:t>
            </a:r>
            <a:r>
              <a:rPr lang="en-IT" sz="1500" b="1" dirty="0">
                <a:solidFill>
                  <a:srgbClr val="C00000"/>
                </a:solidFill>
              </a:rPr>
              <a:t>the manufacturer</a:t>
            </a:r>
          </a:p>
        </p:txBody>
      </p:sp>
      <p:pic>
        <p:nvPicPr>
          <p:cNvPr id="18" name="Picture 17">
            <a:extLst>
              <a:ext uri="{FF2B5EF4-FFF2-40B4-BE49-F238E27FC236}">
                <a16:creationId xmlns:a16="http://schemas.microsoft.com/office/drawing/2014/main" id="{4460E68C-10EA-60CB-B5E1-D121FA60630F}"/>
              </a:ext>
            </a:extLst>
          </p:cNvPr>
          <p:cNvPicPr>
            <a:picLocks noChangeAspect="1"/>
          </p:cNvPicPr>
          <p:nvPr/>
        </p:nvPicPr>
        <p:blipFill>
          <a:blip r:embed="rId4"/>
          <a:stretch>
            <a:fillRect/>
          </a:stretch>
        </p:blipFill>
        <p:spPr>
          <a:xfrm>
            <a:off x="8232165" y="4998"/>
            <a:ext cx="762181" cy="400735"/>
          </a:xfrm>
          <a:prstGeom prst="rect">
            <a:avLst/>
          </a:prstGeom>
        </p:spPr>
      </p:pic>
      <p:pic>
        <p:nvPicPr>
          <p:cNvPr id="19" name="Picture 18">
            <a:extLst>
              <a:ext uri="{FF2B5EF4-FFF2-40B4-BE49-F238E27FC236}">
                <a16:creationId xmlns:a16="http://schemas.microsoft.com/office/drawing/2014/main" id="{F63B2E5A-A28D-A900-81F0-2DD7F1FDB83B}"/>
              </a:ext>
            </a:extLst>
          </p:cNvPr>
          <p:cNvPicPr>
            <a:picLocks noChangeAspect="1"/>
          </p:cNvPicPr>
          <p:nvPr/>
        </p:nvPicPr>
        <p:blipFill>
          <a:blip r:embed="rId5"/>
          <a:stretch>
            <a:fillRect/>
          </a:stretch>
        </p:blipFill>
        <p:spPr>
          <a:xfrm>
            <a:off x="83679" y="20489"/>
            <a:ext cx="1044906" cy="379706"/>
          </a:xfrm>
          <a:prstGeom prst="rect">
            <a:avLst/>
          </a:prstGeom>
        </p:spPr>
      </p:pic>
      <p:sp>
        <p:nvSpPr>
          <p:cNvPr id="20" name="Rectangle 19">
            <a:extLst>
              <a:ext uri="{FF2B5EF4-FFF2-40B4-BE49-F238E27FC236}">
                <a16:creationId xmlns:a16="http://schemas.microsoft.com/office/drawing/2014/main" id="{5EF90AF7-6B85-5F07-0A81-DFBF5D66E424}"/>
              </a:ext>
            </a:extLst>
          </p:cNvPr>
          <p:cNvSpPr/>
          <p:nvPr/>
        </p:nvSpPr>
        <p:spPr>
          <a:xfrm>
            <a:off x="0" y="6604774"/>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21" name="Foliennummernplatzhalter 6">
            <a:extLst>
              <a:ext uri="{FF2B5EF4-FFF2-40B4-BE49-F238E27FC236}">
                <a16:creationId xmlns:a16="http://schemas.microsoft.com/office/drawing/2014/main" id="{1C97CED2-2140-A0F3-89AE-195031CD34A3}"/>
              </a:ext>
            </a:extLst>
          </p:cNvPr>
          <p:cNvSpPr txBox="1">
            <a:spLocks noGrp="1"/>
          </p:cNvSpPr>
          <p:nvPr/>
        </p:nvSpPr>
        <p:spPr>
          <a:xfrm>
            <a:off x="6633408" y="6475595"/>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29</a:t>
            </a:fld>
            <a:endParaRPr lang="en-US" sz="1100" dirty="0">
              <a:solidFill>
                <a:schemeClr val="bg1"/>
              </a:solidFill>
            </a:endParaRPr>
          </a:p>
        </p:txBody>
      </p:sp>
      <p:sp>
        <p:nvSpPr>
          <p:cNvPr id="22" name="Datumsplatzhalter 5">
            <a:extLst>
              <a:ext uri="{FF2B5EF4-FFF2-40B4-BE49-F238E27FC236}">
                <a16:creationId xmlns:a16="http://schemas.microsoft.com/office/drawing/2014/main" id="{CDF9FF61-AA40-5F48-EBD5-6D34705EF9E7}"/>
              </a:ext>
            </a:extLst>
          </p:cNvPr>
          <p:cNvSpPr txBox="1">
            <a:spLocks noGrp="1"/>
          </p:cNvSpPr>
          <p:nvPr/>
        </p:nvSpPr>
        <p:spPr>
          <a:xfrm>
            <a:off x="330634" y="6604774"/>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23" name="Fußzeilenplatzhalter 7">
            <a:extLst>
              <a:ext uri="{FF2B5EF4-FFF2-40B4-BE49-F238E27FC236}">
                <a16:creationId xmlns:a16="http://schemas.microsoft.com/office/drawing/2014/main" id="{956305A5-B39A-CE14-763B-B4DC82514987}"/>
              </a:ext>
            </a:extLst>
          </p:cNvPr>
          <p:cNvSpPr txBox="1">
            <a:spLocks noGrp="1"/>
          </p:cNvSpPr>
          <p:nvPr/>
        </p:nvSpPr>
        <p:spPr>
          <a:xfrm>
            <a:off x="1761735" y="6604774"/>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spTree>
    <p:extLst>
      <p:ext uri="{BB962C8B-B14F-4D97-AF65-F5344CB8AC3E}">
        <p14:creationId xmlns:p14="http://schemas.microsoft.com/office/powerpoint/2010/main" val="3753969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377CD3-6679-084C-B786-867015090574}"/>
              </a:ext>
            </a:extLst>
          </p:cNvPr>
          <p:cNvSpPr/>
          <p:nvPr/>
        </p:nvSpPr>
        <p:spPr>
          <a:xfrm>
            <a:off x="0" y="0"/>
            <a:ext cx="9144000"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5" name="Rectangle 14"/>
          <p:cNvSpPr/>
          <p:nvPr/>
        </p:nvSpPr>
        <p:spPr>
          <a:xfrm>
            <a:off x="3383756" y="-41603"/>
            <a:ext cx="2230739" cy="461665"/>
          </a:xfrm>
          <a:prstGeom prst="rect">
            <a:avLst/>
          </a:prstGeom>
          <a:noFill/>
        </p:spPr>
        <p:txBody>
          <a:bodyPr wrap="none">
            <a:spAutoFit/>
          </a:bodyPr>
          <a:lstStyle/>
          <a:p>
            <a:pPr algn="ctr">
              <a:defRPr/>
            </a:pPr>
            <a:r>
              <a:rPr lang="en-US" sz="2400" dirty="0">
                <a:ln w="1905"/>
                <a:solidFill>
                  <a:schemeClr val="bg1"/>
                </a:solidFill>
                <a:latin typeface="Calibri"/>
              </a:rPr>
              <a:t>Long Range Plan</a:t>
            </a:r>
          </a:p>
        </p:txBody>
      </p:sp>
      <p:pic>
        <p:nvPicPr>
          <p:cNvPr id="34" name="Picture 33">
            <a:extLst>
              <a:ext uri="{FF2B5EF4-FFF2-40B4-BE49-F238E27FC236}">
                <a16:creationId xmlns:a16="http://schemas.microsoft.com/office/drawing/2014/main" id="{0F0AC359-6EA6-A34A-BAD1-4C000F796822}"/>
              </a:ext>
            </a:extLst>
          </p:cNvPr>
          <p:cNvPicPr>
            <a:picLocks noChangeAspect="1"/>
          </p:cNvPicPr>
          <p:nvPr/>
        </p:nvPicPr>
        <p:blipFill>
          <a:blip r:embed="rId3"/>
          <a:stretch>
            <a:fillRect/>
          </a:stretch>
        </p:blipFill>
        <p:spPr>
          <a:xfrm>
            <a:off x="8232165" y="4998"/>
            <a:ext cx="762181" cy="400735"/>
          </a:xfrm>
          <a:prstGeom prst="rect">
            <a:avLst/>
          </a:prstGeom>
        </p:spPr>
      </p:pic>
      <p:pic>
        <p:nvPicPr>
          <p:cNvPr id="35" name="Picture 34">
            <a:extLst>
              <a:ext uri="{FF2B5EF4-FFF2-40B4-BE49-F238E27FC236}">
                <a16:creationId xmlns:a16="http://schemas.microsoft.com/office/drawing/2014/main" id="{695B6C47-C447-BB4A-8A2B-D3FA6AEBF71A}"/>
              </a:ext>
            </a:extLst>
          </p:cNvPr>
          <p:cNvPicPr>
            <a:picLocks noChangeAspect="1"/>
          </p:cNvPicPr>
          <p:nvPr/>
        </p:nvPicPr>
        <p:blipFill>
          <a:blip r:embed="rId4"/>
          <a:stretch>
            <a:fillRect/>
          </a:stretch>
        </p:blipFill>
        <p:spPr>
          <a:xfrm>
            <a:off x="83679" y="20489"/>
            <a:ext cx="1044906" cy="379706"/>
          </a:xfrm>
          <a:prstGeom prst="rect">
            <a:avLst/>
          </a:prstGeom>
        </p:spPr>
      </p:pic>
      <p:sp>
        <p:nvSpPr>
          <p:cNvPr id="2" name="Rectangle 1">
            <a:extLst>
              <a:ext uri="{FF2B5EF4-FFF2-40B4-BE49-F238E27FC236}">
                <a16:creationId xmlns:a16="http://schemas.microsoft.com/office/drawing/2014/main" id="{4B5C167F-70A9-7ACA-1930-495255F12A09}"/>
              </a:ext>
            </a:extLst>
          </p:cNvPr>
          <p:cNvSpPr/>
          <p:nvPr/>
        </p:nvSpPr>
        <p:spPr>
          <a:xfrm>
            <a:off x="0" y="6640286"/>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5" name="Foliennummernplatzhalter 6">
            <a:extLst>
              <a:ext uri="{FF2B5EF4-FFF2-40B4-BE49-F238E27FC236}">
                <a16:creationId xmlns:a16="http://schemas.microsoft.com/office/drawing/2014/main" id="{6E8F43EB-5BE9-391C-FA2B-752ED22C8913}"/>
              </a:ext>
            </a:extLst>
          </p:cNvPr>
          <p:cNvSpPr txBox="1">
            <a:spLocks noGrp="1"/>
          </p:cNvSpPr>
          <p:nvPr/>
        </p:nvSpPr>
        <p:spPr>
          <a:xfrm>
            <a:off x="6633408" y="6511107"/>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3</a:t>
            </a:fld>
            <a:endParaRPr lang="en-US" sz="1100" dirty="0">
              <a:solidFill>
                <a:schemeClr val="bg1"/>
              </a:solidFill>
            </a:endParaRPr>
          </a:p>
        </p:txBody>
      </p:sp>
      <p:sp>
        <p:nvSpPr>
          <p:cNvPr id="6" name="Datumsplatzhalter 5">
            <a:extLst>
              <a:ext uri="{FF2B5EF4-FFF2-40B4-BE49-F238E27FC236}">
                <a16:creationId xmlns:a16="http://schemas.microsoft.com/office/drawing/2014/main" id="{A5B00BB1-B4CD-3C6C-D05C-BD3201AE2BCE}"/>
              </a:ext>
            </a:extLst>
          </p:cNvPr>
          <p:cNvSpPr txBox="1">
            <a:spLocks noGrp="1"/>
          </p:cNvSpPr>
          <p:nvPr/>
        </p:nvSpPr>
        <p:spPr>
          <a:xfrm>
            <a:off x="330634" y="6640286"/>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7" name="Fußzeilenplatzhalter 7">
            <a:extLst>
              <a:ext uri="{FF2B5EF4-FFF2-40B4-BE49-F238E27FC236}">
                <a16:creationId xmlns:a16="http://schemas.microsoft.com/office/drawing/2014/main" id="{4ABEABF6-8638-A0FC-3363-D873652D19C6}"/>
              </a:ext>
            </a:extLst>
          </p:cNvPr>
          <p:cNvSpPr txBox="1">
            <a:spLocks noGrp="1"/>
          </p:cNvSpPr>
          <p:nvPr/>
        </p:nvSpPr>
        <p:spPr>
          <a:xfrm>
            <a:off x="1761735" y="6640286"/>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sp>
        <p:nvSpPr>
          <p:cNvPr id="17" name="TextBox 16">
            <a:extLst>
              <a:ext uri="{FF2B5EF4-FFF2-40B4-BE49-F238E27FC236}">
                <a16:creationId xmlns:a16="http://schemas.microsoft.com/office/drawing/2014/main" id="{7966CC0E-3553-3A2B-0C28-7A508A82037C}"/>
              </a:ext>
            </a:extLst>
          </p:cNvPr>
          <p:cNvSpPr txBox="1"/>
          <p:nvPr/>
        </p:nvSpPr>
        <p:spPr>
          <a:xfrm>
            <a:off x="606132" y="677550"/>
            <a:ext cx="7005059" cy="1477328"/>
          </a:xfrm>
          <a:prstGeom prst="rect">
            <a:avLst/>
          </a:prstGeom>
          <a:noFill/>
        </p:spPr>
        <p:txBody>
          <a:bodyPr wrap="none" rtlCol="0">
            <a:spAutoFit/>
          </a:bodyPr>
          <a:lstStyle/>
          <a:p>
            <a:r>
              <a:rPr lang="en-IT" dirty="0"/>
              <a:t>Long Range Plan (fall 2023):</a:t>
            </a:r>
          </a:p>
          <a:p>
            <a:endParaRPr lang="en-IT" dirty="0"/>
          </a:p>
          <a:p>
            <a:r>
              <a:rPr lang="en-IT" dirty="0"/>
              <a:t>    </a:t>
            </a:r>
            <a:r>
              <a:rPr lang="en-IT" b="1" dirty="0"/>
              <a:t>Priority</a:t>
            </a:r>
            <a:r>
              <a:rPr lang="en-IT" dirty="0"/>
              <a:t>: Complete approved program at Jefferson Lab (included SOLID)</a:t>
            </a:r>
          </a:p>
          <a:p>
            <a:endParaRPr lang="en-IT" dirty="0"/>
          </a:p>
          <a:p>
            <a:r>
              <a:rPr lang="en-IT" dirty="0"/>
              <a:t>    </a:t>
            </a:r>
            <a:r>
              <a:rPr lang="en-IT" b="1" dirty="0"/>
              <a:t>Initiative</a:t>
            </a:r>
            <a:r>
              <a:rPr lang="en-IT" dirty="0"/>
              <a:t>: Preparatory work for the 22 GeV upgrade </a:t>
            </a:r>
          </a:p>
        </p:txBody>
      </p:sp>
      <p:sp>
        <p:nvSpPr>
          <p:cNvPr id="4" name="Rectangle 3">
            <a:extLst>
              <a:ext uri="{FF2B5EF4-FFF2-40B4-BE49-F238E27FC236}">
                <a16:creationId xmlns:a16="http://schemas.microsoft.com/office/drawing/2014/main" id="{66BC967D-9844-C7EC-B217-750CA97B9093}"/>
              </a:ext>
            </a:extLst>
          </p:cNvPr>
          <p:cNvSpPr/>
          <p:nvPr/>
        </p:nvSpPr>
        <p:spPr>
          <a:xfrm>
            <a:off x="606132" y="2284057"/>
            <a:ext cx="7927455" cy="24280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pic>
        <p:nvPicPr>
          <p:cNvPr id="18" name="Picture 17">
            <a:extLst>
              <a:ext uri="{FF2B5EF4-FFF2-40B4-BE49-F238E27FC236}">
                <a16:creationId xmlns:a16="http://schemas.microsoft.com/office/drawing/2014/main" id="{B1289811-FB8A-5AF5-EC77-566FA9364BCE}"/>
              </a:ext>
            </a:extLst>
          </p:cNvPr>
          <p:cNvPicPr>
            <a:picLocks noChangeAspect="1"/>
          </p:cNvPicPr>
          <p:nvPr/>
        </p:nvPicPr>
        <p:blipFill>
          <a:blip r:embed="rId5"/>
          <a:stretch>
            <a:fillRect/>
          </a:stretch>
        </p:blipFill>
        <p:spPr>
          <a:xfrm>
            <a:off x="735521" y="2286016"/>
            <a:ext cx="7153732" cy="690705"/>
          </a:xfrm>
          <a:prstGeom prst="rect">
            <a:avLst/>
          </a:prstGeom>
        </p:spPr>
      </p:pic>
      <p:pic>
        <p:nvPicPr>
          <p:cNvPr id="19" name="Picture 18">
            <a:extLst>
              <a:ext uri="{FF2B5EF4-FFF2-40B4-BE49-F238E27FC236}">
                <a16:creationId xmlns:a16="http://schemas.microsoft.com/office/drawing/2014/main" id="{F4A708FB-E2C0-48B7-B9E4-6A41C4DFA786}"/>
              </a:ext>
            </a:extLst>
          </p:cNvPr>
          <p:cNvPicPr>
            <a:picLocks noChangeAspect="1"/>
          </p:cNvPicPr>
          <p:nvPr/>
        </p:nvPicPr>
        <p:blipFill>
          <a:blip r:embed="rId6"/>
          <a:stretch>
            <a:fillRect/>
          </a:stretch>
        </p:blipFill>
        <p:spPr>
          <a:xfrm>
            <a:off x="735521" y="2984042"/>
            <a:ext cx="6026499" cy="1735424"/>
          </a:xfrm>
          <a:prstGeom prst="rect">
            <a:avLst/>
          </a:prstGeom>
        </p:spPr>
      </p:pic>
      <p:sp>
        <p:nvSpPr>
          <p:cNvPr id="20" name="TextBox 19">
            <a:extLst>
              <a:ext uri="{FF2B5EF4-FFF2-40B4-BE49-F238E27FC236}">
                <a16:creationId xmlns:a16="http://schemas.microsoft.com/office/drawing/2014/main" id="{51297651-EFCB-264C-6B62-6A293CCEEA44}"/>
              </a:ext>
            </a:extLst>
          </p:cNvPr>
          <p:cNvSpPr txBox="1"/>
          <p:nvPr/>
        </p:nvSpPr>
        <p:spPr>
          <a:xfrm>
            <a:off x="6811818" y="2984042"/>
            <a:ext cx="1594604" cy="1384995"/>
          </a:xfrm>
          <a:prstGeom prst="rect">
            <a:avLst/>
          </a:prstGeom>
          <a:noFill/>
        </p:spPr>
        <p:txBody>
          <a:bodyPr wrap="none" rtlCol="0">
            <a:spAutoFit/>
          </a:bodyPr>
          <a:lstStyle/>
          <a:p>
            <a:r>
              <a:rPr lang="en-GB" sz="1400" dirty="0"/>
              <a:t>S</a:t>
            </a:r>
            <a:r>
              <a:rPr lang="en-IT" sz="1400" dirty="0"/>
              <a:t>eries initiated</a:t>
            </a:r>
          </a:p>
          <a:p>
            <a:r>
              <a:rPr lang="en-GB" sz="1400" dirty="0"/>
              <a:t>with</a:t>
            </a:r>
            <a:r>
              <a:rPr lang="en-IT" sz="1400" dirty="0"/>
              <a:t> J-FUTURE</a:t>
            </a:r>
          </a:p>
          <a:p>
            <a:r>
              <a:rPr lang="en-IT" sz="1400" dirty="0"/>
              <a:t>March 22, Messina</a:t>
            </a:r>
          </a:p>
          <a:p>
            <a:endParaRPr lang="en-IT" sz="1400" dirty="0"/>
          </a:p>
          <a:p>
            <a:r>
              <a:rPr lang="en-IT" sz="1400" dirty="0"/>
              <a:t>Completed at JLab</a:t>
            </a:r>
          </a:p>
          <a:p>
            <a:r>
              <a:rPr lang="en-IT" sz="1400" dirty="0"/>
              <a:t>in January 2023 </a:t>
            </a:r>
          </a:p>
        </p:txBody>
      </p:sp>
      <p:grpSp>
        <p:nvGrpSpPr>
          <p:cNvPr id="10" name="Group 9">
            <a:extLst>
              <a:ext uri="{FF2B5EF4-FFF2-40B4-BE49-F238E27FC236}">
                <a16:creationId xmlns:a16="http://schemas.microsoft.com/office/drawing/2014/main" id="{D85151A4-C779-CB69-BE79-ED33E1BBC78C}"/>
              </a:ext>
            </a:extLst>
          </p:cNvPr>
          <p:cNvGrpSpPr/>
          <p:nvPr/>
        </p:nvGrpSpPr>
        <p:grpSpPr>
          <a:xfrm>
            <a:off x="606132" y="4987847"/>
            <a:ext cx="7927455" cy="1220298"/>
            <a:chOff x="685800" y="661914"/>
            <a:chExt cx="7927455" cy="1220298"/>
          </a:xfrm>
        </p:grpSpPr>
        <p:sp>
          <p:nvSpPr>
            <p:cNvPr id="11" name="Rectangle 10">
              <a:extLst>
                <a:ext uri="{FF2B5EF4-FFF2-40B4-BE49-F238E27FC236}">
                  <a16:creationId xmlns:a16="http://schemas.microsoft.com/office/drawing/2014/main" id="{98A2E381-C248-F5BC-724D-8F8FB31520FB}"/>
                </a:ext>
              </a:extLst>
            </p:cNvPr>
            <p:cNvSpPr/>
            <p:nvPr/>
          </p:nvSpPr>
          <p:spPr>
            <a:xfrm>
              <a:off x="685800" y="674942"/>
              <a:ext cx="7927455" cy="12072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pic>
          <p:nvPicPr>
            <p:cNvPr id="13" name="Picture 12">
              <a:extLst>
                <a:ext uri="{FF2B5EF4-FFF2-40B4-BE49-F238E27FC236}">
                  <a16:creationId xmlns:a16="http://schemas.microsoft.com/office/drawing/2014/main" id="{2BFA4570-0AC9-C277-9F0C-94CAB6660756}"/>
                </a:ext>
              </a:extLst>
            </p:cNvPr>
            <p:cNvPicPr>
              <a:picLocks noChangeAspect="1"/>
            </p:cNvPicPr>
            <p:nvPr/>
          </p:nvPicPr>
          <p:blipFill>
            <a:blip r:embed="rId7"/>
            <a:stretch>
              <a:fillRect/>
            </a:stretch>
          </p:blipFill>
          <p:spPr>
            <a:xfrm>
              <a:off x="685800" y="661914"/>
              <a:ext cx="7772400" cy="923714"/>
            </a:xfrm>
            <a:prstGeom prst="rect">
              <a:avLst/>
            </a:prstGeom>
          </p:spPr>
        </p:pic>
        <p:sp>
          <p:nvSpPr>
            <p:cNvPr id="14" name="TextBox 13">
              <a:extLst>
                <a:ext uri="{FF2B5EF4-FFF2-40B4-BE49-F238E27FC236}">
                  <a16:creationId xmlns:a16="http://schemas.microsoft.com/office/drawing/2014/main" id="{FF573276-F797-2DFF-BB73-ED022177FBA2}"/>
                </a:ext>
              </a:extLst>
            </p:cNvPr>
            <p:cNvSpPr txBox="1"/>
            <p:nvPr/>
          </p:nvSpPr>
          <p:spPr>
            <a:xfrm>
              <a:off x="7107715" y="1545930"/>
              <a:ext cx="1505540" cy="307777"/>
            </a:xfrm>
            <a:prstGeom prst="rect">
              <a:avLst/>
            </a:prstGeom>
            <a:noFill/>
          </p:spPr>
          <p:txBody>
            <a:bodyPr wrap="none" rtlCol="0">
              <a:spAutoFit/>
            </a:bodyPr>
            <a:lstStyle/>
            <a:p>
              <a:r>
                <a:rPr lang="en-IT" sz="1400" dirty="0"/>
                <a:t>arXiv: 2306.09360</a:t>
              </a:r>
            </a:p>
          </p:txBody>
        </p:sp>
      </p:grpSp>
    </p:spTree>
    <p:extLst>
      <p:ext uri="{BB962C8B-B14F-4D97-AF65-F5344CB8AC3E}">
        <p14:creationId xmlns:p14="http://schemas.microsoft.com/office/powerpoint/2010/main" val="2268717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3479BC7-EAE4-654C-8E58-BAE684169B96}"/>
              </a:ext>
            </a:extLst>
          </p:cNvPr>
          <p:cNvSpPr/>
          <p:nvPr/>
        </p:nvSpPr>
        <p:spPr>
          <a:xfrm>
            <a:off x="0" y="0"/>
            <a:ext cx="9144000"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9" name="Rectangle 8">
            <a:extLst>
              <a:ext uri="{FF2B5EF4-FFF2-40B4-BE49-F238E27FC236}">
                <a16:creationId xmlns:a16="http://schemas.microsoft.com/office/drawing/2014/main" id="{B7C366FE-CB4E-3049-B34A-4993DD198D0C}"/>
              </a:ext>
            </a:extLst>
          </p:cNvPr>
          <p:cNvSpPr/>
          <p:nvPr/>
        </p:nvSpPr>
        <p:spPr>
          <a:xfrm>
            <a:off x="4094544" y="-20391"/>
            <a:ext cx="809196" cy="461665"/>
          </a:xfrm>
          <a:prstGeom prst="rect">
            <a:avLst/>
          </a:prstGeom>
          <a:noFill/>
        </p:spPr>
        <p:txBody>
          <a:bodyPr wrap="none">
            <a:spAutoFit/>
          </a:bodyPr>
          <a:lstStyle/>
          <a:p>
            <a:pPr algn="ctr">
              <a:defRPr/>
            </a:pPr>
            <a:r>
              <a:rPr lang="en-US" sz="2400" dirty="0">
                <a:ln w="1905"/>
                <a:solidFill>
                  <a:schemeClr val="bg1"/>
                </a:solidFill>
                <a:latin typeface="Calibri"/>
              </a:rPr>
              <a:t>LASA</a:t>
            </a:r>
          </a:p>
        </p:txBody>
      </p:sp>
      <p:pic>
        <p:nvPicPr>
          <p:cNvPr id="18" name="Picture 17">
            <a:extLst>
              <a:ext uri="{FF2B5EF4-FFF2-40B4-BE49-F238E27FC236}">
                <a16:creationId xmlns:a16="http://schemas.microsoft.com/office/drawing/2014/main" id="{4460E68C-10EA-60CB-B5E1-D121FA60630F}"/>
              </a:ext>
            </a:extLst>
          </p:cNvPr>
          <p:cNvPicPr>
            <a:picLocks noChangeAspect="1"/>
          </p:cNvPicPr>
          <p:nvPr/>
        </p:nvPicPr>
        <p:blipFill>
          <a:blip r:embed="rId3"/>
          <a:stretch>
            <a:fillRect/>
          </a:stretch>
        </p:blipFill>
        <p:spPr>
          <a:xfrm>
            <a:off x="8232165" y="4998"/>
            <a:ext cx="762181" cy="400735"/>
          </a:xfrm>
          <a:prstGeom prst="rect">
            <a:avLst/>
          </a:prstGeom>
        </p:spPr>
      </p:pic>
      <p:pic>
        <p:nvPicPr>
          <p:cNvPr id="19" name="Picture 18">
            <a:extLst>
              <a:ext uri="{FF2B5EF4-FFF2-40B4-BE49-F238E27FC236}">
                <a16:creationId xmlns:a16="http://schemas.microsoft.com/office/drawing/2014/main" id="{F63B2E5A-A28D-A900-81F0-2DD7F1FDB83B}"/>
              </a:ext>
            </a:extLst>
          </p:cNvPr>
          <p:cNvPicPr>
            <a:picLocks noChangeAspect="1"/>
          </p:cNvPicPr>
          <p:nvPr/>
        </p:nvPicPr>
        <p:blipFill>
          <a:blip r:embed="rId4"/>
          <a:stretch>
            <a:fillRect/>
          </a:stretch>
        </p:blipFill>
        <p:spPr>
          <a:xfrm>
            <a:off x="83679" y="20489"/>
            <a:ext cx="1044906" cy="379706"/>
          </a:xfrm>
          <a:prstGeom prst="rect">
            <a:avLst/>
          </a:prstGeom>
        </p:spPr>
      </p:pic>
      <p:sp>
        <p:nvSpPr>
          <p:cNvPr id="20" name="Rectangle 19">
            <a:extLst>
              <a:ext uri="{FF2B5EF4-FFF2-40B4-BE49-F238E27FC236}">
                <a16:creationId xmlns:a16="http://schemas.microsoft.com/office/drawing/2014/main" id="{5EF90AF7-6B85-5F07-0A81-DFBF5D66E424}"/>
              </a:ext>
            </a:extLst>
          </p:cNvPr>
          <p:cNvSpPr/>
          <p:nvPr/>
        </p:nvSpPr>
        <p:spPr>
          <a:xfrm>
            <a:off x="0" y="6604774"/>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21" name="Foliennummernplatzhalter 6">
            <a:extLst>
              <a:ext uri="{FF2B5EF4-FFF2-40B4-BE49-F238E27FC236}">
                <a16:creationId xmlns:a16="http://schemas.microsoft.com/office/drawing/2014/main" id="{1C97CED2-2140-A0F3-89AE-195031CD34A3}"/>
              </a:ext>
            </a:extLst>
          </p:cNvPr>
          <p:cNvSpPr txBox="1">
            <a:spLocks noGrp="1"/>
          </p:cNvSpPr>
          <p:nvPr/>
        </p:nvSpPr>
        <p:spPr>
          <a:xfrm>
            <a:off x="6633408" y="6475595"/>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30</a:t>
            </a:fld>
            <a:endParaRPr lang="en-US" sz="1100" dirty="0">
              <a:solidFill>
                <a:schemeClr val="bg1"/>
              </a:solidFill>
            </a:endParaRPr>
          </a:p>
        </p:txBody>
      </p:sp>
      <p:sp>
        <p:nvSpPr>
          <p:cNvPr id="22" name="Datumsplatzhalter 5">
            <a:extLst>
              <a:ext uri="{FF2B5EF4-FFF2-40B4-BE49-F238E27FC236}">
                <a16:creationId xmlns:a16="http://schemas.microsoft.com/office/drawing/2014/main" id="{CDF9FF61-AA40-5F48-EBD5-6D34705EF9E7}"/>
              </a:ext>
            </a:extLst>
          </p:cNvPr>
          <p:cNvSpPr txBox="1">
            <a:spLocks noGrp="1"/>
          </p:cNvSpPr>
          <p:nvPr/>
        </p:nvSpPr>
        <p:spPr>
          <a:xfrm>
            <a:off x="330634" y="6604774"/>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23" name="Fußzeilenplatzhalter 7">
            <a:extLst>
              <a:ext uri="{FF2B5EF4-FFF2-40B4-BE49-F238E27FC236}">
                <a16:creationId xmlns:a16="http://schemas.microsoft.com/office/drawing/2014/main" id="{956305A5-B39A-CE14-763B-B4DC82514987}"/>
              </a:ext>
            </a:extLst>
          </p:cNvPr>
          <p:cNvSpPr txBox="1">
            <a:spLocks noGrp="1"/>
          </p:cNvSpPr>
          <p:nvPr/>
        </p:nvSpPr>
        <p:spPr>
          <a:xfrm>
            <a:off x="1761735" y="6604774"/>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pic>
        <p:nvPicPr>
          <p:cNvPr id="34" name="Picture 33">
            <a:extLst>
              <a:ext uri="{FF2B5EF4-FFF2-40B4-BE49-F238E27FC236}">
                <a16:creationId xmlns:a16="http://schemas.microsoft.com/office/drawing/2014/main" id="{C81CA7D2-61CD-274F-001F-1CEA039BEA07}"/>
              </a:ext>
            </a:extLst>
          </p:cNvPr>
          <p:cNvPicPr>
            <a:picLocks noChangeAspect="1"/>
          </p:cNvPicPr>
          <p:nvPr/>
        </p:nvPicPr>
        <p:blipFill>
          <a:blip r:embed="rId5"/>
          <a:stretch>
            <a:fillRect/>
          </a:stretch>
        </p:blipFill>
        <p:spPr>
          <a:xfrm>
            <a:off x="330634" y="848190"/>
            <a:ext cx="8173286" cy="4145762"/>
          </a:xfrm>
          <a:prstGeom prst="rect">
            <a:avLst/>
          </a:prstGeom>
        </p:spPr>
      </p:pic>
      <p:pic>
        <p:nvPicPr>
          <p:cNvPr id="35" name="Picture 4">
            <a:extLst>
              <a:ext uri="{FF2B5EF4-FFF2-40B4-BE49-F238E27FC236}">
                <a16:creationId xmlns:a16="http://schemas.microsoft.com/office/drawing/2014/main" id="{7B0EA90E-ACD7-AAFE-0674-4E0BBC4B9130}"/>
              </a:ext>
            </a:extLst>
          </p:cNvPr>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rightnessContrast bright="25000" contrast="-57000"/>
                    </a14:imgEffect>
                  </a14:imgLayer>
                </a14:imgProps>
              </a:ext>
              <a:ext uri="{28A0092B-C50C-407E-A947-70E740481C1C}">
                <a14:useLocalDpi xmlns:a14="http://schemas.microsoft.com/office/drawing/2010/main"/>
              </a:ext>
            </a:extLst>
          </a:blip>
          <a:srcRect/>
          <a:stretch/>
        </p:blipFill>
        <p:spPr bwMode="auto">
          <a:xfrm>
            <a:off x="421795" y="3642320"/>
            <a:ext cx="2219806" cy="2897864"/>
          </a:xfrm>
          <a:prstGeom prst="round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 name="CasellaDiTesto 18">
            <a:extLst>
              <a:ext uri="{FF2B5EF4-FFF2-40B4-BE49-F238E27FC236}">
                <a16:creationId xmlns:a16="http://schemas.microsoft.com/office/drawing/2014/main" id="{D2856066-8764-1826-0FB8-E71577DCBF1A}"/>
              </a:ext>
            </a:extLst>
          </p:cNvPr>
          <p:cNvSpPr txBox="1"/>
          <p:nvPr/>
        </p:nvSpPr>
        <p:spPr>
          <a:xfrm>
            <a:off x="3137333" y="5959833"/>
            <a:ext cx="1840025" cy="323165"/>
          </a:xfrm>
          <a:prstGeom prst="rect">
            <a:avLst/>
          </a:prstGeom>
          <a:noFill/>
        </p:spPr>
        <p:txBody>
          <a:bodyPr wrap="square" rtlCol="0">
            <a:spAutoFit/>
          </a:bodyPr>
          <a:lstStyle/>
          <a:p>
            <a:r>
              <a:rPr lang="it-IT" sz="1500" dirty="0">
                <a:solidFill>
                  <a:schemeClr val="accent3">
                    <a:lumMod val="75000"/>
                  </a:schemeClr>
                </a:solidFill>
              </a:rPr>
              <a:t>(</a:t>
            </a:r>
            <a:r>
              <a:rPr lang="it-IT" sz="1500" dirty="0" err="1">
                <a:solidFill>
                  <a:schemeClr val="accent3">
                    <a:lumMod val="75000"/>
                  </a:schemeClr>
                </a:solidFill>
              </a:rPr>
              <a:t>refurbished</a:t>
            </a:r>
            <a:r>
              <a:rPr lang="it-IT" sz="1500" dirty="0">
                <a:solidFill>
                  <a:schemeClr val="accent3">
                    <a:lumMod val="75000"/>
                  </a:schemeClr>
                </a:solidFill>
              </a:rPr>
              <a:t> by IRIS)</a:t>
            </a:r>
          </a:p>
        </p:txBody>
      </p:sp>
      <p:sp>
        <p:nvSpPr>
          <p:cNvPr id="37" name="Segnaposto testo 6">
            <a:extLst>
              <a:ext uri="{FF2B5EF4-FFF2-40B4-BE49-F238E27FC236}">
                <a16:creationId xmlns:a16="http://schemas.microsoft.com/office/drawing/2014/main" id="{84AF8911-352D-1CA5-0677-14954AA1B377}"/>
              </a:ext>
            </a:extLst>
          </p:cNvPr>
          <p:cNvSpPr txBox="1">
            <a:spLocks/>
          </p:cNvSpPr>
          <p:nvPr/>
        </p:nvSpPr>
        <p:spPr>
          <a:xfrm>
            <a:off x="3148565" y="5189050"/>
            <a:ext cx="3821196" cy="80318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fontAlgn="base">
              <a:lnSpc>
                <a:spcPct val="80000"/>
              </a:lnSpc>
              <a:spcBef>
                <a:spcPts val="600"/>
              </a:spcBef>
              <a:spcAft>
                <a:spcPct val="0"/>
              </a:spcAft>
              <a:buFontTx/>
              <a:buNone/>
              <a:defRPr/>
            </a:pPr>
            <a:r>
              <a:rPr lang="en-US" sz="1500" b="1" u="sng" dirty="0">
                <a:solidFill>
                  <a:srgbClr val="002060"/>
                </a:solidFill>
                <a:latin typeface="Arial" panose="020B0604020202020204" pitchFamily="34" charset="0"/>
                <a:cs typeface="Arial" panose="020B0604020202020204" pitchFamily="34" charset="0"/>
              </a:rPr>
              <a:t>Research Magnets</a:t>
            </a:r>
          </a:p>
          <a:p>
            <a:pPr marL="285750" indent="-285750" defTabSz="914400" fontAlgn="base">
              <a:lnSpc>
                <a:spcPct val="80000"/>
              </a:lnSpc>
              <a:spcBef>
                <a:spcPts val="600"/>
              </a:spcBef>
              <a:spcAft>
                <a:spcPct val="0"/>
              </a:spcAft>
              <a:buFont typeface="Arial" panose="020B0604020202020204" pitchFamily="34" charset="0"/>
              <a:buChar char="•"/>
              <a:defRPr/>
            </a:pPr>
            <a:r>
              <a:rPr lang="en-US" sz="1500" dirty="0">
                <a:solidFill>
                  <a:srgbClr val="002060"/>
                </a:solidFill>
                <a:latin typeface="Arial" panose="020B0604020202020204" pitchFamily="34" charset="0"/>
                <a:cs typeface="Arial" panose="020B0604020202020204" pitchFamily="34" charset="0"/>
              </a:rPr>
              <a:t>SOLEMI 1: solenoid </a:t>
            </a:r>
            <a:r>
              <a:rPr lang="en-US" sz="1500" dirty="0" err="1">
                <a:solidFill>
                  <a:srgbClr val="002060"/>
                </a:solidFill>
                <a:latin typeface="Arial" panose="020B0604020202020204" pitchFamily="34" charset="0"/>
                <a:cs typeface="Arial" panose="020B0604020202020204" pitchFamily="34" charset="0"/>
              </a:rPr>
              <a:t>NbTi</a:t>
            </a:r>
            <a:br>
              <a:rPr lang="en-US" sz="1500" dirty="0">
                <a:solidFill>
                  <a:srgbClr val="002060"/>
                </a:solidFill>
                <a:latin typeface="Arial" panose="020B0604020202020204" pitchFamily="34" charset="0"/>
                <a:cs typeface="Arial" panose="020B0604020202020204" pitchFamily="34" charset="0"/>
              </a:rPr>
            </a:br>
            <a:r>
              <a:rPr lang="en-US" sz="1500" b="1" dirty="0">
                <a:solidFill>
                  <a:srgbClr val="002060"/>
                </a:solidFill>
                <a:latin typeface="Arial" panose="020B0604020202020204" pitchFamily="34" charset="0"/>
                <a:cs typeface="Arial" panose="020B0604020202020204" pitchFamily="34" charset="0"/>
              </a:rPr>
              <a:t>8 T, 535 mm</a:t>
            </a:r>
            <a:r>
              <a:rPr lang="en-US" sz="1500" dirty="0">
                <a:solidFill>
                  <a:srgbClr val="002060"/>
                </a:solidFill>
                <a:latin typeface="Arial" panose="020B0604020202020204" pitchFamily="34" charset="0"/>
                <a:cs typeface="Arial" panose="020B0604020202020204" pitchFamily="34" charset="0"/>
              </a:rPr>
              <a:t> </a:t>
            </a:r>
            <a:r>
              <a:rPr lang="en-US" sz="1500" i="1" dirty="0">
                <a:solidFill>
                  <a:srgbClr val="002060"/>
                </a:solidFill>
                <a:latin typeface="Arial" panose="020B0604020202020204" pitchFamily="34" charset="0"/>
                <a:cs typeface="Arial" panose="020B0604020202020204" pitchFamily="34" charset="0"/>
              </a:rPr>
              <a:t>room temperature</a:t>
            </a:r>
            <a:r>
              <a:rPr lang="en-US" sz="1500" dirty="0">
                <a:solidFill>
                  <a:srgbClr val="002060"/>
                </a:solidFill>
                <a:latin typeface="Arial" panose="020B0604020202020204" pitchFamily="34" charset="0"/>
                <a:cs typeface="Arial" panose="020B0604020202020204" pitchFamily="34" charset="0"/>
              </a:rPr>
              <a:t> bore</a:t>
            </a:r>
          </a:p>
        </p:txBody>
      </p:sp>
      <p:sp>
        <p:nvSpPr>
          <p:cNvPr id="38" name="TextBox 37">
            <a:extLst>
              <a:ext uri="{FF2B5EF4-FFF2-40B4-BE49-F238E27FC236}">
                <a16:creationId xmlns:a16="http://schemas.microsoft.com/office/drawing/2014/main" id="{41E47203-1A8B-02D1-833E-8400FAB69E42}"/>
              </a:ext>
            </a:extLst>
          </p:cNvPr>
          <p:cNvSpPr txBox="1"/>
          <p:nvPr/>
        </p:nvSpPr>
        <p:spPr>
          <a:xfrm>
            <a:off x="1561855" y="508414"/>
            <a:ext cx="5305427" cy="323165"/>
          </a:xfrm>
          <a:prstGeom prst="rect">
            <a:avLst/>
          </a:prstGeom>
          <a:noFill/>
        </p:spPr>
        <p:txBody>
          <a:bodyPr wrap="none" rtlCol="0">
            <a:spAutoFit/>
          </a:bodyPr>
          <a:lstStyle/>
          <a:p>
            <a:r>
              <a:rPr lang="en-IT" sz="1500" dirty="0"/>
              <a:t>Ultimate test with transverse dipole + longitudinal solenoid shield</a:t>
            </a:r>
          </a:p>
        </p:txBody>
      </p:sp>
    </p:spTree>
    <p:extLst>
      <p:ext uri="{BB962C8B-B14F-4D97-AF65-F5344CB8AC3E}">
        <p14:creationId xmlns:p14="http://schemas.microsoft.com/office/powerpoint/2010/main" val="1699950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EA55B48-5E06-714F-4A66-DA1BF7350015}"/>
              </a:ext>
            </a:extLst>
          </p:cNvPr>
          <p:cNvSpPr/>
          <p:nvPr/>
        </p:nvSpPr>
        <p:spPr>
          <a:xfrm>
            <a:off x="324092" y="570603"/>
            <a:ext cx="3175000" cy="52585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pic>
        <p:nvPicPr>
          <p:cNvPr id="2" name="Picture 1">
            <a:extLst>
              <a:ext uri="{FF2B5EF4-FFF2-40B4-BE49-F238E27FC236}">
                <a16:creationId xmlns:a16="http://schemas.microsoft.com/office/drawing/2014/main" id="{75F1F220-954B-49E4-B187-B6AC25AE9B6C}"/>
              </a:ext>
            </a:extLst>
          </p:cNvPr>
          <p:cNvPicPr>
            <a:picLocks noChangeAspect="1"/>
          </p:cNvPicPr>
          <p:nvPr/>
        </p:nvPicPr>
        <p:blipFill>
          <a:blip r:embed="rId3"/>
          <a:stretch>
            <a:fillRect/>
          </a:stretch>
        </p:blipFill>
        <p:spPr>
          <a:xfrm>
            <a:off x="692403" y="3550186"/>
            <a:ext cx="2498262" cy="2176516"/>
          </a:xfrm>
          <a:prstGeom prst="rect">
            <a:avLst/>
          </a:prstGeom>
        </p:spPr>
      </p:pic>
      <p:pic>
        <p:nvPicPr>
          <p:cNvPr id="12" name="Picture 19">
            <a:extLst>
              <a:ext uri="{FF2B5EF4-FFF2-40B4-BE49-F238E27FC236}">
                <a16:creationId xmlns:a16="http://schemas.microsoft.com/office/drawing/2014/main" id="{6EA943C8-A827-AFF0-D793-3D494232E4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515" y="1001258"/>
            <a:ext cx="2944268" cy="21176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a:extLst>
              <a:ext uri="{FF2B5EF4-FFF2-40B4-BE49-F238E27FC236}">
                <a16:creationId xmlns:a16="http://schemas.microsoft.com/office/drawing/2014/main" id="{BB377CD3-6679-084C-B786-867015090574}"/>
              </a:ext>
            </a:extLst>
          </p:cNvPr>
          <p:cNvSpPr/>
          <p:nvPr/>
        </p:nvSpPr>
        <p:spPr>
          <a:xfrm>
            <a:off x="0" y="0"/>
            <a:ext cx="9144000"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5" name="Rectangle 14"/>
          <p:cNvSpPr/>
          <p:nvPr/>
        </p:nvSpPr>
        <p:spPr>
          <a:xfrm>
            <a:off x="3582852" y="-41603"/>
            <a:ext cx="1832553" cy="461665"/>
          </a:xfrm>
          <a:prstGeom prst="rect">
            <a:avLst/>
          </a:prstGeom>
          <a:noFill/>
        </p:spPr>
        <p:txBody>
          <a:bodyPr wrap="none">
            <a:spAutoFit/>
          </a:bodyPr>
          <a:lstStyle/>
          <a:p>
            <a:pPr algn="ctr">
              <a:defRPr/>
            </a:pPr>
            <a:r>
              <a:rPr lang="en-US" sz="2400" dirty="0" err="1">
                <a:ln w="1905"/>
                <a:solidFill>
                  <a:schemeClr val="bg1"/>
                </a:solidFill>
                <a:latin typeface="Calibri"/>
              </a:rPr>
              <a:t>JLab</a:t>
            </a:r>
            <a:r>
              <a:rPr lang="en-US" sz="2400" dirty="0">
                <a:ln w="1905"/>
                <a:solidFill>
                  <a:schemeClr val="bg1"/>
                </a:solidFill>
                <a:latin typeface="Calibri"/>
              </a:rPr>
              <a:t> and HEP</a:t>
            </a:r>
          </a:p>
        </p:txBody>
      </p:sp>
      <p:pic>
        <p:nvPicPr>
          <p:cNvPr id="34" name="Picture 33">
            <a:extLst>
              <a:ext uri="{FF2B5EF4-FFF2-40B4-BE49-F238E27FC236}">
                <a16:creationId xmlns:a16="http://schemas.microsoft.com/office/drawing/2014/main" id="{0F0AC359-6EA6-A34A-BAD1-4C000F796822}"/>
              </a:ext>
            </a:extLst>
          </p:cNvPr>
          <p:cNvPicPr>
            <a:picLocks noChangeAspect="1"/>
          </p:cNvPicPr>
          <p:nvPr/>
        </p:nvPicPr>
        <p:blipFill>
          <a:blip r:embed="rId5"/>
          <a:stretch>
            <a:fillRect/>
          </a:stretch>
        </p:blipFill>
        <p:spPr>
          <a:xfrm>
            <a:off x="8232165" y="4998"/>
            <a:ext cx="762181" cy="400735"/>
          </a:xfrm>
          <a:prstGeom prst="rect">
            <a:avLst/>
          </a:prstGeom>
        </p:spPr>
      </p:pic>
      <p:pic>
        <p:nvPicPr>
          <p:cNvPr id="35" name="Picture 34">
            <a:extLst>
              <a:ext uri="{FF2B5EF4-FFF2-40B4-BE49-F238E27FC236}">
                <a16:creationId xmlns:a16="http://schemas.microsoft.com/office/drawing/2014/main" id="{695B6C47-C447-BB4A-8A2B-D3FA6AEBF71A}"/>
              </a:ext>
            </a:extLst>
          </p:cNvPr>
          <p:cNvPicPr>
            <a:picLocks noChangeAspect="1"/>
          </p:cNvPicPr>
          <p:nvPr/>
        </p:nvPicPr>
        <p:blipFill>
          <a:blip r:embed="rId6"/>
          <a:stretch>
            <a:fillRect/>
          </a:stretch>
        </p:blipFill>
        <p:spPr>
          <a:xfrm>
            <a:off x="83679" y="20489"/>
            <a:ext cx="1044906" cy="379706"/>
          </a:xfrm>
          <a:prstGeom prst="rect">
            <a:avLst/>
          </a:prstGeom>
        </p:spPr>
      </p:pic>
      <p:sp>
        <p:nvSpPr>
          <p:cNvPr id="13" name="TextBox 12">
            <a:extLst>
              <a:ext uri="{FF2B5EF4-FFF2-40B4-BE49-F238E27FC236}">
                <a16:creationId xmlns:a16="http://schemas.microsoft.com/office/drawing/2014/main" id="{F6C7E463-73DA-4D29-F471-CFD0B116E230}"/>
              </a:ext>
            </a:extLst>
          </p:cNvPr>
          <p:cNvSpPr txBox="1"/>
          <p:nvPr/>
        </p:nvSpPr>
        <p:spPr>
          <a:xfrm>
            <a:off x="820169" y="651025"/>
            <a:ext cx="2242730" cy="292388"/>
          </a:xfrm>
          <a:prstGeom prst="rect">
            <a:avLst/>
          </a:prstGeom>
          <a:noFill/>
        </p:spPr>
        <p:txBody>
          <a:bodyPr wrap="none" rtlCol="0">
            <a:spAutoFit/>
          </a:bodyPr>
          <a:lstStyle/>
          <a:p>
            <a:r>
              <a:rPr lang="en-IT" sz="1300" dirty="0"/>
              <a:t>Hadronic cross-section &amp; PDFs</a:t>
            </a:r>
          </a:p>
        </p:txBody>
      </p:sp>
      <p:sp>
        <p:nvSpPr>
          <p:cNvPr id="28" name="TextBox 27">
            <a:extLst>
              <a:ext uri="{FF2B5EF4-FFF2-40B4-BE49-F238E27FC236}">
                <a16:creationId xmlns:a16="http://schemas.microsoft.com/office/drawing/2014/main" id="{653C740E-0AEE-769A-4B39-3690FDB88F40}"/>
              </a:ext>
            </a:extLst>
          </p:cNvPr>
          <p:cNvSpPr txBox="1"/>
          <p:nvPr/>
        </p:nvSpPr>
        <p:spPr>
          <a:xfrm>
            <a:off x="1341005" y="3235998"/>
            <a:ext cx="1340560" cy="292388"/>
          </a:xfrm>
          <a:prstGeom prst="rect">
            <a:avLst/>
          </a:prstGeom>
          <a:noFill/>
        </p:spPr>
        <p:txBody>
          <a:bodyPr wrap="none" rtlCol="0">
            <a:spAutoFit/>
          </a:bodyPr>
          <a:lstStyle/>
          <a:p>
            <a:r>
              <a:rPr lang="en-IT" sz="1300" dirty="0"/>
              <a:t>Theory &amp; Lattice </a:t>
            </a:r>
          </a:p>
        </p:txBody>
      </p:sp>
      <p:sp>
        <p:nvSpPr>
          <p:cNvPr id="8" name="TextBox 7">
            <a:extLst>
              <a:ext uri="{FF2B5EF4-FFF2-40B4-BE49-F238E27FC236}">
                <a16:creationId xmlns:a16="http://schemas.microsoft.com/office/drawing/2014/main" id="{DAF7354D-DDDC-3F3B-4008-627EE885B8B0}"/>
              </a:ext>
            </a:extLst>
          </p:cNvPr>
          <p:cNvSpPr txBox="1"/>
          <p:nvPr/>
        </p:nvSpPr>
        <p:spPr>
          <a:xfrm>
            <a:off x="463553" y="5905768"/>
            <a:ext cx="3125984" cy="615553"/>
          </a:xfrm>
          <a:prstGeom prst="rect">
            <a:avLst/>
          </a:prstGeom>
          <a:noFill/>
        </p:spPr>
        <p:txBody>
          <a:bodyPr wrap="none" rtlCol="0">
            <a:spAutoFit/>
          </a:bodyPr>
          <a:lstStyle/>
          <a:p>
            <a:r>
              <a:rPr lang="en-IT" sz="1300" b="1" dirty="0"/>
              <a:t>Largest number of theory joint position</a:t>
            </a:r>
          </a:p>
          <a:p>
            <a:endParaRPr lang="en-IT" sz="800" dirty="0"/>
          </a:p>
          <a:p>
            <a:r>
              <a:rPr lang="en-IT" sz="1300" b="1" dirty="0"/>
              <a:t>Many developing centers with Universities</a:t>
            </a:r>
          </a:p>
        </p:txBody>
      </p:sp>
      <p:sp>
        <p:nvSpPr>
          <p:cNvPr id="9" name="Rectangle 8">
            <a:extLst>
              <a:ext uri="{FF2B5EF4-FFF2-40B4-BE49-F238E27FC236}">
                <a16:creationId xmlns:a16="http://schemas.microsoft.com/office/drawing/2014/main" id="{23FD0722-BD76-A2C2-5433-242241E75A8B}"/>
              </a:ext>
            </a:extLst>
          </p:cNvPr>
          <p:cNvSpPr/>
          <p:nvPr/>
        </p:nvSpPr>
        <p:spPr>
          <a:xfrm>
            <a:off x="405599" y="984673"/>
            <a:ext cx="3011986" cy="2134190"/>
          </a:xfrm>
          <a:prstGeom prst="rect">
            <a:avLst/>
          </a:prstGeom>
          <a:no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1" name="Rectangle 10">
            <a:extLst>
              <a:ext uri="{FF2B5EF4-FFF2-40B4-BE49-F238E27FC236}">
                <a16:creationId xmlns:a16="http://schemas.microsoft.com/office/drawing/2014/main" id="{E01A2BD8-5A2A-7B2B-42C9-779E72C3AC61}"/>
              </a:ext>
            </a:extLst>
          </p:cNvPr>
          <p:cNvSpPr/>
          <p:nvPr/>
        </p:nvSpPr>
        <p:spPr>
          <a:xfrm>
            <a:off x="3713506" y="570603"/>
            <a:ext cx="5280840" cy="52585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dirty="0"/>
          </a:p>
        </p:txBody>
      </p:sp>
      <p:sp>
        <p:nvSpPr>
          <p:cNvPr id="16" name="TextBox 15">
            <a:extLst>
              <a:ext uri="{FF2B5EF4-FFF2-40B4-BE49-F238E27FC236}">
                <a16:creationId xmlns:a16="http://schemas.microsoft.com/office/drawing/2014/main" id="{18C0B380-B44D-EAE9-ACBC-667FD2D25E48}"/>
              </a:ext>
            </a:extLst>
          </p:cNvPr>
          <p:cNvSpPr txBox="1"/>
          <p:nvPr/>
        </p:nvSpPr>
        <p:spPr>
          <a:xfrm>
            <a:off x="3713506" y="5873011"/>
            <a:ext cx="2607509" cy="615553"/>
          </a:xfrm>
          <a:prstGeom prst="rect">
            <a:avLst/>
          </a:prstGeom>
          <a:noFill/>
        </p:spPr>
        <p:txBody>
          <a:bodyPr wrap="none" rtlCol="0">
            <a:spAutoFit/>
          </a:bodyPr>
          <a:lstStyle/>
          <a:p>
            <a:r>
              <a:rPr lang="en-IT" sz="1300" b="1" dirty="0"/>
              <a:t>Largest number of users  ~ 1900</a:t>
            </a:r>
          </a:p>
          <a:p>
            <a:endParaRPr lang="en-IT" sz="800" b="1" dirty="0"/>
          </a:p>
          <a:p>
            <a:r>
              <a:rPr lang="en-IT" sz="1300" b="1" dirty="0"/>
              <a:t>1/3 US Nuclear Physics  PhD theses</a:t>
            </a:r>
            <a:endParaRPr lang="en-IT" sz="800" b="1" dirty="0"/>
          </a:p>
        </p:txBody>
      </p:sp>
      <p:pic>
        <p:nvPicPr>
          <p:cNvPr id="17" name="Picture 16">
            <a:extLst>
              <a:ext uri="{FF2B5EF4-FFF2-40B4-BE49-F238E27FC236}">
                <a16:creationId xmlns:a16="http://schemas.microsoft.com/office/drawing/2014/main" id="{62D834A8-BE06-057D-5DF8-30A36366356D}"/>
              </a:ext>
            </a:extLst>
          </p:cNvPr>
          <p:cNvPicPr>
            <a:picLocks noChangeAspect="1"/>
          </p:cNvPicPr>
          <p:nvPr/>
        </p:nvPicPr>
        <p:blipFill>
          <a:blip r:embed="rId7"/>
          <a:stretch>
            <a:fillRect/>
          </a:stretch>
        </p:blipFill>
        <p:spPr>
          <a:xfrm>
            <a:off x="3867403" y="4084913"/>
            <a:ext cx="2666312" cy="1522718"/>
          </a:xfrm>
          <a:prstGeom prst="rect">
            <a:avLst/>
          </a:prstGeom>
        </p:spPr>
      </p:pic>
      <p:pic>
        <p:nvPicPr>
          <p:cNvPr id="18" name="Picture 17">
            <a:extLst>
              <a:ext uri="{FF2B5EF4-FFF2-40B4-BE49-F238E27FC236}">
                <a16:creationId xmlns:a16="http://schemas.microsoft.com/office/drawing/2014/main" id="{23511D8A-FCAA-65BD-2C51-3578D1CDEF91}"/>
              </a:ext>
            </a:extLst>
          </p:cNvPr>
          <p:cNvPicPr>
            <a:picLocks noChangeAspect="1"/>
          </p:cNvPicPr>
          <p:nvPr/>
        </p:nvPicPr>
        <p:blipFill>
          <a:blip r:embed="rId8"/>
          <a:stretch>
            <a:fillRect/>
          </a:stretch>
        </p:blipFill>
        <p:spPr>
          <a:xfrm>
            <a:off x="6120362" y="1472991"/>
            <a:ext cx="2716660" cy="1576234"/>
          </a:xfrm>
          <a:prstGeom prst="rect">
            <a:avLst/>
          </a:prstGeom>
        </p:spPr>
      </p:pic>
      <p:sp>
        <p:nvSpPr>
          <p:cNvPr id="19" name="TextBox 18">
            <a:extLst>
              <a:ext uri="{FF2B5EF4-FFF2-40B4-BE49-F238E27FC236}">
                <a16:creationId xmlns:a16="http://schemas.microsoft.com/office/drawing/2014/main" id="{4B5CA0D4-6BF9-EDF2-7F73-E983CAC38B93}"/>
              </a:ext>
            </a:extLst>
          </p:cNvPr>
          <p:cNvSpPr txBox="1"/>
          <p:nvPr/>
        </p:nvSpPr>
        <p:spPr>
          <a:xfrm>
            <a:off x="3800699" y="3717176"/>
            <a:ext cx="1882888" cy="292388"/>
          </a:xfrm>
          <a:prstGeom prst="rect">
            <a:avLst/>
          </a:prstGeom>
          <a:noFill/>
        </p:spPr>
        <p:txBody>
          <a:bodyPr wrap="none" rtlCol="0">
            <a:spAutoFit/>
          </a:bodyPr>
          <a:lstStyle/>
          <a:p>
            <a:r>
              <a:rPr lang="en-IT" sz="1300" dirty="0"/>
              <a:t>MPDG developing center</a:t>
            </a:r>
          </a:p>
        </p:txBody>
      </p:sp>
      <p:sp>
        <p:nvSpPr>
          <p:cNvPr id="20" name="TextBox 19">
            <a:extLst>
              <a:ext uri="{FF2B5EF4-FFF2-40B4-BE49-F238E27FC236}">
                <a16:creationId xmlns:a16="http://schemas.microsoft.com/office/drawing/2014/main" id="{4DADFF1A-A430-522A-84D7-373E6D45CDDD}"/>
              </a:ext>
            </a:extLst>
          </p:cNvPr>
          <p:cNvSpPr txBox="1"/>
          <p:nvPr/>
        </p:nvSpPr>
        <p:spPr>
          <a:xfrm>
            <a:off x="6107550" y="1103157"/>
            <a:ext cx="1555106" cy="292388"/>
          </a:xfrm>
          <a:prstGeom prst="rect">
            <a:avLst/>
          </a:prstGeom>
          <a:noFill/>
        </p:spPr>
        <p:txBody>
          <a:bodyPr wrap="none" rtlCol="0">
            <a:spAutoFit/>
          </a:bodyPr>
          <a:lstStyle/>
          <a:p>
            <a:r>
              <a:rPr lang="en-IT" sz="1300" dirty="0"/>
              <a:t>Accelerator Science</a:t>
            </a:r>
          </a:p>
        </p:txBody>
      </p:sp>
      <p:sp>
        <p:nvSpPr>
          <p:cNvPr id="21" name="TextBox 20">
            <a:extLst>
              <a:ext uri="{FF2B5EF4-FFF2-40B4-BE49-F238E27FC236}">
                <a16:creationId xmlns:a16="http://schemas.microsoft.com/office/drawing/2014/main" id="{B65D4C85-637D-306C-58AB-A0C99EE32FDB}"/>
              </a:ext>
            </a:extLst>
          </p:cNvPr>
          <p:cNvSpPr txBox="1"/>
          <p:nvPr/>
        </p:nvSpPr>
        <p:spPr>
          <a:xfrm>
            <a:off x="3800699" y="635636"/>
            <a:ext cx="1008674" cy="307777"/>
          </a:xfrm>
          <a:prstGeom prst="rect">
            <a:avLst/>
          </a:prstGeom>
          <a:noFill/>
        </p:spPr>
        <p:txBody>
          <a:bodyPr wrap="none" rtlCol="0">
            <a:spAutoFit/>
          </a:bodyPr>
          <a:lstStyle/>
          <a:p>
            <a:r>
              <a:rPr lang="en-IT" sz="1400" dirty="0"/>
              <a:t>Technology</a:t>
            </a:r>
          </a:p>
        </p:txBody>
      </p:sp>
      <p:pic>
        <p:nvPicPr>
          <p:cNvPr id="23" name="Picture 22">
            <a:extLst>
              <a:ext uri="{FF2B5EF4-FFF2-40B4-BE49-F238E27FC236}">
                <a16:creationId xmlns:a16="http://schemas.microsoft.com/office/drawing/2014/main" id="{65E9874F-5CE9-CA36-6695-E64E360CC930}"/>
              </a:ext>
            </a:extLst>
          </p:cNvPr>
          <p:cNvPicPr>
            <a:picLocks noChangeAspect="1"/>
          </p:cNvPicPr>
          <p:nvPr/>
        </p:nvPicPr>
        <p:blipFill>
          <a:blip r:embed="rId9"/>
          <a:stretch>
            <a:fillRect/>
          </a:stretch>
        </p:blipFill>
        <p:spPr>
          <a:xfrm>
            <a:off x="3841775" y="1469208"/>
            <a:ext cx="2043766" cy="1867579"/>
          </a:xfrm>
          <a:prstGeom prst="rect">
            <a:avLst/>
          </a:prstGeom>
        </p:spPr>
      </p:pic>
      <p:sp>
        <p:nvSpPr>
          <p:cNvPr id="24" name="TextBox 23">
            <a:extLst>
              <a:ext uri="{FF2B5EF4-FFF2-40B4-BE49-F238E27FC236}">
                <a16:creationId xmlns:a16="http://schemas.microsoft.com/office/drawing/2014/main" id="{274A390A-9526-4D4D-F86E-05541320B921}"/>
              </a:ext>
            </a:extLst>
          </p:cNvPr>
          <p:cNvSpPr txBox="1"/>
          <p:nvPr/>
        </p:nvSpPr>
        <p:spPr>
          <a:xfrm>
            <a:off x="3813755" y="1084511"/>
            <a:ext cx="1049903" cy="292388"/>
          </a:xfrm>
          <a:prstGeom prst="rect">
            <a:avLst/>
          </a:prstGeom>
          <a:noFill/>
        </p:spPr>
        <p:txBody>
          <a:bodyPr wrap="none" rtlCol="0">
            <a:spAutoFit/>
          </a:bodyPr>
          <a:lstStyle/>
          <a:p>
            <a:r>
              <a:rPr lang="en-IT" sz="1300" dirty="0"/>
              <a:t>Data Science</a:t>
            </a:r>
          </a:p>
        </p:txBody>
      </p:sp>
      <p:pic>
        <p:nvPicPr>
          <p:cNvPr id="25" name="Picture 24">
            <a:extLst>
              <a:ext uri="{FF2B5EF4-FFF2-40B4-BE49-F238E27FC236}">
                <a16:creationId xmlns:a16="http://schemas.microsoft.com/office/drawing/2014/main" id="{324B13BE-944E-9A17-2CAC-A42D531B8645}"/>
              </a:ext>
            </a:extLst>
          </p:cNvPr>
          <p:cNvPicPr>
            <a:picLocks noChangeAspect="1"/>
          </p:cNvPicPr>
          <p:nvPr/>
        </p:nvPicPr>
        <p:blipFill>
          <a:blip r:embed="rId10"/>
          <a:stretch>
            <a:fillRect/>
          </a:stretch>
        </p:blipFill>
        <p:spPr>
          <a:xfrm>
            <a:off x="6762406" y="3652166"/>
            <a:ext cx="2062416" cy="1932840"/>
          </a:xfrm>
          <a:prstGeom prst="rect">
            <a:avLst/>
          </a:prstGeom>
        </p:spPr>
      </p:pic>
      <p:sp>
        <p:nvSpPr>
          <p:cNvPr id="26" name="TextBox 25">
            <a:extLst>
              <a:ext uri="{FF2B5EF4-FFF2-40B4-BE49-F238E27FC236}">
                <a16:creationId xmlns:a16="http://schemas.microsoft.com/office/drawing/2014/main" id="{DFCF4D34-F89B-F8A8-E4D0-0C3C339C1D1D}"/>
              </a:ext>
            </a:extLst>
          </p:cNvPr>
          <p:cNvSpPr txBox="1"/>
          <p:nvPr/>
        </p:nvSpPr>
        <p:spPr>
          <a:xfrm>
            <a:off x="6698254" y="3315941"/>
            <a:ext cx="1535357" cy="292388"/>
          </a:xfrm>
          <a:prstGeom prst="rect">
            <a:avLst/>
          </a:prstGeom>
          <a:noFill/>
        </p:spPr>
        <p:txBody>
          <a:bodyPr wrap="none" rtlCol="0">
            <a:spAutoFit/>
          </a:bodyPr>
          <a:lstStyle/>
          <a:p>
            <a:r>
              <a:rPr lang="en-IT" sz="1300" dirty="0"/>
              <a:t>Superconducting RF</a:t>
            </a:r>
          </a:p>
        </p:txBody>
      </p:sp>
      <p:sp>
        <p:nvSpPr>
          <p:cNvPr id="7" name="Rectangle 6">
            <a:extLst>
              <a:ext uri="{FF2B5EF4-FFF2-40B4-BE49-F238E27FC236}">
                <a16:creationId xmlns:a16="http://schemas.microsoft.com/office/drawing/2014/main" id="{348C74F3-922B-C737-DE13-F1C4B23425CB}"/>
              </a:ext>
            </a:extLst>
          </p:cNvPr>
          <p:cNvSpPr/>
          <p:nvPr/>
        </p:nvSpPr>
        <p:spPr>
          <a:xfrm>
            <a:off x="0" y="6640286"/>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0" name="Foliennummernplatzhalter 6">
            <a:extLst>
              <a:ext uri="{FF2B5EF4-FFF2-40B4-BE49-F238E27FC236}">
                <a16:creationId xmlns:a16="http://schemas.microsoft.com/office/drawing/2014/main" id="{FA127990-D159-2413-9737-FB4C2F3DE539}"/>
              </a:ext>
            </a:extLst>
          </p:cNvPr>
          <p:cNvSpPr txBox="1">
            <a:spLocks noGrp="1"/>
          </p:cNvSpPr>
          <p:nvPr/>
        </p:nvSpPr>
        <p:spPr>
          <a:xfrm>
            <a:off x="6633408" y="6511107"/>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31</a:t>
            </a:fld>
            <a:endParaRPr lang="en-US" sz="1100" dirty="0">
              <a:solidFill>
                <a:schemeClr val="bg1"/>
              </a:solidFill>
            </a:endParaRPr>
          </a:p>
        </p:txBody>
      </p:sp>
      <p:sp>
        <p:nvSpPr>
          <p:cNvPr id="14" name="Datumsplatzhalter 5">
            <a:extLst>
              <a:ext uri="{FF2B5EF4-FFF2-40B4-BE49-F238E27FC236}">
                <a16:creationId xmlns:a16="http://schemas.microsoft.com/office/drawing/2014/main" id="{488AB0BA-D035-97A5-3508-E60D4370F20C}"/>
              </a:ext>
            </a:extLst>
          </p:cNvPr>
          <p:cNvSpPr txBox="1">
            <a:spLocks noGrp="1"/>
          </p:cNvSpPr>
          <p:nvPr/>
        </p:nvSpPr>
        <p:spPr>
          <a:xfrm>
            <a:off x="330634" y="6640286"/>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22" name="Fußzeilenplatzhalter 7">
            <a:extLst>
              <a:ext uri="{FF2B5EF4-FFF2-40B4-BE49-F238E27FC236}">
                <a16:creationId xmlns:a16="http://schemas.microsoft.com/office/drawing/2014/main" id="{84C4503A-70BD-CBD3-4BCA-64A28497B6AE}"/>
              </a:ext>
            </a:extLst>
          </p:cNvPr>
          <p:cNvSpPr txBox="1">
            <a:spLocks noGrp="1"/>
          </p:cNvSpPr>
          <p:nvPr/>
        </p:nvSpPr>
        <p:spPr>
          <a:xfrm>
            <a:off x="1761735" y="6640286"/>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spTree>
    <p:extLst>
      <p:ext uri="{BB962C8B-B14F-4D97-AF65-F5344CB8AC3E}">
        <p14:creationId xmlns:p14="http://schemas.microsoft.com/office/powerpoint/2010/main" val="910624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377CD3-6679-084C-B786-867015090574}"/>
              </a:ext>
            </a:extLst>
          </p:cNvPr>
          <p:cNvSpPr/>
          <p:nvPr/>
        </p:nvSpPr>
        <p:spPr>
          <a:xfrm>
            <a:off x="0" y="0"/>
            <a:ext cx="9144000"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5" name="Rectangle 14"/>
          <p:cNvSpPr/>
          <p:nvPr/>
        </p:nvSpPr>
        <p:spPr>
          <a:xfrm>
            <a:off x="3081716" y="-37029"/>
            <a:ext cx="2834815" cy="461665"/>
          </a:xfrm>
          <a:prstGeom prst="rect">
            <a:avLst/>
          </a:prstGeom>
          <a:noFill/>
        </p:spPr>
        <p:txBody>
          <a:bodyPr wrap="none">
            <a:spAutoFit/>
          </a:bodyPr>
          <a:lstStyle/>
          <a:p>
            <a:pPr algn="ctr">
              <a:defRPr/>
            </a:pPr>
            <a:r>
              <a:rPr lang="en-US" sz="2400" dirty="0">
                <a:ln w="1905"/>
                <a:solidFill>
                  <a:schemeClr val="bg1"/>
                </a:solidFill>
                <a:latin typeface="Calibri"/>
              </a:rPr>
              <a:t>Heavy Photon Search</a:t>
            </a:r>
          </a:p>
        </p:txBody>
      </p:sp>
      <p:pic>
        <p:nvPicPr>
          <p:cNvPr id="16" name="Picture 15">
            <a:extLst>
              <a:ext uri="{FF2B5EF4-FFF2-40B4-BE49-F238E27FC236}">
                <a16:creationId xmlns:a16="http://schemas.microsoft.com/office/drawing/2014/main" id="{9208EFFD-E85E-C940-92B4-B928CE3312B2}"/>
              </a:ext>
            </a:extLst>
          </p:cNvPr>
          <p:cNvPicPr>
            <a:picLocks noChangeAspect="1"/>
          </p:cNvPicPr>
          <p:nvPr/>
        </p:nvPicPr>
        <p:blipFill>
          <a:blip r:embed="rId3"/>
          <a:stretch>
            <a:fillRect/>
          </a:stretch>
        </p:blipFill>
        <p:spPr>
          <a:xfrm>
            <a:off x="8232165" y="4998"/>
            <a:ext cx="762181" cy="400735"/>
          </a:xfrm>
          <a:prstGeom prst="rect">
            <a:avLst/>
          </a:prstGeom>
        </p:spPr>
      </p:pic>
      <p:pic>
        <p:nvPicPr>
          <p:cNvPr id="41" name="Picture 40">
            <a:extLst>
              <a:ext uri="{FF2B5EF4-FFF2-40B4-BE49-F238E27FC236}">
                <a16:creationId xmlns:a16="http://schemas.microsoft.com/office/drawing/2014/main" id="{95C170B9-FFAE-404C-A987-F2E415F15FA0}"/>
              </a:ext>
            </a:extLst>
          </p:cNvPr>
          <p:cNvPicPr>
            <a:picLocks noChangeAspect="1"/>
          </p:cNvPicPr>
          <p:nvPr/>
        </p:nvPicPr>
        <p:blipFill>
          <a:blip r:embed="rId4"/>
          <a:stretch>
            <a:fillRect/>
          </a:stretch>
        </p:blipFill>
        <p:spPr>
          <a:xfrm>
            <a:off x="83679" y="20489"/>
            <a:ext cx="1044906" cy="379706"/>
          </a:xfrm>
          <a:prstGeom prst="rect">
            <a:avLst/>
          </a:prstGeom>
        </p:spPr>
      </p:pic>
      <p:sp>
        <p:nvSpPr>
          <p:cNvPr id="6" name="TextBox 5"/>
          <p:cNvSpPr txBox="1"/>
          <p:nvPr/>
        </p:nvSpPr>
        <p:spPr>
          <a:xfrm>
            <a:off x="90235" y="1843085"/>
            <a:ext cx="3463467" cy="615553"/>
          </a:xfrm>
          <a:prstGeom prst="rect">
            <a:avLst/>
          </a:prstGeom>
          <a:noFill/>
        </p:spPr>
        <p:txBody>
          <a:bodyPr wrap="square" rtlCol="0">
            <a:spAutoFit/>
          </a:bodyPr>
          <a:lstStyle/>
          <a:p>
            <a:r>
              <a:rPr lang="en-US" sz="1400" dirty="0"/>
              <a:t>Unexplored regions  with discovery potential</a:t>
            </a:r>
          </a:p>
          <a:p>
            <a:endParaRPr lang="en-US" sz="600" dirty="0"/>
          </a:p>
          <a:p>
            <a:r>
              <a:rPr lang="en-US" sz="1400" dirty="0"/>
              <a:t>Still 107 PAC-approved data-taking  days left</a:t>
            </a:r>
          </a:p>
        </p:txBody>
      </p:sp>
      <p:pic>
        <p:nvPicPr>
          <p:cNvPr id="10" name="Picture 9" descr="hps_bump.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3524" y="554092"/>
            <a:ext cx="2641600" cy="1785825"/>
          </a:xfrm>
          <a:prstGeom prst="rect">
            <a:avLst/>
          </a:prstGeom>
        </p:spPr>
      </p:pic>
      <p:pic>
        <p:nvPicPr>
          <p:cNvPr id="12" name="Picture 11" descr="hps_vertex.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5124" y="550403"/>
            <a:ext cx="2762762" cy="1787670"/>
          </a:xfrm>
          <a:prstGeom prst="rect">
            <a:avLst/>
          </a:prstGeom>
        </p:spPr>
      </p:pic>
      <p:sp>
        <p:nvSpPr>
          <p:cNvPr id="13" name="TextBox 12"/>
          <p:cNvSpPr txBox="1"/>
          <p:nvPr/>
        </p:nvSpPr>
        <p:spPr>
          <a:xfrm>
            <a:off x="4995116" y="710114"/>
            <a:ext cx="1031590" cy="307777"/>
          </a:xfrm>
          <a:prstGeom prst="rect">
            <a:avLst/>
          </a:prstGeom>
          <a:noFill/>
        </p:spPr>
        <p:txBody>
          <a:bodyPr wrap="none" rtlCol="0">
            <a:spAutoFit/>
          </a:bodyPr>
          <a:lstStyle/>
          <a:p>
            <a:r>
              <a:rPr lang="en-US" sz="1400" dirty="0"/>
              <a:t>Mass bump</a:t>
            </a:r>
          </a:p>
        </p:txBody>
      </p:sp>
      <p:sp>
        <p:nvSpPr>
          <p:cNvPr id="30" name="TextBox 29"/>
          <p:cNvSpPr txBox="1"/>
          <p:nvPr/>
        </p:nvSpPr>
        <p:spPr>
          <a:xfrm>
            <a:off x="7535116" y="1258754"/>
            <a:ext cx="1146468" cy="307777"/>
          </a:xfrm>
          <a:prstGeom prst="rect">
            <a:avLst/>
          </a:prstGeom>
          <a:noFill/>
        </p:spPr>
        <p:txBody>
          <a:bodyPr wrap="none" rtlCol="0">
            <a:spAutoFit/>
          </a:bodyPr>
          <a:lstStyle/>
          <a:p>
            <a:r>
              <a:rPr lang="en-US" sz="1400" dirty="0"/>
              <a:t>Detached </a:t>
            </a:r>
            <a:r>
              <a:rPr lang="en-US" sz="1400" dirty="0" err="1"/>
              <a:t>vtx</a:t>
            </a:r>
            <a:endParaRPr lang="en-US" sz="1400" dirty="0"/>
          </a:p>
        </p:txBody>
      </p:sp>
      <p:sp>
        <p:nvSpPr>
          <p:cNvPr id="8" name="Foliennummernplatzhalter 6">
            <a:extLst>
              <a:ext uri="{FF2B5EF4-FFF2-40B4-BE49-F238E27FC236}">
                <a16:creationId xmlns:a16="http://schemas.microsoft.com/office/drawing/2014/main" id="{6BAE0E3E-3828-4919-74F9-BDFE64EB5D8D}"/>
              </a:ext>
            </a:extLst>
          </p:cNvPr>
          <p:cNvSpPr txBox="1">
            <a:spLocks noGrp="1"/>
          </p:cNvSpPr>
          <p:nvPr/>
        </p:nvSpPr>
        <p:spPr>
          <a:xfrm>
            <a:off x="6633408" y="6511107"/>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32</a:t>
            </a:fld>
            <a:endParaRPr lang="en-US" sz="1100" dirty="0">
              <a:solidFill>
                <a:schemeClr val="bg1"/>
              </a:solidFill>
            </a:endParaRPr>
          </a:p>
        </p:txBody>
      </p:sp>
      <p:sp>
        <p:nvSpPr>
          <p:cNvPr id="17" name="Plaque 16">
            <a:extLst>
              <a:ext uri="{FF2B5EF4-FFF2-40B4-BE49-F238E27FC236}">
                <a16:creationId xmlns:a16="http://schemas.microsoft.com/office/drawing/2014/main" id="{F13E2189-3D1D-FC9A-F6C4-98B503746E2D}"/>
              </a:ext>
            </a:extLst>
          </p:cNvPr>
          <p:cNvSpPr/>
          <p:nvPr/>
        </p:nvSpPr>
        <p:spPr>
          <a:xfrm>
            <a:off x="2527292" y="672451"/>
            <a:ext cx="811440" cy="345440"/>
          </a:xfrm>
          <a:prstGeom prst="plaque">
            <a:avLst/>
          </a:prstGeom>
          <a:solidFill>
            <a:schemeClr val="accent6">
              <a:lumMod val="40000"/>
              <a:lumOff val="60000"/>
            </a:schemeClr>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8" name="TextBox 17">
            <a:extLst>
              <a:ext uri="{FF2B5EF4-FFF2-40B4-BE49-F238E27FC236}">
                <a16:creationId xmlns:a16="http://schemas.microsoft.com/office/drawing/2014/main" id="{EC1506E3-FAB8-1912-8191-010D780B3B8F}"/>
              </a:ext>
            </a:extLst>
          </p:cNvPr>
          <p:cNvSpPr txBox="1"/>
          <p:nvPr/>
        </p:nvSpPr>
        <p:spPr>
          <a:xfrm>
            <a:off x="2527292" y="700252"/>
            <a:ext cx="811441" cy="276999"/>
          </a:xfrm>
          <a:prstGeom prst="rect">
            <a:avLst/>
          </a:prstGeom>
          <a:noFill/>
        </p:spPr>
        <p:txBody>
          <a:bodyPr wrap="none" rtlCol="0">
            <a:spAutoFit/>
          </a:bodyPr>
          <a:lstStyle/>
          <a:p>
            <a:r>
              <a:rPr lang="en-IT" sz="1200" dirty="0"/>
              <a:t>Milestone</a:t>
            </a:r>
          </a:p>
        </p:txBody>
      </p:sp>
      <p:pic>
        <p:nvPicPr>
          <p:cNvPr id="19" name="Picture 18">
            <a:extLst>
              <a:ext uri="{FF2B5EF4-FFF2-40B4-BE49-F238E27FC236}">
                <a16:creationId xmlns:a16="http://schemas.microsoft.com/office/drawing/2014/main" id="{1F3C11C9-16E8-1CC6-9183-4A9659492F68}"/>
              </a:ext>
            </a:extLst>
          </p:cNvPr>
          <p:cNvPicPr>
            <a:picLocks noChangeAspect="1"/>
          </p:cNvPicPr>
          <p:nvPr/>
        </p:nvPicPr>
        <p:blipFill>
          <a:blip r:embed="rId7"/>
          <a:stretch>
            <a:fillRect/>
          </a:stretch>
        </p:blipFill>
        <p:spPr>
          <a:xfrm>
            <a:off x="131086" y="580858"/>
            <a:ext cx="2178853" cy="1233170"/>
          </a:xfrm>
          <a:prstGeom prst="rect">
            <a:avLst/>
          </a:prstGeom>
        </p:spPr>
      </p:pic>
      <p:pic>
        <p:nvPicPr>
          <p:cNvPr id="20" name="Picture 19" descr="hps_2016.jpg">
            <a:extLst>
              <a:ext uri="{FF2B5EF4-FFF2-40B4-BE49-F238E27FC236}">
                <a16:creationId xmlns:a16="http://schemas.microsoft.com/office/drawing/2014/main" id="{AA53AFF6-D381-D267-A419-51A2A43EB7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2264" y="2494095"/>
            <a:ext cx="4275349" cy="3718560"/>
          </a:xfrm>
          <a:prstGeom prst="rect">
            <a:avLst/>
          </a:prstGeom>
        </p:spPr>
      </p:pic>
      <p:pic>
        <p:nvPicPr>
          <p:cNvPr id="21" name="Picture 20" descr="hps_2019.jpg">
            <a:extLst>
              <a:ext uri="{FF2B5EF4-FFF2-40B4-BE49-F238E27FC236}">
                <a16:creationId xmlns:a16="http://schemas.microsoft.com/office/drawing/2014/main" id="{4C385EC3-56C4-1106-BFF0-E0C446CB26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63564" y="2494095"/>
            <a:ext cx="4129163" cy="3718560"/>
          </a:xfrm>
          <a:prstGeom prst="rect">
            <a:avLst/>
          </a:prstGeom>
        </p:spPr>
      </p:pic>
      <p:sp>
        <p:nvSpPr>
          <p:cNvPr id="22" name="TextBox 21">
            <a:extLst>
              <a:ext uri="{FF2B5EF4-FFF2-40B4-BE49-F238E27FC236}">
                <a16:creationId xmlns:a16="http://schemas.microsoft.com/office/drawing/2014/main" id="{12BEC02B-E431-B9B5-C72C-6BCF072649D9}"/>
              </a:ext>
            </a:extLst>
          </p:cNvPr>
          <p:cNvSpPr txBox="1"/>
          <p:nvPr/>
        </p:nvSpPr>
        <p:spPr>
          <a:xfrm>
            <a:off x="172264" y="6276162"/>
            <a:ext cx="2457532" cy="323165"/>
          </a:xfrm>
          <a:prstGeom prst="rect">
            <a:avLst/>
          </a:prstGeom>
          <a:noFill/>
        </p:spPr>
        <p:txBody>
          <a:bodyPr wrap="none" rtlCol="0">
            <a:spAutoFit/>
          </a:bodyPr>
          <a:lstStyle/>
          <a:p>
            <a:r>
              <a:rPr lang="en-US" sz="1500" dirty="0"/>
              <a:t>2016 Run: Analysis published</a:t>
            </a:r>
          </a:p>
        </p:txBody>
      </p:sp>
      <p:sp>
        <p:nvSpPr>
          <p:cNvPr id="23" name="TextBox 22">
            <a:extLst>
              <a:ext uri="{FF2B5EF4-FFF2-40B4-BE49-F238E27FC236}">
                <a16:creationId xmlns:a16="http://schemas.microsoft.com/office/drawing/2014/main" id="{0AA8EFA3-C3C6-F676-E422-8664457B7B2F}"/>
              </a:ext>
            </a:extLst>
          </p:cNvPr>
          <p:cNvSpPr txBox="1"/>
          <p:nvPr/>
        </p:nvSpPr>
        <p:spPr>
          <a:xfrm>
            <a:off x="4648884" y="6261309"/>
            <a:ext cx="4495116" cy="323165"/>
          </a:xfrm>
          <a:prstGeom prst="rect">
            <a:avLst/>
          </a:prstGeom>
          <a:noFill/>
        </p:spPr>
        <p:txBody>
          <a:bodyPr wrap="none" rtlCol="0">
            <a:spAutoFit/>
          </a:bodyPr>
          <a:lstStyle/>
          <a:p>
            <a:r>
              <a:rPr lang="en-US" sz="1500" dirty="0"/>
              <a:t>2019 Run: Upgraded detector &amp; data-taking completed</a:t>
            </a:r>
          </a:p>
        </p:txBody>
      </p:sp>
      <p:sp>
        <p:nvSpPr>
          <p:cNvPr id="24" name="TextBox 23">
            <a:extLst>
              <a:ext uri="{FF2B5EF4-FFF2-40B4-BE49-F238E27FC236}">
                <a16:creationId xmlns:a16="http://schemas.microsoft.com/office/drawing/2014/main" id="{C420C290-8F40-965F-3804-8BC422B0900E}"/>
              </a:ext>
            </a:extLst>
          </p:cNvPr>
          <p:cNvSpPr txBox="1"/>
          <p:nvPr/>
        </p:nvSpPr>
        <p:spPr>
          <a:xfrm>
            <a:off x="3022031" y="5908740"/>
            <a:ext cx="1505540" cy="307777"/>
          </a:xfrm>
          <a:prstGeom prst="rect">
            <a:avLst/>
          </a:prstGeom>
          <a:noFill/>
        </p:spPr>
        <p:txBody>
          <a:bodyPr wrap="none" rtlCol="0">
            <a:spAutoFit/>
          </a:bodyPr>
          <a:lstStyle/>
          <a:p>
            <a:r>
              <a:rPr lang="en-IT" sz="1400" dirty="0"/>
              <a:t>arXiv: 2212.10629</a:t>
            </a:r>
          </a:p>
        </p:txBody>
      </p:sp>
      <p:sp>
        <p:nvSpPr>
          <p:cNvPr id="2" name="TextBox 1">
            <a:extLst>
              <a:ext uri="{FF2B5EF4-FFF2-40B4-BE49-F238E27FC236}">
                <a16:creationId xmlns:a16="http://schemas.microsoft.com/office/drawing/2014/main" id="{B1C6A105-F7E8-42A2-6194-F4D1282192EE}"/>
              </a:ext>
            </a:extLst>
          </p:cNvPr>
          <p:cNvSpPr txBox="1"/>
          <p:nvPr/>
        </p:nvSpPr>
        <p:spPr>
          <a:xfrm>
            <a:off x="90235" y="5927426"/>
            <a:ext cx="2079415" cy="307777"/>
          </a:xfrm>
          <a:prstGeom prst="rect">
            <a:avLst/>
          </a:prstGeom>
          <a:noFill/>
        </p:spPr>
        <p:txBody>
          <a:bodyPr wrap="none" rtlCol="0">
            <a:spAutoFit/>
          </a:bodyPr>
          <a:lstStyle/>
          <a:p>
            <a:r>
              <a:rPr lang="en-IT" sz="1400" dirty="0"/>
              <a:t>PRD 108 (2023) 1, 012015</a:t>
            </a:r>
          </a:p>
        </p:txBody>
      </p:sp>
      <p:sp>
        <p:nvSpPr>
          <p:cNvPr id="4" name="Rectangle 3">
            <a:extLst>
              <a:ext uri="{FF2B5EF4-FFF2-40B4-BE49-F238E27FC236}">
                <a16:creationId xmlns:a16="http://schemas.microsoft.com/office/drawing/2014/main" id="{99716BF1-F4C5-4C59-BAE9-25637190C784}"/>
              </a:ext>
            </a:extLst>
          </p:cNvPr>
          <p:cNvSpPr/>
          <p:nvPr/>
        </p:nvSpPr>
        <p:spPr>
          <a:xfrm>
            <a:off x="0" y="6640286"/>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5" name="Foliennummernplatzhalter 6">
            <a:extLst>
              <a:ext uri="{FF2B5EF4-FFF2-40B4-BE49-F238E27FC236}">
                <a16:creationId xmlns:a16="http://schemas.microsoft.com/office/drawing/2014/main" id="{AE994802-AF03-9F82-7AD8-96A1F8875E97}"/>
              </a:ext>
            </a:extLst>
          </p:cNvPr>
          <p:cNvSpPr txBox="1">
            <a:spLocks noGrp="1"/>
          </p:cNvSpPr>
          <p:nvPr/>
        </p:nvSpPr>
        <p:spPr>
          <a:xfrm>
            <a:off x="6633408" y="6511107"/>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32</a:t>
            </a:fld>
            <a:endParaRPr lang="en-US" sz="1100" dirty="0">
              <a:solidFill>
                <a:schemeClr val="bg1"/>
              </a:solidFill>
            </a:endParaRPr>
          </a:p>
        </p:txBody>
      </p:sp>
      <p:sp>
        <p:nvSpPr>
          <p:cNvPr id="14" name="Datumsplatzhalter 5">
            <a:extLst>
              <a:ext uri="{FF2B5EF4-FFF2-40B4-BE49-F238E27FC236}">
                <a16:creationId xmlns:a16="http://schemas.microsoft.com/office/drawing/2014/main" id="{CB8841F0-AF24-F51F-E486-4DD613F9838A}"/>
              </a:ext>
            </a:extLst>
          </p:cNvPr>
          <p:cNvSpPr txBox="1">
            <a:spLocks noGrp="1"/>
          </p:cNvSpPr>
          <p:nvPr/>
        </p:nvSpPr>
        <p:spPr>
          <a:xfrm>
            <a:off x="330634" y="6640286"/>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25" name="Fußzeilenplatzhalter 7">
            <a:extLst>
              <a:ext uri="{FF2B5EF4-FFF2-40B4-BE49-F238E27FC236}">
                <a16:creationId xmlns:a16="http://schemas.microsoft.com/office/drawing/2014/main" id="{0BF01BA8-D8B8-310D-C1EC-F579928279B4}"/>
              </a:ext>
            </a:extLst>
          </p:cNvPr>
          <p:cNvSpPr txBox="1">
            <a:spLocks noGrp="1"/>
          </p:cNvSpPr>
          <p:nvPr/>
        </p:nvSpPr>
        <p:spPr>
          <a:xfrm>
            <a:off x="1761735" y="6640286"/>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spTree>
    <p:extLst>
      <p:ext uri="{BB962C8B-B14F-4D97-AF65-F5344CB8AC3E}">
        <p14:creationId xmlns:p14="http://schemas.microsoft.com/office/powerpoint/2010/main" val="39656191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5660B3A7-F5DB-0898-ACB1-1F044E2BCAE0}"/>
              </a:ext>
            </a:extLst>
          </p:cNvPr>
          <p:cNvSpPr/>
          <p:nvPr/>
        </p:nvSpPr>
        <p:spPr>
          <a:xfrm>
            <a:off x="4433153" y="1049280"/>
            <a:ext cx="4561193" cy="54463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pic>
        <p:nvPicPr>
          <p:cNvPr id="27" name="Picture 26">
            <a:extLst>
              <a:ext uri="{FF2B5EF4-FFF2-40B4-BE49-F238E27FC236}">
                <a16:creationId xmlns:a16="http://schemas.microsoft.com/office/drawing/2014/main" id="{E625A41B-3BDE-DF0F-7CAD-5FA62C9B90B0}"/>
              </a:ext>
            </a:extLst>
          </p:cNvPr>
          <p:cNvPicPr>
            <a:picLocks noChangeAspect="1"/>
          </p:cNvPicPr>
          <p:nvPr/>
        </p:nvPicPr>
        <p:blipFill>
          <a:blip r:embed="rId3"/>
          <a:stretch>
            <a:fillRect/>
          </a:stretch>
        </p:blipFill>
        <p:spPr>
          <a:xfrm>
            <a:off x="4433153" y="3719650"/>
            <a:ext cx="4345177" cy="2775966"/>
          </a:xfrm>
          <a:prstGeom prst="rect">
            <a:avLst/>
          </a:prstGeom>
        </p:spPr>
      </p:pic>
      <p:sp>
        <p:nvSpPr>
          <p:cNvPr id="3" name="Rectangle 2">
            <a:extLst>
              <a:ext uri="{FF2B5EF4-FFF2-40B4-BE49-F238E27FC236}">
                <a16:creationId xmlns:a16="http://schemas.microsoft.com/office/drawing/2014/main" id="{BB377CD3-6679-084C-B786-867015090574}"/>
              </a:ext>
            </a:extLst>
          </p:cNvPr>
          <p:cNvSpPr/>
          <p:nvPr/>
        </p:nvSpPr>
        <p:spPr>
          <a:xfrm>
            <a:off x="0" y="0"/>
            <a:ext cx="9144000"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5" name="Rectangle 14"/>
          <p:cNvSpPr/>
          <p:nvPr/>
        </p:nvSpPr>
        <p:spPr>
          <a:xfrm>
            <a:off x="3468720" y="-41603"/>
            <a:ext cx="2060821" cy="461665"/>
          </a:xfrm>
          <a:prstGeom prst="rect">
            <a:avLst/>
          </a:prstGeom>
          <a:noFill/>
        </p:spPr>
        <p:txBody>
          <a:bodyPr wrap="none">
            <a:spAutoFit/>
          </a:bodyPr>
          <a:lstStyle/>
          <a:p>
            <a:pPr algn="ctr">
              <a:defRPr/>
            </a:pPr>
            <a:r>
              <a:rPr lang="en-US" sz="2400" dirty="0" err="1">
                <a:ln w="1905"/>
                <a:solidFill>
                  <a:schemeClr val="bg1"/>
                </a:solidFill>
                <a:latin typeface="Calibri"/>
              </a:rPr>
              <a:t>JLab</a:t>
            </a:r>
            <a:r>
              <a:rPr lang="en-US" sz="2400" dirty="0">
                <a:ln w="1905"/>
                <a:solidFill>
                  <a:schemeClr val="bg1"/>
                </a:solidFill>
                <a:latin typeface="Calibri"/>
              </a:rPr>
              <a:t> Upcoming</a:t>
            </a:r>
          </a:p>
        </p:txBody>
      </p:sp>
      <p:pic>
        <p:nvPicPr>
          <p:cNvPr id="34" name="Picture 33">
            <a:extLst>
              <a:ext uri="{FF2B5EF4-FFF2-40B4-BE49-F238E27FC236}">
                <a16:creationId xmlns:a16="http://schemas.microsoft.com/office/drawing/2014/main" id="{0F0AC359-6EA6-A34A-BAD1-4C000F796822}"/>
              </a:ext>
            </a:extLst>
          </p:cNvPr>
          <p:cNvPicPr>
            <a:picLocks noChangeAspect="1"/>
          </p:cNvPicPr>
          <p:nvPr/>
        </p:nvPicPr>
        <p:blipFill>
          <a:blip r:embed="rId4"/>
          <a:stretch>
            <a:fillRect/>
          </a:stretch>
        </p:blipFill>
        <p:spPr>
          <a:xfrm>
            <a:off x="8232165" y="4998"/>
            <a:ext cx="762181" cy="400735"/>
          </a:xfrm>
          <a:prstGeom prst="rect">
            <a:avLst/>
          </a:prstGeom>
        </p:spPr>
      </p:pic>
      <p:pic>
        <p:nvPicPr>
          <p:cNvPr id="35" name="Picture 34">
            <a:extLst>
              <a:ext uri="{FF2B5EF4-FFF2-40B4-BE49-F238E27FC236}">
                <a16:creationId xmlns:a16="http://schemas.microsoft.com/office/drawing/2014/main" id="{695B6C47-C447-BB4A-8A2B-D3FA6AEBF71A}"/>
              </a:ext>
            </a:extLst>
          </p:cNvPr>
          <p:cNvPicPr>
            <a:picLocks noChangeAspect="1"/>
          </p:cNvPicPr>
          <p:nvPr/>
        </p:nvPicPr>
        <p:blipFill>
          <a:blip r:embed="rId5"/>
          <a:stretch>
            <a:fillRect/>
          </a:stretch>
        </p:blipFill>
        <p:spPr>
          <a:xfrm>
            <a:off x="83679" y="20489"/>
            <a:ext cx="1044906" cy="379706"/>
          </a:xfrm>
          <a:prstGeom prst="rect">
            <a:avLst/>
          </a:prstGeom>
        </p:spPr>
      </p:pic>
      <p:pic>
        <p:nvPicPr>
          <p:cNvPr id="8" name="Picture 20" descr="Picture 20">
            <a:extLst>
              <a:ext uri="{FF2B5EF4-FFF2-40B4-BE49-F238E27FC236}">
                <a16:creationId xmlns:a16="http://schemas.microsoft.com/office/drawing/2014/main" id="{B3516B41-EC4F-5C21-8953-DFABBBC0DCF0}"/>
              </a:ext>
            </a:extLst>
          </p:cNvPr>
          <p:cNvPicPr>
            <a:picLocks noChangeAspect="1"/>
          </p:cNvPicPr>
          <p:nvPr/>
        </p:nvPicPr>
        <p:blipFill rotWithShape="1">
          <a:blip r:embed="rId6"/>
          <a:srcRect l="17878" r="16106" b="2965"/>
          <a:stretch/>
        </p:blipFill>
        <p:spPr>
          <a:xfrm rot="5400000">
            <a:off x="5573554" y="208909"/>
            <a:ext cx="2179529" cy="4145917"/>
          </a:xfrm>
          <a:prstGeom prst="rect">
            <a:avLst/>
          </a:prstGeom>
          <a:ln w="12700">
            <a:miter lim="400000"/>
          </a:ln>
        </p:spPr>
      </p:pic>
      <p:sp>
        <p:nvSpPr>
          <p:cNvPr id="11" name="TextBox 10">
            <a:extLst>
              <a:ext uri="{FF2B5EF4-FFF2-40B4-BE49-F238E27FC236}">
                <a16:creationId xmlns:a16="http://schemas.microsoft.com/office/drawing/2014/main" id="{06BD9824-DC02-0F08-20D9-E494EE59D78F}"/>
              </a:ext>
            </a:extLst>
          </p:cNvPr>
          <p:cNvSpPr txBox="1"/>
          <p:nvPr/>
        </p:nvSpPr>
        <p:spPr>
          <a:xfrm>
            <a:off x="4613394" y="499404"/>
            <a:ext cx="3943324" cy="492443"/>
          </a:xfrm>
          <a:prstGeom prst="rect">
            <a:avLst/>
          </a:prstGeom>
          <a:noFill/>
        </p:spPr>
        <p:txBody>
          <a:bodyPr wrap="none" rtlCol="0">
            <a:spAutoFit/>
          </a:bodyPr>
          <a:lstStyle/>
          <a:p>
            <a:r>
              <a:rPr lang="en-IT" sz="1300" b="1" dirty="0"/>
              <a:t>Moller experiment</a:t>
            </a:r>
            <a:r>
              <a:rPr lang="en-IT" sz="1300" dirty="0"/>
              <a:t>: electro-weak coupling  off Z-pole</a:t>
            </a:r>
          </a:p>
          <a:p>
            <a:r>
              <a:rPr lang="en-IT" sz="1300" dirty="0"/>
              <a:t>in </a:t>
            </a:r>
            <a:r>
              <a:rPr lang="en-GB" sz="1300" dirty="0"/>
              <a:t>e</a:t>
            </a:r>
            <a:r>
              <a:rPr lang="en-IT" sz="1300" dirty="0"/>
              <a:t>lectron-electron scattering. Funded to start in 2026.</a:t>
            </a:r>
          </a:p>
        </p:txBody>
      </p:sp>
      <p:sp>
        <p:nvSpPr>
          <p:cNvPr id="29" name="TextBox 28">
            <a:extLst>
              <a:ext uri="{FF2B5EF4-FFF2-40B4-BE49-F238E27FC236}">
                <a16:creationId xmlns:a16="http://schemas.microsoft.com/office/drawing/2014/main" id="{3EB10921-2DCC-61CD-76FF-3ADB9A1C85E7}"/>
              </a:ext>
            </a:extLst>
          </p:cNvPr>
          <p:cNvSpPr txBox="1"/>
          <p:nvPr/>
        </p:nvSpPr>
        <p:spPr>
          <a:xfrm>
            <a:off x="4991735" y="3272480"/>
            <a:ext cx="1502719" cy="292388"/>
          </a:xfrm>
          <a:prstGeom prst="rect">
            <a:avLst/>
          </a:prstGeom>
          <a:noFill/>
        </p:spPr>
        <p:txBody>
          <a:bodyPr wrap="none" rtlCol="0">
            <a:spAutoFit/>
          </a:bodyPr>
          <a:lstStyle/>
          <a:p>
            <a:r>
              <a:rPr lang="en-IT" sz="1300" dirty="0"/>
              <a:t>BSM: Precision Test</a:t>
            </a:r>
          </a:p>
        </p:txBody>
      </p:sp>
      <p:sp>
        <p:nvSpPr>
          <p:cNvPr id="7" name="Rectangle 6">
            <a:extLst>
              <a:ext uri="{FF2B5EF4-FFF2-40B4-BE49-F238E27FC236}">
                <a16:creationId xmlns:a16="http://schemas.microsoft.com/office/drawing/2014/main" id="{EB05311A-EE13-62C0-46D4-E9678764D12E}"/>
              </a:ext>
            </a:extLst>
          </p:cNvPr>
          <p:cNvSpPr/>
          <p:nvPr/>
        </p:nvSpPr>
        <p:spPr>
          <a:xfrm>
            <a:off x="0" y="6640286"/>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4" name="Foliennummernplatzhalter 6">
            <a:extLst>
              <a:ext uri="{FF2B5EF4-FFF2-40B4-BE49-F238E27FC236}">
                <a16:creationId xmlns:a16="http://schemas.microsoft.com/office/drawing/2014/main" id="{58096AE5-2046-7AAD-9F9A-6FFBA7AA709F}"/>
              </a:ext>
            </a:extLst>
          </p:cNvPr>
          <p:cNvSpPr txBox="1">
            <a:spLocks noGrp="1"/>
          </p:cNvSpPr>
          <p:nvPr/>
        </p:nvSpPr>
        <p:spPr>
          <a:xfrm>
            <a:off x="6633408" y="6511107"/>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33</a:t>
            </a:fld>
            <a:endParaRPr lang="en-US" sz="1100" dirty="0">
              <a:solidFill>
                <a:schemeClr val="bg1"/>
              </a:solidFill>
            </a:endParaRPr>
          </a:p>
        </p:txBody>
      </p:sp>
      <p:sp>
        <p:nvSpPr>
          <p:cNvPr id="16" name="Datumsplatzhalter 5">
            <a:extLst>
              <a:ext uri="{FF2B5EF4-FFF2-40B4-BE49-F238E27FC236}">
                <a16:creationId xmlns:a16="http://schemas.microsoft.com/office/drawing/2014/main" id="{DC53D536-ED2A-1AEE-4191-99C37497DCB9}"/>
              </a:ext>
            </a:extLst>
          </p:cNvPr>
          <p:cNvSpPr txBox="1">
            <a:spLocks noGrp="1"/>
          </p:cNvSpPr>
          <p:nvPr/>
        </p:nvSpPr>
        <p:spPr>
          <a:xfrm>
            <a:off x="330634" y="6640286"/>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17" name="Fußzeilenplatzhalter 7">
            <a:extLst>
              <a:ext uri="{FF2B5EF4-FFF2-40B4-BE49-F238E27FC236}">
                <a16:creationId xmlns:a16="http://schemas.microsoft.com/office/drawing/2014/main" id="{F13A5F95-C451-B4C2-BB85-7B8652EADFD5}"/>
              </a:ext>
            </a:extLst>
          </p:cNvPr>
          <p:cNvSpPr txBox="1">
            <a:spLocks noGrp="1"/>
          </p:cNvSpPr>
          <p:nvPr/>
        </p:nvSpPr>
        <p:spPr>
          <a:xfrm>
            <a:off x="1761735" y="6640286"/>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sp>
        <p:nvSpPr>
          <p:cNvPr id="4" name="Rectangle 3">
            <a:extLst>
              <a:ext uri="{FF2B5EF4-FFF2-40B4-BE49-F238E27FC236}">
                <a16:creationId xmlns:a16="http://schemas.microsoft.com/office/drawing/2014/main" id="{0041E268-DE5B-5C5D-D32C-0D66C324D416}"/>
              </a:ext>
            </a:extLst>
          </p:cNvPr>
          <p:cNvSpPr/>
          <p:nvPr/>
        </p:nvSpPr>
        <p:spPr>
          <a:xfrm>
            <a:off x="149654" y="972137"/>
            <a:ext cx="4152792" cy="55389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pic>
        <p:nvPicPr>
          <p:cNvPr id="5" name="Image" descr="Image">
            <a:extLst>
              <a:ext uri="{FF2B5EF4-FFF2-40B4-BE49-F238E27FC236}">
                <a16:creationId xmlns:a16="http://schemas.microsoft.com/office/drawing/2014/main" id="{70C695A2-7F79-913D-7686-84A41B4EB135}"/>
              </a:ext>
            </a:extLst>
          </p:cNvPr>
          <p:cNvPicPr>
            <a:picLocks noChangeAspect="1"/>
          </p:cNvPicPr>
          <p:nvPr/>
        </p:nvPicPr>
        <p:blipFill>
          <a:blip r:embed="rId7"/>
          <a:stretch>
            <a:fillRect/>
          </a:stretch>
        </p:blipFill>
        <p:spPr>
          <a:xfrm>
            <a:off x="457000" y="3742590"/>
            <a:ext cx="3483102" cy="2756297"/>
          </a:xfrm>
          <a:prstGeom prst="rect">
            <a:avLst/>
          </a:prstGeom>
          <a:ln w="12700">
            <a:miter lim="400000"/>
          </a:ln>
        </p:spPr>
      </p:pic>
      <p:sp>
        <p:nvSpPr>
          <p:cNvPr id="6" name="TextBox 5">
            <a:extLst>
              <a:ext uri="{FF2B5EF4-FFF2-40B4-BE49-F238E27FC236}">
                <a16:creationId xmlns:a16="http://schemas.microsoft.com/office/drawing/2014/main" id="{9DB31B2D-F13B-1ECD-0416-7CF2B5729E52}"/>
              </a:ext>
            </a:extLst>
          </p:cNvPr>
          <p:cNvSpPr txBox="1"/>
          <p:nvPr/>
        </p:nvSpPr>
        <p:spPr>
          <a:xfrm>
            <a:off x="277411" y="3298760"/>
            <a:ext cx="3930756" cy="461665"/>
          </a:xfrm>
          <a:prstGeom prst="rect">
            <a:avLst/>
          </a:prstGeom>
          <a:noFill/>
        </p:spPr>
        <p:txBody>
          <a:bodyPr wrap="none" rtlCol="0">
            <a:spAutoFit/>
          </a:bodyPr>
          <a:lstStyle/>
          <a:p>
            <a:r>
              <a:rPr lang="en-US" sz="1200" b="1" dirty="0">
                <a:solidFill>
                  <a:srgbClr val="C00000"/>
                </a:solidFill>
              </a:rPr>
              <a:t>Approved by PAC in 2018 with A rating, confirmed in 2023.</a:t>
            </a:r>
          </a:p>
          <a:p>
            <a:r>
              <a:rPr lang="en-US" sz="1200" b="1" dirty="0">
                <a:solidFill>
                  <a:srgbClr val="C00000"/>
                </a:solidFill>
              </a:rPr>
              <a:t>Investment plan  (0.5-0.7 Meu) presented to CSN3 in 2017.</a:t>
            </a:r>
            <a:endParaRPr lang="en-IT" sz="1200" b="1" dirty="0">
              <a:solidFill>
                <a:srgbClr val="C00000"/>
              </a:solidFill>
            </a:endParaRPr>
          </a:p>
        </p:txBody>
      </p:sp>
      <p:pic>
        <p:nvPicPr>
          <p:cNvPr id="18" name="Picture 17">
            <a:extLst>
              <a:ext uri="{FF2B5EF4-FFF2-40B4-BE49-F238E27FC236}">
                <a16:creationId xmlns:a16="http://schemas.microsoft.com/office/drawing/2014/main" id="{1D212469-35B6-D5BF-1068-916E6615FC14}"/>
              </a:ext>
            </a:extLst>
          </p:cNvPr>
          <p:cNvPicPr>
            <a:picLocks noChangeAspect="1"/>
          </p:cNvPicPr>
          <p:nvPr/>
        </p:nvPicPr>
        <p:blipFill>
          <a:blip r:embed="rId8"/>
          <a:stretch>
            <a:fillRect/>
          </a:stretch>
        </p:blipFill>
        <p:spPr>
          <a:xfrm>
            <a:off x="388250" y="1305457"/>
            <a:ext cx="3675599" cy="1937358"/>
          </a:xfrm>
          <a:prstGeom prst="rect">
            <a:avLst/>
          </a:prstGeom>
          <a:scene3d>
            <a:camera prst="orthographicFront">
              <a:rot lat="0" lon="10800000" rev="0"/>
            </a:camera>
            <a:lightRig rig="threePt" dir="t"/>
          </a:scene3d>
        </p:spPr>
      </p:pic>
      <p:sp>
        <p:nvSpPr>
          <p:cNvPr id="19" name="TextBox 18">
            <a:extLst>
              <a:ext uri="{FF2B5EF4-FFF2-40B4-BE49-F238E27FC236}">
                <a16:creationId xmlns:a16="http://schemas.microsoft.com/office/drawing/2014/main" id="{F692F039-E2BE-F34F-E062-092953AC268E}"/>
              </a:ext>
            </a:extLst>
          </p:cNvPr>
          <p:cNvSpPr txBox="1"/>
          <p:nvPr/>
        </p:nvSpPr>
        <p:spPr>
          <a:xfrm>
            <a:off x="224336" y="508901"/>
            <a:ext cx="3698192" cy="492443"/>
          </a:xfrm>
          <a:prstGeom prst="rect">
            <a:avLst/>
          </a:prstGeom>
          <a:noFill/>
        </p:spPr>
        <p:txBody>
          <a:bodyPr wrap="none" rtlCol="0">
            <a:spAutoFit/>
          </a:bodyPr>
          <a:lstStyle/>
          <a:p>
            <a:r>
              <a:rPr lang="en-IT" sz="1300" b="1" dirty="0"/>
              <a:t>BDX experiment</a:t>
            </a:r>
            <a:r>
              <a:rPr lang="en-IT" sz="1300" dirty="0"/>
              <a:t>: </a:t>
            </a:r>
            <a:r>
              <a:rPr lang="en-US" sz="1300" dirty="0"/>
              <a:t>light dark matter search and weak</a:t>
            </a:r>
          </a:p>
          <a:p>
            <a:r>
              <a:rPr lang="en-US" sz="1300" dirty="0"/>
              <a:t>interacting particle beams. </a:t>
            </a:r>
            <a:endParaRPr lang="en-IT" sz="1300" dirty="0"/>
          </a:p>
        </p:txBody>
      </p:sp>
      <p:sp>
        <p:nvSpPr>
          <p:cNvPr id="20" name="TextBox 19">
            <a:extLst>
              <a:ext uri="{FF2B5EF4-FFF2-40B4-BE49-F238E27FC236}">
                <a16:creationId xmlns:a16="http://schemas.microsoft.com/office/drawing/2014/main" id="{663A3706-B17B-0A43-B681-128AD5576266}"/>
              </a:ext>
            </a:extLst>
          </p:cNvPr>
          <p:cNvSpPr txBox="1"/>
          <p:nvPr/>
        </p:nvSpPr>
        <p:spPr>
          <a:xfrm>
            <a:off x="180135" y="991847"/>
            <a:ext cx="4178516" cy="292388"/>
          </a:xfrm>
          <a:prstGeom prst="rect">
            <a:avLst/>
          </a:prstGeom>
          <a:noFill/>
        </p:spPr>
        <p:txBody>
          <a:bodyPr wrap="none" rtlCol="0">
            <a:spAutoFit/>
          </a:bodyPr>
          <a:lstStyle/>
          <a:p>
            <a:r>
              <a:rPr lang="en-IT" sz="1300" b="1" dirty="0">
                <a:solidFill>
                  <a:srgbClr val="C00000"/>
                </a:solidFill>
              </a:rPr>
              <a:t>INFN Leadership, EIC/PNRR synergy on streaming readout</a:t>
            </a:r>
          </a:p>
        </p:txBody>
      </p:sp>
    </p:spTree>
    <p:extLst>
      <p:ext uri="{BB962C8B-B14F-4D97-AF65-F5344CB8AC3E}">
        <p14:creationId xmlns:p14="http://schemas.microsoft.com/office/powerpoint/2010/main" val="11889146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in-vet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7149" y="3264173"/>
            <a:ext cx="2171858" cy="3243805"/>
          </a:xfrm>
          <a:prstGeom prst="rect">
            <a:avLst/>
          </a:prstGeom>
        </p:spPr>
      </p:pic>
      <p:sp>
        <p:nvSpPr>
          <p:cNvPr id="3" name="Rectangle 2">
            <a:extLst>
              <a:ext uri="{FF2B5EF4-FFF2-40B4-BE49-F238E27FC236}">
                <a16:creationId xmlns:a16="http://schemas.microsoft.com/office/drawing/2014/main" id="{BB377CD3-6679-084C-B786-867015090574}"/>
              </a:ext>
            </a:extLst>
          </p:cNvPr>
          <p:cNvSpPr/>
          <p:nvPr/>
        </p:nvSpPr>
        <p:spPr>
          <a:xfrm>
            <a:off x="0" y="0"/>
            <a:ext cx="9144000"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5" name="Rectangle 14"/>
          <p:cNvSpPr/>
          <p:nvPr/>
        </p:nvSpPr>
        <p:spPr>
          <a:xfrm>
            <a:off x="2867744" y="-36411"/>
            <a:ext cx="3262753" cy="461665"/>
          </a:xfrm>
          <a:prstGeom prst="rect">
            <a:avLst/>
          </a:prstGeom>
          <a:noFill/>
        </p:spPr>
        <p:txBody>
          <a:bodyPr wrap="none">
            <a:spAutoFit/>
          </a:bodyPr>
          <a:lstStyle/>
          <a:p>
            <a:pPr algn="ctr">
              <a:defRPr/>
            </a:pPr>
            <a:r>
              <a:rPr lang="en-US" sz="2400" dirty="0">
                <a:ln w="1905"/>
                <a:solidFill>
                  <a:schemeClr val="bg1"/>
                </a:solidFill>
                <a:latin typeface="Calibri"/>
              </a:rPr>
              <a:t>Beam Dump </a:t>
            </a:r>
            <a:r>
              <a:rPr lang="en-US" sz="2400" dirty="0" err="1">
                <a:ln w="1905"/>
                <a:solidFill>
                  <a:schemeClr val="bg1"/>
                </a:solidFill>
                <a:latin typeface="Calibri"/>
              </a:rPr>
              <a:t>eXperiment</a:t>
            </a:r>
            <a:endParaRPr lang="en-US" sz="2400" dirty="0">
              <a:ln w="1905"/>
              <a:solidFill>
                <a:schemeClr val="bg1"/>
              </a:solidFill>
              <a:latin typeface="Calibri"/>
            </a:endParaRPr>
          </a:p>
        </p:txBody>
      </p:sp>
      <p:pic>
        <p:nvPicPr>
          <p:cNvPr id="10" name="Picture 9" descr="Chart, diagram&#10;&#10;Description automatically generated">
            <a:extLst>
              <a:ext uri="{FF2B5EF4-FFF2-40B4-BE49-F238E27FC236}">
                <a16:creationId xmlns:a16="http://schemas.microsoft.com/office/drawing/2014/main" id="{D287B85D-C4DF-9A49-9929-102DE95E78A6}"/>
              </a:ext>
            </a:extLst>
          </p:cNvPr>
          <p:cNvPicPr>
            <a:picLocks noChangeAspect="1"/>
          </p:cNvPicPr>
          <p:nvPr/>
        </p:nvPicPr>
        <p:blipFill>
          <a:blip r:embed="rId4"/>
          <a:stretch>
            <a:fillRect/>
          </a:stretch>
        </p:blipFill>
        <p:spPr>
          <a:xfrm>
            <a:off x="4586184" y="1139881"/>
            <a:ext cx="3879661" cy="2230370"/>
          </a:xfrm>
          <a:prstGeom prst="rect">
            <a:avLst/>
          </a:prstGeom>
        </p:spPr>
      </p:pic>
      <p:sp>
        <p:nvSpPr>
          <p:cNvPr id="19" name="TextBox 18">
            <a:extLst>
              <a:ext uri="{FF2B5EF4-FFF2-40B4-BE49-F238E27FC236}">
                <a16:creationId xmlns:a16="http://schemas.microsoft.com/office/drawing/2014/main" id="{8E92A19A-0902-0A48-9866-A6E35E9F275B}"/>
              </a:ext>
            </a:extLst>
          </p:cNvPr>
          <p:cNvSpPr txBox="1"/>
          <p:nvPr/>
        </p:nvSpPr>
        <p:spPr>
          <a:xfrm>
            <a:off x="257018" y="531137"/>
            <a:ext cx="2663643" cy="584776"/>
          </a:xfrm>
          <a:prstGeom prst="rect">
            <a:avLst/>
          </a:prstGeom>
          <a:noFill/>
        </p:spPr>
        <p:txBody>
          <a:bodyPr wrap="none" rtlCol="0">
            <a:spAutoFit/>
          </a:bodyPr>
          <a:lstStyle/>
          <a:p>
            <a:r>
              <a:rPr lang="x-none" sz="1600" dirty="0"/>
              <a:t>December ‘19 – fall ’20</a:t>
            </a:r>
          </a:p>
          <a:p>
            <a:r>
              <a:rPr lang="x-none" sz="1600" dirty="0"/>
              <a:t>E</a:t>
            </a:r>
            <a:r>
              <a:rPr lang="x-none" sz="1600" baseline="-25000" dirty="0"/>
              <a:t>e</a:t>
            </a:r>
            <a:r>
              <a:rPr lang="x-none" sz="1600" dirty="0"/>
              <a:t> = 2.2 GeV      </a:t>
            </a:r>
            <a:r>
              <a:rPr lang="en-US" sz="1600" b="1" dirty="0">
                <a:solidFill>
                  <a:srgbClr val="C00000"/>
                </a:solidFill>
              </a:rPr>
              <a:t>2.5</a:t>
            </a:r>
            <a:r>
              <a:rPr lang="x-none" sz="1600" b="1" dirty="0">
                <a:solidFill>
                  <a:srgbClr val="C00000"/>
                </a:solidFill>
              </a:rPr>
              <a:t> x 10</a:t>
            </a:r>
            <a:r>
              <a:rPr lang="x-none" sz="1600" b="1" baseline="30000" dirty="0">
                <a:solidFill>
                  <a:srgbClr val="C00000"/>
                </a:solidFill>
              </a:rPr>
              <a:t>21</a:t>
            </a:r>
            <a:r>
              <a:rPr lang="x-none" sz="1600" b="1" dirty="0">
                <a:solidFill>
                  <a:srgbClr val="C00000"/>
                </a:solidFill>
              </a:rPr>
              <a:t> EO</a:t>
            </a:r>
            <a:r>
              <a:rPr lang="en-US" sz="1600" b="1" dirty="0">
                <a:solidFill>
                  <a:srgbClr val="C00000"/>
                </a:solidFill>
              </a:rPr>
              <a:t>T</a:t>
            </a:r>
            <a:endParaRPr lang="x-none" sz="1600" b="1" dirty="0">
              <a:solidFill>
                <a:srgbClr val="C00000"/>
              </a:solidFill>
            </a:endParaRPr>
          </a:p>
        </p:txBody>
      </p:sp>
      <p:sp>
        <p:nvSpPr>
          <p:cNvPr id="24" name="TextBox 23">
            <a:extLst>
              <a:ext uri="{FF2B5EF4-FFF2-40B4-BE49-F238E27FC236}">
                <a16:creationId xmlns:a16="http://schemas.microsoft.com/office/drawing/2014/main" id="{AB158696-2C4E-EB48-889C-E3395F51DE69}"/>
              </a:ext>
            </a:extLst>
          </p:cNvPr>
          <p:cNvSpPr txBox="1"/>
          <p:nvPr/>
        </p:nvSpPr>
        <p:spPr>
          <a:xfrm>
            <a:off x="4319007" y="531137"/>
            <a:ext cx="4146838" cy="553998"/>
          </a:xfrm>
          <a:prstGeom prst="rect">
            <a:avLst/>
          </a:prstGeom>
          <a:noFill/>
        </p:spPr>
        <p:txBody>
          <a:bodyPr wrap="none" rtlCol="0">
            <a:spAutoFit/>
          </a:bodyPr>
          <a:lstStyle/>
          <a:p>
            <a:r>
              <a:rPr lang="x-none" sz="1500" dirty="0"/>
              <a:t>Despite the small scale, BDX-mini is </a:t>
            </a:r>
          </a:p>
          <a:p>
            <a:r>
              <a:rPr lang="en-GB" sz="1500" dirty="0"/>
              <a:t>competitive with LDM experiments (NA64, E137,..)</a:t>
            </a:r>
            <a:endParaRPr lang="x-none" sz="1500" dirty="0"/>
          </a:p>
        </p:txBody>
      </p:sp>
      <p:pic>
        <p:nvPicPr>
          <p:cNvPr id="32" name="Picture 31">
            <a:extLst>
              <a:ext uri="{FF2B5EF4-FFF2-40B4-BE49-F238E27FC236}">
                <a16:creationId xmlns:a16="http://schemas.microsoft.com/office/drawing/2014/main" id="{1FAA5555-94CB-984B-A048-6BEF025C6F99}"/>
              </a:ext>
            </a:extLst>
          </p:cNvPr>
          <p:cNvPicPr>
            <a:picLocks noChangeAspect="1"/>
          </p:cNvPicPr>
          <p:nvPr/>
        </p:nvPicPr>
        <p:blipFill>
          <a:blip r:embed="rId5"/>
          <a:stretch>
            <a:fillRect/>
          </a:stretch>
        </p:blipFill>
        <p:spPr>
          <a:xfrm>
            <a:off x="8232165" y="4998"/>
            <a:ext cx="762181" cy="400735"/>
          </a:xfrm>
          <a:prstGeom prst="rect">
            <a:avLst/>
          </a:prstGeom>
        </p:spPr>
      </p:pic>
      <p:pic>
        <p:nvPicPr>
          <p:cNvPr id="33" name="Picture 32">
            <a:extLst>
              <a:ext uri="{FF2B5EF4-FFF2-40B4-BE49-F238E27FC236}">
                <a16:creationId xmlns:a16="http://schemas.microsoft.com/office/drawing/2014/main" id="{E633E82C-F8A0-6049-BFB8-F4F339AB3F62}"/>
              </a:ext>
            </a:extLst>
          </p:cNvPr>
          <p:cNvPicPr>
            <a:picLocks noChangeAspect="1"/>
          </p:cNvPicPr>
          <p:nvPr/>
        </p:nvPicPr>
        <p:blipFill>
          <a:blip r:embed="rId6"/>
          <a:stretch>
            <a:fillRect/>
          </a:stretch>
        </p:blipFill>
        <p:spPr>
          <a:xfrm>
            <a:off x="83679" y="20489"/>
            <a:ext cx="1044906" cy="379706"/>
          </a:xfrm>
          <a:prstGeom prst="rect">
            <a:avLst/>
          </a:prstGeom>
        </p:spPr>
      </p:pic>
      <p:sp>
        <p:nvSpPr>
          <p:cNvPr id="11" name="TextBox 10"/>
          <p:cNvSpPr txBox="1"/>
          <p:nvPr/>
        </p:nvSpPr>
        <p:spPr>
          <a:xfrm>
            <a:off x="257018" y="1139881"/>
            <a:ext cx="2752883" cy="323165"/>
          </a:xfrm>
          <a:prstGeom prst="rect">
            <a:avLst/>
          </a:prstGeom>
          <a:noFill/>
        </p:spPr>
        <p:txBody>
          <a:bodyPr wrap="none" rtlCol="0">
            <a:spAutoFit/>
          </a:bodyPr>
          <a:lstStyle/>
          <a:p>
            <a:r>
              <a:rPr lang="en-US" sz="1500" dirty="0"/>
              <a:t>After </a:t>
            </a:r>
            <a:r>
              <a:rPr lang="x-none" sz="1500" dirty="0"/>
              <a:t>unblinding </a:t>
            </a:r>
            <a:r>
              <a:rPr lang="en-US" sz="1500" dirty="0"/>
              <a:t>no excess found</a:t>
            </a:r>
          </a:p>
        </p:txBody>
      </p:sp>
      <p:sp>
        <p:nvSpPr>
          <p:cNvPr id="16" name="TextBox 15"/>
          <p:cNvSpPr txBox="1"/>
          <p:nvPr/>
        </p:nvSpPr>
        <p:spPr>
          <a:xfrm>
            <a:off x="3413086" y="4675850"/>
            <a:ext cx="748923" cy="276999"/>
          </a:xfrm>
          <a:prstGeom prst="rect">
            <a:avLst/>
          </a:prstGeom>
          <a:noFill/>
        </p:spPr>
        <p:txBody>
          <a:bodyPr wrap="none" rtlCol="0">
            <a:spAutoFit/>
          </a:bodyPr>
          <a:lstStyle/>
          <a:p>
            <a:r>
              <a:rPr lang="en-US" sz="1200" dirty="0">
                <a:solidFill>
                  <a:srgbClr val="0000FF"/>
                </a:solidFill>
              </a:rPr>
              <a:t>Beam off</a:t>
            </a:r>
          </a:p>
        </p:txBody>
      </p:sp>
      <p:pic>
        <p:nvPicPr>
          <p:cNvPr id="17" name="Picture 16" descr="BDX_mini_photo.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018" y="1554486"/>
            <a:ext cx="3370570" cy="1577811"/>
          </a:xfrm>
          <a:prstGeom prst="rect">
            <a:avLst/>
          </a:prstGeom>
        </p:spPr>
      </p:pic>
      <p:sp>
        <p:nvSpPr>
          <p:cNvPr id="35" name="TextBox 34">
            <a:extLst>
              <a:ext uri="{FF2B5EF4-FFF2-40B4-BE49-F238E27FC236}">
                <a16:creationId xmlns:a16="http://schemas.microsoft.com/office/drawing/2014/main" id="{486C50D3-C07F-0644-BFAC-492B37D8D4AF}"/>
              </a:ext>
            </a:extLst>
          </p:cNvPr>
          <p:cNvSpPr txBox="1"/>
          <p:nvPr/>
        </p:nvSpPr>
        <p:spPr>
          <a:xfrm>
            <a:off x="246709" y="3319833"/>
            <a:ext cx="1499513" cy="307777"/>
          </a:xfrm>
          <a:prstGeom prst="rect">
            <a:avLst/>
          </a:prstGeom>
          <a:noFill/>
        </p:spPr>
        <p:txBody>
          <a:bodyPr wrap="none" rtlCol="0">
            <a:spAutoFit/>
          </a:bodyPr>
          <a:lstStyle/>
          <a:p>
            <a:r>
              <a:rPr lang="x-none" sz="1400" dirty="0"/>
              <a:t>ECAL + veto attivo</a:t>
            </a:r>
          </a:p>
        </p:txBody>
      </p:sp>
      <p:pic>
        <p:nvPicPr>
          <p:cNvPr id="20" name="Picture 19" descr="bdx_ecal.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7018" y="3698928"/>
            <a:ext cx="1666770" cy="2163097"/>
          </a:xfrm>
          <a:prstGeom prst="rect">
            <a:avLst/>
          </a:prstGeom>
        </p:spPr>
      </p:pic>
      <p:sp>
        <p:nvSpPr>
          <p:cNvPr id="5" name="Foliennummernplatzhalter 6">
            <a:extLst>
              <a:ext uri="{FF2B5EF4-FFF2-40B4-BE49-F238E27FC236}">
                <a16:creationId xmlns:a16="http://schemas.microsoft.com/office/drawing/2014/main" id="{2DB3662D-8012-AF70-E488-C035EA58DA3B}"/>
              </a:ext>
            </a:extLst>
          </p:cNvPr>
          <p:cNvSpPr txBox="1">
            <a:spLocks noGrp="1"/>
          </p:cNvSpPr>
          <p:nvPr/>
        </p:nvSpPr>
        <p:spPr>
          <a:xfrm>
            <a:off x="6633408" y="6511107"/>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34</a:t>
            </a:fld>
            <a:endParaRPr lang="en-US" sz="1100" dirty="0">
              <a:solidFill>
                <a:schemeClr val="bg1"/>
              </a:solidFill>
            </a:endParaRPr>
          </a:p>
        </p:txBody>
      </p:sp>
      <p:sp>
        <p:nvSpPr>
          <p:cNvPr id="8" name="TextBox 7">
            <a:extLst>
              <a:ext uri="{FF2B5EF4-FFF2-40B4-BE49-F238E27FC236}">
                <a16:creationId xmlns:a16="http://schemas.microsoft.com/office/drawing/2014/main" id="{4485D518-F049-1867-1292-02D423F4759A}"/>
              </a:ext>
            </a:extLst>
          </p:cNvPr>
          <p:cNvSpPr txBox="1"/>
          <p:nvPr/>
        </p:nvSpPr>
        <p:spPr>
          <a:xfrm>
            <a:off x="48290" y="6014453"/>
            <a:ext cx="2084225" cy="523220"/>
          </a:xfrm>
          <a:prstGeom prst="rect">
            <a:avLst/>
          </a:prstGeom>
          <a:noFill/>
        </p:spPr>
        <p:txBody>
          <a:bodyPr wrap="none" rtlCol="0">
            <a:spAutoFit/>
          </a:bodyPr>
          <a:lstStyle/>
          <a:p>
            <a:r>
              <a:rPr lang="en-IT" sz="1400" dirty="0"/>
              <a:t>arXiv: 2208.01387</a:t>
            </a:r>
          </a:p>
          <a:p>
            <a:r>
              <a:rPr lang="en-IT" sz="1400" dirty="0"/>
              <a:t>PRD 106 (2022), 7,072011</a:t>
            </a:r>
          </a:p>
        </p:txBody>
      </p:sp>
      <p:pic>
        <p:nvPicPr>
          <p:cNvPr id="9" name="Picture 8">
            <a:extLst>
              <a:ext uri="{FF2B5EF4-FFF2-40B4-BE49-F238E27FC236}">
                <a16:creationId xmlns:a16="http://schemas.microsoft.com/office/drawing/2014/main" id="{BEB672E2-459E-8E82-3C54-859713CF7A00}"/>
              </a:ext>
            </a:extLst>
          </p:cNvPr>
          <p:cNvPicPr>
            <a:picLocks noChangeAspect="1"/>
          </p:cNvPicPr>
          <p:nvPr/>
        </p:nvPicPr>
        <p:blipFill>
          <a:blip r:embed="rId9"/>
          <a:stretch>
            <a:fillRect/>
          </a:stretch>
        </p:blipFill>
        <p:spPr>
          <a:xfrm>
            <a:off x="4611493" y="3478915"/>
            <a:ext cx="3854352" cy="3024098"/>
          </a:xfrm>
          <a:prstGeom prst="rect">
            <a:avLst/>
          </a:prstGeom>
        </p:spPr>
      </p:pic>
      <p:sp>
        <p:nvSpPr>
          <p:cNvPr id="12" name="Plaque 11">
            <a:extLst>
              <a:ext uri="{FF2B5EF4-FFF2-40B4-BE49-F238E27FC236}">
                <a16:creationId xmlns:a16="http://schemas.microsoft.com/office/drawing/2014/main" id="{649F9A81-21BA-9347-4A78-5D126C82810D}"/>
              </a:ext>
            </a:extLst>
          </p:cNvPr>
          <p:cNvSpPr/>
          <p:nvPr/>
        </p:nvSpPr>
        <p:spPr>
          <a:xfrm>
            <a:off x="3196334" y="642415"/>
            <a:ext cx="811440" cy="345440"/>
          </a:xfrm>
          <a:prstGeom prst="plaque">
            <a:avLst/>
          </a:prstGeom>
          <a:solidFill>
            <a:schemeClr val="accent6">
              <a:lumMod val="40000"/>
              <a:lumOff val="60000"/>
            </a:schemeClr>
          </a:solidFill>
          <a:ln>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4" name="TextBox 13">
            <a:extLst>
              <a:ext uri="{FF2B5EF4-FFF2-40B4-BE49-F238E27FC236}">
                <a16:creationId xmlns:a16="http://schemas.microsoft.com/office/drawing/2014/main" id="{B651BC55-E9AC-0459-2725-DCD16D6607AC}"/>
              </a:ext>
            </a:extLst>
          </p:cNvPr>
          <p:cNvSpPr txBox="1"/>
          <p:nvPr/>
        </p:nvSpPr>
        <p:spPr>
          <a:xfrm>
            <a:off x="3196334" y="670216"/>
            <a:ext cx="811441" cy="276999"/>
          </a:xfrm>
          <a:prstGeom prst="rect">
            <a:avLst/>
          </a:prstGeom>
          <a:noFill/>
        </p:spPr>
        <p:txBody>
          <a:bodyPr wrap="none" rtlCol="0">
            <a:spAutoFit/>
          </a:bodyPr>
          <a:lstStyle/>
          <a:p>
            <a:r>
              <a:rPr lang="en-IT" sz="1200" dirty="0"/>
              <a:t>Milestone</a:t>
            </a:r>
          </a:p>
        </p:txBody>
      </p:sp>
      <p:sp>
        <p:nvSpPr>
          <p:cNvPr id="18" name="Rectangle 17">
            <a:extLst>
              <a:ext uri="{FF2B5EF4-FFF2-40B4-BE49-F238E27FC236}">
                <a16:creationId xmlns:a16="http://schemas.microsoft.com/office/drawing/2014/main" id="{CC06C562-1324-FFD6-3F8B-B86E24D6142D}"/>
              </a:ext>
            </a:extLst>
          </p:cNvPr>
          <p:cNvSpPr/>
          <p:nvPr/>
        </p:nvSpPr>
        <p:spPr>
          <a:xfrm>
            <a:off x="0" y="6640286"/>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21" name="Datumsplatzhalter 5">
            <a:extLst>
              <a:ext uri="{FF2B5EF4-FFF2-40B4-BE49-F238E27FC236}">
                <a16:creationId xmlns:a16="http://schemas.microsoft.com/office/drawing/2014/main" id="{FE181953-5F00-9F0F-9D63-EFCCECAA5FAE}"/>
              </a:ext>
            </a:extLst>
          </p:cNvPr>
          <p:cNvSpPr txBox="1">
            <a:spLocks noGrp="1"/>
          </p:cNvSpPr>
          <p:nvPr/>
        </p:nvSpPr>
        <p:spPr>
          <a:xfrm>
            <a:off x="330634" y="6640286"/>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22" name="Fußzeilenplatzhalter 7">
            <a:extLst>
              <a:ext uri="{FF2B5EF4-FFF2-40B4-BE49-F238E27FC236}">
                <a16:creationId xmlns:a16="http://schemas.microsoft.com/office/drawing/2014/main" id="{8166DCD3-8FA0-A82C-30B8-C0DEC7A1B72A}"/>
              </a:ext>
            </a:extLst>
          </p:cNvPr>
          <p:cNvSpPr txBox="1">
            <a:spLocks noGrp="1"/>
          </p:cNvSpPr>
          <p:nvPr/>
        </p:nvSpPr>
        <p:spPr>
          <a:xfrm>
            <a:off x="1761735" y="6640286"/>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sp>
        <p:nvSpPr>
          <p:cNvPr id="23" name="TextBox 22">
            <a:extLst>
              <a:ext uri="{FF2B5EF4-FFF2-40B4-BE49-F238E27FC236}">
                <a16:creationId xmlns:a16="http://schemas.microsoft.com/office/drawing/2014/main" id="{856A3716-0248-0DD6-A27B-71FF1646072E}"/>
              </a:ext>
            </a:extLst>
          </p:cNvPr>
          <p:cNvSpPr txBox="1"/>
          <p:nvPr/>
        </p:nvSpPr>
        <p:spPr>
          <a:xfrm>
            <a:off x="-182880" y="6583680"/>
            <a:ext cx="184731" cy="369332"/>
          </a:xfrm>
          <a:prstGeom prst="rect">
            <a:avLst/>
          </a:prstGeom>
          <a:noFill/>
        </p:spPr>
        <p:txBody>
          <a:bodyPr wrap="none" rtlCol="0">
            <a:spAutoFit/>
          </a:bodyPr>
          <a:lstStyle/>
          <a:p>
            <a:endParaRPr lang="en-IT" dirty="0"/>
          </a:p>
        </p:txBody>
      </p:sp>
    </p:spTree>
    <p:extLst>
      <p:ext uri="{BB962C8B-B14F-4D97-AF65-F5344CB8AC3E}">
        <p14:creationId xmlns:p14="http://schemas.microsoft.com/office/powerpoint/2010/main" val="41999532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377CD3-6679-084C-B786-867015090574}"/>
              </a:ext>
            </a:extLst>
          </p:cNvPr>
          <p:cNvSpPr/>
          <p:nvPr/>
        </p:nvSpPr>
        <p:spPr>
          <a:xfrm>
            <a:off x="0" y="0"/>
            <a:ext cx="9144000"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5" name="Rectangle 14"/>
          <p:cNvSpPr/>
          <p:nvPr/>
        </p:nvSpPr>
        <p:spPr>
          <a:xfrm>
            <a:off x="3303680" y="-41603"/>
            <a:ext cx="2390911" cy="461665"/>
          </a:xfrm>
          <a:prstGeom prst="rect">
            <a:avLst/>
          </a:prstGeom>
          <a:noFill/>
        </p:spPr>
        <p:txBody>
          <a:bodyPr wrap="none">
            <a:spAutoFit/>
          </a:bodyPr>
          <a:lstStyle/>
          <a:p>
            <a:pPr algn="ctr">
              <a:defRPr/>
            </a:pPr>
            <a:r>
              <a:rPr lang="en-US" sz="2400" dirty="0">
                <a:ln w="1905"/>
                <a:solidFill>
                  <a:schemeClr val="bg1"/>
                </a:solidFill>
                <a:latin typeface="Calibri"/>
              </a:rPr>
              <a:t>Secondary Beams</a:t>
            </a:r>
          </a:p>
        </p:txBody>
      </p:sp>
      <p:pic>
        <p:nvPicPr>
          <p:cNvPr id="34" name="Picture 33">
            <a:extLst>
              <a:ext uri="{FF2B5EF4-FFF2-40B4-BE49-F238E27FC236}">
                <a16:creationId xmlns:a16="http://schemas.microsoft.com/office/drawing/2014/main" id="{0F0AC359-6EA6-A34A-BAD1-4C000F796822}"/>
              </a:ext>
            </a:extLst>
          </p:cNvPr>
          <p:cNvPicPr>
            <a:picLocks noChangeAspect="1"/>
          </p:cNvPicPr>
          <p:nvPr/>
        </p:nvPicPr>
        <p:blipFill>
          <a:blip r:embed="rId3"/>
          <a:stretch>
            <a:fillRect/>
          </a:stretch>
        </p:blipFill>
        <p:spPr>
          <a:xfrm>
            <a:off x="8232165" y="4998"/>
            <a:ext cx="762181" cy="400735"/>
          </a:xfrm>
          <a:prstGeom prst="rect">
            <a:avLst/>
          </a:prstGeom>
        </p:spPr>
      </p:pic>
      <p:pic>
        <p:nvPicPr>
          <p:cNvPr id="35" name="Picture 34">
            <a:extLst>
              <a:ext uri="{FF2B5EF4-FFF2-40B4-BE49-F238E27FC236}">
                <a16:creationId xmlns:a16="http://schemas.microsoft.com/office/drawing/2014/main" id="{695B6C47-C447-BB4A-8A2B-D3FA6AEBF71A}"/>
              </a:ext>
            </a:extLst>
          </p:cNvPr>
          <p:cNvPicPr>
            <a:picLocks noChangeAspect="1"/>
          </p:cNvPicPr>
          <p:nvPr/>
        </p:nvPicPr>
        <p:blipFill>
          <a:blip r:embed="rId4"/>
          <a:stretch>
            <a:fillRect/>
          </a:stretch>
        </p:blipFill>
        <p:spPr>
          <a:xfrm>
            <a:off x="83679" y="20489"/>
            <a:ext cx="1044906" cy="379706"/>
          </a:xfrm>
          <a:prstGeom prst="rect">
            <a:avLst/>
          </a:prstGeom>
        </p:spPr>
      </p:pic>
      <p:sp>
        <p:nvSpPr>
          <p:cNvPr id="7" name="Rectangle 6">
            <a:extLst>
              <a:ext uri="{FF2B5EF4-FFF2-40B4-BE49-F238E27FC236}">
                <a16:creationId xmlns:a16="http://schemas.microsoft.com/office/drawing/2014/main" id="{EB05311A-EE13-62C0-46D4-E9678764D12E}"/>
              </a:ext>
            </a:extLst>
          </p:cNvPr>
          <p:cNvSpPr/>
          <p:nvPr/>
        </p:nvSpPr>
        <p:spPr>
          <a:xfrm>
            <a:off x="0" y="6640286"/>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4" name="Foliennummernplatzhalter 6">
            <a:extLst>
              <a:ext uri="{FF2B5EF4-FFF2-40B4-BE49-F238E27FC236}">
                <a16:creationId xmlns:a16="http://schemas.microsoft.com/office/drawing/2014/main" id="{58096AE5-2046-7AAD-9F9A-6FFBA7AA709F}"/>
              </a:ext>
            </a:extLst>
          </p:cNvPr>
          <p:cNvSpPr txBox="1">
            <a:spLocks noGrp="1"/>
          </p:cNvSpPr>
          <p:nvPr/>
        </p:nvSpPr>
        <p:spPr>
          <a:xfrm>
            <a:off x="6633408" y="6511107"/>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35</a:t>
            </a:fld>
            <a:endParaRPr lang="en-US" sz="1100" dirty="0">
              <a:solidFill>
                <a:schemeClr val="bg1"/>
              </a:solidFill>
            </a:endParaRPr>
          </a:p>
        </p:txBody>
      </p:sp>
      <p:sp>
        <p:nvSpPr>
          <p:cNvPr id="16" name="Datumsplatzhalter 5">
            <a:extLst>
              <a:ext uri="{FF2B5EF4-FFF2-40B4-BE49-F238E27FC236}">
                <a16:creationId xmlns:a16="http://schemas.microsoft.com/office/drawing/2014/main" id="{DC53D536-ED2A-1AEE-4191-99C37497DCB9}"/>
              </a:ext>
            </a:extLst>
          </p:cNvPr>
          <p:cNvSpPr txBox="1">
            <a:spLocks noGrp="1"/>
          </p:cNvSpPr>
          <p:nvPr/>
        </p:nvSpPr>
        <p:spPr>
          <a:xfrm>
            <a:off x="330634" y="6640286"/>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17" name="Fußzeilenplatzhalter 7">
            <a:extLst>
              <a:ext uri="{FF2B5EF4-FFF2-40B4-BE49-F238E27FC236}">
                <a16:creationId xmlns:a16="http://schemas.microsoft.com/office/drawing/2014/main" id="{F13A5F95-C451-B4C2-BB85-7B8652EADFD5}"/>
              </a:ext>
            </a:extLst>
          </p:cNvPr>
          <p:cNvSpPr txBox="1">
            <a:spLocks noGrp="1"/>
          </p:cNvSpPr>
          <p:nvPr/>
        </p:nvSpPr>
        <p:spPr>
          <a:xfrm>
            <a:off x="1761735" y="6640286"/>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pic>
        <p:nvPicPr>
          <p:cNvPr id="2" name="Picture 1">
            <a:extLst>
              <a:ext uri="{FF2B5EF4-FFF2-40B4-BE49-F238E27FC236}">
                <a16:creationId xmlns:a16="http://schemas.microsoft.com/office/drawing/2014/main" id="{CB76DBF3-B40D-FE75-9395-36DFB9D0E48E}"/>
              </a:ext>
            </a:extLst>
          </p:cNvPr>
          <p:cNvPicPr>
            <a:picLocks noChangeAspect="1"/>
          </p:cNvPicPr>
          <p:nvPr/>
        </p:nvPicPr>
        <p:blipFill>
          <a:blip r:embed="rId5"/>
          <a:stretch>
            <a:fillRect/>
          </a:stretch>
        </p:blipFill>
        <p:spPr>
          <a:xfrm>
            <a:off x="243930" y="3714982"/>
            <a:ext cx="3307080" cy="2713501"/>
          </a:xfrm>
          <a:prstGeom prst="rect">
            <a:avLst/>
          </a:prstGeom>
        </p:spPr>
      </p:pic>
      <p:sp>
        <p:nvSpPr>
          <p:cNvPr id="4" name="TextBox 3">
            <a:extLst>
              <a:ext uri="{FF2B5EF4-FFF2-40B4-BE49-F238E27FC236}">
                <a16:creationId xmlns:a16="http://schemas.microsoft.com/office/drawing/2014/main" id="{BC7A1CE9-290B-E41B-A213-B8D8370EEB8D}"/>
              </a:ext>
            </a:extLst>
          </p:cNvPr>
          <p:cNvSpPr txBox="1"/>
          <p:nvPr/>
        </p:nvSpPr>
        <p:spPr>
          <a:xfrm>
            <a:off x="606132" y="995680"/>
            <a:ext cx="3327834" cy="769441"/>
          </a:xfrm>
          <a:prstGeom prst="rect">
            <a:avLst/>
          </a:prstGeom>
          <a:noFill/>
        </p:spPr>
        <p:txBody>
          <a:bodyPr wrap="none" rtlCol="0">
            <a:spAutoFit/>
          </a:bodyPr>
          <a:lstStyle/>
          <a:p>
            <a:r>
              <a:rPr lang="en-IT" b="1" dirty="0"/>
              <a:t>sBDX:</a:t>
            </a:r>
          </a:p>
          <a:p>
            <a:endParaRPr lang="en-IT" sz="800" b="1" dirty="0"/>
          </a:p>
          <a:p>
            <a:r>
              <a:rPr lang="en-IT" dirty="0"/>
              <a:t>Dark scakar search (into gammas)</a:t>
            </a:r>
          </a:p>
        </p:txBody>
      </p:sp>
      <p:sp>
        <p:nvSpPr>
          <p:cNvPr id="5" name="TextBox 4">
            <a:extLst>
              <a:ext uri="{FF2B5EF4-FFF2-40B4-BE49-F238E27FC236}">
                <a16:creationId xmlns:a16="http://schemas.microsoft.com/office/drawing/2014/main" id="{54A7B943-998E-FEBC-86C1-7D0573E105A6}"/>
              </a:ext>
            </a:extLst>
          </p:cNvPr>
          <p:cNvSpPr txBox="1"/>
          <p:nvPr/>
        </p:nvSpPr>
        <p:spPr>
          <a:xfrm>
            <a:off x="5835520" y="929186"/>
            <a:ext cx="2868862" cy="1046440"/>
          </a:xfrm>
          <a:prstGeom prst="rect">
            <a:avLst/>
          </a:prstGeom>
          <a:noFill/>
        </p:spPr>
        <p:txBody>
          <a:bodyPr wrap="none" rtlCol="0">
            <a:spAutoFit/>
          </a:bodyPr>
          <a:lstStyle/>
          <a:p>
            <a:r>
              <a:rPr lang="en-GB" b="1" dirty="0"/>
              <a:t>n</a:t>
            </a:r>
            <a:r>
              <a:rPr lang="en-IT" b="1" dirty="0"/>
              <a:t>u-BDX:</a:t>
            </a:r>
          </a:p>
          <a:p>
            <a:endParaRPr lang="en-IT" sz="800" b="1" dirty="0"/>
          </a:p>
          <a:p>
            <a:r>
              <a:rPr lang="en-US" dirty="0"/>
              <a:t>Weinberg angle by</a:t>
            </a:r>
          </a:p>
          <a:p>
            <a:r>
              <a:rPr lang="en-US" dirty="0"/>
              <a:t>coherent neutrino scattering</a:t>
            </a:r>
            <a:endParaRPr lang="en-IT" dirty="0"/>
          </a:p>
        </p:txBody>
      </p:sp>
      <p:pic>
        <p:nvPicPr>
          <p:cNvPr id="6" name="Picture 5">
            <a:extLst>
              <a:ext uri="{FF2B5EF4-FFF2-40B4-BE49-F238E27FC236}">
                <a16:creationId xmlns:a16="http://schemas.microsoft.com/office/drawing/2014/main" id="{7465E6B1-1822-A9E9-F2EB-B64D4CC2F323}"/>
              </a:ext>
            </a:extLst>
          </p:cNvPr>
          <p:cNvPicPr>
            <a:picLocks noChangeAspect="1"/>
          </p:cNvPicPr>
          <p:nvPr/>
        </p:nvPicPr>
        <p:blipFill>
          <a:blip r:embed="rId6"/>
          <a:stretch>
            <a:fillRect/>
          </a:stretch>
        </p:blipFill>
        <p:spPr>
          <a:xfrm>
            <a:off x="5842844" y="1975626"/>
            <a:ext cx="3158826" cy="1956708"/>
          </a:xfrm>
          <a:prstGeom prst="rect">
            <a:avLst/>
          </a:prstGeom>
        </p:spPr>
      </p:pic>
      <p:sp>
        <p:nvSpPr>
          <p:cNvPr id="8" name="TextBox 7">
            <a:extLst>
              <a:ext uri="{FF2B5EF4-FFF2-40B4-BE49-F238E27FC236}">
                <a16:creationId xmlns:a16="http://schemas.microsoft.com/office/drawing/2014/main" id="{9CEB1D9C-39D5-3BE2-A960-D81C30471776}"/>
              </a:ext>
            </a:extLst>
          </p:cNvPr>
          <p:cNvSpPr txBox="1"/>
          <p:nvPr/>
        </p:nvSpPr>
        <p:spPr>
          <a:xfrm>
            <a:off x="982052" y="529374"/>
            <a:ext cx="6119111" cy="369332"/>
          </a:xfrm>
          <a:prstGeom prst="rect">
            <a:avLst/>
          </a:prstGeom>
          <a:noFill/>
        </p:spPr>
        <p:txBody>
          <a:bodyPr wrap="none" rtlCol="0">
            <a:spAutoFit/>
          </a:bodyPr>
          <a:lstStyle/>
          <a:p>
            <a:r>
              <a:rPr lang="en-IT" dirty="0"/>
              <a:t>Opportunities with the intense beam and existing infrastructure</a:t>
            </a:r>
          </a:p>
        </p:txBody>
      </p:sp>
      <p:pic>
        <p:nvPicPr>
          <p:cNvPr id="9" name="Picture 8">
            <a:extLst>
              <a:ext uri="{FF2B5EF4-FFF2-40B4-BE49-F238E27FC236}">
                <a16:creationId xmlns:a16="http://schemas.microsoft.com/office/drawing/2014/main" id="{31455AD9-9AB9-10FF-2506-F21B94A31EB7}"/>
              </a:ext>
            </a:extLst>
          </p:cNvPr>
          <p:cNvPicPr>
            <a:picLocks noChangeAspect="1"/>
          </p:cNvPicPr>
          <p:nvPr/>
        </p:nvPicPr>
        <p:blipFill>
          <a:blip r:embed="rId7"/>
          <a:stretch>
            <a:fillRect/>
          </a:stretch>
        </p:blipFill>
        <p:spPr>
          <a:xfrm>
            <a:off x="4990039" y="3600558"/>
            <a:ext cx="2424894" cy="2942351"/>
          </a:xfrm>
          <a:prstGeom prst="rect">
            <a:avLst/>
          </a:prstGeom>
        </p:spPr>
      </p:pic>
      <p:pic>
        <p:nvPicPr>
          <p:cNvPr id="10" name="Picture 9">
            <a:extLst>
              <a:ext uri="{FF2B5EF4-FFF2-40B4-BE49-F238E27FC236}">
                <a16:creationId xmlns:a16="http://schemas.microsoft.com/office/drawing/2014/main" id="{87E09AC3-4EA6-2BE6-88A6-A06BDB37AC69}"/>
              </a:ext>
            </a:extLst>
          </p:cNvPr>
          <p:cNvPicPr>
            <a:picLocks noChangeAspect="1"/>
          </p:cNvPicPr>
          <p:nvPr/>
        </p:nvPicPr>
        <p:blipFill>
          <a:blip r:embed="rId8"/>
          <a:stretch>
            <a:fillRect/>
          </a:stretch>
        </p:blipFill>
        <p:spPr>
          <a:xfrm>
            <a:off x="243930" y="1888063"/>
            <a:ext cx="4852749" cy="1641529"/>
          </a:xfrm>
          <a:prstGeom prst="rect">
            <a:avLst/>
          </a:prstGeom>
        </p:spPr>
      </p:pic>
    </p:spTree>
    <p:extLst>
      <p:ext uri="{BB962C8B-B14F-4D97-AF65-F5344CB8AC3E}">
        <p14:creationId xmlns:p14="http://schemas.microsoft.com/office/powerpoint/2010/main" val="16849850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E004A8-AA42-2BE8-B6C4-BC80AD7853DF}"/>
              </a:ext>
            </a:extLst>
          </p:cNvPr>
          <p:cNvPicPr>
            <a:picLocks noChangeAspect="1"/>
          </p:cNvPicPr>
          <p:nvPr/>
        </p:nvPicPr>
        <p:blipFill>
          <a:blip r:embed="rId3"/>
          <a:stretch>
            <a:fillRect/>
          </a:stretch>
        </p:blipFill>
        <p:spPr>
          <a:xfrm>
            <a:off x="83679" y="1480332"/>
            <a:ext cx="8960800" cy="3842488"/>
          </a:xfrm>
          <a:prstGeom prst="rect">
            <a:avLst/>
          </a:prstGeom>
        </p:spPr>
      </p:pic>
      <p:sp>
        <p:nvSpPr>
          <p:cNvPr id="3" name="Rectangle 2">
            <a:extLst>
              <a:ext uri="{FF2B5EF4-FFF2-40B4-BE49-F238E27FC236}">
                <a16:creationId xmlns:a16="http://schemas.microsoft.com/office/drawing/2014/main" id="{BB377CD3-6679-084C-B786-867015090574}"/>
              </a:ext>
            </a:extLst>
          </p:cNvPr>
          <p:cNvSpPr/>
          <p:nvPr/>
        </p:nvSpPr>
        <p:spPr>
          <a:xfrm>
            <a:off x="0" y="0"/>
            <a:ext cx="9144000"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5" name="Rectangle 14"/>
          <p:cNvSpPr/>
          <p:nvPr/>
        </p:nvSpPr>
        <p:spPr>
          <a:xfrm>
            <a:off x="3275398" y="-21507"/>
            <a:ext cx="2447465" cy="461665"/>
          </a:xfrm>
          <a:prstGeom prst="rect">
            <a:avLst/>
          </a:prstGeom>
          <a:noFill/>
        </p:spPr>
        <p:txBody>
          <a:bodyPr wrap="none">
            <a:spAutoFit/>
          </a:bodyPr>
          <a:lstStyle/>
          <a:p>
            <a:pPr algn="ctr">
              <a:defRPr/>
            </a:pPr>
            <a:r>
              <a:rPr lang="en-US" sz="2400" dirty="0">
                <a:ln w="1905"/>
                <a:solidFill>
                  <a:schemeClr val="bg1"/>
                </a:solidFill>
                <a:latin typeface="Calibri"/>
              </a:rPr>
              <a:t>Light Dark Matter </a:t>
            </a:r>
          </a:p>
        </p:txBody>
      </p:sp>
      <p:pic>
        <p:nvPicPr>
          <p:cNvPr id="34" name="Picture 33">
            <a:extLst>
              <a:ext uri="{FF2B5EF4-FFF2-40B4-BE49-F238E27FC236}">
                <a16:creationId xmlns:a16="http://schemas.microsoft.com/office/drawing/2014/main" id="{0F0AC359-6EA6-A34A-BAD1-4C000F796822}"/>
              </a:ext>
            </a:extLst>
          </p:cNvPr>
          <p:cNvPicPr>
            <a:picLocks noChangeAspect="1"/>
          </p:cNvPicPr>
          <p:nvPr/>
        </p:nvPicPr>
        <p:blipFill>
          <a:blip r:embed="rId4"/>
          <a:stretch>
            <a:fillRect/>
          </a:stretch>
        </p:blipFill>
        <p:spPr>
          <a:xfrm>
            <a:off x="8232165" y="4998"/>
            <a:ext cx="762181" cy="400735"/>
          </a:xfrm>
          <a:prstGeom prst="rect">
            <a:avLst/>
          </a:prstGeom>
        </p:spPr>
      </p:pic>
      <p:pic>
        <p:nvPicPr>
          <p:cNvPr id="35" name="Picture 34">
            <a:extLst>
              <a:ext uri="{FF2B5EF4-FFF2-40B4-BE49-F238E27FC236}">
                <a16:creationId xmlns:a16="http://schemas.microsoft.com/office/drawing/2014/main" id="{695B6C47-C447-BB4A-8A2B-D3FA6AEBF71A}"/>
              </a:ext>
            </a:extLst>
          </p:cNvPr>
          <p:cNvPicPr>
            <a:picLocks noChangeAspect="1"/>
          </p:cNvPicPr>
          <p:nvPr/>
        </p:nvPicPr>
        <p:blipFill>
          <a:blip r:embed="rId5"/>
          <a:stretch>
            <a:fillRect/>
          </a:stretch>
        </p:blipFill>
        <p:spPr>
          <a:xfrm>
            <a:off x="83679" y="20489"/>
            <a:ext cx="1044906" cy="379706"/>
          </a:xfrm>
          <a:prstGeom prst="rect">
            <a:avLst/>
          </a:prstGeom>
        </p:spPr>
      </p:pic>
      <p:sp>
        <p:nvSpPr>
          <p:cNvPr id="4" name="Rectangle 3">
            <a:extLst>
              <a:ext uri="{FF2B5EF4-FFF2-40B4-BE49-F238E27FC236}">
                <a16:creationId xmlns:a16="http://schemas.microsoft.com/office/drawing/2014/main" id="{E74BE653-444E-BB15-6D26-854AD0C01D93}"/>
              </a:ext>
            </a:extLst>
          </p:cNvPr>
          <p:cNvSpPr/>
          <p:nvPr/>
        </p:nvSpPr>
        <p:spPr>
          <a:xfrm>
            <a:off x="0" y="6640286"/>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7" name="Foliennummernplatzhalter 6">
            <a:extLst>
              <a:ext uri="{FF2B5EF4-FFF2-40B4-BE49-F238E27FC236}">
                <a16:creationId xmlns:a16="http://schemas.microsoft.com/office/drawing/2014/main" id="{35FAF44D-43A8-B600-24C1-AD5358EFE352}"/>
              </a:ext>
            </a:extLst>
          </p:cNvPr>
          <p:cNvSpPr txBox="1">
            <a:spLocks noGrp="1"/>
          </p:cNvSpPr>
          <p:nvPr/>
        </p:nvSpPr>
        <p:spPr>
          <a:xfrm>
            <a:off x="6633408" y="6511107"/>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36</a:t>
            </a:fld>
            <a:endParaRPr lang="en-US" sz="1100" dirty="0">
              <a:solidFill>
                <a:schemeClr val="bg1"/>
              </a:solidFill>
            </a:endParaRPr>
          </a:p>
        </p:txBody>
      </p:sp>
      <p:sp>
        <p:nvSpPr>
          <p:cNvPr id="10" name="Datumsplatzhalter 5">
            <a:extLst>
              <a:ext uri="{FF2B5EF4-FFF2-40B4-BE49-F238E27FC236}">
                <a16:creationId xmlns:a16="http://schemas.microsoft.com/office/drawing/2014/main" id="{A4662D28-38E3-AB72-92B9-6A88E1F5AE4C}"/>
              </a:ext>
            </a:extLst>
          </p:cNvPr>
          <p:cNvSpPr txBox="1">
            <a:spLocks noGrp="1"/>
          </p:cNvSpPr>
          <p:nvPr/>
        </p:nvSpPr>
        <p:spPr>
          <a:xfrm>
            <a:off x="330634" y="6640286"/>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11" name="Fußzeilenplatzhalter 7">
            <a:extLst>
              <a:ext uri="{FF2B5EF4-FFF2-40B4-BE49-F238E27FC236}">
                <a16:creationId xmlns:a16="http://schemas.microsoft.com/office/drawing/2014/main" id="{91C162E9-F3F6-5B43-54A6-2B5BCBFC6209}"/>
              </a:ext>
            </a:extLst>
          </p:cNvPr>
          <p:cNvSpPr txBox="1">
            <a:spLocks noGrp="1"/>
          </p:cNvSpPr>
          <p:nvPr/>
        </p:nvSpPr>
        <p:spPr>
          <a:xfrm>
            <a:off x="1761735" y="6640286"/>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sp>
        <p:nvSpPr>
          <p:cNvPr id="8" name="Rectangle 7">
            <a:extLst>
              <a:ext uri="{FF2B5EF4-FFF2-40B4-BE49-F238E27FC236}">
                <a16:creationId xmlns:a16="http://schemas.microsoft.com/office/drawing/2014/main" id="{EF393F92-4EFB-F682-2E9E-E560FE3C70DD}"/>
              </a:ext>
            </a:extLst>
          </p:cNvPr>
          <p:cNvSpPr/>
          <p:nvPr/>
        </p:nvSpPr>
        <p:spPr>
          <a:xfrm>
            <a:off x="7274560" y="2024363"/>
            <a:ext cx="233680" cy="288201"/>
          </a:xfrm>
          <a:prstGeom prst="rect">
            <a:avLst/>
          </a:prstGeom>
          <a:solidFill>
            <a:srgbClr val="FFFF00">
              <a:alpha val="3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9" name="Rectangle 8">
            <a:extLst>
              <a:ext uri="{FF2B5EF4-FFF2-40B4-BE49-F238E27FC236}">
                <a16:creationId xmlns:a16="http://schemas.microsoft.com/office/drawing/2014/main" id="{1D5F4F7D-14A3-B061-C217-BE6EF99EFE8D}"/>
              </a:ext>
            </a:extLst>
          </p:cNvPr>
          <p:cNvSpPr/>
          <p:nvPr/>
        </p:nvSpPr>
        <p:spPr>
          <a:xfrm>
            <a:off x="7274560" y="3432056"/>
            <a:ext cx="233680" cy="288201"/>
          </a:xfrm>
          <a:prstGeom prst="rect">
            <a:avLst/>
          </a:prstGeom>
          <a:solidFill>
            <a:srgbClr val="FFFF00">
              <a:alpha val="3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2" name="Rectangle 11">
            <a:extLst>
              <a:ext uri="{FF2B5EF4-FFF2-40B4-BE49-F238E27FC236}">
                <a16:creationId xmlns:a16="http://schemas.microsoft.com/office/drawing/2014/main" id="{CEFB721F-2604-195F-C58D-A51486C1433C}"/>
              </a:ext>
            </a:extLst>
          </p:cNvPr>
          <p:cNvSpPr/>
          <p:nvPr/>
        </p:nvSpPr>
        <p:spPr>
          <a:xfrm>
            <a:off x="7274560" y="2568394"/>
            <a:ext cx="233680" cy="288201"/>
          </a:xfrm>
          <a:prstGeom prst="rect">
            <a:avLst/>
          </a:prstGeom>
          <a:solidFill>
            <a:srgbClr val="FFFF00">
              <a:alpha val="3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3" name="TextBox 12">
            <a:extLst>
              <a:ext uri="{FF2B5EF4-FFF2-40B4-BE49-F238E27FC236}">
                <a16:creationId xmlns:a16="http://schemas.microsoft.com/office/drawing/2014/main" id="{B3ECC4C6-5F63-5C5E-A41B-DB23EB42F6F2}"/>
              </a:ext>
            </a:extLst>
          </p:cNvPr>
          <p:cNvSpPr txBox="1"/>
          <p:nvPr/>
        </p:nvSpPr>
        <p:spPr>
          <a:xfrm>
            <a:off x="1458394" y="785046"/>
            <a:ext cx="5957272" cy="369332"/>
          </a:xfrm>
          <a:prstGeom prst="rect">
            <a:avLst/>
          </a:prstGeom>
          <a:noFill/>
        </p:spPr>
        <p:txBody>
          <a:bodyPr wrap="none" rtlCol="0">
            <a:spAutoFit/>
          </a:bodyPr>
          <a:lstStyle/>
          <a:p>
            <a:r>
              <a:rPr lang="en-IT" dirty="0"/>
              <a:t>Funds for the dark-matter activity has not been assigned (yet)</a:t>
            </a:r>
          </a:p>
        </p:txBody>
      </p:sp>
      <p:sp>
        <p:nvSpPr>
          <p:cNvPr id="2" name="TextBox 1">
            <a:extLst>
              <a:ext uri="{FF2B5EF4-FFF2-40B4-BE49-F238E27FC236}">
                <a16:creationId xmlns:a16="http://schemas.microsoft.com/office/drawing/2014/main" id="{39EBD5DD-2FEC-CD9A-8B76-1DD1ADBFFED2}"/>
              </a:ext>
            </a:extLst>
          </p:cNvPr>
          <p:cNvSpPr txBox="1"/>
          <p:nvPr/>
        </p:nvSpPr>
        <p:spPr>
          <a:xfrm>
            <a:off x="276181" y="5682185"/>
            <a:ext cx="8391080" cy="369332"/>
          </a:xfrm>
          <a:prstGeom prst="rect">
            <a:avLst/>
          </a:prstGeom>
          <a:noFill/>
        </p:spPr>
        <p:txBody>
          <a:bodyPr wrap="none" rtlCol="0">
            <a:spAutoFit/>
          </a:bodyPr>
          <a:lstStyle/>
          <a:p>
            <a:r>
              <a:rPr lang="en-IT" dirty="0"/>
              <a:t>Pretty reasonable request, present funding is at a level so critical to obstruct the activity </a:t>
            </a:r>
          </a:p>
        </p:txBody>
      </p:sp>
    </p:spTree>
    <p:extLst>
      <p:ext uri="{BB962C8B-B14F-4D97-AF65-F5344CB8AC3E}">
        <p14:creationId xmlns:p14="http://schemas.microsoft.com/office/powerpoint/2010/main" val="24242266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377CD3-6679-084C-B786-867015090574}"/>
              </a:ext>
            </a:extLst>
          </p:cNvPr>
          <p:cNvSpPr/>
          <p:nvPr/>
        </p:nvSpPr>
        <p:spPr>
          <a:xfrm>
            <a:off x="0" y="0"/>
            <a:ext cx="9144000"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5" name="Rectangle 14"/>
          <p:cNvSpPr/>
          <p:nvPr/>
        </p:nvSpPr>
        <p:spPr>
          <a:xfrm>
            <a:off x="3375293" y="-21507"/>
            <a:ext cx="2247667" cy="461665"/>
          </a:xfrm>
          <a:prstGeom prst="rect">
            <a:avLst/>
          </a:prstGeom>
          <a:noFill/>
        </p:spPr>
        <p:txBody>
          <a:bodyPr wrap="none">
            <a:spAutoFit/>
          </a:bodyPr>
          <a:lstStyle/>
          <a:p>
            <a:pPr algn="ctr">
              <a:defRPr/>
            </a:pPr>
            <a:r>
              <a:rPr lang="en-US" sz="2400" dirty="0">
                <a:ln w="1905"/>
                <a:solidFill>
                  <a:schemeClr val="bg1"/>
                </a:solidFill>
                <a:latin typeface="Calibri"/>
              </a:rPr>
              <a:t>Milestones 2024</a:t>
            </a:r>
          </a:p>
        </p:txBody>
      </p:sp>
      <p:pic>
        <p:nvPicPr>
          <p:cNvPr id="34" name="Picture 33">
            <a:extLst>
              <a:ext uri="{FF2B5EF4-FFF2-40B4-BE49-F238E27FC236}">
                <a16:creationId xmlns:a16="http://schemas.microsoft.com/office/drawing/2014/main" id="{0F0AC359-6EA6-A34A-BAD1-4C000F796822}"/>
              </a:ext>
            </a:extLst>
          </p:cNvPr>
          <p:cNvPicPr>
            <a:picLocks noChangeAspect="1"/>
          </p:cNvPicPr>
          <p:nvPr/>
        </p:nvPicPr>
        <p:blipFill>
          <a:blip r:embed="rId3"/>
          <a:stretch>
            <a:fillRect/>
          </a:stretch>
        </p:blipFill>
        <p:spPr>
          <a:xfrm>
            <a:off x="8232165" y="4998"/>
            <a:ext cx="762181" cy="400735"/>
          </a:xfrm>
          <a:prstGeom prst="rect">
            <a:avLst/>
          </a:prstGeom>
        </p:spPr>
      </p:pic>
      <p:pic>
        <p:nvPicPr>
          <p:cNvPr id="35" name="Picture 34">
            <a:extLst>
              <a:ext uri="{FF2B5EF4-FFF2-40B4-BE49-F238E27FC236}">
                <a16:creationId xmlns:a16="http://schemas.microsoft.com/office/drawing/2014/main" id="{695B6C47-C447-BB4A-8A2B-D3FA6AEBF71A}"/>
              </a:ext>
            </a:extLst>
          </p:cNvPr>
          <p:cNvPicPr>
            <a:picLocks noChangeAspect="1"/>
          </p:cNvPicPr>
          <p:nvPr/>
        </p:nvPicPr>
        <p:blipFill>
          <a:blip r:embed="rId4"/>
          <a:stretch>
            <a:fillRect/>
          </a:stretch>
        </p:blipFill>
        <p:spPr>
          <a:xfrm>
            <a:off x="83679" y="20489"/>
            <a:ext cx="1044906" cy="379706"/>
          </a:xfrm>
          <a:prstGeom prst="rect">
            <a:avLst/>
          </a:prstGeom>
        </p:spPr>
      </p:pic>
      <p:pic>
        <p:nvPicPr>
          <p:cNvPr id="26" name="Picture 25">
            <a:extLst>
              <a:ext uri="{FF2B5EF4-FFF2-40B4-BE49-F238E27FC236}">
                <a16:creationId xmlns:a16="http://schemas.microsoft.com/office/drawing/2014/main" id="{FBB5F3A9-3E99-A738-AFD8-57875E21AF9C}"/>
              </a:ext>
            </a:extLst>
          </p:cNvPr>
          <p:cNvPicPr>
            <a:picLocks noChangeAspect="1"/>
          </p:cNvPicPr>
          <p:nvPr/>
        </p:nvPicPr>
        <p:blipFill>
          <a:blip r:embed="rId5"/>
          <a:stretch>
            <a:fillRect/>
          </a:stretch>
        </p:blipFill>
        <p:spPr>
          <a:xfrm>
            <a:off x="1075176" y="625020"/>
            <a:ext cx="6877878" cy="5607959"/>
          </a:xfrm>
          <a:prstGeom prst="rect">
            <a:avLst/>
          </a:prstGeom>
        </p:spPr>
      </p:pic>
      <p:cxnSp>
        <p:nvCxnSpPr>
          <p:cNvPr id="28" name="Straight Connector 27">
            <a:extLst>
              <a:ext uri="{FF2B5EF4-FFF2-40B4-BE49-F238E27FC236}">
                <a16:creationId xmlns:a16="http://schemas.microsoft.com/office/drawing/2014/main" id="{69D10C2C-438E-E264-257C-083B8175C289}"/>
              </a:ext>
            </a:extLst>
          </p:cNvPr>
          <p:cNvCxnSpPr>
            <a:cxnSpLocks/>
          </p:cNvCxnSpPr>
          <p:nvPr/>
        </p:nvCxnSpPr>
        <p:spPr>
          <a:xfrm flipH="1">
            <a:off x="1075176" y="5536317"/>
            <a:ext cx="5743067"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891767B7-D262-9B3F-DF01-76E82187D3A7}"/>
              </a:ext>
            </a:extLst>
          </p:cNvPr>
          <p:cNvSpPr/>
          <p:nvPr/>
        </p:nvSpPr>
        <p:spPr>
          <a:xfrm>
            <a:off x="0" y="6640286"/>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5" name="Foliennummernplatzhalter 6">
            <a:extLst>
              <a:ext uri="{FF2B5EF4-FFF2-40B4-BE49-F238E27FC236}">
                <a16:creationId xmlns:a16="http://schemas.microsoft.com/office/drawing/2014/main" id="{CFE3482A-CACF-E5EE-EEBB-397570D9A2B4}"/>
              </a:ext>
            </a:extLst>
          </p:cNvPr>
          <p:cNvSpPr txBox="1">
            <a:spLocks noGrp="1"/>
          </p:cNvSpPr>
          <p:nvPr/>
        </p:nvSpPr>
        <p:spPr>
          <a:xfrm>
            <a:off x="6633408" y="6511107"/>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37</a:t>
            </a:fld>
            <a:endParaRPr lang="en-US" sz="1100" dirty="0">
              <a:solidFill>
                <a:schemeClr val="bg1"/>
              </a:solidFill>
            </a:endParaRPr>
          </a:p>
        </p:txBody>
      </p:sp>
      <p:sp>
        <p:nvSpPr>
          <p:cNvPr id="6" name="Datumsplatzhalter 5">
            <a:extLst>
              <a:ext uri="{FF2B5EF4-FFF2-40B4-BE49-F238E27FC236}">
                <a16:creationId xmlns:a16="http://schemas.microsoft.com/office/drawing/2014/main" id="{90CD12E8-30D5-A5AF-67E6-ADFBC33C52AA}"/>
              </a:ext>
            </a:extLst>
          </p:cNvPr>
          <p:cNvSpPr txBox="1">
            <a:spLocks noGrp="1"/>
          </p:cNvSpPr>
          <p:nvPr/>
        </p:nvSpPr>
        <p:spPr>
          <a:xfrm>
            <a:off x="330634" y="6640286"/>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7" name="Fußzeilenplatzhalter 7">
            <a:extLst>
              <a:ext uri="{FF2B5EF4-FFF2-40B4-BE49-F238E27FC236}">
                <a16:creationId xmlns:a16="http://schemas.microsoft.com/office/drawing/2014/main" id="{5C76B7F2-F597-7479-1CCB-34E458E84C87}"/>
              </a:ext>
            </a:extLst>
          </p:cNvPr>
          <p:cNvSpPr txBox="1">
            <a:spLocks noGrp="1"/>
          </p:cNvSpPr>
          <p:nvPr/>
        </p:nvSpPr>
        <p:spPr>
          <a:xfrm>
            <a:off x="1761735" y="6640286"/>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spTree>
    <p:extLst>
      <p:ext uri="{BB962C8B-B14F-4D97-AF65-F5344CB8AC3E}">
        <p14:creationId xmlns:p14="http://schemas.microsoft.com/office/powerpoint/2010/main" val="3550508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71" y="427949"/>
            <a:ext cx="9144000" cy="6200632"/>
          </a:xfrm>
          <a:prstGeom prst="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1596571" y="1006929"/>
            <a:ext cx="184666" cy="369332"/>
          </a:xfrm>
          <a:prstGeom prst="rect">
            <a:avLst/>
          </a:prstGeom>
          <a:noFill/>
        </p:spPr>
        <p:txBody>
          <a:bodyPr wrap="none" rtlCol="0">
            <a:spAutoFit/>
          </a:bodyPr>
          <a:lstStyle/>
          <a:p>
            <a:endParaRPr lang="en-US" dirty="0"/>
          </a:p>
        </p:txBody>
      </p:sp>
      <p:graphicFrame>
        <p:nvGraphicFramePr>
          <p:cNvPr id="15" name="Table 14"/>
          <p:cNvGraphicFramePr>
            <a:graphicFrameLocks noGrp="1"/>
          </p:cNvGraphicFramePr>
          <p:nvPr>
            <p:extLst>
              <p:ext uri="{D42A27DB-BD31-4B8C-83A1-F6EECF244321}">
                <p14:modId xmlns:p14="http://schemas.microsoft.com/office/powerpoint/2010/main" val="544509225"/>
              </p:ext>
            </p:extLst>
          </p:nvPr>
        </p:nvGraphicFramePr>
        <p:xfrm>
          <a:off x="252996" y="1006929"/>
          <a:ext cx="8514010" cy="4315693"/>
        </p:xfrm>
        <a:graphic>
          <a:graphicData uri="http://schemas.openxmlformats.org/drawingml/2006/table">
            <a:tbl>
              <a:tblPr firstRow="1" bandRow="1">
                <a:tableStyleId>{5C22544A-7EE6-4342-B048-85BDC9FD1C3A}</a:tableStyleId>
              </a:tblPr>
              <a:tblGrid>
                <a:gridCol w="2228947">
                  <a:extLst>
                    <a:ext uri="{9D8B030D-6E8A-4147-A177-3AD203B41FA5}">
                      <a16:colId xmlns:a16="http://schemas.microsoft.com/office/drawing/2014/main" val="20000"/>
                    </a:ext>
                  </a:extLst>
                </a:gridCol>
                <a:gridCol w="874206">
                  <a:extLst>
                    <a:ext uri="{9D8B030D-6E8A-4147-A177-3AD203B41FA5}">
                      <a16:colId xmlns:a16="http://schemas.microsoft.com/office/drawing/2014/main" val="20001"/>
                    </a:ext>
                  </a:extLst>
                </a:gridCol>
                <a:gridCol w="894304">
                  <a:extLst>
                    <a:ext uri="{9D8B030D-6E8A-4147-A177-3AD203B41FA5}">
                      <a16:colId xmlns:a16="http://schemas.microsoft.com/office/drawing/2014/main" val="20002"/>
                    </a:ext>
                  </a:extLst>
                </a:gridCol>
                <a:gridCol w="864158">
                  <a:extLst>
                    <a:ext uri="{9D8B030D-6E8A-4147-A177-3AD203B41FA5}">
                      <a16:colId xmlns:a16="http://schemas.microsoft.com/office/drawing/2014/main" val="20003"/>
                    </a:ext>
                  </a:extLst>
                </a:gridCol>
                <a:gridCol w="934497">
                  <a:extLst>
                    <a:ext uri="{9D8B030D-6E8A-4147-A177-3AD203B41FA5}">
                      <a16:colId xmlns:a16="http://schemas.microsoft.com/office/drawing/2014/main" val="20004"/>
                    </a:ext>
                  </a:extLst>
                </a:gridCol>
                <a:gridCol w="924448">
                  <a:extLst>
                    <a:ext uri="{9D8B030D-6E8A-4147-A177-3AD203B41FA5}">
                      <a16:colId xmlns:a16="http://schemas.microsoft.com/office/drawing/2014/main" val="20005"/>
                    </a:ext>
                  </a:extLst>
                </a:gridCol>
                <a:gridCol w="894303">
                  <a:extLst>
                    <a:ext uri="{9D8B030D-6E8A-4147-A177-3AD203B41FA5}">
                      <a16:colId xmlns:a16="http://schemas.microsoft.com/office/drawing/2014/main" val="3393662399"/>
                    </a:ext>
                  </a:extLst>
                </a:gridCol>
                <a:gridCol w="899147">
                  <a:extLst>
                    <a:ext uri="{9D8B030D-6E8A-4147-A177-3AD203B41FA5}">
                      <a16:colId xmlns:a16="http://schemas.microsoft.com/office/drawing/2014/main" val="1172387000"/>
                    </a:ext>
                  </a:extLst>
                </a:gridCol>
              </a:tblGrid>
              <a:tr h="560978">
                <a:tc>
                  <a:txBody>
                    <a:bodyPr/>
                    <a:lstStyle/>
                    <a:p>
                      <a:r>
                        <a:rPr lang="en-US" sz="1600" dirty="0"/>
                        <a:t>(All but ME)</a:t>
                      </a:r>
                    </a:p>
                  </a:txBody>
                  <a:tcPr>
                    <a:noFill/>
                  </a:tcPr>
                </a:tc>
                <a:tc>
                  <a:txBody>
                    <a:bodyPr/>
                    <a:lstStyle/>
                    <a:p>
                      <a:pPr algn="ctr"/>
                      <a:r>
                        <a:rPr lang="en-US" sz="1600" b="0" dirty="0">
                          <a:solidFill>
                            <a:schemeClr val="bg1">
                              <a:lumMod val="75000"/>
                            </a:schemeClr>
                          </a:solidFill>
                        </a:rPr>
                        <a:t>2020 </a:t>
                      </a:r>
                    </a:p>
                    <a:p>
                      <a:pPr algn="ctr"/>
                      <a:r>
                        <a:rPr lang="en-US" sz="1400" b="0" dirty="0">
                          <a:solidFill>
                            <a:schemeClr val="bg1">
                              <a:lumMod val="75000"/>
                            </a:schemeClr>
                          </a:solidFill>
                        </a:rPr>
                        <a:t>Assigned</a:t>
                      </a:r>
                    </a:p>
                  </a:txBody>
                  <a:tcPr>
                    <a:noFill/>
                  </a:tcPr>
                </a:tc>
                <a:tc>
                  <a:txBody>
                    <a:bodyPr/>
                    <a:lstStyle/>
                    <a:p>
                      <a:pPr algn="ctr"/>
                      <a:r>
                        <a:rPr lang="en-US" sz="1600" b="0" dirty="0">
                          <a:solidFill>
                            <a:schemeClr val="bg1">
                              <a:lumMod val="75000"/>
                            </a:schemeClr>
                          </a:solidFill>
                        </a:rPr>
                        <a:t>2021 </a:t>
                      </a:r>
                    </a:p>
                    <a:p>
                      <a:pPr algn="ctr"/>
                      <a:r>
                        <a:rPr lang="en-US" sz="1400" b="0" dirty="0">
                          <a:solidFill>
                            <a:schemeClr val="bg1">
                              <a:lumMod val="75000"/>
                            </a:schemeClr>
                          </a:solidFill>
                        </a:rPr>
                        <a:t>Assigned</a:t>
                      </a:r>
                    </a:p>
                  </a:txBody>
                  <a:tcPr>
                    <a:noFill/>
                  </a:tcPr>
                </a:tc>
                <a:tc>
                  <a:txBody>
                    <a:bodyPr/>
                    <a:lstStyle/>
                    <a:p>
                      <a:pPr algn="ctr"/>
                      <a:r>
                        <a:rPr lang="en-US" sz="1600" b="0" dirty="0">
                          <a:solidFill>
                            <a:schemeClr val="bg1">
                              <a:lumMod val="75000"/>
                            </a:schemeClr>
                          </a:solidFill>
                        </a:rPr>
                        <a:t>2022</a:t>
                      </a:r>
                    </a:p>
                    <a:p>
                      <a:pPr algn="ctr"/>
                      <a:r>
                        <a:rPr lang="en-US" sz="1400" b="0" dirty="0">
                          <a:solidFill>
                            <a:schemeClr val="bg1">
                              <a:lumMod val="75000"/>
                            </a:schemeClr>
                          </a:solidFill>
                        </a:rPr>
                        <a:t>Assigned </a:t>
                      </a:r>
                    </a:p>
                  </a:txBody>
                  <a:tcPr>
                    <a:noFill/>
                  </a:tcPr>
                </a:tc>
                <a:tc>
                  <a:txBody>
                    <a:bodyPr/>
                    <a:lstStyle/>
                    <a:p>
                      <a:pPr algn="ctr"/>
                      <a:r>
                        <a:rPr lang="en-US" sz="1600" b="0" dirty="0">
                          <a:solidFill>
                            <a:schemeClr val="bg1">
                              <a:lumMod val="75000"/>
                            </a:schemeClr>
                          </a:solidFill>
                        </a:rPr>
                        <a:t>2023 </a:t>
                      </a:r>
                    </a:p>
                    <a:p>
                      <a:pPr algn="ctr"/>
                      <a:r>
                        <a:rPr lang="en-US" sz="1400" b="0" dirty="0">
                          <a:solidFill>
                            <a:schemeClr val="bg1">
                              <a:lumMod val="75000"/>
                            </a:schemeClr>
                          </a:solidFill>
                        </a:rPr>
                        <a:t>Assigned </a:t>
                      </a:r>
                    </a:p>
                  </a:txBody>
                  <a:tcPr>
                    <a:noFill/>
                  </a:tcPr>
                </a:tc>
                <a:tc>
                  <a:txBody>
                    <a:bodyPr/>
                    <a:lstStyle/>
                    <a:p>
                      <a:pPr algn="ctr"/>
                      <a:r>
                        <a:rPr lang="en-US" sz="1600" b="0" dirty="0"/>
                        <a:t>2024 </a:t>
                      </a:r>
                    </a:p>
                    <a:p>
                      <a:pPr algn="ctr"/>
                      <a:r>
                        <a:rPr lang="en-US" sz="1400" b="0" dirty="0"/>
                        <a:t>Expected </a:t>
                      </a:r>
                    </a:p>
                  </a:txBody>
                  <a:tcPr>
                    <a:noFill/>
                  </a:tcPr>
                </a:tc>
                <a:tc>
                  <a:txBody>
                    <a:bodyPr/>
                    <a:lstStyle/>
                    <a:p>
                      <a:pPr algn="ctr"/>
                      <a:r>
                        <a:rPr lang="en-US" sz="1600" b="0" dirty="0"/>
                        <a:t>2025 </a:t>
                      </a:r>
                    </a:p>
                    <a:p>
                      <a:pPr algn="ctr"/>
                      <a:r>
                        <a:rPr lang="en-US" sz="1400" b="0" dirty="0"/>
                        <a:t>Expected </a:t>
                      </a:r>
                    </a:p>
                  </a:txBody>
                  <a:tcPr>
                    <a:noFill/>
                  </a:tcPr>
                </a:tc>
                <a:tc>
                  <a:txBody>
                    <a:bodyPr/>
                    <a:lstStyle/>
                    <a:p>
                      <a:pPr algn="ctr"/>
                      <a:r>
                        <a:rPr lang="en-US" sz="1600" b="0" dirty="0"/>
                        <a:t>2026 </a:t>
                      </a:r>
                    </a:p>
                    <a:p>
                      <a:pPr algn="ctr"/>
                      <a:r>
                        <a:rPr lang="en-US" sz="1400" b="0" dirty="0"/>
                        <a:t>Expected </a:t>
                      </a:r>
                    </a:p>
                  </a:txBody>
                  <a:tcPr>
                    <a:noFill/>
                  </a:tcPr>
                </a:tc>
                <a:extLst>
                  <a:ext uri="{0D108BD9-81ED-4DB2-BD59-A6C34878D82A}">
                    <a16:rowId xmlns:a16="http://schemas.microsoft.com/office/drawing/2014/main" val="10000"/>
                  </a:ext>
                </a:extLst>
              </a:tr>
              <a:tr h="416813">
                <a:tc>
                  <a:txBody>
                    <a:bodyPr/>
                    <a:lstStyle/>
                    <a:p>
                      <a:r>
                        <a:rPr lang="en-US" sz="1600" dirty="0">
                          <a:solidFill>
                            <a:srgbClr val="FFFFFF"/>
                          </a:solidFill>
                        </a:rPr>
                        <a:t>SBS  </a:t>
                      </a:r>
                      <a:r>
                        <a:rPr lang="en-US" sz="1600" dirty="0" err="1">
                          <a:solidFill>
                            <a:srgbClr val="FFFFFF"/>
                          </a:solidFill>
                        </a:rPr>
                        <a:t>Traker</a:t>
                      </a:r>
                      <a:r>
                        <a:rPr lang="en-US" sz="1600" dirty="0">
                          <a:solidFill>
                            <a:srgbClr val="FFFFFF"/>
                          </a:solidFill>
                        </a:rPr>
                        <a:t> + HCAL </a:t>
                      </a:r>
                      <a:r>
                        <a:rPr lang="en-US" sz="1200" dirty="0">
                          <a:solidFill>
                            <a:srgbClr val="FFFFFF"/>
                          </a:solidFill>
                        </a:rPr>
                        <a:t>(Hall-A)</a:t>
                      </a:r>
                    </a:p>
                  </a:txBody>
                  <a:tcPr>
                    <a:noFill/>
                  </a:tcPr>
                </a:tc>
                <a:tc>
                  <a:txBody>
                    <a:bodyPr/>
                    <a:lstStyle/>
                    <a:p>
                      <a:pPr algn="ctr"/>
                      <a:r>
                        <a:rPr lang="en-US" sz="1600" dirty="0">
                          <a:solidFill>
                            <a:schemeClr val="bg1">
                              <a:lumMod val="75000"/>
                            </a:schemeClr>
                          </a:solidFill>
                        </a:rPr>
                        <a:t>30</a:t>
                      </a:r>
                    </a:p>
                  </a:txBody>
                  <a:tcPr>
                    <a:noFill/>
                  </a:tcPr>
                </a:tc>
                <a:tc>
                  <a:txBody>
                    <a:bodyPr/>
                    <a:lstStyle/>
                    <a:p>
                      <a:pPr algn="ctr"/>
                      <a:r>
                        <a:rPr lang="en-US" sz="1600" dirty="0">
                          <a:solidFill>
                            <a:schemeClr val="bg1">
                              <a:lumMod val="75000"/>
                            </a:schemeClr>
                          </a:solidFill>
                        </a:rPr>
                        <a:t>44</a:t>
                      </a:r>
                    </a:p>
                  </a:txBody>
                  <a:tcPr>
                    <a:noFill/>
                  </a:tcPr>
                </a:tc>
                <a:tc>
                  <a:txBody>
                    <a:bodyPr/>
                    <a:lstStyle/>
                    <a:p>
                      <a:pPr algn="ctr"/>
                      <a:r>
                        <a:rPr lang="en-US" sz="1600" dirty="0">
                          <a:solidFill>
                            <a:schemeClr val="bg1">
                              <a:lumMod val="75000"/>
                            </a:schemeClr>
                          </a:solidFill>
                        </a:rPr>
                        <a:t>25</a:t>
                      </a:r>
                    </a:p>
                  </a:txBody>
                  <a:tcPr>
                    <a:noFill/>
                  </a:tcPr>
                </a:tc>
                <a:tc>
                  <a:txBody>
                    <a:bodyPr/>
                    <a:lstStyle/>
                    <a:p>
                      <a:pPr algn="ctr"/>
                      <a:r>
                        <a:rPr lang="en-US" sz="1600" dirty="0">
                          <a:solidFill>
                            <a:schemeClr val="bg1">
                              <a:lumMod val="75000"/>
                            </a:schemeClr>
                          </a:solidFill>
                        </a:rPr>
                        <a:t>36</a:t>
                      </a:r>
                    </a:p>
                  </a:txBody>
                  <a:tcPr>
                    <a:noFill/>
                  </a:tcPr>
                </a:tc>
                <a:tc>
                  <a:txBody>
                    <a:bodyPr/>
                    <a:lstStyle/>
                    <a:p>
                      <a:pPr algn="ctr"/>
                      <a:r>
                        <a:rPr lang="en-US" sz="1600" dirty="0">
                          <a:solidFill>
                            <a:srgbClr val="FFFFFF"/>
                          </a:solidFill>
                        </a:rPr>
                        <a:t>  5</a:t>
                      </a:r>
                    </a:p>
                  </a:txBody>
                  <a:tcPr>
                    <a:noFill/>
                  </a:tcPr>
                </a:tc>
                <a:tc>
                  <a:txBody>
                    <a:bodyPr/>
                    <a:lstStyle/>
                    <a:p>
                      <a:pPr algn="ctr"/>
                      <a:r>
                        <a:rPr lang="en-US" sz="1600" dirty="0">
                          <a:solidFill>
                            <a:srgbClr val="FFFFFF"/>
                          </a:solidFill>
                        </a:rPr>
                        <a:t>10</a:t>
                      </a:r>
                    </a:p>
                  </a:txBody>
                  <a:tcPr>
                    <a:noFill/>
                  </a:tcPr>
                </a:tc>
                <a:tc>
                  <a:txBody>
                    <a:bodyPr/>
                    <a:lstStyle/>
                    <a:p>
                      <a:pPr algn="ctr"/>
                      <a:r>
                        <a:rPr lang="en-US" sz="1600" dirty="0">
                          <a:solidFill>
                            <a:srgbClr val="FFFFFF"/>
                          </a:solidFill>
                        </a:rPr>
                        <a:t>0</a:t>
                      </a:r>
                    </a:p>
                  </a:txBody>
                  <a:tcPr>
                    <a:noFill/>
                  </a:tcPr>
                </a:tc>
                <a:extLst>
                  <a:ext uri="{0D108BD9-81ED-4DB2-BD59-A6C34878D82A}">
                    <a16:rowId xmlns:a16="http://schemas.microsoft.com/office/drawing/2014/main" val="10001"/>
                  </a:ext>
                </a:extLst>
              </a:tr>
              <a:tr h="425695">
                <a:tc>
                  <a:txBody>
                    <a:bodyPr/>
                    <a:lstStyle/>
                    <a:p>
                      <a:r>
                        <a:rPr lang="en-US" sz="1600" dirty="0">
                          <a:solidFill>
                            <a:srgbClr val="FFFFFF"/>
                          </a:solidFill>
                        </a:rPr>
                        <a:t>FT</a:t>
                      </a:r>
                      <a:r>
                        <a:rPr lang="en-US" baseline="0" dirty="0">
                          <a:solidFill>
                            <a:srgbClr val="FFFFFF"/>
                          </a:solidFill>
                        </a:rPr>
                        <a:t>  </a:t>
                      </a:r>
                      <a:r>
                        <a:rPr lang="en-US" sz="1200" dirty="0">
                          <a:solidFill>
                            <a:srgbClr val="FFFFFF"/>
                          </a:solidFill>
                        </a:rPr>
                        <a:t>(</a:t>
                      </a:r>
                      <a:r>
                        <a:rPr lang="en-US" sz="1200" dirty="0" err="1">
                          <a:solidFill>
                            <a:srgbClr val="FFFFFF"/>
                          </a:solidFill>
                        </a:rPr>
                        <a:t>HallB</a:t>
                      </a:r>
                      <a:r>
                        <a:rPr lang="en-US" sz="1200" dirty="0">
                          <a:solidFill>
                            <a:srgbClr val="FFFFFF"/>
                          </a:solidFill>
                        </a:rPr>
                        <a:t>)</a:t>
                      </a:r>
                    </a:p>
                  </a:txBody>
                  <a:tcPr>
                    <a:noFill/>
                  </a:tcPr>
                </a:tc>
                <a:tc>
                  <a:txBody>
                    <a:bodyPr/>
                    <a:lstStyle/>
                    <a:p>
                      <a:pPr algn="ctr"/>
                      <a:r>
                        <a:rPr lang="en-US" sz="1600" dirty="0">
                          <a:solidFill>
                            <a:schemeClr val="bg1">
                              <a:lumMod val="75000"/>
                            </a:schemeClr>
                          </a:solidFill>
                        </a:rPr>
                        <a:t>10</a:t>
                      </a:r>
                    </a:p>
                  </a:txBody>
                  <a:tcPr>
                    <a:noFill/>
                  </a:tcPr>
                </a:tc>
                <a:tc>
                  <a:txBody>
                    <a:bodyPr/>
                    <a:lstStyle/>
                    <a:p>
                      <a:pPr algn="ctr"/>
                      <a:r>
                        <a:rPr lang="en-US" sz="1600" dirty="0">
                          <a:solidFill>
                            <a:schemeClr val="bg1">
                              <a:lumMod val="75000"/>
                            </a:schemeClr>
                          </a:solidFill>
                        </a:rPr>
                        <a:t>10</a:t>
                      </a:r>
                    </a:p>
                  </a:txBody>
                  <a:tcPr>
                    <a:noFill/>
                  </a:tcPr>
                </a:tc>
                <a:tc>
                  <a:txBody>
                    <a:bodyPr/>
                    <a:lstStyle/>
                    <a:p>
                      <a:pPr algn="ctr"/>
                      <a:r>
                        <a:rPr lang="en-US" sz="1600" dirty="0">
                          <a:solidFill>
                            <a:schemeClr val="bg1">
                              <a:lumMod val="75000"/>
                            </a:schemeClr>
                          </a:solidFill>
                        </a:rPr>
                        <a:t>   6</a:t>
                      </a:r>
                    </a:p>
                  </a:txBody>
                  <a:tcPr>
                    <a:noFill/>
                  </a:tcPr>
                </a:tc>
                <a:tc>
                  <a:txBody>
                    <a:bodyPr/>
                    <a:lstStyle/>
                    <a:p>
                      <a:pPr algn="ctr"/>
                      <a:r>
                        <a:rPr lang="en-US" sz="1600" dirty="0">
                          <a:solidFill>
                            <a:schemeClr val="bg1">
                              <a:lumMod val="75000"/>
                            </a:schemeClr>
                          </a:solidFill>
                        </a:rPr>
                        <a:t>40</a:t>
                      </a:r>
                    </a:p>
                  </a:txBody>
                  <a:tcPr>
                    <a:noFill/>
                  </a:tcPr>
                </a:tc>
                <a:tc>
                  <a:txBody>
                    <a:bodyPr/>
                    <a:lstStyle/>
                    <a:p>
                      <a:pPr algn="ctr"/>
                      <a:r>
                        <a:rPr lang="en-US" sz="1600" dirty="0">
                          <a:solidFill>
                            <a:srgbClr val="FFFFFF"/>
                          </a:solidFill>
                        </a:rPr>
                        <a:t>  5</a:t>
                      </a:r>
                    </a:p>
                  </a:txBody>
                  <a:tcPr>
                    <a:noFill/>
                  </a:tcPr>
                </a:tc>
                <a:tc>
                  <a:txBody>
                    <a:bodyPr/>
                    <a:lstStyle/>
                    <a:p>
                      <a:pPr algn="ctr"/>
                      <a:r>
                        <a:rPr lang="en-US" sz="1600" dirty="0">
                          <a:solidFill>
                            <a:srgbClr val="FFFFFF"/>
                          </a:solidFill>
                        </a:rPr>
                        <a:t>10</a:t>
                      </a:r>
                    </a:p>
                  </a:txBody>
                  <a:tcPr>
                    <a:noFill/>
                  </a:tcPr>
                </a:tc>
                <a:tc>
                  <a:txBody>
                    <a:bodyPr/>
                    <a:lstStyle/>
                    <a:p>
                      <a:pPr algn="ctr"/>
                      <a:r>
                        <a:rPr lang="en-US" sz="1600" dirty="0">
                          <a:solidFill>
                            <a:srgbClr val="FFFFFF"/>
                          </a:solidFill>
                        </a:rPr>
                        <a:t>10</a:t>
                      </a:r>
                    </a:p>
                  </a:txBody>
                  <a:tcPr>
                    <a:noFill/>
                  </a:tcPr>
                </a:tc>
                <a:extLst>
                  <a:ext uri="{0D108BD9-81ED-4DB2-BD59-A6C34878D82A}">
                    <a16:rowId xmlns:a16="http://schemas.microsoft.com/office/drawing/2014/main" val="10002"/>
                  </a:ext>
                </a:extLst>
              </a:tr>
              <a:tr h="416827">
                <a:tc>
                  <a:txBody>
                    <a:bodyPr/>
                    <a:lstStyle/>
                    <a:p>
                      <a:r>
                        <a:rPr lang="en-US" sz="1600" dirty="0">
                          <a:solidFill>
                            <a:srgbClr val="FFFFFF"/>
                          </a:solidFill>
                        </a:rPr>
                        <a:t>RICH</a:t>
                      </a:r>
                      <a:r>
                        <a:rPr lang="en-US" baseline="0" dirty="0">
                          <a:solidFill>
                            <a:srgbClr val="FFFFFF"/>
                          </a:solidFill>
                        </a:rPr>
                        <a:t>  </a:t>
                      </a:r>
                      <a:r>
                        <a:rPr lang="en-US" sz="1200" dirty="0">
                          <a:solidFill>
                            <a:srgbClr val="FFFFFF"/>
                          </a:solidFill>
                        </a:rPr>
                        <a:t>(</a:t>
                      </a:r>
                      <a:r>
                        <a:rPr lang="en-US" sz="1200" dirty="0" err="1">
                          <a:solidFill>
                            <a:srgbClr val="FFFFFF"/>
                          </a:solidFill>
                        </a:rPr>
                        <a:t>HallB</a:t>
                      </a:r>
                      <a:r>
                        <a:rPr lang="en-US" sz="1200" dirty="0">
                          <a:solidFill>
                            <a:srgbClr val="FFFFFF"/>
                          </a:solidFill>
                        </a:rPr>
                        <a:t>)</a:t>
                      </a:r>
                    </a:p>
                  </a:txBody>
                  <a:tcPr>
                    <a:noFill/>
                  </a:tcPr>
                </a:tc>
                <a:tc>
                  <a:txBody>
                    <a:bodyPr/>
                    <a:lstStyle/>
                    <a:p>
                      <a:pPr algn="ctr"/>
                      <a:r>
                        <a:rPr lang="en-US" sz="1600" dirty="0">
                          <a:solidFill>
                            <a:schemeClr val="bg1">
                              <a:lumMod val="75000"/>
                            </a:schemeClr>
                          </a:solidFill>
                        </a:rPr>
                        <a:t>300</a:t>
                      </a:r>
                    </a:p>
                  </a:txBody>
                  <a:tcPr>
                    <a:noFill/>
                  </a:tcPr>
                </a:tc>
                <a:tc>
                  <a:txBody>
                    <a:bodyPr/>
                    <a:lstStyle/>
                    <a:p>
                      <a:pPr algn="ctr"/>
                      <a:r>
                        <a:rPr lang="en-US" sz="1600" dirty="0">
                          <a:solidFill>
                            <a:schemeClr val="bg1">
                              <a:lumMod val="75000"/>
                            </a:schemeClr>
                          </a:solidFill>
                        </a:rPr>
                        <a:t>290</a:t>
                      </a:r>
                    </a:p>
                  </a:txBody>
                  <a:tcPr>
                    <a:noFill/>
                  </a:tcPr>
                </a:tc>
                <a:tc>
                  <a:txBody>
                    <a:bodyPr/>
                    <a:lstStyle/>
                    <a:p>
                      <a:pPr algn="ctr"/>
                      <a:r>
                        <a:rPr lang="en-US" sz="1600" dirty="0">
                          <a:solidFill>
                            <a:schemeClr val="bg1">
                              <a:lumMod val="75000"/>
                            </a:schemeClr>
                          </a:solidFill>
                        </a:rPr>
                        <a:t>  35</a:t>
                      </a:r>
                    </a:p>
                  </a:txBody>
                  <a:tcPr>
                    <a:noFill/>
                  </a:tcPr>
                </a:tc>
                <a:tc>
                  <a:txBody>
                    <a:bodyPr/>
                    <a:lstStyle/>
                    <a:p>
                      <a:pPr algn="ctr"/>
                      <a:r>
                        <a:rPr lang="en-US" sz="1600" dirty="0">
                          <a:solidFill>
                            <a:schemeClr val="bg1">
                              <a:lumMod val="75000"/>
                            </a:schemeClr>
                          </a:solidFill>
                        </a:rPr>
                        <a:t>18</a:t>
                      </a:r>
                    </a:p>
                  </a:txBody>
                  <a:tcPr>
                    <a:noFill/>
                  </a:tcPr>
                </a:tc>
                <a:tc>
                  <a:txBody>
                    <a:bodyPr/>
                    <a:lstStyle/>
                    <a:p>
                      <a:pPr algn="ctr"/>
                      <a:r>
                        <a:rPr lang="en-US" sz="1600" dirty="0">
                          <a:solidFill>
                            <a:srgbClr val="FFFFFF"/>
                          </a:solidFill>
                        </a:rPr>
                        <a:t>  5</a:t>
                      </a:r>
                    </a:p>
                  </a:txBody>
                  <a:tcPr>
                    <a:noFill/>
                  </a:tcPr>
                </a:tc>
                <a:tc>
                  <a:txBody>
                    <a:bodyPr/>
                    <a:lstStyle/>
                    <a:p>
                      <a:pPr algn="ctr"/>
                      <a:r>
                        <a:rPr lang="en-US" sz="1600" dirty="0">
                          <a:solidFill>
                            <a:srgbClr val="FFFFFF"/>
                          </a:solidFill>
                        </a:rPr>
                        <a:t>10</a:t>
                      </a:r>
                    </a:p>
                  </a:txBody>
                  <a:tcPr>
                    <a:noFill/>
                  </a:tcPr>
                </a:tc>
                <a:tc>
                  <a:txBody>
                    <a:bodyPr/>
                    <a:lstStyle/>
                    <a:p>
                      <a:pPr algn="ctr"/>
                      <a:r>
                        <a:rPr lang="en-US" sz="1600" dirty="0">
                          <a:solidFill>
                            <a:srgbClr val="FFFFFF"/>
                          </a:solidFill>
                        </a:rPr>
                        <a:t>10</a:t>
                      </a:r>
                    </a:p>
                  </a:txBody>
                  <a:tcPr>
                    <a:noFill/>
                  </a:tcPr>
                </a:tc>
                <a:extLst>
                  <a:ext uri="{0D108BD9-81ED-4DB2-BD59-A6C34878D82A}">
                    <a16:rowId xmlns:a16="http://schemas.microsoft.com/office/drawing/2014/main" val="10003"/>
                  </a:ext>
                </a:extLst>
              </a:tr>
              <a:tr h="399091">
                <a:tc>
                  <a:txBody>
                    <a:bodyPr/>
                    <a:lstStyle/>
                    <a:p>
                      <a:r>
                        <a:rPr lang="en-US" sz="1600" dirty="0" err="1">
                          <a:solidFill>
                            <a:srgbClr val="FFFFFF"/>
                          </a:solidFill>
                        </a:rPr>
                        <a:t>PolTarg</a:t>
                      </a:r>
                      <a:r>
                        <a:rPr lang="en-US" sz="1600" dirty="0">
                          <a:solidFill>
                            <a:srgbClr val="FFFFFF"/>
                          </a:solidFill>
                        </a:rPr>
                        <a:t> </a:t>
                      </a:r>
                      <a:r>
                        <a:rPr lang="en-US" sz="1200" dirty="0">
                          <a:solidFill>
                            <a:srgbClr val="FFFFFF"/>
                          </a:solidFill>
                        </a:rPr>
                        <a:t>(</a:t>
                      </a:r>
                      <a:r>
                        <a:rPr lang="en-US" sz="1200" dirty="0" err="1">
                          <a:solidFill>
                            <a:srgbClr val="FFFFFF"/>
                          </a:solidFill>
                        </a:rPr>
                        <a:t>HallB</a:t>
                      </a:r>
                      <a:r>
                        <a:rPr lang="en-US" sz="1200" dirty="0">
                          <a:solidFill>
                            <a:srgbClr val="FFFFFF"/>
                          </a:solidFill>
                        </a:rPr>
                        <a:t>)</a:t>
                      </a:r>
                    </a:p>
                  </a:txBody>
                  <a:tcPr>
                    <a:noFill/>
                  </a:tcPr>
                </a:tc>
                <a:tc>
                  <a:txBody>
                    <a:bodyPr/>
                    <a:lstStyle/>
                    <a:p>
                      <a:pPr algn="ctr"/>
                      <a:r>
                        <a:rPr lang="en-US" sz="1600" dirty="0">
                          <a:solidFill>
                            <a:schemeClr val="bg1">
                              <a:lumMod val="75000"/>
                            </a:schemeClr>
                          </a:solidFill>
                        </a:rPr>
                        <a:t>35</a:t>
                      </a:r>
                    </a:p>
                  </a:txBody>
                  <a:tcPr>
                    <a:noFill/>
                  </a:tcPr>
                </a:tc>
                <a:tc>
                  <a:txBody>
                    <a:bodyPr/>
                    <a:lstStyle/>
                    <a:p>
                      <a:pPr algn="ctr"/>
                      <a:r>
                        <a:rPr lang="en-US" sz="1600" dirty="0">
                          <a:solidFill>
                            <a:schemeClr val="bg1">
                              <a:lumMod val="75000"/>
                            </a:schemeClr>
                          </a:solidFill>
                        </a:rPr>
                        <a:t>40</a:t>
                      </a:r>
                    </a:p>
                  </a:txBody>
                  <a:tcPr>
                    <a:noFill/>
                  </a:tcPr>
                </a:tc>
                <a:tc>
                  <a:txBody>
                    <a:bodyPr/>
                    <a:lstStyle/>
                    <a:p>
                      <a:pPr algn="ctr"/>
                      <a:r>
                        <a:rPr lang="en-US" sz="1600" dirty="0">
                          <a:solidFill>
                            <a:schemeClr val="bg1">
                              <a:lumMod val="75000"/>
                            </a:schemeClr>
                          </a:solidFill>
                        </a:rPr>
                        <a:t>   70</a:t>
                      </a:r>
                    </a:p>
                  </a:txBody>
                  <a:tcPr>
                    <a:noFill/>
                  </a:tcPr>
                </a:tc>
                <a:tc>
                  <a:txBody>
                    <a:bodyPr/>
                    <a:lstStyle/>
                    <a:p>
                      <a:pPr algn="ctr"/>
                      <a:r>
                        <a:rPr lang="en-US" sz="1600" dirty="0">
                          <a:solidFill>
                            <a:schemeClr val="bg1">
                              <a:lumMod val="75000"/>
                            </a:schemeClr>
                          </a:solidFill>
                        </a:rPr>
                        <a:t> 70</a:t>
                      </a:r>
                    </a:p>
                  </a:txBody>
                  <a:tcPr>
                    <a:noFill/>
                  </a:tcPr>
                </a:tc>
                <a:tc>
                  <a:txBody>
                    <a:bodyPr/>
                    <a:lstStyle/>
                    <a:p>
                      <a:pPr algn="ctr"/>
                      <a:r>
                        <a:rPr lang="en-US" sz="1600" dirty="0">
                          <a:solidFill>
                            <a:srgbClr val="FFFFFF"/>
                          </a:solidFill>
                        </a:rPr>
                        <a:t>30</a:t>
                      </a:r>
                    </a:p>
                  </a:txBody>
                  <a:tcPr>
                    <a:noFill/>
                  </a:tcPr>
                </a:tc>
                <a:tc>
                  <a:txBody>
                    <a:bodyPr/>
                    <a:lstStyle/>
                    <a:p>
                      <a:pPr algn="ctr"/>
                      <a:r>
                        <a:rPr lang="en-US" sz="1600" dirty="0">
                          <a:solidFill>
                            <a:srgbClr val="FFFFFF"/>
                          </a:solidFill>
                        </a:rPr>
                        <a:t> 50</a:t>
                      </a:r>
                    </a:p>
                  </a:txBody>
                  <a:tcPr>
                    <a:noFill/>
                  </a:tcPr>
                </a:tc>
                <a:tc>
                  <a:txBody>
                    <a:bodyPr/>
                    <a:lstStyle/>
                    <a:p>
                      <a:pPr algn="ctr"/>
                      <a:r>
                        <a:rPr lang="en-US" sz="1600" dirty="0">
                          <a:solidFill>
                            <a:srgbClr val="FFFFFF"/>
                          </a:solidFill>
                        </a:rPr>
                        <a:t> 60</a:t>
                      </a:r>
                    </a:p>
                  </a:txBody>
                  <a:tcPr>
                    <a:noFill/>
                  </a:tcPr>
                </a:tc>
                <a:extLst>
                  <a:ext uri="{0D108BD9-81ED-4DB2-BD59-A6C34878D82A}">
                    <a16:rowId xmlns:a16="http://schemas.microsoft.com/office/drawing/2014/main" val="10004"/>
                  </a:ext>
                </a:extLst>
              </a:tr>
              <a:tr h="416827">
                <a:tc>
                  <a:txBody>
                    <a:bodyPr/>
                    <a:lstStyle/>
                    <a:p>
                      <a:r>
                        <a:rPr lang="en-US" sz="1600" dirty="0">
                          <a:solidFill>
                            <a:srgbClr val="FFFFFF"/>
                          </a:solidFill>
                        </a:rPr>
                        <a:t>High-</a:t>
                      </a:r>
                      <a:r>
                        <a:rPr lang="en-US" sz="1600" dirty="0" err="1">
                          <a:solidFill>
                            <a:srgbClr val="FFFFFF"/>
                          </a:solidFill>
                        </a:rPr>
                        <a:t>Lumi</a:t>
                      </a:r>
                      <a:r>
                        <a:rPr lang="en-US" sz="1600" baseline="0" dirty="0">
                          <a:solidFill>
                            <a:srgbClr val="FFFFFF"/>
                          </a:solidFill>
                        </a:rPr>
                        <a:t> </a:t>
                      </a:r>
                      <a:r>
                        <a:rPr lang="en-US" sz="1200" dirty="0">
                          <a:solidFill>
                            <a:srgbClr val="FFFFFF"/>
                          </a:solidFill>
                        </a:rPr>
                        <a:t>(</a:t>
                      </a:r>
                      <a:r>
                        <a:rPr lang="en-US" sz="1200" dirty="0" err="1">
                          <a:solidFill>
                            <a:srgbClr val="FFFFFF"/>
                          </a:solidFill>
                        </a:rPr>
                        <a:t>HallB</a:t>
                      </a:r>
                      <a:r>
                        <a:rPr lang="en-US" sz="1200" dirty="0">
                          <a:solidFill>
                            <a:srgbClr val="FFFFFF"/>
                          </a:solidFill>
                        </a:rPr>
                        <a:t>)</a:t>
                      </a:r>
                    </a:p>
                  </a:txBody>
                  <a:tcPr>
                    <a:noFill/>
                  </a:tcPr>
                </a:tc>
                <a:tc>
                  <a:txBody>
                    <a:bodyPr/>
                    <a:lstStyle/>
                    <a:p>
                      <a:pPr algn="ctr"/>
                      <a:r>
                        <a:rPr lang="en-US" sz="1600" dirty="0">
                          <a:solidFill>
                            <a:schemeClr val="bg1">
                              <a:lumMod val="75000"/>
                            </a:schemeClr>
                          </a:solidFill>
                        </a:rPr>
                        <a:t>-</a:t>
                      </a:r>
                    </a:p>
                  </a:txBody>
                  <a:tcPr>
                    <a:noFill/>
                  </a:tcPr>
                </a:tc>
                <a:tc>
                  <a:txBody>
                    <a:bodyPr/>
                    <a:lstStyle/>
                    <a:p>
                      <a:pPr algn="ctr"/>
                      <a:r>
                        <a:rPr lang="en-US" sz="1600" dirty="0">
                          <a:solidFill>
                            <a:schemeClr val="bg1">
                              <a:lumMod val="75000"/>
                            </a:schemeClr>
                          </a:solidFill>
                        </a:rPr>
                        <a:t>-</a:t>
                      </a:r>
                    </a:p>
                  </a:txBody>
                  <a:tcPr>
                    <a:noFill/>
                  </a:tcPr>
                </a:tc>
                <a:tc>
                  <a:txBody>
                    <a:bodyPr/>
                    <a:lstStyle/>
                    <a:p>
                      <a:pPr algn="ctr"/>
                      <a:r>
                        <a:rPr lang="en-US" sz="1600" dirty="0">
                          <a:solidFill>
                            <a:schemeClr val="bg1">
                              <a:lumMod val="75000"/>
                            </a:schemeClr>
                          </a:solidFill>
                        </a:rPr>
                        <a:t>  -</a:t>
                      </a:r>
                    </a:p>
                  </a:txBody>
                  <a:tcPr>
                    <a:noFill/>
                  </a:tcPr>
                </a:tc>
                <a:tc>
                  <a:txBody>
                    <a:bodyPr/>
                    <a:lstStyle/>
                    <a:p>
                      <a:pPr algn="ctr"/>
                      <a:r>
                        <a:rPr lang="en-US" sz="1600" dirty="0">
                          <a:solidFill>
                            <a:schemeClr val="bg1">
                              <a:lumMod val="75000"/>
                            </a:schemeClr>
                          </a:solidFill>
                        </a:rPr>
                        <a:t>  -</a:t>
                      </a:r>
                    </a:p>
                  </a:txBody>
                  <a:tcPr>
                    <a:noFill/>
                  </a:tcPr>
                </a:tc>
                <a:tc>
                  <a:txBody>
                    <a:bodyPr/>
                    <a:lstStyle/>
                    <a:p>
                      <a:pPr algn="ctr"/>
                      <a:r>
                        <a:rPr lang="en-US" sz="1600" dirty="0">
                          <a:solidFill>
                            <a:srgbClr val="FFFFFF"/>
                          </a:solidFill>
                        </a:rPr>
                        <a:t>90</a:t>
                      </a:r>
                    </a:p>
                  </a:txBody>
                  <a:tcPr>
                    <a:noFill/>
                  </a:tcPr>
                </a:tc>
                <a:tc>
                  <a:txBody>
                    <a:bodyPr/>
                    <a:lstStyle/>
                    <a:p>
                      <a:pPr algn="ctr"/>
                      <a:r>
                        <a:rPr lang="en-US" sz="1600" dirty="0">
                          <a:solidFill>
                            <a:srgbClr val="FFFFFF"/>
                          </a:solidFill>
                        </a:rPr>
                        <a:t>100</a:t>
                      </a:r>
                    </a:p>
                  </a:txBody>
                  <a:tcPr>
                    <a:noFill/>
                  </a:tcPr>
                </a:tc>
                <a:tc>
                  <a:txBody>
                    <a:bodyPr/>
                    <a:lstStyle/>
                    <a:p>
                      <a:pPr algn="ctr"/>
                      <a:r>
                        <a:rPr lang="en-US" sz="1600" dirty="0">
                          <a:solidFill>
                            <a:srgbClr val="FFFFFF"/>
                          </a:solidFill>
                        </a:rPr>
                        <a:t>100</a:t>
                      </a:r>
                    </a:p>
                  </a:txBody>
                  <a:tcPr>
                    <a:noFill/>
                  </a:tcPr>
                </a:tc>
                <a:extLst>
                  <a:ext uri="{0D108BD9-81ED-4DB2-BD59-A6C34878D82A}">
                    <a16:rowId xmlns:a16="http://schemas.microsoft.com/office/drawing/2014/main" val="10005"/>
                  </a:ext>
                </a:extLst>
              </a:tr>
              <a:tr h="407958">
                <a:tc>
                  <a:txBody>
                    <a:bodyPr/>
                    <a:lstStyle/>
                    <a:p>
                      <a:r>
                        <a:rPr lang="en-US" sz="1600" dirty="0">
                          <a:solidFill>
                            <a:srgbClr val="FFFFFF"/>
                          </a:solidFill>
                        </a:rPr>
                        <a:t>HPS+BDX</a:t>
                      </a:r>
                      <a:r>
                        <a:rPr lang="en-US" sz="1600" baseline="0" dirty="0">
                          <a:solidFill>
                            <a:srgbClr val="FFFFFF"/>
                          </a:solidFill>
                        </a:rPr>
                        <a:t>   </a:t>
                      </a:r>
                      <a:r>
                        <a:rPr lang="en-US" sz="1200" dirty="0">
                          <a:solidFill>
                            <a:srgbClr val="FFFFFF"/>
                          </a:solidFill>
                        </a:rPr>
                        <a:t>(</a:t>
                      </a:r>
                      <a:r>
                        <a:rPr lang="en-US" sz="1200" dirty="0" err="1">
                          <a:solidFill>
                            <a:srgbClr val="FFFFFF"/>
                          </a:solidFill>
                        </a:rPr>
                        <a:t>HallA+B</a:t>
                      </a:r>
                      <a:r>
                        <a:rPr lang="en-US" sz="1200" dirty="0">
                          <a:solidFill>
                            <a:srgbClr val="FFFFFF"/>
                          </a:solidFill>
                        </a:rPr>
                        <a:t>)</a:t>
                      </a:r>
                    </a:p>
                  </a:txBody>
                  <a:tcPr>
                    <a:noFill/>
                  </a:tcPr>
                </a:tc>
                <a:tc>
                  <a:txBody>
                    <a:bodyPr/>
                    <a:lstStyle/>
                    <a:p>
                      <a:pPr algn="ctr"/>
                      <a:r>
                        <a:rPr lang="en-US" sz="1600" dirty="0">
                          <a:solidFill>
                            <a:schemeClr val="bg1">
                              <a:lumMod val="75000"/>
                            </a:schemeClr>
                          </a:solidFill>
                        </a:rPr>
                        <a:t>60</a:t>
                      </a:r>
                    </a:p>
                  </a:txBody>
                  <a:tcPr>
                    <a:noFill/>
                  </a:tcPr>
                </a:tc>
                <a:tc>
                  <a:txBody>
                    <a:bodyPr/>
                    <a:lstStyle/>
                    <a:p>
                      <a:pPr algn="ctr"/>
                      <a:r>
                        <a:rPr lang="en-US" sz="1600" dirty="0">
                          <a:solidFill>
                            <a:schemeClr val="bg1">
                              <a:lumMod val="75000"/>
                            </a:schemeClr>
                          </a:solidFill>
                        </a:rPr>
                        <a:t>20</a:t>
                      </a:r>
                    </a:p>
                  </a:txBody>
                  <a:tcPr>
                    <a:noFill/>
                  </a:tcPr>
                </a:tc>
                <a:tc>
                  <a:txBody>
                    <a:bodyPr/>
                    <a:lstStyle/>
                    <a:p>
                      <a:pPr algn="ctr"/>
                      <a:r>
                        <a:rPr lang="en-US" sz="1600" dirty="0">
                          <a:solidFill>
                            <a:schemeClr val="bg1">
                              <a:lumMod val="75000"/>
                            </a:schemeClr>
                          </a:solidFill>
                        </a:rPr>
                        <a:t>   30</a:t>
                      </a:r>
                    </a:p>
                  </a:txBody>
                  <a:tcPr>
                    <a:noFill/>
                  </a:tcPr>
                </a:tc>
                <a:tc>
                  <a:txBody>
                    <a:bodyPr/>
                    <a:lstStyle/>
                    <a:p>
                      <a:pPr algn="ctr"/>
                      <a:r>
                        <a:rPr lang="en-US" sz="1600" dirty="0">
                          <a:solidFill>
                            <a:schemeClr val="bg1">
                              <a:lumMod val="75000"/>
                            </a:schemeClr>
                          </a:solidFill>
                        </a:rPr>
                        <a:t>   6 </a:t>
                      </a:r>
                    </a:p>
                  </a:txBody>
                  <a:tcPr>
                    <a:noFill/>
                  </a:tcPr>
                </a:tc>
                <a:tc>
                  <a:txBody>
                    <a:bodyPr/>
                    <a:lstStyle/>
                    <a:p>
                      <a:pPr algn="ctr"/>
                      <a:r>
                        <a:rPr lang="en-US" sz="1600" dirty="0">
                          <a:solidFill>
                            <a:srgbClr val="FFFFFF"/>
                          </a:solidFill>
                        </a:rPr>
                        <a:t> 65*</a:t>
                      </a:r>
                    </a:p>
                  </a:txBody>
                  <a:tcPr>
                    <a:noFill/>
                  </a:tcPr>
                </a:tc>
                <a:tc>
                  <a:txBody>
                    <a:bodyPr/>
                    <a:lstStyle/>
                    <a:p>
                      <a:pPr algn="ctr"/>
                      <a:r>
                        <a:rPr lang="en-US" sz="1600" dirty="0">
                          <a:solidFill>
                            <a:srgbClr val="FFFFFF"/>
                          </a:solidFill>
                        </a:rPr>
                        <a:t>170*</a:t>
                      </a:r>
                    </a:p>
                  </a:txBody>
                  <a:tcPr>
                    <a:noFill/>
                  </a:tcPr>
                </a:tc>
                <a:tc>
                  <a:txBody>
                    <a:bodyPr/>
                    <a:lstStyle/>
                    <a:p>
                      <a:pPr algn="ctr"/>
                      <a:r>
                        <a:rPr lang="en-US" sz="1600" dirty="0">
                          <a:solidFill>
                            <a:srgbClr val="FFFFFF"/>
                          </a:solidFill>
                        </a:rPr>
                        <a:t>200*</a:t>
                      </a:r>
                    </a:p>
                  </a:txBody>
                  <a:tcPr>
                    <a:noFill/>
                  </a:tcPr>
                </a:tc>
                <a:extLst>
                  <a:ext uri="{0D108BD9-81ED-4DB2-BD59-A6C34878D82A}">
                    <a16:rowId xmlns:a16="http://schemas.microsoft.com/office/drawing/2014/main" val="10006"/>
                  </a:ext>
                </a:extLst>
              </a:tr>
              <a:tr h="416827">
                <a:tc>
                  <a:txBody>
                    <a:bodyPr/>
                    <a:lstStyle/>
                    <a:p>
                      <a:r>
                        <a:rPr lang="en-US" sz="1600" dirty="0">
                          <a:solidFill>
                            <a:srgbClr val="FFFFFF"/>
                          </a:solidFill>
                        </a:rPr>
                        <a:t>Hyper + WACS  </a:t>
                      </a:r>
                      <a:r>
                        <a:rPr lang="en-US" sz="1200" dirty="0">
                          <a:solidFill>
                            <a:srgbClr val="FFFFFF"/>
                          </a:solidFill>
                        </a:rPr>
                        <a:t>(Hall-A)</a:t>
                      </a:r>
                    </a:p>
                  </a:txBody>
                  <a:tcPr>
                    <a:noFill/>
                  </a:tcPr>
                </a:tc>
                <a:tc>
                  <a:txBody>
                    <a:bodyPr/>
                    <a:lstStyle/>
                    <a:p>
                      <a:pPr algn="ctr"/>
                      <a:r>
                        <a:rPr lang="en-US" sz="1600" dirty="0">
                          <a:solidFill>
                            <a:schemeClr val="bg1">
                              <a:lumMod val="75000"/>
                            </a:schemeClr>
                          </a:solidFill>
                        </a:rPr>
                        <a:t>-</a:t>
                      </a:r>
                    </a:p>
                  </a:txBody>
                  <a:tcPr>
                    <a:noFill/>
                  </a:tcPr>
                </a:tc>
                <a:tc>
                  <a:txBody>
                    <a:bodyPr/>
                    <a:lstStyle/>
                    <a:p>
                      <a:pPr algn="ctr"/>
                      <a:r>
                        <a:rPr lang="en-US" sz="1600" dirty="0">
                          <a:solidFill>
                            <a:schemeClr val="bg1">
                              <a:lumMod val="75000"/>
                            </a:schemeClr>
                          </a:solidFill>
                        </a:rPr>
                        <a:t>10</a:t>
                      </a:r>
                    </a:p>
                  </a:txBody>
                  <a:tcPr>
                    <a:noFill/>
                  </a:tcPr>
                </a:tc>
                <a:tc>
                  <a:txBody>
                    <a:bodyPr/>
                    <a:lstStyle/>
                    <a:p>
                      <a:pPr algn="ctr"/>
                      <a:r>
                        <a:rPr lang="en-US" sz="1600" dirty="0">
                          <a:solidFill>
                            <a:schemeClr val="bg1">
                              <a:lumMod val="75000"/>
                            </a:schemeClr>
                          </a:solidFill>
                        </a:rPr>
                        <a:t>     0 </a:t>
                      </a:r>
                    </a:p>
                  </a:txBody>
                  <a:tcPr>
                    <a:noFill/>
                  </a:tcPr>
                </a:tc>
                <a:tc>
                  <a:txBody>
                    <a:bodyPr/>
                    <a:lstStyle/>
                    <a:p>
                      <a:pPr algn="ctr"/>
                      <a:r>
                        <a:rPr lang="en-US" sz="1600" dirty="0">
                          <a:solidFill>
                            <a:schemeClr val="bg1">
                              <a:lumMod val="75000"/>
                            </a:schemeClr>
                          </a:solidFill>
                        </a:rPr>
                        <a:t>   0</a:t>
                      </a:r>
                    </a:p>
                  </a:txBody>
                  <a:tcPr>
                    <a:noFill/>
                  </a:tcPr>
                </a:tc>
                <a:tc>
                  <a:txBody>
                    <a:bodyPr/>
                    <a:lstStyle/>
                    <a:p>
                      <a:pPr algn="ctr"/>
                      <a:r>
                        <a:rPr lang="en-US" sz="1600" dirty="0">
                          <a:solidFill>
                            <a:srgbClr val="FFFFFF"/>
                          </a:solidFill>
                        </a:rPr>
                        <a:t>  0</a:t>
                      </a:r>
                    </a:p>
                  </a:txBody>
                  <a:tcPr>
                    <a:noFill/>
                  </a:tcPr>
                </a:tc>
                <a:tc>
                  <a:txBody>
                    <a:bodyPr/>
                    <a:lstStyle/>
                    <a:p>
                      <a:pPr algn="ctr"/>
                      <a:r>
                        <a:rPr lang="en-US" sz="1600" dirty="0">
                          <a:solidFill>
                            <a:srgbClr val="FFFFFF"/>
                          </a:solidFill>
                        </a:rPr>
                        <a:t>10</a:t>
                      </a:r>
                    </a:p>
                  </a:txBody>
                  <a:tcPr>
                    <a:noFill/>
                  </a:tcPr>
                </a:tc>
                <a:tc>
                  <a:txBody>
                    <a:bodyPr/>
                    <a:lstStyle/>
                    <a:p>
                      <a:pPr algn="ctr"/>
                      <a:r>
                        <a:rPr lang="en-US" sz="1600" dirty="0">
                          <a:solidFill>
                            <a:srgbClr val="FFFFFF"/>
                          </a:solidFill>
                        </a:rPr>
                        <a:t>20</a:t>
                      </a:r>
                    </a:p>
                  </a:txBody>
                  <a:tcPr>
                    <a:noFill/>
                  </a:tcPr>
                </a:tc>
                <a:extLst>
                  <a:ext uri="{0D108BD9-81ED-4DB2-BD59-A6C34878D82A}">
                    <a16:rowId xmlns:a16="http://schemas.microsoft.com/office/drawing/2014/main" val="10008"/>
                  </a:ext>
                </a:extLst>
              </a:tr>
              <a:tr h="416827">
                <a:tc>
                  <a:txBody>
                    <a:bodyPr/>
                    <a:lstStyle/>
                    <a:p>
                      <a:r>
                        <a:rPr lang="en-US" sz="1600" dirty="0" err="1">
                          <a:solidFill>
                            <a:srgbClr val="FFFFFF"/>
                          </a:solidFill>
                        </a:rPr>
                        <a:t>Calcolo</a:t>
                      </a:r>
                      <a:r>
                        <a:rPr lang="en-US" sz="1600" dirty="0">
                          <a:solidFill>
                            <a:srgbClr val="FFFFFF"/>
                          </a:solidFill>
                        </a:rPr>
                        <a:t>**</a:t>
                      </a:r>
                      <a:r>
                        <a:rPr lang="en-US" baseline="0" dirty="0">
                          <a:solidFill>
                            <a:srgbClr val="FFFFFF"/>
                          </a:solidFill>
                        </a:rPr>
                        <a:t>   </a:t>
                      </a:r>
                      <a:r>
                        <a:rPr lang="en-US" sz="1200" dirty="0">
                          <a:solidFill>
                            <a:srgbClr val="FFFFFF"/>
                          </a:solidFill>
                        </a:rPr>
                        <a:t>(</a:t>
                      </a:r>
                      <a:r>
                        <a:rPr lang="en-US" sz="1200" dirty="0" err="1">
                          <a:solidFill>
                            <a:srgbClr val="FFFFFF"/>
                          </a:solidFill>
                        </a:rPr>
                        <a:t>HallA+B</a:t>
                      </a:r>
                      <a:r>
                        <a:rPr lang="en-US" sz="1200" dirty="0">
                          <a:solidFill>
                            <a:srgbClr val="FFFFFF"/>
                          </a:solidFill>
                        </a:rPr>
                        <a:t>)</a:t>
                      </a:r>
                    </a:p>
                  </a:txBody>
                  <a:tcPr>
                    <a:noFill/>
                  </a:tcPr>
                </a:tc>
                <a:tc>
                  <a:txBody>
                    <a:bodyPr/>
                    <a:lstStyle/>
                    <a:p>
                      <a:pPr algn="ctr"/>
                      <a:r>
                        <a:rPr lang="en-US" sz="1600" dirty="0">
                          <a:solidFill>
                            <a:schemeClr val="bg1">
                              <a:lumMod val="75000"/>
                            </a:schemeClr>
                          </a:solidFill>
                        </a:rPr>
                        <a:t>   60</a:t>
                      </a:r>
                    </a:p>
                  </a:txBody>
                  <a:tcPr>
                    <a:noFill/>
                  </a:tcPr>
                </a:tc>
                <a:tc>
                  <a:txBody>
                    <a:bodyPr/>
                    <a:lstStyle/>
                    <a:p>
                      <a:pPr algn="ctr"/>
                      <a:r>
                        <a:rPr lang="en-US" sz="1600" dirty="0">
                          <a:solidFill>
                            <a:schemeClr val="bg1">
                              <a:lumMod val="75000"/>
                            </a:schemeClr>
                          </a:solidFill>
                        </a:rPr>
                        <a:t>10</a:t>
                      </a:r>
                    </a:p>
                  </a:txBody>
                  <a:tcPr>
                    <a:noFill/>
                  </a:tcPr>
                </a:tc>
                <a:tc>
                  <a:txBody>
                    <a:bodyPr/>
                    <a:lstStyle/>
                    <a:p>
                      <a:pPr algn="ctr"/>
                      <a:r>
                        <a:rPr lang="en-US" sz="1600" dirty="0">
                          <a:solidFill>
                            <a:schemeClr val="bg1">
                              <a:lumMod val="75000"/>
                            </a:schemeClr>
                          </a:solidFill>
                        </a:rPr>
                        <a:t>     3</a:t>
                      </a:r>
                    </a:p>
                  </a:txBody>
                  <a:tcPr>
                    <a:noFill/>
                  </a:tcPr>
                </a:tc>
                <a:tc>
                  <a:txBody>
                    <a:bodyPr/>
                    <a:lstStyle/>
                    <a:p>
                      <a:pPr algn="ctr"/>
                      <a:r>
                        <a:rPr lang="en-US" sz="1600" dirty="0">
                          <a:solidFill>
                            <a:schemeClr val="bg1">
                              <a:lumMod val="75000"/>
                            </a:schemeClr>
                          </a:solidFill>
                        </a:rPr>
                        <a:t>   130</a:t>
                      </a:r>
                    </a:p>
                  </a:txBody>
                  <a:tcPr>
                    <a:noFill/>
                  </a:tcPr>
                </a:tc>
                <a:tc>
                  <a:txBody>
                    <a:bodyPr/>
                    <a:lstStyle/>
                    <a:p>
                      <a:pPr algn="ctr"/>
                      <a:r>
                        <a:rPr lang="en-US" sz="1600" dirty="0">
                          <a:solidFill>
                            <a:srgbClr val="FFFFFF"/>
                          </a:solidFill>
                        </a:rPr>
                        <a:t> 0</a:t>
                      </a:r>
                    </a:p>
                  </a:txBody>
                  <a:tcPr>
                    <a:noFill/>
                  </a:tcPr>
                </a:tc>
                <a:tc>
                  <a:txBody>
                    <a:bodyPr/>
                    <a:lstStyle/>
                    <a:p>
                      <a:pPr algn="ctr"/>
                      <a:r>
                        <a:rPr lang="en-US" sz="1600" dirty="0">
                          <a:solidFill>
                            <a:srgbClr val="FFFFFF"/>
                          </a:solidFill>
                        </a:rPr>
                        <a:t>30</a:t>
                      </a:r>
                    </a:p>
                  </a:txBody>
                  <a:tcPr>
                    <a:noFill/>
                  </a:tcPr>
                </a:tc>
                <a:tc>
                  <a:txBody>
                    <a:bodyPr/>
                    <a:lstStyle/>
                    <a:p>
                      <a:pPr algn="ctr"/>
                      <a:r>
                        <a:rPr lang="en-US" sz="1600" dirty="0">
                          <a:solidFill>
                            <a:srgbClr val="FFFFFF"/>
                          </a:solidFill>
                        </a:rPr>
                        <a:t>30</a:t>
                      </a:r>
                    </a:p>
                  </a:txBody>
                  <a:tcPr>
                    <a:noFill/>
                  </a:tcPr>
                </a:tc>
                <a:extLst>
                  <a:ext uri="{0D108BD9-81ED-4DB2-BD59-A6C34878D82A}">
                    <a16:rowId xmlns:a16="http://schemas.microsoft.com/office/drawing/2014/main" val="1402080281"/>
                  </a:ext>
                </a:extLst>
              </a:tr>
              <a:tr h="437850">
                <a:tc>
                  <a:txBody>
                    <a:bodyPr/>
                    <a:lstStyle/>
                    <a:p>
                      <a:r>
                        <a:rPr lang="en-US" sz="1600" dirty="0">
                          <a:solidFill>
                            <a:srgbClr val="FFFFFF"/>
                          </a:solidFill>
                        </a:rPr>
                        <a:t>Total</a:t>
                      </a:r>
                      <a:r>
                        <a:rPr lang="en-US" sz="2000" baseline="0" dirty="0">
                          <a:solidFill>
                            <a:srgbClr val="FFFFFF"/>
                          </a:solidFill>
                        </a:rPr>
                        <a:t>   </a:t>
                      </a:r>
                      <a:r>
                        <a:rPr lang="en-US" sz="1400" dirty="0">
                          <a:solidFill>
                            <a:srgbClr val="FFFFFF"/>
                          </a:solidFill>
                        </a:rPr>
                        <a:t>(</a:t>
                      </a:r>
                      <a:r>
                        <a:rPr lang="en-US" sz="1400" dirty="0" err="1">
                          <a:solidFill>
                            <a:srgbClr val="FFFFFF"/>
                          </a:solidFill>
                        </a:rPr>
                        <a:t>HallA+B</a:t>
                      </a:r>
                      <a:r>
                        <a:rPr lang="en-US" sz="1400" dirty="0">
                          <a:solidFill>
                            <a:srgbClr val="FFFFFF"/>
                          </a:solidFill>
                        </a:rPr>
                        <a:t>)</a:t>
                      </a:r>
                    </a:p>
                  </a:txBody>
                  <a:tcPr>
                    <a:noFill/>
                  </a:tcPr>
                </a:tc>
                <a:tc>
                  <a:txBody>
                    <a:bodyPr/>
                    <a:lstStyle/>
                    <a:p>
                      <a:pPr algn="ctr"/>
                      <a:r>
                        <a:rPr lang="en-US" sz="1600" dirty="0">
                          <a:solidFill>
                            <a:schemeClr val="bg1">
                              <a:lumMod val="75000"/>
                            </a:schemeClr>
                          </a:solidFill>
                        </a:rPr>
                        <a:t>435</a:t>
                      </a:r>
                    </a:p>
                  </a:txBody>
                  <a:tcPr>
                    <a:noFill/>
                  </a:tcPr>
                </a:tc>
                <a:tc>
                  <a:txBody>
                    <a:bodyPr/>
                    <a:lstStyle/>
                    <a:p>
                      <a:pPr algn="ctr"/>
                      <a:r>
                        <a:rPr lang="en-US" sz="1600" dirty="0">
                          <a:solidFill>
                            <a:schemeClr val="bg1">
                              <a:lumMod val="75000"/>
                            </a:schemeClr>
                          </a:solidFill>
                        </a:rPr>
                        <a:t>424</a:t>
                      </a:r>
                    </a:p>
                  </a:txBody>
                  <a:tcPr>
                    <a:noFill/>
                  </a:tcPr>
                </a:tc>
                <a:tc>
                  <a:txBody>
                    <a:bodyPr/>
                    <a:lstStyle/>
                    <a:p>
                      <a:pPr algn="ctr"/>
                      <a:r>
                        <a:rPr lang="en-US" sz="1600" dirty="0">
                          <a:solidFill>
                            <a:schemeClr val="bg1">
                              <a:lumMod val="75000"/>
                            </a:schemeClr>
                          </a:solidFill>
                        </a:rPr>
                        <a:t>  180</a:t>
                      </a:r>
                    </a:p>
                  </a:txBody>
                  <a:tcPr>
                    <a:noFill/>
                  </a:tcPr>
                </a:tc>
                <a:tc>
                  <a:txBody>
                    <a:bodyPr/>
                    <a:lstStyle/>
                    <a:p>
                      <a:pPr algn="ctr"/>
                      <a:r>
                        <a:rPr lang="en-US" sz="1600" dirty="0">
                          <a:solidFill>
                            <a:schemeClr val="bg1">
                              <a:lumMod val="75000"/>
                            </a:schemeClr>
                          </a:solidFill>
                        </a:rPr>
                        <a:t>  300</a:t>
                      </a:r>
                    </a:p>
                  </a:txBody>
                  <a:tcPr>
                    <a:noFill/>
                  </a:tcPr>
                </a:tc>
                <a:tc>
                  <a:txBody>
                    <a:bodyPr/>
                    <a:lstStyle/>
                    <a:p>
                      <a:pPr algn="ctr"/>
                      <a:r>
                        <a:rPr lang="en-US" sz="1600" dirty="0">
                          <a:solidFill>
                            <a:srgbClr val="FFFFFF"/>
                          </a:solidFill>
                        </a:rPr>
                        <a:t>200</a:t>
                      </a:r>
                    </a:p>
                  </a:txBody>
                  <a:tcPr>
                    <a:noFill/>
                  </a:tcPr>
                </a:tc>
                <a:tc>
                  <a:txBody>
                    <a:bodyPr/>
                    <a:lstStyle/>
                    <a:p>
                      <a:pPr algn="ctr"/>
                      <a:r>
                        <a:rPr lang="en-US" sz="1600" dirty="0">
                          <a:solidFill>
                            <a:srgbClr val="FFFFFF"/>
                          </a:solidFill>
                        </a:rPr>
                        <a:t>390</a:t>
                      </a:r>
                    </a:p>
                  </a:txBody>
                  <a:tcPr>
                    <a:noFill/>
                  </a:tcPr>
                </a:tc>
                <a:tc>
                  <a:txBody>
                    <a:bodyPr/>
                    <a:lstStyle/>
                    <a:p>
                      <a:pPr algn="ctr"/>
                      <a:r>
                        <a:rPr lang="en-US" sz="1600" dirty="0">
                          <a:solidFill>
                            <a:srgbClr val="FFFFFF"/>
                          </a:solidFill>
                        </a:rPr>
                        <a:t>430</a:t>
                      </a:r>
                    </a:p>
                  </a:txBody>
                  <a:tcPr>
                    <a:noFill/>
                  </a:tcPr>
                </a:tc>
                <a:extLst>
                  <a:ext uri="{0D108BD9-81ED-4DB2-BD59-A6C34878D82A}">
                    <a16:rowId xmlns:a16="http://schemas.microsoft.com/office/drawing/2014/main" val="10009"/>
                  </a:ext>
                </a:extLst>
              </a:tr>
            </a:tbl>
          </a:graphicData>
        </a:graphic>
      </p:graphicFrame>
      <p:sp>
        <p:nvSpPr>
          <p:cNvPr id="3" name="TextBox 2"/>
          <p:cNvSpPr txBox="1"/>
          <p:nvPr/>
        </p:nvSpPr>
        <p:spPr>
          <a:xfrm>
            <a:off x="399535" y="5638744"/>
            <a:ext cx="7470443" cy="338554"/>
          </a:xfrm>
          <a:prstGeom prst="rect">
            <a:avLst/>
          </a:prstGeom>
          <a:noFill/>
        </p:spPr>
        <p:txBody>
          <a:bodyPr wrap="none" rtlCol="0">
            <a:spAutoFit/>
          </a:bodyPr>
          <a:lstStyle/>
          <a:p>
            <a:r>
              <a:rPr lang="en-US" sz="1600" dirty="0">
                <a:solidFill>
                  <a:schemeClr val="bg1"/>
                </a:solidFill>
              </a:rPr>
              <a:t>* Assuming to start experiment in 2026; CSN3 should expect a plan by beginning of 2024</a:t>
            </a:r>
          </a:p>
        </p:txBody>
      </p:sp>
      <p:sp>
        <p:nvSpPr>
          <p:cNvPr id="10" name="TextBox 9"/>
          <p:cNvSpPr txBox="1"/>
          <p:nvPr/>
        </p:nvSpPr>
        <p:spPr>
          <a:xfrm>
            <a:off x="301327" y="6019743"/>
            <a:ext cx="2008883" cy="338554"/>
          </a:xfrm>
          <a:prstGeom prst="rect">
            <a:avLst/>
          </a:prstGeom>
          <a:noFill/>
        </p:spPr>
        <p:txBody>
          <a:bodyPr wrap="none" rtlCol="0">
            <a:spAutoFit/>
          </a:bodyPr>
          <a:lstStyle/>
          <a:p>
            <a:r>
              <a:rPr lang="en-US" sz="1600" dirty="0">
                <a:solidFill>
                  <a:srgbClr val="BFBFBF"/>
                </a:solidFill>
              </a:rPr>
              <a:t>** Computing &amp; Tier1</a:t>
            </a:r>
          </a:p>
        </p:txBody>
      </p:sp>
      <p:sp>
        <p:nvSpPr>
          <p:cNvPr id="23" name="Datumsplatzhalter 5">
            <a:extLst>
              <a:ext uri="{FF2B5EF4-FFF2-40B4-BE49-F238E27FC236}">
                <a16:creationId xmlns:a16="http://schemas.microsoft.com/office/drawing/2014/main" id="{885EE205-AD95-884D-BA9C-039FB51FE552}"/>
              </a:ext>
            </a:extLst>
          </p:cNvPr>
          <p:cNvSpPr txBox="1">
            <a:spLocks noGrp="1"/>
          </p:cNvSpPr>
          <p:nvPr/>
        </p:nvSpPr>
        <p:spPr>
          <a:xfrm>
            <a:off x="188229" y="6507978"/>
            <a:ext cx="2133600" cy="365125"/>
          </a:xfrm>
          <a:prstGeom prst="rect">
            <a:avLst/>
          </a:prstGeom>
          <a:noFill/>
        </p:spPr>
        <p:txBody>
          <a:bodyPr anchor="b">
            <a:prstTxWarp prst="textNoShape">
              <a:avLst/>
            </a:prstTxWarp>
          </a:bodyPr>
          <a:lstStyle/>
          <a:p>
            <a:r>
              <a:rPr lang="de-DE" sz="1200" dirty="0">
                <a:solidFill>
                  <a:schemeClr val="bg1"/>
                </a:solidFill>
              </a:rPr>
              <a:t>Contalbrigo M.</a:t>
            </a:r>
            <a:endParaRPr lang="en-US" sz="1200" dirty="0">
              <a:solidFill>
                <a:schemeClr val="bg1"/>
              </a:solidFill>
            </a:endParaRPr>
          </a:p>
        </p:txBody>
      </p:sp>
      <p:sp>
        <p:nvSpPr>
          <p:cNvPr id="25" name="Rectangle 24">
            <a:extLst>
              <a:ext uri="{FF2B5EF4-FFF2-40B4-BE49-F238E27FC236}">
                <a16:creationId xmlns:a16="http://schemas.microsoft.com/office/drawing/2014/main" id="{8992E818-C85C-2746-BF44-072099B96C12}"/>
              </a:ext>
            </a:extLst>
          </p:cNvPr>
          <p:cNvSpPr/>
          <p:nvPr/>
        </p:nvSpPr>
        <p:spPr>
          <a:xfrm>
            <a:off x="0" y="0"/>
            <a:ext cx="9144000"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26" name="Rectangle 25">
            <a:extLst>
              <a:ext uri="{FF2B5EF4-FFF2-40B4-BE49-F238E27FC236}">
                <a16:creationId xmlns:a16="http://schemas.microsoft.com/office/drawing/2014/main" id="{EBAB1AC9-54E2-5340-961F-4156301696BA}"/>
              </a:ext>
            </a:extLst>
          </p:cNvPr>
          <p:cNvSpPr/>
          <p:nvPr/>
        </p:nvSpPr>
        <p:spPr>
          <a:xfrm>
            <a:off x="3582613" y="-22484"/>
            <a:ext cx="1796736" cy="461665"/>
          </a:xfrm>
          <a:prstGeom prst="rect">
            <a:avLst/>
          </a:prstGeom>
          <a:noFill/>
        </p:spPr>
        <p:txBody>
          <a:bodyPr wrap="none">
            <a:spAutoFit/>
          </a:bodyPr>
          <a:lstStyle/>
          <a:p>
            <a:pPr algn="ctr">
              <a:defRPr/>
            </a:pPr>
            <a:r>
              <a:rPr lang="en-US" sz="2400" dirty="0">
                <a:ln w="1905"/>
                <a:solidFill>
                  <a:schemeClr val="bg1"/>
                </a:solidFill>
                <a:latin typeface="Calibri"/>
              </a:rPr>
              <a:t>Funding Plan</a:t>
            </a:r>
          </a:p>
        </p:txBody>
      </p:sp>
      <p:pic>
        <p:nvPicPr>
          <p:cNvPr id="27" name="Picture 26">
            <a:extLst>
              <a:ext uri="{FF2B5EF4-FFF2-40B4-BE49-F238E27FC236}">
                <a16:creationId xmlns:a16="http://schemas.microsoft.com/office/drawing/2014/main" id="{06469BD7-FF63-F347-9403-87A3120E8DC1}"/>
              </a:ext>
            </a:extLst>
          </p:cNvPr>
          <p:cNvPicPr>
            <a:picLocks noChangeAspect="1"/>
          </p:cNvPicPr>
          <p:nvPr/>
        </p:nvPicPr>
        <p:blipFill>
          <a:blip r:embed="rId3"/>
          <a:stretch>
            <a:fillRect/>
          </a:stretch>
        </p:blipFill>
        <p:spPr>
          <a:xfrm>
            <a:off x="8232390" y="3277"/>
            <a:ext cx="794918" cy="417947"/>
          </a:xfrm>
          <a:prstGeom prst="rect">
            <a:avLst/>
          </a:prstGeom>
        </p:spPr>
      </p:pic>
      <p:pic>
        <p:nvPicPr>
          <p:cNvPr id="5" name="Picture 4">
            <a:extLst>
              <a:ext uri="{FF2B5EF4-FFF2-40B4-BE49-F238E27FC236}">
                <a16:creationId xmlns:a16="http://schemas.microsoft.com/office/drawing/2014/main" id="{CB37FE58-47BA-67DD-462E-251BBD08B84A}"/>
              </a:ext>
            </a:extLst>
          </p:cNvPr>
          <p:cNvPicPr>
            <a:picLocks noChangeAspect="1"/>
          </p:cNvPicPr>
          <p:nvPr/>
        </p:nvPicPr>
        <p:blipFill>
          <a:blip r:embed="rId4"/>
          <a:stretch>
            <a:fillRect/>
          </a:stretch>
        </p:blipFill>
        <p:spPr>
          <a:xfrm>
            <a:off x="83679" y="20489"/>
            <a:ext cx="1044906" cy="379706"/>
          </a:xfrm>
          <a:prstGeom prst="rect">
            <a:avLst/>
          </a:prstGeom>
        </p:spPr>
      </p:pic>
      <p:sp>
        <p:nvSpPr>
          <p:cNvPr id="6" name="Rectangle 5">
            <a:extLst>
              <a:ext uri="{FF2B5EF4-FFF2-40B4-BE49-F238E27FC236}">
                <a16:creationId xmlns:a16="http://schemas.microsoft.com/office/drawing/2014/main" id="{7B011FDA-36D4-5571-B037-A47EE10E6257}"/>
              </a:ext>
            </a:extLst>
          </p:cNvPr>
          <p:cNvSpPr/>
          <p:nvPr/>
        </p:nvSpPr>
        <p:spPr>
          <a:xfrm>
            <a:off x="0" y="6640286"/>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8" name="Foliennummernplatzhalter 6">
            <a:extLst>
              <a:ext uri="{FF2B5EF4-FFF2-40B4-BE49-F238E27FC236}">
                <a16:creationId xmlns:a16="http://schemas.microsoft.com/office/drawing/2014/main" id="{7BAB8E51-0456-1522-0B41-F8E2ACDEE82D}"/>
              </a:ext>
            </a:extLst>
          </p:cNvPr>
          <p:cNvSpPr txBox="1">
            <a:spLocks noGrp="1"/>
          </p:cNvSpPr>
          <p:nvPr/>
        </p:nvSpPr>
        <p:spPr>
          <a:xfrm>
            <a:off x="6633408" y="6511107"/>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38</a:t>
            </a:fld>
            <a:endParaRPr lang="en-US" sz="1100" dirty="0">
              <a:solidFill>
                <a:schemeClr val="bg1"/>
              </a:solidFill>
            </a:endParaRPr>
          </a:p>
        </p:txBody>
      </p:sp>
      <p:sp>
        <p:nvSpPr>
          <p:cNvPr id="9" name="Datumsplatzhalter 5">
            <a:extLst>
              <a:ext uri="{FF2B5EF4-FFF2-40B4-BE49-F238E27FC236}">
                <a16:creationId xmlns:a16="http://schemas.microsoft.com/office/drawing/2014/main" id="{B60DA038-F5D2-5EB4-7CC0-AFC0DA8930BF}"/>
              </a:ext>
            </a:extLst>
          </p:cNvPr>
          <p:cNvSpPr txBox="1">
            <a:spLocks noGrp="1"/>
          </p:cNvSpPr>
          <p:nvPr/>
        </p:nvSpPr>
        <p:spPr>
          <a:xfrm>
            <a:off x="330634" y="6640286"/>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11" name="Fußzeilenplatzhalter 7">
            <a:extLst>
              <a:ext uri="{FF2B5EF4-FFF2-40B4-BE49-F238E27FC236}">
                <a16:creationId xmlns:a16="http://schemas.microsoft.com/office/drawing/2014/main" id="{3C0BF1F5-8F09-17A6-182B-A612182828B3}"/>
              </a:ext>
            </a:extLst>
          </p:cNvPr>
          <p:cNvSpPr txBox="1">
            <a:spLocks noGrp="1"/>
          </p:cNvSpPr>
          <p:nvPr/>
        </p:nvSpPr>
        <p:spPr>
          <a:xfrm>
            <a:off x="1761735" y="6640286"/>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spTree>
    <p:extLst>
      <p:ext uri="{BB962C8B-B14F-4D97-AF65-F5344CB8AC3E}">
        <p14:creationId xmlns:p14="http://schemas.microsoft.com/office/powerpoint/2010/main" val="26847370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F9F747E-D828-8D11-F9C3-2BA58D08BA6B}"/>
              </a:ext>
            </a:extLst>
          </p:cNvPr>
          <p:cNvPicPr>
            <a:picLocks noChangeAspect="1"/>
          </p:cNvPicPr>
          <p:nvPr/>
        </p:nvPicPr>
        <p:blipFill>
          <a:blip r:embed="rId3"/>
          <a:stretch>
            <a:fillRect/>
          </a:stretch>
        </p:blipFill>
        <p:spPr>
          <a:xfrm>
            <a:off x="606132" y="1557085"/>
            <a:ext cx="7772400" cy="2093651"/>
          </a:xfrm>
          <a:prstGeom prst="rect">
            <a:avLst/>
          </a:prstGeom>
        </p:spPr>
      </p:pic>
      <p:sp>
        <p:nvSpPr>
          <p:cNvPr id="3" name="Rectangle 2">
            <a:extLst>
              <a:ext uri="{FF2B5EF4-FFF2-40B4-BE49-F238E27FC236}">
                <a16:creationId xmlns:a16="http://schemas.microsoft.com/office/drawing/2014/main" id="{BB377CD3-6679-084C-B786-867015090574}"/>
              </a:ext>
            </a:extLst>
          </p:cNvPr>
          <p:cNvSpPr/>
          <p:nvPr/>
        </p:nvSpPr>
        <p:spPr>
          <a:xfrm>
            <a:off x="0" y="0"/>
            <a:ext cx="9144000"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5" name="Rectangle 14"/>
          <p:cNvSpPr/>
          <p:nvPr/>
        </p:nvSpPr>
        <p:spPr>
          <a:xfrm>
            <a:off x="3977257" y="-21507"/>
            <a:ext cx="1043747" cy="461665"/>
          </a:xfrm>
          <a:prstGeom prst="rect">
            <a:avLst/>
          </a:prstGeom>
          <a:noFill/>
        </p:spPr>
        <p:txBody>
          <a:bodyPr wrap="none">
            <a:spAutoFit/>
          </a:bodyPr>
          <a:lstStyle/>
          <a:p>
            <a:pPr algn="ctr">
              <a:defRPr/>
            </a:pPr>
            <a:r>
              <a:rPr lang="en-US" sz="2400" dirty="0">
                <a:ln w="1905"/>
                <a:solidFill>
                  <a:schemeClr val="bg1"/>
                </a:solidFill>
                <a:latin typeface="Calibri"/>
              </a:rPr>
              <a:t>Probes</a:t>
            </a:r>
          </a:p>
        </p:txBody>
      </p:sp>
      <p:pic>
        <p:nvPicPr>
          <p:cNvPr id="34" name="Picture 33">
            <a:extLst>
              <a:ext uri="{FF2B5EF4-FFF2-40B4-BE49-F238E27FC236}">
                <a16:creationId xmlns:a16="http://schemas.microsoft.com/office/drawing/2014/main" id="{0F0AC359-6EA6-A34A-BAD1-4C000F796822}"/>
              </a:ext>
            </a:extLst>
          </p:cNvPr>
          <p:cNvPicPr>
            <a:picLocks noChangeAspect="1"/>
          </p:cNvPicPr>
          <p:nvPr/>
        </p:nvPicPr>
        <p:blipFill>
          <a:blip r:embed="rId4"/>
          <a:stretch>
            <a:fillRect/>
          </a:stretch>
        </p:blipFill>
        <p:spPr>
          <a:xfrm>
            <a:off x="8232165" y="4998"/>
            <a:ext cx="762181" cy="400735"/>
          </a:xfrm>
          <a:prstGeom prst="rect">
            <a:avLst/>
          </a:prstGeom>
        </p:spPr>
      </p:pic>
      <p:pic>
        <p:nvPicPr>
          <p:cNvPr id="35" name="Picture 34">
            <a:extLst>
              <a:ext uri="{FF2B5EF4-FFF2-40B4-BE49-F238E27FC236}">
                <a16:creationId xmlns:a16="http://schemas.microsoft.com/office/drawing/2014/main" id="{695B6C47-C447-BB4A-8A2B-D3FA6AEBF71A}"/>
              </a:ext>
            </a:extLst>
          </p:cNvPr>
          <p:cNvPicPr>
            <a:picLocks noChangeAspect="1"/>
          </p:cNvPicPr>
          <p:nvPr/>
        </p:nvPicPr>
        <p:blipFill>
          <a:blip r:embed="rId5"/>
          <a:stretch>
            <a:fillRect/>
          </a:stretch>
        </p:blipFill>
        <p:spPr>
          <a:xfrm>
            <a:off x="83679" y="20489"/>
            <a:ext cx="1044906" cy="379706"/>
          </a:xfrm>
          <a:prstGeom prst="rect">
            <a:avLst/>
          </a:prstGeom>
        </p:spPr>
      </p:pic>
      <p:graphicFrame>
        <p:nvGraphicFramePr>
          <p:cNvPr id="5" name="Table 5">
            <a:extLst>
              <a:ext uri="{FF2B5EF4-FFF2-40B4-BE49-F238E27FC236}">
                <a16:creationId xmlns:a16="http://schemas.microsoft.com/office/drawing/2014/main" id="{6674A740-A501-2267-0EA8-55BC854276B2}"/>
              </a:ext>
            </a:extLst>
          </p:cNvPr>
          <p:cNvGraphicFramePr>
            <a:graphicFrameLocks noGrp="1"/>
          </p:cNvGraphicFramePr>
          <p:nvPr>
            <p:extLst>
              <p:ext uri="{D42A27DB-BD31-4B8C-83A1-F6EECF244321}">
                <p14:modId xmlns:p14="http://schemas.microsoft.com/office/powerpoint/2010/main" val="2149504286"/>
              </p:ext>
            </p:extLst>
          </p:nvPr>
        </p:nvGraphicFramePr>
        <p:xfrm>
          <a:off x="1420023" y="4914672"/>
          <a:ext cx="5114468" cy="1020387"/>
        </p:xfrm>
        <a:graphic>
          <a:graphicData uri="http://schemas.openxmlformats.org/drawingml/2006/table">
            <a:tbl>
              <a:tblPr firstRow="1" bandRow="1">
                <a:tableStyleId>{5C22544A-7EE6-4342-B048-85BDC9FD1C3A}</a:tableStyleId>
              </a:tblPr>
              <a:tblGrid>
                <a:gridCol w="1278617">
                  <a:extLst>
                    <a:ext uri="{9D8B030D-6E8A-4147-A177-3AD203B41FA5}">
                      <a16:colId xmlns:a16="http://schemas.microsoft.com/office/drawing/2014/main" val="3287814069"/>
                    </a:ext>
                  </a:extLst>
                </a:gridCol>
                <a:gridCol w="1278617">
                  <a:extLst>
                    <a:ext uri="{9D8B030D-6E8A-4147-A177-3AD203B41FA5}">
                      <a16:colId xmlns:a16="http://schemas.microsoft.com/office/drawing/2014/main" val="1167301886"/>
                    </a:ext>
                  </a:extLst>
                </a:gridCol>
                <a:gridCol w="1278617">
                  <a:extLst>
                    <a:ext uri="{9D8B030D-6E8A-4147-A177-3AD203B41FA5}">
                      <a16:colId xmlns:a16="http://schemas.microsoft.com/office/drawing/2014/main" val="3112842013"/>
                    </a:ext>
                  </a:extLst>
                </a:gridCol>
                <a:gridCol w="1278617">
                  <a:extLst>
                    <a:ext uri="{9D8B030D-6E8A-4147-A177-3AD203B41FA5}">
                      <a16:colId xmlns:a16="http://schemas.microsoft.com/office/drawing/2014/main" val="3498638745"/>
                    </a:ext>
                  </a:extLst>
                </a:gridCol>
              </a:tblGrid>
              <a:tr h="340129">
                <a:tc>
                  <a:txBody>
                    <a:bodyPr/>
                    <a:lstStyle/>
                    <a:p>
                      <a:r>
                        <a:rPr lang="en-IT" sz="1600" dirty="0"/>
                        <a:t>Probes</a:t>
                      </a:r>
                    </a:p>
                  </a:txBody>
                  <a:tcPr/>
                </a:tc>
                <a:tc>
                  <a:txBody>
                    <a:bodyPr/>
                    <a:lstStyle/>
                    <a:p>
                      <a:r>
                        <a:rPr lang="en-IT" sz="1600" dirty="0"/>
                        <a:t>2021</a:t>
                      </a:r>
                    </a:p>
                  </a:txBody>
                  <a:tcPr/>
                </a:tc>
                <a:tc>
                  <a:txBody>
                    <a:bodyPr/>
                    <a:lstStyle/>
                    <a:p>
                      <a:r>
                        <a:rPr lang="en-IT" sz="1600" dirty="0"/>
                        <a:t>2022</a:t>
                      </a:r>
                    </a:p>
                  </a:txBody>
                  <a:tcPr/>
                </a:tc>
                <a:tc>
                  <a:txBody>
                    <a:bodyPr/>
                    <a:lstStyle/>
                    <a:p>
                      <a:r>
                        <a:rPr lang="en-IT" sz="1600" dirty="0"/>
                        <a:t>2023</a:t>
                      </a:r>
                    </a:p>
                  </a:txBody>
                  <a:tcPr/>
                </a:tc>
                <a:extLst>
                  <a:ext uri="{0D108BD9-81ED-4DB2-BD59-A6C34878D82A}">
                    <a16:rowId xmlns:a16="http://schemas.microsoft.com/office/drawing/2014/main" val="2678050191"/>
                  </a:ext>
                </a:extLst>
              </a:tr>
              <a:tr h="340129">
                <a:tc>
                  <a:txBody>
                    <a:bodyPr/>
                    <a:lstStyle/>
                    <a:p>
                      <a:r>
                        <a:rPr lang="en-IT" sz="1600" dirty="0"/>
                        <a:t>Spent</a:t>
                      </a:r>
                    </a:p>
                  </a:txBody>
                  <a:tcPr>
                    <a:solidFill>
                      <a:schemeClr val="accent6">
                        <a:lumMod val="20000"/>
                        <a:lumOff val="80000"/>
                      </a:schemeClr>
                    </a:solidFill>
                  </a:tcPr>
                </a:tc>
                <a:tc>
                  <a:txBody>
                    <a:bodyPr/>
                    <a:lstStyle/>
                    <a:p>
                      <a:r>
                        <a:rPr lang="en-IT" sz="1600" dirty="0"/>
                        <a:t>0</a:t>
                      </a:r>
                    </a:p>
                  </a:txBody>
                  <a:tcPr>
                    <a:solidFill>
                      <a:schemeClr val="accent6">
                        <a:lumMod val="20000"/>
                        <a:lumOff val="80000"/>
                      </a:schemeClr>
                    </a:solidFill>
                  </a:tcPr>
                </a:tc>
                <a:tc>
                  <a:txBody>
                    <a:bodyPr/>
                    <a:lstStyle/>
                    <a:p>
                      <a:r>
                        <a:rPr lang="en-IT" sz="1600" dirty="0"/>
                        <a:t>35 </a:t>
                      </a:r>
                    </a:p>
                  </a:txBody>
                  <a:tcPr>
                    <a:solidFill>
                      <a:schemeClr val="accent6">
                        <a:lumMod val="20000"/>
                        <a:lumOff val="80000"/>
                      </a:schemeClr>
                    </a:solidFill>
                  </a:tcPr>
                </a:tc>
                <a:tc>
                  <a:txBody>
                    <a:bodyPr/>
                    <a:lstStyle/>
                    <a:p>
                      <a:r>
                        <a:rPr lang="en-IT" sz="1600" dirty="0"/>
                        <a:t>35*</a:t>
                      </a:r>
                    </a:p>
                  </a:txBody>
                  <a:tcPr>
                    <a:solidFill>
                      <a:schemeClr val="accent6">
                        <a:lumMod val="20000"/>
                        <a:lumOff val="80000"/>
                      </a:schemeClr>
                    </a:solidFill>
                  </a:tcPr>
                </a:tc>
                <a:extLst>
                  <a:ext uri="{0D108BD9-81ED-4DB2-BD59-A6C34878D82A}">
                    <a16:rowId xmlns:a16="http://schemas.microsoft.com/office/drawing/2014/main" val="2445031096"/>
                  </a:ext>
                </a:extLst>
              </a:tr>
              <a:tr h="340129">
                <a:tc>
                  <a:txBody>
                    <a:bodyPr/>
                    <a:lstStyle/>
                    <a:p>
                      <a:r>
                        <a:rPr lang="en-IT" sz="1600" dirty="0"/>
                        <a:t>Saved</a:t>
                      </a:r>
                    </a:p>
                  </a:txBody>
                  <a:tcPr>
                    <a:solidFill>
                      <a:schemeClr val="accent6">
                        <a:lumMod val="20000"/>
                        <a:lumOff val="80000"/>
                      </a:schemeClr>
                    </a:solidFill>
                  </a:tcPr>
                </a:tc>
                <a:tc>
                  <a:txBody>
                    <a:bodyPr/>
                    <a:lstStyle/>
                    <a:p>
                      <a:r>
                        <a:rPr lang="en-IT" sz="1600" dirty="0"/>
                        <a:t>0</a:t>
                      </a:r>
                    </a:p>
                  </a:txBody>
                  <a:tcPr>
                    <a:solidFill>
                      <a:schemeClr val="accent6">
                        <a:lumMod val="20000"/>
                        <a:lumOff val="80000"/>
                      </a:schemeClr>
                    </a:solidFill>
                  </a:tcPr>
                </a:tc>
                <a:tc>
                  <a:txBody>
                    <a:bodyPr/>
                    <a:lstStyle/>
                    <a:p>
                      <a:r>
                        <a:rPr lang="en-IT" sz="1600" dirty="0"/>
                        <a:t>14</a:t>
                      </a:r>
                    </a:p>
                  </a:txBody>
                  <a:tcPr>
                    <a:solidFill>
                      <a:schemeClr val="accent6">
                        <a:lumMod val="20000"/>
                        <a:lumOff val="80000"/>
                      </a:schemeClr>
                    </a:solidFill>
                  </a:tcPr>
                </a:tc>
                <a:tc>
                  <a:txBody>
                    <a:bodyPr/>
                    <a:lstStyle/>
                    <a:p>
                      <a:r>
                        <a:rPr lang="en-IT" sz="1600" dirty="0"/>
                        <a:t>15-20*</a:t>
                      </a:r>
                    </a:p>
                  </a:txBody>
                  <a:tcPr>
                    <a:solidFill>
                      <a:schemeClr val="accent6">
                        <a:lumMod val="20000"/>
                        <a:lumOff val="80000"/>
                      </a:schemeClr>
                    </a:solidFill>
                  </a:tcPr>
                </a:tc>
                <a:extLst>
                  <a:ext uri="{0D108BD9-81ED-4DB2-BD59-A6C34878D82A}">
                    <a16:rowId xmlns:a16="http://schemas.microsoft.com/office/drawing/2014/main" val="902284549"/>
                  </a:ext>
                </a:extLst>
              </a:tr>
            </a:tbl>
          </a:graphicData>
        </a:graphic>
      </p:graphicFrame>
      <p:sp>
        <p:nvSpPr>
          <p:cNvPr id="4" name="Rectangle 3">
            <a:extLst>
              <a:ext uri="{FF2B5EF4-FFF2-40B4-BE49-F238E27FC236}">
                <a16:creationId xmlns:a16="http://schemas.microsoft.com/office/drawing/2014/main" id="{E74BE653-444E-BB15-6D26-854AD0C01D93}"/>
              </a:ext>
            </a:extLst>
          </p:cNvPr>
          <p:cNvSpPr/>
          <p:nvPr/>
        </p:nvSpPr>
        <p:spPr>
          <a:xfrm>
            <a:off x="0" y="6640286"/>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7" name="Foliennummernplatzhalter 6">
            <a:extLst>
              <a:ext uri="{FF2B5EF4-FFF2-40B4-BE49-F238E27FC236}">
                <a16:creationId xmlns:a16="http://schemas.microsoft.com/office/drawing/2014/main" id="{35FAF44D-43A8-B600-24C1-AD5358EFE352}"/>
              </a:ext>
            </a:extLst>
          </p:cNvPr>
          <p:cNvSpPr txBox="1">
            <a:spLocks noGrp="1"/>
          </p:cNvSpPr>
          <p:nvPr/>
        </p:nvSpPr>
        <p:spPr>
          <a:xfrm>
            <a:off x="6633408" y="6511107"/>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39</a:t>
            </a:fld>
            <a:endParaRPr lang="en-US" sz="1100" dirty="0">
              <a:solidFill>
                <a:schemeClr val="bg1"/>
              </a:solidFill>
            </a:endParaRPr>
          </a:p>
        </p:txBody>
      </p:sp>
      <p:sp>
        <p:nvSpPr>
          <p:cNvPr id="10" name="Datumsplatzhalter 5">
            <a:extLst>
              <a:ext uri="{FF2B5EF4-FFF2-40B4-BE49-F238E27FC236}">
                <a16:creationId xmlns:a16="http://schemas.microsoft.com/office/drawing/2014/main" id="{A4662D28-38E3-AB72-92B9-6A88E1F5AE4C}"/>
              </a:ext>
            </a:extLst>
          </p:cNvPr>
          <p:cNvSpPr txBox="1">
            <a:spLocks noGrp="1"/>
          </p:cNvSpPr>
          <p:nvPr/>
        </p:nvSpPr>
        <p:spPr>
          <a:xfrm>
            <a:off x="330634" y="6640286"/>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11" name="Fußzeilenplatzhalter 7">
            <a:extLst>
              <a:ext uri="{FF2B5EF4-FFF2-40B4-BE49-F238E27FC236}">
                <a16:creationId xmlns:a16="http://schemas.microsoft.com/office/drawing/2014/main" id="{91C162E9-F3F6-5B43-54A6-2B5BCBFC6209}"/>
              </a:ext>
            </a:extLst>
          </p:cNvPr>
          <p:cNvSpPr txBox="1">
            <a:spLocks noGrp="1"/>
          </p:cNvSpPr>
          <p:nvPr/>
        </p:nvSpPr>
        <p:spPr>
          <a:xfrm>
            <a:off x="1761735" y="6640286"/>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sp>
        <p:nvSpPr>
          <p:cNvPr id="14" name="TextBox 13">
            <a:extLst>
              <a:ext uri="{FF2B5EF4-FFF2-40B4-BE49-F238E27FC236}">
                <a16:creationId xmlns:a16="http://schemas.microsoft.com/office/drawing/2014/main" id="{4BBCC9C7-9509-DC62-8F15-6FD7906F8C7F}"/>
              </a:ext>
            </a:extLst>
          </p:cNvPr>
          <p:cNvSpPr txBox="1"/>
          <p:nvPr/>
        </p:nvSpPr>
        <p:spPr>
          <a:xfrm>
            <a:off x="914255" y="655408"/>
            <a:ext cx="7380547" cy="646331"/>
          </a:xfrm>
          <a:prstGeom prst="rect">
            <a:avLst/>
          </a:prstGeom>
          <a:noFill/>
        </p:spPr>
        <p:txBody>
          <a:bodyPr wrap="none" rtlCol="0">
            <a:spAutoFit/>
          </a:bodyPr>
          <a:lstStyle/>
          <a:p>
            <a:pPr algn="ctr"/>
            <a:r>
              <a:rPr lang="en-IT" dirty="0"/>
              <a:t>EU RISE program supporting secondments for researsh and innovation</a:t>
            </a:r>
          </a:p>
          <a:p>
            <a:pPr algn="ctr"/>
            <a:r>
              <a:rPr lang="en-GB" dirty="0"/>
              <a:t>in cooperation with Fermilab, gravitational interferometers and J-PARC users</a:t>
            </a:r>
            <a:r>
              <a:rPr lang="en-IT" dirty="0"/>
              <a:t> </a:t>
            </a:r>
          </a:p>
        </p:txBody>
      </p:sp>
      <p:sp>
        <p:nvSpPr>
          <p:cNvPr id="17" name="TextBox 16">
            <a:extLst>
              <a:ext uri="{FF2B5EF4-FFF2-40B4-BE49-F238E27FC236}">
                <a16:creationId xmlns:a16="http://schemas.microsoft.com/office/drawing/2014/main" id="{FE505000-4CCC-6DF2-F7D8-994A990CCF5F}"/>
              </a:ext>
            </a:extLst>
          </p:cNvPr>
          <p:cNvSpPr txBox="1"/>
          <p:nvPr/>
        </p:nvSpPr>
        <p:spPr>
          <a:xfrm>
            <a:off x="786724" y="3958360"/>
            <a:ext cx="6746399" cy="646331"/>
          </a:xfrm>
          <a:prstGeom prst="rect">
            <a:avLst/>
          </a:prstGeom>
          <a:noFill/>
        </p:spPr>
        <p:txBody>
          <a:bodyPr wrap="none" rtlCol="0">
            <a:spAutoFit/>
          </a:bodyPr>
          <a:lstStyle/>
          <a:p>
            <a:r>
              <a:rPr lang="en-IT" dirty="0"/>
              <a:t>Probes covers part of the travel expenses of ordinary missions to JLab.</a:t>
            </a:r>
          </a:p>
          <a:p>
            <a:r>
              <a:rPr lang="en-IT" dirty="0"/>
              <a:t>Travel budget saved thanks to Probes:</a:t>
            </a:r>
          </a:p>
        </p:txBody>
      </p:sp>
      <p:sp>
        <p:nvSpPr>
          <p:cNvPr id="18" name="TextBox 17">
            <a:extLst>
              <a:ext uri="{FF2B5EF4-FFF2-40B4-BE49-F238E27FC236}">
                <a16:creationId xmlns:a16="http://schemas.microsoft.com/office/drawing/2014/main" id="{A6F8E759-A85F-0B05-9832-C30A0E377141}"/>
              </a:ext>
            </a:extLst>
          </p:cNvPr>
          <p:cNvSpPr txBox="1"/>
          <p:nvPr/>
        </p:nvSpPr>
        <p:spPr>
          <a:xfrm>
            <a:off x="7112000" y="6065503"/>
            <a:ext cx="1196353" cy="369332"/>
          </a:xfrm>
          <a:prstGeom prst="rect">
            <a:avLst/>
          </a:prstGeom>
          <a:noFill/>
        </p:spPr>
        <p:txBody>
          <a:bodyPr wrap="none" rtlCol="0">
            <a:spAutoFit/>
          </a:bodyPr>
          <a:lstStyle/>
          <a:p>
            <a:r>
              <a:rPr lang="en-IT" dirty="0"/>
              <a:t>*Projected</a:t>
            </a:r>
          </a:p>
        </p:txBody>
      </p:sp>
    </p:spTree>
    <p:extLst>
      <p:ext uri="{BB962C8B-B14F-4D97-AF65-F5344CB8AC3E}">
        <p14:creationId xmlns:p14="http://schemas.microsoft.com/office/powerpoint/2010/main" val="1546898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377CD3-6679-084C-B786-867015090574}"/>
              </a:ext>
            </a:extLst>
          </p:cNvPr>
          <p:cNvSpPr/>
          <p:nvPr/>
        </p:nvSpPr>
        <p:spPr>
          <a:xfrm>
            <a:off x="0" y="0"/>
            <a:ext cx="9144000"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5" name="Rectangle 14"/>
          <p:cNvSpPr/>
          <p:nvPr/>
        </p:nvSpPr>
        <p:spPr>
          <a:xfrm>
            <a:off x="3440022" y="-41603"/>
            <a:ext cx="2118209" cy="461665"/>
          </a:xfrm>
          <a:prstGeom prst="rect">
            <a:avLst/>
          </a:prstGeom>
          <a:noFill/>
        </p:spPr>
        <p:txBody>
          <a:bodyPr wrap="none">
            <a:spAutoFit/>
          </a:bodyPr>
          <a:lstStyle/>
          <a:p>
            <a:pPr algn="ctr">
              <a:defRPr/>
            </a:pPr>
            <a:r>
              <a:rPr lang="en-US" sz="2400" dirty="0">
                <a:ln w="1905"/>
                <a:solidFill>
                  <a:schemeClr val="bg1"/>
                </a:solidFill>
                <a:latin typeface="Calibri"/>
              </a:rPr>
              <a:t>CEBAF Upgrade</a:t>
            </a:r>
          </a:p>
        </p:txBody>
      </p:sp>
      <p:pic>
        <p:nvPicPr>
          <p:cNvPr id="34" name="Picture 33">
            <a:extLst>
              <a:ext uri="{FF2B5EF4-FFF2-40B4-BE49-F238E27FC236}">
                <a16:creationId xmlns:a16="http://schemas.microsoft.com/office/drawing/2014/main" id="{0F0AC359-6EA6-A34A-BAD1-4C000F796822}"/>
              </a:ext>
            </a:extLst>
          </p:cNvPr>
          <p:cNvPicPr>
            <a:picLocks noChangeAspect="1"/>
          </p:cNvPicPr>
          <p:nvPr/>
        </p:nvPicPr>
        <p:blipFill>
          <a:blip r:embed="rId3"/>
          <a:stretch>
            <a:fillRect/>
          </a:stretch>
        </p:blipFill>
        <p:spPr>
          <a:xfrm>
            <a:off x="8232165" y="4998"/>
            <a:ext cx="762181" cy="400735"/>
          </a:xfrm>
          <a:prstGeom prst="rect">
            <a:avLst/>
          </a:prstGeom>
        </p:spPr>
      </p:pic>
      <p:pic>
        <p:nvPicPr>
          <p:cNvPr id="35" name="Picture 34">
            <a:extLst>
              <a:ext uri="{FF2B5EF4-FFF2-40B4-BE49-F238E27FC236}">
                <a16:creationId xmlns:a16="http://schemas.microsoft.com/office/drawing/2014/main" id="{695B6C47-C447-BB4A-8A2B-D3FA6AEBF71A}"/>
              </a:ext>
            </a:extLst>
          </p:cNvPr>
          <p:cNvPicPr>
            <a:picLocks noChangeAspect="1"/>
          </p:cNvPicPr>
          <p:nvPr/>
        </p:nvPicPr>
        <p:blipFill>
          <a:blip r:embed="rId4"/>
          <a:stretch>
            <a:fillRect/>
          </a:stretch>
        </p:blipFill>
        <p:spPr>
          <a:xfrm>
            <a:off x="83679" y="20489"/>
            <a:ext cx="1044906" cy="379706"/>
          </a:xfrm>
          <a:prstGeom prst="rect">
            <a:avLst/>
          </a:prstGeom>
        </p:spPr>
      </p:pic>
      <p:pic>
        <p:nvPicPr>
          <p:cNvPr id="17" name="Picture 16">
            <a:extLst>
              <a:ext uri="{FF2B5EF4-FFF2-40B4-BE49-F238E27FC236}">
                <a16:creationId xmlns:a16="http://schemas.microsoft.com/office/drawing/2014/main" id="{1C2ACE8A-0C4D-5508-DCE5-DBDA5D200696}"/>
              </a:ext>
            </a:extLst>
          </p:cNvPr>
          <p:cNvPicPr>
            <a:picLocks noChangeAspect="1"/>
          </p:cNvPicPr>
          <p:nvPr/>
        </p:nvPicPr>
        <p:blipFill>
          <a:blip r:embed="rId5"/>
          <a:stretch>
            <a:fillRect/>
          </a:stretch>
        </p:blipFill>
        <p:spPr>
          <a:xfrm>
            <a:off x="269662" y="1049103"/>
            <a:ext cx="8604675" cy="4831801"/>
          </a:xfrm>
          <a:prstGeom prst="rect">
            <a:avLst/>
          </a:prstGeom>
        </p:spPr>
      </p:pic>
      <p:sp>
        <p:nvSpPr>
          <p:cNvPr id="2" name="Rectangle 1">
            <a:extLst>
              <a:ext uri="{FF2B5EF4-FFF2-40B4-BE49-F238E27FC236}">
                <a16:creationId xmlns:a16="http://schemas.microsoft.com/office/drawing/2014/main" id="{C522E552-7FF5-450E-844A-1A33E9C4DED7}"/>
              </a:ext>
            </a:extLst>
          </p:cNvPr>
          <p:cNvSpPr/>
          <p:nvPr/>
        </p:nvSpPr>
        <p:spPr>
          <a:xfrm>
            <a:off x="0" y="6640286"/>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 name="Foliennummernplatzhalter 6">
            <a:extLst>
              <a:ext uri="{FF2B5EF4-FFF2-40B4-BE49-F238E27FC236}">
                <a16:creationId xmlns:a16="http://schemas.microsoft.com/office/drawing/2014/main" id="{87ED40B0-8E57-70D7-B559-B8C4426EECA4}"/>
              </a:ext>
            </a:extLst>
          </p:cNvPr>
          <p:cNvSpPr txBox="1">
            <a:spLocks noGrp="1"/>
          </p:cNvSpPr>
          <p:nvPr/>
        </p:nvSpPr>
        <p:spPr>
          <a:xfrm>
            <a:off x="6633408" y="6511107"/>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4</a:t>
            </a:fld>
            <a:endParaRPr lang="en-US" sz="1100" dirty="0">
              <a:solidFill>
                <a:schemeClr val="bg1"/>
              </a:solidFill>
            </a:endParaRPr>
          </a:p>
        </p:txBody>
      </p:sp>
      <p:sp>
        <p:nvSpPr>
          <p:cNvPr id="5" name="Datumsplatzhalter 5">
            <a:extLst>
              <a:ext uri="{FF2B5EF4-FFF2-40B4-BE49-F238E27FC236}">
                <a16:creationId xmlns:a16="http://schemas.microsoft.com/office/drawing/2014/main" id="{9DE6B9BA-5E32-B586-AB32-FC195034C1C7}"/>
              </a:ext>
            </a:extLst>
          </p:cNvPr>
          <p:cNvSpPr txBox="1">
            <a:spLocks noGrp="1"/>
          </p:cNvSpPr>
          <p:nvPr/>
        </p:nvSpPr>
        <p:spPr>
          <a:xfrm>
            <a:off x="330634" y="6640286"/>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6" name="Fußzeilenplatzhalter 7">
            <a:extLst>
              <a:ext uri="{FF2B5EF4-FFF2-40B4-BE49-F238E27FC236}">
                <a16:creationId xmlns:a16="http://schemas.microsoft.com/office/drawing/2014/main" id="{36C32CF1-70FC-F915-310D-09FDCF77F5E0}"/>
              </a:ext>
            </a:extLst>
          </p:cNvPr>
          <p:cNvSpPr txBox="1">
            <a:spLocks noGrp="1"/>
          </p:cNvSpPr>
          <p:nvPr/>
        </p:nvSpPr>
        <p:spPr>
          <a:xfrm>
            <a:off x="1761735" y="6640286"/>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spTree>
    <p:extLst>
      <p:ext uri="{BB962C8B-B14F-4D97-AF65-F5344CB8AC3E}">
        <p14:creationId xmlns:p14="http://schemas.microsoft.com/office/powerpoint/2010/main" val="38881866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3882572" y="1137271"/>
            <a:ext cx="5060550" cy="4462761"/>
          </a:xfrm>
          <a:prstGeom prst="rect">
            <a:avLst/>
          </a:prstGeom>
          <a:noFill/>
        </p:spPr>
        <p:txBody>
          <a:bodyPr wrap="none" rtlCol="0">
            <a:spAutoFit/>
          </a:bodyPr>
          <a:lstStyle/>
          <a:p>
            <a:r>
              <a:rPr lang="en-US" dirty="0"/>
              <a:t>Vibrant and acknowledged INFN community</a:t>
            </a:r>
          </a:p>
          <a:p>
            <a:endParaRPr lang="en-US" dirty="0"/>
          </a:p>
          <a:p>
            <a:r>
              <a:rPr lang="en-US" dirty="0"/>
              <a:t>Capitalizing the 12 GeV production upgrade</a:t>
            </a:r>
          </a:p>
          <a:p>
            <a:endParaRPr lang="en-US" dirty="0"/>
          </a:p>
          <a:p>
            <a:r>
              <a:rPr lang="en-US" dirty="0"/>
              <a:t>At work for upcoming compelling programs</a:t>
            </a:r>
          </a:p>
          <a:p>
            <a:r>
              <a:rPr lang="en-US" dirty="0"/>
              <a:t>    (BDX, Transverse targets, High-</a:t>
            </a:r>
            <a:r>
              <a:rPr lang="en-US" dirty="0" err="1"/>
              <a:t>Lumi</a:t>
            </a:r>
            <a:r>
              <a:rPr lang="en-US" dirty="0"/>
              <a:t>, </a:t>
            </a:r>
            <a:r>
              <a:rPr lang="en-US" dirty="0" err="1"/>
              <a:t>Hypernuclei</a:t>
            </a:r>
            <a:r>
              <a:rPr lang="en-US" dirty="0"/>
              <a:t>) </a:t>
            </a:r>
          </a:p>
          <a:p>
            <a:endParaRPr lang="en-US" dirty="0"/>
          </a:p>
          <a:p>
            <a:r>
              <a:rPr lang="en-US" dirty="0"/>
              <a:t>Important synergy with EIC activity</a:t>
            </a:r>
          </a:p>
          <a:p>
            <a:endParaRPr lang="en-US" dirty="0"/>
          </a:p>
          <a:p>
            <a:endParaRPr lang="en-US" dirty="0"/>
          </a:p>
          <a:p>
            <a:r>
              <a:rPr lang="en-US" dirty="0"/>
              <a:t>Pursuing for new approaches </a:t>
            </a:r>
          </a:p>
          <a:p>
            <a:r>
              <a:rPr lang="en-US" dirty="0"/>
              <a:t>                        (positrons, high-energy)</a:t>
            </a:r>
          </a:p>
          <a:p>
            <a:r>
              <a:rPr lang="en-US" dirty="0"/>
              <a:t> </a:t>
            </a:r>
          </a:p>
          <a:p>
            <a:r>
              <a:rPr lang="en-US" dirty="0"/>
              <a:t>                        to exploit existing infrastructure  </a:t>
            </a:r>
          </a:p>
          <a:p>
            <a:endParaRPr lang="en-US" sz="1400" dirty="0"/>
          </a:p>
          <a:p>
            <a:r>
              <a:rPr lang="en-US" dirty="0"/>
              <a:t>                        and boost the physics program</a:t>
            </a:r>
          </a:p>
        </p:txBody>
      </p:sp>
      <p:sp>
        <p:nvSpPr>
          <p:cNvPr id="13" name="Rectangle 12">
            <a:extLst>
              <a:ext uri="{FF2B5EF4-FFF2-40B4-BE49-F238E27FC236}">
                <a16:creationId xmlns:a16="http://schemas.microsoft.com/office/drawing/2014/main" id="{AD7212D2-A095-914A-9328-70D5039ECA9E}"/>
              </a:ext>
            </a:extLst>
          </p:cNvPr>
          <p:cNvSpPr/>
          <p:nvPr/>
        </p:nvSpPr>
        <p:spPr>
          <a:xfrm>
            <a:off x="0" y="0"/>
            <a:ext cx="9144000"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6" name="Rectangle 15">
            <a:extLst>
              <a:ext uri="{FF2B5EF4-FFF2-40B4-BE49-F238E27FC236}">
                <a16:creationId xmlns:a16="http://schemas.microsoft.com/office/drawing/2014/main" id="{F8D2ECE1-785D-3F44-A320-F9FB9CC6762A}"/>
              </a:ext>
            </a:extLst>
          </p:cNvPr>
          <p:cNvSpPr/>
          <p:nvPr/>
        </p:nvSpPr>
        <p:spPr>
          <a:xfrm>
            <a:off x="3636587" y="-50818"/>
            <a:ext cx="1670650" cy="461665"/>
          </a:xfrm>
          <a:prstGeom prst="rect">
            <a:avLst/>
          </a:prstGeom>
          <a:noFill/>
        </p:spPr>
        <p:txBody>
          <a:bodyPr wrap="none">
            <a:spAutoFit/>
          </a:bodyPr>
          <a:lstStyle/>
          <a:p>
            <a:pPr algn="ctr">
              <a:defRPr/>
            </a:pPr>
            <a:r>
              <a:rPr lang="en-US" sz="2400" dirty="0">
                <a:ln w="1905"/>
                <a:solidFill>
                  <a:schemeClr val="bg1"/>
                </a:solidFill>
                <a:latin typeface="Calibri"/>
              </a:rPr>
              <a:t>Conclusions</a:t>
            </a:r>
          </a:p>
        </p:txBody>
      </p:sp>
      <p:pic>
        <p:nvPicPr>
          <p:cNvPr id="17" name="Picture 16">
            <a:extLst>
              <a:ext uri="{FF2B5EF4-FFF2-40B4-BE49-F238E27FC236}">
                <a16:creationId xmlns:a16="http://schemas.microsoft.com/office/drawing/2014/main" id="{D1ECFF92-B851-7449-A3E3-909DD519B0B7}"/>
              </a:ext>
            </a:extLst>
          </p:cNvPr>
          <p:cNvPicPr>
            <a:picLocks noChangeAspect="1"/>
          </p:cNvPicPr>
          <p:nvPr/>
        </p:nvPicPr>
        <p:blipFill>
          <a:blip r:embed="rId3"/>
          <a:stretch>
            <a:fillRect/>
          </a:stretch>
        </p:blipFill>
        <p:spPr>
          <a:xfrm>
            <a:off x="8232390" y="3277"/>
            <a:ext cx="794918" cy="417947"/>
          </a:xfrm>
          <a:prstGeom prst="rect">
            <a:avLst/>
          </a:prstGeom>
        </p:spPr>
      </p:pic>
      <p:pic>
        <p:nvPicPr>
          <p:cNvPr id="18" name="Picture 17">
            <a:extLst>
              <a:ext uri="{FF2B5EF4-FFF2-40B4-BE49-F238E27FC236}">
                <a16:creationId xmlns:a16="http://schemas.microsoft.com/office/drawing/2014/main" id="{F8BDABFD-E2B8-FB4B-9C05-BA01E6D22E0A}"/>
              </a:ext>
            </a:extLst>
          </p:cNvPr>
          <p:cNvPicPr>
            <a:picLocks noChangeAspect="1"/>
          </p:cNvPicPr>
          <p:nvPr/>
        </p:nvPicPr>
        <p:blipFill>
          <a:blip r:embed="rId4"/>
          <a:stretch>
            <a:fillRect/>
          </a:stretch>
        </p:blipFill>
        <p:spPr>
          <a:xfrm>
            <a:off x="108391" y="6626"/>
            <a:ext cx="813072" cy="410770"/>
          </a:xfrm>
          <a:prstGeom prst="rect">
            <a:avLst/>
          </a:prstGeom>
        </p:spPr>
      </p:pic>
      <p:pic>
        <p:nvPicPr>
          <p:cNvPr id="2" name="Picture 1" descr="magli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229" y="1137271"/>
            <a:ext cx="3573569" cy="4767943"/>
          </a:xfrm>
          <a:prstGeom prst="rect">
            <a:avLst/>
          </a:prstGeom>
        </p:spPr>
      </p:pic>
      <p:sp>
        <p:nvSpPr>
          <p:cNvPr id="3" name="Rectangle 2">
            <a:extLst>
              <a:ext uri="{FF2B5EF4-FFF2-40B4-BE49-F238E27FC236}">
                <a16:creationId xmlns:a16="http://schemas.microsoft.com/office/drawing/2014/main" id="{C9E1CD8B-9131-AF33-C5F5-A288C19728E7}"/>
              </a:ext>
            </a:extLst>
          </p:cNvPr>
          <p:cNvSpPr/>
          <p:nvPr/>
        </p:nvSpPr>
        <p:spPr>
          <a:xfrm>
            <a:off x="0" y="6640286"/>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 name="Foliennummernplatzhalter 6">
            <a:extLst>
              <a:ext uri="{FF2B5EF4-FFF2-40B4-BE49-F238E27FC236}">
                <a16:creationId xmlns:a16="http://schemas.microsoft.com/office/drawing/2014/main" id="{99A6B390-CDE8-D5DF-DD5F-ED8DEF42A1FE}"/>
              </a:ext>
            </a:extLst>
          </p:cNvPr>
          <p:cNvSpPr txBox="1">
            <a:spLocks noGrp="1"/>
          </p:cNvSpPr>
          <p:nvPr/>
        </p:nvSpPr>
        <p:spPr>
          <a:xfrm>
            <a:off x="6633408" y="6511107"/>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40</a:t>
            </a:fld>
            <a:endParaRPr lang="en-US" sz="1100" dirty="0">
              <a:solidFill>
                <a:schemeClr val="bg1"/>
              </a:solidFill>
            </a:endParaRPr>
          </a:p>
        </p:txBody>
      </p:sp>
      <p:sp>
        <p:nvSpPr>
          <p:cNvPr id="5" name="Datumsplatzhalter 5">
            <a:extLst>
              <a:ext uri="{FF2B5EF4-FFF2-40B4-BE49-F238E27FC236}">
                <a16:creationId xmlns:a16="http://schemas.microsoft.com/office/drawing/2014/main" id="{F9576727-D012-9216-5B65-473A8E36F7C1}"/>
              </a:ext>
            </a:extLst>
          </p:cNvPr>
          <p:cNvSpPr txBox="1">
            <a:spLocks noGrp="1"/>
          </p:cNvSpPr>
          <p:nvPr/>
        </p:nvSpPr>
        <p:spPr>
          <a:xfrm>
            <a:off x="330634" y="6640286"/>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6" name="Fußzeilenplatzhalter 7">
            <a:extLst>
              <a:ext uri="{FF2B5EF4-FFF2-40B4-BE49-F238E27FC236}">
                <a16:creationId xmlns:a16="http://schemas.microsoft.com/office/drawing/2014/main" id="{2170B3FD-111D-9119-6E99-B17D10F69406}"/>
              </a:ext>
            </a:extLst>
          </p:cNvPr>
          <p:cNvSpPr txBox="1">
            <a:spLocks noGrp="1"/>
          </p:cNvSpPr>
          <p:nvPr/>
        </p:nvSpPr>
        <p:spPr>
          <a:xfrm>
            <a:off x="1761735" y="6640286"/>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spTree>
    <p:extLst>
      <p:ext uri="{BB962C8B-B14F-4D97-AF65-F5344CB8AC3E}">
        <p14:creationId xmlns:p14="http://schemas.microsoft.com/office/powerpoint/2010/main" val="441377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5535" y="497555"/>
            <a:ext cx="2598619" cy="1182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434267" y="435210"/>
            <a:ext cx="646393" cy="307777"/>
          </a:xfrm>
          <a:prstGeom prst="rect">
            <a:avLst/>
          </a:prstGeom>
          <a:noFill/>
        </p:spPr>
        <p:txBody>
          <a:bodyPr wrap="none" rtlCol="0">
            <a:spAutoFit/>
          </a:bodyPr>
          <a:lstStyle/>
          <a:p>
            <a:pPr>
              <a:defRPr/>
            </a:pPr>
            <a:r>
              <a:rPr lang="en-US" sz="1400" dirty="0">
                <a:solidFill>
                  <a:srgbClr val="000000"/>
                </a:solidFill>
              </a:rPr>
              <a:t>(LIGO)</a:t>
            </a:r>
          </a:p>
        </p:txBody>
      </p:sp>
      <p:sp>
        <p:nvSpPr>
          <p:cNvPr id="28" name="TextBox 27"/>
          <p:cNvSpPr txBox="1"/>
          <p:nvPr/>
        </p:nvSpPr>
        <p:spPr>
          <a:xfrm>
            <a:off x="8368440" y="507715"/>
            <a:ext cx="606594" cy="307777"/>
          </a:xfrm>
          <a:prstGeom prst="rect">
            <a:avLst/>
          </a:prstGeom>
          <a:noFill/>
        </p:spPr>
        <p:txBody>
          <a:bodyPr wrap="none" rtlCol="0">
            <a:spAutoFit/>
          </a:bodyPr>
          <a:lstStyle/>
          <a:p>
            <a:pPr>
              <a:defRPr/>
            </a:pPr>
            <a:r>
              <a:rPr lang="en-US" sz="1400" dirty="0">
                <a:solidFill>
                  <a:srgbClr val="000000"/>
                </a:solidFill>
              </a:rPr>
              <a:t>(JLab)</a:t>
            </a:r>
          </a:p>
        </p:txBody>
      </p:sp>
      <p:sp>
        <p:nvSpPr>
          <p:cNvPr id="13" name="Rectangle 12"/>
          <p:cNvSpPr/>
          <p:nvPr/>
        </p:nvSpPr>
        <p:spPr>
          <a:xfrm>
            <a:off x="50003" y="2748643"/>
            <a:ext cx="109817" cy="3750461"/>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CBFE472D-DDF9-3B4D-BF85-D599A496AB28}"/>
              </a:ext>
            </a:extLst>
          </p:cNvPr>
          <p:cNvSpPr/>
          <p:nvPr/>
        </p:nvSpPr>
        <p:spPr>
          <a:xfrm>
            <a:off x="0" y="0"/>
            <a:ext cx="9144000"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31" name="Rectangle 30">
            <a:extLst>
              <a:ext uri="{FF2B5EF4-FFF2-40B4-BE49-F238E27FC236}">
                <a16:creationId xmlns:a16="http://schemas.microsoft.com/office/drawing/2014/main" id="{F00825B3-D30B-7047-B602-EDD01E1DAFE1}"/>
              </a:ext>
            </a:extLst>
          </p:cNvPr>
          <p:cNvSpPr/>
          <p:nvPr/>
        </p:nvSpPr>
        <p:spPr>
          <a:xfrm>
            <a:off x="3594139" y="-51651"/>
            <a:ext cx="1809984" cy="461665"/>
          </a:xfrm>
          <a:prstGeom prst="rect">
            <a:avLst/>
          </a:prstGeom>
          <a:noFill/>
        </p:spPr>
        <p:txBody>
          <a:bodyPr wrap="none">
            <a:spAutoFit/>
          </a:bodyPr>
          <a:lstStyle/>
          <a:p>
            <a:pPr algn="ctr">
              <a:defRPr/>
            </a:pPr>
            <a:r>
              <a:rPr lang="en-US" sz="2400" dirty="0">
                <a:ln w="1905"/>
                <a:solidFill>
                  <a:schemeClr val="bg1"/>
                </a:solidFill>
                <a:latin typeface="Calibri"/>
              </a:rPr>
              <a:t>Neutron Skin</a:t>
            </a:r>
          </a:p>
        </p:txBody>
      </p:sp>
      <p:pic>
        <p:nvPicPr>
          <p:cNvPr id="32" name="Picture 31">
            <a:extLst>
              <a:ext uri="{FF2B5EF4-FFF2-40B4-BE49-F238E27FC236}">
                <a16:creationId xmlns:a16="http://schemas.microsoft.com/office/drawing/2014/main" id="{F664886D-B8DA-B54D-B91B-C17471C52D45}"/>
              </a:ext>
            </a:extLst>
          </p:cNvPr>
          <p:cNvPicPr>
            <a:picLocks noChangeAspect="1"/>
          </p:cNvPicPr>
          <p:nvPr/>
        </p:nvPicPr>
        <p:blipFill>
          <a:blip r:embed="rId4"/>
          <a:stretch>
            <a:fillRect/>
          </a:stretch>
        </p:blipFill>
        <p:spPr>
          <a:xfrm>
            <a:off x="8232165" y="4998"/>
            <a:ext cx="762181" cy="400735"/>
          </a:xfrm>
          <a:prstGeom prst="rect">
            <a:avLst/>
          </a:prstGeom>
        </p:spPr>
      </p:pic>
      <p:pic>
        <p:nvPicPr>
          <p:cNvPr id="33" name="Picture 32">
            <a:extLst>
              <a:ext uri="{FF2B5EF4-FFF2-40B4-BE49-F238E27FC236}">
                <a16:creationId xmlns:a16="http://schemas.microsoft.com/office/drawing/2014/main" id="{4E3B4E8A-3801-4946-9446-D30F0F61B064}"/>
              </a:ext>
            </a:extLst>
          </p:cNvPr>
          <p:cNvPicPr>
            <a:picLocks noChangeAspect="1"/>
          </p:cNvPicPr>
          <p:nvPr/>
        </p:nvPicPr>
        <p:blipFill>
          <a:blip r:embed="rId5"/>
          <a:stretch>
            <a:fillRect/>
          </a:stretch>
        </p:blipFill>
        <p:spPr>
          <a:xfrm>
            <a:off x="83679" y="20489"/>
            <a:ext cx="1044906" cy="379706"/>
          </a:xfrm>
          <a:prstGeom prst="rect">
            <a:avLst/>
          </a:prstGeom>
        </p:spPr>
      </p:pic>
      <p:sp>
        <p:nvSpPr>
          <p:cNvPr id="4" name="TextBox 3"/>
          <p:cNvSpPr txBox="1"/>
          <p:nvPr/>
        </p:nvSpPr>
        <p:spPr>
          <a:xfrm>
            <a:off x="234218" y="474768"/>
            <a:ext cx="4856261" cy="1985159"/>
          </a:xfrm>
          <a:prstGeom prst="rect">
            <a:avLst/>
          </a:prstGeom>
          <a:noFill/>
        </p:spPr>
        <p:txBody>
          <a:bodyPr wrap="none" rtlCol="0">
            <a:spAutoFit/>
          </a:bodyPr>
          <a:lstStyle/>
          <a:p>
            <a:r>
              <a:rPr lang="en-US" sz="1500" dirty="0"/>
              <a:t>Neutron rich matter study at accelerators:</a:t>
            </a:r>
          </a:p>
          <a:p>
            <a:r>
              <a:rPr lang="en-US" sz="1500" dirty="0"/>
              <a:t>Parity violating asymmetry in electron scattering </a:t>
            </a:r>
          </a:p>
          <a:p>
            <a:r>
              <a:rPr lang="en-US" sz="1500" dirty="0"/>
              <a:t>to probe neutrons and measure the neutron skin</a:t>
            </a:r>
          </a:p>
          <a:p>
            <a:endParaRPr lang="en-US" sz="1500" baseline="30000" dirty="0"/>
          </a:p>
          <a:p>
            <a:r>
              <a:rPr lang="en-US" sz="1500" baseline="30000" dirty="0"/>
              <a:t>208</a:t>
            </a:r>
            <a:r>
              <a:rPr lang="en-US" sz="1500" dirty="0"/>
              <a:t>Pb  well described by density functional theory</a:t>
            </a:r>
          </a:p>
          <a:p>
            <a:endParaRPr lang="en-US" sz="800" dirty="0"/>
          </a:p>
          <a:p>
            <a:r>
              <a:rPr lang="en-US" sz="1500" dirty="0" err="1"/>
              <a:t>Ab</a:t>
            </a:r>
            <a:r>
              <a:rPr lang="en-US" sz="1500" dirty="0"/>
              <a:t> initio calculations describe light to medium nuclei</a:t>
            </a:r>
          </a:p>
          <a:p>
            <a:endParaRPr lang="en-US" sz="1500" dirty="0"/>
          </a:p>
          <a:p>
            <a:r>
              <a:rPr lang="en-US" sz="1500" baseline="30000" dirty="0"/>
              <a:t>48</a:t>
            </a:r>
            <a:r>
              <a:rPr lang="en-US" sz="1500" dirty="0"/>
              <a:t>Ca could provide a bridge and differentiate among models</a:t>
            </a:r>
          </a:p>
        </p:txBody>
      </p:sp>
      <p:pic>
        <p:nvPicPr>
          <p:cNvPr id="5" name="Picture 4" descr="nlandscap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9626" y="1727681"/>
            <a:ext cx="2129728" cy="1368126"/>
          </a:xfrm>
          <a:prstGeom prst="rect">
            <a:avLst/>
          </a:prstGeom>
        </p:spPr>
      </p:pic>
      <p:pic>
        <p:nvPicPr>
          <p:cNvPr id="14" name="Picture 13">
            <a:extLst>
              <a:ext uri="{FF2B5EF4-FFF2-40B4-BE49-F238E27FC236}">
                <a16:creationId xmlns:a16="http://schemas.microsoft.com/office/drawing/2014/main" id="{554FEB2C-A370-20DA-69DB-649281710127}"/>
              </a:ext>
            </a:extLst>
          </p:cNvPr>
          <p:cNvPicPr>
            <a:picLocks noChangeAspect="1"/>
          </p:cNvPicPr>
          <p:nvPr/>
        </p:nvPicPr>
        <p:blipFill>
          <a:blip r:embed="rId7"/>
          <a:stretch>
            <a:fillRect/>
          </a:stretch>
        </p:blipFill>
        <p:spPr>
          <a:xfrm>
            <a:off x="5169092" y="3495427"/>
            <a:ext cx="3210262" cy="2980313"/>
          </a:xfrm>
          <a:prstGeom prst="rect">
            <a:avLst/>
          </a:prstGeom>
        </p:spPr>
      </p:pic>
      <p:sp>
        <p:nvSpPr>
          <p:cNvPr id="15" name="TextBox 14">
            <a:extLst>
              <a:ext uri="{FF2B5EF4-FFF2-40B4-BE49-F238E27FC236}">
                <a16:creationId xmlns:a16="http://schemas.microsoft.com/office/drawing/2014/main" id="{6B9A1986-E5D7-6547-60A5-F7CE3A65A92F}"/>
              </a:ext>
            </a:extLst>
          </p:cNvPr>
          <p:cNvSpPr txBox="1"/>
          <p:nvPr/>
        </p:nvSpPr>
        <p:spPr>
          <a:xfrm>
            <a:off x="7570743" y="6326346"/>
            <a:ext cx="1317990" cy="276999"/>
          </a:xfrm>
          <a:prstGeom prst="rect">
            <a:avLst/>
          </a:prstGeom>
          <a:noFill/>
        </p:spPr>
        <p:txBody>
          <a:bodyPr wrap="none" rtlCol="0">
            <a:spAutoFit/>
          </a:bodyPr>
          <a:lstStyle/>
          <a:p>
            <a:r>
              <a:rPr lang="en-IT" sz="1200" dirty="0"/>
              <a:t>arXiv: 2308.16449</a:t>
            </a:r>
          </a:p>
        </p:txBody>
      </p:sp>
      <p:pic>
        <p:nvPicPr>
          <p:cNvPr id="7" name="Picture 6" descr="crex_2.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634" y="3441027"/>
            <a:ext cx="4113350" cy="3034713"/>
          </a:xfrm>
          <a:prstGeom prst="rect">
            <a:avLst/>
          </a:prstGeom>
        </p:spPr>
      </p:pic>
      <p:pic>
        <p:nvPicPr>
          <p:cNvPr id="16" name="Picture 15">
            <a:extLst>
              <a:ext uri="{FF2B5EF4-FFF2-40B4-BE49-F238E27FC236}">
                <a16:creationId xmlns:a16="http://schemas.microsoft.com/office/drawing/2014/main" id="{71A465C5-E917-1EF8-AF31-AD5A61DE13E3}"/>
              </a:ext>
            </a:extLst>
          </p:cNvPr>
          <p:cNvPicPr>
            <a:picLocks noChangeAspect="1"/>
          </p:cNvPicPr>
          <p:nvPr/>
        </p:nvPicPr>
        <p:blipFill>
          <a:blip r:embed="rId9"/>
          <a:stretch>
            <a:fillRect/>
          </a:stretch>
        </p:blipFill>
        <p:spPr>
          <a:xfrm>
            <a:off x="968910" y="2610406"/>
            <a:ext cx="2990648" cy="632114"/>
          </a:xfrm>
          <a:prstGeom prst="rect">
            <a:avLst/>
          </a:prstGeom>
        </p:spPr>
      </p:pic>
      <p:sp>
        <p:nvSpPr>
          <p:cNvPr id="2" name="Rectangle 1">
            <a:extLst>
              <a:ext uri="{FF2B5EF4-FFF2-40B4-BE49-F238E27FC236}">
                <a16:creationId xmlns:a16="http://schemas.microsoft.com/office/drawing/2014/main" id="{352AB3C4-81B7-A2BC-CABD-BDC97BBC1E4F}"/>
              </a:ext>
            </a:extLst>
          </p:cNvPr>
          <p:cNvSpPr/>
          <p:nvPr/>
        </p:nvSpPr>
        <p:spPr>
          <a:xfrm>
            <a:off x="0" y="6640286"/>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3" name="Foliennummernplatzhalter 6">
            <a:extLst>
              <a:ext uri="{FF2B5EF4-FFF2-40B4-BE49-F238E27FC236}">
                <a16:creationId xmlns:a16="http://schemas.microsoft.com/office/drawing/2014/main" id="{7FF13288-65B5-8F57-E828-5FF1EC6DBE8D}"/>
              </a:ext>
            </a:extLst>
          </p:cNvPr>
          <p:cNvSpPr txBox="1">
            <a:spLocks noGrp="1"/>
          </p:cNvSpPr>
          <p:nvPr/>
        </p:nvSpPr>
        <p:spPr>
          <a:xfrm>
            <a:off x="6633408" y="6511107"/>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41</a:t>
            </a:fld>
            <a:endParaRPr lang="en-US" sz="1100" dirty="0">
              <a:solidFill>
                <a:schemeClr val="bg1"/>
              </a:solidFill>
            </a:endParaRPr>
          </a:p>
        </p:txBody>
      </p:sp>
      <p:sp>
        <p:nvSpPr>
          <p:cNvPr id="6" name="Datumsplatzhalter 5">
            <a:extLst>
              <a:ext uri="{FF2B5EF4-FFF2-40B4-BE49-F238E27FC236}">
                <a16:creationId xmlns:a16="http://schemas.microsoft.com/office/drawing/2014/main" id="{A0A1AB75-6164-6496-18D2-57EF4575EE5A}"/>
              </a:ext>
            </a:extLst>
          </p:cNvPr>
          <p:cNvSpPr txBox="1">
            <a:spLocks noGrp="1"/>
          </p:cNvSpPr>
          <p:nvPr/>
        </p:nvSpPr>
        <p:spPr>
          <a:xfrm>
            <a:off x="330634" y="6640286"/>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8" name="Fußzeilenplatzhalter 7">
            <a:extLst>
              <a:ext uri="{FF2B5EF4-FFF2-40B4-BE49-F238E27FC236}">
                <a16:creationId xmlns:a16="http://schemas.microsoft.com/office/drawing/2014/main" id="{9C37ED2C-51F6-3635-A39E-2CA39A1140A1}"/>
              </a:ext>
            </a:extLst>
          </p:cNvPr>
          <p:cNvSpPr txBox="1">
            <a:spLocks noGrp="1"/>
          </p:cNvSpPr>
          <p:nvPr/>
        </p:nvSpPr>
        <p:spPr>
          <a:xfrm>
            <a:off x="1761735" y="6640286"/>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spTree>
    <p:extLst>
      <p:ext uri="{BB962C8B-B14F-4D97-AF65-F5344CB8AC3E}">
        <p14:creationId xmlns:p14="http://schemas.microsoft.com/office/powerpoint/2010/main" val="7063324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FFA62AF-B602-0C44-90E7-8E35F4070013}"/>
              </a:ext>
            </a:extLst>
          </p:cNvPr>
          <p:cNvSpPr/>
          <p:nvPr/>
        </p:nvSpPr>
        <p:spPr>
          <a:xfrm>
            <a:off x="0" y="0"/>
            <a:ext cx="9144000"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20" name="Rectangle 19">
            <a:extLst>
              <a:ext uri="{FF2B5EF4-FFF2-40B4-BE49-F238E27FC236}">
                <a16:creationId xmlns:a16="http://schemas.microsoft.com/office/drawing/2014/main" id="{F6C6E2FE-65C7-884C-A38A-68C5E4569918}"/>
              </a:ext>
            </a:extLst>
          </p:cNvPr>
          <p:cNvSpPr/>
          <p:nvPr/>
        </p:nvSpPr>
        <p:spPr>
          <a:xfrm>
            <a:off x="3563299" y="-51651"/>
            <a:ext cx="1871667" cy="461665"/>
          </a:xfrm>
          <a:prstGeom prst="rect">
            <a:avLst/>
          </a:prstGeom>
          <a:noFill/>
        </p:spPr>
        <p:txBody>
          <a:bodyPr wrap="none">
            <a:spAutoFit/>
          </a:bodyPr>
          <a:lstStyle/>
          <a:p>
            <a:pPr algn="ctr">
              <a:defRPr/>
            </a:pPr>
            <a:r>
              <a:rPr lang="en-US" sz="2400" dirty="0">
                <a:ln w="1905"/>
                <a:solidFill>
                  <a:schemeClr val="bg1"/>
                </a:solidFill>
                <a:latin typeface="Calibri"/>
              </a:rPr>
              <a:t>RG-K Analysis</a:t>
            </a:r>
          </a:p>
        </p:txBody>
      </p:sp>
      <p:pic>
        <p:nvPicPr>
          <p:cNvPr id="21" name="Picture 20">
            <a:extLst>
              <a:ext uri="{FF2B5EF4-FFF2-40B4-BE49-F238E27FC236}">
                <a16:creationId xmlns:a16="http://schemas.microsoft.com/office/drawing/2014/main" id="{40106A6C-1700-CF45-A419-4C4224D7723B}"/>
              </a:ext>
            </a:extLst>
          </p:cNvPr>
          <p:cNvPicPr>
            <a:picLocks noChangeAspect="1"/>
          </p:cNvPicPr>
          <p:nvPr/>
        </p:nvPicPr>
        <p:blipFill>
          <a:blip r:embed="rId3"/>
          <a:stretch>
            <a:fillRect/>
          </a:stretch>
        </p:blipFill>
        <p:spPr>
          <a:xfrm>
            <a:off x="8232165" y="4998"/>
            <a:ext cx="762181" cy="400735"/>
          </a:xfrm>
          <a:prstGeom prst="rect">
            <a:avLst/>
          </a:prstGeom>
        </p:spPr>
      </p:pic>
      <p:pic>
        <p:nvPicPr>
          <p:cNvPr id="22" name="Picture 21">
            <a:extLst>
              <a:ext uri="{FF2B5EF4-FFF2-40B4-BE49-F238E27FC236}">
                <a16:creationId xmlns:a16="http://schemas.microsoft.com/office/drawing/2014/main" id="{1FEC16EC-CED1-4546-91E6-C60179DC0702}"/>
              </a:ext>
            </a:extLst>
          </p:cNvPr>
          <p:cNvPicPr>
            <a:picLocks noChangeAspect="1"/>
          </p:cNvPicPr>
          <p:nvPr/>
        </p:nvPicPr>
        <p:blipFill>
          <a:blip r:embed="rId4"/>
          <a:stretch>
            <a:fillRect/>
          </a:stretch>
        </p:blipFill>
        <p:spPr>
          <a:xfrm>
            <a:off x="83679" y="20489"/>
            <a:ext cx="1044906" cy="379706"/>
          </a:xfrm>
          <a:prstGeom prst="rect">
            <a:avLst/>
          </a:prstGeom>
        </p:spPr>
      </p:pic>
      <p:sp>
        <p:nvSpPr>
          <p:cNvPr id="17" name="Rectangle 16">
            <a:extLst>
              <a:ext uri="{FF2B5EF4-FFF2-40B4-BE49-F238E27FC236}">
                <a16:creationId xmlns:a16="http://schemas.microsoft.com/office/drawing/2014/main" id="{BB377CD3-6679-084C-B786-867015090574}"/>
              </a:ext>
            </a:extLst>
          </p:cNvPr>
          <p:cNvSpPr/>
          <p:nvPr/>
        </p:nvSpPr>
        <p:spPr>
          <a:xfrm>
            <a:off x="0" y="6640286"/>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8" name="Foliennummernplatzhalter 6"/>
          <p:cNvSpPr txBox="1">
            <a:spLocks noGrp="1"/>
          </p:cNvSpPr>
          <p:nvPr/>
        </p:nvSpPr>
        <p:spPr>
          <a:xfrm>
            <a:off x="6633408" y="6511107"/>
            <a:ext cx="2133600" cy="365125"/>
          </a:xfrm>
          <a:prstGeom prst="rect">
            <a:avLst/>
          </a:prstGeom>
          <a:noFill/>
        </p:spPr>
        <p:txBody>
          <a:bodyPr anchor="b">
            <a:prstTxWarp prst="textNoShape">
              <a:avLst/>
            </a:prstTxWarp>
          </a:bodyPr>
          <a:lstStyle/>
          <a:p>
            <a:pPr algn="r"/>
            <a:fld id="{78BEA122-F9E3-6547-A64F-E206C65A37C3}" type="slidenum">
              <a:rPr lang="en-US" sz="1200">
                <a:solidFill>
                  <a:schemeClr val="bg1"/>
                </a:solidFill>
              </a:rPr>
              <a:pPr algn="r"/>
              <a:t>42</a:t>
            </a:fld>
            <a:endParaRPr lang="en-US" sz="1200" dirty="0">
              <a:solidFill>
                <a:schemeClr val="bg1"/>
              </a:solidFill>
            </a:endParaRPr>
          </a:p>
        </p:txBody>
      </p:sp>
      <p:sp>
        <p:nvSpPr>
          <p:cNvPr id="32" name="Datumsplatzhalter 5"/>
          <p:cNvSpPr txBox="1">
            <a:spLocks noGrp="1"/>
          </p:cNvSpPr>
          <p:nvPr/>
        </p:nvSpPr>
        <p:spPr>
          <a:xfrm>
            <a:off x="330634" y="6509520"/>
            <a:ext cx="2133600" cy="365125"/>
          </a:xfrm>
          <a:prstGeom prst="rect">
            <a:avLst/>
          </a:prstGeom>
          <a:noFill/>
        </p:spPr>
        <p:txBody>
          <a:bodyPr anchor="b">
            <a:prstTxWarp prst="textNoShape">
              <a:avLst/>
            </a:prstTxWarp>
          </a:bodyPr>
          <a:lstStyle/>
          <a:p>
            <a:r>
              <a:rPr lang="de-DE" sz="1200" dirty="0">
                <a:solidFill>
                  <a:schemeClr val="bg1"/>
                </a:solidFill>
              </a:rPr>
              <a:t>Contalbrigo M.</a:t>
            </a:r>
            <a:endParaRPr lang="en-US" sz="1200" dirty="0">
              <a:solidFill>
                <a:schemeClr val="bg1"/>
              </a:solidFill>
            </a:endParaRPr>
          </a:p>
        </p:txBody>
      </p:sp>
      <p:sp>
        <p:nvSpPr>
          <p:cNvPr id="33" name="Fußzeilenplatzhalter 7"/>
          <p:cNvSpPr txBox="1">
            <a:spLocks noGrp="1"/>
          </p:cNvSpPr>
          <p:nvPr/>
        </p:nvSpPr>
        <p:spPr>
          <a:xfrm>
            <a:off x="1751796" y="6509263"/>
            <a:ext cx="5884770" cy="365125"/>
          </a:xfrm>
          <a:prstGeom prst="rect">
            <a:avLst/>
          </a:prstGeom>
          <a:noFill/>
        </p:spPr>
        <p:txBody>
          <a:bodyPr anchor="b">
            <a:prstTxWarp prst="textNoShape">
              <a:avLst/>
            </a:prstTxWarp>
          </a:bodyPr>
          <a:lstStyle/>
          <a:p>
            <a:pPr algn="ctr"/>
            <a:r>
              <a:rPr lang="en-US" sz="1200" dirty="0">
                <a:solidFill>
                  <a:schemeClr val="bg1"/>
                </a:solidFill>
              </a:rPr>
              <a:t> CSN3, 20 September 2022</a:t>
            </a:r>
          </a:p>
        </p:txBody>
      </p:sp>
      <p:pic>
        <p:nvPicPr>
          <p:cNvPr id="6" name="Picture 5">
            <a:extLst>
              <a:ext uri="{FF2B5EF4-FFF2-40B4-BE49-F238E27FC236}">
                <a16:creationId xmlns:a16="http://schemas.microsoft.com/office/drawing/2014/main" id="{FF3AD630-79AB-6667-D040-30F0DBD6D752}"/>
              </a:ext>
            </a:extLst>
          </p:cNvPr>
          <p:cNvPicPr>
            <a:picLocks noChangeAspect="1"/>
          </p:cNvPicPr>
          <p:nvPr/>
        </p:nvPicPr>
        <p:blipFill>
          <a:blip r:embed="rId5"/>
          <a:stretch>
            <a:fillRect/>
          </a:stretch>
        </p:blipFill>
        <p:spPr>
          <a:xfrm>
            <a:off x="0" y="1692390"/>
            <a:ext cx="8974650" cy="4322330"/>
          </a:xfrm>
          <a:prstGeom prst="rect">
            <a:avLst/>
          </a:prstGeom>
        </p:spPr>
      </p:pic>
      <p:sp>
        <p:nvSpPr>
          <p:cNvPr id="7" name="TextBox 6">
            <a:extLst>
              <a:ext uri="{FF2B5EF4-FFF2-40B4-BE49-F238E27FC236}">
                <a16:creationId xmlns:a16="http://schemas.microsoft.com/office/drawing/2014/main" id="{B05D8133-C49E-FD49-9047-A80F48A7EFBA}"/>
              </a:ext>
            </a:extLst>
          </p:cNvPr>
          <p:cNvSpPr txBox="1"/>
          <p:nvPr/>
        </p:nvSpPr>
        <p:spPr>
          <a:xfrm>
            <a:off x="1128585" y="853440"/>
            <a:ext cx="5942332" cy="369332"/>
          </a:xfrm>
          <a:prstGeom prst="rect">
            <a:avLst/>
          </a:prstGeom>
          <a:noFill/>
        </p:spPr>
        <p:txBody>
          <a:bodyPr wrap="none" rtlCol="0">
            <a:spAutoFit/>
          </a:bodyPr>
          <a:lstStyle/>
          <a:p>
            <a:r>
              <a:rPr lang="en-IT" dirty="0"/>
              <a:t>Beam-recoil transferred polarization in K+Y electroproduction </a:t>
            </a:r>
          </a:p>
        </p:txBody>
      </p:sp>
    </p:spTree>
    <p:extLst>
      <p:ext uri="{BB962C8B-B14F-4D97-AF65-F5344CB8AC3E}">
        <p14:creationId xmlns:p14="http://schemas.microsoft.com/office/powerpoint/2010/main" val="1989072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F638BF57-849A-43F1-CED1-B6A4B5E53ED5}"/>
              </a:ext>
            </a:extLst>
          </p:cNvPr>
          <p:cNvSpPr txBox="1"/>
          <p:nvPr/>
        </p:nvSpPr>
        <p:spPr>
          <a:xfrm>
            <a:off x="666860" y="943575"/>
            <a:ext cx="5596789" cy="5293757"/>
          </a:xfrm>
          <a:prstGeom prst="rect">
            <a:avLst/>
          </a:prstGeom>
          <a:noFill/>
        </p:spPr>
        <p:txBody>
          <a:bodyPr wrap="none" rtlCol="0">
            <a:spAutoFit/>
          </a:bodyPr>
          <a:lstStyle/>
          <a:p>
            <a:r>
              <a:rPr lang="en-IT" b="1" dirty="0"/>
              <a:t>Contac Person for JLab12 Computing:  Mariangela Bondi’</a:t>
            </a:r>
            <a:endParaRPr lang="en-IT" dirty="0"/>
          </a:p>
          <a:p>
            <a:endParaRPr lang="en-IT" dirty="0"/>
          </a:p>
          <a:p>
            <a:endParaRPr lang="en-IT" dirty="0"/>
          </a:p>
          <a:p>
            <a:r>
              <a:rPr lang="en-IT" dirty="0"/>
              <a:t>FTE: stable number (around 28) in the past 4 years</a:t>
            </a:r>
          </a:p>
          <a:p>
            <a:endParaRPr lang="en-IT" dirty="0"/>
          </a:p>
          <a:p>
            <a:endParaRPr lang="en-IT" dirty="0"/>
          </a:p>
          <a:p>
            <a:r>
              <a:rPr lang="en-IT" dirty="0"/>
              <a:t>PhD students:</a:t>
            </a:r>
          </a:p>
          <a:p>
            <a:endParaRPr lang="en-IT" dirty="0"/>
          </a:p>
          <a:p>
            <a:r>
              <a:rPr lang="en-IT" b="1" dirty="0"/>
              <a:t>                  </a:t>
            </a:r>
            <a:r>
              <a:rPr lang="en-IT" dirty="0"/>
              <a:t>Stefano Grazzi         GE</a:t>
            </a:r>
          </a:p>
          <a:p>
            <a:endParaRPr lang="en-IT" sz="800" dirty="0"/>
          </a:p>
          <a:p>
            <a:r>
              <a:rPr lang="en-IT" dirty="0"/>
              <a:t>		 Simone Vallarino    FE  </a:t>
            </a:r>
          </a:p>
          <a:p>
            <a:r>
              <a:rPr lang="en-IT" b="1" dirty="0"/>
              <a:t> </a:t>
            </a:r>
          </a:p>
          <a:p>
            <a:r>
              <a:rPr lang="en-IT" b="1" dirty="0"/>
              <a:t>		Antonino Fulci         </a:t>
            </a:r>
            <a:r>
              <a:rPr lang="en-IT" dirty="0"/>
              <a:t>CT</a:t>
            </a:r>
          </a:p>
          <a:p>
            <a:endParaRPr lang="en-IT" sz="800" dirty="0"/>
          </a:p>
          <a:p>
            <a:r>
              <a:rPr lang="en-IT" dirty="0"/>
              <a:t>		</a:t>
            </a:r>
            <a:r>
              <a:rPr lang="en-IT" b="1" dirty="0"/>
              <a:t>Marco Spreafico      </a:t>
            </a:r>
            <a:r>
              <a:rPr lang="en-IT" dirty="0"/>
              <a:t>GE</a:t>
            </a:r>
          </a:p>
          <a:p>
            <a:endParaRPr lang="en-IT" b="1" dirty="0"/>
          </a:p>
          <a:p>
            <a:r>
              <a:rPr lang="en-IT" dirty="0"/>
              <a:t>		</a:t>
            </a:r>
            <a:r>
              <a:rPr lang="en-IT" b="1" dirty="0"/>
              <a:t>Antonio R</a:t>
            </a:r>
            <a:r>
              <a:rPr lang="en-GB" b="1" dirty="0" err="1"/>
              <a:t>i</a:t>
            </a:r>
            <a:r>
              <a:rPr lang="en-IT" b="1" dirty="0"/>
              <a:t>ggio         </a:t>
            </a:r>
            <a:r>
              <a:rPr lang="en-IT" dirty="0"/>
              <a:t>CT</a:t>
            </a:r>
          </a:p>
          <a:p>
            <a:endParaRPr lang="en-IT" sz="800" dirty="0"/>
          </a:p>
          <a:p>
            <a:r>
              <a:rPr lang="en-IT" dirty="0"/>
              <a:t>		</a:t>
            </a:r>
            <a:r>
              <a:rPr lang="en-IT" b="1" dirty="0"/>
              <a:t>Elena Sidoretti         </a:t>
            </a:r>
            <a:r>
              <a:rPr lang="en-IT" dirty="0"/>
              <a:t>RM2 </a:t>
            </a:r>
          </a:p>
          <a:p>
            <a:endParaRPr lang="en-IT" sz="800" dirty="0"/>
          </a:p>
          <a:p>
            <a:r>
              <a:rPr lang="en-IT" dirty="0"/>
              <a:t>		Tommaso Vittorini*    GE</a:t>
            </a:r>
          </a:p>
        </p:txBody>
      </p:sp>
      <p:sp>
        <p:nvSpPr>
          <p:cNvPr id="3" name="Rectangle 2">
            <a:extLst>
              <a:ext uri="{FF2B5EF4-FFF2-40B4-BE49-F238E27FC236}">
                <a16:creationId xmlns:a16="http://schemas.microsoft.com/office/drawing/2014/main" id="{BB377CD3-6679-084C-B786-867015090574}"/>
              </a:ext>
            </a:extLst>
          </p:cNvPr>
          <p:cNvSpPr/>
          <p:nvPr/>
        </p:nvSpPr>
        <p:spPr>
          <a:xfrm>
            <a:off x="0" y="0"/>
            <a:ext cx="9144000"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5" name="Rectangle 14"/>
          <p:cNvSpPr/>
          <p:nvPr/>
        </p:nvSpPr>
        <p:spPr>
          <a:xfrm>
            <a:off x="3642445" y="-31555"/>
            <a:ext cx="1713354" cy="461665"/>
          </a:xfrm>
          <a:prstGeom prst="rect">
            <a:avLst/>
          </a:prstGeom>
          <a:noFill/>
        </p:spPr>
        <p:txBody>
          <a:bodyPr wrap="none">
            <a:spAutoFit/>
          </a:bodyPr>
          <a:lstStyle/>
          <a:p>
            <a:pPr algn="ctr">
              <a:defRPr/>
            </a:pPr>
            <a:r>
              <a:rPr lang="en-US" sz="2400" dirty="0">
                <a:ln w="1905"/>
                <a:solidFill>
                  <a:schemeClr val="bg1"/>
                </a:solidFill>
                <a:latin typeface="Calibri"/>
              </a:rPr>
              <a:t>JLab12 Italia</a:t>
            </a:r>
          </a:p>
        </p:txBody>
      </p:sp>
      <p:pic>
        <p:nvPicPr>
          <p:cNvPr id="34" name="Picture 33">
            <a:extLst>
              <a:ext uri="{FF2B5EF4-FFF2-40B4-BE49-F238E27FC236}">
                <a16:creationId xmlns:a16="http://schemas.microsoft.com/office/drawing/2014/main" id="{0F0AC359-6EA6-A34A-BAD1-4C000F796822}"/>
              </a:ext>
            </a:extLst>
          </p:cNvPr>
          <p:cNvPicPr>
            <a:picLocks noChangeAspect="1"/>
          </p:cNvPicPr>
          <p:nvPr/>
        </p:nvPicPr>
        <p:blipFill>
          <a:blip r:embed="rId3"/>
          <a:stretch>
            <a:fillRect/>
          </a:stretch>
        </p:blipFill>
        <p:spPr>
          <a:xfrm>
            <a:off x="8232165" y="4998"/>
            <a:ext cx="762181" cy="400735"/>
          </a:xfrm>
          <a:prstGeom prst="rect">
            <a:avLst/>
          </a:prstGeom>
        </p:spPr>
      </p:pic>
      <p:pic>
        <p:nvPicPr>
          <p:cNvPr id="35" name="Picture 34">
            <a:extLst>
              <a:ext uri="{FF2B5EF4-FFF2-40B4-BE49-F238E27FC236}">
                <a16:creationId xmlns:a16="http://schemas.microsoft.com/office/drawing/2014/main" id="{695B6C47-C447-BB4A-8A2B-D3FA6AEBF71A}"/>
              </a:ext>
            </a:extLst>
          </p:cNvPr>
          <p:cNvPicPr>
            <a:picLocks noChangeAspect="1"/>
          </p:cNvPicPr>
          <p:nvPr/>
        </p:nvPicPr>
        <p:blipFill>
          <a:blip r:embed="rId4"/>
          <a:stretch>
            <a:fillRect/>
          </a:stretch>
        </p:blipFill>
        <p:spPr>
          <a:xfrm>
            <a:off x="83679" y="20489"/>
            <a:ext cx="1044906" cy="379706"/>
          </a:xfrm>
          <a:prstGeom prst="rect">
            <a:avLst/>
          </a:prstGeom>
        </p:spPr>
      </p:pic>
      <p:sp>
        <p:nvSpPr>
          <p:cNvPr id="5" name="Left Brace 4">
            <a:extLst>
              <a:ext uri="{FF2B5EF4-FFF2-40B4-BE49-F238E27FC236}">
                <a16:creationId xmlns:a16="http://schemas.microsoft.com/office/drawing/2014/main" id="{F1231F87-AD90-D0F3-2154-BB0E0EFCAB56}"/>
              </a:ext>
            </a:extLst>
          </p:cNvPr>
          <p:cNvSpPr/>
          <p:nvPr/>
        </p:nvSpPr>
        <p:spPr>
          <a:xfrm rot="10800000">
            <a:off x="4108049" y="3194344"/>
            <a:ext cx="329453" cy="582496"/>
          </a:xfrm>
          <a:prstGeom prst="leftBrace">
            <a:avLst>
              <a:gd name="adj1" fmla="val 8333"/>
              <a:gd name="adj2" fmla="val 51154"/>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a:p>
        </p:txBody>
      </p:sp>
      <p:sp>
        <p:nvSpPr>
          <p:cNvPr id="6" name="TextBox 5">
            <a:extLst>
              <a:ext uri="{FF2B5EF4-FFF2-40B4-BE49-F238E27FC236}">
                <a16:creationId xmlns:a16="http://schemas.microsoft.com/office/drawing/2014/main" id="{D9EB7A83-AB1B-7859-B318-D60D5A1F5FA9}"/>
              </a:ext>
            </a:extLst>
          </p:cNvPr>
          <p:cNvSpPr txBox="1"/>
          <p:nvPr/>
        </p:nvSpPr>
        <p:spPr>
          <a:xfrm>
            <a:off x="4671532" y="3335324"/>
            <a:ext cx="1094146" cy="323165"/>
          </a:xfrm>
          <a:prstGeom prst="rect">
            <a:avLst/>
          </a:prstGeom>
          <a:noFill/>
        </p:spPr>
        <p:txBody>
          <a:bodyPr wrap="none" rtlCol="0">
            <a:spAutoFit/>
          </a:bodyPr>
          <a:lstStyle/>
          <a:p>
            <a:r>
              <a:rPr lang="en-IT" sz="1500" dirty="0"/>
              <a:t>Completion</a:t>
            </a:r>
          </a:p>
        </p:txBody>
      </p:sp>
      <p:sp>
        <p:nvSpPr>
          <p:cNvPr id="7" name="TextBox 6">
            <a:extLst>
              <a:ext uri="{FF2B5EF4-FFF2-40B4-BE49-F238E27FC236}">
                <a16:creationId xmlns:a16="http://schemas.microsoft.com/office/drawing/2014/main" id="{F6BA40EF-F703-6F0B-4D37-CD1716E06A2B}"/>
              </a:ext>
            </a:extLst>
          </p:cNvPr>
          <p:cNvSpPr txBox="1"/>
          <p:nvPr/>
        </p:nvSpPr>
        <p:spPr>
          <a:xfrm>
            <a:off x="4582754" y="2756691"/>
            <a:ext cx="2024144" cy="323165"/>
          </a:xfrm>
          <a:prstGeom prst="rect">
            <a:avLst/>
          </a:prstGeom>
          <a:noFill/>
        </p:spPr>
        <p:txBody>
          <a:bodyPr wrap="none" rtlCol="0">
            <a:spAutoFit/>
          </a:bodyPr>
          <a:lstStyle/>
          <a:p>
            <a:r>
              <a:rPr lang="en-GB" sz="1500" dirty="0"/>
              <a:t>i</a:t>
            </a:r>
            <a:r>
              <a:rPr lang="en-IT" sz="1500" dirty="0"/>
              <a:t>n 23/24 Academic year</a:t>
            </a:r>
          </a:p>
        </p:txBody>
      </p:sp>
      <p:sp>
        <p:nvSpPr>
          <p:cNvPr id="8" name="Left Brace 7">
            <a:extLst>
              <a:ext uri="{FF2B5EF4-FFF2-40B4-BE49-F238E27FC236}">
                <a16:creationId xmlns:a16="http://schemas.microsoft.com/office/drawing/2014/main" id="{9DC34C83-9B7A-3936-9C77-F242154FDBD0}"/>
              </a:ext>
            </a:extLst>
          </p:cNvPr>
          <p:cNvSpPr/>
          <p:nvPr/>
        </p:nvSpPr>
        <p:spPr>
          <a:xfrm rot="10800000">
            <a:off x="4108049" y="4216789"/>
            <a:ext cx="329453" cy="582496"/>
          </a:xfrm>
          <a:prstGeom prst="leftBrace">
            <a:avLst>
              <a:gd name="adj1" fmla="val 8333"/>
              <a:gd name="adj2" fmla="val 51154"/>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a:p>
        </p:txBody>
      </p:sp>
      <p:sp>
        <p:nvSpPr>
          <p:cNvPr id="9" name="Left Brace 8">
            <a:extLst>
              <a:ext uri="{FF2B5EF4-FFF2-40B4-BE49-F238E27FC236}">
                <a16:creationId xmlns:a16="http://schemas.microsoft.com/office/drawing/2014/main" id="{69E39536-A585-73B8-2073-8E84E92F2152}"/>
              </a:ext>
            </a:extLst>
          </p:cNvPr>
          <p:cNvSpPr/>
          <p:nvPr/>
        </p:nvSpPr>
        <p:spPr>
          <a:xfrm rot="10800000">
            <a:off x="4083642" y="5117081"/>
            <a:ext cx="329453" cy="961006"/>
          </a:xfrm>
          <a:prstGeom prst="leftBrace">
            <a:avLst>
              <a:gd name="adj1" fmla="val 8333"/>
              <a:gd name="adj2" fmla="val 51154"/>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IT"/>
          </a:p>
        </p:txBody>
      </p:sp>
      <p:sp>
        <p:nvSpPr>
          <p:cNvPr id="10" name="TextBox 9">
            <a:extLst>
              <a:ext uri="{FF2B5EF4-FFF2-40B4-BE49-F238E27FC236}">
                <a16:creationId xmlns:a16="http://schemas.microsoft.com/office/drawing/2014/main" id="{076F8CE4-EDAC-D262-3535-DA447E0564D4}"/>
              </a:ext>
            </a:extLst>
          </p:cNvPr>
          <p:cNvSpPr txBox="1"/>
          <p:nvPr/>
        </p:nvSpPr>
        <p:spPr>
          <a:xfrm>
            <a:off x="4734399" y="4320110"/>
            <a:ext cx="775277" cy="323165"/>
          </a:xfrm>
          <a:prstGeom prst="rect">
            <a:avLst/>
          </a:prstGeom>
          <a:noFill/>
        </p:spPr>
        <p:txBody>
          <a:bodyPr wrap="none" rtlCol="0">
            <a:spAutoFit/>
          </a:bodyPr>
          <a:lstStyle/>
          <a:p>
            <a:r>
              <a:rPr lang="en-IT" sz="1500" dirty="0"/>
              <a:t>3</a:t>
            </a:r>
            <a:r>
              <a:rPr lang="en-IT" sz="1500" baseline="30000" dirty="0"/>
              <a:t>rd</a:t>
            </a:r>
            <a:r>
              <a:rPr lang="en-IT" sz="1500" dirty="0"/>
              <a:t> year</a:t>
            </a:r>
          </a:p>
        </p:txBody>
      </p:sp>
      <p:sp>
        <p:nvSpPr>
          <p:cNvPr id="11" name="TextBox 10">
            <a:extLst>
              <a:ext uri="{FF2B5EF4-FFF2-40B4-BE49-F238E27FC236}">
                <a16:creationId xmlns:a16="http://schemas.microsoft.com/office/drawing/2014/main" id="{D0E6B5A9-6969-492F-16A4-52AEC2479E74}"/>
              </a:ext>
            </a:extLst>
          </p:cNvPr>
          <p:cNvSpPr txBox="1"/>
          <p:nvPr/>
        </p:nvSpPr>
        <p:spPr>
          <a:xfrm>
            <a:off x="4712268" y="5436001"/>
            <a:ext cx="799450" cy="323165"/>
          </a:xfrm>
          <a:prstGeom prst="rect">
            <a:avLst/>
          </a:prstGeom>
          <a:noFill/>
        </p:spPr>
        <p:txBody>
          <a:bodyPr wrap="none" rtlCol="0">
            <a:spAutoFit/>
          </a:bodyPr>
          <a:lstStyle/>
          <a:p>
            <a:r>
              <a:rPr lang="en-IT" sz="1500" dirty="0"/>
              <a:t>2</a:t>
            </a:r>
            <a:r>
              <a:rPr lang="en-IT" sz="1500" baseline="30000" dirty="0"/>
              <a:t>nd</a:t>
            </a:r>
            <a:r>
              <a:rPr lang="en-IT" sz="1500" dirty="0"/>
              <a:t> year</a:t>
            </a:r>
          </a:p>
        </p:txBody>
      </p:sp>
      <p:sp>
        <p:nvSpPr>
          <p:cNvPr id="2" name="Rectangle 1">
            <a:extLst>
              <a:ext uri="{FF2B5EF4-FFF2-40B4-BE49-F238E27FC236}">
                <a16:creationId xmlns:a16="http://schemas.microsoft.com/office/drawing/2014/main" id="{7D4C9192-28A4-94E1-4202-C391CA87E1E1}"/>
              </a:ext>
            </a:extLst>
          </p:cNvPr>
          <p:cNvSpPr/>
          <p:nvPr/>
        </p:nvSpPr>
        <p:spPr>
          <a:xfrm>
            <a:off x="0" y="6640286"/>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 name="Foliennummernplatzhalter 6">
            <a:extLst>
              <a:ext uri="{FF2B5EF4-FFF2-40B4-BE49-F238E27FC236}">
                <a16:creationId xmlns:a16="http://schemas.microsoft.com/office/drawing/2014/main" id="{319C14A1-8014-77C1-9C1D-1FAC53531CFB}"/>
              </a:ext>
            </a:extLst>
          </p:cNvPr>
          <p:cNvSpPr txBox="1">
            <a:spLocks noGrp="1"/>
          </p:cNvSpPr>
          <p:nvPr/>
        </p:nvSpPr>
        <p:spPr>
          <a:xfrm>
            <a:off x="6633408" y="6511107"/>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5</a:t>
            </a:fld>
            <a:endParaRPr lang="en-US" sz="1100" dirty="0">
              <a:solidFill>
                <a:schemeClr val="bg1"/>
              </a:solidFill>
            </a:endParaRPr>
          </a:p>
        </p:txBody>
      </p:sp>
      <p:sp>
        <p:nvSpPr>
          <p:cNvPr id="12" name="Datumsplatzhalter 5">
            <a:extLst>
              <a:ext uri="{FF2B5EF4-FFF2-40B4-BE49-F238E27FC236}">
                <a16:creationId xmlns:a16="http://schemas.microsoft.com/office/drawing/2014/main" id="{CF5B7C1D-9E99-F5BE-C6F3-68CC268FB81B}"/>
              </a:ext>
            </a:extLst>
          </p:cNvPr>
          <p:cNvSpPr txBox="1">
            <a:spLocks noGrp="1"/>
          </p:cNvSpPr>
          <p:nvPr/>
        </p:nvSpPr>
        <p:spPr>
          <a:xfrm>
            <a:off x="330634" y="6640286"/>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13" name="Fußzeilenplatzhalter 7">
            <a:extLst>
              <a:ext uri="{FF2B5EF4-FFF2-40B4-BE49-F238E27FC236}">
                <a16:creationId xmlns:a16="http://schemas.microsoft.com/office/drawing/2014/main" id="{497DD8CE-55B9-9369-B930-281479AFA5FA}"/>
              </a:ext>
            </a:extLst>
          </p:cNvPr>
          <p:cNvSpPr txBox="1">
            <a:spLocks noGrp="1"/>
          </p:cNvSpPr>
          <p:nvPr/>
        </p:nvSpPr>
        <p:spPr>
          <a:xfrm>
            <a:off x="1761735" y="6640286"/>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pic>
        <p:nvPicPr>
          <p:cNvPr id="14" name="Picture 13">
            <a:extLst>
              <a:ext uri="{FF2B5EF4-FFF2-40B4-BE49-F238E27FC236}">
                <a16:creationId xmlns:a16="http://schemas.microsoft.com/office/drawing/2014/main" id="{21A3DE8C-216A-2CE3-3B45-E52993A67DC3}"/>
              </a:ext>
            </a:extLst>
          </p:cNvPr>
          <p:cNvPicPr>
            <a:picLocks noChangeAspect="1"/>
          </p:cNvPicPr>
          <p:nvPr/>
        </p:nvPicPr>
        <p:blipFill>
          <a:blip r:embed="rId5"/>
          <a:stretch>
            <a:fillRect/>
          </a:stretch>
        </p:blipFill>
        <p:spPr>
          <a:xfrm>
            <a:off x="6934460" y="534912"/>
            <a:ext cx="2059886" cy="2639230"/>
          </a:xfrm>
          <a:prstGeom prst="rect">
            <a:avLst/>
          </a:prstGeom>
        </p:spPr>
      </p:pic>
      <p:sp>
        <p:nvSpPr>
          <p:cNvPr id="16" name="TextBox 15">
            <a:extLst>
              <a:ext uri="{FF2B5EF4-FFF2-40B4-BE49-F238E27FC236}">
                <a16:creationId xmlns:a16="http://schemas.microsoft.com/office/drawing/2014/main" id="{409E95B7-3089-0181-254B-CEF3DF0B27D3}"/>
              </a:ext>
            </a:extLst>
          </p:cNvPr>
          <p:cNvSpPr txBox="1"/>
          <p:nvPr/>
        </p:nvSpPr>
        <p:spPr>
          <a:xfrm>
            <a:off x="5509676" y="6014144"/>
            <a:ext cx="2872709" cy="369332"/>
          </a:xfrm>
          <a:prstGeom prst="rect">
            <a:avLst/>
          </a:prstGeom>
          <a:noFill/>
        </p:spPr>
        <p:txBody>
          <a:bodyPr wrap="none" rtlCol="0">
            <a:spAutoFit/>
          </a:bodyPr>
          <a:lstStyle/>
          <a:p>
            <a:r>
              <a:rPr lang="en-IT" dirty="0"/>
              <a:t>* PNRR, sinergy with nu-BDX</a:t>
            </a:r>
          </a:p>
        </p:txBody>
      </p:sp>
    </p:spTree>
    <p:extLst>
      <p:ext uri="{BB962C8B-B14F-4D97-AF65-F5344CB8AC3E}">
        <p14:creationId xmlns:p14="http://schemas.microsoft.com/office/powerpoint/2010/main" val="3977516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377CD3-6679-084C-B786-867015090574}"/>
              </a:ext>
            </a:extLst>
          </p:cNvPr>
          <p:cNvSpPr/>
          <p:nvPr/>
        </p:nvSpPr>
        <p:spPr>
          <a:xfrm>
            <a:off x="0" y="0"/>
            <a:ext cx="9144000"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5" name="Rectangle 14"/>
          <p:cNvSpPr/>
          <p:nvPr/>
        </p:nvSpPr>
        <p:spPr>
          <a:xfrm>
            <a:off x="3072811" y="-51651"/>
            <a:ext cx="2852614" cy="461665"/>
          </a:xfrm>
          <a:prstGeom prst="rect">
            <a:avLst/>
          </a:prstGeom>
          <a:noFill/>
        </p:spPr>
        <p:txBody>
          <a:bodyPr wrap="none">
            <a:spAutoFit/>
          </a:bodyPr>
          <a:lstStyle/>
          <a:p>
            <a:pPr algn="ctr">
              <a:defRPr/>
            </a:pPr>
            <a:r>
              <a:rPr lang="en-US" sz="2400" dirty="0">
                <a:ln w="1905"/>
                <a:solidFill>
                  <a:schemeClr val="bg1"/>
                </a:solidFill>
                <a:latin typeface="Calibri"/>
              </a:rPr>
              <a:t>INFN 12 GeV Projects</a:t>
            </a:r>
          </a:p>
        </p:txBody>
      </p:sp>
      <p:sp>
        <p:nvSpPr>
          <p:cNvPr id="40" name="Rectangle 39">
            <a:extLst>
              <a:ext uri="{FF2B5EF4-FFF2-40B4-BE49-F238E27FC236}">
                <a16:creationId xmlns:a16="http://schemas.microsoft.com/office/drawing/2014/main" id="{2C04568D-CC62-5E4F-9926-06ACC5CDE286}"/>
              </a:ext>
            </a:extLst>
          </p:cNvPr>
          <p:cNvSpPr/>
          <p:nvPr/>
        </p:nvSpPr>
        <p:spPr>
          <a:xfrm>
            <a:off x="0" y="397318"/>
            <a:ext cx="9144000" cy="6231263"/>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71D9EA1-1304-0140-8B63-58144BA67E42}"/>
              </a:ext>
            </a:extLst>
          </p:cNvPr>
          <p:cNvSpPr/>
          <p:nvPr/>
        </p:nvSpPr>
        <p:spPr>
          <a:xfrm>
            <a:off x="2639795" y="2068270"/>
            <a:ext cx="3873499" cy="3419924"/>
          </a:xfrm>
          <a:prstGeom prst="ellipse">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13676D73-F6F8-894C-A621-72C613F7561D}"/>
              </a:ext>
            </a:extLst>
          </p:cNvPr>
          <p:cNvSpPr/>
          <p:nvPr/>
        </p:nvSpPr>
        <p:spPr>
          <a:xfrm>
            <a:off x="3574145" y="2848409"/>
            <a:ext cx="1959428" cy="1905000"/>
          </a:xfrm>
          <a:prstGeom prst="ellipse">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Chord 42">
            <a:extLst>
              <a:ext uri="{FF2B5EF4-FFF2-40B4-BE49-F238E27FC236}">
                <a16:creationId xmlns:a16="http://schemas.microsoft.com/office/drawing/2014/main" id="{64092DC6-97AE-2247-87BA-F7050C73DC60}"/>
              </a:ext>
            </a:extLst>
          </p:cNvPr>
          <p:cNvSpPr/>
          <p:nvPr/>
        </p:nvSpPr>
        <p:spPr>
          <a:xfrm>
            <a:off x="3574145" y="2857481"/>
            <a:ext cx="1959428" cy="1905000"/>
          </a:xfrm>
          <a:prstGeom prst="chord">
            <a:avLst>
              <a:gd name="adj1" fmla="val 5425261"/>
              <a:gd name="adj2" fmla="val 16154514"/>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F99D2D10-50B1-A646-992C-216FE09341A9}"/>
              </a:ext>
            </a:extLst>
          </p:cNvPr>
          <p:cNvSpPr txBox="1"/>
          <p:nvPr/>
        </p:nvSpPr>
        <p:spPr>
          <a:xfrm>
            <a:off x="1358407" y="397318"/>
            <a:ext cx="6255939" cy="1661994"/>
          </a:xfrm>
          <a:prstGeom prst="rect">
            <a:avLst/>
          </a:prstGeom>
          <a:noFill/>
        </p:spPr>
        <p:txBody>
          <a:bodyPr wrap="none" rtlCol="0">
            <a:spAutoFit/>
          </a:bodyPr>
          <a:lstStyle/>
          <a:p>
            <a:r>
              <a:rPr lang="en-US" sz="1400" b="1" dirty="0"/>
              <a:t>						   </a:t>
            </a:r>
            <a:endParaRPr lang="en-US" sz="1400" b="1" dirty="0">
              <a:solidFill>
                <a:srgbClr val="FF0000"/>
              </a:solidFill>
            </a:endParaRPr>
          </a:p>
          <a:p>
            <a:r>
              <a:rPr lang="en-US" sz="1400" dirty="0"/>
              <a:t>                         RM1, CT, BA       	       </a:t>
            </a:r>
            <a:r>
              <a:rPr lang="en-US" b="1" dirty="0">
                <a:solidFill>
                  <a:srgbClr val="FF0000"/>
                </a:solidFill>
              </a:rPr>
              <a:t>Nucleon 3D</a:t>
            </a:r>
            <a:r>
              <a:rPr lang="en-US" sz="1400" dirty="0"/>
              <a:t>	         FE, LNF,GE</a:t>
            </a:r>
            <a:r>
              <a:rPr lang="en-US" sz="1600" dirty="0"/>
              <a:t> </a:t>
            </a:r>
            <a:endParaRPr lang="en-US" sz="1400" dirty="0"/>
          </a:p>
          <a:p>
            <a:r>
              <a:rPr lang="en-US" sz="1400" dirty="0"/>
              <a:t>                                        </a:t>
            </a:r>
          </a:p>
          <a:p>
            <a:r>
              <a:rPr lang="en-US" sz="1400" dirty="0"/>
              <a:t>E07-109   Proton form factor            ‘22                E06-112    Quark dynamics         ‘18       </a:t>
            </a:r>
          </a:p>
          <a:p>
            <a:r>
              <a:rPr lang="en-US" sz="1400" dirty="0"/>
              <a:t>E17-004   Neutron form factor         ‘22                 E12-008    TMDs                            ‘18            </a:t>
            </a:r>
          </a:p>
          <a:p>
            <a:r>
              <a:rPr lang="en-US" sz="1400" dirty="0"/>
              <a:t>E09-018    SIDIS off neutron (</a:t>
            </a:r>
            <a:r>
              <a:rPr lang="en-US" sz="1400" baseline="30000" dirty="0"/>
              <a:t>3</a:t>
            </a:r>
            <a:r>
              <a:rPr lang="en-US" sz="1400" dirty="0"/>
              <a:t>He)    </a:t>
            </a:r>
            <a:r>
              <a:rPr lang="mr-IN" sz="1400" dirty="0"/>
              <a:t>’</a:t>
            </a:r>
            <a:r>
              <a:rPr lang="en-US" sz="1400" dirty="0"/>
              <a:t>23                C11-111    TMDs                            ‘21      </a:t>
            </a:r>
          </a:p>
          <a:p>
            <a:r>
              <a:rPr lang="en-US" sz="1400" dirty="0"/>
              <a:t>							      C12-009    </a:t>
            </a:r>
            <a:r>
              <a:rPr lang="en-US" sz="1400" dirty="0" err="1"/>
              <a:t>Dihadron</a:t>
            </a:r>
            <a:r>
              <a:rPr lang="en-US" sz="1400" dirty="0"/>
              <a:t> probes        </a:t>
            </a:r>
            <a:r>
              <a:rPr lang="mr-IN" sz="1400" dirty="0"/>
              <a:t>’</a:t>
            </a:r>
            <a:r>
              <a:rPr lang="en-US" sz="1400" dirty="0"/>
              <a:t>21</a:t>
            </a:r>
          </a:p>
        </p:txBody>
      </p:sp>
      <p:sp>
        <p:nvSpPr>
          <p:cNvPr id="45" name="TextBox 44">
            <a:extLst>
              <a:ext uri="{FF2B5EF4-FFF2-40B4-BE49-F238E27FC236}">
                <a16:creationId xmlns:a16="http://schemas.microsoft.com/office/drawing/2014/main" id="{7B34BF9E-D3F3-E948-BFD8-5CA11B853F31}"/>
              </a:ext>
            </a:extLst>
          </p:cNvPr>
          <p:cNvSpPr txBox="1"/>
          <p:nvPr/>
        </p:nvSpPr>
        <p:spPr>
          <a:xfrm>
            <a:off x="6957788" y="2057386"/>
            <a:ext cx="1770775" cy="3385542"/>
          </a:xfrm>
          <a:prstGeom prst="rect">
            <a:avLst/>
          </a:prstGeom>
          <a:noFill/>
        </p:spPr>
        <p:txBody>
          <a:bodyPr wrap="none" rtlCol="0">
            <a:spAutoFit/>
          </a:bodyPr>
          <a:lstStyle/>
          <a:p>
            <a:endParaRPr lang="en-US" sz="1400" dirty="0"/>
          </a:p>
          <a:p>
            <a:r>
              <a:rPr lang="en-US" sz="1400" dirty="0"/>
              <a:t>                                      </a:t>
            </a:r>
          </a:p>
          <a:p>
            <a:r>
              <a:rPr lang="en-US" b="1" dirty="0">
                <a:solidFill>
                  <a:srgbClr val="FF0000"/>
                </a:solidFill>
              </a:rPr>
              <a:t>Spectroscopy </a:t>
            </a:r>
            <a:r>
              <a:rPr lang="en-US" dirty="0">
                <a:solidFill>
                  <a:srgbClr val="FF0000"/>
                </a:solidFill>
              </a:rPr>
              <a:t>         </a:t>
            </a:r>
            <a:r>
              <a:rPr lang="en-US" dirty="0"/>
              <a:t>    </a:t>
            </a:r>
          </a:p>
          <a:p>
            <a:r>
              <a:rPr lang="en-US" sz="1400" dirty="0"/>
              <a:t>GE, RM2, TO, PV                 </a:t>
            </a:r>
          </a:p>
          <a:p>
            <a:endParaRPr lang="en-US" sz="1400" dirty="0"/>
          </a:p>
          <a:p>
            <a:r>
              <a:rPr lang="en-US" sz="1400" dirty="0"/>
              <a:t>E11-005        ‘18</a:t>
            </a:r>
          </a:p>
          <a:p>
            <a:r>
              <a:rPr lang="en-US" sz="1400" dirty="0"/>
              <a:t>MESONX                                           </a:t>
            </a:r>
          </a:p>
          <a:p>
            <a:endParaRPr lang="en-US" sz="1400" dirty="0"/>
          </a:p>
          <a:p>
            <a:r>
              <a:rPr lang="en-US" sz="1400" dirty="0"/>
              <a:t>E12-001A     ‘18</a:t>
            </a:r>
          </a:p>
          <a:p>
            <a:r>
              <a:rPr lang="en-US" sz="1400" dirty="0"/>
              <a:t>J/psi and </a:t>
            </a:r>
            <a:r>
              <a:rPr lang="en-US" sz="1400" dirty="0" err="1"/>
              <a:t>penta</a:t>
            </a:r>
            <a:r>
              <a:rPr lang="en-US" sz="1400" dirty="0"/>
              <a:t>-quark                   </a:t>
            </a:r>
          </a:p>
          <a:p>
            <a:endParaRPr lang="en-US" sz="1400" dirty="0"/>
          </a:p>
          <a:p>
            <a:r>
              <a:rPr lang="en-US" sz="1400" dirty="0"/>
              <a:t>E16-010       ‘18</a:t>
            </a:r>
          </a:p>
          <a:p>
            <a:r>
              <a:rPr lang="en-US" sz="1400" dirty="0"/>
              <a:t>Hybrid Baryons                                 </a:t>
            </a:r>
          </a:p>
          <a:p>
            <a:endParaRPr lang="en-US" sz="1400" dirty="0"/>
          </a:p>
          <a:p>
            <a:r>
              <a:rPr lang="en-US" sz="1400" dirty="0"/>
              <a:t>                                      </a:t>
            </a:r>
          </a:p>
        </p:txBody>
      </p:sp>
      <p:sp>
        <p:nvSpPr>
          <p:cNvPr id="46" name="TextBox 45">
            <a:extLst>
              <a:ext uri="{FF2B5EF4-FFF2-40B4-BE49-F238E27FC236}">
                <a16:creationId xmlns:a16="http://schemas.microsoft.com/office/drawing/2014/main" id="{E7813D98-DDDA-7842-8C3D-4B6308093709}"/>
              </a:ext>
            </a:extLst>
          </p:cNvPr>
          <p:cNvSpPr txBox="1"/>
          <p:nvPr/>
        </p:nvSpPr>
        <p:spPr>
          <a:xfrm>
            <a:off x="1855177" y="5566218"/>
            <a:ext cx="4816581" cy="1015663"/>
          </a:xfrm>
          <a:prstGeom prst="rect">
            <a:avLst/>
          </a:prstGeom>
          <a:noFill/>
        </p:spPr>
        <p:txBody>
          <a:bodyPr wrap="none" rtlCol="0">
            <a:spAutoFit/>
          </a:bodyPr>
          <a:lstStyle/>
          <a:p>
            <a:r>
              <a:rPr lang="en-US" sz="1600" b="1" dirty="0"/>
              <a:t>                                          </a:t>
            </a:r>
            <a:r>
              <a:rPr lang="en-US" b="1" dirty="0"/>
              <a:t>    </a:t>
            </a:r>
            <a:r>
              <a:rPr lang="en-US" b="1" dirty="0">
                <a:solidFill>
                  <a:srgbClr val="FF0000"/>
                </a:solidFill>
              </a:rPr>
              <a:t>Dark Sector </a:t>
            </a:r>
            <a:endParaRPr lang="en-US" dirty="0">
              <a:solidFill>
                <a:srgbClr val="FF0000"/>
              </a:solidFill>
            </a:endParaRPr>
          </a:p>
          <a:p>
            <a:r>
              <a:rPr lang="en-US" sz="1400" dirty="0"/>
              <a:t>                                     GE, CT, PV, LNS,  RM2, TO, PD</a:t>
            </a:r>
          </a:p>
          <a:p>
            <a:r>
              <a:rPr lang="en-US" sz="1400" dirty="0"/>
              <a:t>                                              </a:t>
            </a:r>
          </a:p>
          <a:p>
            <a:r>
              <a:rPr lang="en-US" sz="1400" dirty="0"/>
              <a:t>            E11-006  HPS        ‘17                         E16-001  BDX          ‘24</a:t>
            </a:r>
          </a:p>
        </p:txBody>
      </p:sp>
      <p:sp>
        <p:nvSpPr>
          <p:cNvPr id="47" name="TextBox 46">
            <a:extLst>
              <a:ext uri="{FF2B5EF4-FFF2-40B4-BE49-F238E27FC236}">
                <a16:creationId xmlns:a16="http://schemas.microsoft.com/office/drawing/2014/main" id="{DFC8C82B-5FAE-F04E-912F-5A932E795C49}"/>
              </a:ext>
            </a:extLst>
          </p:cNvPr>
          <p:cNvSpPr txBox="1"/>
          <p:nvPr/>
        </p:nvSpPr>
        <p:spPr>
          <a:xfrm>
            <a:off x="404263" y="2412260"/>
            <a:ext cx="2207781" cy="2523768"/>
          </a:xfrm>
          <a:prstGeom prst="rect">
            <a:avLst/>
          </a:prstGeom>
          <a:noFill/>
        </p:spPr>
        <p:txBody>
          <a:bodyPr wrap="none" rtlCol="0">
            <a:spAutoFit/>
          </a:bodyPr>
          <a:lstStyle/>
          <a:p>
            <a:r>
              <a:rPr lang="en-US" b="1" dirty="0">
                <a:solidFill>
                  <a:srgbClr val="FF0000"/>
                </a:solidFill>
              </a:rPr>
              <a:t>Nuclear Potentials</a:t>
            </a:r>
            <a:r>
              <a:rPr lang="en-US" sz="1600" b="1" dirty="0">
                <a:solidFill>
                  <a:srgbClr val="FF0000"/>
                </a:solidFill>
              </a:rPr>
              <a:t> </a:t>
            </a:r>
            <a:r>
              <a:rPr lang="en-US" sz="1600" dirty="0">
                <a:solidFill>
                  <a:srgbClr val="FF0000"/>
                </a:solidFill>
              </a:rPr>
              <a:t>    </a:t>
            </a:r>
          </a:p>
          <a:p>
            <a:r>
              <a:rPr lang="en-US" sz="1400" dirty="0"/>
              <a:t>RM1      </a:t>
            </a:r>
          </a:p>
          <a:p>
            <a:r>
              <a:rPr lang="en-US" sz="1400" dirty="0"/>
              <a:t>                             </a:t>
            </a:r>
          </a:p>
          <a:p>
            <a:r>
              <a:rPr lang="en-US" sz="1400" dirty="0"/>
              <a:t>E17-003        ‘18</a:t>
            </a:r>
          </a:p>
          <a:p>
            <a:r>
              <a:rPr lang="en-US" sz="1400" dirty="0"/>
              <a:t>Lambda-</a:t>
            </a:r>
            <a:r>
              <a:rPr lang="en-US" sz="1400" dirty="0" err="1"/>
              <a:t>nn</a:t>
            </a:r>
            <a:r>
              <a:rPr lang="en-US" sz="1400" dirty="0"/>
              <a:t> off </a:t>
            </a:r>
            <a:r>
              <a:rPr lang="en-US" sz="1400" dirty="0" err="1"/>
              <a:t>trithium</a:t>
            </a:r>
            <a:r>
              <a:rPr lang="en-US" sz="1400" dirty="0"/>
              <a:t> (</a:t>
            </a:r>
            <a:r>
              <a:rPr lang="en-US" sz="1400" baseline="30000" dirty="0"/>
              <a:t>3</a:t>
            </a:r>
            <a:r>
              <a:rPr lang="en-US" sz="1400" dirty="0"/>
              <a:t>H)      </a:t>
            </a:r>
          </a:p>
          <a:p>
            <a:endParaRPr lang="en-US" sz="1400" dirty="0"/>
          </a:p>
          <a:p>
            <a:r>
              <a:rPr lang="en-US" sz="1400" dirty="0"/>
              <a:t>E11-101        ‘19</a:t>
            </a:r>
          </a:p>
          <a:p>
            <a:r>
              <a:rPr lang="en-US" sz="1400" dirty="0"/>
              <a:t>PREX-II: neutron skin  </a:t>
            </a:r>
          </a:p>
          <a:p>
            <a:endParaRPr lang="en-US" sz="1400" dirty="0"/>
          </a:p>
          <a:p>
            <a:r>
              <a:rPr lang="en-US" sz="1400" dirty="0"/>
              <a:t>E15-008        ‘24 </a:t>
            </a:r>
          </a:p>
          <a:p>
            <a:r>
              <a:rPr lang="en-US" sz="1400" dirty="0"/>
              <a:t>Lambda </a:t>
            </a:r>
            <a:r>
              <a:rPr lang="en-US" sz="1400" dirty="0" err="1"/>
              <a:t>hypernuclei</a:t>
            </a:r>
            <a:r>
              <a:rPr lang="en-US" sz="1400" dirty="0"/>
              <a:t>     </a:t>
            </a:r>
          </a:p>
        </p:txBody>
      </p:sp>
      <p:cxnSp>
        <p:nvCxnSpPr>
          <p:cNvPr id="48" name="Straight Connector 47">
            <a:extLst>
              <a:ext uri="{FF2B5EF4-FFF2-40B4-BE49-F238E27FC236}">
                <a16:creationId xmlns:a16="http://schemas.microsoft.com/office/drawing/2014/main" id="{B9AE5B33-19FD-CF4B-AB1E-7BC11B09284C}"/>
              </a:ext>
            </a:extLst>
          </p:cNvPr>
          <p:cNvCxnSpPr/>
          <p:nvPr/>
        </p:nvCxnSpPr>
        <p:spPr>
          <a:xfrm>
            <a:off x="0" y="934721"/>
            <a:ext cx="9144000" cy="569386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D22FE83B-3D21-8D4B-A149-4B7A7CBF9A31}"/>
              </a:ext>
            </a:extLst>
          </p:cNvPr>
          <p:cNvSpPr txBox="1"/>
          <p:nvPr/>
        </p:nvSpPr>
        <p:spPr>
          <a:xfrm>
            <a:off x="5660572" y="3453136"/>
            <a:ext cx="795686" cy="523220"/>
          </a:xfrm>
          <a:prstGeom prst="rect">
            <a:avLst/>
          </a:prstGeom>
          <a:noFill/>
        </p:spPr>
        <p:txBody>
          <a:bodyPr wrap="none" rtlCol="0">
            <a:spAutoFit/>
          </a:bodyPr>
          <a:lstStyle/>
          <a:p>
            <a:r>
              <a:rPr lang="en-US" sz="1400" dirty="0"/>
              <a:t>Forward </a:t>
            </a:r>
          </a:p>
          <a:p>
            <a:r>
              <a:rPr lang="en-US" sz="1400" dirty="0"/>
              <a:t>Tagger</a:t>
            </a:r>
          </a:p>
        </p:txBody>
      </p:sp>
      <p:sp>
        <p:nvSpPr>
          <p:cNvPr id="50" name="TextBox 49">
            <a:extLst>
              <a:ext uri="{FF2B5EF4-FFF2-40B4-BE49-F238E27FC236}">
                <a16:creationId xmlns:a16="http://schemas.microsoft.com/office/drawing/2014/main" id="{6239491E-998B-0045-A1F7-5CEBEC5C612D}"/>
              </a:ext>
            </a:extLst>
          </p:cNvPr>
          <p:cNvSpPr txBox="1"/>
          <p:nvPr/>
        </p:nvSpPr>
        <p:spPr>
          <a:xfrm>
            <a:off x="5061281" y="2422465"/>
            <a:ext cx="864276" cy="523220"/>
          </a:xfrm>
          <a:prstGeom prst="rect">
            <a:avLst/>
          </a:prstGeom>
          <a:noFill/>
        </p:spPr>
        <p:txBody>
          <a:bodyPr wrap="none" rtlCol="0">
            <a:spAutoFit/>
          </a:bodyPr>
          <a:lstStyle/>
          <a:p>
            <a:r>
              <a:rPr lang="en-US" sz="1400" dirty="0"/>
              <a:t>RICH</a:t>
            </a:r>
          </a:p>
          <a:p>
            <a:r>
              <a:rPr lang="en-US" sz="1400" dirty="0" err="1"/>
              <a:t>PolTarget</a:t>
            </a:r>
            <a:endParaRPr lang="en-US" sz="1400" dirty="0"/>
          </a:p>
        </p:txBody>
      </p:sp>
      <p:sp>
        <p:nvSpPr>
          <p:cNvPr id="51" name="TextBox 50">
            <a:extLst>
              <a:ext uri="{FF2B5EF4-FFF2-40B4-BE49-F238E27FC236}">
                <a16:creationId xmlns:a16="http://schemas.microsoft.com/office/drawing/2014/main" id="{8890AAA4-194C-BD4A-BBFF-E429C1D9CA88}"/>
              </a:ext>
            </a:extLst>
          </p:cNvPr>
          <p:cNvSpPr txBox="1"/>
          <p:nvPr/>
        </p:nvSpPr>
        <p:spPr>
          <a:xfrm>
            <a:off x="3382491" y="2422465"/>
            <a:ext cx="736099" cy="523220"/>
          </a:xfrm>
          <a:prstGeom prst="rect">
            <a:avLst/>
          </a:prstGeom>
          <a:noFill/>
        </p:spPr>
        <p:txBody>
          <a:bodyPr wrap="none" rtlCol="0">
            <a:spAutoFit/>
          </a:bodyPr>
          <a:lstStyle/>
          <a:p>
            <a:r>
              <a:rPr lang="en-US" sz="1400" dirty="0"/>
              <a:t>Tracker</a:t>
            </a:r>
          </a:p>
          <a:p>
            <a:r>
              <a:rPr lang="en-US" sz="1400" dirty="0"/>
              <a:t>HCAL-J</a:t>
            </a:r>
          </a:p>
        </p:txBody>
      </p:sp>
      <p:sp>
        <p:nvSpPr>
          <p:cNvPr id="52" name="TextBox 51">
            <a:extLst>
              <a:ext uri="{FF2B5EF4-FFF2-40B4-BE49-F238E27FC236}">
                <a16:creationId xmlns:a16="http://schemas.microsoft.com/office/drawing/2014/main" id="{873BFA4B-3B7A-A044-8B94-5CFCC18E69CD}"/>
              </a:ext>
            </a:extLst>
          </p:cNvPr>
          <p:cNvSpPr txBox="1"/>
          <p:nvPr/>
        </p:nvSpPr>
        <p:spPr>
          <a:xfrm>
            <a:off x="3837223" y="4893680"/>
            <a:ext cx="1540481" cy="307777"/>
          </a:xfrm>
          <a:prstGeom prst="rect">
            <a:avLst/>
          </a:prstGeom>
          <a:noFill/>
        </p:spPr>
        <p:txBody>
          <a:bodyPr wrap="none" rtlCol="0">
            <a:spAutoFit/>
          </a:bodyPr>
          <a:lstStyle/>
          <a:p>
            <a:r>
              <a:rPr lang="en-US" sz="1400" dirty="0"/>
              <a:t>Cristal </a:t>
            </a:r>
            <a:r>
              <a:rPr lang="en-US" sz="1400" dirty="0" err="1"/>
              <a:t>Calorimetry</a:t>
            </a:r>
            <a:endParaRPr lang="en-US" sz="1400" dirty="0"/>
          </a:p>
        </p:txBody>
      </p:sp>
      <p:sp>
        <p:nvSpPr>
          <p:cNvPr id="53" name="TextBox 52">
            <a:extLst>
              <a:ext uri="{FF2B5EF4-FFF2-40B4-BE49-F238E27FC236}">
                <a16:creationId xmlns:a16="http://schemas.microsoft.com/office/drawing/2014/main" id="{9158265A-3B64-B140-91D2-FB60E7742611}"/>
              </a:ext>
            </a:extLst>
          </p:cNvPr>
          <p:cNvSpPr txBox="1"/>
          <p:nvPr/>
        </p:nvSpPr>
        <p:spPr>
          <a:xfrm>
            <a:off x="3661398" y="3694113"/>
            <a:ext cx="623776" cy="307777"/>
          </a:xfrm>
          <a:prstGeom prst="rect">
            <a:avLst/>
          </a:prstGeom>
          <a:noFill/>
        </p:spPr>
        <p:txBody>
          <a:bodyPr wrap="none" rtlCol="0">
            <a:spAutoFit/>
          </a:bodyPr>
          <a:lstStyle/>
          <a:p>
            <a:r>
              <a:rPr lang="en-US" sz="1400" dirty="0"/>
              <a:t>Hall-A</a:t>
            </a:r>
          </a:p>
        </p:txBody>
      </p:sp>
      <p:sp>
        <p:nvSpPr>
          <p:cNvPr id="54" name="TextBox 53">
            <a:extLst>
              <a:ext uri="{FF2B5EF4-FFF2-40B4-BE49-F238E27FC236}">
                <a16:creationId xmlns:a16="http://schemas.microsoft.com/office/drawing/2014/main" id="{B1E8476A-8740-2A47-BE4D-AA8C27E5E36E}"/>
              </a:ext>
            </a:extLst>
          </p:cNvPr>
          <p:cNvSpPr txBox="1"/>
          <p:nvPr/>
        </p:nvSpPr>
        <p:spPr>
          <a:xfrm>
            <a:off x="4825071" y="3674482"/>
            <a:ext cx="617552" cy="307777"/>
          </a:xfrm>
          <a:prstGeom prst="rect">
            <a:avLst/>
          </a:prstGeom>
          <a:noFill/>
        </p:spPr>
        <p:txBody>
          <a:bodyPr wrap="none" rtlCol="0">
            <a:spAutoFit/>
          </a:bodyPr>
          <a:lstStyle/>
          <a:p>
            <a:r>
              <a:rPr lang="en-US" sz="1400" dirty="0"/>
              <a:t>Hall-B</a:t>
            </a:r>
          </a:p>
        </p:txBody>
      </p:sp>
      <p:cxnSp>
        <p:nvCxnSpPr>
          <p:cNvPr id="55" name="Straight Connector 54">
            <a:extLst>
              <a:ext uri="{FF2B5EF4-FFF2-40B4-BE49-F238E27FC236}">
                <a16:creationId xmlns:a16="http://schemas.microsoft.com/office/drawing/2014/main" id="{EC896E7B-4FC0-994B-AF89-1F3B48BBC164}"/>
              </a:ext>
            </a:extLst>
          </p:cNvPr>
          <p:cNvCxnSpPr/>
          <p:nvPr/>
        </p:nvCxnSpPr>
        <p:spPr>
          <a:xfrm flipV="1">
            <a:off x="0" y="1026161"/>
            <a:ext cx="9144000" cy="5602420"/>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56" name="Picture 55">
            <a:extLst>
              <a:ext uri="{FF2B5EF4-FFF2-40B4-BE49-F238E27FC236}">
                <a16:creationId xmlns:a16="http://schemas.microsoft.com/office/drawing/2014/main" id="{398A6332-DDF1-8E45-A682-C5A068D2CF71}"/>
              </a:ext>
            </a:extLst>
          </p:cNvPr>
          <p:cNvPicPr>
            <a:picLocks noChangeAspect="1"/>
          </p:cNvPicPr>
          <p:nvPr/>
        </p:nvPicPr>
        <p:blipFill>
          <a:blip r:embed="rId3"/>
          <a:stretch>
            <a:fillRect/>
          </a:stretch>
        </p:blipFill>
        <p:spPr>
          <a:xfrm>
            <a:off x="8232165" y="4998"/>
            <a:ext cx="762181" cy="400735"/>
          </a:xfrm>
          <a:prstGeom prst="rect">
            <a:avLst/>
          </a:prstGeom>
        </p:spPr>
      </p:pic>
      <p:pic>
        <p:nvPicPr>
          <p:cNvPr id="57" name="Picture 56">
            <a:extLst>
              <a:ext uri="{FF2B5EF4-FFF2-40B4-BE49-F238E27FC236}">
                <a16:creationId xmlns:a16="http://schemas.microsoft.com/office/drawing/2014/main" id="{5EDD327D-051E-DD45-9825-91A6F6A1DFCB}"/>
              </a:ext>
            </a:extLst>
          </p:cNvPr>
          <p:cNvPicPr>
            <a:picLocks noChangeAspect="1"/>
          </p:cNvPicPr>
          <p:nvPr/>
        </p:nvPicPr>
        <p:blipFill>
          <a:blip r:embed="rId4"/>
          <a:stretch>
            <a:fillRect/>
          </a:stretch>
        </p:blipFill>
        <p:spPr>
          <a:xfrm>
            <a:off x="83679" y="20489"/>
            <a:ext cx="1044906" cy="379706"/>
          </a:xfrm>
          <a:prstGeom prst="rect">
            <a:avLst/>
          </a:prstGeom>
        </p:spPr>
      </p:pic>
      <p:sp>
        <p:nvSpPr>
          <p:cNvPr id="2" name="Rectangle 1">
            <a:extLst>
              <a:ext uri="{FF2B5EF4-FFF2-40B4-BE49-F238E27FC236}">
                <a16:creationId xmlns:a16="http://schemas.microsoft.com/office/drawing/2014/main" id="{D9AE5E23-494B-C1F5-958E-BF274795F92D}"/>
              </a:ext>
            </a:extLst>
          </p:cNvPr>
          <p:cNvSpPr/>
          <p:nvPr/>
        </p:nvSpPr>
        <p:spPr>
          <a:xfrm>
            <a:off x="0" y="6640286"/>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4" name="Foliennummernplatzhalter 6">
            <a:extLst>
              <a:ext uri="{FF2B5EF4-FFF2-40B4-BE49-F238E27FC236}">
                <a16:creationId xmlns:a16="http://schemas.microsoft.com/office/drawing/2014/main" id="{3A1D9338-1C5B-E63F-EA2D-31BA5C49D284}"/>
              </a:ext>
            </a:extLst>
          </p:cNvPr>
          <p:cNvSpPr txBox="1">
            <a:spLocks noGrp="1"/>
          </p:cNvSpPr>
          <p:nvPr/>
        </p:nvSpPr>
        <p:spPr>
          <a:xfrm>
            <a:off x="6633408" y="6511107"/>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6</a:t>
            </a:fld>
            <a:endParaRPr lang="en-US" sz="1100" dirty="0">
              <a:solidFill>
                <a:schemeClr val="bg1"/>
              </a:solidFill>
            </a:endParaRPr>
          </a:p>
        </p:txBody>
      </p:sp>
      <p:sp>
        <p:nvSpPr>
          <p:cNvPr id="5" name="Datumsplatzhalter 5">
            <a:extLst>
              <a:ext uri="{FF2B5EF4-FFF2-40B4-BE49-F238E27FC236}">
                <a16:creationId xmlns:a16="http://schemas.microsoft.com/office/drawing/2014/main" id="{893AFF38-A584-73EC-428B-DF381025B8E0}"/>
              </a:ext>
            </a:extLst>
          </p:cNvPr>
          <p:cNvSpPr txBox="1">
            <a:spLocks noGrp="1"/>
          </p:cNvSpPr>
          <p:nvPr/>
        </p:nvSpPr>
        <p:spPr>
          <a:xfrm>
            <a:off x="330634" y="6640286"/>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6" name="Fußzeilenplatzhalter 7">
            <a:extLst>
              <a:ext uri="{FF2B5EF4-FFF2-40B4-BE49-F238E27FC236}">
                <a16:creationId xmlns:a16="http://schemas.microsoft.com/office/drawing/2014/main" id="{5C04249E-214F-61E4-1D89-17512237048C}"/>
              </a:ext>
            </a:extLst>
          </p:cNvPr>
          <p:cNvSpPr txBox="1">
            <a:spLocks noGrp="1"/>
          </p:cNvSpPr>
          <p:nvPr/>
        </p:nvSpPr>
        <p:spPr>
          <a:xfrm>
            <a:off x="1761735" y="6640286"/>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spTree>
    <p:extLst>
      <p:ext uri="{BB962C8B-B14F-4D97-AF65-F5344CB8AC3E}">
        <p14:creationId xmlns:p14="http://schemas.microsoft.com/office/powerpoint/2010/main" val="2095800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4D41B3-55A6-9A81-DD73-3D7C5F1AC317}"/>
              </a:ext>
            </a:extLst>
          </p:cNvPr>
          <p:cNvPicPr>
            <a:picLocks noChangeAspect="1"/>
          </p:cNvPicPr>
          <p:nvPr/>
        </p:nvPicPr>
        <p:blipFill>
          <a:blip r:embed="rId3"/>
          <a:stretch>
            <a:fillRect/>
          </a:stretch>
        </p:blipFill>
        <p:spPr>
          <a:xfrm>
            <a:off x="2965722" y="1661477"/>
            <a:ext cx="2592243" cy="1685433"/>
          </a:xfrm>
          <a:prstGeom prst="rect">
            <a:avLst/>
          </a:prstGeom>
        </p:spPr>
      </p:pic>
      <p:pic>
        <p:nvPicPr>
          <p:cNvPr id="4" name="Picture 3">
            <a:extLst>
              <a:ext uri="{FF2B5EF4-FFF2-40B4-BE49-F238E27FC236}">
                <a16:creationId xmlns:a16="http://schemas.microsoft.com/office/drawing/2014/main" id="{4E741570-798B-1B37-3728-2075E645D95F}"/>
              </a:ext>
            </a:extLst>
          </p:cNvPr>
          <p:cNvPicPr>
            <a:picLocks noChangeAspect="1"/>
          </p:cNvPicPr>
          <p:nvPr/>
        </p:nvPicPr>
        <p:blipFill>
          <a:blip r:embed="rId4"/>
          <a:stretch>
            <a:fillRect/>
          </a:stretch>
        </p:blipFill>
        <p:spPr>
          <a:xfrm>
            <a:off x="135648" y="4700673"/>
            <a:ext cx="2485245" cy="1925059"/>
          </a:xfrm>
          <a:prstGeom prst="rect">
            <a:avLst/>
          </a:prstGeom>
        </p:spPr>
      </p:pic>
      <p:sp>
        <p:nvSpPr>
          <p:cNvPr id="3" name="Rectangle 2">
            <a:extLst>
              <a:ext uri="{FF2B5EF4-FFF2-40B4-BE49-F238E27FC236}">
                <a16:creationId xmlns:a16="http://schemas.microsoft.com/office/drawing/2014/main" id="{BB377CD3-6679-084C-B786-867015090574}"/>
              </a:ext>
            </a:extLst>
          </p:cNvPr>
          <p:cNvSpPr/>
          <p:nvPr/>
        </p:nvSpPr>
        <p:spPr>
          <a:xfrm>
            <a:off x="0" y="0"/>
            <a:ext cx="9144000"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5" name="Rectangle 14"/>
          <p:cNvSpPr/>
          <p:nvPr/>
        </p:nvSpPr>
        <p:spPr>
          <a:xfrm>
            <a:off x="3521394" y="-41638"/>
            <a:ext cx="2026837" cy="461665"/>
          </a:xfrm>
          <a:prstGeom prst="rect">
            <a:avLst/>
          </a:prstGeom>
          <a:noFill/>
        </p:spPr>
        <p:txBody>
          <a:bodyPr wrap="none">
            <a:spAutoFit/>
          </a:bodyPr>
          <a:lstStyle/>
          <a:p>
            <a:pPr algn="ctr">
              <a:defRPr/>
            </a:pPr>
            <a:r>
              <a:rPr lang="en-US" sz="2400" dirty="0" err="1">
                <a:ln w="1905"/>
                <a:solidFill>
                  <a:schemeClr val="bg1"/>
                </a:solidFill>
                <a:latin typeface="Calibri"/>
              </a:rPr>
              <a:t>JLab</a:t>
            </a:r>
            <a:r>
              <a:rPr lang="en-US" sz="2400" dirty="0">
                <a:ln w="1905"/>
                <a:solidFill>
                  <a:schemeClr val="bg1"/>
                </a:solidFill>
                <a:latin typeface="Calibri"/>
              </a:rPr>
              <a:t> Highlights</a:t>
            </a:r>
          </a:p>
        </p:txBody>
      </p:sp>
      <p:sp>
        <p:nvSpPr>
          <p:cNvPr id="22" name="TextBox 21">
            <a:extLst>
              <a:ext uri="{FF2B5EF4-FFF2-40B4-BE49-F238E27FC236}">
                <a16:creationId xmlns:a16="http://schemas.microsoft.com/office/drawing/2014/main" id="{79159A38-2926-3246-B339-E9AF4F4912DA}"/>
              </a:ext>
            </a:extLst>
          </p:cNvPr>
          <p:cNvSpPr txBox="1"/>
          <p:nvPr/>
        </p:nvSpPr>
        <p:spPr>
          <a:xfrm>
            <a:off x="-13466" y="501042"/>
            <a:ext cx="2898336" cy="553998"/>
          </a:xfrm>
          <a:prstGeom prst="rect">
            <a:avLst/>
          </a:prstGeom>
          <a:noFill/>
        </p:spPr>
        <p:txBody>
          <a:bodyPr wrap="square" rtlCol="0">
            <a:spAutoFit/>
          </a:bodyPr>
          <a:lstStyle/>
          <a:p>
            <a:r>
              <a:rPr lang="en-US" sz="1000" b="1" i="1" dirty="0">
                <a:solidFill>
                  <a:srgbClr val="C00000"/>
                </a:solidFill>
                <a:sym typeface="Wingdings" pitchFamily="2" charset="2"/>
              </a:rPr>
              <a:t>Hall-B:  RICH installation completed</a:t>
            </a:r>
          </a:p>
          <a:p>
            <a:r>
              <a:rPr lang="en-US" sz="1000" b="1" i="1" dirty="0">
                <a:solidFill>
                  <a:srgbClr val="C00000"/>
                </a:solidFill>
                <a:sym typeface="Wingdings" pitchFamily="2" charset="2"/>
              </a:rPr>
              <a:t>              First run with a polarized target</a:t>
            </a:r>
          </a:p>
          <a:p>
            <a:r>
              <a:rPr lang="en-US" sz="1000" b="1" i="1" dirty="0">
                <a:solidFill>
                  <a:srgbClr val="C00000"/>
                </a:solidFill>
                <a:sym typeface="Wingdings" pitchFamily="2" charset="2"/>
              </a:rPr>
              <a:t>Hall-A: Fully operational SBS spectrometer</a:t>
            </a:r>
            <a:endParaRPr lang="en-US" sz="1000" b="1" i="1" dirty="0">
              <a:solidFill>
                <a:srgbClr val="C00000"/>
              </a:solidFill>
            </a:endParaRPr>
          </a:p>
        </p:txBody>
      </p:sp>
      <p:sp>
        <p:nvSpPr>
          <p:cNvPr id="27" name="TextBox 26">
            <a:extLst>
              <a:ext uri="{FF2B5EF4-FFF2-40B4-BE49-F238E27FC236}">
                <a16:creationId xmlns:a16="http://schemas.microsoft.com/office/drawing/2014/main" id="{628E755F-0E4A-3342-8580-6A40814B535A}"/>
              </a:ext>
            </a:extLst>
          </p:cNvPr>
          <p:cNvSpPr txBox="1"/>
          <p:nvPr/>
        </p:nvSpPr>
        <p:spPr>
          <a:xfrm>
            <a:off x="6148710" y="3368838"/>
            <a:ext cx="2885392" cy="1369606"/>
          </a:xfrm>
          <a:prstGeom prst="rect">
            <a:avLst/>
          </a:prstGeom>
          <a:noFill/>
        </p:spPr>
        <p:txBody>
          <a:bodyPr wrap="square" rtlCol="0">
            <a:spAutoFit/>
          </a:bodyPr>
          <a:lstStyle/>
          <a:p>
            <a:r>
              <a:rPr lang="en-IT" sz="1000" b="1" i="1" dirty="0">
                <a:solidFill>
                  <a:srgbClr val="C00000"/>
                </a:solidFill>
              </a:rPr>
              <a:t>Hall-A: </a:t>
            </a:r>
            <a:r>
              <a:rPr lang="en-GB" sz="1000" b="1" i="1" dirty="0">
                <a:solidFill>
                  <a:srgbClr val="C00000"/>
                </a:solidFill>
              </a:rPr>
              <a:t>Nature Phys. 18 (2022)  1441-1446</a:t>
            </a:r>
            <a:br>
              <a:rPr lang="en-IT" sz="1000" i="1" dirty="0"/>
            </a:br>
            <a:r>
              <a:rPr lang="en-US" sz="1000" i="1" dirty="0"/>
              <a:t>Proton spin structure and generalized polarizabilities in the strong QCD regime</a:t>
            </a:r>
            <a:endParaRPr lang="en-IT" sz="1000" i="1" dirty="0"/>
          </a:p>
          <a:p>
            <a:endParaRPr lang="en-IT" sz="800" i="1" dirty="0"/>
          </a:p>
          <a:p>
            <a:r>
              <a:rPr lang="en-GB" sz="900" dirty="0"/>
              <a:t>Hall-A measurement of the spin structure function g2 accesses generalized polarizabilities that are fundamental quantities describing the nucleon’s response to an external field, and benchmarks the Chiral perturbation theory predictions.</a:t>
            </a:r>
            <a:endParaRPr lang="en-IT" sz="900" dirty="0"/>
          </a:p>
        </p:txBody>
      </p:sp>
      <p:sp>
        <p:nvSpPr>
          <p:cNvPr id="33" name="TextBox 32">
            <a:extLst>
              <a:ext uri="{FF2B5EF4-FFF2-40B4-BE49-F238E27FC236}">
                <a16:creationId xmlns:a16="http://schemas.microsoft.com/office/drawing/2014/main" id="{8B09E315-8903-5940-83BE-925E56E43B25}"/>
              </a:ext>
            </a:extLst>
          </p:cNvPr>
          <p:cNvSpPr txBox="1"/>
          <p:nvPr/>
        </p:nvSpPr>
        <p:spPr>
          <a:xfrm>
            <a:off x="5890995" y="499511"/>
            <a:ext cx="3143107" cy="1231106"/>
          </a:xfrm>
          <a:prstGeom prst="rect">
            <a:avLst/>
          </a:prstGeom>
          <a:noFill/>
        </p:spPr>
        <p:txBody>
          <a:bodyPr wrap="square" rtlCol="0">
            <a:spAutoFit/>
          </a:bodyPr>
          <a:lstStyle/>
          <a:p>
            <a:r>
              <a:rPr lang="en-IT" sz="1000" b="1" i="1" dirty="0">
                <a:solidFill>
                  <a:srgbClr val="C00000"/>
                </a:solidFill>
              </a:rPr>
              <a:t>Hall-A: </a:t>
            </a:r>
            <a:r>
              <a:rPr lang="en-GB" sz="1000" b="1" i="1" dirty="0">
                <a:solidFill>
                  <a:srgbClr val="C00000"/>
                </a:solidFill>
              </a:rPr>
              <a:t>Nature 609 (2022) 41-46</a:t>
            </a:r>
          </a:p>
          <a:p>
            <a:r>
              <a:rPr lang="en-US" sz="1000" i="1" dirty="0"/>
              <a:t>Revealing short-range structure of the mirror nuclei  </a:t>
            </a:r>
          </a:p>
          <a:p>
            <a:r>
              <a:rPr lang="en-US" sz="1000" i="1" baseline="30000" dirty="0"/>
              <a:t>3</a:t>
            </a:r>
            <a:r>
              <a:rPr lang="en-US" sz="1000" i="1" dirty="0"/>
              <a:t>H and </a:t>
            </a:r>
            <a:r>
              <a:rPr lang="en-US" sz="1000" i="1" baseline="30000" dirty="0"/>
              <a:t>3</a:t>
            </a:r>
            <a:r>
              <a:rPr lang="en-US" sz="1000" i="1" dirty="0"/>
              <a:t>He</a:t>
            </a:r>
            <a:endParaRPr lang="en-IT" sz="1000" i="1" dirty="0"/>
          </a:p>
          <a:p>
            <a:endParaRPr lang="en-IT" sz="600" i="1" dirty="0"/>
          </a:p>
          <a:p>
            <a:r>
              <a:rPr lang="en-GB" sz="900" dirty="0"/>
              <a:t>Hall-A measurement of np/pp short-range corelation ratio in mirror nuclei </a:t>
            </a:r>
            <a:r>
              <a:rPr lang="en-GB" sz="900" baseline="30000" dirty="0"/>
              <a:t>3</a:t>
            </a:r>
            <a:r>
              <a:rPr lang="en-GB" sz="900" dirty="0"/>
              <a:t>H and </a:t>
            </a:r>
            <a:r>
              <a:rPr lang="en-GB" sz="900" baseline="30000" dirty="0"/>
              <a:t>3</a:t>
            </a:r>
            <a:r>
              <a:rPr lang="en-GB" sz="900" dirty="0"/>
              <a:t>He is an order of magnitude more precise than previous experiments, and finds a marked deviation from the near-total np dominance observed in heavy nuclei.</a:t>
            </a:r>
            <a:endParaRPr lang="en-IT" sz="900" dirty="0"/>
          </a:p>
        </p:txBody>
      </p:sp>
      <p:pic>
        <p:nvPicPr>
          <p:cNvPr id="34" name="Picture 33">
            <a:extLst>
              <a:ext uri="{FF2B5EF4-FFF2-40B4-BE49-F238E27FC236}">
                <a16:creationId xmlns:a16="http://schemas.microsoft.com/office/drawing/2014/main" id="{0F0AC359-6EA6-A34A-BAD1-4C000F796822}"/>
              </a:ext>
            </a:extLst>
          </p:cNvPr>
          <p:cNvPicPr>
            <a:picLocks noChangeAspect="1"/>
          </p:cNvPicPr>
          <p:nvPr/>
        </p:nvPicPr>
        <p:blipFill>
          <a:blip r:embed="rId5"/>
          <a:stretch>
            <a:fillRect/>
          </a:stretch>
        </p:blipFill>
        <p:spPr>
          <a:xfrm>
            <a:off x="8232165" y="4998"/>
            <a:ext cx="762181" cy="400735"/>
          </a:xfrm>
          <a:prstGeom prst="rect">
            <a:avLst/>
          </a:prstGeom>
        </p:spPr>
      </p:pic>
      <p:pic>
        <p:nvPicPr>
          <p:cNvPr id="35" name="Picture 34">
            <a:extLst>
              <a:ext uri="{FF2B5EF4-FFF2-40B4-BE49-F238E27FC236}">
                <a16:creationId xmlns:a16="http://schemas.microsoft.com/office/drawing/2014/main" id="{695B6C47-C447-BB4A-8A2B-D3FA6AEBF71A}"/>
              </a:ext>
            </a:extLst>
          </p:cNvPr>
          <p:cNvPicPr>
            <a:picLocks noChangeAspect="1"/>
          </p:cNvPicPr>
          <p:nvPr/>
        </p:nvPicPr>
        <p:blipFill>
          <a:blip r:embed="rId6"/>
          <a:stretch>
            <a:fillRect/>
          </a:stretch>
        </p:blipFill>
        <p:spPr>
          <a:xfrm>
            <a:off x="83679" y="20489"/>
            <a:ext cx="1044906" cy="379706"/>
          </a:xfrm>
          <a:prstGeom prst="rect">
            <a:avLst/>
          </a:prstGeom>
        </p:spPr>
      </p:pic>
      <p:sp>
        <p:nvSpPr>
          <p:cNvPr id="18" name="TextBox 17">
            <a:extLst>
              <a:ext uri="{FF2B5EF4-FFF2-40B4-BE49-F238E27FC236}">
                <a16:creationId xmlns:a16="http://schemas.microsoft.com/office/drawing/2014/main" id="{66515954-7181-4708-20DA-42F8B3699973}"/>
              </a:ext>
            </a:extLst>
          </p:cNvPr>
          <p:cNvSpPr txBox="1"/>
          <p:nvPr/>
        </p:nvSpPr>
        <p:spPr>
          <a:xfrm>
            <a:off x="2965722" y="491650"/>
            <a:ext cx="2967586" cy="1200329"/>
          </a:xfrm>
          <a:prstGeom prst="rect">
            <a:avLst/>
          </a:prstGeom>
          <a:noFill/>
        </p:spPr>
        <p:txBody>
          <a:bodyPr wrap="square" rtlCol="0">
            <a:spAutoFit/>
          </a:bodyPr>
          <a:lstStyle/>
          <a:p>
            <a:r>
              <a:rPr lang="en-IT" sz="1000" b="1" i="1" dirty="0">
                <a:solidFill>
                  <a:srgbClr val="C00000"/>
                </a:solidFill>
              </a:rPr>
              <a:t>CLAS12: </a:t>
            </a:r>
            <a:r>
              <a:rPr lang="en-GB" sz="1000" b="1" i="1" dirty="0">
                <a:solidFill>
                  <a:srgbClr val="C00000"/>
                </a:solidFill>
              </a:rPr>
              <a:t>PRL  130 (2023) 21,  211902</a:t>
            </a:r>
          </a:p>
          <a:p>
            <a:r>
              <a:rPr lang="en-GB" sz="1000" i="1" dirty="0">
                <a:latin typeface="+mj-lt"/>
              </a:rPr>
              <a:t>First CLAS12 Measurement of DVCS Beam-Spin Asymmetries in the Extended Valence Region</a:t>
            </a:r>
          </a:p>
          <a:p>
            <a:endParaRPr lang="en-GB" sz="600" i="1" dirty="0">
              <a:latin typeface="+mj-lt"/>
            </a:endParaRPr>
          </a:p>
          <a:p>
            <a:r>
              <a:rPr lang="en-GB" sz="900" dirty="0">
                <a:latin typeface="-apple-system"/>
              </a:rPr>
              <a:t>The first CLAS12 measurement of the DVCS beam-spin asymmetry off unpolarized proton targets, greatly extends the x and Q</a:t>
            </a:r>
            <a:r>
              <a:rPr lang="en-GB" sz="900" baseline="30000" dirty="0">
                <a:latin typeface="-apple-system"/>
              </a:rPr>
              <a:t>2 </a:t>
            </a:r>
            <a:r>
              <a:rPr lang="en-GB" sz="900" dirty="0">
                <a:latin typeface="-apple-system"/>
              </a:rPr>
              <a:t> phase space beyond the existing data in the valence region with unprecedented statistical precision. </a:t>
            </a:r>
            <a:endParaRPr lang="en-IT" sz="900" dirty="0"/>
          </a:p>
        </p:txBody>
      </p:sp>
      <p:sp>
        <p:nvSpPr>
          <p:cNvPr id="25" name="Rectangle 24">
            <a:extLst>
              <a:ext uri="{FF2B5EF4-FFF2-40B4-BE49-F238E27FC236}">
                <a16:creationId xmlns:a16="http://schemas.microsoft.com/office/drawing/2014/main" id="{205755BD-F79F-5170-0C30-F20C0D3BA8D1}"/>
              </a:ext>
            </a:extLst>
          </p:cNvPr>
          <p:cNvSpPr/>
          <p:nvPr/>
        </p:nvSpPr>
        <p:spPr>
          <a:xfrm>
            <a:off x="2951313" y="501693"/>
            <a:ext cx="2809850" cy="551927"/>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9" name="Rectangle 28">
            <a:extLst>
              <a:ext uri="{FF2B5EF4-FFF2-40B4-BE49-F238E27FC236}">
                <a16:creationId xmlns:a16="http://schemas.microsoft.com/office/drawing/2014/main" id="{80D566A4-0125-CD42-B66F-D4328EBB47AB}"/>
              </a:ext>
            </a:extLst>
          </p:cNvPr>
          <p:cNvSpPr/>
          <p:nvPr/>
        </p:nvSpPr>
        <p:spPr>
          <a:xfrm>
            <a:off x="39899" y="501347"/>
            <a:ext cx="2764833" cy="572082"/>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36" name="Rectangle 35">
            <a:extLst>
              <a:ext uri="{FF2B5EF4-FFF2-40B4-BE49-F238E27FC236}">
                <a16:creationId xmlns:a16="http://schemas.microsoft.com/office/drawing/2014/main" id="{11DD39F3-CA85-87AB-67A8-40249E2C7C76}"/>
              </a:ext>
            </a:extLst>
          </p:cNvPr>
          <p:cNvSpPr/>
          <p:nvPr/>
        </p:nvSpPr>
        <p:spPr>
          <a:xfrm>
            <a:off x="5914452" y="510522"/>
            <a:ext cx="3084546" cy="523220"/>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28" name="TextBox 27">
            <a:extLst>
              <a:ext uri="{FF2B5EF4-FFF2-40B4-BE49-F238E27FC236}">
                <a16:creationId xmlns:a16="http://schemas.microsoft.com/office/drawing/2014/main" id="{70B11590-E775-FA52-9A3D-0FFA3677303B}"/>
              </a:ext>
            </a:extLst>
          </p:cNvPr>
          <p:cNvSpPr txBox="1"/>
          <p:nvPr/>
        </p:nvSpPr>
        <p:spPr>
          <a:xfrm>
            <a:off x="45735" y="3420657"/>
            <a:ext cx="2785381" cy="1215717"/>
          </a:xfrm>
          <a:prstGeom prst="rect">
            <a:avLst/>
          </a:prstGeom>
          <a:noFill/>
        </p:spPr>
        <p:txBody>
          <a:bodyPr wrap="square" rtlCol="0">
            <a:spAutoFit/>
          </a:bodyPr>
          <a:lstStyle/>
          <a:p>
            <a:r>
              <a:rPr lang="en-US" sz="1000" b="1" dirty="0">
                <a:solidFill>
                  <a:srgbClr val="C00000"/>
                </a:solidFill>
              </a:rPr>
              <a:t>Dark matter:   PRD  </a:t>
            </a:r>
            <a:r>
              <a:rPr lang="en-US" sz="1000" b="1" i="1" dirty="0">
                <a:solidFill>
                  <a:srgbClr val="C00000"/>
                </a:solidFill>
              </a:rPr>
              <a:t>106 (2022) 072011</a:t>
            </a:r>
          </a:p>
          <a:p>
            <a:r>
              <a:rPr lang="en-US" sz="1000" i="1" dirty="0"/>
              <a:t>Dark matter search with DBX-mini experiment</a:t>
            </a:r>
            <a:endParaRPr lang="en-US" sz="1000" i="1" dirty="0">
              <a:sym typeface="Wingdings" pitchFamily="2" charset="2"/>
            </a:endParaRPr>
          </a:p>
          <a:p>
            <a:endParaRPr lang="en-US" sz="800" b="1" i="1" dirty="0"/>
          </a:p>
          <a:p>
            <a:r>
              <a:rPr lang="en-US" sz="900" dirty="0"/>
              <a:t>The BDX-mini pilot experiment probed to be sensitive to the parameter space covered by some of the most sensitive experiments to date, and demonstrates the discovery potential of the next generation beam dump experiment planned at intense electron beam facilities.</a:t>
            </a:r>
            <a:endParaRPr lang="en-IT" sz="900" dirty="0"/>
          </a:p>
        </p:txBody>
      </p:sp>
      <p:sp>
        <p:nvSpPr>
          <p:cNvPr id="37" name="Rectangle 36">
            <a:extLst>
              <a:ext uri="{FF2B5EF4-FFF2-40B4-BE49-F238E27FC236}">
                <a16:creationId xmlns:a16="http://schemas.microsoft.com/office/drawing/2014/main" id="{CE021AE2-E166-B87E-324E-FBB7D471BAFA}"/>
              </a:ext>
            </a:extLst>
          </p:cNvPr>
          <p:cNvSpPr/>
          <p:nvPr/>
        </p:nvSpPr>
        <p:spPr>
          <a:xfrm>
            <a:off x="61146" y="3416407"/>
            <a:ext cx="2722337" cy="411155"/>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38" name="Rectangle 37">
            <a:extLst>
              <a:ext uri="{FF2B5EF4-FFF2-40B4-BE49-F238E27FC236}">
                <a16:creationId xmlns:a16="http://schemas.microsoft.com/office/drawing/2014/main" id="{2FD008F6-294F-A718-9F58-7B14BB040264}"/>
              </a:ext>
            </a:extLst>
          </p:cNvPr>
          <p:cNvSpPr/>
          <p:nvPr/>
        </p:nvSpPr>
        <p:spPr>
          <a:xfrm>
            <a:off x="6175790" y="3390244"/>
            <a:ext cx="2772951" cy="523220"/>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pic>
        <p:nvPicPr>
          <p:cNvPr id="2" name="Picture 1">
            <a:extLst>
              <a:ext uri="{FF2B5EF4-FFF2-40B4-BE49-F238E27FC236}">
                <a16:creationId xmlns:a16="http://schemas.microsoft.com/office/drawing/2014/main" id="{153AEEF9-0ED8-9722-85EB-736B5C51C99C}"/>
              </a:ext>
            </a:extLst>
          </p:cNvPr>
          <p:cNvPicPr>
            <a:picLocks noChangeAspect="1"/>
          </p:cNvPicPr>
          <p:nvPr/>
        </p:nvPicPr>
        <p:blipFill>
          <a:blip r:embed="rId7"/>
          <a:stretch>
            <a:fillRect/>
          </a:stretch>
        </p:blipFill>
        <p:spPr>
          <a:xfrm>
            <a:off x="6180860" y="4700673"/>
            <a:ext cx="2592243" cy="1925059"/>
          </a:xfrm>
          <a:prstGeom prst="rect">
            <a:avLst/>
          </a:prstGeom>
        </p:spPr>
      </p:pic>
      <p:pic>
        <p:nvPicPr>
          <p:cNvPr id="6" name="Picture 5">
            <a:extLst>
              <a:ext uri="{FF2B5EF4-FFF2-40B4-BE49-F238E27FC236}">
                <a16:creationId xmlns:a16="http://schemas.microsoft.com/office/drawing/2014/main" id="{96F5DDBC-262D-527B-CC73-7EEA7B500AEF}"/>
              </a:ext>
            </a:extLst>
          </p:cNvPr>
          <p:cNvPicPr>
            <a:picLocks noChangeAspect="1"/>
          </p:cNvPicPr>
          <p:nvPr/>
        </p:nvPicPr>
        <p:blipFill>
          <a:blip r:embed="rId8"/>
          <a:stretch>
            <a:fillRect/>
          </a:stretch>
        </p:blipFill>
        <p:spPr>
          <a:xfrm>
            <a:off x="6310487" y="1686433"/>
            <a:ext cx="2220016" cy="1650866"/>
          </a:xfrm>
          <a:prstGeom prst="rect">
            <a:avLst/>
          </a:prstGeom>
        </p:spPr>
      </p:pic>
      <p:pic>
        <p:nvPicPr>
          <p:cNvPr id="10" name="Picture 9" descr="richx2.jpg">
            <a:extLst>
              <a:ext uri="{FF2B5EF4-FFF2-40B4-BE49-F238E27FC236}">
                <a16:creationId xmlns:a16="http://schemas.microsoft.com/office/drawing/2014/main" id="{5A15C4BC-3214-4723-0AB7-B37DBA033F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5648" y="1162536"/>
            <a:ext cx="2626771" cy="2127177"/>
          </a:xfrm>
          <a:prstGeom prst="rect">
            <a:avLst/>
          </a:prstGeom>
        </p:spPr>
      </p:pic>
      <p:sp>
        <p:nvSpPr>
          <p:cNvPr id="5" name="Rectangle 4">
            <a:extLst>
              <a:ext uri="{FF2B5EF4-FFF2-40B4-BE49-F238E27FC236}">
                <a16:creationId xmlns:a16="http://schemas.microsoft.com/office/drawing/2014/main" id="{7B43BA0A-27F6-3DC4-CA33-AEBCB3C1EF0E}"/>
              </a:ext>
            </a:extLst>
          </p:cNvPr>
          <p:cNvSpPr/>
          <p:nvPr/>
        </p:nvSpPr>
        <p:spPr>
          <a:xfrm>
            <a:off x="0" y="6640286"/>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7" name="Foliennummernplatzhalter 6">
            <a:extLst>
              <a:ext uri="{FF2B5EF4-FFF2-40B4-BE49-F238E27FC236}">
                <a16:creationId xmlns:a16="http://schemas.microsoft.com/office/drawing/2014/main" id="{FCBC64D4-9E90-F254-747F-274E6DE45C1C}"/>
              </a:ext>
            </a:extLst>
          </p:cNvPr>
          <p:cNvSpPr txBox="1">
            <a:spLocks noGrp="1"/>
          </p:cNvSpPr>
          <p:nvPr/>
        </p:nvSpPr>
        <p:spPr>
          <a:xfrm>
            <a:off x="6633408" y="6511107"/>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7</a:t>
            </a:fld>
            <a:endParaRPr lang="en-US" sz="1100" dirty="0">
              <a:solidFill>
                <a:schemeClr val="bg1"/>
              </a:solidFill>
            </a:endParaRPr>
          </a:p>
        </p:txBody>
      </p:sp>
      <p:sp>
        <p:nvSpPr>
          <p:cNvPr id="8" name="Datumsplatzhalter 5">
            <a:extLst>
              <a:ext uri="{FF2B5EF4-FFF2-40B4-BE49-F238E27FC236}">
                <a16:creationId xmlns:a16="http://schemas.microsoft.com/office/drawing/2014/main" id="{289D2008-6808-9A66-0B0C-3192E417FB8D}"/>
              </a:ext>
            </a:extLst>
          </p:cNvPr>
          <p:cNvSpPr txBox="1">
            <a:spLocks noGrp="1"/>
          </p:cNvSpPr>
          <p:nvPr/>
        </p:nvSpPr>
        <p:spPr>
          <a:xfrm>
            <a:off x="330634" y="6640286"/>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11" name="Fußzeilenplatzhalter 7">
            <a:extLst>
              <a:ext uri="{FF2B5EF4-FFF2-40B4-BE49-F238E27FC236}">
                <a16:creationId xmlns:a16="http://schemas.microsoft.com/office/drawing/2014/main" id="{B3E9690C-4FCC-7503-BA9C-31E03859168D}"/>
              </a:ext>
            </a:extLst>
          </p:cNvPr>
          <p:cNvSpPr txBox="1">
            <a:spLocks noGrp="1"/>
          </p:cNvSpPr>
          <p:nvPr/>
        </p:nvSpPr>
        <p:spPr>
          <a:xfrm>
            <a:off x="1761735" y="6640286"/>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pic>
        <p:nvPicPr>
          <p:cNvPr id="13" name="Picture 12">
            <a:extLst>
              <a:ext uri="{FF2B5EF4-FFF2-40B4-BE49-F238E27FC236}">
                <a16:creationId xmlns:a16="http://schemas.microsoft.com/office/drawing/2014/main" id="{20A26AF9-1AF9-018B-8569-A71D1D983F93}"/>
              </a:ext>
            </a:extLst>
          </p:cNvPr>
          <p:cNvPicPr>
            <a:picLocks noChangeAspect="1"/>
          </p:cNvPicPr>
          <p:nvPr/>
        </p:nvPicPr>
        <p:blipFill>
          <a:blip r:embed="rId10"/>
          <a:stretch>
            <a:fillRect/>
          </a:stretch>
        </p:blipFill>
        <p:spPr>
          <a:xfrm>
            <a:off x="3153619" y="4705882"/>
            <a:ext cx="2592243" cy="1855151"/>
          </a:xfrm>
          <a:prstGeom prst="rect">
            <a:avLst/>
          </a:prstGeom>
        </p:spPr>
      </p:pic>
      <p:sp>
        <p:nvSpPr>
          <p:cNvPr id="14" name="TextBox 13">
            <a:extLst>
              <a:ext uri="{FF2B5EF4-FFF2-40B4-BE49-F238E27FC236}">
                <a16:creationId xmlns:a16="http://schemas.microsoft.com/office/drawing/2014/main" id="{9EEEE761-209C-32F5-22EA-4D6CB91B10CE}"/>
              </a:ext>
            </a:extLst>
          </p:cNvPr>
          <p:cNvSpPr txBox="1"/>
          <p:nvPr/>
        </p:nvSpPr>
        <p:spPr>
          <a:xfrm>
            <a:off x="2888422" y="3390244"/>
            <a:ext cx="3084547" cy="1231106"/>
          </a:xfrm>
          <a:prstGeom prst="rect">
            <a:avLst/>
          </a:prstGeom>
          <a:noFill/>
        </p:spPr>
        <p:txBody>
          <a:bodyPr wrap="square" rtlCol="0">
            <a:spAutoFit/>
          </a:bodyPr>
          <a:lstStyle/>
          <a:p>
            <a:r>
              <a:rPr lang="en-IT" sz="1000" b="1" i="1" dirty="0">
                <a:solidFill>
                  <a:srgbClr val="C00000"/>
                </a:solidFill>
              </a:rPr>
              <a:t>CREX: </a:t>
            </a:r>
            <a:r>
              <a:rPr lang="en-GB" sz="1000" b="1" i="1" dirty="0">
                <a:solidFill>
                  <a:srgbClr val="C00000"/>
                </a:solidFill>
              </a:rPr>
              <a:t>PRL 129 (2022) 042501</a:t>
            </a:r>
            <a:endParaRPr lang="en-IT" sz="1000" b="1" i="1" dirty="0">
              <a:solidFill>
                <a:srgbClr val="C00000"/>
              </a:solidFill>
            </a:endParaRPr>
          </a:p>
          <a:p>
            <a:r>
              <a:rPr lang="en-GB" sz="1000" i="1" dirty="0"/>
              <a:t>Precise determination of the neutral weak form factor of </a:t>
            </a:r>
            <a:r>
              <a:rPr lang="en-GB" sz="1000" i="1" baseline="30000" dirty="0"/>
              <a:t>48</a:t>
            </a:r>
            <a:r>
              <a:rPr lang="en-GB" sz="1000" i="1" dirty="0"/>
              <a:t>Ca.</a:t>
            </a:r>
          </a:p>
          <a:p>
            <a:endParaRPr lang="en-IT" sz="800" i="1" dirty="0"/>
          </a:p>
          <a:p>
            <a:r>
              <a:rPr lang="en-US" sz="900" dirty="0"/>
              <a:t>CREX  has performed a precise determination of the neutron skin thickness of the </a:t>
            </a:r>
            <a:r>
              <a:rPr lang="en-US" sz="900" baseline="30000" dirty="0"/>
              <a:t>48</a:t>
            </a:r>
            <a:r>
              <a:rPr lang="en-US" sz="900" dirty="0"/>
              <a:t>Ca nucleus. Together with the PREX measurement on </a:t>
            </a:r>
            <a:r>
              <a:rPr lang="en-US" sz="900" baseline="30000" dirty="0"/>
              <a:t>208</a:t>
            </a:r>
            <a:r>
              <a:rPr lang="en-US" sz="900" dirty="0"/>
              <a:t>Pb, it provides constraints on the density dependence of the symmetry energy of nuclear matter.</a:t>
            </a:r>
          </a:p>
        </p:txBody>
      </p:sp>
      <p:sp>
        <p:nvSpPr>
          <p:cNvPr id="16" name="Rectangle 15">
            <a:extLst>
              <a:ext uri="{FF2B5EF4-FFF2-40B4-BE49-F238E27FC236}">
                <a16:creationId xmlns:a16="http://schemas.microsoft.com/office/drawing/2014/main" id="{CA1957BE-378D-DCC2-D76E-D0196368C341}"/>
              </a:ext>
            </a:extLst>
          </p:cNvPr>
          <p:cNvSpPr/>
          <p:nvPr/>
        </p:nvSpPr>
        <p:spPr>
          <a:xfrm>
            <a:off x="2923421" y="3390244"/>
            <a:ext cx="3139928" cy="561864"/>
          </a:xfrm>
          <a:prstGeom prst="rect">
            <a:avLst/>
          </a:prstGeom>
          <a:noFill/>
          <a:ln w="254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Tree>
    <p:extLst>
      <p:ext uri="{BB962C8B-B14F-4D97-AF65-F5344CB8AC3E}">
        <p14:creationId xmlns:p14="http://schemas.microsoft.com/office/powerpoint/2010/main" val="2753442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377CD3-6679-084C-B786-867015090574}"/>
              </a:ext>
            </a:extLst>
          </p:cNvPr>
          <p:cNvSpPr/>
          <p:nvPr/>
        </p:nvSpPr>
        <p:spPr>
          <a:xfrm>
            <a:off x="0" y="0"/>
            <a:ext cx="9144000"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5" name="Rectangle 14"/>
          <p:cNvSpPr/>
          <p:nvPr/>
        </p:nvSpPr>
        <p:spPr>
          <a:xfrm>
            <a:off x="3375293" y="-21507"/>
            <a:ext cx="2247667" cy="461665"/>
          </a:xfrm>
          <a:prstGeom prst="rect">
            <a:avLst/>
          </a:prstGeom>
          <a:noFill/>
        </p:spPr>
        <p:txBody>
          <a:bodyPr wrap="none">
            <a:spAutoFit/>
          </a:bodyPr>
          <a:lstStyle/>
          <a:p>
            <a:pPr algn="ctr">
              <a:defRPr/>
            </a:pPr>
            <a:r>
              <a:rPr lang="en-US" sz="2400" dirty="0">
                <a:ln w="1905"/>
                <a:solidFill>
                  <a:schemeClr val="bg1"/>
                </a:solidFill>
                <a:latin typeface="Calibri"/>
              </a:rPr>
              <a:t>Milestones 2023</a:t>
            </a:r>
          </a:p>
        </p:txBody>
      </p:sp>
      <p:pic>
        <p:nvPicPr>
          <p:cNvPr id="34" name="Picture 33">
            <a:extLst>
              <a:ext uri="{FF2B5EF4-FFF2-40B4-BE49-F238E27FC236}">
                <a16:creationId xmlns:a16="http://schemas.microsoft.com/office/drawing/2014/main" id="{0F0AC359-6EA6-A34A-BAD1-4C000F796822}"/>
              </a:ext>
            </a:extLst>
          </p:cNvPr>
          <p:cNvPicPr>
            <a:picLocks noChangeAspect="1"/>
          </p:cNvPicPr>
          <p:nvPr/>
        </p:nvPicPr>
        <p:blipFill>
          <a:blip r:embed="rId3"/>
          <a:stretch>
            <a:fillRect/>
          </a:stretch>
        </p:blipFill>
        <p:spPr>
          <a:xfrm>
            <a:off x="8232165" y="4998"/>
            <a:ext cx="762181" cy="400735"/>
          </a:xfrm>
          <a:prstGeom prst="rect">
            <a:avLst/>
          </a:prstGeom>
        </p:spPr>
      </p:pic>
      <p:pic>
        <p:nvPicPr>
          <p:cNvPr id="35" name="Picture 34">
            <a:extLst>
              <a:ext uri="{FF2B5EF4-FFF2-40B4-BE49-F238E27FC236}">
                <a16:creationId xmlns:a16="http://schemas.microsoft.com/office/drawing/2014/main" id="{695B6C47-C447-BB4A-8A2B-D3FA6AEBF71A}"/>
              </a:ext>
            </a:extLst>
          </p:cNvPr>
          <p:cNvPicPr>
            <a:picLocks noChangeAspect="1"/>
          </p:cNvPicPr>
          <p:nvPr/>
        </p:nvPicPr>
        <p:blipFill>
          <a:blip r:embed="rId4"/>
          <a:stretch>
            <a:fillRect/>
          </a:stretch>
        </p:blipFill>
        <p:spPr>
          <a:xfrm>
            <a:off x="83679" y="20489"/>
            <a:ext cx="1044906" cy="379706"/>
          </a:xfrm>
          <a:prstGeom prst="rect">
            <a:avLst/>
          </a:prstGeom>
        </p:spPr>
      </p:pic>
      <p:pic>
        <p:nvPicPr>
          <p:cNvPr id="2" name="Picture 1">
            <a:extLst>
              <a:ext uri="{FF2B5EF4-FFF2-40B4-BE49-F238E27FC236}">
                <a16:creationId xmlns:a16="http://schemas.microsoft.com/office/drawing/2014/main" id="{984A7B3A-72FB-F76D-16D7-031FCCA8403B}"/>
              </a:ext>
            </a:extLst>
          </p:cNvPr>
          <p:cNvPicPr>
            <a:picLocks noChangeAspect="1"/>
          </p:cNvPicPr>
          <p:nvPr/>
        </p:nvPicPr>
        <p:blipFill>
          <a:blip r:embed="rId5"/>
          <a:stretch>
            <a:fillRect/>
          </a:stretch>
        </p:blipFill>
        <p:spPr>
          <a:xfrm>
            <a:off x="48452" y="1094266"/>
            <a:ext cx="9047095" cy="4669468"/>
          </a:xfrm>
          <a:prstGeom prst="rect">
            <a:avLst/>
          </a:prstGeom>
        </p:spPr>
      </p:pic>
      <p:sp>
        <p:nvSpPr>
          <p:cNvPr id="4" name="Rectangle 3">
            <a:extLst>
              <a:ext uri="{FF2B5EF4-FFF2-40B4-BE49-F238E27FC236}">
                <a16:creationId xmlns:a16="http://schemas.microsoft.com/office/drawing/2014/main" id="{5C47D6C2-5AF5-F3E8-E617-63184417367D}"/>
              </a:ext>
            </a:extLst>
          </p:cNvPr>
          <p:cNvSpPr/>
          <p:nvPr/>
        </p:nvSpPr>
        <p:spPr>
          <a:xfrm>
            <a:off x="8232165" y="1679713"/>
            <a:ext cx="275731" cy="2087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5" name="Rectangle 4">
            <a:extLst>
              <a:ext uri="{FF2B5EF4-FFF2-40B4-BE49-F238E27FC236}">
                <a16:creationId xmlns:a16="http://schemas.microsoft.com/office/drawing/2014/main" id="{F507A54A-A555-F454-D199-B970D0433AE9}"/>
              </a:ext>
            </a:extLst>
          </p:cNvPr>
          <p:cNvSpPr/>
          <p:nvPr/>
        </p:nvSpPr>
        <p:spPr>
          <a:xfrm>
            <a:off x="8232165" y="2134660"/>
            <a:ext cx="275731" cy="2087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6" name="Rectangle 5">
            <a:extLst>
              <a:ext uri="{FF2B5EF4-FFF2-40B4-BE49-F238E27FC236}">
                <a16:creationId xmlns:a16="http://schemas.microsoft.com/office/drawing/2014/main" id="{04357A60-2670-F89B-0265-E08AA85DC3AE}"/>
              </a:ext>
            </a:extLst>
          </p:cNvPr>
          <p:cNvSpPr/>
          <p:nvPr/>
        </p:nvSpPr>
        <p:spPr>
          <a:xfrm>
            <a:off x="8232165" y="2567476"/>
            <a:ext cx="275731" cy="2087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7" name="Rectangle 6">
            <a:extLst>
              <a:ext uri="{FF2B5EF4-FFF2-40B4-BE49-F238E27FC236}">
                <a16:creationId xmlns:a16="http://schemas.microsoft.com/office/drawing/2014/main" id="{17F2DADB-C95D-4954-1C60-83CBD8A38283}"/>
              </a:ext>
            </a:extLst>
          </p:cNvPr>
          <p:cNvSpPr/>
          <p:nvPr/>
        </p:nvSpPr>
        <p:spPr>
          <a:xfrm>
            <a:off x="8222226" y="3052422"/>
            <a:ext cx="275731" cy="2087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8" name="Rectangle 7">
            <a:extLst>
              <a:ext uri="{FF2B5EF4-FFF2-40B4-BE49-F238E27FC236}">
                <a16:creationId xmlns:a16="http://schemas.microsoft.com/office/drawing/2014/main" id="{78C9FAF8-FF14-E166-F10C-B7D09F1BE20E}"/>
              </a:ext>
            </a:extLst>
          </p:cNvPr>
          <p:cNvSpPr/>
          <p:nvPr/>
        </p:nvSpPr>
        <p:spPr>
          <a:xfrm>
            <a:off x="8222226" y="3473228"/>
            <a:ext cx="275731" cy="2087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9" name="Rectangle 8">
            <a:extLst>
              <a:ext uri="{FF2B5EF4-FFF2-40B4-BE49-F238E27FC236}">
                <a16:creationId xmlns:a16="http://schemas.microsoft.com/office/drawing/2014/main" id="{CEC8AC60-E095-A0C6-4E09-80B7A5EC6237}"/>
              </a:ext>
            </a:extLst>
          </p:cNvPr>
          <p:cNvSpPr/>
          <p:nvPr/>
        </p:nvSpPr>
        <p:spPr>
          <a:xfrm>
            <a:off x="8232165" y="3909984"/>
            <a:ext cx="275731" cy="2087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0" name="Rectangle 9">
            <a:extLst>
              <a:ext uri="{FF2B5EF4-FFF2-40B4-BE49-F238E27FC236}">
                <a16:creationId xmlns:a16="http://schemas.microsoft.com/office/drawing/2014/main" id="{A62D734B-2542-EE2B-5D06-78C537832965}"/>
              </a:ext>
            </a:extLst>
          </p:cNvPr>
          <p:cNvSpPr/>
          <p:nvPr/>
        </p:nvSpPr>
        <p:spPr>
          <a:xfrm>
            <a:off x="8232165" y="4373908"/>
            <a:ext cx="275731" cy="2087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1" name="Rectangle 10">
            <a:extLst>
              <a:ext uri="{FF2B5EF4-FFF2-40B4-BE49-F238E27FC236}">
                <a16:creationId xmlns:a16="http://schemas.microsoft.com/office/drawing/2014/main" id="{0E6B1A4D-21E5-965D-35D3-979511399EF9}"/>
              </a:ext>
            </a:extLst>
          </p:cNvPr>
          <p:cNvSpPr/>
          <p:nvPr/>
        </p:nvSpPr>
        <p:spPr>
          <a:xfrm>
            <a:off x="8232165" y="4824678"/>
            <a:ext cx="275731" cy="2087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2" name="Rectangle 11">
            <a:extLst>
              <a:ext uri="{FF2B5EF4-FFF2-40B4-BE49-F238E27FC236}">
                <a16:creationId xmlns:a16="http://schemas.microsoft.com/office/drawing/2014/main" id="{1E144992-B3E5-7B84-D2F9-53756901450C}"/>
              </a:ext>
            </a:extLst>
          </p:cNvPr>
          <p:cNvSpPr/>
          <p:nvPr/>
        </p:nvSpPr>
        <p:spPr>
          <a:xfrm>
            <a:off x="8232165" y="5238771"/>
            <a:ext cx="275731" cy="2087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T"/>
          </a:p>
        </p:txBody>
      </p:sp>
      <p:sp>
        <p:nvSpPr>
          <p:cNvPr id="13" name="TextBox 12">
            <a:extLst>
              <a:ext uri="{FF2B5EF4-FFF2-40B4-BE49-F238E27FC236}">
                <a16:creationId xmlns:a16="http://schemas.microsoft.com/office/drawing/2014/main" id="{27C97537-AE0C-6820-88E8-82238FF9E1FE}"/>
              </a:ext>
            </a:extLst>
          </p:cNvPr>
          <p:cNvSpPr txBox="1"/>
          <p:nvPr/>
        </p:nvSpPr>
        <p:spPr>
          <a:xfrm>
            <a:off x="8046543" y="1734546"/>
            <a:ext cx="627095" cy="307777"/>
          </a:xfrm>
          <a:prstGeom prst="rect">
            <a:avLst/>
          </a:prstGeom>
          <a:noFill/>
        </p:spPr>
        <p:txBody>
          <a:bodyPr wrap="none" rtlCol="0">
            <a:spAutoFit/>
          </a:bodyPr>
          <a:lstStyle/>
          <a:p>
            <a:r>
              <a:rPr lang="en-IT" sz="1400" dirty="0"/>
              <a:t>100 %</a:t>
            </a:r>
          </a:p>
        </p:txBody>
      </p:sp>
      <p:sp>
        <p:nvSpPr>
          <p:cNvPr id="14" name="TextBox 13">
            <a:extLst>
              <a:ext uri="{FF2B5EF4-FFF2-40B4-BE49-F238E27FC236}">
                <a16:creationId xmlns:a16="http://schemas.microsoft.com/office/drawing/2014/main" id="{C2C6F6B5-E5B1-1539-756B-3D4AF773B96C}"/>
              </a:ext>
            </a:extLst>
          </p:cNvPr>
          <p:cNvSpPr txBox="1"/>
          <p:nvPr/>
        </p:nvSpPr>
        <p:spPr>
          <a:xfrm>
            <a:off x="8036604" y="2185553"/>
            <a:ext cx="627095" cy="307777"/>
          </a:xfrm>
          <a:prstGeom prst="rect">
            <a:avLst/>
          </a:prstGeom>
          <a:noFill/>
        </p:spPr>
        <p:txBody>
          <a:bodyPr wrap="none" rtlCol="0">
            <a:spAutoFit/>
          </a:bodyPr>
          <a:lstStyle/>
          <a:p>
            <a:r>
              <a:rPr lang="en-IT" sz="1400" dirty="0"/>
              <a:t>100 %</a:t>
            </a:r>
          </a:p>
        </p:txBody>
      </p:sp>
      <p:sp>
        <p:nvSpPr>
          <p:cNvPr id="16" name="TextBox 15">
            <a:extLst>
              <a:ext uri="{FF2B5EF4-FFF2-40B4-BE49-F238E27FC236}">
                <a16:creationId xmlns:a16="http://schemas.microsoft.com/office/drawing/2014/main" id="{BFEC43D9-39B3-6F03-957A-978ADC15F35C}"/>
              </a:ext>
            </a:extLst>
          </p:cNvPr>
          <p:cNvSpPr txBox="1"/>
          <p:nvPr/>
        </p:nvSpPr>
        <p:spPr>
          <a:xfrm>
            <a:off x="8033381" y="3044427"/>
            <a:ext cx="627095" cy="307777"/>
          </a:xfrm>
          <a:prstGeom prst="rect">
            <a:avLst/>
          </a:prstGeom>
          <a:noFill/>
        </p:spPr>
        <p:txBody>
          <a:bodyPr wrap="none" rtlCol="0">
            <a:spAutoFit/>
          </a:bodyPr>
          <a:lstStyle/>
          <a:p>
            <a:r>
              <a:rPr lang="en-IT" sz="1400" dirty="0"/>
              <a:t>100 %</a:t>
            </a:r>
          </a:p>
        </p:txBody>
      </p:sp>
      <p:sp>
        <p:nvSpPr>
          <p:cNvPr id="17" name="TextBox 16">
            <a:extLst>
              <a:ext uri="{FF2B5EF4-FFF2-40B4-BE49-F238E27FC236}">
                <a16:creationId xmlns:a16="http://schemas.microsoft.com/office/drawing/2014/main" id="{E88BAE6B-E4A5-2919-9561-34230DFAF4D4}"/>
              </a:ext>
            </a:extLst>
          </p:cNvPr>
          <p:cNvSpPr txBox="1"/>
          <p:nvPr/>
        </p:nvSpPr>
        <p:spPr>
          <a:xfrm>
            <a:off x="8033380" y="3494599"/>
            <a:ext cx="627095" cy="307777"/>
          </a:xfrm>
          <a:prstGeom prst="rect">
            <a:avLst/>
          </a:prstGeom>
          <a:noFill/>
        </p:spPr>
        <p:txBody>
          <a:bodyPr wrap="none" rtlCol="0">
            <a:spAutoFit/>
          </a:bodyPr>
          <a:lstStyle/>
          <a:p>
            <a:r>
              <a:rPr lang="en-IT" sz="1400" dirty="0"/>
              <a:t>100 %</a:t>
            </a:r>
          </a:p>
        </p:txBody>
      </p:sp>
      <p:sp>
        <p:nvSpPr>
          <p:cNvPr id="18" name="TextBox 17">
            <a:extLst>
              <a:ext uri="{FF2B5EF4-FFF2-40B4-BE49-F238E27FC236}">
                <a16:creationId xmlns:a16="http://schemas.microsoft.com/office/drawing/2014/main" id="{175C02E9-798B-9828-F623-D13A3F7B6B8B}"/>
              </a:ext>
            </a:extLst>
          </p:cNvPr>
          <p:cNvSpPr txBox="1"/>
          <p:nvPr/>
        </p:nvSpPr>
        <p:spPr>
          <a:xfrm>
            <a:off x="8056482" y="4395877"/>
            <a:ext cx="627095" cy="307777"/>
          </a:xfrm>
          <a:prstGeom prst="rect">
            <a:avLst/>
          </a:prstGeom>
          <a:noFill/>
        </p:spPr>
        <p:txBody>
          <a:bodyPr wrap="none" rtlCol="0">
            <a:spAutoFit/>
          </a:bodyPr>
          <a:lstStyle/>
          <a:p>
            <a:r>
              <a:rPr lang="en-IT" sz="1400" dirty="0"/>
              <a:t>100 %</a:t>
            </a:r>
          </a:p>
        </p:txBody>
      </p:sp>
      <p:sp>
        <p:nvSpPr>
          <p:cNvPr id="19" name="TextBox 18">
            <a:extLst>
              <a:ext uri="{FF2B5EF4-FFF2-40B4-BE49-F238E27FC236}">
                <a16:creationId xmlns:a16="http://schemas.microsoft.com/office/drawing/2014/main" id="{1CB72F4C-9DF4-E4D9-0A7F-7B673585272A}"/>
              </a:ext>
            </a:extLst>
          </p:cNvPr>
          <p:cNvSpPr txBox="1"/>
          <p:nvPr/>
        </p:nvSpPr>
        <p:spPr>
          <a:xfrm>
            <a:off x="8222226" y="4837832"/>
            <a:ext cx="444352" cy="307777"/>
          </a:xfrm>
          <a:prstGeom prst="rect">
            <a:avLst/>
          </a:prstGeom>
          <a:noFill/>
        </p:spPr>
        <p:txBody>
          <a:bodyPr wrap="none" rtlCol="0">
            <a:spAutoFit/>
          </a:bodyPr>
          <a:lstStyle/>
          <a:p>
            <a:r>
              <a:rPr lang="en-IT" sz="1400" dirty="0"/>
              <a:t>0 %</a:t>
            </a:r>
          </a:p>
        </p:txBody>
      </p:sp>
      <p:sp>
        <p:nvSpPr>
          <p:cNvPr id="20" name="TextBox 19">
            <a:extLst>
              <a:ext uri="{FF2B5EF4-FFF2-40B4-BE49-F238E27FC236}">
                <a16:creationId xmlns:a16="http://schemas.microsoft.com/office/drawing/2014/main" id="{AA328311-6A2C-C4B9-104C-3C527AA5DEAC}"/>
              </a:ext>
            </a:extLst>
          </p:cNvPr>
          <p:cNvSpPr txBox="1"/>
          <p:nvPr/>
        </p:nvSpPr>
        <p:spPr>
          <a:xfrm>
            <a:off x="8018646" y="5318526"/>
            <a:ext cx="627095" cy="307777"/>
          </a:xfrm>
          <a:prstGeom prst="rect">
            <a:avLst/>
          </a:prstGeom>
          <a:noFill/>
        </p:spPr>
        <p:txBody>
          <a:bodyPr wrap="none" rtlCol="0">
            <a:spAutoFit/>
          </a:bodyPr>
          <a:lstStyle/>
          <a:p>
            <a:r>
              <a:rPr lang="en-IT" sz="1400" dirty="0"/>
              <a:t>100 %</a:t>
            </a:r>
          </a:p>
        </p:txBody>
      </p:sp>
      <p:sp>
        <p:nvSpPr>
          <p:cNvPr id="21" name="TextBox 20">
            <a:extLst>
              <a:ext uri="{FF2B5EF4-FFF2-40B4-BE49-F238E27FC236}">
                <a16:creationId xmlns:a16="http://schemas.microsoft.com/office/drawing/2014/main" id="{2196CCF2-7773-2CBE-E3AC-E14913388B80}"/>
              </a:ext>
            </a:extLst>
          </p:cNvPr>
          <p:cNvSpPr txBox="1"/>
          <p:nvPr/>
        </p:nvSpPr>
        <p:spPr>
          <a:xfrm>
            <a:off x="8020218" y="2620496"/>
            <a:ext cx="627095" cy="307777"/>
          </a:xfrm>
          <a:prstGeom prst="rect">
            <a:avLst/>
          </a:prstGeom>
          <a:noFill/>
        </p:spPr>
        <p:txBody>
          <a:bodyPr wrap="none" rtlCol="0">
            <a:spAutoFit/>
          </a:bodyPr>
          <a:lstStyle/>
          <a:p>
            <a:r>
              <a:rPr lang="en-IT" sz="1400" dirty="0"/>
              <a:t>100 %</a:t>
            </a:r>
          </a:p>
        </p:txBody>
      </p:sp>
      <p:sp>
        <p:nvSpPr>
          <p:cNvPr id="22" name="TextBox 21">
            <a:extLst>
              <a:ext uri="{FF2B5EF4-FFF2-40B4-BE49-F238E27FC236}">
                <a16:creationId xmlns:a16="http://schemas.microsoft.com/office/drawing/2014/main" id="{E9D68840-9557-E048-CBA3-6ED836EB0A66}"/>
              </a:ext>
            </a:extLst>
          </p:cNvPr>
          <p:cNvSpPr txBox="1"/>
          <p:nvPr/>
        </p:nvSpPr>
        <p:spPr>
          <a:xfrm>
            <a:off x="8020217" y="3955923"/>
            <a:ext cx="627095" cy="307777"/>
          </a:xfrm>
          <a:prstGeom prst="rect">
            <a:avLst/>
          </a:prstGeom>
          <a:noFill/>
        </p:spPr>
        <p:txBody>
          <a:bodyPr wrap="none" rtlCol="0">
            <a:spAutoFit/>
          </a:bodyPr>
          <a:lstStyle/>
          <a:p>
            <a:r>
              <a:rPr lang="en-IT" sz="1400" dirty="0"/>
              <a:t>100 %</a:t>
            </a:r>
          </a:p>
        </p:txBody>
      </p:sp>
      <p:sp>
        <p:nvSpPr>
          <p:cNvPr id="25" name="Rectangle 24">
            <a:extLst>
              <a:ext uri="{FF2B5EF4-FFF2-40B4-BE49-F238E27FC236}">
                <a16:creationId xmlns:a16="http://schemas.microsoft.com/office/drawing/2014/main" id="{C2B4B026-52BC-5575-9145-FBC8885FC5A7}"/>
              </a:ext>
            </a:extLst>
          </p:cNvPr>
          <p:cNvSpPr/>
          <p:nvPr/>
        </p:nvSpPr>
        <p:spPr>
          <a:xfrm>
            <a:off x="0" y="6640286"/>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27" name="Foliennummernplatzhalter 6">
            <a:extLst>
              <a:ext uri="{FF2B5EF4-FFF2-40B4-BE49-F238E27FC236}">
                <a16:creationId xmlns:a16="http://schemas.microsoft.com/office/drawing/2014/main" id="{EAFE50B3-43A8-58E5-57DD-B80BD2BE856E}"/>
              </a:ext>
            </a:extLst>
          </p:cNvPr>
          <p:cNvSpPr txBox="1">
            <a:spLocks noGrp="1"/>
          </p:cNvSpPr>
          <p:nvPr/>
        </p:nvSpPr>
        <p:spPr>
          <a:xfrm>
            <a:off x="6633408" y="6511107"/>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8</a:t>
            </a:fld>
            <a:endParaRPr lang="en-US" sz="1100" dirty="0">
              <a:solidFill>
                <a:schemeClr val="bg1"/>
              </a:solidFill>
            </a:endParaRPr>
          </a:p>
        </p:txBody>
      </p:sp>
      <p:sp>
        <p:nvSpPr>
          <p:cNvPr id="28" name="Datumsplatzhalter 5">
            <a:extLst>
              <a:ext uri="{FF2B5EF4-FFF2-40B4-BE49-F238E27FC236}">
                <a16:creationId xmlns:a16="http://schemas.microsoft.com/office/drawing/2014/main" id="{44E5A5DA-D670-83D6-42DC-A4C7797B8E99}"/>
              </a:ext>
            </a:extLst>
          </p:cNvPr>
          <p:cNvSpPr txBox="1">
            <a:spLocks noGrp="1"/>
          </p:cNvSpPr>
          <p:nvPr/>
        </p:nvSpPr>
        <p:spPr>
          <a:xfrm>
            <a:off x="330634" y="6640286"/>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29" name="Fußzeilenplatzhalter 7">
            <a:extLst>
              <a:ext uri="{FF2B5EF4-FFF2-40B4-BE49-F238E27FC236}">
                <a16:creationId xmlns:a16="http://schemas.microsoft.com/office/drawing/2014/main" id="{49287EE0-6FE6-9EF5-11A2-7F94C527B0F5}"/>
              </a:ext>
            </a:extLst>
          </p:cNvPr>
          <p:cNvSpPr txBox="1">
            <a:spLocks noGrp="1"/>
          </p:cNvSpPr>
          <p:nvPr/>
        </p:nvSpPr>
        <p:spPr>
          <a:xfrm>
            <a:off x="1761735" y="6640286"/>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spTree>
    <p:extLst>
      <p:ext uri="{BB962C8B-B14F-4D97-AF65-F5344CB8AC3E}">
        <p14:creationId xmlns:p14="http://schemas.microsoft.com/office/powerpoint/2010/main" val="3370177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7A7540-F925-58E9-F084-B9AA1805ADFF}"/>
              </a:ext>
            </a:extLst>
          </p:cNvPr>
          <p:cNvSpPr/>
          <p:nvPr/>
        </p:nvSpPr>
        <p:spPr>
          <a:xfrm>
            <a:off x="2041859" y="1992239"/>
            <a:ext cx="562292" cy="290286"/>
          </a:xfrm>
          <a:prstGeom prst="rect">
            <a:avLst/>
          </a:prstGeom>
          <a:solidFill>
            <a:srgbClr val="F5F70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F4A9E91-9D77-1D46-BAB4-BCDFDADECCC1}"/>
              </a:ext>
            </a:extLst>
          </p:cNvPr>
          <p:cNvSpPr/>
          <p:nvPr/>
        </p:nvSpPr>
        <p:spPr>
          <a:xfrm>
            <a:off x="0" y="851655"/>
            <a:ext cx="8422640" cy="36786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9" name="TextBox 18">
            <a:extLst>
              <a:ext uri="{FF2B5EF4-FFF2-40B4-BE49-F238E27FC236}">
                <a16:creationId xmlns:a16="http://schemas.microsoft.com/office/drawing/2014/main" id="{29E32531-FA89-7C4F-A398-5FA5BCB46890}"/>
              </a:ext>
            </a:extLst>
          </p:cNvPr>
          <p:cNvSpPr txBox="1"/>
          <p:nvPr/>
        </p:nvSpPr>
        <p:spPr>
          <a:xfrm>
            <a:off x="489857" y="632915"/>
            <a:ext cx="6495143" cy="2431435"/>
          </a:xfrm>
          <a:prstGeom prst="rect">
            <a:avLst/>
          </a:prstGeom>
          <a:noFill/>
        </p:spPr>
        <p:txBody>
          <a:bodyPr wrap="square" rtlCol="0">
            <a:spAutoFit/>
          </a:bodyPr>
          <a:lstStyle/>
          <a:p>
            <a:endParaRPr lang="en-US" sz="1600" b="1" dirty="0"/>
          </a:p>
          <a:p>
            <a:r>
              <a:rPr lang="en-US" sz="1600" b="1" dirty="0"/>
              <a:t>Hall-A: </a:t>
            </a:r>
          </a:p>
          <a:p>
            <a:endParaRPr lang="en-US" sz="1600" b="1" dirty="0"/>
          </a:p>
          <a:p>
            <a:r>
              <a:rPr lang="en-US" sz="1600" b="1" dirty="0"/>
              <a:t>2018 Fall             :   Experiments with Tritium target</a:t>
            </a:r>
          </a:p>
          <a:p>
            <a:r>
              <a:rPr lang="en-US" sz="1600" b="1" dirty="0"/>
              <a:t>2019/2020         :   PREX-II / CREX </a:t>
            </a:r>
          </a:p>
          <a:p>
            <a:endParaRPr lang="en-US" sz="800" b="1" dirty="0">
              <a:solidFill>
                <a:srgbClr val="0000FF"/>
              </a:solidFill>
            </a:endParaRPr>
          </a:p>
          <a:p>
            <a:pPr marL="342900" indent="-342900">
              <a:buAutoNum type="arabicPlain" startAt="2021"/>
            </a:pPr>
            <a:r>
              <a:rPr lang="en-US" sz="1600" b="1" dirty="0">
                <a:solidFill>
                  <a:srgbClr val="0000FF"/>
                </a:solidFill>
              </a:rPr>
              <a:t>                    :  SBS</a:t>
            </a:r>
          </a:p>
          <a:p>
            <a:pPr marL="342900" indent="-342900">
              <a:buAutoNum type="arabicPlain" startAt="2021"/>
            </a:pPr>
            <a:r>
              <a:rPr lang="en-US" sz="1600" b="1" dirty="0">
                <a:solidFill>
                  <a:srgbClr val="0000FF"/>
                </a:solidFill>
              </a:rPr>
              <a:t>++               :  GMp5</a:t>
            </a:r>
          </a:p>
          <a:p>
            <a:pPr marL="342900" indent="-342900">
              <a:buAutoNum type="arabicPlain" startAt="2021"/>
            </a:pPr>
            <a:r>
              <a:rPr lang="en-US" sz="1600" b="1" dirty="0">
                <a:solidFill>
                  <a:srgbClr val="0000FF"/>
                </a:solidFill>
              </a:rPr>
              <a:t>                    :  </a:t>
            </a:r>
            <a:r>
              <a:rPr lang="en-US" sz="1600" b="1" dirty="0" err="1">
                <a:solidFill>
                  <a:srgbClr val="0000FF"/>
                </a:solidFill>
              </a:rPr>
              <a:t>GEn</a:t>
            </a:r>
            <a:endParaRPr lang="en-US" sz="1600" b="1" dirty="0">
              <a:solidFill>
                <a:srgbClr val="0000FF"/>
              </a:solidFill>
            </a:endParaRPr>
          </a:p>
          <a:p>
            <a:pPr marL="342900" indent="-342900">
              <a:buAutoNum type="arabicPlain" startAt="2021"/>
            </a:pPr>
            <a:r>
              <a:rPr lang="en-US" sz="1600" b="1" dirty="0">
                <a:solidFill>
                  <a:srgbClr val="0000FF"/>
                </a:solidFill>
              </a:rPr>
              <a:t>                     : </a:t>
            </a:r>
            <a:r>
              <a:rPr lang="en-US" sz="1600" b="1" dirty="0" err="1">
                <a:solidFill>
                  <a:srgbClr val="0000FF"/>
                </a:solidFill>
              </a:rPr>
              <a:t>GEp</a:t>
            </a:r>
            <a:endParaRPr lang="en-US" sz="1600" b="1" dirty="0">
              <a:solidFill>
                <a:srgbClr val="0000FF"/>
              </a:solidFill>
            </a:endParaRPr>
          </a:p>
        </p:txBody>
      </p:sp>
      <p:pic>
        <p:nvPicPr>
          <p:cNvPr id="4" name="Picture 3">
            <a:extLst>
              <a:ext uri="{FF2B5EF4-FFF2-40B4-BE49-F238E27FC236}">
                <a16:creationId xmlns:a16="http://schemas.microsoft.com/office/drawing/2014/main" id="{FFEF74B5-07ED-35A2-A948-FE72B16D0FB3}"/>
              </a:ext>
            </a:extLst>
          </p:cNvPr>
          <p:cNvPicPr>
            <a:picLocks noChangeAspect="1"/>
          </p:cNvPicPr>
          <p:nvPr/>
        </p:nvPicPr>
        <p:blipFill>
          <a:blip r:embed="rId3"/>
          <a:stretch>
            <a:fillRect/>
          </a:stretch>
        </p:blipFill>
        <p:spPr>
          <a:xfrm>
            <a:off x="-7722" y="3689127"/>
            <a:ext cx="9215219" cy="2463097"/>
          </a:xfrm>
          <a:prstGeom prst="rect">
            <a:avLst/>
          </a:prstGeom>
        </p:spPr>
      </p:pic>
      <p:sp>
        <p:nvSpPr>
          <p:cNvPr id="3" name="Rectangle 2">
            <a:extLst>
              <a:ext uri="{FF2B5EF4-FFF2-40B4-BE49-F238E27FC236}">
                <a16:creationId xmlns:a16="http://schemas.microsoft.com/office/drawing/2014/main" id="{BB377CD3-6679-084C-B786-867015090574}"/>
              </a:ext>
            </a:extLst>
          </p:cNvPr>
          <p:cNvSpPr/>
          <p:nvPr/>
        </p:nvSpPr>
        <p:spPr>
          <a:xfrm>
            <a:off x="0" y="0"/>
            <a:ext cx="9144000" cy="4212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15" name="Rectangle 14"/>
          <p:cNvSpPr/>
          <p:nvPr/>
        </p:nvSpPr>
        <p:spPr>
          <a:xfrm>
            <a:off x="3037126" y="-51651"/>
            <a:ext cx="2923998" cy="461665"/>
          </a:xfrm>
          <a:prstGeom prst="rect">
            <a:avLst/>
          </a:prstGeom>
          <a:noFill/>
        </p:spPr>
        <p:txBody>
          <a:bodyPr wrap="none">
            <a:spAutoFit/>
          </a:bodyPr>
          <a:lstStyle/>
          <a:p>
            <a:pPr algn="ctr">
              <a:defRPr/>
            </a:pPr>
            <a:r>
              <a:rPr lang="en-US" sz="2400" dirty="0">
                <a:ln w="1905"/>
                <a:solidFill>
                  <a:schemeClr val="bg1"/>
                </a:solidFill>
                <a:latin typeface="Calibri"/>
              </a:rPr>
              <a:t>Hall-A Beam Schedule</a:t>
            </a:r>
          </a:p>
        </p:txBody>
      </p:sp>
      <p:sp>
        <p:nvSpPr>
          <p:cNvPr id="25" name="TextBox 24">
            <a:extLst>
              <a:ext uri="{FF2B5EF4-FFF2-40B4-BE49-F238E27FC236}">
                <a16:creationId xmlns:a16="http://schemas.microsoft.com/office/drawing/2014/main" id="{8194FBE3-1B8E-514C-8AA2-7E1593C4D63F}"/>
              </a:ext>
            </a:extLst>
          </p:cNvPr>
          <p:cNvSpPr txBox="1"/>
          <p:nvPr/>
        </p:nvSpPr>
        <p:spPr>
          <a:xfrm>
            <a:off x="4746710" y="3365261"/>
            <a:ext cx="844660" cy="307777"/>
          </a:xfrm>
          <a:prstGeom prst="rect">
            <a:avLst/>
          </a:prstGeom>
          <a:noFill/>
        </p:spPr>
        <p:txBody>
          <a:bodyPr wrap="none" rtlCol="0">
            <a:spAutoFit/>
          </a:bodyPr>
          <a:lstStyle/>
          <a:p>
            <a:r>
              <a:rPr lang="x-none" sz="1400" b="1" dirty="0">
                <a:solidFill>
                  <a:schemeClr val="accent3">
                    <a:lumMod val="75000"/>
                  </a:schemeClr>
                </a:solidFill>
              </a:rPr>
              <a:t>SBS</a:t>
            </a:r>
            <a:r>
              <a:rPr lang="en-US" sz="1400" b="1" dirty="0">
                <a:solidFill>
                  <a:schemeClr val="accent3">
                    <a:lumMod val="75000"/>
                  </a:schemeClr>
                </a:solidFill>
              </a:rPr>
              <a:t> - </a:t>
            </a:r>
            <a:r>
              <a:rPr lang="en-US" sz="1400" b="1" dirty="0" err="1">
                <a:solidFill>
                  <a:schemeClr val="accent3">
                    <a:lumMod val="75000"/>
                  </a:schemeClr>
                </a:solidFill>
              </a:rPr>
              <a:t>G</a:t>
            </a:r>
            <a:r>
              <a:rPr lang="en-US" sz="1400" b="1" baseline="-25000" dirty="0" err="1">
                <a:solidFill>
                  <a:schemeClr val="accent3">
                    <a:lumMod val="75000"/>
                  </a:schemeClr>
                </a:solidFill>
              </a:rPr>
              <a:t>e</a:t>
            </a:r>
            <a:r>
              <a:rPr lang="en-US" sz="1400" b="1" baseline="30000" dirty="0" err="1">
                <a:solidFill>
                  <a:schemeClr val="accent3">
                    <a:lumMod val="75000"/>
                  </a:schemeClr>
                </a:solidFill>
              </a:rPr>
              <a:t>N</a:t>
            </a:r>
            <a:endParaRPr lang="x-none" sz="1400" b="1" baseline="30000" dirty="0">
              <a:solidFill>
                <a:schemeClr val="accent3">
                  <a:lumMod val="75000"/>
                </a:schemeClr>
              </a:solidFill>
            </a:endParaRPr>
          </a:p>
        </p:txBody>
      </p:sp>
      <p:sp>
        <p:nvSpPr>
          <p:cNvPr id="27" name="Down Arrow 26">
            <a:extLst>
              <a:ext uri="{FF2B5EF4-FFF2-40B4-BE49-F238E27FC236}">
                <a16:creationId xmlns:a16="http://schemas.microsoft.com/office/drawing/2014/main" id="{D3480979-059F-FB4F-B37A-4406B9802CE6}"/>
              </a:ext>
            </a:extLst>
          </p:cNvPr>
          <p:cNvSpPr/>
          <p:nvPr/>
        </p:nvSpPr>
        <p:spPr>
          <a:xfrm>
            <a:off x="5078778" y="3691180"/>
            <a:ext cx="152249" cy="343138"/>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x-none" dirty="0"/>
          </a:p>
        </p:txBody>
      </p:sp>
      <p:pic>
        <p:nvPicPr>
          <p:cNvPr id="30" name="Picture 29">
            <a:extLst>
              <a:ext uri="{FF2B5EF4-FFF2-40B4-BE49-F238E27FC236}">
                <a16:creationId xmlns:a16="http://schemas.microsoft.com/office/drawing/2014/main" id="{5268EE3F-DCA3-2C4B-A2D4-E37862C2823E}"/>
              </a:ext>
            </a:extLst>
          </p:cNvPr>
          <p:cNvPicPr>
            <a:picLocks noChangeAspect="1"/>
          </p:cNvPicPr>
          <p:nvPr/>
        </p:nvPicPr>
        <p:blipFill>
          <a:blip r:embed="rId4"/>
          <a:stretch>
            <a:fillRect/>
          </a:stretch>
        </p:blipFill>
        <p:spPr>
          <a:xfrm>
            <a:off x="8232165" y="4998"/>
            <a:ext cx="762181" cy="400735"/>
          </a:xfrm>
          <a:prstGeom prst="rect">
            <a:avLst/>
          </a:prstGeom>
        </p:spPr>
      </p:pic>
      <p:pic>
        <p:nvPicPr>
          <p:cNvPr id="31" name="Picture 30">
            <a:extLst>
              <a:ext uri="{FF2B5EF4-FFF2-40B4-BE49-F238E27FC236}">
                <a16:creationId xmlns:a16="http://schemas.microsoft.com/office/drawing/2014/main" id="{E6B4E61E-7ACB-8B4F-B2D4-4ABE390A5F29}"/>
              </a:ext>
            </a:extLst>
          </p:cNvPr>
          <p:cNvPicPr>
            <a:picLocks noChangeAspect="1"/>
          </p:cNvPicPr>
          <p:nvPr/>
        </p:nvPicPr>
        <p:blipFill>
          <a:blip r:embed="rId5"/>
          <a:stretch>
            <a:fillRect/>
          </a:stretch>
        </p:blipFill>
        <p:spPr>
          <a:xfrm>
            <a:off x="83679" y="20489"/>
            <a:ext cx="1044906" cy="379706"/>
          </a:xfrm>
          <a:prstGeom prst="rect">
            <a:avLst/>
          </a:prstGeom>
        </p:spPr>
      </p:pic>
      <p:sp>
        <p:nvSpPr>
          <p:cNvPr id="18" name="TextBox 17">
            <a:extLst>
              <a:ext uri="{FF2B5EF4-FFF2-40B4-BE49-F238E27FC236}">
                <a16:creationId xmlns:a16="http://schemas.microsoft.com/office/drawing/2014/main" id="{8194FBE3-1B8E-514C-8AA2-7E1593C4D63F}"/>
              </a:ext>
            </a:extLst>
          </p:cNvPr>
          <p:cNvSpPr txBox="1"/>
          <p:nvPr/>
        </p:nvSpPr>
        <p:spPr>
          <a:xfrm>
            <a:off x="7817403" y="3403010"/>
            <a:ext cx="829524" cy="307777"/>
          </a:xfrm>
          <a:prstGeom prst="rect">
            <a:avLst/>
          </a:prstGeom>
          <a:noFill/>
        </p:spPr>
        <p:txBody>
          <a:bodyPr wrap="none" rtlCol="0">
            <a:spAutoFit/>
          </a:bodyPr>
          <a:lstStyle/>
          <a:p>
            <a:r>
              <a:rPr lang="x-none" sz="1400" b="1" dirty="0">
                <a:solidFill>
                  <a:schemeClr val="accent3">
                    <a:lumMod val="75000"/>
                  </a:schemeClr>
                </a:solidFill>
              </a:rPr>
              <a:t>SBS</a:t>
            </a:r>
            <a:r>
              <a:rPr lang="en-US" sz="1400" b="1" dirty="0">
                <a:solidFill>
                  <a:schemeClr val="accent3">
                    <a:lumMod val="75000"/>
                  </a:schemeClr>
                </a:solidFill>
              </a:rPr>
              <a:t> - </a:t>
            </a:r>
            <a:r>
              <a:rPr lang="en-US" sz="1400" b="1" dirty="0" err="1">
                <a:solidFill>
                  <a:schemeClr val="accent3">
                    <a:lumMod val="75000"/>
                  </a:schemeClr>
                </a:solidFill>
              </a:rPr>
              <a:t>G</a:t>
            </a:r>
            <a:r>
              <a:rPr lang="en-US" sz="1400" b="1" baseline="-25000" dirty="0" err="1">
                <a:solidFill>
                  <a:schemeClr val="accent3">
                    <a:lumMod val="75000"/>
                  </a:schemeClr>
                </a:solidFill>
              </a:rPr>
              <a:t>e</a:t>
            </a:r>
            <a:r>
              <a:rPr lang="en-US" sz="1400" b="1" baseline="30000" dirty="0" err="1">
                <a:solidFill>
                  <a:schemeClr val="accent3">
                    <a:lumMod val="75000"/>
                  </a:schemeClr>
                </a:solidFill>
              </a:rPr>
              <a:t>P</a:t>
            </a:r>
            <a:endParaRPr lang="x-none" sz="1400" b="1" baseline="30000" dirty="0">
              <a:solidFill>
                <a:schemeClr val="accent3">
                  <a:lumMod val="75000"/>
                </a:schemeClr>
              </a:solidFill>
            </a:endParaRPr>
          </a:p>
        </p:txBody>
      </p:sp>
      <p:sp>
        <p:nvSpPr>
          <p:cNvPr id="21" name="Down Arrow 20">
            <a:extLst>
              <a:ext uri="{FF2B5EF4-FFF2-40B4-BE49-F238E27FC236}">
                <a16:creationId xmlns:a16="http://schemas.microsoft.com/office/drawing/2014/main" id="{D3480979-059F-FB4F-B37A-4406B9802CE6}"/>
              </a:ext>
            </a:extLst>
          </p:cNvPr>
          <p:cNvSpPr/>
          <p:nvPr/>
        </p:nvSpPr>
        <p:spPr>
          <a:xfrm>
            <a:off x="8149471" y="3728929"/>
            <a:ext cx="152249" cy="343138"/>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x-none" dirty="0"/>
          </a:p>
        </p:txBody>
      </p:sp>
      <p:pic>
        <p:nvPicPr>
          <p:cNvPr id="28" name="Picture 27" descr="sbs_3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0737" y="521575"/>
            <a:ext cx="3385743" cy="2568351"/>
          </a:xfrm>
          <a:prstGeom prst="rect">
            <a:avLst/>
          </a:prstGeom>
        </p:spPr>
      </p:pic>
      <p:sp>
        <p:nvSpPr>
          <p:cNvPr id="33" name="Rectangle 32"/>
          <p:cNvSpPr/>
          <p:nvPr/>
        </p:nvSpPr>
        <p:spPr>
          <a:xfrm>
            <a:off x="5312797" y="3089926"/>
            <a:ext cx="3353683" cy="2514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5280737" y="3055248"/>
            <a:ext cx="3385743" cy="307777"/>
          </a:xfrm>
          <a:prstGeom prst="rect">
            <a:avLst/>
          </a:prstGeom>
        </p:spPr>
        <p:txBody>
          <a:bodyPr wrap="square">
            <a:spAutoFit/>
          </a:bodyPr>
          <a:lstStyle/>
          <a:p>
            <a:r>
              <a:rPr lang="en-US" sz="1400" dirty="0"/>
              <a:t>INFN: SBS tracker, HCAL</a:t>
            </a:r>
          </a:p>
        </p:txBody>
      </p:sp>
      <p:sp>
        <p:nvSpPr>
          <p:cNvPr id="5" name="Rectangle 4">
            <a:extLst>
              <a:ext uri="{FF2B5EF4-FFF2-40B4-BE49-F238E27FC236}">
                <a16:creationId xmlns:a16="http://schemas.microsoft.com/office/drawing/2014/main" id="{037963DE-8D2B-A660-70A5-9368BDEE9A12}"/>
              </a:ext>
            </a:extLst>
          </p:cNvPr>
          <p:cNvSpPr/>
          <p:nvPr/>
        </p:nvSpPr>
        <p:spPr>
          <a:xfrm>
            <a:off x="0" y="6640286"/>
            <a:ext cx="9144000" cy="2293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x-none"/>
          </a:p>
        </p:txBody>
      </p:sp>
      <p:sp>
        <p:nvSpPr>
          <p:cNvPr id="6" name="Foliennummernplatzhalter 6">
            <a:extLst>
              <a:ext uri="{FF2B5EF4-FFF2-40B4-BE49-F238E27FC236}">
                <a16:creationId xmlns:a16="http://schemas.microsoft.com/office/drawing/2014/main" id="{9FFA7B3A-46C9-4BA5-8AAB-EBB814BAC719}"/>
              </a:ext>
            </a:extLst>
          </p:cNvPr>
          <p:cNvSpPr txBox="1">
            <a:spLocks noGrp="1"/>
          </p:cNvSpPr>
          <p:nvPr/>
        </p:nvSpPr>
        <p:spPr>
          <a:xfrm>
            <a:off x="6633408" y="6511107"/>
            <a:ext cx="2133600" cy="365125"/>
          </a:xfrm>
          <a:prstGeom prst="rect">
            <a:avLst/>
          </a:prstGeom>
          <a:noFill/>
        </p:spPr>
        <p:txBody>
          <a:bodyPr anchor="b">
            <a:prstTxWarp prst="textNoShape">
              <a:avLst/>
            </a:prstTxWarp>
          </a:bodyPr>
          <a:lstStyle/>
          <a:p>
            <a:pPr algn="r"/>
            <a:fld id="{78BEA122-F9E3-6547-A64F-E206C65A37C3}" type="slidenum">
              <a:rPr lang="en-US" sz="1100">
                <a:solidFill>
                  <a:schemeClr val="bg1"/>
                </a:solidFill>
              </a:rPr>
              <a:pPr algn="r"/>
              <a:t>9</a:t>
            </a:fld>
            <a:endParaRPr lang="en-US" sz="1100" dirty="0">
              <a:solidFill>
                <a:schemeClr val="bg1"/>
              </a:solidFill>
            </a:endParaRPr>
          </a:p>
        </p:txBody>
      </p:sp>
      <p:sp>
        <p:nvSpPr>
          <p:cNvPr id="7" name="Datumsplatzhalter 5">
            <a:extLst>
              <a:ext uri="{FF2B5EF4-FFF2-40B4-BE49-F238E27FC236}">
                <a16:creationId xmlns:a16="http://schemas.microsoft.com/office/drawing/2014/main" id="{C3562A49-1AD4-F782-D8BD-16AD765AF8C2}"/>
              </a:ext>
            </a:extLst>
          </p:cNvPr>
          <p:cNvSpPr txBox="1">
            <a:spLocks noGrp="1"/>
          </p:cNvSpPr>
          <p:nvPr/>
        </p:nvSpPr>
        <p:spPr>
          <a:xfrm>
            <a:off x="330634" y="6640286"/>
            <a:ext cx="2133600" cy="244298"/>
          </a:xfrm>
          <a:prstGeom prst="rect">
            <a:avLst/>
          </a:prstGeom>
          <a:noFill/>
        </p:spPr>
        <p:txBody>
          <a:bodyPr anchor="b">
            <a:prstTxWarp prst="textNoShape">
              <a:avLst/>
            </a:prstTxWarp>
          </a:bodyPr>
          <a:lstStyle/>
          <a:p>
            <a:r>
              <a:rPr lang="de-DE" sz="1100" dirty="0">
                <a:solidFill>
                  <a:schemeClr val="bg1"/>
                </a:solidFill>
              </a:rPr>
              <a:t>Contalbrigo M.</a:t>
            </a:r>
            <a:endParaRPr lang="en-US" sz="1100" dirty="0">
              <a:solidFill>
                <a:schemeClr val="bg1"/>
              </a:solidFill>
            </a:endParaRPr>
          </a:p>
        </p:txBody>
      </p:sp>
      <p:sp>
        <p:nvSpPr>
          <p:cNvPr id="8" name="Fußzeilenplatzhalter 7">
            <a:extLst>
              <a:ext uri="{FF2B5EF4-FFF2-40B4-BE49-F238E27FC236}">
                <a16:creationId xmlns:a16="http://schemas.microsoft.com/office/drawing/2014/main" id="{FAD1BE60-E8F7-8836-2117-32F9AB7FEE15}"/>
              </a:ext>
            </a:extLst>
          </p:cNvPr>
          <p:cNvSpPr txBox="1">
            <a:spLocks noGrp="1"/>
          </p:cNvSpPr>
          <p:nvPr/>
        </p:nvSpPr>
        <p:spPr>
          <a:xfrm>
            <a:off x="1761735" y="6640286"/>
            <a:ext cx="5884770" cy="244041"/>
          </a:xfrm>
          <a:prstGeom prst="rect">
            <a:avLst/>
          </a:prstGeom>
          <a:noFill/>
        </p:spPr>
        <p:txBody>
          <a:bodyPr anchor="b">
            <a:prstTxWarp prst="textNoShape">
              <a:avLst/>
            </a:prstTxWarp>
          </a:bodyPr>
          <a:lstStyle/>
          <a:p>
            <a:pPr algn="ctr"/>
            <a:r>
              <a:rPr lang="en-US" sz="1200" dirty="0">
                <a:solidFill>
                  <a:schemeClr val="bg1"/>
                </a:solidFill>
              </a:rPr>
              <a:t> </a:t>
            </a:r>
            <a:r>
              <a:rPr lang="en-US" sz="1100" dirty="0">
                <a:solidFill>
                  <a:schemeClr val="bg1"/>
                </a:solidFill>
              </a:rPr>
              <a:t>CSN3, 19 September 2023</a:t>
            </a:r>
          </a:p>
        </p:txBody>
      </p:sp>
    </p:spTree>
    <p:extLst>
      <p:ext uri="{BB962C8B-B14F-4D97-AF65-F5344CB8AC3E}">
        <p14:creationId xmlns:p14="http://schemas.microsoft.com/office/powerpoint/2010/main" val="40520454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67048</TotalTime>
  <Words>2926</Words>
  <Application>Microsoft Macintosh PowerPoint</Application>
  <PresentationFormat>On-screen Show (4:3)</PresentationFormat>
  <Paragraphs>762</Paragraphs>
  <Slides>42</Slides>
  <Notes>42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8" baseType="lpstr">
      <vt:lpstr>-apple-system</vt:lpstr>
      <vt:lpstr>Arial</vt:lpstr>
      <vt:lpstr>Calibri</vt:lpstr>
      <vt:lpstr>Symbol</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INFN - Sezione di Ferrara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Marco Contalbrigo</dc:creator>
  <cp:lastModifiedBy>Marco Contalbrigo</cp:lastModifiedBy>
  <cp:revision>1189</cp:revision>
  <dcterms:created xsi:type="dcterms:W3CDTF">2012-03-30T13:12:09Z</dcterms:created>
  <dcterms:modified xsi:type="dcterms:W3CDTF">2023-09-19T12:26:43Z</dcterms:modified>
</cp:coreProperties>
</file>