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88" r:id="rId2"/>
    <p:sldId id="491" r:id="rId3"/>
    <p:sldId id="523" r:id="rId4"/>
    <p:sldId id="524" r:id="rId5"/>
    <p:sldId id="495" r:id="rId6"/>
    <p:sldId id="397" r:id="rId7"/>
    <p:sldId id="414" r:id="rId8"/>
    <p:sldId id="433" r:id="rId9"/>
    <p:sldId id="493" r:id="rId10"/>
    <p:sldId id="513" r:id="rId11"/>
    <p:sldId id="521" r:id="rId12"/>
    <p:sldId id="460" r:id="rId13"/>
    <p:sldId id="497" r:id="rId14"/>
    <p:sldId id="511" r:id="rId15"/>
    <p:sldId id="426" r:id="rId16"/>
    <p:sldId id="507" r:id="rId17"/>
    <p:sldId id="508" r:id="rId18"/>
    <p:sldId id="503" r:id="rId19"/>
    <p:sldId id="505" r:id="rId20"/>
    <p:sldId id="519" r:id="rId21"/>
    <p:sldId id="516" r:id="rId22"/>
    <p:sldId id="517" r:id="rId23"/>
    <p:sldId id="518" r:id="rId24"/>
    <p:sldId id="514" r:id="rId25"/>
    <p:sldId id="515" r:id="rId26"/>
    <p:sldId id="520" r:id="rId27"/>
    <p:sldId id="439" r:id="rId28"/>
    <p:sldId id="481" r:id="rId29"/>
    <p:sldId id="482" r:id="rId30"/>
    <p:sldId id="485" r:id="rId31"/>
    <p:sldId id="483" r:id="rId32"/>
    <p:sldId id="509" r:id="rId33"/>
    <p:sldId id="51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7" autoAdjust="0"/>
  </p:normalViewPr>
  <p:slideViewPr>
    <p:cSldViewPr snapToGrid="0" snapToObjects="1">
      <p:cViewPr>
        <p:scale>
          <a:sx n="105" d="100"/>
          <a:sy n="105" d="100"/>
        </p:scale>
        <p:origin x="-54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4.emf"/><Relationship Id="rId4" Type="http://schemas.openxmlformats.org/officeDocument/2006/relationships/image" Target="../media/image6.wmf"/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Relationship Id="rId5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6.wmf"/><Relationship Id="rId5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Relationship Id="rId6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33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1D47-E5CF-AA4F-937F-7653EEEF2B45}" type="datetimeFigureOut">
              <a:rPr lang="en-US" smtClean="0"/>
              <a:pPr/>
              <a:t>20/09/13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22.bin"/><Relationship Id="rId7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6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5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4" Type="http://schemas.openxmlformats.org/officeDocument/2006/relationships/image" Target="../media/image5.png"/><Relationship Id="rId10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2.png"/><Relationship Id="rId5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.bin"/><Relationship Id="rId4" Type="http://schemas.openxmlformats.org/officeDocument/2006/relationships/image" Target="../media/image58.wmf"/><Relationship Id="rId10" Type="http://schemas.openxmlformats.org/officeDocument/2006/relationships/image" Target="../media/image55.png"/><Relationship Id="rId5" Type="http://schemas.openxmlformats.org/officeDocument/2006/relationships/image" Target="../media/image60.png"/><Relationship Id="rId7" Type="http://schemas.openxmlformats.org/officeDocument/2006/relationships/image" Target="../media/image5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56.emf"/><Relationship Id="rId3" Type="http://schemas.openxmlformats.org/officeDocument/2006/relationships/image" Target="../media/image57.png"/><Relationship Id="rId6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.wmf"/><Relationship Id="rId4" Type="http://schemas.openxmlformats.org/officeDocument/2006/relationships/image" Target="../media/image5.png"/><Relationship Id="rId7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16" Type="http://schemas.openxmlformats.org/officeDocument/2006/relationships/image" Target="../media/image7.emf"/><Relationship Id="rId8" Type="http://schemas.openxmlformats.org/officeDocument/2006/relationships/image" Target="../media/image2.wmf"/><Relationship Id="rId13" Type="http://schemas.openxmlformats.org/officeDocument/2006/relationships/oleObject" Target="../embeddings/oleObject10.bin"/><Relationship Id="rId10" Type="http://schemas.openxmlformats.org/officeDocument/2006/relationships/image" Target="../media/image3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1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18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tif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tiff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74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5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.wmf"/><Relationship Id="rId20" Type="http://schemas.openxmlformats.org/officeDocument/2006/relationships/oleObject" Target="../embeddings/oleObject21.bin"/><Relationship Id="rId4" Type="http://schemas.openxmlformats.org/officeDocument/2006/relationships/image" Target="../media/image5.png"/><Relationship Id="rId21" Type="http://schemas.openxmlformats.org/officeDocument/2006/relationships/image" Target="../media/image8.emf"/><Relationship Id="rId7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16" Type="http://schemas.openxmlformats.org/officeDocument/2006/relationships/image" Target="../media/image7.emf"/><Relationship Id="rId8" Type="http://schemas.openxmlformats.org/officeDocument/2006/relationships/image" Target="../media/image2.wmf"/><Relationship Id="rId13" Type="http://schemas.openxmlformats.org/officeDocument/2006/relationships/oleObject" Target="../embeddings/oleObject18.bin"/><Relationship Id="rId10" Type="http://schemas.openxmlformats.org/officeDocument/2006/relationships/image" Target="../media/image3.w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9.bin"/><Relationship Id="rId12" Type="http://schemas.openxmlformats.org/officeDocument/2006/relationships/oleObject" Target="../embeddings/oleObject17.bin"/><Relationship Id="rId17" Type="http://schemas.openxmlformats.org/officeDocument/2006/relationships/oleObject" Target="../embeddings/oleObject20.bin"/><Relationship Id="rId19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18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4" Type="http://schemas.openxmlformats.org/officeDocument/2006/relationships/image" Target="../media/image11.png"/><Relationship Id="rId10" Type="http://schemas.openxmlformats.org/officeDocument/2006/relationships/image" Target="../media/image17.png"/><Relationship Id="rId5" Type="http://schemas.openxmlformats.org/officeDocument/2006/relationships/image" Target="../media/image12.png"/><Relationship Id="rId7" Type="http://schemas.openxmlformats.org/officeDocument/2006/relationships/image" Target="../media/image14.png"/><Relationship Id="rId11" Type="http://schemas.openxmlformats.org/officeDocument/2006/relationships/image" Target="../media/image18.png"/><Relationship Id="rId1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3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5000" y="1466125"/>
            <a:ext cx="7575925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arge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rea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CLAS12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ing-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maging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herenkov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etector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498270"/>
            <a:ext cx="60682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Ferrara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129546" y="5384800"/>
            <a:ext cx="4988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14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ICATPP Conference, 25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September 2013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77941" y="917036"/>
            <a:ext cx="4718284" cy="2149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 descr="pro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135046" y="3392040"/>
            <a:ext cx="3191148" cy="31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TextBox 96"/>
          <p:cNvSpPr txBox="1">
            <a:spLocks noChangeArrowheads="1"/>
          </p:cNvSpPr>
          <p:nvPr/>
        </p:nvSpPr>
        <p:spPr bwMode="auto">
          <a:xfrm>
            <a:off x="2355379" y="3417280"/>
            <a:ext cx="838826" cy="307777"/>
          </a:xfrm>
          <a:prstGeom prst="rect">
            <a:avLst/>
          </a:prstGeom>
          <a:solidFill>
            <a:srgbClr val="A70B2B"/>
          </a:solidFill>
          <a:ln w="9525">
            <a:solidFill>
              <a:srgbClr val="A70B2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Aerogel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2193941" y="3634884"/>
            <a:ext cx="249810" cy="409591"/>
          </a:xfrm>
          <a:prstGeom prst="straightConnector1">
            <a:avLst/>
          </a:prstGeom>
          <a:ln>
            <a:solidFill>
              <a:srgbClr val="A70B2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H="1">
            <a:off x="2684607" y="4167602"/>
            <a:ext cx="509598" cy="254171"/>
          </a:xfrm>
          <a:prstGeom prst="straightConnector1">
            <a:avLst/>
          </a:prstGeom>
          <a:ln>
            <a:solidFill>
              <a:srgbClr val="74A6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5"/>
          <p:cNvSpPr txBox="1">
            <a:spLocks noChangeArrowheads="1"/>
          </p:cNvSpPr>
          <p:nvPr/>
        </p:nvSpPr>
        <p:spPr bwMode="auto">
          <a:xfrm>
            <a:off x="3194205" y="3821932"/>
            <a:ext cx="851747" cy="553998"/>
          </a:xfrm>
          <a:prstGeom prst="rect">
            <a:avLst/>
          </a:prstGeom>
          <a:solidFill>
            <a:srgbClr val="74A6AF"/>
          </a:solidFill>
          <a:ln w="9525">
            <a:solidFill>
              <a:srgbClr val="74A6A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Spherical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rs</a:t>
            </a: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2605329" y="5924487"/>
            <a:ext cx="87267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Photo-detectors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939145" y="5430763"/>
            <a:ext cx="387049" cy="4937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97"/>
          <p:cNvSpPr txBox="1">
            <a:spLocks noChangeArrowheads="1"/>
          </p:cNvSpPr>
          <p:nvPr/>
        </p:nvSpPr>
        <p:spPr bwMode="auto">
          <a:xfrm>
            <a:off x="135046" y="3581485"/>
            <a:ext cx="75801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Planar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mirrors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750941" y="4074849"/>
            <a:ext cx="428874" cy="2956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673608" y="978741"/>
            <a:ext cx="4222617" cy="1927368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1011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830" y="2486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1 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698" y="1758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3 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1151" y="2464"/>
                <a:ext cx="1189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1060" y="2765"/>
                <a:ext cx="1267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6105900" y="2247744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6056953" y="213119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Comic Sans MS"/>
                  <a:cs typeface="Comic Sans MS"/>
                </a:rPr>
                <a:t>2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35251" y="1263846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5878506" y="117687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mic Sans MS"/>
                  <a:cs typeface="Comic Sans MS"/>
                </a:rPr>
                <a:t>6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rings/best performance </a:t>
            </a:r>
            <a:r>
              <a:rPr lang="en-US" sz="1400" dirty="0" smtClean="0">
                <a:latin typeface="Arial" charset="0"/>
              </a:rPr>
              <a:t>for high </a:t>
            </a:r>
            <a:r>
              <a:rPr lang="en-US" sz="1400" dirty="0" smtClean="0">
                <a:latin typeface="Arial" charset="0"/>
              </a:rPr>
              <a:t>momentum particles                    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443518"/>
            <a:ext cx="4718284" cy="2149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17036"/>
            <a:ext cx="4718284" cy="2149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 descr="pro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135046" y="3392040"/>
            <a:ext cx="3191148" cy="31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TextBox 96"/>
          <p:cNvSpPr txBox="1">
            <a:spLocks noChangeArrowheads="1"/>
          </p:cNvSpPr>
          <p:nvPr/>
        </p:nvSpPr>
        <p:spPr bwMode="auto">
          <a:xfrm>
            <a:off x="2355379" y="3417280"/>
            <a:ext cx="838826" cy="307777"/>
          </a:xfrm>
          <a:prstGeom prst="rect">
            <a:avLst/>
          </a:prstGeom>
          <a:solidFill>
            <a:srgbClr val="A70B2B"/>
          </a:solidFill>
          <a:ln w="9525">
            <a:solidFill>
              <a:srgbClr val="A70B2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Aerogel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2193941" y="3634884"/>
            <a:ext cx="249810" cy="409591"/>
          </a:xfrm>
          <a:prstGeom prst="straightConnector1">
            <a:avLst/>
          </a:prstGeom>
          <a:ln>
            <a:solidFill>
              <a:srgbClr val="A70B2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H="1">
            <a:off x="2684607" y="4167602"/>
            <a:ext cx="509598" cy="254171"/>
          </a:xfrm>
          <a:prstGeom prst="straightConnector1">
            <a:avLst/>
          </a:prstGeom>
          <a:ln>
            <a:solidFill>
              <a:srgbClr val="74A6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5"/>
          <p:cNvSpPr txBox="1">
            <a:spLocks noChangeArrowheads="1"/>
          </p:cNvSpPr>
          <p:nvPr/>
        </p:nvSpPr>
        <p:spPr bwMode="auto">
          <a:xfrm>
            <a:off x="3194205" y="3821932"/>
            <a:ext cx="851747" cy="553998"/>
          </a:xfrm>
          <a:prstGeom prst="rect">
            <a:avLst/>
          </a:prstGeom>
          <a:solidFill>
            <a:srgbClr val="74A6AF"/>
          </a:solidFill>
          <a:ln w="9525">
            <a:solidFill>
              <a:srgbClr val="74A6A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Spherical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rs</a:t>
            </a: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2605329" y="5924487"/>
            <a:ext cx="87267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Photo-detectors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939145" y="5430763"/>
            <a:ext cx="387049" cy="4937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97"/>
          <p:cNvSpPr txBox="1">
            <a:spLocks noChangeArrowheads="1"/>
          </p:cNvSpPr>
          <p:nvPr/>
        </p:nvSpPr>
        <p:spPr bwMode="auto">
          <a:xfrm>
            <a:off x="135046" y="3581485"/>
            <a:ext cx="75801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Planar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mirrors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750941" y="4074849"/>
            <a:ext cx="428874" cy="2956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73608" y="3417280"/>
            <a:ext cx="4125932" cy="2099703"/>
            <a:chOff x="5018705" y="582195"/>
            <a:chExt cx="4125932" cy="209970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1011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830" y="2486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1 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698" y="1758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3 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105900" y="2247744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6056953" y="213119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Comic Sans MS"/>
                  <a:cs typeface="Comic Sans MS"/>
                </a:rPr>
                <a:t>2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35251" y="1263846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5878506" y="117687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mic Sans MS"/>
                  <a:cs typeface="Comic Sans MS"/>
                </a:rPr>
                <a:t>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673608" y="978741"/>
            <a:ext cx="4222617" cy="1927368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1011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830" y="2486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1 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698" y="1758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/>
                  <a:t>3 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1151" y="2464"/>
                <a:ext cx="1189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1060" y="2765"/>
                <a:ext cx="1267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6105900" y="2247744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6056953" y="213119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Comic Sans MS"/>
                  <a:cs typeface="Comic Sans MS"/>
                </a:rPr>
                <a:t>2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35251" y="1263846"/>
              <a:ext cx="164929" cy="1654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5878506" y="1176873"/>
              <a:ext cx="29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mic Sans MS"/>
                  <a:cs typeface="Comic Sans MS"/>
                </a:rPr>
                <a:t>6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3914802" y="5631384"/>
            <a:ext cx="4884738" cy="8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200" dirty="0" smtClean="0">
                <a:latin typeface="Arial" charset="0"/>
              </a:rPr>
              <a:t>  </a:t>
            </a:r>
            <a:r>
              <a:rPr lang="en-US" sz="1400" dirty="0" smtClean="0">
                <a:latin typeface="Arial" charset="0"/>
              </a:rPr>
              <a:t>Minimize active area (cost)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400" dirty="0" smtClean="0">
                <a:latin typeface="Arial" charset="0"/>
              </a:rPr>
              <a:t> Material 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400" dirty="0">
                <a:latin typeface="Arial" charset="0"/>
              </a:rPr>
              <a:t> Focalizing mirrors </a:t>
            </a:r>
            <a:r>
              <a:rPr lang="en-US" sz="1400" dirty="0" smtClean="0">
                <a:latin typeface="Arial" charset="0"/>
              </a:rPr>
              <a:t>allow </a:t>
            </a:r>
            <a:r>
              <a:rPr lang="en-US" sz="1400" dirty="0">
                <a:latin typeface="Arial" charset="0"/>
              </a:rPr>
              <a:t>thick </a:t>
            </a:r>
            <a:r>
              <a:rPr lang="en-US" sz="1400" dirty="0" smtClean="0">
                <a:latin typeface="Arial" charset="0"/>
              </a:rPr>
              <a:t>radiator for good light yield  </a:t>
            </a:r>
            <a:r>
              <a:rPr lang="en-US" sz="1400" dirty="0" smtClean="0">
                <a:latin typeface="Arial" charset="0"/>
              </a:rPr>
              <a:t>       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rings/best performance </a:t>
            </a:r>
            <a:r>
              <a:rPr lang="en-US" sz="1400" dirty="0" smtClean="0">
                <a:latin typeface="Arial" charset="0"/>
              </a:rPr>
              <a:t>for high </a:t>
            </a:r>
            <a:r>
              <a:rPr lang="en-US" sz="1400" dirty="0" smtClean="0">
                <a:latin typeface="Arial" charset="0"/>
              </a:rPr>
              <a:t>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68028" y="3066870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</a:t>
            </a:r>
            <a:r>
              <a:rPr lang="en-US" sz="1400" dirty="0" smtClean="0">
                <a:latin typeface="Arial" charset="0"/>
              </a:rPr>
              <a:t>for </a:t>
            </a:r>
            <a:r>
              <a:rPr lang="en-US" sz="1400" dirty="0" smtClean="0">
                <a:latin typeface="Arial" charset="0"/>
              </a:rPr>
              <a:t>less demanding </a:t>
            </a:r>
            <a:r>
              <a:rPr lang="en-US" sz="1400" dirty="0" smtClean="0">
                <a:latin typeface="Arial" charset="0"/>
              </a:rPr>
              <a:t>low</a:t>
            </a:r>
            <a:r>
              <a:rPr lang="en-US" sz="1400" dirty="0" smtClean="0">
                <a:latin typeface="Arial" charset="0"/>
              </a:rPr>
              <a:t> momentum particles                    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5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62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27183" y="-76200"/>
            <a:ext cx="3427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Radiator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09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78961" y="-76200"/>
            <a:ext cx="452382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Transmittance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1" y="817695"/>
            <a:ext cx="3430389" cy="200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9" y="3209426"/>
            <a:ext cx="3289300" cy="2743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76" y="5848721"/>
            <a:ext cx="2689452" cy="53340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2636" y="923636"/>
            <a:ext cx="3895117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Achieved clarity for large tiles at n=1.05</a:t>
            </a:r>
          </a:p>
          <a:p>
            <a:r>
              <a:rPr lang="en-US" sz="800" dirty="0"/>
              <a:t> </a:t>
            </a:r>
            <a:r>
              <a:rPr lang="en-US" sz="800" dirty="0" smtClean="0"/>
              <a:t>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~ 0.00050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4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</a:p>
          <a:p>
            <a:endParaRPr lang="en-US" sz="1000" baseline="30000" dirty="0"/>
          </a:p>
          <a:p>
            <a:r>
              <a:rPr lang="en-US" sz="1600" dirty="0" smtClean="0"/>
              <a:t>(LHCB has 0.0064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for n=1.03) 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352636" y="2334279"/>
            <a:ext cx="37369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collaboration with 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endParaRPr lang="en-US" sz="1600" dirty="0" smtClean="0"/>
          </a:p>
          <a:p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00776" y="-76200"/>
            <a:ext cx="58801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Chromatic Dispersion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" y="2447636"/>
            <a:ext cx="4064749" cy="40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748757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</a:t>
            </a:r>
            <a:r>
              <a:rPr lang="en-US" sz="1600" dirty="0" smtClean="0"/>
              <a:t>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</a:t>
            </a:r>
            <a:r>
              <a:rPr lang="en-US" sz="1600" dirty="0" smtClean="0"/>
              <a:t>method:</a:t>
            </a:r>
            <a:endParaRPr lang="en-US" sz="1600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10" y="1184149"/>
            <a:ext cx="2406996" cy="14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80758" y="2662957"/>
            <a:ext cx="4496920" cy="3834562"/>
            <a:chOff x="3733800" y="2586037"/>
            <a:chExt cx="5253038" cy="4469265"/>
          </a:xfrm>
        </p:grpSpPr>
        <p:grpSp>
          <p:nvGrpSpPr>
            <p:cNvPr id="34" name="Group 33"/>
            <p:cNvGrpSpPr/>
            <p:nvPr/>
          </p:nvGrpSpPr>
          <p:grpSpPr>
            <a:xfrm>
              <a:off x="3733800" y="2586037"/>
              <a:ext cx="5253038" cy="3433763"/>
              <a:chOff x="3810000" y="2433637"/>
              <a:chExt cx="5253038" cy="343376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3637"/>
                <a:ext cx="5253038" cy="3433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4419600" y="4876800"/>
                <a:ext cx="655595" cy="505599"/>
                <a:chOff x="4038600" y="6047601"/>
                <a:chExt cx="655595" cy="505599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038600" y="6158299"/>
                  <a:ext cx="228600" cy="12324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055616" y="6218380"/>
                  <a:ext cx="178323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4300903" y="6047601"/>
                  <a:ext cx="324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fit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038600" y="6435432"/>
                  <a:ext cx="17832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293123" y="6276201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MC</a:t>
                  </a:r>
                  <a:endParaRPr lang="en-US" sz="1200" b="1" dirty="0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726134" y="6086757"/>
              <a:ext cx="3107143" cy="968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Expected value from density:</a:t>
              </a:r>
              <a:endParaRPr lang="en-US" sz="1600" b="1" dirty="0" smtClean="0">
                <a:solidFill>
                  <a:srgbClr val="00B050"/>
                </a:solidFill>
              </a:endParaRP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6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(400nm) = 1+0.438</a:t>
              </a:r>
              <a:r>
                <a:rPr lang="en-US" sz="1600" b="1" dirty="0" smtClean="0">
                  <a:solidFill>
                    <a:srgbClr val="00B050"/>
                  </a:solidFill>
                  <a:latin typeface="Symbol" pitchFamily="18" charset="2"/>
                </a:rPr>
                <a:t>r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 </a:t>
              </a:r>
              <a:endParaRPr lang="en-US" sz="1600" b="1" dirty="0" smtClean="0">
                <a:solidFill>
                  <a:srgbClr val="00B050"/>
                </a:solidFill>
              </a:endParaRP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(400nm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) = 1.0492</a:t>
              </a:r>
              <a:endParaRPr lang="it-IT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21721" y="673709"/>
            <a:ext cx="376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</a:t>
            </a:r>
            <a:r>
              <a:rPr lang="en-US" sz="1600" dirty="0" smtClean="0"/>
              <a:t>prototype with optical filters: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5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543" y="-76200"/>
            <a:ext cx="5670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Detectors: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4" y="2707188"/>
            <a:ext cx="5437909" cy="3457556"/>
          </a:xfrm>
          <a:prstGeom prst="rect">
            <a:avLst/>
          </a:prstGeom>
        </p:spPr>
      </p:pic>
      <p:pic>
        <p:nvPicPr>
          <p:cNvPr id="10" name="Picture 9" descr="H8500_Q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00" y="2505364"/>
            <a:ext cx="3661788" cy="4005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636" y="2356427"/>
            <a:ext cx="1765300" cy="482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8185" y="805179"/>
            <a:ext cx="3506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 </a:t>
            </a:r>
            <a:r>
              <a:rPr lang="en-US" sz="1400" dirty="0" smtClean="0"/>
              <a:t>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6x6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pixels cost effective device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sensitivity on visible towards UV light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752" y="1001074"/>
            <a:ext cx="4298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only option to keep the schedule is the use 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multi-anode photomultipliers (we consider the </a:t>
            </a:r>
          </a:p>
          <a:p>
            <a:r>
              <a:rPr lang="en-US" sz="1600" dirty="0" smtClean="0"/>
              <a:t>promising </a:t>
            </a:r>
            <a:r>
              <a:rPr lang="en-US" sz="1600" dirty="0"/>
              <a:t>SiPM technology as </a:t>
            </a:r>
            <a:r>
              <a:rPr lang="en-US" sz="1600" dirty="0" smtClean="0"/>
              <a:t>the alternative)</a:t>
            </a: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93" y="75450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02" y="835322"/>
            <a:ext cx="3660226" cy="2838348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4" y="3971632"/>
            <a:ext cx="3930025" cy="254564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270001" y="5010727"/>
            <a:ext cx="357907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12068" y="4641395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Gain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096" y="4006267"/>
            <a:ext cx="3675912" cy="25698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35448" y="345219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Pixel Gain</a:t>
            </a:r>
            <a:r>
              <a:rPr lang="en-US" sz="1600" b="1" dirty="0" smtClean="0">
                <a:solidFill>
                  <a:srgbClr val="008000"/>
                </a:solidFill>
              </a:rPr>
              <a:t>:   1:2 variation can be easily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348135" y="4254687"/>
            <a:ext cx="1006320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97" y="699564"/>
            <a:ext cx="3879270" cy="2746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25" y="3951242"/>
            <a:ext cx="3883487" cy="26080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9481" y="-76200"/>
            <a:ext cx="35966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 Loss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02" y="835322"/>
            <a:ext cx="3660226" cy="2838348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44" y="3971632"/>
            <a:ext cx="3930025" cy="2545649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rot="16200000">
            <a:off x="1116162" y="6001675"/>
            <a:ext cx="344568" cy="186980"/>
          </a:xfrm>
          <a:prstGeom prst="rt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4976" y="5505430"/>
            <a:ext cx="76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SPE Loss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6993" y="3382929"/>
            <a:ext cx="339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u</a:t>
            </a:r>
            <a:r>
              <a:rPr lang="en-US" sz="1600" b="1" dirty="0" smtClean="0">
                <a:solidFill>
                  <a:srgbClr val="008000"/>
                </a:solidFill>
              </a:rPr>
              <a:t>niform </a:t>
            </a:r>
            <a:r>
              <a:rPr lang="en-US" sz="1600" b="1" dirty="0" smtClean="0">
                <a:solidFill>
                  <a:srgbClr val="008000"/>
                </a:solidFill>
              </a:rPr>
              <a:t>over 28 MA-PMTs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2091" y="3382929"/>
            <a:ext cx="4269252" cy="86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724705" y="4185417"/>
            <a:ext cx="1248750" cy="375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83909" y="88906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SPE Loss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183909" y="4158736"/>
            <a:ext cx="185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MA-PMT SPE Loss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2" y="599010"/>
            <a:ext cx="2340464" cy="208307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079535" y="2990563"/>
            <a:ext cx="19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237049" y="1126878"/>
            <a:ext cx="841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GEM </a:t>
            </a:r>
          </a:p>
          <a:p>
            <a:r>
              <a:rPr lang="en-US" sz="1400" b="1" dirty="0" smtClean="0"/>
              <a:t>chamber</a:t>
            </a:r>
          </a:p>
          <a:p>
            <a:r>
              <a:rPr lang="en-US" sz="1400" b="1" dirty="0" smtClean="0"/>
              <a:t>layout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1016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317265" y="1525325"/>
            <a:ext cx="2976505" cy="1545528"/>
            <a:chOff x="4267200" y="2406295"/>
            <a:chExt cx="2976505" cy="1545528"/>
          </a:xfrm>
        </p:grpSpPr>
        <p:sp>
          <p:nvSpPr>
            <p:cNvPr id="61" name="Rectangle 60"/>
            <p:cNvSpPr/>
            <p:nvPr/>
          </p:nvSpPr>
          <p:spPr>
            <a:xfrm>
              <a:off x="4343400" y="2406295"/>
              <a:ext cx="2900305" cy="154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Gruppo 20"/>
            <p:cNvGrpSpPr>
              <a:grpSpLocks noChangeAspect="1"/>
            </p:cNvGrpSpPr>
            <p:nvPr/>
          </p:nvGrpSpPr>
          <p:grpSpPr>
            <a:xfrm flipH="1">
              <a:off x="4267200" y="2406296"/>
              <a:ext cx="2976505" cy="1545527"/>
              <a:chOff x="22706" y="1280700"/>
              <a:chExt cx="9596097" cy="46482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249143" y="3364468"/>
                <a:ext cx="381000" cy="685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90119" y="2297668"/>
                <a:ext cx="2200334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Radiator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7360111" y="1280700"/>
                <a:ext cx="76200" cy="4648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7386756" y="1459468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17"/>
              <p:cNvSpPr txBox="1"/>
              <p:nvPr/>
            </p:nvSpPr>
            <p:spPr>
              <a:xfrm>
                <a:off x="7824403" y="1590354"/>
                <a:ext cx="1794400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prstClr val="black"/>
                    </a:solidFill>
                  </a:rPr>
                  <a:t>H</a:t>
                </a:r>
                <a:r>
                  <a:rPr lang="en-US" sz="1200" b="1" dirty="0" smtClean="0">
                    <a:solidFill>
                      <a:prstClr val="black"/>
                    </a:solidFill>
                  </a:rPr>
                  <a:t>8500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418034" y="4457670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228600" y="3707368"/>
                <a:ext cx="850311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27"/>
              <p:cNvSpPr txBox="1"/>
              <p:nvPr/>
            </p:nvSpPr>
            <p:spPr>
              <a:xfrm>
                <a:off x="22706" y="3949956"/>
                <a:ext cx="1640127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beam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1" name="Straight Connector 70"/>
              <p:cNvCxnSpPr>
                <a:stCxn id="63" idx="3"/>
              </p:cNvCxnSpPr>
              <p:nvPr/>
            </p:nvCxnSpPr>
            <p:spPr>
              <a:xfrm flipV="1">
                <a:off x="1630143" y="1828800"/>
                <a:ext cx="5729968" cy="1878568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658644" y="3698288"/>
                <a:ext cx="5754488" cy="1418780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Oval Callout 75"/>
          <p:cNvSpPr/>
          <p:nvPr/>
        </p:nvSpPr>
        <p:spPr>
          <a:xfrm>
            <a:off x="3293769" y="1370162"/>
            <a:ext cx="1705725" cy="770305"/>
          </a:xfrm>
          <a:prstGeom prst="wedgeEllipseCallout">
            <a:avLst>
              <a:gd name="adj1" fmla="val -68258"/>
              <a:gd name="adj2" fmla="val 622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9177" y="1276807"/>
            <a:ext cx="724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1m gap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8943" y="1480594"/>
            <a:ext cx="1381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 </a:t>
            </a:r>
            <a:r>
              <a:rPr lang="en-US" sz="1400" dirty="0"/>
              <a:t> </a:t>
            </a:r>
            <a:r>
              <a:rPr lang="en-US" sz="1400" dirty="0" smtClean="0"/>
              <a:t>n</a:t>
            </a:r>
            <a:r>
              <a:rPr lang="en-US" sz="1400" dirty="0" smtClean="0"/>
              <a:t>=1.05</a:t>
            </a:r>
          </a:p>
          <a:p>
            <a:pPr algn="ctr"/>
            <a:r>
              <a:rPr lang="en-US" sz="1400" dirty="0" smtClean="0"/>
              <a:t>2cm </a:t>
            </a:r>
            <a:r>
              <a:rPr lang="en-US" sz="1400" dirty="0" smtClean="0"/>
              <a:t>thickness</a:t>
            </a:r>
            <a:endParaRPr lang="en-US" sz="1400" dirty="0" smtClean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753835" y="3737918"/>
            <a:ext cx="5328563" cy="2609948"/>
            <a:chOff x="3038519" y="744274"/>
            <a:chExt cx="5972131" cy="2853650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898828"/>
              <a:ext cx="3981450" cy="2689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3038519" y="744274"/>
              <a:ext cx="266838" cy="2581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05357" y="744274"/>
              <a:ext cx="1723843" cy="1545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38519" y="1002446"/>
              <a:ext cx="1990680" cy="25954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029200" y="898828"/>
              <a:ext cx="3981450" cy="26990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47215" y="248879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074985" y="2396925"/>
            <a:ext cx="95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</a:t>
            </a:r>
            <a:r>
              <a:rPr lang="en-US" sz="1200" b="1" dirty="0" smtClean="0"/>
              <a:t> GeV beam</a:t>
            </a:r>
            <a:endParaRPr lang="en-US" sz="1200" b="1" dirty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019449" y="1248993"/>
            <a:ext cx="0" cy="891474"/>
          </a:xfrm>
          <a:prstGeom prst="line">
            <a:avLst/>
          </a:prstGeom>
          <a:ln w="127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19449" y="1326705"/>
            <a:ext cx="1834817" cy="0"/>
          </a:xfrm>
          <a:prstGeom prst="straightConnector1">
            <a:avLst/>
          </a:prstGeom>
          <a:ln w="12700"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271971" y="1905285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854266" y="1238562"/>
            <a:ext cx="0" cy="891474"/>
          </a:xfrm>
          <a:prstGeom prst="line">
            <a:avLst/>
          </a:prstGeom>
          <a:ln w="127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43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9338" y="1051718"/>
            <a:ext cx="2951163" cy="2665413"/>
            <a:chOff x="48" y="2434"/>
            <a:chExt cx="1859" cy="1679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8" y="2434"/>
              <a:ext cx="1859" cy="1679"/>
              <a:chOff x="3833" y="799"/>
              <a:chExt cx="1859" cy="1679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968" y="800"/>
                <a:ext cx="1679" cy="1678"/>
                <a:chOff x="3924" y="800"/>
                <a:chExt cx="1678" cy="1678"/>
              </a:xfrm>
            </p:grpSpPr>
            <p:pic>
              <p:nvPicPr>
                <p:cNvPr id="1591329" name="Picture 33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24" y="800"/>
                  <a:ext cx="1678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30" name="Oval 34"/>
                <p:cNvSpPr>
                  <a:spLocks noChangeArrowheads="1"/>
                </p:cNvSpPr>
                <p:nvPr/>
              </p:nvSpPr>
              <p:spPr bwMode="auto">
                <a:xfrm>
                  <a:off x="4111" y="1995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1" name="Object 35"/>
                <p:cNvGraphicFramePr>
                  <a:graphicFrameLocks noChangeAspect="1"/>
                </p:cNvGraphicFramePr>
                <p:nvPr/>
              </p:nvGraphicFramePr>
              <p:xfrm>
                <a:off x="4112" y="2106"/>
                <a:ext cx="264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04" name="Equation" r:id="rId5" imgW="266400" imgH="164880" progId="Equation.3">
                        <p:embed/>
                      </p:oleObj>
                    </mc:Choice>
                    <mc:Fallback>
                      <p:oleObj name="Equation" r:id="rId5" imgW="2664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12" y="2106"/>
                              <a:ext cx="264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2" name="AutoShape 36"/>
                <p:cNvSpPr>
                  <a:spLocks noChangeArrowheads="1"/>
                </p:cNvSpPr>
                <p:nvPr/>
              </p:nvSpPr>
              <p:spPr bwMode="auto">
                <a:xfrm>
                  <a:off x="4513" y="1662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3" name="Object 37"/>
                <p:cNvGraphicFramePr>
                  <a:graphicFrameLocks noChangeAspect="1"/>
                </p:cNvGraphicFramePr>
                <p:nvPr/>
              </p:nvGraphicFramePr>
              <p:xfrm>
                <a:off x="4598" y="1713"/>
                <a:ext cx="139" cy="12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05" name="Equation" r:id="rId7" imgW="152280" imgH="139680" progId="Equation.3">
                        <p:embed/>
                      </p:oleObj>
                    </mc:Choice>
                    <mc:Fallback>
                      <p:oleObj name="Equation" r:id="rId7" imgW="152280" imgH="1396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98" y="1713"/>
                              <a:ext cx="139" cy="1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4" name="Oval 38"/>
                <p:cNvSpPr>
                  <a:spLocks noChangeArrowheads="1"/>
                </p:cNvSpPr>
                <p:nvPr/>
              </p:nvSpPr>
              <p:spPr bwMode="auto">
                <a:xfrm>
                  <a:off x="5000" y="1399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5" name="Object 39"/>
                <p:cNvGraphicFramePr>
                  <a:graphicFrameLocks noChangeAspect="1"/>
                </p:cNvGraphicFramePr>
                <p:nvPr/>
              </p:nvGraphicFramePr>
              <p:xfrm>
                <a:off x="4998" y="1459"/>
                <a:ext cx="304" cy="2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06" name="Equation" r:id="rId9" imgW="253800" imgH="228600" progId="Equation.3">
                        <p:embed/>
                      </p:oleObj>
                    </mc:Choice>
                    <mc:Fallback>
                      <p:oleObj name="Equation" r:id="rId9" imgW="2538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98" y="1459"/>
                              <a:ext cx="304" cy="2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1336" name="Rectangle 40"/>
              <p:cNvSpPr>
                <a:spLocks noChangeArrowheads="1"/>
              </p:cNvSpPr>
              <p:nvPr/>
            </p:nvSpPr>
            <p:spPr bwMode="auto">
              <a:xfrm>
                <a:off x="3833" y="799"/>
                <a:ext cx="1859" cy="16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7" name="Rectangle 41"/>
              <p:cNvSpPr>
                <a:spLocks noChangeArrowheads="1"/>
              </p:cNvSpPr>
              <p:nvPr/>
            </p:nvSpPr>
            <p:spPr bwMode="auto">
              <a:xfrm>
                <a:off x="3854" y="813"/>
                <a:ext cx="113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8" name="Rectangle 42"/>
              <p:cNvSpPr>
                <a:spLocks noChangeArrowheads="1"/>
              </p:cNvSpPr>
              <p:nvPr/>
            </p:nvSpPr>
            <p:spPr bwMode="auto">
              <a:xfrm>
                <a:off x="5633" y="806"/>
                <a:ext cx="45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1339" name="Rectangle 43"/>
            <p:cNvSpPr>
              <a:spLocks noChangeArrowheads="1"/>
            </p:cNvSpPr>
            <p:nvPr/>
          </p:nvSpPr>
          <p:spPr bwMode="auto">
            <a:xfrm>
              <a:off x="1240" y="2808"/>
              <a:ext cx="600" cy="6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0" name="Line 44"/>
            <p:cNvSpPr>
              <a:spLocks noChangeShapeType="1"/>
            </p:cNvSpPr>
            <p:nvPr/>
          </p:nvSpPr>
          <p:spPr bwMode="auto">
            <a:xfrm flipV="1">
              <a:off x="1210" y="3352"/>
              <a:ext cx="400" cy="10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1" name="Line 45"/>
            <p:cNvSpPr>
              <a:spLocks noChangeShapeType="1"/>
            </p:cNvSpPr>
            <p:nvPr/>
          </p:nvSpPr>
          <p:spPr bwMode="auto">
            <a:xfrm flipV="1">
              <a:off x="1210" y="3224"/>
              <a:ext cx="368" cy="96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2" name="Rectangle 46"/>
            <p:cNvSpPr>
              <a:spLocks noChangeArrowheads="1"/>
            </p:cNvSpPr>
            <p:nvPr/>
          </p:nvSpPr>
          <p:spPr bwMode="auto">
            <a:xfrm>
              <a:off x="1616" y="3576"/>
              <a:ext cx="240" cy="38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3" name="Rectangle 47"/>
            <p:cNvSpPr>
              <a:spLocks noChangeArrowheads="1"/>
            </p:cNvSpPr>
            <p:nvPr/>
          </p:nvSpPr>
          <p:spPr bwMode="auto">
            <a:xfrm>
              <a:off x="1604" y="3412"/>
              <a:ext cx="249" cy="279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333399"/>
                  </a:solidFill>
                </a:rPr>
                <a:t>X</a:t>
              </a:r>
              <a:endParaRPr lang="it-IT">
                <a:solidFill>
                  <a:srgbClr val="333399"/>
                </a:solidFill>
              </a:endParaRPr>
            </a:p>
          </p:txBody>
        </p:sp>
      </p:grpSp>
      <p:sp>
        <p:nvSpPr>
          <p:cNvPr id="1591344" name="Text Box 48"/>
          <p:cNvSpPr txBox="1">
            <a:spLocks noChangeArrowheads="1"/>
          </p:cNvSpPr>
          <p:nvPr/>
        </p:nvSpPr>
        <p:spPr bwMode="auto">
          <a:xfrm>
            <a:off x="754063" y="610393"/>
            <a:ext cx="1531677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3333CC"/>
                </a:solidFill>
              </a:rPr>
              <a:t>Inclusive DIS</a:t>
            </a:r>
            <a:endParaRPr lang="it-IT" b="0" dirty="0">
              <a:solidFill>
                <a:srgbClr val="3333CC"/>
              </a:solidFill>
            </a:endParaRPr>
          </a:p>
        </p:txBody>
      </p:sp>
      <p:sp>
        <p:nvSpPr>
          <p:cNvPr id="1591351" name="Text Box 55"/>
          <p:cNvSpPr txBox="1">
            <a:spLocks noChangeArrowheads="1"/>
          </p:cNvSpPr>
          <p:nvPr/>
        </p:nvSpPr>
        <p:spPr bwMode="auto">
          <a:xfrm>
            <a:off x="617084" y="3830860"/>
            <a:ext cx="137681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latin typeface="Arial" pitchFamily="-111" charset="0"/>
              </a:rPr>
              <a:t>SFs</a:t>
            </a:r>
            <a:r>
              <a:rPr lang="en-US" sz="2000" dirty="0" smtClean="0">
                <a:latin typeface="Arial" pitchFamily="-111" charset="0"/>
              </a:rPr>
              <a:t> (x,Q</a:t>
            </a:r>
            <a:r>
              <a:rPr lang="en-US" sz="2000" baseline="30000" dirty="0" smtClean="0">
                <a:latin typeface="Arial" pitchFamily="-111" charset="0"/>
              </a:rPr>
              <a:t>2</a:t>
            </a:r>
            <a:r>
              <a:rPr lang="en-US" sz="2000" dirty="0" smtClean="0">
                <a:latin typeface="Arial" pitchFamily="-111" charset="0"/>
              </a:rPr>
              <a:t>)</a:t>
            </a:r>
            <a:endParaRPr lang="it-IT" sz="2000" dirty="0">
              <a:latin typeface="Arial" pitchFamily="-111" charset="0"/>
            </a:endParaRPr>
          </a:p>
        </p:txBody>
      </p:sp>
      <p:sp>
        <p:nvSpPr>
          <p:cNvPr id="1591352" name="Text Box 56"/>
          <p:cNvSpPr txBox="1">
            <a:spLocks noChangeArrowheads="1"/>
          </p:cNvSpPr>
          <p:nvPr/>
        </p:nvSpPr>
        <p:spPr bwMode="auto">
          <a:xfrm>
            <a:off x="187817" y="4339383"/>
            <a:ext cx="2419953" cy="132343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Structure 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functions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unpolarized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helicity</a:t>
            </a:r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)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  <a:p>
            <a:pPr algn="ctr"/>
            <a:r>
              <a:rPr lang="en-US" sz="1600" dirty="0" smtClean="0">
                <a:latin typeface="Arial" pitchFamily="-111" charset="0"/>
              </a:rPr>
              <a:t>Sum over quark charges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</p:txBody>
      </p:sp>
      <p:graphicFrame>
        <p:nvGraphicFramePr>
          <p:cNvPr id="530445" name="Object 13"/>
          <p:cNvGraphicFramePr>
            <a:graphicFrameLocks noChangeAspect="1"/>
          </p:cNvGraphicFramePr>
          <p:nvPr/>
        </p:nvGraphicFramePr>
        <p:xfrm>
          <a:off x="411163" y="5587633"/>
          <a:ext cx="19653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" name="Equation" r:id="rId11" imgW="1257300" imgH="368300" progId="Equation.3">
                  <p:embed/>
                </p:oleObj>
              </mc:Choice>
              <mc:Fallback>
                <p:oleObj name="Equation" r:id="rId11" imgW="1257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5587633"/>
                        <a:ext cx="196532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80294" y="-76200"/>
            <a:ext cx="6037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Spin Nucleon Structure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8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317265" y="1525325"/>
            <a:ext cx="2976505" cy="1545528"/>
            <a:chOff x="4267200" y="2406295"/>
            <a:chExt cx="2976505" cy="1545528"/>
          </a:xfrm>
        </p:grpSpPr>
        <p:sp>
          <p:nvSpPr>
            <p:cNvPr id="61" name="Rectangle 60"/>
            <p:cNvSpPr/>
            <p:nvPr/>
          </p:nvSpPr>
          <p:spPr>
            <a:xfrm>
              <a:off x="4343400" y="2406295"/>
              <a:ext cx="2900305" cy="154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Gruppo 20"/>
            <p:cNvGrpSpPr>
              <a:grpSpLocks noChangeAspect="1"/>
            </p:cNvGrpSpPr>
            <p:nvPr/>
          </p:nvGrpSpPr>
          <p:grpSpPr>
            <a:xfrm flipH="1">
              <a:off x="4267200" y="2406296"/>
              <a:ext cx="2976505" cy="1545527"/>
              <a:chOff x="22706" y="1280700"/>
              <a:chExt cx="9596097" cy="46482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249143" y="3364468"/>
                <a:ext cx="381000" cy="685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90119" y="2297668"/>
                <a:ext cx="2200334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Radiator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7360111" y="1280700"/>
                <a:ext cx="76200" cy="4648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7386756" y="1459468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17"/>
              <p:cNvSpPr txBox="1"/>
              <p:nvPr/>
            </p:nvSpPr>
            <p:spPr>
              <a:xfrm>
                <a:off x="7824403" y="1590354"/>
                <a:ext cx="1794400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prstClr val="black"/>
                    </a:solidFill>
                  </a:rPr>
                  <a:t>H</a:t>
                </a:r>
                <a:r>
                  <a:rPr lang="en-US" sz="1200" b="1" dirty="0" smtClean="0">
                    <a:solidFill>
                      <a:prstClr val="black"/>
                    </a:solidFill>
                  </a:rPr>
                  <a:t>8500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418034" y="4457670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228600" y="3707368"/>
                <a:ext cx="850311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27"/>
              <p:cNvSpPr txBox="1"/>
              <p:nvPr/>
            </p:nvSpPr>
            <p:spPr>
              <a:xfrm>
                <a:off x="22706" y="3949956"/>
                <a:ext cx="1640127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beam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1" name="Straight Connector 70"/>
              <p:cNvCxnSpPr>
                <a:stCxn id="63" idx="3"/>
              </p:cNvCxnSpPr>
              <p:nvPr/>
            </p:nvCxnSpPr>
            <p:spPr>
              <a:xfrm flipV="1">
                <a:off x="1630143" y="1828800"/>
                <a:ext cx="5729968" cy="1878568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658644" y="3698288"/>
                <a:ext cx="5754488" cy="1418780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5559779" y="1426796"/>
            <a:ext cx="3350003" cy="2248135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240112"/>
              <a:ext cx="1171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p=8 </a:t>
              </a:r>
              <a:r>
                <a:rPr lang="en-US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b="1" dirty="0" smtClean="0">
                  <a:solidFill>
                    <a:prstClr val="black"/>
                  </a:solidFill>
                </a:rPr>
                <a:t>/c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11410" y="1574835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57877" y="2496641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76" name="Oval Callout 75"/>
          <p:cNvSpPr/>
          <p:nvPr/>
        </p:nvSpPr>
        <p:spPr>
          <a:xfrm>
            <a:off x="3293769" y="1370162"/>
            <a:ext cx="1705725" cy="770305"/>
          </a:xfrm>
          <a:prstGeom prst="wedgeEllipseCallout">
            <a:avLst>
              <a:gd name="adj1" fmla="val -68258"/>
              <a:gd name="adj2" fmla="val 622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9177" y="1276807"/>
            <a:ext cx="724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1m gap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8943" y="1480594"/>
            <a:ext cx="1381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 </a:t>
            </a:r>
            <a:r>
              <a:rPr lang="en-US" sz="1400" dirty="0"/>
              <a:t> </a:t>
            </a:r>
            <a:r>
              <a:rPr lang="en-US" sz="1400" dirty="0" smtClean="0"/>
              <a:t>n</a:t>
            </a:r>
            <a:r>
              <a:rPr lang="en-US" sz="1400" dirty="0" smtClean="0"/>
              <a:t>=1.05</a:t>
            </a:r>
          </a:p>
          <a:p>
            <a:pPr algn="ctr"/>
            <a:r>
              <a:rPr lang="en-US" sz="1400" dirty="0" smtClean="0"/>
              <a:t>2cm </a:t>
            </a:r>
            <a:r>
              <a:rPr lang="en-US" sz="1400" dirty="0" smtClean="0"/>
              <a:t>thickness</a:t>
            </a:r>
            <a:endParaRPr lang="en-US" sz="1400" dirty="0" smtClean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753835" y="3737918"/>
            <a:ext cx="5328563" cy="2609948"/>
            <a:chOff x="3038519" y="744274"/>
            <a:chExt cx="5972131" cy="2853650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898828"/>
              <a:ext cx="3981450" cy="2689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3038519" y="744274"/>
              <a:ext cx="266838" cy="2581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05357" y="744274"/>
              <a:ext cx="1723843" cy="1545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38519" y="1002446"/>
              <a:ext cx="1990680" cy="25954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029200" y="898828"/>
              <a:ext cx="3981450" cy="26990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371798" y="701076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Clear hadron separation up to the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CLAS12 maximum momentum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47215" y="248879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074985" y="2396925"/>
            <a:ext cx="95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</a:t>
            </a:r>
            <a:r>
              <a:rPr lang="en-US" sz="1200" b="1" dirty="0" smtClean="0"/>
              <a:t> GeV beam</a:t>
            </a:r>
            <a:endParaRPr lang="en-US" sz="1200" b="1" dirty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019449" y="1248993"/>
            <a:ext cx="0" cy="891474"/>
          </a:xfrm>
          <a:prstGeom prst="line">
            <a:avLst/>
          </a:prstGeom>
          <a:ln w="127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19449" y="1326705"/>
            <a:ext cx="1834817" cy="0"/>
          </a:xfrm>
          <a:prstGeom prst="straightConnector1">
            <a:avLst/>
          </a:prstGeom>
          <a:ln w="12700"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271971" y="1905285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854266" y="1238562"/>
            <a:ext cx="0" cy="891474"/>
          </a:xfrm>
          <a:prstGeom prst="line">
            <a:avLst/>
          </a:prstGeom>
          <a:ln w="127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71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2358" y="1020576"/>
            <a:ext cx="3461094" cy="1617239"/>
            <a:chOff x="4311306" y="1955755"/>
            <a:chExt cx="3461094" cy="1617239"/>
          </a:xfrm>
        </p:grpSpPr>
        <p:sp>
          <p:nvSpPr>
            <p:cNvPr id="41" name="Rectangle 40"/>
            <p:cNvSpPr/>
            <p:nvPr/>
          </p:nvSpPr>
          <p:spPr>
            <a:xfrm>
              <a:off x="4572000" y="1955755"/>
              <a:ext cx="3145644" cy="1597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flipH="1">
              <a:off x="4311306" y="1988796"/>
              <a:ext cx="3461094" cy="1584198"/>
              <a:chOff x="1251294" y="1988796"/>
              <a:chExt cx="3549306" cy="1584198"/>
            </a:xfrm>
          </p:grpSpPr>
          <p:grpSp>
            <p:nvGrpSpPr>
              <p:cNvPr id="43" name="Gruppo 38"/>
              <p:cNvGrpSpPr>
                <a:grpSpLocks noChangeAspect="1"/>
              </p:cNvGrpSpPr>
              <p:nvPr/>
            </p:nvGrpSpPr>
            <p:grpSpPr>
              <a:xfrm>
                <a:off x="1251294" y="1988796"/>
                <a:ext cx="3549306" cy="1584198"/>
                <a:chOff x="1187624" y="2564860"/>
                <a:chExt cx="7098612" cy="3168396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4970710" y="4042600"/>
                  <a:ext cx="251460" cy="45262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TextBox 13"/>
                <p:cNvSpPr txBox="1"/>
                <p:nvPr/>
              </p:nvSpPr>
              <p:spPr>
                <a:xfrm>
                  <a:off x="4476236" y="4586470"/>
                  <a:ext cx="146322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024322" y="2564860"/>
                  <a:ext cx="11554" cy="30755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6032811" y="2781430"/>
                  <a:ext cx="100584" cy="67896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041719" y="4017735"/>
                  <a:ext cx="100584" cy="5067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TextBox 17"/>
                <p:cNvSpPr txBox="1"/>
                <p:nvPr/>
              </p:nvSpPr>
              <p:spPr>
                <a:xfrm>
                  <a:off x="6152636" y="2702068"/>
                  <a:ext cx="12240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H8500</a:t>
                  </a:r>
                </a:p>
              </p:txBody>
            </p:sp>
            <p:sp>
              <p:nvSpPr>
                <p:cNvPr id="51" name="TextBox 18"/>
                <p:cNvSpPr txBox="1"/>
                <p:nvPr/>
              </p:nvSpPr>
              <p:spPr>
                <a:xfrm>
                  <a:off x="6278089" y="4369538"/>
                  <a:ext cx="200814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curved mirror</a:t>
                  </a:r>
                </a:p>
              </p:txBody>
            </p: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1299927" y="4265044"/>
                  <a:ext cx="561205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27"/>
                <p:cNvSpPr txBox="1"/>
                <p:nvPr/>
              </p:nvSpPr>
              <p:spPr>
                <a:xfrm>
                  <a:off x="1187624" y="4378468"/>
                  <a:ext cx="109068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80" name="Straight Connector 79"/>
                <p:cNvCxnSpPr>
                  <a:stCxn id="45" idx="3"/>
                </p:cNvCxnSpPr>
                <p:nvPr/>
              </p:nvCxnSpPr>
              <p:spPr>
                <a:xfrm flipV="1">
                  <a:off x="5222170" y="4098766"/>
                  <a:ext cx="815085" cy="17014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166572" y="3549404"/>
                  <a:ext cx="1846501" cy="539499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81"/>
                <p:cNvSpPr/>
                <p:nvPr/>
              </p:nvSpPr>
              <p:spPr>
                <a:xfrm>
                  <a:off x="4060185" y="2974897"/>
                  <a:ext cx="100584" cy="85496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166572" y="2766028"/>
                  <a:ext cx="0" cy="29672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166572" y="3176065"/>
                  <a:ext cx="1840154" cy="37334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34"/>
                <p:cNvSpPr txBox="1"/>
                <p:nvPr/>
              </p:nvSpPr>
              <p:spPr>
                <a:xfrm>
                  <a:off x="1531189" y="3006868"/>
                  <a:ext cx="261596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mirrors + aerogel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3676072" y="3163456"/>
                <a:ext cx="50292" cy="3394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269313" y="20812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6" name="Oval Callout 85"/>
          <p:cNvSpPr/>
          <p:nvPr/>
        </p:nvSpPr>
        <p:spPr>
          <a:xfrm>
            <a:off x="208479" y="2738089"/>
            <a:ext cx="1705725" cy="594642"/>
          </a:xfrm>
          <a:prstGeom prst="wedgeEllipseCallout">
            <a:avLst>
              <a:gd name="adj1" fmla="val 31589"/>
              <a:gd name="adj2" fmla="val -15254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41591" y="2773800"/>
            <a:ext cx="134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</a:t>
            </a:r>
            <a:r>
              <a:rPr lang="en-US" sz="1400" dirty="0" smtClean="0"/>
              <a:t> </a:t>
            </a:r>
            <a:r>
              <a:rPr lang="en-US" sz="1400" dirty="0" smtClean="0"/>
              <a:t>n</a:t>
            </a:r>
            <a:r>
              <a:rPr lang="en-US" sz="1400" dirty="0" smtClean="0"/>
              <a:t>=1.05</a:t>
            </a:r>
          </a:p>
          <a:p>
            <a:pPr algn="ctr"/>
            <a:r>
              <a:rPr lang="en-US" sz="1400" dirty="0"/>
              <a:t>6</a:t>
            </a:r>
            <a:r>
              <a:rPr lang="en-US" sz="1400" dirty="0" smtClean="0"/>
              <a:t>cm </a:t>
            </a:r>
            <a:r>
              <a:rPr lang="en-US" sz="1400" dirty="0" smtClean="0"/>
              <a:t>thickness</a:t>
            </a:r>
            <a:endParaRPr lang="en-US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2917" y="1359220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918412" y="20536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1512" y="1623932"/>
            <a:ext cx="95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GeV beam</a:t>
            </a:r>
            <a:endParaRPr lang="en-US" sz="1200" b="1" dirty="0"/>
          </a:p>
        </p:txBody>
      </p:sp>
      <p:sp>
        <p:nvSpPr>
          <p:cNvPr id="57" name="Rectangle 56"/>
          <p:cNvSpPr/>
          <p:nvPr/>
        </p:nvSpPr>
        <p:spPr>
          <a:xfrm>
            <a:off x="2171670" y="1361068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135777" y="1278563"/>
            <a:ext cx="985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dirty="0" smtClean="0"/>
              <a:t>lane mirror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133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2358" y="1020576"/>
            <a:ext cx="3461094" cy="1617239"/>
            <a:chOff x="4311306" y="1955755"/>
            <a:chExt cx="3461094" cy="1617239"/>
          </a:xfrm>
        </p:grpSpPr>
        <p:sp>
          <p:nvSpPr>
            <p:cNvPr id="41" name="Rectangle 40"/>
            <p:cNvSpPr/>
            <p:nvPr/>
          </p:nvSpPr>
          <p:spPr>
            <a:xfrm>
              <a:off x="4572000" y="1955755"/>
              <a:ext cx="3145644" cy="1597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flipH="1">
              <a:off x="4311306" y="1988796"/>
              <a:ext cx="3461094" cy="1584198"/>
              <a:chOff x="1251294" y="1988796"/>
              <a:chExt cx="3549306" cy="1584198"/>
            </a:xfrm>
          </p:grpSpPr>
          <p:grpSp>
            <p:nvGrpSpPr>
              <p:cNvPr id="43" name="Gruppo 38"/>
              <p:cNvGrpSpPr>
                <a:grpSpLocks noChangeAspect="1"/>
              </p:cNvGrpSpPr>
              <p:nvPr/>
            </p:nvGrpSpPr>
            <p:grpSpPr>
              <a:xfrm>
                <a:off x="1251294" y="1988796"/>
                <a:ext cx="3549306" cy="1584198"/>
                <a:chOff x="1187624" y="2564860"/>
                <a:chExt cx="7098612" cy="3168396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4970710" y="4042600"/>
                  <a:ext cx="251460" cy="45262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TextBox 13"/>
                <p:cNvSpPr txBox="1"/>
                <p:nvPr/>
              </p:nvSpPr>
              <p:spPr>
                <a:xfrm>
                  <a:off x="4476236" y="4586470"/>
                  <a:ext cx="146322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024322" y="2564860"/>
                  <a:ext cx="11554" cy="30755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6032811" y="2781430"/>
                  <a:ext cx="100584" cy="67896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041719" y="4017735"/>
                  <a:ext cx="100584" cy="5067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TextBox 17"/>
                <p:cNvSpPr txBox="1"/>
                <p:nvPr/>
              </p:nvSpPr>
              <p:spPr>
                <a:xfrm>
                  <a:off x="6152636" y="2702068"/>
                  <a:ext cx="12240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H8500</a:t>
                  </a:r>
                </a:p>
              </p:txBody>
            </p:sp>
            <p:sp>
              <p:nvSpPr>
                <p:cNvPr id="51" name="TextBox 18"/>
                <p:cNvSpPr txBox="1"/>
                <p:nvPr/>
              </p:nvSpPr>
              <p:spPr>
                <a:xfrm>
                  <a:off x="6278089" y="4369538"/>
                  <a:ext cx="200814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curved mirror</a:t>
                  </a:r>
                </a:p>
              </p:txBody>
            </p: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1299927" y="4265044"/>
                  <a:ext cx="561205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27"/>
                <p:cNvSpPr txBox="1"/>
                <p:nvPr/>
              </p:nvSpPr>
              <p:spPr>
                <a:xfrm>
                  <a:off x="1187624" y="4378468"/>
                  <a:ext cx="109068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80" name="Straight Connector 79"/>
                <p:cNvCxnSpPr>
                  <a:stCxn id="45" idx="3"/>
                </p:cNvCxnSpPr>
                <p:nvPr/>
              </p:nvCxnSpPr>
              <p:spPr>
                <a:xfrm flipV="1">
                  <a:off x="5222170" y="4098766"/>
                  <a:ext cx="815085" cy="17014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166572" y="3549404"/>
                  <a:ext cx="1846501" cy="539499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81"/>
                <p:cNvSpPr/>
                <p:nvPr/>
              </p:nvSpPr>
              <p:spPr>
                <a:xfrm>
                  <a:off x="4060185" y="2974897"/>
                  <a:ext cx="100584" cy="85496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166572" y="2766028"/>
                  <a:ext cx="0" cy="29672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166572" y="3176065"/>
                  <a:ext cx="1840154" cy="37334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34"/>
                <p:cNvSpPr txBox="1"/>
                <p:nvPr/>
              </p:nvSpPr>
              <p:spPr>
                <a:xfrm>
                  <a:off x="1531189" y="3006868"/>
                  <a:ext cx="261596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mirrors + aerogel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3676072" y="3163456"/>
                <a:ext cx="50292" cy="3394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269313" y="20812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6" name="Oval Callout 85"/>
          <p:cNvSpPr/>
          <p:nvPr/>
        </p:nvSpPr>
        <p:spPr>
          <a:xfrm>
            <a:off x="208479" y="2738089"/>
            <a:ext cx="1705725" cy="594642"/>
          </a:xfrm>
          <a:prstGeom prst="wedgeEllipseCallout">
            <a:avLst>
              <a:gd name="adj1" fmla="val 31589"/>
              <a:gd name="adj2" fmla="val -15254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41591" y="2773800"/>
            <a:ext cx="134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</a:t>
            </a:r>
            <a:r>
              <a:rPr lang="en-US" sz="1400" dirty="0" smtClean="0"/>
              <a:t> </a:t>
            </a:r>
            <a:r>
              <a:rPr lang="en-US" sz="1400" dirty="0" smtClean="0"/>
              <a:t>n</a:t>
            </a:r>
            <a:r>
              <a:rPr lang="en-US" sz="1400" dirty="0" smtClean="0"/>
              <a:t>=1.05</a:t>
            </a:r>
          </a:p>
          <a:p>
            <a:pPr algn="ctr"/>
            <a:r>
              <a:rPr lang="en-US" sz="1400" dirty="0"/>
              <a:t>6</a:t>
            </a:r>
            <a:r>
              <a:rPr lang="en-US" sz="1400" dirty="0" smtClean="0"/>
              <a:t>cm </a:t>
            </a:r>
            <a:r>
              <a:rPr lang="en-US" sz="1400" dirty="0" smtClean="0"/>
              <a:t>thickness</a:t>
            </a:r>
            <a:endParaRPr lang="en-US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9028" y="1253725"/>
            <a:ext cx="45719" cy="4323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2917" y="1359220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Callout 54"/>
          <p:cNvSpPr/>
          <p:nvPr/>
        </p:nvSpPr>
        <p:spPr>
          <a:xfrm>
            <a:off x="2370663" y="621036"/>
            <a:ext cx="1705725" cy="594642"/>
          </a:xfrm>
          <a:prstGeom prst="wedgeEllipseCallout">
            <a:avLst>
              <a:gd name="adj1" fmla="val -67059"/>
              <a:gd name="adj2" fmla="val 501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497068" y="641689"/>
            <a:ext cx="134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 n</a:t>
            </a:r>
            <a:r>
              <a:rPr lang="en-US" sz="1400" dirty="0" smtClean="0"/>
              <a:t>=</a:t>
            </a:r>
            <a:r>
              <a:rPr lang="en-US" sz="1400" dirty="0" smtClean="0"/>
              <a:t>1.05 </a:t>
            </a:r>
            <a:endParaRPr lang="en-US" sz="1400" dirty="0" smtClean="0"/>
          </a:p>
          <a:p>
            <a:pPr algn="ctr"/>
            <a:r>
              <a:rPr lang="en-US" sz="1400" dirty="0"/>
              <a:t>2</a:t>
            </a:r>
            <a:r>
              <a:rPr lang="en-US" sz="1400" dirty="0" smtClean="0"/>
              <a:t>cm thickness</a:t>
            </a:r>
            <a:endParaRPr lang="en-US" sz="1400" dirty="0" smtClean="0"/>
          </a:p>
        </p:txBody>
      </p:sp>
      <p:sp>
        <p:nvSpPr>
          <p:cNvPr id="56" name="Rectangle 55"/>
          <p:cNvSpPr/>
          <p:nvPr/>
        </p:nvSpPr>
        <p:spPr>
          <a:xfrm>
            <a:off x="2918412" y="20536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1512" y="1623932"/>
            <a:ext cx="95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GeV beam</a:t>
            </a:r>
            <a:endParaRPr lang="en-US" sz="1200" b="1" dirty="0"/>
          </a:p>
        </p:txBody>
      </p:sp>
      <p:sp>
        <p:nvSpPr>
          <p:cNvPr id="57" name="Rectangle 56"/>
          <p:cNvSpPr/>
          <p:nvPr/>
        </p:nvSpPr>
        <p:spPr>
          <a:xfrm>
            <a:off x="2171670" y="1361068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135777" y="1278563"/>
            <a:ext cx="985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dirty="0" smtClean="0"/>
              <a:t>lane mirror</a:t>
            </a:r>
            <a:endParaRPr lang="en-US" sz="12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8139" y="1965027"/>
            <a:ext cx="2062827" cy="16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2358" y="1020576"/>
            <a:ext cx="3461094" cy="1617239"/>
            <a:chOff x="4311306" y="1955755"/>
            <a:chExt cx="3461094" cy="1617239"/>
          </a:xfrm>
        </p:grpSpPr>
        <p:sp>
          <p:nvSpPr>
            <p:cNvPr id="41" name="Rectangle 40"/>
            <p:cNvSpPr/>
            <p:nvPr/>
          </p:nvSpPr>
          <p:spPr>
            <a:xfrm>
              <a:off x="4572000" y="1955755"/>
              <a:ext cx="3145644" cy="1597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flipH="1">
              <a:off x="4311306" y="1988796"/>
              <a:ext cx="3461094" cy="1584198"/>
              <a:chOff x="1251294" y="1988796"/>
              <a:chExt cx="3549306" cy="1584198"/>
            </a:xfrm>
          </p:grpSpPr>
          <p:grpSp>
            <p:nvGrpSpPr>
              <p:cNvPr id="43" name="Gruppo 38"/>
              <p:cNvGrpSpPr>
                <a:grpSpLocks noChangeAspect="1"/>
              </p:cNvGrpSpPr>
              <p:nvPr/>
            </p:nvGrpSpPr>
            <p:grpSpPr>
              <a:xfrm>
                <a:off x="1251294" y="1988796"/>
                <a:ext cx="3549306" cy="1584198"/>
                <a:chOff x="1187624" y="2564860"/>
                <a:chExt cx="7098612" cy="3168396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4970710" y="4042600"/>
                  <a:ext cx="251460" cy="45262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TextBox 13"/>
                <p:cNvSpPr txBox="1"/>
                <p:nvPr/>
              </p:nvSpPr>
              <p:spPr>
                <a:xfrm>
                  <a:off x="4476236" y="4586470"/>
                  <a:ext cx="146322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024322" y="2564860"/>
                  <a:ext cx="11554" cy="30755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6032811" y="2781430"/>
                  <a:ext cx="100584" cy="67896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041719" y="4017735"/>
                  <a:ext cx="100584" cy="5067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TextBox 17"/>
                <p:cNvSpPr txBox="1"/>
                <p:nvPr/>
              </p:nvSpPr>
              <p:spPr>
                <a:xfrm>
                  <a:off x="6152636" y="2702068"/>
                  <a:ext cx="12240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H8500</a:t>
                  </a:r>
                </a:p>
              </p:txBody>
            </p:sp>
            <p:sp>
              <p:nvSpPr>
                <p:cNvPr id="51" name="TextBox 18"/>
                <p:cNvSpPr txBox="1"/>
                <p:nvPr/>
              </p:nvSpPr>
              <p:spPr>
                <a:xfrm>
                  <a:off x="6278089" y="4369538"/>
                  <a:ext cx="200814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curved mirror</a:t>
                  </a:r>
                </a:p>
              </p:txBody>
            </p: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1299927" y="4265044"/>
                  <a:ext cx="561205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27"/>
                <p:cNvSpPr txBox="1"/>
                <p:nvPr/>
              </p:nvSpPr>
              <p:spPr>
                <a:xfrm>
                  <a:off x="1187624" y="4378468"/>
                  <a:ext cx="109068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80" name="Straight Connector 79"/>
                <p:cNvCxnSpPr>
                  <a:stCxn id="45" idx="3"/>
                </p:cNvCxnSpPr>
                <p:nvPr/>
              </p:nvCxnSpPr>
              <p:spPr>
                <a:xfrm flipV="1">
                  <a:off x="5222170" y="4098766"/>
                  <a:ext cx="815085" cy="17014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166572" y="3549404"/>
                  <a:ext cx="1846501" cy="539499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81"/>
                <p:cNvSpPr/>
                <p:nvPr/>
              </p:nvSpPr>
              <p:spPr>
                <a:xfrm>
                  <a:off x="4060185" y="2974897"/>
                  <a:ext cx="100584" cy="85496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166572" y="2766028"/>
                  <a:ext cx="0" cy="29672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166572" y="3176065"/>
                  <a:ext cx="1840154" cy="37334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head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34"/>
                <p:cNvSpPr txBox="1"/>
                <p:nvPr/>
              </p:nvSpPr>
              <p:spPr>
                <a:xfrm>
                  <a:off x="1531189" y="3006868"/>
                  <a:ext cx="261596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mirrors + aerogel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3676072" y="3163456"/>
                <a:ext cx="50292" cy="3394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269313" y="20812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17" y="4071164"/>
            <a:ext cx="3562087" cy="244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6" name="Oval Callout 85"/>
          <p:cNvSpPr/>
          <p:nvPr/>
        </p:nvSpPr>
        <p:spPr>
          <a:xfrm>
            <a:off x="208479" y="2738089"/>
            <a:ext cx="1705725" cy="594642"/>
          </a:xfrm>
          <a:prstGeom prst="wedgeEllipseCallout">
            <a:avLst>
              <a:gd name="adj1" fmla="val 31589"/>
              <a:gd name="adj2" fmla="val -15254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41591" y="2773800"/>
            <a:ext cx="134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</a:t>
            </a:r>
            <a:r>
              <a:rPr lang="en-US" sz="1400" dirty="0" smtClean="0"/>
              <a:t> </a:t>
            </a:r>
            <a:r>
              <a:rPr lang="en-US" sz="1400" dirty="0" smtClean="0"/>
              <a:t>n</a:t>
            </a:r>
            <a:r>
              <a:rPr lang="en-US" sz="1400" dirty="0" smtClean="0"/>
              <a:t>=1.05</a:t>
            </a:r>
          </a:p>
          <a:p>
            <a:pPr algn="ctr"/>
            <a:r>
              <a:rPr lang="en-US" sz="1400" dirty="0"/>
              <a:t>6</a:t>
            </a:r>
            <a:r>
              <a:rPr lang="en-US" sz="1400" dirty="0" smtClean="0"/>
              <a:t>cm </a:t>
            </a:r>
            <a:r>
              <a:rPr lang="en-US" sz="1400" dirty="0" smtClean="0"/>
              <a:t>thickness</a:t>
            </a:r>
            <a:endParaRPr lang="en-US" sz="1400" dirty="0" smtClean="0"/>
          </a:p>
        </p:txBody>
      </p:sp>
      <p:grpSp>
        <p:nvGrpSpPr>
          <p:cNvPr id="91" name="Group 90"/>
          <p:cNvGrpSpPr/>
          <p:nvPr/>
        </p:nvGrpSpPr>
        <p:grpSpPr>
          <a:xfrm>
            <a:off x="4762188" y="762786"/>
            <a:ext cx="4107561" cy="2958291"/>
            <a:chOff x="368798" y="2252743"/>
            <a:chExt cx="3809157" cy="259486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8" y="2252743"/>
              <a:ext cx="3809157" cy="259486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715189" y="2552186"/>
              <a:ext cx="956919" cy="458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&lt;N&gt;=13.1</a:t>
              </a:r>
            </a:p>
            <a:p>
              <a:r>
                <a:rPr lang="en-US" sz="1400" b="1" dirty="0" smtClean="0">
                  <a:solidFill>
                    <a:srgbClr val="1F497D"/>
                  </a:solidFill>
                </a:rPr>
                <a:t>&lt;N&gt;=5.3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213297" y="621036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With absorbers: s</a:t>
            </a:r>
            <a:r>
              <a:rPr lang="en-US" b="1" dirty="0" smtClean="0">
                <a:solidFill>
                  <a:srgbClr val="00B050"/>
                </a:solidFill>
              </a:rPr>
              <a:t>izeable </a:t>
            </a:r>
            <a:r>
              <a:rPr lang="en-US" b="1" dirty="0" smtClean="0">
                <a:solidFill>
                  <a:srgbClr val="00B050"/>
                </a:solidFill>
              </a:rPr>
              <a:t>fraction of light survives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44516" y="2399281"/>
            <a:ext cx="92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without 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absorbers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33687" y="2191539"/>
            <a:ext cx="85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with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absorbers</a:t>
            </a:r>
            <a:endParaRPr lang="it-IT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4732673" y="3648863"/>
            <a:ext cx="439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</a:t>
            </a:r>
            <a:r>
              <a:rPr lang="en-US" b="1" dirty="0" smtClean="0">
                <a:solidFill>
                  <a:srgbClr val="00B050"/>
                </a:solidFill>
              </a:rPr>
              <a:t>nd r</a:t>
            </a:r>
            <a:r>
              <a:rPr lang="en-US" b="1" dirty="0" smtClean="0">
                <a:solidFill>
                  <a:srgbClr val="00B050"/>
                </a:solidFill>
              </a:rPr>
              <a:t>esolution </a:t>
            </a:r>
            <a:r>
              <a:rPr lang="en-US" b="1" dirty="0" smtClean="0">
                <a:solidFill>
                  <a:srgbClr val="00B050"/>
                </a:solidFill>
              </a:rPr>
              <a:t>is not  significantly degraded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4388539" y="4456573"/>
            <a:ext cx="111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Arbitrary units</a:t>
            </a:r>
            <a:endParaRPr lang="en-US" sz="1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913119"/>
              </p:ext>
            </p:extLst>
          </p:nvPr>
        </p:nvGraphicFramePr>
        <p:xfrm>
          <a:off x="5654675" y="5532438"/>
          <a:ext cx="16811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8" imgW="1257300" imgH="279400" progId="Equation.3">
                  <p:embed/>
                </p:oleObj>
              </mc:Choice>
              <mc:Fallback>
                <p:oleObj name="Equation" r:id="rId8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54675" y="5532438"/>
                        <a:ext cx="1681163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9028" y="1253725"/>
            <a:ext cx="45719" cy="4323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2917" y="1359220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Callout 54"/>
          <p:cNvSpPr/>
          <p:nvPr/>
        </p:nvSpPr>
        <p:spPr>
          <a:xfrm>
            <a:off x="2370663" y="621036"/>
            <a:ext cx="1705725" cy="594642"/>
          </a:xfrm>
          <a:prstGeom prst="wedgeEllipseCallout">
            <a:avLst>
              <a:gd name="adj1" fmla="val -67059"/>
              <a:gd name="adj2" fmla="val 501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497068" y="641689"/>
            <a:ext cx="134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Aerogel: n</a:t>
            </a:r>
            <a:r>
              <a:rPr lang="en-US" sz="1400" dirty="0" smtClean="0"/>
              <a:t>=</a:t>
            </a:r>
            <a:r>
              <a:rPr lang="en-US" sz="1400" dirty="0" smtClean="0"/>
              <a:t>1.05 </a:t>
            </a:r>
            <a:endParaRPr lang="en-US" sz="1400" dirty="0" smtClean="0"/>
          </a:p>
          <a:p>
            <a:pPr algn="ctr"/>
            <a:r>
              <a:rPr lang="en-US" sz="1400" dirty="0"/>
              <a:t>2</a:t>
            </a:r>
            <a:r>
              <a:rPr lang="en-US" sz="1400" dirty="0" smtClean="0"/>
              <a:t>cm thickness</a:t>
            </a:r>
            <a:endParaRPr lang="en-US" sz="1400" dirty="0" smtClean="0"/>
          </a:p>
        </p:txBody>
      </p:sp>
      <p:sp>
        <p:nvSpPr>
          <p:cNvPr id="56" name="Rectangle 55"/>
          <p:cNvSpPr/>
          <p:nvPr/>
        </p:nvSpPr>
        <p:spPr>
          <a:xfrm>
            <a:off x="2918412" y="2053679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1512" y="1623932"/>
            <a:ext cx="95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GeV beam</a:t>
            </a:r>
            <a:endParaRPr lang="en-US" sz="1200" b="1" dirty="0"/>
          </a:p>
        </p:txBody>
      </p:sp>
      <p:sp>
        <p:nvSpPr>
          <p:cNvPr id="57" name="Rectangle 56"/>
          <p:cNvSpPr/>
          <p:nvPr/>
        </p:nvSpPr>
        <p:spPr>
          <a:xfrm>
            <a:off x="2171670" y="1361068"/>
            <a:ext cx="721728" cy="1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135777" y="1278563"/>
            <a:ext cx="985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dirty="0" smtClean="0"/>
              <a:t>lane mirror</a:t>
            </a:r>
            <a:endParaRPr lang="en-US" sz="12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8139" y="1965027"/>
            <a:ext cx="2062827" cy="16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0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7714" y="309638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40731" y="-76200"/>
            <a:ext cx="34541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Simulations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54766" y="228984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954765" y="394204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642587" y="1137738"/>
            <a:ext cx="17958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direct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181600" y="737383"/>
            <a:ext cx="209589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reflected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886200" y="1137738"/>
            <a:ext cx="1937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without absorbers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37216" y="1126070"/>
            <a:ext cx="1769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 absorbers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802" y="6167365"/>
            <a:ext cx="7024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Based on measured optical characteristics and validated with RICH prototype data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33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</p:spTree>
    <p:extLst>
      <p:ext uri="{BB962C8B-B14F-4D97-AF65-F5344CB8AC3E}">
        <p14:creationId xmlns:p14="http://schemas.microsoft.com/office/powerpoint/2010/main" val="16547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6" y="654876"/>
            <a:ext cx="5273524" cy="520088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954766" y="245917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713238" y="5964617"/>
            <a:ext cx="5053770" cy="5265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993473" y="5942723"/>
            <a:ext cx="6307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Even with </a:t>
            </a:r>
            <a:r>
              <a:rPr lang="en-US" sz="1500" dirty="0" smtClean="0"/>
              <a:t>a not yet optimized tuning of pattern recognition</a:t>
            </a:r>
          </a:p>
          <a:p>
            <a:pPr algn="ctr"/>
            <a:r>
              <a:rPr lang="en-US" sz="1500" dirty="0"/>
              <a:t>a</a:t>
            </a:r>
            <a:r>
              <a:rPr lang="en-US" sz="1500" dirty="0" smtClean="0"/>
              <a:t>nd l</a:t>
            </a:r>
            <a:r>
              <a:rPr lang="en-US" sz="1500" dirty="0" smtClean="0"/>
              <a:t>ikelihood ID,  </a:t>
            </a:r>
            <a:r>
              <a:rPr lang="en-US" sz="1500" dirty="0" smtClean="0"/>
              <a:t>the </a:t>
            </a:r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 </a:t>
            </a:r>
            <a:r>
              <a:rPr lang="en-US" sz="1500" dirty="0" smtClean="0"/>
              <a:t>contamination </a:t>
            </a:r>
            <a:r>
              <a:rPr lang="en-US" sz="1500" dirty="0" smtClean="0"/>
              <a:t>is of  </a:t>
            </a:r>
            <a:r>
              <a:rPr lang="en-US" sz="1500" dirty="0" smtClean="0"/>
              <a:t>the </a:t>
            </a:r>
            <a:r>
              <a:rPr lang="en-US" sz="1500" dirty="0" smtClean="0"/>
              <a:t>order of 1% </a:t>
            </a:r>
            <a:endParaRPr lang="en-US" sz="1500" dirty="0"/>
          </a:p>
        </p:txBody>
      </p:sp>
      <p:sp>
        <p:nvSpPr>
          <p:cNvPr id="72" name="TextBox 71"/>
          <p:cNvSpPr txBox="1"/>
          <p:nvPr/>
        </p:nvSpPr>
        <p:spPr>
          <a:xfrm>
            <a:off x="6387539" y="1205031"/>
            <a:ext cx="203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pion </a:t>
            </a:r>
            <a:r>
              <a:rPr lang="en-US" sz="1400" dirty="0" smtClean="0"/>
              <a:t>&gt;&gt; </a:t>
            </a:r>
            <a:r>
              <a:rPr lang="en-US" sz="1400" dirty="0" err="1" smtClean="0"/>
              <a:t>kaon</a:t>
            </a:r>
            <a:r>
              <a:rPr lang="en-US" sz="1400" dirty="0" smtClean="0"/>
              <a:t> everywhere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39771" y="2416309"/>
            <a:ext cx="129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  <a:latin typeface="Calibri"/>
                <a:cs typeface="Calibri"/>
              </a:rPr>
              <a:t>TOF + HTCC</a:t>
            </a:r>
            <a:endParaRPr lang="en-US" sz="14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54765" y="411137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321532" y="4099295"/>
            <a:ext cx="95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libri"/>
                <a:cs typeface="Calibri"/>
              </a:rPr>
              <a:t>+ RICH</a:t>
            </a:r>
            <a:endParaRPr lang="en-US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11309" y="4385638"/>
            <a:ext cx="124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ew % p</a:t>
            </a:r>
            <a:r>
              <a:rPr lang="en-US" sz="1400" dirty="0" smtClean="0"/>
              <a:t>ion </a:t>
            </a:r>
          </a:p>
          <a:p>
            <a:r>
              <a:rPr lang="en-US" sz="1400" dirty="0" smtClean="0"/>
              <a:t>contamination</a:t>
            </a:r>
            <a:endParaRPr lang="en-US" sz="1400" dirty="0"/>
          </a:p>
        </p:txBody>
      </p:sp>
      <p:sp>
        <p:nvSpPr>
          <p:cNvPr id="63" name="Rounded Rectangular Callout 62"/>
          <p:cNvSpPr/>
          <p:nvPr/>
        </p:nvSpPr>
        <p:spPr>
          <a:xfrm>
            <a:off x="6497861" y="2779863"/>
            <a:ext cx="1838965" cy="564420"/>
          </a:xfrm>
          <a:prstGeom prst="wedgeRoundRectCallout">
            <a:avLst>
              <a:gd name="adj1" fmla="val -104213"/>
              <a:gd name="adj2" fmla="val 37644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ular Callout 64"/>
          <p:cNvSpPr/>
          <p:nvPr/>
        </p:nvSpPr>
        <p:spPr>
          <a:xfrm>
            <a:off x="6497861" y="2791148"/>
            <a:ext cx="1838965" cy="564420"/>
          </a:xfrm>
          <a:prstGeom prst="wedgeRoundRectCallout">
            <a:avLst>
              <a:gd name="adj1" fmla="val -116920"/>
              <a:gd name="adj2" fmla="val -1937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619649" y="2779053"/>
            <a:ext cx="1546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~1:</a:t>
            </a:r>
            <a:r>
              <a:rPr lang="en-US" sz="1600" dirty="0"/>
              <a:t>5</a:t>
            </a:r>
            <a:r>
              <a:rPr lang="en-US" sz="1600" dirty="0" smtClean="0"/>
              <a:t>00 rejection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rom x5 to ~1%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</p:spTree>
    <p:extLst>
      <p:ext uri="{BB962C8B-B14F-4D97-AF65-F5344CB8AC3E}">
        <p14:creationId xmlns:p14="http://schemas.microsoft.com/office/powerpoint/2010/main" val="131030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9013" y="-76200"/>
            <a:ext cx="46775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Landscape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5826" y="1162680"/>
            <a:ext cx="565352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Zapf Dingbats"/>
              </a:rPr>
              <a:t>2010:    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✔   </a:t>
            </a:r>
            <a:r>
              <a:rPr lang="en-US" dirty="0" smtClean="0">
                <a:sym typeface="Zapf Dingbats"/>
              </a:rPr>
              <a:t> Concept of Design and Technology</a:t>
            </a:r>
          </a:p>
          <a:p>
            <a:endParaRPr lang="en-US" sz="800" dirty="0">
              <a:sym typeface="Zapf Dingbats"/>
            </a:endParaRPr>
          </a:p>
          <a:p>
            <a:r>
              <a:rPr lang="en-US" dirty="0" smtClean="0">
                <a:sym typeface="Zapf Dingbats"/>
              </a:rPr>
              <a:t>2011:     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ym typeface="Zapf Dingbats"/>
              </a:rPr>
              <a:t>     Tests of components and small prototype</a:t>
            </a:r>
          </a:p>
          <a:p>
            <a:endParaRPr lang="en-US" sz="800" dirty="0" smtClean="0">
              <a:sym typeface="Zapf Dingbats"/>
            </a:endParaRPr>
          </a:p>
          <a:p>
            <a:r>
              <a:rPr lang="en-US" dirty="0" smtClean="0">
                <a:sym typeface="Zapf Dingbats"/>
              </a:rPr>
              <a:t>2012:     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ym typeface="Zapf Dingbats"/>
              </a:rPr>
              <a:t>     Extensive tests with large-scale prototype </a:t>
            </a:r>
            <a:endParaRPr lang="en-US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800" dirty="0" smtClean="0"/>
              <a:t> </a:t>
            </a:r>
          </a:p>
          <a:p>
            <a:r>
              <a:rPr lang="en-US" dirty="0" smtClean="0">
                <a:sym typeface="Zapf Dingbats"/>
              </a:rPr>
              <a:t>2013:     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 smtClean="0">
                <a:sym typeface="Zapf Dingbats"/>
              </a:rPr>
              <a:t>June:  Technical Review 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ym typeface="Zapf Dingbats"/>
              </a:rPr>
              <a:t>          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August:  TDR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               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September: Project Review with DOE</a:t>
            </a:r>
          </a:p>
          <a:p>
            <a:pPr marL="285750" indent="-285750">
              <a:buFont typeface="Zapf Dingbats" charset="0"/>
              <a:buChar char=" "/>
            </a:pPr>
            <a:endParaRPr lang="en-US" dirty="0">
              <a:sym typeface="Zapf Dingbats"/>
            </a:endParaRPr>
          </a:p>
          <a:p>
            <a:endParaRPr lang="en-US" dirty="0" smtClean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dirty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</a:p>
          <a:p>
            <a:endParaRPr lang="en-US" dirty="0">
              <a:sym typeface="Zapf Dingbat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1796" y="4791913"/>
            <a:ext cx="459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GOAL: 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b="1" dirty="0" smtClean="0">
                <a:solidFill>
                  <a:srgbClr val="FF0000"/>
                </a:solidFill>
              </a:rPr>
              <a:t> sector ready by the end of 2016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9013" y="3916218"/>
            <a:ext cx="3520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Starting the construction phase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3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40" y="708904"/>
            <a:ext cx="4661468" cy="414018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3347" y="-76200"/>
            <a:ext cx="49489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Detectors: SiPM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1" name="Picture 10" descr="Snapshot 2013-02-16 01-15-3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3" y="4041152"/>
            <a:ext cx="2453869" cy="234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363" y="1061967"/>
            <a:ext cx="271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</a:t>
            </a:r>
            <a:r>
              <a:rPr lang="en-US" dirty="0" err="1" smtClean="0"/>
              <a:t>fluence</a:t>
            </a:r>
            <a:r>
              <a:rPr lang="en-US" dirty="0" smtClean="0"/>
              <a:t> @ Belle:</a:t>
            </a:r>
          </a:p>
          <a:p>
            <a:r>
              <a:rPr lang="en-US" dirty="0" smtClean="0"/>
              <a:t>90/</a:t>
            </a:r>
            <a:r>
              <a:rPr lang="en-US" dirty="0" err="1" smtClean="0"/>
              <a:t>fb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1-10 10</a:t>
            </a:r>
            <a:r>
              <a:rPr lang="en-US" baseline="30000" dirty="0" smtClean="0">
                <a:sym typeface="Wingdings"/>
              </a:rPr>
              <a:t>9</a:t>
            </a:r>
            <a:r>
              <a:rPr lang="en-US" dirty="0" smtClean="0">
                <a:sym typeface="Wingdings"/>
              </a:rPr>
              <a:t> n/cm</a:t>
            </a:r>
            <a:r>
              <a:rPr lang="en-US" baseline="30000" dirty="0" smtClean="0">
                <a:sym typeface="Wingdings"/>
              </a:rPr>
              <a:t>2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780495" y="1988127"/>
            <a:ext cx="281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fluence</a:t>
            </a:r>
            <a:r>
              <a:rPr lang="en-US" dirty="0" smtClean="0"/>
              <a:t> @ Belle-2:</a:t>
            </a:r>
          </a:p>
          <a:p>
            <a:r>
              <a:rPr lang="en-US" dirty="0" smtClean="0"/>
              <a:t>50/</a:t>
            </a:r>
            <a:r>
              <a:rPr lang="en-US" dirty="0" err="1"/>
              <a:t>a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2-20 10</a:t>
            </a:r>
            <a:r>
              <a:rPr lang="en-US" baseline="30000" dirty="0" smtClean="0">
                <a:sym typeface="Wingdings"/>
              </a:rPr>
              <a:t>11</a:t>
            </a:r>
            <a:r>
              <a:rPr lang="en-US" dirty="0" smtClean="0">
                <a:sym typeface="Wingdings"/>
              </a:rPr>
              <a:t> n/cm</a:t>
            </a:r>
            <a:r>
              <a:rPr lang="en-US" baseline="30000" dirty="0" smtClean="0">
                <a:sym typeface="Wingdings"/>
              </a:rPr>
              <a:t>2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775285" y="2856129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fluence</a:t>
            </a:r>
            <a:r>
              <a:rPr lang="en-US" dirty="0" smtClean="0"/>
              <a:t> @ LHCB-2:</a:t>
            </a:r>
          </a:p>
          <a:p>
            <a:r>
              <a:rPr lang="en-US" dirty="0" smtClean="0"/>
              <a:t>1 year </a:t>
            </a:r>
            <a:r>
              <a:rPr lang="en-US" dirty="0" smtClean="0">
                <a:sym typeface="Wingdings"/>
              </a:rPr>
              <a:t> 6 10</a:t>
            </a:r>
            <a:r>
              <a:rPr lang="en-US" baseline="30000" dirty="0" smtClean="0">
                <a:sym typeface="Wingdings"/>
              </a:rPr>
              <a:t>11</a:t>
            </a:r>
            <a:r>
              <a:rPr lang="en-US" dirty="0" smtClean="0">
                <a:sym typeface="Wingdings"/>
              </a:rPr>
              <a:t> n/cm</a:t>
            </a:r>
            <a:r>
              <a:rPr lang="en-US" baseline="30000" dirty="0" smtClean="0">
                <a:sym typeface="Wingdings"/>
              </a:rPr>
              <a:t>2</a:t>
            </a:r>
            <a:endParaRPr lang="en-US" baseline="30000" dirty="0"/>
          </a:p>
        </p:txBody>
      </p:sp>
      <p:sp>
        <p:nvSpPr>
          <p:cNvPr id="20" name="Rounded Rectangle 19"/>
          <p:cNvSpPr/>
          <p:nvPr/>
        </p:nvSpPr>
        <p:spPr>
          <a:xfrm>
            <a:off x="2913404" y="4929658"/>
            <a:ext cx="6172867" cy="15006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1846" y="4964302"/>
            <a:ext cx="63786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Fluence</a:t>
            </a:r>
            <a:r>
              <a:rPr lang="en-US" sz="1600" dirty="0" smtClean="0"/>
              <a:t> at CLAS12 allows the use of SiPM for future upgrades:</a:t>
            </a:r>
          </a:p>
          <a:p>
            <a:endParaRPr lang="en-US" sz="800" dirty="0"/>
          </a:p>
          <a:p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6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/>
              <a:t>fast develop in performances (dark count ~ 1 </a:t>
            </a:r>
            <a:r>
              <a:rPr lang="en-US" sz="1600" dirty="0" err="1" smtClean="0"/>
              <a:t>Mhz</a:t>
            </a:r>
            <a:r>
              <a:rPr lang="en-US" sz="1600" dirty="0" smtClean="0"/>
              <a:t> for 3x3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devices)</a:t>
            </a:r>
            <a:endParaRPr lang="en-US" sz="800" dirty="0" smtClean="0"/>
          </a:p>
          <a:p>
            <a:pPr marL="285750" indent="-285750">
              <a:buFont typeface="Zapf Dingbats" charset="0"/>
              <a:buChar char="✓"/>
            </a:pPr>
            <a:endParaRPr lang="en-US" sz="800" dirty="0" smtClean="0">
              <a:solidFill>
                <a:srgbClr val="4CDE41"/>
              </a:solidFill>
            </a:endParaRPr>
          </a:p>
          <a:p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6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/>
              <a:t>fast reduction in price (already comparable with MA-PMTs over 1 m</a:t>
            </a:r>
            <a:r>
              <a:rPr lang="en-US" sz="1600" baseline="30000" dirty="0" smtClean="0"/>
              <a:t>2</a:t>
            </a:r>
            <a:r>
              <a:rPr lang="en-US" sz="1600" dirty="0"/>
              <a:t>)</a:t>
            </a:r>
            <a:endParaRPr lang="en-US" sz="1600" dirty="0" smtClean="0"/>
          </a:p>
          <a:p>
            <a:endParaRPr lang="en-US" sz="800" dirty="0" smtClean="0"/>
          </a:p>
          <a:p>
            <a:r>
              <a:rPr lang="en-US" sz="16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600" dirty="0" smtClean="0"/>
              <a:t>require dedicated R&amp;D for electronics and cooling </a:t>
            </a:r>
            <a:endParaRPr lang="en-US" sz="1600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8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14 23-42-4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32" y="798512"/>
            <a:ext cx="5467048" cy="5712595"/>
          </a:xfrm>
          <a:prstGeom prst="rect">
            <a:avLst/>
          </a:prstGeom>
        </p:spPr>
      </p:pic>
      <p:sp>
        <p:nvSpPr>
          <p:cNvPr id="27" name="Rectangular Callout 26"/>
          <p:cNvSpPr/>
          <p:nvPr/>
        </p:nvSpPr>
        <p:spPr>
          <a:xfrm>
            <a:off x="59832" y="4395217"/>
            <a:ext cx="2039501" cy="743502"/>
          </a:xfrm>
          <a:prstGeom prst="wedgeRectCallout">
            <a:avLst>
              <a:gd name="adj1" fmla="val 90834"/>
              <a:gd name="adj2" fmla="val 57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8978" y="-76200"/>
            <a:ext cx="49176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SiPM Test Prototype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962952" y="4969237"/>
            <a:ext cx="2389018" cy="658174"/>
          </a:xfrm>
          <a:prstGeom prst="wedgeRectCallout">
            <a:avLst>
              <a:gd name="adj1" fmla="val -50146"/>
              <a:gd name="adj2" fmla="val -1722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245728" y="3040038"/>
            <a:ext cx="2505595" cy="634625"/>
          </a:xfrm>
          <a:prstGeom prst="wedgeRectCallout">
            <a:avLst>
              <a:gd name="adj1" fmla="val 30576"/>
              <a:gd name="adj2" fmla="val -1769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4854" y="5019525"/>
            <a:ext cx="218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Custom SiPM matrices with </a:t>
            </a:r>
          </a:p>
          <a:p>
            <a:r>
              <a:rPr lang="en-US" sz="1400" dirty="0" smtClean="0"/>
              <a:t>a pre-amplification stage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69918" y="3088418"/>
            <a:ext cx="234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Commercial SiPM matrix with </a:t>
            </a:r>
          </a:p>
          <a:p>
            <a:r>
              <a:rPr lang="en-US" sz="1400" dirty="0" smtClean="0"/>
              <a:t>a pre-amplification stage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7276326" y="1725229"/>
            <a:ext cx="1840938" cy="619533"/>
          </a:xfrm>
          <a:prstGeom prst="wedgeRectCallout">
            <a:avLst>
              <a:gd name="adj1" fmla="val -119723"/>
              <a:gd name="adj2" fmla="val 1806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8592" y="1748972"/>
            <a:ext cx="1636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m coaxial cables </a:t>
            </a:r>
          </a:p>
          <a:p>
            <a:r>
              <a:rPr lang="en-US" sz="1400" dirty="0" smtClean="0"/>
              <a:t>to the electronics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0892" y="4400055"/>
            <a:ext cx="1991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Water-cooled </a:t>
            </a:r>
            <a:r>
              <a:rPr lang="en-US" sz="1400" dirty="0" err="1" smtClean="0"/>
              <a:t>Peltier</a:t>
            </a:r>
            <a:r>
              <a:rPr lang="en-US" sz="1400" dirty="0" smtClean="0"/>
              <a:t> cell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temperature control </a:t>
            </a:r>
          </a:p>
          <a:p>
            <a:r>
              <a:rPr lang="en-US" sz="1400" dirty="0" smtClean="0"/>
              <a:t>[-25 : +25 Celsius]</a:t>
            </a:r>
            <a:endParaRPr lang="en-US" sz="1400" dirty="0"/>
          </a:p>
        </p:txBody>
      </p:sp>
      <p:sp>
        <p:nvSpPr>
          <p:cNvPr id="5" name="Multiply 4"/>
          <p:cNvSpPr/>
          <p:nvPr/>
        </p:nvSpPr>
        <p:spPr>
          <a:xfrm>
            <a:off x="3701142" y="3466498"/>
            <a:ext cx="471715" cy="537031"/>
          </a:xfrm>
          <a:prstGeom prst="mathMultiply">
            <a:avLst>
              <a:gd name="adj1" fmla="val 105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56000" y="395514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9338" y="1051718"/>
            <a:ext cx="2951163" cy="2665413"/>
            <a:chOff x="48" y="2434"/>
            <a:chExt cx="1859" cy="1679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8" y="2434"/>
              <a:ext cx="1859" cy="1679"/>
              <a:chOff x="3833" y="799"/>
              <a:chExt cx="1859" cy="1679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968" y="800"/>
                <a:ext cx="1679" cy="1678"/>
                <a:chOff x="3924" y="800"/>
                <a:chExt cx="1678" cy="1678"/>
              </a:xfrm>
            </p:grpSpPr>
            <p:pic>
              <p:nvPicPr>
                <p:cNvPr id="1591329" name="Picture 33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24" y="800"/>
                  <a:ext cx="1678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30" name="Oval 34"/>
                <p:cNvSpPr>
                  <a:spLocks noChangeArrowheads="1"/>
                </p:cNvSpPr>
                <p:nvPr/>
              </p:nvSpPr>
              <p:spPr bwMode="auto">
                <a:xfrm>
                  <a:off x="4111" y="1995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1" name="Object 35"/>
                <p:cNvGraphicFramePr>
                  <a:graphicFrameLocks noChangeAspect="1"/>
                </p:cNvGraphicFramePr>
                <p:nvPr/>
              </p:nvGraphicFramePr>
              <p:xfrm>
                <a:off x="4112" y="2106"/>
                <a:ext cx="264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3" name="Equation" r:id="rId5" imgW="266400" imgH="164880" progId="Equation.3">
                        <p:embed/>
                      </p:oleObj>
                    </mc:Choice>
                    <mc:Fallback>
                      <p:oleObj name="Equation" r:id="rId5" imgW="2664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12" y="2106"/>
                              <a:ext cx="264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2" name="AutoShape 36"/>
                <p:cNvSpPr>
                  <a:spLocks noChangeArrowheads="1"/>
                </p:cNvSpPr>
                <p:nvPr/>
              </p:nvSpPr>
              <p:spPr bwMode="auto">
                <a:xfrm>
                  <a:off x="4513" y="1662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3" name="Object 37"/>
                <p:cNvGraphicFramePr>
                  <a:graphicFrameLocks noChangeAspect="1"/>
                </p:cNvGraphicFramePr>
                <p:nvPr/>
              </p:nvGraphicFramePr>
              <p:xfrm>
                <a:off x="4598" y="1713"/>
                <a:ext cx="139" cy="12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4" name="Equation" r:id="rId7" imgW="152280" imgH="139680" progId="Equation.3">
                        <p:embed/>
                      </p:oleObj>
                    </mc:Choice>
                    <mc:Fallback>
                      <p:oleObj name="Equation" r:id="rId7" imgW="152280" imgH="1396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98" y="1713"/>
                              <a:ext cx="139" cy="1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4" name="Oval 38"/>
                <p:cNvSpPr>
                  <a:spLocks noChangeArrowheads="1"/>
                </p:cNvSpPr>
                <p:nvPr/>
              </p:nvSpPr>
              <p:spPr bwMode="auto">
                <a:xfrm>
                  <a:off x="5000" y="1399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5" name="Object 39"/>
                <p:cNvGraphicFramePr>
                  <a:graphicFrameLocks noChangeAspect="1"/>
                </p:cNvGraphicFramePr>
                <p:nvPr/>
              </p:nvGraphicFramePr>
              <p:xfrm>
                <a:off x="4998" y="1459"/>
                <a:ext cx="304" cy="2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5" name="Equation" r:id="rId9" imgW="253800" imgH="228600" progId="Equation.3">
                        <p:embed/>
                      </p:oleObj>
                    </mc:Choice>
                    <mc:Fallback>
                      <p:oleObj name="Equation" r:id="rId9" imgW="2538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98" y="1459"/>
                              <a:ext cx="304" cy="2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1336" name="Rectangle 40"/>
              <p:cNvSpPr>
                <a:spLocks noChangeArrowheads="1"/>
              </p:cNvSpPr>
              <p:nvPr/>
            </p:nvSpPr>
            <p:spPr bwMode="auto">
              <a:xfrm>
                <a:off x="3833" y="799"/>
                <a:ext cx="1859" cy="16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7" name="Rectangle 41"/>
              <p:cNvSpPr>
                <a:spLocks noChangeArrowheads="1"/>
              </p:cNvSpPr>
              <p:nvPr/>
            </p:nvSpPr>
            <p:spPr bwMode="auto">
              <a:xfrm>
                <a:off x="3854" y="813"/>
                <a:ext cx="113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8" name="Rectangle 42"/>
              <p:cNvSpPr>
                <a:spLocks noChangeArrowheads="1"/>
              </p:cNvSpPr>
              <p:nvPr/>
            </p:nvSpPr>
            <p:spPr bwMode="auto">
              <a:xfrm>
                <a:off x="5633" y="806"/>
                <a:ext cx="45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1339" name="Rectangle 43"/>
            <p:cNvSpPr>
              <a:spLocks noChangeArrowheads="1"/>
            </p:cNvSpPr>
            <p:nvPr/>
          </p:nvSpPr>
          <p:spPr bwMode="auto">
            <a:xfrm>
              <a:off x="1240" y="2808"/>
              <a:ext cx="600" cy="6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0" name="Line 44"/>
            <p:cNvSpPr>
              <a:spLocks noChangeShapeType="1"/>
            </p:cNvSpPr>
            <p:nvPr/>
          </p:nvSpPr>
          <p:spPr bwMode="auto">
            <a:xfrm flipV="1">
              <a:off x="1210" y="3352"/>
              <a:ext cx="400" cy="10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1" name="Line 45"/>
            <p:cNvSpPr>
              <a:spLocks noChangeShapeType="1"/>
            </p:cNvSpPr>
            <p:nvPr/>
          </p:nvSpPr>
          <p:spPr bwMode="auto">
            <a:xfrm flipV="1">
              <a:off x="1210" y="3224"/>
              <a:ext cx="368" cy="96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2" name="Rectangle 46"/>
            <p:cNvSpPr>
              <a:spLocks noChangeArrowheads="1"/>
            </p:cNvSpPr>
            <p:nvPr/>
          </p:nvSpPr>
          <p:spPr bwMode="auto">
            <a:xfrm>
              <a:off x="1616" y="3576"/>
              <a:ext cx="240" cy="38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3" name="Rectangle 47"/>
            <p:cNvSpPr>
              <a:spLocks noChangeArrowheads="1"/>
            </p:cNvSpPr>
            <p:nvPr/>
          </p:nvSpPr>
          <p:spPr bwMode="auto">
            <a:xfrm>
              <a:off x="1604" y="3412"/>
              <a:ext cx="249" cy="279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333399"/>
                  </a:solidFill>
                </a:rPr>
                <a:t>X</a:t>
              </a:r>
              <a:endParaRPr lang="it-IT">
                <a:solidFill>
                  <a:srgbClr val="333399"/>
                </a:solidFill>
              </a:endParaRPr>
            </a:p>
          </p:txBody>
        </p:sp>
      </p:grpSp>
      <p:sp>
        <p:nvSpPr>
          <p:cNvPr id="1591344" name="Text Box 48"/>
          <p:cNvSpPr txBox="1">
            <a:spLocks noChangeArrowheads="1"/>
          </p:cNvSpPr>
          <p:nvPr/>
        </p:nvSpPr>
        <p:spPr bwMode="auto">
          <a:xfrm>
            <a:off x="754063" y="610393"/>
            <a:ext cx="1531677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3333CC"/>
                </a:solidFill>
              </a:rPr>
              <a:t>Inclusive DIS</a:t>
            </a:r>
            <a:endParaRPr lang="it-IT" b="0" dirty="0">
              <a:solidFill>
                <a:srgbClr val="3333CC"/>
              </a:solidFill>
            </a:endParaRPr>
          </a:p>
        </p:txBody>
      </p:sp>
      <p:sp>
        <p:nvSpPr>
          <p:cNvPr id="1591351" name="Text Box 55"/>
          <p:cNvSpPr txBox="1">
            <a:spLocks noChangeArrowheads="1"/>
          </p:cNvSpPr>
          <p:nvPr/>
        </p:nvSpPr>
        <p:spPr bwMode="auto">
          <a:xfrm>
            <a:off x="617084" y="3830860"/>
            <a:ext cx="137681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latin typeface="Arial" pitchFamily="-111" charset="0"/>
              </a:rPr>
              <a:t>SFs</a:t>
            </a:r>
            <a:r>
              <a:rPr lang="en-US" sz="2000" dirty="0" smtClean="0">
                <a:latin typeface="Arial" pitchFamily="-111" charset="0"/>
              </a:rPr>
              <a:t> (x,Q</a:t>
            </a:r>
            <a:r>
              <a:rPr lang="en-US" sz="2000" baseline="30000" dirty="0" smtClean="0">
                <a:latin typeface="Arial" pitchFamily="-111" charset="0"/>
              </a:rPr>
              <a:t>2</a:t>
            </a:r>
            <a:r>
              <a:rPr lang="en-US" sz="2000" dirty="0" smtClean="0">
                <a:latin typeface="Arial" pitchFamily="-111" charset="0"/>
              </a:rPr>
              <a:t>)</a:t>
            </a:r>
            <a:endParaRPr lang="it-IT" sz="2000" dirty="0">
              <a:latin typeface="Arial" pitchFamily="-111" charset="0"/>
            </a:endParaRPr>
          </a:p>
        </p:txBody>
      </p:sp>
      <p:sp>
        <p:nvSpPr>
          <p:cNvPr id="1591352" name="Text Box 56"/>
          <p:cNvSpPr txBox="1">
            <a:spLocks noChangeArrowheads="1"/>
          </p:cNvSpPr>
          <p:nvPr/>
        </p:nvSpPr>
        <p:spPr bwMode="auto">
          <a:xfrm>
            <a:off x="187817" y="4339383"/>
            <a:ext cx="2419953" cy="132343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Structure 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functions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unpolarized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helicity</a:t>
            </a:r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)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  <a:p>
            <a:pPr algn="ctr"/>
            <a:r>
              <a:rPr lang="en-US" sz="1600" dirty="0" smtClean="0">
                <a:latin typeface="Arial" pitchFamily="-111" charset="0"/>
              </a:rPr>
              <a:t>Sum over quark charges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989051" y="604836"/>
            <a:ext cx="4170281" cy="5588244"/>
            <a:chOff x="2989051" y="604836"/>
            <a:chExt cx="4170281" cy="5588244"/>
          </a:xfrm>
        </p:grpSpPr>
        <p:sp>
          <p:nvSpPr>
            <p:cNvPr id="1591345" name="Text Box 49"/>
            <p:cNvSpPr txBox="1">
              <a:spLocks noChangeArrowheads="1"/>
            </p:cNvSpPr>
            <p:nvPr/>
          </p:nvSpPr>
          <p:spPr bwMode="auto">
            <a:xfrm>
              <a:off x="4892967" y="604836"/>
              <a:ext cx="2266365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3333CC"/>
                  </a:solidFill>
                </a:rPr>
                <a:t>Semi-</a:t>
              </a:r>
              <a:r>
                <a:rPr lang="en-US" b="0" dirty="0" smtClean="0">
                  <a:solidFill>
                    <a:srgbClr val="3333CC"/>
                  </a:solidFill>
                </a:rPr>
                <a:t>inclusive  DIS</a:t>
              </a:r>
              <a:endParaRPr lang="it-IT" b="0" dirty="0">
                <a:solidFill>
                  <a:srgbClr val="3333CC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989051" y="1047749"/>
              <a:ext cx="3124632" cy="5145331"/>
              <a:chOff x="2989051" y="1047749"/>
              <a:chExt cx="3124632" cy="5145331"/>
            </a:xfrm>
          </p:grpSpPr>
          <p:grpSp>
            <p:nvGrpSpPr>
              <p:cNvPr id="3" name="Group 8"/>
              <p:cNvGrpSpPr>
                <a:grpSpLocks/>
              </p:cNvGrpSpPr>
              <p:nvPr/>
            </p:nvGrpSpPr>
            <p:grpSpPr bwMode="auto">
              <a:xfrm>
                <a:off x="3239101" y="1049337"/>
                <a:ext cx="2665413" cy="2663825"/>
                <a:chOff x="2085" y="2435"/>
                <a:chExt cx="1679" cy="1678"/>
              </a:xfrm>
            </p:grpSpPr>
            <p:pic>
              <p:nvPicPr>
                <p:cNvPr id="1591305" name="Picture 9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085" y="2435"/>
                  <a:ext cx="1679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06" name="Oval 10"/>
                <p:cNvSpPr>
                  <a:spLocks noChangeArrowheads="1"/>
                </p:cNvSpPr>
                <p:nvPr/>
              </p:nvSpPr>
              <p:spPr bwMode="auto">
                <a:xfrm>
                  <a:off x="2272" y="3630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7" name="Object 11"/>
                <p:cNvGraphicFramePr>
                  <a:graphicFrameLocks noChangeAspect="1"/>
                </p:cNvGraphicFramePr>
                <p:nvPr/>
              </p:nvGraphicFramePr>
              <p:xfrm>
                <a:off x="2273" y="3741"/>
                <a:ext cx="264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6" name="Equation" r:id="rId11" imgW="266400" imgH="164880" progId="Equation.3">
                        <p:embed/>
                      </p:oleObj>
                    </mc:Choice>
                    <mc:Fallback>
                      <p:oleObj name="Equation" r:id="rId11" imgW="2664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3741"/>
                              <a:ext cx="264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08" name="AutoShape 12"/>
                <p:cNvSpPr>
                  <a:spLocks noChangeArrowheads="1"/>
                </p:cNvSpPr>
                <p:nvPr/>
              </p:nvSpPr>
              <p:spPr bwMode="auto">
                <a:xfrm>
                  <a:off x="2674" y="3297"/>
                  <a:ext cx="296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9" name="Object 13"/>
                <p:cNvGraphicFramePr>
                  <a:graphicFrameLocks noChangeAspect="1"/>
                </p:cNvGraphicFramePr>
                <p:nvPr/>
              </p:nvGraphicFramePr>
              <p:xfrm>
                <a:off x="2759" y="3348"/>
                <a:ext cx="139" cy="12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7" name="Equation" r:id="rId12" imgW="152280" imgH="139680" progId="Equation.3">
                        <p:embed/>
                      </p:oleObj>
                    </mc:Choice>
                    <mc:Fallback>
                      <p:oleObj name="Equation" r:id="rId12" imgW="152280" imgH="1396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9" y="3348"/>
                              <a:ext cx="139" cy="1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10" name="Oval 14"/>
                <p:cNvSpPr>
                  <a:spLocks noChangeArrowheads="1"/>
                </p:cNvSpPr>
                <p:nvPr/>
              </p:nvSpPr>
              <p:spPr bwMode="auto">
                <a:xfrm>
                  <a:off x="3162" y="3034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11" name="Object 15"/>
                <p:cNvGraphicFramePr>
                  <a:graphicFrameLocks noChangeAspect="1"/>
                </p:cNvGraphicFramePr>
                <p:nvPr/>
              </p:nvGraphicFramePr>
              <p:xfrm>
                <a:off x="3160" y="3132"/>
                <a:ext cx="304" cy="1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8" name="Equation" r:id="rId13" imgW="253800" imgH="164880" progId="Equation.3">
                        <p:embed/>
                      </p:oleObj>
                    </mc:Choice>
                    <mc:Fallback>
                      <p:oleObj name="Equation" r:id="rId13" imgW="2538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60" y="3132"/>
                              <a:ext cx="304" cy="1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1312" name="Rectangle 16"/>
              <p:cNvSpPr>
                <a:spLocks noChangeArrowheads="1"/>
              </p:cNvSpPr>
              <p:nvPr/>
            </p:nvSpPr>
            <p:spPr bwMode="auto">
              <a:xfrm>
                <a:off x="3024788" y="1047749"/>
                <a:ext cx="2951163" cy="266541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Text Box 61"/>
              <p:cNvSpPr txBox="1">
                <a:spLocks noChangeArrowheads="1"/>
              </p:cNvSpPr>
              <p:nvPr/>
            </p:nvSpPr>
            <p:spPr bwMode="auto">
              <a:xfrm>
                <a:off x="3622111" y="4318819"/>
                <a:ext cx="1941056" cy="1323439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Parton distributions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 </a:t>
                </a:r>
              </a:p>
              <a:p>
                <a:pPr algn="ctr"/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Flavor sensitivity</a:t>
                </a: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</p:txBody>
          </p:sp>
          <p:sp>
            <p:nvSpPr>
              <p:cNvPr id="61" name="Text Box 62"/>
              <p:cNvSpPr txBox="1">
                <a:spLocks noChangeArrowheads="1"/>
              </p:cNvSpPr>
              <p:nvPr/>
            </p:nvSpPr>
            <p:spPr bwMode="auto">
              <a:xfrm>
                <a:off x="2989051" y="3828281"/>
                <a:ext cx="3124632" cy="40011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itchFamily="-111" charset="0"/>
                  </a:rPr>
                  <a:t>PDFs (x, 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 &amp; FFs (z</a:t>
                </a:r>
                <a:r>
                  <a:rPr lang="en-US" sz="2000" dirty="0" smtClean="0">
                    <a:latin typeface="Arial" pitchFamily="-111" charset="0"/>
                  </a:rPr>
                  <a:t>,Q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</a:t>
                </a:r>
                <a:endParaRPr lang="it-IT" sz="2000" dirty="0">
                  <a:latin typeface="Arial" pitchFamily="-111" charset="0"/>
                </a:endParaRPr>
              </a:p>
            </p:txBody>
          </p:sp>
          <p:graphicFrame>
            <p:nvGraphicFramePr>
              <p:cNvPr id="530444" name="Object 12"/>
              <p:cNvGraphicFramePr>
                <a:graphicFrameLocks noChangeAspect="1"/>
              </p:cNvGraphicFramePr>
              <p:nvPr/>
            </p:nvGraphicFramePr>
            <p:xfrm>
              <a:off x="3468688" y="5618405"/>
              <a:ext cx="2124075" cy="574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name="Equation" r:id="rId15" imgW="1358900" imgH="368300" progId="Equation.3">
                      <p:embed/>
                    </p:oleObj>
                  </mc:Choice>
                  <mc:Fallback>
                    <p:oleObj name="Equation" r:id="rId15" imgW="13589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8688" y="5618405"/>
                            <a:ext cx="2124075" cy="5746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530445" name="Object 13"/>
          <p:cNvGraphicFramePr>
            <a:graphicFrameLocks noChangeAspect="1"/>
          </p:cNvGraphicFramePr>
          <p:nvPr/>
        </p:nvGraphicFramePr>
        <p:xfrm>
          <a:off x="411163" y="5587633"/>
          <a:ext cx="19653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7" imgW="1257300" imgH="368300" progId="Equation.3">
                  <p:embed/>
                </p:oleObj>
              </mc:Choice>
              <mc:Fallback>
                <p:oleObj name="Equation" r:id="rId17" imgW="1257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5587633"/>
                        <a:ext cx="196532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80294" y="-76200"/>
            <a:ext cx="6037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Spin Nucleon Structure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 2013-02-20 15-41-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71"/>
            <a:ext cx="9144000" cy="452612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129" y="-76200"/>
            <a:ext cx="64153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 @ +25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6538660" y="962522"/>
            <a:ext cx="2295188" cy="832577"/>
          </a:xfrm>
          <a:prstGeom prst="wedgeEllipseCallout">
            <a:avLst>
              <a:gd name="adj1" fmla="val -120780"/>
              <a:gd name="adj2" fmla="val 15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3408" y="1094053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Equalization of the</a:t>
            </a:r>
          </a:p>
          <a:p>
            <a:pPr algn="ctr"/>
            <a:r>
              <a:rPr lang="en-US" sz="1500" dirty="0"/>
              <a:t>s</a:t>
            </a:r>
            <a:r>
              <a:rPr lang="en-US" sz="1500" dirty="0" smtClean="0"/>
              <a:t>ingle SiPM is</a:t>
            </a:r>
            <a:r>
              <a:rPr lang="en-US" sz="1500" dirty="0"/>
              <a:t> </a:t>
            </a:r>
            <a:r>
              <a:rPr lang="en-US" sz="1500" dirty="0" smtClean="0"/>
              <a:t>critical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668418" y="3231043"/>
            <a:ext cx="2409519" cy="764529"/>
          </a:xfrm>
          <a:prstGeom prst="wedgeEllipseCallout">
            <a:avLst>
              <a:gd name="adj1" fmla="val -49178"/>
              <a:gd name="adj2" fmla="val 172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8400" y="3289501"/>
            <a:ext cx="1129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level is</a:t>
            </a:r>
          </a:p>
          <a:p>
            <a:pPr algn="ctr"/>
            <a:r>
              <a:rPr lang="en-US" sz="1600" dirty="0" smtClean="0"/>
              <a:t>challenging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3484" y="2705876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4925" y="417095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pic>
        <p:nvPicPr>
          <p:cNvPr id="3" name="Picture 2" descr="Snapshot 2013-02-20 15-22-3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102" y="-234353"/>
            <a:ext cx="1652019" cy="4654546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5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20 13-36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1931803"/>
            <a:ext cx="9144000" cy="44248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7429" y="-76200"/>
            <a:ext cx="6200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Matrix@-25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pic>
        <p:nvPicPr>
          <p:cNvPr id="16" name="Picture 15" descr="Snapshot 2013-02-20 13-17-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68" y="-225091"/>
            <a:ext cx="1654670" cy="467459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34894" y="3103847"/>
            <a:ext cx="2295188" cy="893541"/>
          </a:xfrm>
          <a:prstGeom prst="wedgeEllipseCallout">
            <a:avLst>
              <a:gd name="adj1" fmla="val 62693"/>
              <a:gd name="adj2" fmla="val -950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4607" y="3185822"/>
            <a:ext cx="22374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Largely insensitivity to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 err="1" smtClean="0"/>
              <a:t>Vbias</a:t>
            </a:r>
            <a:r>
              <a:rPr lang="en-US" sz="1500" dirty="0" smtClean="0"/>
              <a:t> and discriminator</a:t>
            </a:r>
          </a:p>
          <a:p>
            <a:pPr algn="ctr"/>
            <a:r>
              <a:rPr lang="en-US" sz="1500" dirty="0" smtClean="0"/>
              <a:t>threshold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105063" y="3185822"/>
            <a:ext cx="2409519" cy="764529"/>
          </a:xfrm>
          <a:prstGeom prst="wedgeEllipseCallout">
            <a:avLst>
              <a:gd name="adj1" fmla="val -11450"/>
              <a:gd name="adj2" fmla="val 2372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5167" y="3289502"/>
            <a:ext cx="2248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 a +/- 3 ns window</a:t>
            </a:r>
          </a:p>
          <a:p>
            <a:pPr algn="ctr"/>
            <a:r>
              <a:rPr lang="en-US" sz="1500" dirty="0" smtClean="0"/>
              <a:t>Comparable with H8500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2005" y="2714262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5029" y="403727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5287" y="989268"/>
            <a:ext cx="391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a 12 cm radius Cherenkov cone and</a:t>
            </a:r>
          </a:p>
          <a:p>
            <a:r>
              <a:rPr lang="en-US" sz="1600" dirty="0" smtClean="0"/>
              <a:t>a 3 mm SiPM pixel, an occupancy of 4 %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orresponds to about 24 </a:t>
            </a:r>
            <a:r>
              <a:rPr lang="en-US" sz="1600" dirty="0" err="1" smtClean="0"/>
              <a:t>p.e.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2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48" y="1104178"/>
            <a:ext cx="4130801" cy="26016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815" y="4051173"/>
            <a:ext cx="3957619" cy="25354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5448" y="734846"/>
            <a:ext cx="161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Map: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5984" y="3673670"/>
            <a:ext cx="204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angle scan: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10" y="1112891"/>
            <a:ext cx="3675912" cy="2569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66" y="3918845"/>
            <a:ext cx="3720556" cy="26696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5076" y="1351369"/>
            <a:ext cx="1279235" cy="569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26656" y="4151164"/>
            <a:ext cx="1050636" cy="387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68266" y="720469"/>
            <a:ext cx="116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Gain: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2910" y="3621905"/>
            <a:ext cx="191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average gain:</a:t>
            </a:r>
            <a:endParaRPr lang="en-US" dirty="0"/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1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1246" y="-76200"/>
            <a:ext cx="58531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Efficiency and X-talk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2041" y="809998"/>
            <a:ext cx="170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3% Cross-Talk: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79266" y="810908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15% SPE Loss :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3333" y="1320163"/>
            <a:ext cx="1279235" cy="569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38818" y="4119958"/>
            <a:ext cx="1050636" cy="387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09" y="3696155"/>
            <a:ext cx="3788005" cy="2813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0" y="3762403"/>
            <a:ext cx="3879270" cy="27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486" y="1356519"/>
            <a:ext cx="2697261" cy="226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12" y="1633272"/>
            <a:ext cx="2994891" cy="1939922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9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9338" y="1051718"/>
            <a:ext cx="2951163" cy="2665413"/>
            <a:chOff x="48" y="2434"/>
            <a:chExt cx="1859" cy="1679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8" y="2434"/>
              <a:ext cx="1859" cy="1679"/>
              <a:chOff x="3833" y="799"/>
              <a:chExt cx="1859" cy="1679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968" y="800"/>
                <a:ext cx="1679" cy="1678"/>
                <a:chOff x="3924" y="800"/>
                <a:chExt cx="1678" cy="1678"/>
              </a:xfrm>
            </p:grpSpPr>
            <p:pic>
              <p:nvPicPr>
                <p:cNvPr id="1591329" name="Picture 33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24" y="800"/>
                  <a:ext cx="1678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30" name="Oval 34"/>
                <p:cNvSpPr>
                  <a:spLocks noChangeArrowheads="1"/>
                </p:cNvSpPr>
                <p:nvPr/>
              </p:nvSpPr>
              <p:spPr bwMode="auto">
                <a:xfrm>
                  <a:off x="4111" y="1995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1" name="Object 35"/>
                <p:cNvGraphicFramePr>
                  <a:graphicFrameLocks noChangeAspect="1"/>
                </p:cNvGraphicFramePr>
                <p:nvPr/>
              </p:nvGraphicFramePr>
              <p:xfrm>
                <a:off x="4112" y="2106"/>
                <a:ext cx="264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2" name="Equation" r:id="rId5" imgW="266400" imgH="164880" progId="Equation.3">
                        <p:embed/>
                      </p:oleObj>
                    </mc:Choice>
                    <mc:Fallback>
                      <p:oleObj name="Equation" r:id="rId5" imgW="2664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12" y="2106"/>
                              <a:ext cx="264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2" name="AutoShape 36"/>
                <p:cNvSpPr>
                  <a:spLocks noChangeArrowheads="1"/>
                </p:cNvSpPr>
                <p:nvPr/>
              </p:nvSpPr>
              <p:spPr bwMode="auto">
                <a:xfrm>
                  <a:off x="4513" y="1662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3" name="Object 37"/>
                <p:cNvGraphicFramePr>
                  <a:graphicFrameLocks noChangeAspect="1"/>
                </p:cNvGraphicFramePr>
                <p:nvPr/>
              </p:nvGraphicFramePr>
              <p:xfrm>
                <a:off x="4598" y="1713"/>
                <a:ext cx="139" cy="12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3" name="Equation" r:id="rId7" imgW="152280" imgH="139680" progId="Equation.3">
                        <p:embed/>
                      </p:oleObj>
                    </mc:Choice>
                    <mc:Fallback>
                      <p:oleObj name="Equation" r:id="rId7" imgW="152280" imgH="1396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98" y="1713"/>
                              <a:ext cx="139" cy="1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34" name="Oval 38"/>
                <p:cNvSpPr>
                  <a:spLocks noChangeArrowheads="1"/>
                </p:cNvSpPr>
                <p:nvPr/>
              </p:nvSpPr>
              <p:spPr bwMode="auto">
                <a:xfrm>
                  <a:off x="5000" y="1399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5" name="Object 39"/>
                <p:cNvGraphicFramePr>
                  <a:graphicFrameLocks noChangeAspect="1"/>
                </p:cNvGraphicFramePr>
                <p:nvPr/>
              </p:nvGraphicFramePr>
              <p:xfrm>
                <a:off x="4998" y="1459"/>
                <a:ext cx="304" cy="2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4" name="Equation" r:id="rId9" imgW="253800" imgH="228600" progId="Equation.3">
                        <p:embed/>
                      </p:oleObj>
                    </mc:Choice>
                    <mc:Fallback>
                      <p:oleObj name="Equation" r:id="rId9" imgW="2538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98" y="1459"/>
                              <a:ext cx="304" cy="2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1336" name="Rectangle 40"/>
              <p:cNvSpPr>
                <a:spLocks noChangeArrowheads="1"/>
              </p:cNvSpPr>
              <p:nvPr/>
            </p:nvSpPr>
            <p:spPr bwMode="auto">
              <a:xfrm>
                <a:off x="3833" y="799"/>
                <a:ext cx="1859" cy="16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7" name="Rectangle 41"/>
              <p:cNvSpPr>
                <a:spLocks noChangeArrowheads="1"/>
              </p:cNvSpPr>
              <p:nvPr/>
            </p:nvSpPr>
            <p:spPr bwMode="auto">
              <a:xfrm>
                <a:off x="3854" y="813"/>
                <a:ext cx="113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8" name="Rectangle 42"/>
              <p:cNvSpPr>
                <a:spLocks noChangeArrowheads="1"/>
              </p:cNvSpPr>
              <p:nvPr/>
            </p:nvSpPr>
            <p:spPr bwMode="auto">
              <a:xfrm>
                <a:off x="5633" y="806"/>
                <a:ext cx="45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1339" name="Rectangle 43"/>
            <p:cNvSpPr>
              <a:spLocks noChangeArrowheads="1"/>
            </p:cNvSpPr>
            <p:nvPr/>
          </p:nvSpPr>
          <p:spPr bwMode="auto">
            <a:xfrm>
              <a:off x="1240" y="2808"/>
              <a:ext cx="600" cy="6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0" name="Line 44"/>
            <p:cNvSpPr>
              <a:spLocks noChangeShapeType="1"/>
            </p:cNvSpPr>
            <p:nvPr/>
          </p:nvSpPr>
          <p:spPr bwMode="auto">
            <a:xfrm flipV="1">
              <a:off x="1210" y="3352"/>
              <a:ext cx="400" cy="10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1" name="Line 45"/>
            <p:cNvSpPr>
              <a:spLocks noChangeShapeType="1"/>
            </p:cNvSpPr>
            <p:nvPr/>
          </p:nvSpPr>
          <p:spPr bwMode="auto">
            <a:xfrm flipV="1">
              <a:off x="1210" y="3224"/>
              <a:ext cx="368" cy="96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2" name="Rectangle 46"/>
            <p:cNvSpPr>
              <a:spLocks noChangeArrowheads="1"/>
            </p:cNvSpPr>
            <p:nvPr/>
          </p:nvSpPr>
          <p:spPr bwMode="auto">
            <a:xfrm>
              <a:off x="1616" y="3576"/>
              <a:ext cx="240" cy="38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3" name="Rectangle 47"/>
            <p:cNvSpPr>
              <a:spLocks noChangeArrowheads="1"/>
            </p:cNvSpPr>
            <p:nvPr/>
          </p:nvSpPr>
          <p:spPr bwMode="auto">
            <a:xfrm>
              <a:off x="1604" y="3412"/>
              <a:ext cx="249" cy="279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333399"/>
                  </a:solidFill>
                </a:rPr>
                <a:t>X</a:t>
              </a:r>
              <a:endParaRPr lang="it-IT">
                <a:solidFill>
                  <a:srgbClr val="333399"/>
                </a:solidFill>
              </a:endParaRPr>
            </a:p>
          </p:txBody>
        </p:sp>
      </p:grpSp>
      <p:sp>
        <p:nvSpPr>
          <p:cNvPr id="1591344" name="Text Box 48"/>
          <p:cNvSpPr txBox="1">
            <a:spLocks noChangeArrowheads="1"/>
          </p:cNvSpPr>
          <p:nvPr/>
        </p:nvSpPr>
        <p:spPr bwMode="auto">
          <a:xfrm>
            <a:off x="754063" y="610393"/>
            <a:ext cx="1531677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3333CC"/>
                </a:solidFill>
              </a:rPr>
              <a:t>Inclusive DIS</a:t>
            </a:r>
            <a:endParaRPr lang="it-IT" b="0" dirty="0">
              <a:solidFill>
                <a:srgbClr val="3333CC"/>
              </a:solidFill>
            </a:endParaRPr>
          </a:p>
        </p:txBody>
      </p:sp>
      <p:sp>
        <p:nvSpPr>
          <p:cNvPr id="1591351" name="Text Box 55"/>
          <p:cNvSpPr txBox="1">
            <a:spLocks noChangeArrowheads="1"/>
          </p:cNvSpPr>
          <p:nvPr/>
        </p:nvSpPr>
        <p:spPr bwMode="auto">
          <a:xfrm>
            <a:off x="617084" y="3830860"/>
            <a:ext cx="137681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latin typeface="Arial" pitchFamily="-111" charset="0"/>
              </a:rPr>
              <a:t>SFs</a:t>
            </a:r>
            <a:r>
              <a:rPr lang="en-US" sz="2000" dirty="0" smtClean="0">
                <a:latin typeface="Arial" pitchFamily="-111" charset="0"/>
              </a:rPr>
              <a:t> (x,Q</a:t>
            </a:r>
            <a:r>
              <a:rPr lang="en-US" sz="2000" baseline="30000" dirty="0" smtClean="0">
                <a:latin typeface="Arial" pitchFamily="-111" charset="0"/>
              </a:rPr>
              <a:t>2</a:t>
            </a:r>
            <a:r>
              <a:rPr lang="en-US" sz="2000" dirty="0" smtClean="0">
                <a:latin typeface="Arial" pitchFamily="-111" charset="0"/>
              </a:rPr>
              <a:t>)</a:t>
            </a:r>
            <a:endParaRPr lang="it-IT" sz="2000" dirty="0">
              <a:latin typeface="Arial" pitchFamily="-111" charset="0"/>
            </a:endParaRPr>
          </a:p>
        </p:txBody>
      </p:sp>
      <p:sp>
        <p:nvSpPr>
          <p:cNvPr id="1591352" name="Text Box 56"/>
          <p:cNvSpPr txBox="1">
            <a:spLocks noChangeArrowheads="1"/>
          </p:cNvSpPr>
          <p:nvPr/>
        </p:nvSpPr>
        <p:spPr bwMode="auto">
          <a:xfrm>
            <a:off x="187817" y="4339383"/>
            <a:ext cx="2419953" cy="132343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Structure 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functions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unpolarized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helicity</a:t>
            </a:r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)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  <a:p>
            <a:pPr algn="ctr"/>
            <a:r>
              <a:rPr lang="en-US" sz="1600" dirty="0" smtClean="0">
                <a:latin typeface="Arial" pitchFamily="-111" charset="0"/>
              </a:rPr>
              <a:t>Sum over quark charges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989051" y="604836"/>
            <a:ext cx="4170281" cy="5588244"/>
            <a:chOff x="2989051" y="604836"/>
            <a:chExt cx="4170281" cy="5588244"/>
          </a:xfrm>
        </p:grpSpPr>
        <p:sp>
          <p:nvSpPr>
            <p:cNvPr id="1591345" name="Text Box 49"/>
            <p:cNvSpPr txBox="1">
              <a:spLocks noChangeArrowheads="1"/>
            </p:cNvSpPr>
            <p:nvPr/>
          </p:nvSpPr>
          <p:spPr bwMode="auto">
            <a:xfrm>
              <a:off x="4892967" y="604836"/>
              <a:ext cx="2266365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3333CC"/>
                  </a:solidFill>
                </a:rPr>
                <a:t>Semi-</a:t>
              </a:r>
              <a:r>
                <a:rPr lang="en-US" b="0" dirty="0" smtClean="0">
                  <a:solidFill>
                    <a:srgbClr val="3333CC"/>
                  </a:solidFill>
                </a:rPr>
                <a:t>inclusive  DIS</a:t>
              </a:r>
              <a:endParaRPr lang="it-IT" b="0" dirty="0">
                <a:solidFill>
                  <a:srgbClr val="3333CC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989051" y="1047749"/>
              <a:ext cx="3124632" cy="5145331"/>
              <a:chOff x="2989051" y="1047749"/>
              <a:chExt cx="3124632" cy="5145331"/>
            </a:xfrm>
          </p:grpSpPr>
          <p:grpSp>
            <p:nvGrpSpPr>
              <p:cNvPr id="3" name="Group 8"/>
              <p:cNvGrpSpPr>
                <a:grpSpLocks/>
              </p:cNvGrpSpPr>
              <p:nvPr/>
            </p:nvGrpSpPr>
            <p:grpSpPr bwMode="auto">
              <a:xfrm>
                <a:off x="3239101" y="1049337"/>
                <a:ext cx="2665413" cy="2663825"/>
                <a:chOff x="2085" y="2435"/>
                <a:chExt cx="1679" cy="1678"/>
              </a:xfrm>
            </p:grpSpPr>
            <p:pic>
              <p:nvPicPr>
                <p:cNvPr id="1591305" name="Picture 9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085" y="2435"/>
                  <a:ext cx="1679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06" name="Oval 10"/>
                <p:cNvSpPr>
                  <a:spLocks noChangeArrowheads="1"/>
                </p:cNvSpPr>
                <p:nvPr/>
              </p:nvSpPr>
              <p:spPr bwMode="auto">
                <a:xfrm>
                  <a:off x="2272" y="3630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7" name="Object 11"/>
                <p:cNvGraphicFramePr>
                  <a:graphicFrameLocks noChangeAspect="1"/>
                </p:cNvGraphicFramePr>
                <p:nvPr/>
              </p:nvGraphicFramePr>
              <p:xfrm>
                <a:off x="2273" y="3741"/>
                <a:ext cx="264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5" name="Equation" r:id="rId11" imgW="266400" imgH="164880" progId="Equation.3">
                        <p:embed/>
                      </p:oleObj>
                    </mc:Choice>
                    <mc:Fallback>
                      <p:oleObj name="Equation" r:id="rId11" imgW="2664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3741"/>
                              <a:ext cx="264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08" name="AutoShape 12"/>
                <p:cNvSpPr>
                  <a:spLocks noChangeArrowheads="1"/>
                </p:cNvSpPr>
                <p:nvPr/>
              </p:nvSpPr>
              <p:spPr bwMode="auto">
                <a:xfrm>
                  <a:off x="2674" y="3297"/>
                  <a:ext cx="296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9" name="Object 13"/>
                <p:cNvGraphicFramePr>
                  <a:graphicFrameLocks noChangeAspect="1"/>
                </p:cNvGraphicFramePr>
                <p:nvPr/>
              </p:nvGraphicFramePr>
              <p:xfrm>
                <a:off x="2759" y="3348"/>
                <a:ext cx="139" cy="12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6" name="Equation" r:id="rId12" imgW="152280" imgH="139680" progId="Equation.3">
                        <p:embed/>
                      </p:oleObj>
                    </mc:Choice>
                    <mc:Fallback>
                      <p:oleObj name="Equation" r:id="rId12" imgW="152280" imgH="1396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9" y="3348"/>
                              <a:ext cx="139" cy="1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91310" name="Oval 14"/>
                <p:cNvSpPr>
                  <a:spLocks noChangeArrowheads="1"/>
                </p:cNvSpPr>
                <p:nvPr/>
              </p:nvSpPr>
              <p:spPr bwMode="auto">
                <a:xfrm>
                  <a:off x="3162" y="3034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11" name="Object 15"/>
                <p:cNvGraphicFramePr>
                  <a:graphicFrameLocks noChangeAspect="1"/>
                </p:cNvGraphicFramePr>
                <p:nvPr/>
              </p:nvGraphicFramePr>
              <p:xfrm>
                <a:off x="3160" y="3132"/>
                <a:ext cx="304" cy="1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7" name="Equation" r:id="rId13" imgW="253800" imgH="164880" progId="Equation.3">
                        <p:embed/>
                      </p:oleObj>
                    </mc:Choice>
                    <mc:Fallback>
                      <p:oleObj name="Equation" r:id="rId13" imgW="25380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60" y="3132"/>
                              <a:ext cx="304" cy="1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1312" name="Rectangle 16"/>
              <p:cNvSpPr>
                <a:spLocks noChangeArrowheads="1"/>
              </p:cNvSpPr>
              <p:nvPr/>
            </p:nvSpPr>
            <p:spPr bwMode="auto">
              <a:xfrm>
                <a:off x="3024788" y="1047749"/>
                <a:ext cx="2951163" cy="266541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Text Box 61"/>
              <p:cNvSpPr txBox="1">
                <a:spLocks noChangeArrowheads="1"/>
              </p:cNvSpPr>
              <p:nvPr/>
            </p:nvSpPr>
            <p:spPr bwMode="auto">
              <a:xfrm>
                <a:off x="3622111" y="4318819"/>
                <a:ext cx="1941056" cy="1323439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Parton distributions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 </a:t>
                </a:r>
              </a:p>
              <a:p>
                <a:pPr algn="ctr"/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Flavor sensitivity</a:t>
                </a: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</p:txBody>
          </p:sp>
          <p:sp>
            <p:nvSpPr>
              <p:cNvPr id="61" name="Text Box 62"/>
              <p:cNvSpPr txBox="1">
                <a:spLocks noChangeArrowheads="1"/>
              </p:cNvSpPr>
              <p:nvPr/>
            </p:nvSpPr>
            <p:spPr bwMode="auto">
              <a:xfrm>
                <a:off x="2989051" y="3828281"/>
                <a:ext cx="3124632" cy="40011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itchFamily="-111" charset="0"/>
                  </a:rPr>
                  <a:t>PDFs (x, 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 &amp; FFs (z</a:t>
                </a:r>
                <a:r>
                  <a:rPr lang="en-US" sz="2000" dirty="0" smtClean="0">
                    <a:latin typeface="Arial" pitchFamily="-111" charset="0"/>
                  </a:rPr>
                  <a:t>,Q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</a:t>
                </a:r>
                <a:endParaRPr lang="it-IT" sz="2000" dirty="0">
                  <a:latin typeface="Arial" pitchFamily="-111" charset="0"/>
                </a:endParaRPr>
              </a:p>
            </p:txBody>
          </p:sp>
          <p:graphicFrame>
            <p:nvGraphicFramePr>
              <p:cNvPr id="530444" name="Object 12"/>
              <p:cNvGraphicFramePr>
                <a:graphicFrameLocks noChangeAspect="1"/>
              </p:cNvGraphicFramePr>
              <p:nvPr/>
            </p:nvGraphicFramePr>
            <p:xfrm>
              <a:off x="3468688" y="5618405"/>
              <a:ext cx="2124075" cy="574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" name="Equation" r:id="rId15" imgW="1358900" imgH="368300" progId="Equation.3">
                      <p:embed/>
                    </p:oleObj>
                  </mc:Choice>
                  <mc:Fallback>
                    <p:oleObj name="Equation" r:id="rId15" imgW="13589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8688" y="5618405"/>
                            <a:ext cx="2124075" cy="5746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530445" name="Object 13"/>
          <p:cNvGraphicFramePr>
            <a:graphicFrameLocks noChangeAspect="1"/>
          </p:cNvGraphicFramePr>
          <p:nvPr/>
        </p:nvGraphicFramePr>
        <p:xfrm>
          <a:off x="411163" y="5587633"/>
          <a:ext cx="19653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Equation" r:id="rId17" imgW="1257300" imgH="368300" progId="Equation.3">
                  <p:embed/>
                </p:oleObj>
              </mc:Choice>
              <mc:Fallback>
                <p:oleObj name="Equation" r:id="rId17" imgW="1257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5587633"/>
                        <a:ext cx="196532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5975951" y="1053306"/>
            <a:ext cx="3218330" cy="5125024"/>
            <a:chOff x="5975951" y="1053306"/>
            <a:chExt cx="3218330" cy="512502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06034" y="1433791"/>
              <a:ext cx="3188247" cy="2097530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5975951" y="1053306"/>
              <a:ext cx="3201387" cy="5125024"/>
              <a:chOff x="5975951" y="1053306"/>
              <a:chExt cx="3201387" cy="5125024"/>
            </a:xfrm>
          </p:grpSpPr>
          <p:sp>
            <p:nvSpPr>
              <p:cNvPr id="1591357" name="Text Box 61"/>
              <p:cNvSpPr txBox="1">
                <a:spLocks noChangeArrowheads="1"/>
              </p:cNvSpPr>
              <p:nvPr/>
            </p:nvSpPr>
            <p:spPr bwMode="auto">
              <a:xfrm>
                <a:off x="6322112" y="4306560"/>
                <a:ext cx="2454719" cy="1077218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Transverse </a:t>
                </a:r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momentum</a:t>
                </a:r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r>
                  <a:rPr lang="en-US" sz="1600" dirty="0" smtClean="0">
                    <a:latin typeface="Arial" pitchFamily="-111" charset="0"/>
                  </a:rPr>
                  <a:t>d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ependent </a:t>
                </a:r>
                <a:r>
                  <a:rPr lang="en-US" sz="1600" dirty="0" smtClean="0">
                    <a:latin typeface="Arial" pitchFamily="-111" charset="0"/>
                  </a:rPr>
                  <a:t>parton </a:t>
                </a:r>
                <a:r>
                  <a:rPr lang="en-US" sz="1600" dirty="0" err="1" smtClean="0">
                    <a:latin typeface="Arial" pitchFamily="-111" charset="0"/>
                  </a:rPr>
                  <a:t>distrib</a:t>
                </a:r>
                <a:r>
                  <a:rPr lang="en-US" sz="1600" dirty="0" smtClean="0">
                    <a:latin typeface="Arial" pitchFamily="-111" charset="0"/>
                  </a:rPr>
                  <a:t>.</a:t>
                </a:r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Spin-Orbit effects</a:t>
                </a:r>
                <a:endParaRPr lang="it-IT" sz="1600" dirty="0">
                  <a:solidFill>
                    <a:schemeClr val="tx1"/>
                  </a:solidFill>
                  <a:latin typeface="Arial" pitchFamily="-111" charset="0"/>
                </a:endParaRPr>
              </a:p>
            </p:txBody>
          </p:sp>
          <p:sp>
            <p:nvSpPr>
              <p:cNvPr id="1591358" name="Text Box 62"/>
              <p:cNvSpPr txBox="1">
                <a:spLocks noChangeArrowheads="1"/>
              </p:cNvSpPr>
              <p:nvPr/>
            </p:nvSpPr>
            <p:spPr bwMode="auto">
              <a:xfrm>
                <a:off x="6162321" y="3816022"/>
                <a:ext cx="2784118" cy="40011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atin typeface="Arial" pitchFamily="-111" charset="0"/>
                  </a:rPr>
                  <a:t>TMDs (</a:t>
                </a:r>
                <a:r>
                  <a:rPr lang="en-US" sz="2000" dirty="0" err="1">
                    <a:latin typeface="Arial" pitchFamily="-111" charset="0"/>
                  </a:rPr>
                  <a:t>x</a:t>
                </a:r>
                <a:r>
                  <a:rPr lang="en-US" sz="2000" dirty="0" err="1" smtClean="0">
                    <a:latin typeface="Arial" pitchFamily="-111" charset="0"/>
                  </a:rPr>
                  <a:t>,z,P</a:t>
                </a:r>
                <a:r>
                  <a:rPr lang="en-US" sz="2000" baseline="-25000" dirty="0" err="1" smtClean="0">
                    <a:latin typeface="Arial" pitchFamily="-111" charset="0"/>
                  </a:rPr>
                  <a:t>h</a:t>
                </a:r>
                <a:r>
                  <a:rPr lang="en-US" sz="2000" baseline="-25000" dirty="0" smtClean="0">
                    <a:latin typeface="Arial" pitchFamily="-111" charset="0"/>
                  </a:rPr>
                  <a:t> </a:t>
                </a:r>
                <a:r>
                  <a:rPr lang="en-US" sz="2000" baseline="-25000" dirty="0" smtClean="0">
                    <a:latin typeface="Arial" pitchFamily="-111" charset="0"/>
                  </a:rPr>
                  <a:t> </a:t>
                </a:r>
                <a:r>
                  <a:rPr lang="en-US" sz="2000" dirty="0" smtClean="0">
                    <a:latin typeface="Arial" pitchFamily="-111" charset="0"/>
                  </a:rPr>
                  <a:t>,</a:t>
                </a:r>
                <a:r>
                  <a:rPr lang="en-US" sz="2000" dirty="0" smtClean="0">
                    <a:latin typeface="Symbol" charset="2"/>
                    <a:cs typeface="Symbol" charset="2"/>
                  </a:rPr>
                  <a:t>f</a:t>
                </a:r>
                <a:r>
                  <a:rPr lang="en-US" sz="2000" dirty="0" smtClean="0">
                    <a:latin typeface="Arial" pitchFamily="-111" charset="0"/>
                  </a:rPr>
                  <a:t>,</a:t>
                </a:r>
                <a:r>
                  <a:rPr lang="en-US" sz="2000" dirty="0" smtClean="0">
                    <a:latin typeface="Symbol" charset="2"/>
                    <a:cs typeface="Symbol" charset="2"/>
                  </a:rPr>
                  <a:t>f</a:t>
                </a:r>
                <a:r>
                  <a:rPr lang="en-US" sz="2000" baseline="-25000" dirty="0" smtClean="0">
                    <a:latin typeface="Arial" pitchFamily="-111" charset="0"/>
                  </a:rPr>
                  <a:t>S</a:t>
                </a:r>
                <a:r>
                  <a:rPr lang="en-US" sz="2000" dirty="0" smtClean="0">
                    <a:latin typeface="Arial" pitchFamily="-111" charset="0"/>
                  </a:rPr>
                  <a:t>,Q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</a:t>
                </a:r>
                <a:endParaRPr lang="it-IT" sz="2000" dirty="0">
                  <a:latin typeface="Arial" pitchFamily="-111" charset="0"/>
                </a:endParaRPr>
              </a:p>
            </p:txBody>
          </p:sp>
          <p:sp>
            <p:nvSpPr>
              <p:cNvPr id="63" name="Text Box 63"/>
              <p:cNvSpPr txBox="1">
                <a:spLocks noChangeArrowheads="1"/>
              </p:cNvSpPr>
              <p:nvPr/>
            </p:nvSpPr>
            <p:spPr bwMode="auto">
              <a:xfrm rot="10800000">
                <a:off x="7690021" y="4065901"/>
                <a:ext cx="285750" cy="290513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aseline="-25000" dirty="0">
                    <a:latin typeface="Arial" pitchFamily="-111" charset="0"/>
                  </a:rPr>
                  <a:t>T</a:t>
                </a:r>
                <a:endParaRPr lang="it-IT" sz="2000" baseline="-25000" dirty="0">
                  <a:latin typeface="Arial" pitchFamily="-111" charset="0"/>
                </a:endParaRPr>
              </a:p>
            </p:txBody>
          </p:sp>
          <p:sp>
            <p:nvSpPr>
              <p:cNvPr id="64" name="Rectangle 16"/>
              <p:cNvSpPr>
                <a:spLocks noChangeArrowheads="1"/>
              </p:cNvSpPr>
              <p:nvPr/>
            </p:nvSpPr>
            <p:spPr bwMode="auto">
              <a:xfrm>
                <a:off x="5975951" y="1053306"/>
                <a:ext cx="3201387" cy="266541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>
                <a:glow rad="101600">
                  <a:schemeClr val="tx2">
                    <a:lumMod val="40000"/>
                    <a:lumOff val="60000"/>
                    <a:alpha val="75000"/>
                  </a:schemeClr>
                </a:glo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30443" name="Object 11"/>
              <p:cNvGraphicFramePr>
                <a:graphicFrameLocks noChangeAspect="1"/>
              </p:cNvGraphicFramePr>
              <p:nvPr/>
            </p:nvGraphicFramePr>
            <p:xfrm>
              <a:off x="6026150" y="5603655"/>
              <a:ext cx="3036888" cy="574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" name="Equation" r:id="rId20" imgW="1943100" imgH="368300" progId="Equation.3">
                      <p:embed/>
                    </p:oleObj>
                  </mc:Choice>
                  <mc:Fallback>
                    <p:oleObj name="Equation" r:id="rId20" imgW="1943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26150" y="5603655"/>
                            <a:ext cx="3036888" cy="5746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0" name="TextBox 79"/>
          <p:cNvSpPr txBox="1"/>
          <p:nvPr/>
        </p:nvSpPr>
        <p:spPr>
          <a:xfrm>
            <a:off x="2419746" y="6178330"/>
            <a:ext cx="428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Rich and Involved  phenomenology 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80294" y="-76200"/>
            <a:ext cx="6037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Spin Nucleon Structure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6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49159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229436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974284"/>
            <a:ext cx="3933662" cy="2783290"/>
            <a:chOff x="2134" y="499"/>
            <a:chExt cx="3725" cy="241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499"/>
              <a:ext cx="1517" cy="732"/>
              <a:chOff x="4560" y="528"/>
              <a:chExt cx="1517" cy="73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81" y="528"/>
                <a:ext cx="129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91470" y="4282725"/>
            <a:ext cx="4392613" cy="2116138"/>
            <a:chOff x="920" y="2323"/>
            <a:chExt cx="2767" cy="1333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970" y="3277"/>
              <a:ext cx="17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920" y="2323"/>
              <a:ext cx="428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67440" y="1166101"/>
            <a:ext cx="5985481" cy="3236047"/>
            <a:chOff x="636" y="0"/>
            <a:chExt cx="5181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81" cy="2931"/>
              <a:chOff x="636" y="0"/>
              <a:chExt cx="5181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985814"/>
            <a:ext cx="26141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Energy          </a:t>
            </a:r>
            <a:r>
              <a:rPr lang="en-US" dirty="0" smtClean="0">
                <a:solidFill>
                  <a:srgbClr val="FF0000"/>
                </a:solidFill>
              </a:rPr>
              <a:t>12 GeV</a:t>
            </a:r>
          </a:p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13476" y="1677888"/>
            <a:ext cx="1507434" cy="1261741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3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76537" y="565735"/>
            <a:ext cx="5866190" cy="5191611"/>
            <a:chOff x="3289905" y="940039"/>
            <a:chExt cx="5866190" cy="5191611"/>
          </a:xfrm>
        </p:grpSpPr>
        <p:pic>
          <p:nvPicPr>
            <p:cNvPr id="5" name="Picture 4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5" y="940039"/>
              <a:ext cx="5866190" cy="5191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8936" y="1457958"/>
              <a:ext cx="518065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 </a:t>
              </a:r>
            </a:p>
            <a:p>
              <a:r>
                <a:rPr lang="en-US" dirty="0" smtClean="0"/>
                <a:t>R3</a:t>
              </a:r>
            </a:p>
            <a:p>
              <a:r>
                <a:rPr lang="en-US" dirty="0" smtClean="0"/>
                <a:t>R2</a:t>
              </a:r>
            </a:p>
            <a:p>
              <a:r>
                <a:rPr lang="en-US" dirty="0" smtClean="0"/>
                <a:t>R1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4098" y="2417236"/>
              <a:ext cx="42832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9871" y="5506629"/>
              <a:ext cx="710914" cy="369332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Torus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698" y="1324913"/>
              <a:ext cx="653144" cy="369332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FTOF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568" y="5006058"/>
              <a:ext cx="658992" cy="36933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65033" y="3465770"/>
              <a:ext cx="680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5015" y="5375390"/>
              <a:ext cx="997539" cy="36933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Solenoid</a:t>
              </a:r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28214" y="2897009"/>
              <a:ext cx="755479" cy="568761"/>
              <a:chOff x="7937280" y="1625006"/>
              <a:chExt cx="1510957" cy="568761"/>
            </a:xfrm>
          </p:grpSpPr>
          <p:sp>
            <p:nvSpPr>
              <p:cNvPr id="21" name="10-Point Star 20"/>
              <p:cNvSpPr/>
              <p:nvPr/>
            </p:nvSpPr>
            <p:spPr>
              <a:xfrm>
                <a:off x="7937280" y="1625006"/>
                <a:ext cx="15109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99806" y="1744880"/>
                <a:ext cx="13467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 RICH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7" name="Rounded Rectangle 36"/>
          <p:cNvSpPr/>
          <p:nvPr/>
        </p:nvSpPr>
        <p:spPr>
          <a:xfrm>
            <a:off x="145572" y="1568938"/>
            <a:ext cx="3317251" cy="25819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85184" y="4386591"/>
            <a:ext cx="3277639" cy="860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77" y="4420330"/>
            <a:ext cx="28988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RICH: Hadron ID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for flavor separation</a:t>
            </a:r>
          </a:p>
          <a:p>
            <a:r>
              <a:rPr lang="en-US" sz="1400" dirty="0" smtClean="0"/>
              <a:t>(common to SIDIS approved exp.)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5372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329192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9509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06979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177489" y="5568693"/>
            <a:ext cx="5903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PAC30 report (2006)</a:t>
            </a:r>
            <a:r>
              <a:rPr lang="en-US" sz="1600" dirty="0" smtClean="0"/>
              <a:t>: Measuring the </a:t>
            </a:r>
            <a:r>
              <a:rPr lang="en-US" sz="1600" dirty="0" err="1" smtClean="0"/>
              <a:t>kaon</a:t>
            </a:r>
            <a:r>
              <a:rPr lang="en-US" sz="1600" dirty="0" smtClean="0"/>
              <a:t> asymmetries is likely to be </a:t>
            </a:r>
          </a:p>
          <a:p>
            <a:r>
              <a:rPr lang="en-US" sz="1600" dirty="0" smtClean="0"/>
              <a:t>as important as </a:t>
            </a:r>
            <a:r>
              <a:rPr lang="en-US" sz="1600" dirty="0" err="1" smtClean="0"/>
              <a:t>pions</a:t>
            </a:r>
            <a:r>
              <a:rPr lang="en-US" sz="1600" dirty="0" smtClean="0"/>
              <a:t> …. The </a:t>
            </a:r>
            <a:r>
              <a:rPr lang="en-US" sz="1600" dirty="0"/>
              <a:t>present capabilities of </a:t>
            </a:r>
            <a:r>
              <a:rPr lang="en-US" sz="1600" dirty="0" smtClean="0"/>
              <a:t>the present </a:t>
            </a:r>
          </a:p>
          <a:p>
            <a:r>
              <a:rPr lang="en-US" sz="1600" dirty="0" smtClean="0"/>
              <a:t>CLAS12 </a:t>
            </a:r>
            <a:r>
              <a:rPr lang="en-US" sz="1600" dirty="0"/>
              <a:t>design are weak in this respect and should be </a:t>
            </a:r>
            <a:r>
              <a:rPr lang="en-US" sz="1600" dirty="0" smtClean="0"/>
              <a:t>strengthened.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001145" y="4508405"/>
            <a:ext cx="842674" cy="629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333430">
            <a:off x="8235401" y="4508405"/>
            <a:ext cx="73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14" y="754344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ratios_m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1563566"/>
            <a:ext cx="4876367" cy="4947482"/>
          </a:xfrm>
          <a:prstGeom prst="rect">
            <a:avLst/>
          </a:prstGeom>
        </p:spPr>
      </p:pic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732800" y="831555"/>
            <a:ext cx="710491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6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</a:rPr>
              <a:t> flux 1 order of magnitude lower than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</a:rPr>
              <a:t>p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6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6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6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Aerogel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mandatory to separate hadrons in the 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3-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8 GeV/c momentum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     		 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          range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with the required large rejection factors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 lvl="1">
              <a:buFont typeface="Wingdings" charset="2"/>
              <a:buChar char="à"/>
            </a:pP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collection 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</a:t>
            </a:r>
            <a:r>
              <a:rPr lang="en-US" sz="1600" b="1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visible Cherenkov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light  </a:t>
            </a:r>
            <a:r>
              <a:rPr lang="en-US" sz="1600" b="1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endParaRPr lang="en-US" sz="1600" b="1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Use of PMTs: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challenging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project, need to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minimize detector  area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covered   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	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            	                         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with expensive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photodetectors</a:t>
            </a:r>
            <a:endParaRPr lang="en-US" sz="1600" b="1" dirty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02612" y="-76200"/>
            <a:ext cx="52765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Momentum Range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98916" y="5434343"/>
            <a:ext cx="87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SIDIS </a:t>
            </a:r>
          </a:p>
          <a:p>
            <a:r>
              <a:rPr lang="en-US" sz="1200" b="1" dirty="0" smtClean="0"/>
              <a:t>kinematics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07257" y="5672130"/>
            <a:ext cx="64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273" y="3207771"/>
            <a:ext cx="3623073" cy="3253372"/>
          </a:xfrm>
          <a:prstGeom prst="rect">
            <a:avLst/>
          </a:prstGeom>
        </p:spPr>
      </p:pic>
      <p:sp>
        <p:nvSpPr>
          <p:cNvPr id="48" name="Rectangle 1164"/>
          <p:cNvSpPr>
            <a:spLocks noChangeArrowheads="1"/>
          </p:cNvSpPr>
          <p:nvPr/>
        </p:nvSpPr>
        <p:spPr bwMode="auto">
          <a:xfrm>
            <a:off x="1772962" y="3021888"/>
            <a:ext cx="1883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1B30"/>
              </a:buClr>
            </a:pPr>
            <a:r>
              <a:rPr lang="en-US" sz="1400" b="1" dirty="0">
                <a:solidFill>
                  <a:srgbClr val="292900"/>
                </a:solidFill>
              </a:rPr>
              <a:t>Ratio K/</a:t>
            </a:r>
            <a:r>
              <a:rPr lang="en-US" sz="1400" b="1" dirty="0">
                <a:solidFill>
                  <a:srgbClr val="292900"/>
                </a:solidFill>
                <a:latin typeface="Symbol" charset="0"/>
                <a:sym typeface="Symbol" charset="0"/>
              </a:rPr>
              <a:t></a:t>
            </a:r>
            <a:r>
              <a:rPr lang="en-US" sz="1400" b="1" dirty="0">
                <a:solidFill>
                  <a:srgbClr val="292900"/>
                </a:solidFill>
              </a:rPr>
              <a:t> ~ 0.1-0.15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5364" y="3329665"/>
            <a:ext cx="3059545" cy="27438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34348" y="3303756"/>
            <a:ext cx="3059545" cy="27879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5986" y="3094458"/>
            <a:ext cx="1634871" cy="185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92" name="TextBox 79"/>
          <p:cNvSpPr txBox="1">
            <a:spLocks noChangeArrowheads="1"/>
          </p:cNvSpPr>
          <p:nvPr/>
        </p:nvSpPr>
        <p:spPr bwMode="auto">
          <a:xfrm rot="3978021">
            <a:off x="2950080" y="4485013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Calibri" charset="0"/>
              </a:rPr>
              <a:t>RICH</a:t>
            </a:r>
          </a:p>
        </p:txBody>
      </p:sp>
      <p:pic>
        <p:nvPicPr>
          <p:cNvPr id="16393" name="Picture 4" descr="CLAS12_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216942" y="2058519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16544" name="Group 53"/>
          <p:cNvGrpSpPr>
            <a:grpSpLocks/>
          </p:cNvGrpSpPr>
          <p:nvPr/>
        </p:nvGrpSpPr>
        <p:grpSpPr bwMode="auto">
          <a:xfrm>
            <a:off x="3085555" y="2583982"/>
            <a:ext cx="620712" cy="2960687"/>
            <a:chOff x="2868357" y="1287458"/>
            <a:chExt cx="620178" cy="2960597"/>
          </a:xfrm>
        </p:grpSpPr>
        <p:sp>
          <p:nvSpPr>
            <p:cNvPr id="91" name="Trapezoid 90"/>
            <p:cNvSpPr/>
            <p:nvPr/>
          </p:nvSpPr>
          <p:spPr bwMode="auto">
            <a:xfrm rot="17936322" flipH="1">
              <a:off x="2386289" y="3145810"/>
              <a:ext cx="1628725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" name="Trapezoid 91"/>
            <p:cNvSpPr/>
            <p:nvPr/>
          </p:nvSpPr>
          <p:spPr bwMode="auto">
            <a:xfrm rot="14529695">
              <a:off x="2327590" y="1828225"/>
              <a:ext cx="1657300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6575" name="Group 55"/>
            <p:cNvGrpSpPr>
              <a:grpSpLocks/>
            </p:cNvGrpSpPr>
            <p:nvPr/>
          </p:nvGrpSpPr>
          <p:grpSpPr bwMode="auto">
            <a:xfrm>
              <a:off x="2952750" y="1797051"/>
              <a:ext cx="468313" cy="2090739"/>
              <a:chOff x="3003954" y="1697001"/>
              <a:chExt cx="466799" cy="2091097"/>
            </a:xfrm>
          </p:grpSpPr>
          <p:sp>
            <p:nvSpPr>
              <p:cNvPr id="16576" name="TextBox 53"/>
              <p:cNvSpPr txBox="1">
                <a:spLocks noChangeArrowheads="1"/>
              </p:cNvSpPr>
              <p:nvPr/>
            </p:nvSpPr>
            <p:spPr bwMode="auto">
              <a:xfrm rot="3885043">
                <a:off x="2889170" y="190973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  <p:sp>
            <p:nvSpPr>
              <p:cNvPr id="16577" name="TextBox 54"/>
              <p:cNvSpPr txBox="1">
                <a:spLocks noChangeArrowheads="1"/>
              </p:cNvSpPr>
              <p:nvPr/>
            </p:nvSpPr>
            <p:spPr bwMode="auto">
              <a:xfrm rot="7137055">
                <a:off x="2791219" y="320651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27004"/>
              </p:ext>
            </p:extLst>
          </p:nvPr>
        </p:nvGraphicFramePr>
        <p:xfrm>
          <a:off x="4542015" y="2309269"/>
          <a:ext cx="4405711" cy="3738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057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6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6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6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94792" y="-76200"/>
            <a:ext cx="48921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1039349" y="902663"/>
            <a:ext cx="7600659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+mj-lt"/>
                <a:cs typeface="Symbol" charset="0"/>
              </a:rPr>
              <a:t>RICH goal:         </a:t>
            </a:r>
            <a:r>
              <a:rPr lang="en-US" sz="18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/K/p identification from 3 up to 8 GeV/c and 25 degrees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                           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~4</a:t>
            </a:r>
            <a:r>
              <a:rPr lang="en-US" sz="1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 pion-</a:t>
            </a:r>
            <a:r>
              <a:rPr lang="en-US" sz="1800" b="1" dirty="0" err="1" smtClean="0">
                <a:solidFill>
                  <a:srgbClr val="0000FF"/>
                </a:solidFill>
                <a:latin typeface="Calibri" charset="0"/>
              </a:rPr>
              <a:t>kaon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 separation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for a pion rejection factor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~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1:500</a:t>
            </a:r>
            <a:endParaRPr lang="en-US" sz="18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4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98" y="846728"/>
            <a:ext cx="4565890" cy="50103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2275" y="5507552"/>
            <a:ext cx="4151293" cy="8309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49690" y="-76200"/>
            <a:ext cx="48362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Base Configuration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801" y="767568"/>
            <a:ext cx="483347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</a:t>
            </a:r>
            <a:r>
              <a:rPr lang="en-US" sz="1600" dirty="0" smtClean="0"/>
              <a:t>sector allows:</a:t>
            </a:r>
          </a:p>
          <a:p>
            <a:endParaRPr lang="en-US" sz="1600" dirty="0"/>
          </a:p>
          <a:p>
            <a:r>
              <a:rPr lang="en-US" sz="1600" dirty="0" smtClean="0"/>
              <a:t>    </a:t>
            </a: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>
                <a:sym typeface="Zapf Dingbats"/>
              </a:rPr>
              <a:t> </a:t>
            </a:r>
            <a:r>
              <a:rPr lang="en-US" sz="1600" dirty="0" smtClean="0">
                <a:sym typeface="Zapf Dingbats"/>
              </a:rPr>
              <a:t>to start</a:t>
            </a:r>
            <a:r>
              <a:rPr lang="en-US" sz="1600" dirty="0" smtClean="0"/>
              <a:t> physics with un-polarized and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longitudinal polarized target 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    </a:t>
            </a: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600" dirty="0" smtClean="0">
                <a:sym typeface="Zapf Dingbats"/>
              </a:rPr>
              <a:t>full coverage of the relevant azimuthal </a:t>
            </a:r>
          </a:p>
          <a:p>
            <a:r>
              <a:rPr lang="en-US" sz="1600" dirty="0">
                <a:sym typeface="Zapf Dingbats"/>
              </a:rPr>
              <a:t> </a:t>
            </a:r>
            <a:r>
              <a:rPr lang="en-US" sz="1600" dirty="0" smtClean="0">
                <a:sym typeface="Zapf Dingbats"/>
              </a:rPr>
              <a:t>         angle </a:t>
            </a:r>
            <a:r>
              <a:rPr lang="en-US" sz="1600" dirty="0" smtClean="0">
                <a:latin typeface="Symbol" charset="2"/>
                <a:cs typeface="Symbol" charset="2"/>
                <a:sym typeface="Zapf Dingbats"/>
              </a:rPr>
              <a:t>f (</a:t>
            </a:r>
            <a:r>
              <a:rPr lang="en-US" sz="1600" dirty="0" err="1" smtClean="0">
                <a:sym typeface="Zapf Dingbats"/>
              </a:rPr>
              <a:t>w.r.t</a:t>
            </a:r>
            <a:r>
              <a:rPr lang="en-US" sz="1600" dirty="0" smtClean="0">
                <a:sym typeface="Zapf Dingbats"/>
              </a:rPr>
              <a:t> virtual photon)</a:t>
            </a: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sector allows:</a:t>
            </a:r>
          </a:p>
          <a:p>
            <a:endParaRPr lang="en-US" sz="1600" dirty="0" smtClean="0"/>
          </a:p>
          <a:p>
            <a:r>
              <a:rPr lang="en-US" sz="1600" dirty="0" smtClean="0"/>
              <a:t>    </a:t>
            </a: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600" dirty="0" smtClean="0"/>
              <a:t>to extend </a:t>
            </a:r>
            <a:r>
              <a:rPr lang="en-US" sz="1600" dirty="0"/>
              <a:t>the </a:t>
            </a:r>
            <a:r>
              <a:rPr lang="en-US" sz="1600" dirty="0" smtClean="0"/>
              <a:t>kinematical coverage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into </a:t>
            </a:r>
            <a:r>
              <a:rPr lang="en-US" sz="1600" dirty="0"/>
              <a:t>the most interesting </a:t>
            </a:r>
            <a:r>
              <a:rPr lang="en-US" sz="1600" dirty="0" smtClean="0"/>
              <a:t>regions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(high-Q</a:t>
            </a:r>
            <a:r>
              <a:rPr lang="en-US" sz="1600" baseline="30000" dirty="0" smtClean="0"/>
              <a:t>2</a:t>
            </a:r>
            <a:r>
              <a:rPr lang="en-US" sz="1600" dirty="0"/>
              <a:t> </a:t>
            </a:r>
            <a:r>
              <a:rPr lang="en-US" sz="1600" dirty="0" smtClean="0"/>
              <a:t>and high-P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    </a:t>
            </a:r>
            <a:r>
              <a:rPr lang="en-US" sz="1600" dirty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600" dirty="0"/>
              <a:t>  </a:t>
            </a:r>
            <a:r>
              <a:rPr lang="en-US" sz="1600" dirty="0" smtClean="0"/>
              <a:t>the symmetric </a:t>
            </a:r>
            <a:r>
              <a:rPr lang="en-US" sz="1600" dirty="0"/>
              <a:t>arrangement needed to control</a:t>
            </a:r>
          </a:p>
          <a:p>
            <a:r>
              <a:rPr lang="en-US" sz="1600" dirty="0" smtClean="0"/>
              <a:t>         systematic effects </a:t>
            </a:r>
            <a:r>
              <a:rPr lang="en-US" sz="1600" dirty="0"/>
              <a:t>in precision measurements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with </a:t>
            </a:r>
            <a:r>
              <a:rPr lang="en-US" sz="1600" dirty="0"/>
              <a:t>polarized targets</a:t>
            </a:r>
            <a:endParaRPr lang="en-US" sz="1600" dirty="0" smtClean="0"/>
          </a:p>
          <a:p>
            <a:r>
              <a:rPr lang="en-US" sz="1600" dirty="0" smtClean="0"/>
              <a:t>         (i.e. double ratio method)</a:t>
            </a:r>
          </a:p>
        </p:txBody>
      </p:sp>
      <p:sp>
        <p:nvSpPr>
          <p:cNvPr id="6" name="Rectangle 5"/>
          <p:cNvSpPr/>
          <p:nvPr/>
        </p:nvSpPr>
        <p:spPr>
          <a:xfrm>
            <a:off x="422275" y="55075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Crucial</a:t>
            </a:r>
            <a:r>
              <a:rPr lang="en-US" sz="1600" dirty="0"/>
              <a:t> </a:t>
            </a:r>
            <a:r>
              <a:rPr lang="en-US" sz="1600" dirty="0" smtClean="0"/>
              <a:t>for </a:t>
            </a:r>
            <a:r>
              <a:rPr lang="en-US" sz="1600" dirty="0"/>
              <a:t>the study of </a:t>
            </a:r>
            <a:r>
              <a:rPr lang="en-US" sz="1600" dirty="0" smtClean="0"/>
              <a:t>parton </a:t>
            </a:r>
            <a:r>
              <a:rPr lang="en-US" sz="1600" dirty="0"/>
              <a:t>dynamics </a:t>
            </a:r>
            <a:endParaRPr lang="en-US" sz="1600" dirty="0" smtClean="0"/>
          </a:p>
          <a:p>
            <a:r>
              <a:rPr lang="en-US" sz="1600" dirty="0" smtClean="0"/>
              <a:t>related </a:t>
            </a:r>
            <a:r>
              <a:rPr lang="en-US" sz="1600" dirty="0"/>
              <a:t>to angular momentum and spin-orbit </a:t>
            </a:r>
            <a:endParaRPr lang="en-US" sz="1600" dirty="0" smtClean="0"/>
          </a:p>
          <a:p>
            <a:r>
              <a:rPr lang="en-US" sz="1600" dirty="0" smtClean="0"/>
              <a:t>effects </a:t>
            </a:r>
            <a:r>
              <a:rPr lang="en-US" sz="1600" dirty="0"/>
              <a:t>with </a:t>
            </a:r>
            <a:r>
              <a:rPr lang="en-US" sz="1600" dirty="0" smtClean="0"/>
              <a:t>flavor </a:t>
            </a:r>
            <a:r>
              <a:rPr lang="cs-CZ" sz="1600" dirty="0" smtClean="0"/>
              <a:t>sensitivity</a:t>
            </a:r>
            <a:r>
              <a:rPr lang="cs-CZ" sz="1600" dirty="0"/>
              <a:t>.</a:t>
            </a:r>
            <a:endParaRPr lang="en-US" sz="16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ICATPP, 25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2013, Como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2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28537</TotalTime>
  <Words>2216</Words>
  <Application>Microsoft Macintosh PowerPoint</Application>
  <PresentationFormat>On-screen Show (4:3)</PresentationFormat>
  <Paragraphs>557</Paragraphs>
  <Slides>33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535</cp:revision>
  <dcterms:created xsi:type="dcterms:W3CDTF">2012-03-30T13:12:09Z</dcterms:created>
  <dcterms:modified xsi:type="dcterms:W3CDTF">2013-09-25T07:30:23Z</dcterms:modified>
</cp:coreProperties>
</file>