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tif" ContentType="image/tif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679" r:id="rId2"/>
    <p:sldId id="862" r:id="rId3"/>
    <p:sldId id="840" r:id="rId4"/>
    <p:sldId id="782" r:id="rId5"/>
    <p:sldId id="847" r:id="rId6"/>
    <p:sldId id="841" r:id="rId7"/>
    <p:sldId id="865" r:id="rId8"/>
    <p:sldId id="776" r:id="rId9"/>
    <p:sldId id="781" r:id="rId10"/>
    <p:sldId id="796" r:id="rId11"/>
    <p:sldId id="876" r:id="rId12"/>
    <p:sldId id="877" r:id="rId13"/>
    <p:sldId id="874" r:id="rId14"/>
    <p:sldId id="875" r:id="rId15"/>
    <p:sldId id="866" r:id="rId16"/>
    <p:sldId id="684" r:id="rId17"/>
    <p:sldId id="817" r:id="rId18"/>
    <p:sldId id="819" r:id="rId19"/>
    <p:sldId id="820" r:id="rId20"/>
    <p:sldId id="867" r:id="rId21"/>
    <p:sldId id="759" r:id="rId22"/>
    <p:sldId id="827" r:id="rId23"/>
    <p:sldId id="849" r:id="rId24"/>
    <p:sldId id="871" r:id="rId25"/>
    <p:sldId id="743" r:id="rId26"/>
    <p:sldId id="846" r:id="rId27"/>
    <p:sldId id="861" r:id="rId28"/>
    <p:sldId id="700" r:id="rId29"/>
    <p:sldId id="878" r:id="rId30"/>
    <p:sldId id="848" r:id="rId31"/>
    <p:sldId id="872" r:id="rId32"/>
    <p:sldId id="87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99" autoAdjust="0"/>
    <p:restoredTop sz="99391" autoAdjust="0"/>
  </p:normalViewPr>
  <p:slideViewPr>
    <p:cSldViewPr snapToGrid="0" snapToObjects="1">
      <p:cViewPr>
        <p:scale>
          <a:sx n="140" d="100"/>
          <a:sy n="140" d="100"/>
        </p:scale>
        <p:origin x="-696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04/12/18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04/12/18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FDC26-331F-2C4E-BC02-5D85156A0B7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233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3"/>
            <a:ext cx="5027916" cy="411392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04/12/18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04/12/18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04/12/18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08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04/12/18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04/12/18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04/12/18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04/12/18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04/12/18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04/12/18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04/12/18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04/12/18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04/12/18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32.tif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3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tif"/><Relationship Id="rId8" Type="http://schemas.openxmlformats.org/officeDocument/2006/relationships/image" Target="../media/image1.png"/><Relationship Id="rId9" Type="http://schemas.openxmlformats.org/officeDocument/2006/relationships/image" Target="../media/image52.tif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1.png"/><Relationship Id="rId8" Type="http://schemas.openxmlformats.org/officeDocument/2006/relationships/image" Target="../media/image53.tif"/><Relationship Id="rId9" Type="http://schemas.openxmlformats.org/officeDocument/2006/relationships/image" Target="../media/image52.tif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jpeg"/><Relationship Id="rId5" Type="http://schemas.openxmlformats.org/officeDocument/2006/relationships/image" Target="../media/image1.png"/><Relationship Id="rId6" Type="http://schemas.openxmlformats.org/officeDocument/2006/relationships/image" Target="../media/image57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8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1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70.jp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82.png"/><Relationship Id="rId8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3.png"/><Relationship Id="rId13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54522" y="380999"/>
            <a:ext cx="3141908" cy="1451429"/>
            <a:chOff x="6402853" y="1393701"/>
            <a:chExt cx="1233713" cy="532965"/>
          </a:xfrm>
        </p:grpSpPr>
        <p:sp>
          <p:nvSpPr>
            <p:cNvPr id="13" name="Rectangle 1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161143" y="2503718"/>
            <a:ext cx="67647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/>
              <a:t>INFN activity at the </a:t>
            </a:r>
          </a:p>
          <a:p>
            <a:pPr algn="ctr"/>
            <a:r>
              <a:rPr lang="en-US" sz="2600" dirty="0" smtClean="0"/>
              <a:t> Thomas Jefferson National Accelerator Facility</a:t>
            </a:r>
            <a:endParaRPr lang="en-US" sz="2600" dirty="0"/>
          </a:p>
        </p:txBody>
      </p:sp>
      <p:sp>
        <p:nvSpPr>
          <p:cNvPr id="15" name="TextBox 14"/>
          <p:cNvSpPr txBox="1"/>
          <p:nvPr/>
        </p:nvSpPr>
        <p:spPr>
          <a:xfrm>
            <a:off x="2456386" y="4149663"/>
            <a:ext cx="351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Marco Contalbrigo   </a:t>
            </a:r>
            <a:r>
              <a:rPr lang="en-US" dirty="0" smtClean="0"/>
              <a:t>- </a:t>
            </a:r>
            <a:r>
              <a:rPr lang="en-US" dirty="0" smtClean="0"/>
              <a:t>  INFN </a:t>
            </a:r>
            <a:r>
              <a:rPr lang="en-US" dirty="0" smtClean="0"/>
              <a:t>Ferrara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6668" y="5671458"/>
            <a:ext cx="75911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US-Italy Join Commission Meeting on Science and Technology Cooperation</a:t>
            </a:r>
          </a:p>
          <a:p>
            <a:pPr algn="ctr"/>
            <a:r>
              <a:rPr lang="en-US" dirty="0" smtClean="0"/>
              <a:t>Physics and Astrophysics working group</a:t>
            </a:r>
          </a:p>
          <a:p>
            <a:pPr algn="ctr"/>
            <a:r>
              <a:rPr lang="en-US" sz="1400" dirty="0" smtClean="0"/>
              <a:t>Embassy of Italy, Washington DC, 4-5 December 2018</a:t>
            </a:r>
            <a:endParaRPr lang="en-US" sz="14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17500" y="5569854"/>
            <a:ext cx="8472714" cy="1814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56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845873" y="764836"/>
            <a:ext cx="5921135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28068" y="-76200"/>
            <a:ext cx="51419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Heavy Nuclei Neutron Skin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3116" y="1015293"/>
            <a:ext cx="1707273" cy="1350667"/>
            <a:chOff x="7001" y="890047"/>
            <a:chExt cx="1707273" cy="1350667"/>
          </a:xfrm>
        </p:grpSpPr>
        <p:pic>
          <p:nvPicPr>
            <p:cNvPr id="10" name="Picture 9" descr="Screen Shot 2018-03-27 at 15.53.15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18" y="1067832"/>
              <a:ext cx="1169656" cy="1172882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>
              <a:off x="141941" y="890047"/>
              <a:ext cx="594452" cy="706543"/>
            </a:xfrm>
            <a:custGeom>
              <a:avLst/>
              <a:gdLst>
                <a:gd name="connsiteX0" fmla="*/ 0 w 594452"/>
                <a:gd name="connsiteY0" fmla="*/ 64072 h 706543"/>
                <a:gd name="connsiteX1" fmla="*/ 149412 w 594452"/>
                <a:gd name="connsiteY1" fmla="*/ 4307 h 706543"/>
                <a:gd name="connsiteX2" fmla="*/ 97118 w 594452"/>
                <a:gd name="connsiteY2" fmla="*/ 168660 h 706543"/>
                <a:gd name="connsiteX3" fmla="*/ 231588 w 594452"/>
                <a:gd name="connsiteY3" fmla="*/ 101425 h 706543"/>
                <a:gd name="connsiteX4" fmla="*/ 179294 w 594452"/>
                <a:gd name="connsiteY4" fmla="*/ 273249 h 706543"/>
                <a:gd name="connsiteX5" fmla="*/ 336177 w 594452"/>
                <a:gd name="connsiteY5" fmla="*/ 220954 h 706543"/>
                <a:gd name="connsiteX6" fmla="*/ 276412 w 594452"/>
                <a:gd name="connsiteY6" fmla="*/ 385307 h 706543"/>
                <a:gd name="connsiteX7" fmla="*/ 425824 w 594452"/>
                <a:gd name="connsiteY7" fmla="*/ 325543 h 706543"/>
                <a:gd name="connsiteX8" fmla="*/ 366059 w 594452"/>
                <a:gd name="connsiteY8" fmla="*/ 489896 h 706543"/>
                <a:gd name="connsiteX9" fmla="*/ 500530 w 594452"/>
                <a:gd name="connsiteY9" fmla="*/ 422660 h 706543"/>
                <a:gd name="connsiteX10" fmla="*/ 448236 w 594452"/>
                <a:gd name="connsiteY10" fmla="*/ 609425 h 706543"/>
                <a:gd name="connsiteX11" fmla="*/ 590177 w 594452"/>
                <a:gd name="connsiteY11" fmla="*/ 519778 h 706543"/>
                <a:gd name="connsiteX12" fmla="*/ 560294 w 594452"/>
                <a:gd name="connsiteY12" fmla="*/ 706543 h 706543"/>
                <a:gd name="connsiteX13" fmla="*/ 560294 w 594452"/>
                <a:gd name="connsiteY13" fmla="*/ 706543 h 706543"/>
                <a:gd name="connsiteX14" fmla="*/ 552824 w 594452"/>
                <a:gd name="connsiteY14" fmla="*/ 676660 h 70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4452" h="706543">
                  <a:moveTo>
                    <a:pt x="0" y="64072"/>
                  </a:moveTo>
                  <a:cubicBezTo>
                    <a:pt x="66613" y="25474"/>
                    <a:pt x="133226" y="-13124"/>
                    <a:pt x="149412" y="4307"/>
                  </a:cubicBezTo>
                  <a:cubicBezTo>
                    <a:pt x="165598" y="21738"/>
                    <a:pt x="83422" y="152474"/>
                    <a:pt x="97118" y="168660"/>
                  </a:cubicBezTo>
                  <a:cubicBezTo>
                    <a:pt x="110814" y="184846"/>
                    <a:pt x="217892" y="83994"/>
                    <a:pt x="231588" y="101425"/>
                  </a:cubicBezTo>
                  <a:cubicBezTo>
                    <a:pt x="245284" y="118856"/>
                    <a:pt x="161863" y="253328"/>
                    <a:pt x="179294" y="273249"/>
                  </a:cubicBezTo>
                  <a:cubicBezTo>
                    <a:pt x="196725" y="293170"/>
                    <a:pt x="319991" y="202278"/>
                    <a:pt x="336177" y="220954"/>
                  </a:cubicBezTo>
                  <a:cubicBezTo>
                    <a:pt x="352363" y="239630"/>
                    <a:pt x="261471" y="367876"/>
                    <a:pt x="276412" y="385307"/>
                  </a:cubicBezTo>
                  <a:cubicBezTo>
                    <a:pt x="291353" y="402738"/>
                    <a:pt x="410883" y="308112"/>
                    <a:pt x="425824" y="325543"/>
                  </a:cubicBezTo>
                  <a:cubicBezTo>
                    <a:pt x="440765" y="342974"/>
                    <a:pt x="353608" y="473710"/>
                    <a:pt x="366059" y="489896"/>
                  </a:cubicBezTo>
                  <a:cubicBezTo>
                    <a:pt x="378510" y="506082"/>
                    <a:pt x="486834" y="402739"/>
                    <a:pt x="500530" y="422660"/>
                  </a:cubicBezTo>
                  <a:cubicBezTo>
                    <a:pt x="514226" y="442582"/>
                    <a:pt x="433295" y="593239"/>
                    <a:pt x="448236" y="609425"/>
                  </a:cubicBezTo>
                  <a:cubicBezTo>
                    <a:pt x="463177" y="625611"/>
                    <a:pt x="571501" y="503592"/>
                    <a:pt x="590177" y="519778"/>
                  </a:cubicBezTo>
                  <a:cubicBezTo>
                    <a:pt x="608853" y="535964"/>
                    <a:pt x="560294" y="706543"/>
                    <a:pt x="560294" y="706543"/>
                  </a:cubicBezTo>
                  <a:lnTo>
                    <a:pt x="560294" y="706543"/>
                  </a:lnTo>
                  <a:lnTo>
                    <a:pt x="552824" y="676660"/>
                  </a:lnTo>
                </a:path>
              </a:pathLst>
            </a:custGeom>
            <a:ln w="38100" cmpd="sng">
              <a:solidFill>
                <a:srgbClr val="52A65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01" y="1408170"/>
              <a:ext cx="621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2A65A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b="1" dirty="0" smtClean="0">
                  <a:solidFill>
                    <a:srgbClr val="52A65A"/>
                  </a:solidFill>
                  <a:latin typeface="Avenir Book"/>
                  <a:cs typeface="Avenir Book"/>
                </a:rPr>
                <a:t>, Z</a:t>
              </a:r>
              <a:r>
                <a:rPr lang="en-US" b="1" baseline="30000" dirty="0" smtClean="0">
                  <a:solidFill>
                    <a:srgbClr val="52A65A"/>
                  </a:solidFill>
                  <a:latin typeface="Avenir Book"/>
                  <a:cs typeface="Avenir Book"/>
                </a:rPr>
                <a:t>0</a:t>
              </a:r>
              <a:endParaRPr lang="en-US" b="1" baseline="30000" dirty="0">
                <a:solidFill>
                  <a:srgbClr val="52A65A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6393" y="1425210"/>
              <a:ext cx="7488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chemeClr val="bg1"/>
                  </a:solidFill>
                  <a:latin typeface="Avenir Black"/>
                  <a:cs typeface="Avenir Black"/>
                </a:rPr>
                <a:t>208</a:t>
              </a:r>
              <a:r>
                <a:rPr lang="en-US" dirty="0" smtClean="0">
                  <a:solidFill>
                    <a:schemeClr val="bg1"/>
                  </a:solidFill>
                  <a:latin typeface="Avenir Black"/>
                  <a:cs typeface="Avenir Black"/>
                </a:rPr>
                <a:t>Pb</a:t>
              </a:r>
              <a:endParaRPr lang="en-US" dirty="0">
                <a:solidFill>
                  <a:schemeClr val="bg1"/>
                </a:solidFill>
                <a:latin typeface="Avenir Black"/>
                <a:cs typeface="Avenir Black"/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784918"/>
              </p:ext>
            </p:extLst>
          </p:nvPr>
        </p:nvGraphicFramePr>
        <p:xfrm>
          <a:off x="2845873" y="764836"/>
          <a:ext cx="2946148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018"/>
                <a:gridCol w="793495"/>
                <a:gridCol w="840635"/>
              </a:tblGrid>
              <a:tr h="26256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E6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venir Black"/>
                          <a:cs typeface="Avenir Black"/>
                        </a:rPr>
                        <a:t>Proton</a:t>
                      </a:r>
                      <a:endParaRPr lang="en-US" sz="1200" dirty="0">
                        <a:latin typeface="Avenir Black"/>
                        <a:cs typeface="Avenir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venir Black"/>
                          <a:cs typeface="Avenir Black"/>
                        </a:rPr>
                        <a:t>Neutron</a:t>
                      </a:r>
                      <a:endParaRPr lang="en-US" sz="1200" dirty="0">
                        <a:latin typeface="Avenir Black"/>
                        <a:cs typeface="Avenir Black"/>
                      </a:endParaRPr>
                    </a:p>
                  </a:txBody>
                  <a:tcPr/>
                </a:tc>
              </a:tr>
              <a:tr h="211764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Avenir Black"/>
                          <a:cs typeface="Avenir Black"/>
                        </a:rPr>
                        <a:t>Electric charge</a:t>
                      </a:r>
                      <a:endParaRPr lang="en-US" sz="1200" b="0" i="0" dirty="0">
                        <a:latin typeface="Avenir Black"/>
                        <a:cs typeface="Avenir Black"/>
                      </a:endParaRPr>
                    </a:p>
                  </a:txBody>
                  <a:tcPr>
                    <a:solidFill>
                      <a:srgbClr val="F1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solidFill>
                      <a:srgbClr val="F1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>
                    <a:solidFill>
                      <a:srgbClr val="F1E5E5"/>
                    </a:solidFill>
                  </a:tcPr>
                </a:tc>
              </a:tr>
              <a:tr h="27302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BE1D1D"/>
                          </a:solidFill>
                          <a:latin typeface="Avenir Black"/>
                          <a:cs typeface="Avenir Black"/>
                        </a:rPr>
                        <a:t>Weak charge</a:t>
                      </a:r>
                      <a:endParaRPr lang="en-US" sz="1200" dirty="0">
                        <a:solidFill>
                          <a:srgbClr val="BE1D1D"/>
                        </a:solidFill>
                        <a:latin typeface="Avenir Black"/>
                        <a:cs typeface="Avenir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BE1D1D"/>
                          </a:solidFill>
                        </a:rPr>
                        <a:t>~0.08</a:t>
                      </a:r>
                      <a:endParaRPr lang="en-US" sz="1200" dirty="0">
                        <a:solidFill>
                          <a:srgbClr val="BE1D1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BE1D1D"/>
                          </a:solidFill>
                        </a:rPr>
                        <a:t>-1</a:t>
                      </a:r>
                      <a:endParaRPr lang="en-US" sz="1200" dirty="0">
                        <a:solidFill>
                          <a:srgbClr val="BE1D1D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6084168" y="845783"/>
            <a:ext cx="2607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baseline="3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=(1 – 4 sin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baseline="3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0575" y="1743977"/>
            <a:ext cx="64534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US" sz="1500" dirty="0" smtClean="0">
                <a:solidFill>
                  <a:srgbClr val="002060"/>
                </a:solidFill>
                <a:latin typeface="Avenir Black"/>
                <a:cs typeface="Avenir Black"/>
              </a:rPr>
              <a:t>Parity Violating Electron Scattering </a:t>
            </a:r>
            <a:r>
              <a:rPr lang="en-US" sz="1500" dirty="0" smtClean="0">
                <a:solidFill>
                  <a:srgbClr val="002060"/>
                </a:solidFill>
                <a:latin typeface="Avenir Black"/>
                <a:cs typeface="Avenir Black"/>
              </a:rPr>
              <a:t>sensitive to neutron distribution</a:t>
            </a:r>
          </a:p>
          <a:p>
            <a:pPr>
              <a:buSzPct val="100000"/>
            </a:pPr>
            <a:endParaRPr lang="en-US" sz="500" dirty="0">
              <a:latin typeface="Avenir Book"/>
              <a:cs typeface="Avenir Book"/>
            </a:endParaRPr>
          </a:p>
          <a:p>
            <a:pPr>
              <a:buSzPct val="100000"/>
            </a:pPr>
            <a:r>
              <a:rPr lang="en-US" sz="1500" dirty="0" smtClean="0">
                <a:latin typeface="Avenir Book"/>
                <a:cs typeface="Avenir Book"/>
              </a:rPr>
              <a:t>        Provides </a:t>
            </a:r>
            <a:r>
              <a:rPr lang="en-US" sz="1500" dirty="0">
                <a:latin typeface="Avenir Book"/>
                <a:cs typeface="Avenir Book"/>
              </a:rPr>
              <a:t>a </a:t>
            </a:r>
            <a:r>
              <a:rPr lang="en-US" sz="1500" dirty="0">
                <a:latin typeface="Avenir Black"/>
                <a:cs typeface="Avenir Black"/>
              </a:rPr>
              <a:t>model-independent probe of neutron densities </a:t>
            </a:r>
            <a:r>
              <a:rPr lang="en-US" sz="1500" dirty="0" smtClean="0">
                <a:latin typeface="Avenir Book"/>
                <a:cs typeface="Avenir Book"/>
              </a:rPr>
              <a:t>free</a:t>
            </a:r>
          </a:p>
          <a:p>
            <a:pPr>
              <a:buSzPct val="100000"/>
            </a:pPr>
            <a:r>
              <a:rPr lang="en-US" sz="1500" dirty="0">
                <a:latin typeface="Avenir Book"/>
                <a:cs typeface="Avenir Book"/>
              </a:rPr>
              <a:t> </a:t>
            </a:r>
            <a:r>
              <a:rPr lang="en-US" sz="1500" dirty="0" smtClean="0">
                <a:latin typeface="Avenir Book"/>
                <a:cs typeface="Avenir Book"/>
              </a:rPr>
              <a:t>      </a:t>
            </a:r>
            <a:r>
              <a:rPr lang="en-US" sz="1500" dirty="0" smtClean="0">
                <a:latin typeface="Avenir Book"/>
                <a:cs typeface="Avenir Book"/>
              </a:rPr>
              <a:t> </a:t>
            </a:r>
            <a:r>
              <a:rPr lang="en-US" sz="1500" dirty="0">
                <a:latin typeface="Avenir Book"/>
                <a:cs typeface="Avenir Book"/>
              </a:rPr>
              <a:t>from most strong-interaction </a:t>
            </a:r>
            <a:r>
              <a:rPr lang="en-US" sz="1500" dirty="0" smtClean="0">
                <a:latin typeface="Avenir Book"/>
                <a:cs typeface="Avenir Book"/>
              </a:rPr>
              <a:t>uncertainties</a:t>
            </a:r>
            <a:endParaRPr lang="en-US" sz="1500" dirty="0">
              <a:latin typeface="Avenir Book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06" y="2707623"/>
            <a:ext cx="5132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Avenir Black"/>
                <a:cs typeface="Avenir Black"/>
              </a:rPr>
              <a:t>Precise </a:t>
            </a:r>
            <a:r>
              <a:rPr lang="en-US" sz="1500" dirty="0">
                <a:latin typeface="Avenir Black"/>
                <a:cs typeface="Avenir Black"/>
              </a:rPr>
              <a:t>determination of </a:t>
            </a:r>
            <a:r>
              <a:rPr lang="en-US" sz="1500" baseline="30000" dirty="0" smtClean="0">
                <a:latin typeface="Avenir Black"/>
                <a:cs typeface="Avenir Black"/>
              </a:rPr>
              <a:t>208</a:t>
            </a:r>
            <a:r>
              <a:rPr lang="en-US" sz="1500" dirty="0" smtClean="0">
                <a:latin typeface="Avenir Black"/>
                <a:cs typeface="Avenir Black"/>
              </a:rPr>
              <a:t>Pb neutron radius:</a:t>
            </a:r>
          </a:p>
          <a:p>
            <a:pPr marL="450850" lvl="1" indent="-182563">
              <a:buFont typeface="Lucida Grande"/>
              <a:buChar char="-"/>
            </a:pPr>
            <a:r>
              <a:rPr lang="en-US" sz="1500" dirty="0" smtClean="0">
                <a:latin typeface="Avenir Book"/>
                <a:cs typeface="Avenir Book"/>
              </a:rPr>
              <a:t>set basic constraints to </a:t>
            </a:r>
            <a:r>
              <a:rPr lang="en-US" sz="1500" dirty="0">
                <a:latin typeface="Avenir Book"/>
                <a:cs typeface="Avenir Book"/>
              </a:rPr>
              <a:t>nuclear </a:t>
            </a:r>
            <a:r>
              <a:rPr lang="en-US" sz="1500" dirty="0" smtClean="0">
                <a:latin typeface="Avenir Book"/>
                <a:cs typeface="Avenir Book"/>
              </a:rPr>
              <a:t>dynamics </a:t>
            </a:r>
            <a:endParaRPr lang="en-US" sz="1500" dirty="0" smtClean="0">
              <a:latin typeface="Avenir Book"/>
              <a:cs typeface="Avenir Book"/>
            </a:endParaRPr>
          </a:p>
          <a:p>
            <a:pPr marL="268287" lvl="1"/>
            <a:r>
              <a:rPr lang="en-US" sz="1500" dirty="0">
                <a:latin typeface="Avenir Book"/>
                <a:cs typeface="Avenir Book"/>
              </a:rPr>
              <a:t> </a:t>
            </a:r>
            <a:r>
              <a:rPr lang="en-US" sz="1500" dirty="0" smtClean="0">
                <a:latin typeface="Avenir Book"/>
                <a:cs typeface="Avenir Book"/>
              </a:rPr>
              <a:t>  </a:t>
            </a:r>
            <a:r>
              <a:rPr lang="en-US" sz="1500" dirty="0" smtClean="0">
                <a:latin typeface="Avenir Book"/>
                <a:cs typeface="Avenir Book"/>
              </a:rPr>
              <a:t>(</a:t>
            </a:r>
            <a:r>
              <a:rPr lang="en-US" sz="1500" dirty="0">
                <a:latin typeface="Avenir Book"/>
                <a:cs typeface="Avenir Book"/>
              </a:rPr>
              <a:t>constrains the </a:t>
            </a:r>
            <a:r>
              <a:rPr lang="en-US" sz="1500" dirty="0" smtClean="0">
                <a:latin typeface="Avenir Book"/>
                <a:cs typeface="Avenir Book"/>
              </a:rPr>
              <a:t>EOS of </a:t>
            </a:r>
            <a:r>
              <a:rPr lang="en-US" sz="1500" dirty="0">
                <a:latin typeface="Avenir Book"/>
                <a:cs typeface="Avenir Book"/>
              </a:rPr>
              <a:t>neutron </a:t>
            </a:r>
            <a:r>
              <a:rPr lang="en-US" sz="1500" dirty="0" smtClean="0">
                <a:latin typeface="Avenir Book"/>
                <a:cs typeface="Avenir Book"/>
              </a:rPr>
              <a:t>matter)</a:t>
            </a:r>
          </a:p>
          <a:p>
            <a:pPr marL="450850" lvl="1" indent="-182563">
              <a:buFont typeface="Lucida Grande"/>
              <a:buChar char="-"/>
            </a:pPr>
            <a:r>
              <a:rPr lang="en-US" sz="1500" dirty="0">
                <a:latin typeface="Avenir Book"/>
                <a:cs typeface="Avenir Book"/>
              </a:rPr>
              <a:t>h</a:t>
            </a:r>
            <a:r>
              <a:rPr lang="en-US" sz="1500" dirty="0" smtClean="0">
                <a:latin typeface="Avenir Book"/>
                <a:cs typeface="Avenir Book"/>
              </a:rPr>
              <a:t>as implications </a:t>
            </a:r>
            <a:r>
              <a:rPr lang="en-US" sz="1500" dirty="0" smtClean="0">
                <a:latin typeface="Avenir Book"/>
                <a:cs typeface="Avenir Book"/>
              </a:rPr>
              <a:t>for </a:t>
            </a:r>
            <a:r>
              <a:rPr lang="en-US" sz="1500" dirty="0">
                <a:latin typeface="Avenir Book"/>
                <a:cs typeface="Avenir Book"/>
              </a:rPr>
              <a:t>the theory of neutron </a:t>
            </a:r>
            <a:r>
              <a:rPr lang="en-US" sz="1500" dirty="0" smtClean="0">
                <a:latin typeface="Avenir Book"/>
                <a:cs typeface="Avenir Book"/>
              </a:rPr>
              <a:t>stars</a:t>
            </a:r>
            <a:endParaRPr lang="en-US" sz="1500" dirty="0" smtClean="0">
              <a:latin typeface="Avenir Book"/>
              <a:cs typeface="Avenir Book"/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935" y="3810978"/>
            <a:ext cx="3710142" cy="26982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16864" y="2913069"/>
            <a:ext cx="3906264" cy="3586079"/>
            <a:chOff x="23960" y="2923184"/>
            <a:chExt cx="3906264" cy="3586079"/>
          </a:xfrm>
        </p:grpSpPr>
        <p:pic>
          <p:nvPicPr>
            <p:cNvPr id="24" name="Picture 23" descr="Screen Shot 2018-04-07 at 22.37.13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60" y="2923184"/>
              <a:ext cx="3906264" cy="35860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6438" y="5600896"/>
              <a:ext cx="200583" cy="2075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709808" y="5549539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EOS models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071446" y="3846747"/>
              <a:ext cx="1390936" cy="1"/>
            </a:xfrm>
            <a:prstGeom prst="line">
              <a:avLst/>
            </a:prstGeom>
            <a:ln w="22225">
              <a:solidFill>
                <a:srgbClr val="7100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2709808" y="3780861"/>
              <a:ext cx="143048" cy="131772"/>
            </a:xfrm>
            <a:prstGeom prst="ellipse">
              <a:avLst/>
            </a:prstGeom>
            <a:solidFill>
              <a:srgbClr val="7100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30755" y="3645516"/>
              <a:ext cx="7948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10070"/>
                  </a:solidFill>
                </a:rPr>
                <a:t>PREX-II</a:t>
              </a:r>
            </a:p>
            <a:p>
              <a:r>
                <a:rPr lang="en-US" sz="1200" b="1" dirty="0">
                  <a:solidFill>
                    <a:srgbClr val="710070"/>
                  </a:solidFill>
                </a:rPr>
                <a:t>Projected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34" name="Rectangle 33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ejlab12_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5089651" y="6182299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PRL 120 (2018) 172702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659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03290" y="2104554"/>
            <a:ext cx="3873499" cy="34199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637642" y="2894853"/>
            <a:ext cx="1959428" cy="1905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3637642" y="2893765"/>
            <a:ext cx="1959428" cy="1905000"/>
          </a:xfrm>
          <a:prstGeom prst="chord">
            <a:avLst>
              <a:gd name="adj1" fmla="val 5425261"/>
              <a:gd name="adj2" fmla="val 1615451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31192" y="379175"/>
            <a:ext cx="63109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						</a:t>
            </a:r>
            <a:r>
              <a:rPr lang="en-US" sz="1400" b="1" dirty="0"/>
              <a:t> </a:t>
            </a:r>
            <a:r>
              <a:rPr lang="en-US" sz="1400" b="1" dirty="0" smtClean="0"/>
              <a:t> 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                         RM1</a:t>
            </a:r>
            <a:r>
              <a:rPr lang="en-US" sz="1400" dirty="0"/>
              <a:t>, CT, </a:t>
            </a:r>
            <a:r>
              <a:rPr lang="en-US" sz="1400" dirty="0" smtClean="0"/>
              <a:t>BA       	</a:t>
            </a:r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b="1" dirty="0" smtClean="0">
                <a:solidFill>
                  <a:srgbClr val="FF0000"/>
                </a:solidFill>
              </a:rPr>
              <a:t>Nucleon 3D</a:t>
            </a:r>
            <a:r>
              <a:rPr lang="en-US" sz="1400" dirty="0" smtClean="0"/>
              <a:t>	</a:t>
            </a:r>
            <a:r>
              <a:rPr lang="en-US" sz="1400" dirty="0"/>
              <a:t> </a:t>
            </a:r>
            <a:r>
              <a:rPr lang="en-US" sz="1400" dirty="0" smtClean="0"/>
              <a:t>        FE</a:t>
            </a:r>
            <a:r>
              <a:rPr lang="en-US" sz="1400" dirty="0"/>
              <a:t>, LNF,GE</a:t>
            </a:r>
            <a:r>
              <a:rPr lang="en-US" sz="1600" dirty="0"/>
              <a:t> </a:t>
            </a:r>
            <a:endParaRPr lang="en-US" sz="1400" dirty="0" smtClean="0"/>
          </a:p>
          <a:p>
            <a:r>
              <a:rPr lang="en-US" sz="800" dirty="0" smtClean="0"/>
              <a:t>                                        </a:t>
            </a:r>
          </a:p>
          <a:p>
            <a:r>
              <a:rPr lang="en-US" sz="1400" dirty="0" smtClean="0"/>
              <a:t>E07</a:t>
            </a:r>
            <a:r>
              <a:rPr lang="en-US" sz="1400" dirty="0"/>
              <a:t>-109   </a:t>
            </a:r>
            <a:r>
              <a:rPr lang="en-US" sz="1400" dirty="0" smtClean="0"/>
              <a:t>Proton </a:t>
            </a:r>
            <a:r>
              <a:rPr lang="en-US" sz="1400" dirty="0"/>
              <a:t>form factor </a:t>
            </a:r>
            <a:r>
              <a:rPr lang="en-US" sz="1400" dirty="0" smtClean="0"/>
              <a:t>           ‘</a:t>
            </a:r>
            <a:r>
              <a:rPr lang="en-US" sz="1400" dirty="0"/>
              <a:t>22                </a:t>
            </a:r>
            <a:r>
              <a:rPr lang="en-US" sz="1400" dirty="0" smtClean="0"/>
              <a:t>  E06</a:t>
            </a:r>
            <a:r>
              <a:rPr lang="en-US" sz="1400" dirty="0"/>
              <a:t>-</a:t>
            </a:r>
            <a:r>
              <a:rPr lang="en-US" sz="1400" dirty="0" smtClean="0"/>
              <a:t>112A, B    </a:t>
            </a:r>
            <a:r>
              <a:rPr lang="en-US" sz="1400" dirty="0"/>
              <a:t>Quark dynamics   </a:t>
            </a:r>
            <a:r>
              <a:rPr lang="en-US" sz="1400" dirty="0" smtClean="0"/>
              <a:t>‘</a:t>
            </a:r>
            <a:r>
              <a:rPr lang="en-US" sz="1400" dirty="0" smtClean="0"/>
              <a:t>18       </a:t>
            </a:r>
          </a:p>
          <a:p>
            <a:r>
              <a:rPr lang="en-US" sz="1400" dirty="0" smtClean="0"/>
              <a:t>E17-004</a:t>
            </a:r>
            <a:r>
              <a:rPr lang="en-US" sz="1400" dirty="0"/>
              <a:t> </a:t>
            </a:r>
            <a:r>
              <a:rPr lang="en-US" sz="1400" dirty="0" smtClean="0"/>
              <a:t>  Neutron form factor         ‘</a:t>
            </a:r>
            <a:r>
              <a:rPr lang="en-US" sz="1400" dirty="0"/>
              <a:t>22           </a:t>
            </a:r>
            <a:r>
              <a:rPr lang="en-US" sz="1400" dirty="0" smtClean="0"/>
              <a:t>      </a:t>
            </a:r>
            <a:r>
              <a:rPr lang="en-US" sz="1400" dirty="0" smtClean="0"/>
              <a:t> E07-107, E09-009  TMDs              ‘</a:t>
            </a:r>
            <a:r>
              <a:rPr lang="en-US" sz="1400" dirty="0" smtClean="0"/>
              <a:t>18            </a:t>
            </a:r>
            <a:endParaRPr lang="en-US" sz="1400" dirty="0"/>
          </a:p>
          <a:p>
            <a:r>
              <a:rPr lang="en-US" sz="1400" dirty="0" smtClean="0"/>
              <a:t>E09-018    SIDIS off neutron (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He)    </a:t>
            </a:r>
            <a:r>
              <a:rPr lang="mr-IN" sz="1400" dirty="0" smtClean="0"/>
              <a:t>’</a:t>
            </a:r>
            <a:r>
              <a:rPr lang="en-US" sz="1400" dirty="0"/>
              <a:t>23        </a:t>
            </a:r>
            <a:r>
              <a:rPr lang="en-US" sz="1400" dirty="0" smtClean="0"/>
              <a:t>        </a:t>
            </a:r>
            <a:r>
              <a:rPr lang="en-US" sz="1400" dirty="0" smtClean="0"/>
              <a:t>  E09-007, E09-008  TMDs              ‘21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                                                    </a:t>
            </a:r>
            <a:r>
              <a:rPr lang="en-US" sz="1400" dirty="0" smtClean="0"/>
              <a:t>C11</a:t>
            </a:r>
            <a:r>
              <a:rPr lang="en-US" sz="1400" dirty="0"/>
              <a:t>-111    TMDs                            </a:t>
            </a:r>
            <a:r>
              <a:rPr lang="en-US" sz="1400" dirty="0" smtClean="0"/>
              <a:t> ‘22      </a:t>
            </a:r>
            <a:endParaRPr lang="en-US" sz="1400" dirty="0" smtClean="0"/>
          </a:p>
          <a:p>
            <a:r>
              <a:rPr lang="en-US" sz="1400" dirty="0" smtClean="0"/>
              <a:t>							       C12-009    </a:t>
            </a:r>
            <a:r>
              <a:rPr lang="en-US" sz="1400" dirty="0" smtClean="0"/>
              <a:t>Di-hadron </a:t>
            </a:r>
            <a:r>
              <a:rPr lang="en-US" sz="1400" dirty="0" smtClean="0"/>
              <a:t>probes        </a:t>
            </a:r>
            <a:r>
              <a:rPr lang="mr-IN" sz="1400" dirty="0" smtClean="0"/>
              <a:t>’</a:t>
            </a:r>
            <a:r>
              <a:rPr lang="en-US" sz="1400" dirty="0" smtClean="0"/>
              <a:t>22</a:t>
            </a:r>
            <a:endParaRPr lang="en-US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957786" y="2057385"/>
            <a:ext cx="177077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Spectroscopy </a:t>
            </a:r>
            <a:r>
              <a:rPr lang="en-US" dirty="0" smtClean="0">
                <a:solidFill>
                  <a:srgbClr val="FF0000"/>
                </a:solidFill>
              </a:rPr>
              <a:t>         </a:t>
            </a:r>
            <a:r>
              <a:rPr lang="en-US" dirty="0" smtClean="0"/>
              <a:t>    </a:t>
            </a:r>
          </a:p>
          <a:p>
            <a:r>
              <a:rPr lang="en-US" sz="1400" dirty="0" smtClean="0"/>
              <a:t>GE, RM2, TO, PV                 </a:t>
            </a:r>
          </a:p>
          <a:p>
            <a:endParaRPr lang="en-US" sz="1400" dirty="0" smtClean="0"/>
          </a:p>
          <a:p>
            <a:r>
              <a:rPr lang="en-US" sz="1400" dirty="0"/>
              <a:t>E</a:t>
            </a:r>
            <a:r>
              <a:rPr lang="en-US" sz="1400" dirty="0" smtClean="0"/>
              <a:t>11-005        ‘18</a:t>
            </a:r>
          </a:p>
          <a:p>
            <a:r>
              <a:rPr lang="en-US" sz="1400" dirty="0" smtClean="0"/>
              <a:t>MESONX                        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E12-001A     ‘18</a:t>
            </a:r>
          </a:p>
          <a:p>
            <a:r>
              <a:rPr lang="en-US" sz="1400" dirty="0" smtClean="0"/>
              <a:t>J/psi and </a:t>
            </a:r>
            <a:r>
              <a:rPr lang="en-US" sz="1400" dirty="0" err="1" smtClean="0"/>
              <a:t>penta</a:t>
            </a:r>
            <a:r>
              <a:rPr lang="en-US" sz="1400" dirty="0" smtClean="0"/>
              <a:t>-quark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E16-010       ‘18</a:t>
            </a:r>
          </a:p>
          <a:p>
            <a:r>
              <a:rPr lang="en-US" sz="1400" dirty="0" smtClean="0"/>
              <a:t>Hybrid Baryons              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5175" y="5566218"/>
            <a:ext cx="4816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                                          </a:t>
            </a:r>
            <a:r>
              <a:rPr lang="en-US" b="1" dirty="0" smtClean="0"/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Dark Sector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                                     GE</a:t>
            </a:r>
            <a:r>
              <a:rPr lang="en-US" sz="1400" dirty="0"/>
              <a:t>, CT, PV, </a:t>
            </a:r>
            <a:r>
              <a:rPr lang="en-US" sz="1400" dirty="0" smtClean="0"/>
              <a:t>LNS, </a:t>
            </a:r>
            <a:r>
              <a:rPr lang="en-US" sz="1400" dirty="0"/>
              <a:t> </a:t>
            </a:r>
            <a:r>
              <a:rPr lang="en-US" sz="1400" dirty="0" smtClean="0"/>
              <a:t>RM2</a:t>
            </a:r>
            <a:r>
              <a:rPr lang="en-US" sz="1400" dirty="0"/>
              <a:t>, TO, PD</a:t>
            </a:r>
          </a:p>
          <a:p>
            <a:r>
              <a:rPr lang="en-US" sz="1400" dirty="0"/>
              <a:t>                                              </a:t>
            </a:r>
            <a:endParaRPr lang="en-US" sz="1400" dirty="0" smtClean="0"/>
          </a:p>
          <a:p>
            <a:r>
              <a:rPr lang="en-US" sz="1400" dirty="0" smtClean="0"/>
              <a:t>            E11</a:t>
            </a:r>
            <a:r>
              <a:rPr lang="en-US" sz="1400" dirty="0"/>
              <a:t>-006  HPS </a:t>
            </a:r>
            <a:r>
              <a:rPr lang="en-US" sz="1400" dirty="0" smtClean="0"/>
              <a:t>       ‘17                         E16</a:t>
            </a:r>
            <a:r>
              <a:rPr lang="en-US" sz="1400" dirty="0"/>
              <a:t>-001  BDX        </a:t>
            </a:r>
            <a:r>
              <a:rPr lang="en-US" sz="1400" dirty="0" smtClean="0"/>
              <a:t>  ‘24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557" y="2303408"/>
            <a:ext cx="213949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Nuclear </a:t>
            </a:r>
            <a:r>
              <a:rPr lang="en-US" b="1" dirty="0">
                <a:solidFill>
                  <a:srgbClr val="FF0000"/>
                </a:solidFill>
              </a:rPr>
              <a:t>Potentials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   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dirty="0"/>
              <a:t>RM1      </a:t>
            </a:r>
            <a:endParaRPr lang="en-US" sz="1400" dirty="0" smtClean="0"/>
          </a:p>
          <a:p>
            <a:r>
              <a:rPr lang="en-US" sz="1400" dirty="0" smtClean="0"/>
              <a:t>                             </a:t>
            </a:r>
            <a:endParaRPr lang="en-US" sz="1400" dirty="0"/>
          </a:p>
          <a:p>
            <a:r>
              <a:rPr lang="en-US" sz="1400" dirty="0" smtClean="0"/>
              <a:t>E17</a:t>
            </a:r>
            <a:r>
              <a:rPr lang="en-US" sz="1400" dirty="0"/>
              <a:t>-</a:t>
            </a:r>
            <a:r>
              <a:rPr lang="en-US" sz="1400" dirty="0" smtClean="0"/>
              <a:t>003        ‘18</a:t>
            </a:r>
          </a:p>
          <a:p>
            <a:r>
              <a:rPr lang="en-US" sz="1400" dirty="0" smtClean="0"/>
              <a:t>Lambda</a:t>
            </a:r>
            <a:r>
              <a:rPr lang="en-US" sz="1400" dirty="0"/>
              <a:t>-</a:t>
            </a:r>
            <a:r>
              <a:rPr lang="en-US" sz="1400" dirty="0" err="1"/>
              <a:t>nn</a:t>
            </a:r>
            <a:r>
              <a:rPr lang="en-US" sz="1400" dirty="0"/>
              <a:t> off </a:t>
            </a:r>
            <a:r>
              <a:rPr lang="en-US" sz="1400" dirty="0"/>
              <a:t>T</a:t>
            </a:r>
            <a:r>
              <a:rPr lang="en-US" sz="1400" dirty="0" smtClean="0"/>
              <a:t>ritium </a:t>
            </a:r>
            <a:r>
              <a:rPr lang="en-US" sz="1400" dirty="0"/>
              <a:t>(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</a:t>
            </a:r>
            <a:r>
              <a:rPr lang="en-US" sz="1400" dirty="0"/>
              <a:t>)</a:t>
            </a:r>
            <a:r>
              <a:rPr lang="en-US" sz="1400" dirty="0" smtClean="0"/>
              <a:t>      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E11</a:t>
            </a:r>
            <a:r>
              <a:rPr lang="en-US" sz="1400" dirty="0"/>
              <a:t>-101  </a:t>
            </a:r>
            <a:r>
              <a:rPr lang="en-US" sz="1400" dirty="0" smtClean="0"/>
              <a:t>      ‘19</a:t>
            </a:r>
          </a:p>
          <a:p>
            <a:r>
              <a:rPr lang="en-US" sz="1400" dirty="0" smtClean="0"/>
              <a:t>PREX</a:t>
            </a:r>
            <a:r>
              <a:rPr lang="en-US" sz="1400" dirty="0"/>
              <a:t>-II: neutron skin  </a:t>
            </a:r>
          </a:p>
          <a:p>
            <a:endParaRPr lang="en-US" sz="1400" dirty="0" smtClean="0"/>
          </a:p>
          <a:p>
            <a:r>
              <a:rPr lang="en-US" sz="1400" dirty="0" smtClean="0"/>
              <a:t>E15</a:t>
            </a:r>
            <a:r>
              <a:rPr lang="en-US" sz="1400" dirty="0"/>
              <a:t>-008 </a:t>
            </a:r>
            <a:r>
              <a:rPr lang="en-US" sz="1400" dirty="0" smtClean="0"/>
              <a:t>       ‘24 </a:t>
            </a:r>
          </a:p>
          <a:p>
            <a:r>
              <a:rPr lang="en-US" sz="1400" dirty="0" smtClean="0"/>
              <a:t>Lambda </a:t>
            </a:r>
            <a:r>
              <a:rPr lang="en-US" sz="1400" dirty="0" err="1"/>
              <a:t>hypernuclei</a:t>
            </a:r>
            <a:r>
              <a:rPr lang="en-US" sz="1400" dirty="0"/>
              <a:t>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E14-012        </a:t>
            </a:r>
            <a:r>
              <a:rPr lang="mr-IN" sz="1400" dirty="0" smtClean="0"/>
              <a:t>’</a:t>
            </a:r>
            <a:r>
              <a:rPr lang="en-US" sz="1400" dirty="0" smtClean="0"/>
              <a:t>24</a:t>
            </a:r>
          </a:p>
          <a:p>
            <a:r>
              <a:rPr lang="en-US" sz="1400" baseline="30000" dirty="0" smtClean="0"/>
              <a:t>40</a:t>
            </a:r>
            <a:r>
              <a:rPr lang="en-US" sz="1400" dirty="0" smtClean="0"/>
              <a:t>Ar cross-section</a:t>
            </a:r>
            <a:r>
              <a:rPr lang="en-US" sz="1400" dirty="0" smtClean="0"/>
              <a:t> for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/>
              <a:t>   </a:t>
            </a:r>
            <a:endParaRPr lang="en-US" sz="1400" dirty="0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1124857"/>
            <a:ext cx="9144000" cy="55037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24069" y="3489420"/>
            <a:ext cx="795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Forward </a:t>
            </a:r>
          </a:p>
          <a:p>
            <a:r>
              <a:rPr lang="en-US" sz="1400" dirty="0" smtClean="0"/>
              <a:t>Tagger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124776" y="2458749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RICH</a:t>
            </a:r>
          </a:p>
          <a:p>
            <a:r>
              <a:rPr lang="en-US" sz="1400" dirty="0" smtClean="0"/>
              <a:t>HD-ice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445986" y="2458749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Tracker</a:t>
            </a:r>
          </a:p>
          <a:p>
            <a:r>
              <a:rPr lang="en-US" sz="1400" dirty="0" smtClean="0"/>
              <a:t>HCAL-J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900718" y="4929963"/>
            <a:ext cx="154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Cristal </a:t>
            </a:r>
            <a:r>
              <a:rPr lang="en-US" sz="1400" dirty="0" err="1" smtClean="0"/>
              <a:t>Calorimetry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706753" y="3721325"/>
            <a:ext cx="62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Hall-A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4870426" y="3701694"/>
            <a:ext cx="61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Hall-B</a:t>
            </a:r>
            <a:endParaRPr lang="en-US" sz="1400" dirty="0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0" y="1197429"/>
            <a:ext cx="9144000" cy="543115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57" name="Rectangle 56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405746" y="-76200"/>
            <a:ext cx="4186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INFN 12 GeV Projects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 rot="10800000">
            <a:off x="52357" y="1125702"/>
            <a:ext cx="9235331" cy="2776581"/>
          </a:xfrm>
          <a:prstGeom prst="triangle">
            <a:avLst>
              <a:gd name="adj" fmla="val 4988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16200000">
            <a:off x="4000055" y="1435881"/>
            <a:ext cx="5740716" cy="4547178"/>
          </a:xfrm>
          <a:prstGeom prst="triangle">
            <a:avLst>
              <a:gd name="adj" fmla="val 4704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0429" y="591297"/>
            <a:ext cx="9123571" cy="5547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8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1457" y="1316055"/>
            <a:ext cx="3401396" cy="1628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87331" y="1316055"/>
            <a:ext cx="4557494" cy="5163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549" y="1853242"/>
            <a:ext cx="4563740" cy="46264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9" name="Rectangle 8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6193" y="1400243"/>
            <a:ext cx="30390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Based on ~1 % approved data-taking 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7" name="Gruppo 17"/>
          <p:cNvGrpSpPr/>
          <p:nvPr/>
        </p:nvGrpSpPr>
        <p:grpSpPr>
          <a:xfrm>
            <a:off x="681457" y="3160902"/>
            <a:ext cx="3401396" cy="3080995"/>
            <a:chOff x="178548" y="1401920"/>
            <a:chExt cx="7944220" cy="4601504"/>
          </a:xfrm>
        </p:grpSpPr>
        <p:pic>
          <p:nvPicPr>
            <p:cNvPr id="18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548" y="1401920"/>
              <a:ext cx="7944220" cy="4601504"/>
            </a:xfrm>
            <a:prstGeom prst="rect">
              <a:avLst/>
            </a:prstGeom>
          </p:spPr>
        </p:pic>
        <p:sp>
          <p:nvSpPr>
            <p:cNvPr id="19" name="Rettangolo 15"/>
            <p:cNvSpPr/>
            <p:nvPr/>
          </p:nvSpPr>
          <p:spPr>
            <a:xfrm>
              <a:off x="178548" y="1401920"/>
              <a:ext cx="967346" cy="5539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16"/>
            <p:cNvSpPr/>
            <p:nvPr/>
          </p:nvSpPr>
          <p:spPr>
            <a:xfrm>
              <a:off x="7199452" y="5729468"/>
              <a:ext cx="923315" cy="2734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410937" y="-76200"/>
            <a:ext cx="417621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Heavy Photon Search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1894" y="769365"/>
            <a:ext cx="74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CEBAF intense high-energy electron beam allows to cover unexplored regions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955522" y="791003"/>
            <a:ext cx="740096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un 31"/>
          <p:cNvSpPr/>
          <p:nvPr/>
        </p:nvSpPr>
        <p:spPr>
          <a:xfrm>
            <a:off x="383549" y="750605"/>
            <a:ext cx="480785" cy="480786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62800" y="1752355"/>
            <a:ext cx="1807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PRD 98 (2018) 091101</a:t>
            </a:r>
            <a:endParaRPr lang="en-US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822" y="1325200"/>
            <a:ext cx="2702871" cy="163104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276268" y="2193465"/>
            <a:ext cx="392550" cy="281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320143" y="1602008"/>
            <a:ext cx="392550" cy="281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86717" y="157544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+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3486717" y="2130286"/>
            <a:ext cx="328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5432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827" y="2234522"/>
            <a:ext cx="8794732" cy="4224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673" y="2492106"/>
            <a:ext cx="7735718" cy="343990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7874385" y="2492106"/>
            <a:ext cx="302380" cy="34417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44150" y="1076840"/>
            <a:ext cx="3053680" cy="6817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6" name="Rectangle 2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ejlab12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16" name="Beam dump (e-) experiments can provide unprecedented sensitivity to light dark matter Jefferson Lab can play a significant role in light DM search"/>
          <p:cNvSpPr txBox="1"/>
          <p:nvPr/>
        </p:nvSpPr>
        <p:spPr>
          <a:xfrm>
            <a:off x="196827" y="1076840"/>
            <a:ext cx="550822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457200">
              <a:spcBef>
                <a:spcPts val="1200"/>
              </a:spcBef>
              <a:defRPr sz="2000" b="0">
                <a:solidFill>
                  <a:srgbClr val="FFFB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lang="en-US" sz="1600" dirty="0" smtClean="0">
                <a:solidFill>
                  <a:schemeClr val="tx1"/>
                </a:solidFill>
              </a:rPr>
              <a:t>JLab </a:t>
            </a:r>
            <a:r>
              <a:rPr lang="en-US" sz="1600" dirty="0">
                <a:solidFill>
                  <a:schemeClr val="tx1"/>
                </a:solidFill>
              </a:rPr>
              <a:t>b</a:t>
            </a:r>
            <a:r>
              <a:rPr sz="1600" dirty="0" smtClean="0">
                <a:solidFill>
                  <a:schemeClr val="tx1"/>
                </a:solidFill>
              </a:rPr>
              <a:t>eam </a:t>
            </a:r>
            <a:r>
              <a:rPr sz="1600" dirty="0">
                <a:solidFill>
                  <a:schemeClr val="tx1"/>
                </a:solidFill>
              </a:rPr>
              <a:t>dump (e-) experiments can provide </a:t>
            </a:r>
            <a:r>
              <a:rPr sz="1600" dirty="0" smtClean="0">
                <a:solidFill>
                  <a:schemeClr val="tx1"/>
                </a:solidFill>
              </a:rPr>
              <a:t>unprecedented </a:t>
            </a:r>
            <a:r>
              <a:rPr sz="1600" dirty="0">
                <a:solidFill>
                  <a:schemeClr val="tx1"/>
                </a:solidFill>
              </a:rPr>
              <a:t>sensitivity to </a:t>
            </a: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sz="1600" dirty="0" smtClean="0">
                <a:solidFill>
                  <a:schemeClr val="tx1"/>
                </a:solidFill>
              </a:rPr>
              <a:t>light </a:t>
            </a:r>
            <a:r>
              <a:rPr sz="1600" dirty="0">
                <a:solidFill>
                  <a:schemeClr val="tx1"/>
                </a:solidFill>
              </a:rPr>
              <a:t>dark </a:t>
            </a:r>
            <a:r>
              <a:rPr sz="1600" dirty="0" smtClean="0">
                <a:solidFill>
                  <a:schemeClr val="tx1"/>
                </a:solidFill>
              </a:rPr>
              <a:t>matter</a:t>
            </a:r>
            <a:r>
              <a:rPr lang="en-US" sz="1600" dirty="0" smtClean="0">
                <a:solidFill>
                  <a:schemeClr val="tx1"/>
                </a:solidFill>
              </a:rPr>
              <a:t> (&lt; 1 GeV) suggested by many theoretical indications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35230" y="1497468"/>
            <a:ext cx="1759878" cy="233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87630" y="1649868"/>
            <a:ext cx="1759878" cy="233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40030" y="1802268"/>
            <a:ext cx="1759878" cy="233434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/>
          <p:cNvSpPr/>
          <p:nvPr/>
        </p:nvSpPr>
        <p:spPr>
          <a:xfrm rot="16200000">
            <a:off x="4146085" y="1955054"/>
            <a:ext cx="88103" cy="7973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02196" y="1497468"/>
            <a:ext cx="1759878" cy="233434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Experimental signature in the detector:…"/>
          <p:cNvSpPr txBox="1"/>
          <p:nvPr/>
        </p:nvSpPr>
        <p:spPr>
          <a:xfrm>
            <a:off x="5705051" y="5497158"/>
            <a:ext cx="3292779" cy="546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100"/>
              </a:spcBef>
              <a:defRPr sz="20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 dirty="0"/>
              <a:t>Experimental signature in the detector:</a:t>
            </a:r>
          </a:p>
          <a:p>
            <a:pPr defTabSz="457200">
              <a:spcBef>
                <a:spcPts val="100"/>
              </a:spcBef>
              <a:defRPr sz="20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 dirty="0"/>
              <a:t>Χ-electron → EM </a:t>
            </a:r>
            <a:r>
              <a:rPr sz="1400" dirty="0" smtClean="0"/>
              <a:t>shower</a:t>
            </a:r>
            <a:r>
              <a:rPr lang="en-US" sz="1400" dirty="0" smtClean="0"/>
              <a:t> </a:t>
            </a:r>
            <a:r>
              <a:rPr sz="1400" dirty="0" smtClean="0"/>
              <a:t>~</a:t>
            </a:r>
            <a:r>
              <a:rPr sz="1400" dirty="0"/>
              <a:t>GeV energy</a:t>
            </a:r>
          </a:p>
        </p:txBody>
      </p:sp>
      <p:sp>
        <p:nvSpPr>
          <p:cNvPr id="18" name="BDX experiment has been…"/>
          <p:cNvSpPr txBox="1"/>
          <p:nvPr/>
        </p:nvSpPr>
        <p:spPr>
          <a:xfrm>
            <a:off x="5944150" y="1086649"/>
            <a:ext cx="3047409" cy="671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600"/>
              </a:spcBef>
              <a:defRPr sz="2300">
                <a:solidFill>
                  <a:srgbClr val="FFF900"/>
                </a:solidFill>
              </a:defRPr>
            </a:pPr>
            <a:r>
              <a:rPr lang="en-US" sz="1600" b="1" dirty="0">
                <a:solidFill>
                  <a:srgbClr val="FF0000"/>
                </a:solidFill>
              </a:rPr>
              <a:t>A</a:t>
            </a:r>
            <a:r>
              <a:rPr sz="1600" b="1" dirty="0" smtClean="0">
                <a:solidFill>
                  <a:srgbClr val="FF0000"/>
                </a:solidFill>
              </a:rPr>
              <a:t>pproved </a:t>
            </a:r>
            <a:r>
              <a:rPr sz="1600" b="1" dirty="0">
                <a:solidFill>
                  <a:srgbClr val="FF0000"/>
                </a:solidFill>
              </a:rPr>
              <a:t>by JLab PAC in July ’18</a:t>
            </a:r>
          </a:p>
          <a:p>
            <a:pPr defTabSz="457200">
              <a:spcBef>
                <a:spcPts val="600"/>
              </a:spcBef>
              <a:defRPr sz="2300">
                <a:solidFill>
                  <a:srgbClr val="FFF900"/>
                </a:solidFill>
              </a:defRPr>
            </a:pPr>
            <a:r>
              <a:rPr sz="1600" b="1" dirty="0">
                <a:solidFill>
                  <a:srgbClr val="FF0000"/>
                </a:solidFill>
              </a:rPr>
              <a:t>with maximum scientific rating (A)</a:t>
            </a:r>
          </a:p>
        </p:txBody>
      </p:sp>
      <p:pic>
        <p:nvPicPr>
          <p:cNvPr id="3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54596" y="1649868"/>
            <a:ext cx="1759878" cy="233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06996" y="1802268"/>
            <a:ext cx="1759878" cy="2334346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Rectangle 33"/>
          <p:cNvSpPr/>
          <p:nvPr/>
        </p:nvSpPr>
        <p:spPr>
          <a:xfrm>
            <a:off x="2095912" y="-76200"/>
            <a:ext cx="480627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Beam Dump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eXperiment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60081" y="4065872"/>
            <a:ext cx="2443046" cy="1831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0881" y="3917417"/>
            <a:ext cx="2521334" cy="164070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6" name="TextBox 35"/>
          <p:cNvSpPr txBox="1"/>
          <p:nvPr/>
        </p:nvSpPr>
        <p:spPr>
          <a:xfrm>
            <a:off x="2117593" y="5627962"/>
            <a:ext cx="3415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Detector: E.M. Calorimeter + Veto</a:t>
            </a:r>
          </a:p>
          <a:p>
            <a:r>
              <a:rPr lang="en-US" sz="1600" dirty="0" smtClean="0"/>
              <a:t>800 </a:t>
            </a:r>
            <a:r>
              <a:rPr lang="en-US" sz="1600" dirty="0" err="1" smtClean="0"/>
              <a:t>CsI</a:t>
            </a:r>
            <a:r>
              <a:rPr lang="en-US" sz="1600" dirty="0" smtClean="0"/>
              <a:t>(</a:t>
            </a:r>
            <a:r>
              <a:rPr lang="en-US" sz="1600" dirty="0" err="1" smtClean="0"/>
              <a:t>Tl</a:t>
            </a:r>
            <a:r>
              <a:rPr lang="en-US" sz="1600" dirty="0" smtClean="0"/>
              <a:t>) </a:t>
            </a:r>
            <a:r>
              <a:rPr lang="en-US" sz="1600" dirty="0" smtClean="0"/>
              <a:t>crystals (from Babar </a:t>
            </a:r>
            <a:r>
              <a:rPr lang="en-US" sz="1600" dirty="0" err="1" smtClean="0"/>
              <a:t>EMCal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6x6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 SiPM readout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5330031" y="2234522"/>
            <a:ext cx="33816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New experimental Hall</a:t>
            </a:r>
          </a:p>
          <a:p>
            <a:r>
              <a:rPr lang="en-US" sz="1600" dirty="0" smtClean="0"/>
              <a:t>Extending after the Hall-A beam dump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478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400" y="2934333"/>
            <a:ext cx="4775656" cy="2583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4" name="Rectangle 3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1090" t="15514" r="27325" b="15514"/>
          <a:stretch>
            <a:fillRect/>
          </a:stretch>
        </p:blipFill>
        <p:spPr>
          <a:xfrm>
            <a:off x="2769697" y="1041587"/>
            <a:ext cx="1987390" cy="1628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564" y="1058664"/>
            <a:ext cx="2537074" cy="1601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" name="Group 27"/>
          <p:cNvGrpSpPr/>
          <p:nvPr/>
        </p:nvGrpSpPr>
        <p:grpSpPr>
          <a:xfrm>
            <a:off x="50400" y="3176437"/>
            <a:ext cx="4775656" cy="2341234"/>
            <a:chOff x="50400" y="2661920"/>
            <a:chExt cx="4775656" cy="2341234"/>
          </a:xfrm>
        </p:grpSpPr>
        <p:pic>
          <p:nvPicPr>
            <p:cNvPr id="1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400" y="2661920"/>
              <a:ext cx="2365713" cy="232133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464234" y="2681820"/>
              <a:ext cx="2361822" cy="232133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ABSOLUTE RATES"/>
            <p:cNvSpPr txBox="1"/>
            <p:nvPr/>
          </p:nvSpPr>
          <p:spPr>
            <a:xfrm>
              <a:off x="1690836" y="3568858"/>
              <a:ext cx="1867522" cy="4026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marR="39199" defTabSz="449262">
                <a:lnSpc>
                  <a:spcPct val="110000"/>
                </a:lnSpc>
                <a:tabLst>
                  <a:tab pos="762000" algn="l"/>
                  <a:tab pos="1485900" algn="l"/>
                  <a:tab pos="2209800" algn="l"/>
                  <a:tab pos="2933700" algn="l"/>
                  <a:tab pos="3657600" algn="l"/>
                  <a:tab pos="4381500" algn="l"/>
                  <a:tab pos="5105400" algn="l"/>
                  <a:tab pos="5829300" algn="l"/>
                  <a:tab pos="6553200" algn="l"/>
                  <a:tab pos="7277100" algn="l"/>
                  <a:tab pos="7670800" algn="l"/>
                </a:tabLst>
                <a:defRPr sz="3000" b="0">
                  <a:solidFill>
                    <a:srgbClr val="91B2D5"/>
                  </a:solidFill>
                  <a:uFill>
                    <a:solidFill>
                      <a:srgbClr val="FFFFFF"/>
                    </a:solidFill>
                  </a:u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rPr sz="1800" dirty="0"/>
                <a:t>ABSOLUTE RATES</a:t>
              </a:r>
            </a:p>
          </p:txBody>
        </p:sp>
        <p:sp>
          <p:nvSpPr>
            <p:cNvPr id="17" name="Well 1"/>
            <p:cNvSpPr txBox="1"/>
            <p:nvPr/>
          </p:nvSpPr>
          <p:spPr>
            <a:xfrm>
              <a:off x="856698" y="4366084"/>
              <a:ext cx="671578" cy="34881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defTabSz="457200">
                <a:defRPr sz="1600">
                  <a:solidFill>
                    <a:srgbClr val="FF2600"/>
                  </a:solidFill>
                </a:defRPr>
              </a:lvl1pPr>
            </a:lstStyle>
            <a:p>
              <a:r>
                <a:rPr dirty="0"/>
                <a:t>Well 1</a:t>
              </a:r>
            </a:p>
          </p:txBody>
        </p:sp>
        <p:sp>
          <p:nvSpPr>
            <p:cNvPr id="18" name="Well II"/>
            <p:cNvSpPr txBox="1"/>
            <p:nvPr/>
          </p:nvSpPr>
          <p:spPr>
            <a:xfrm>
              <a:off x="3954598" y="3404932"/>
              <a:ext cx="806054" cy="3429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defTabSz="457200">
                <a:defRPr sz="1600">
                  <a:solidFill>
                    <a:srgbClr val="FF2600"/>
                  </a:solidFill>
                </a:defRPr>
              </a:lvl1pPr>
            </a:lstStyle>
            <a:p>
              <a:r>
                <a:rPr dirty="0"/>
                <a:t>Well II</a:t>
              </a:r>
            </a:p>
          </p:txBody>
        </p:sp>
      </p:grpSp>
      <p:pic>
        <p:nvPicPr>
          <p:cNvPr id="1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99940" y="2934333"/>
            <a:ext cx="4085295" cy="347844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High energy beam available: 11 GeV…"/>
          <p:cNvSpPr txBox="1"/>
          <p:nvPr/>
        </p:nvSpPr>
        <p:spPr>
          <a:xfrm>
            <a:off x="4911898" y="963471"/>
            <a:ext cx="4232102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28600" marR="39199" indent="-228600" algn="l" defTabSz="449262">
              <a:buClr>
                <a:srgbClr val="FFFFFF"/>
              </a:buClr>
              <a:buSzPct val="70000"/>
              <a:buChar char="★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670800" algn="l"/>
              </a:tabLst>
              <a:defRPr sz="2000" b="0">
                <a:solidFill>
                  <a:srgbClr val="000000"/>
                </a:solidFill>
              </a:defRPr>
            </a:pPr>
            <a:r>
              <a:rPr sz="1600" dirty="0"/>
              <a:t> </a:t>
            </a:r>
            <a:r>
              <a:rPr sz="1500" dirty="0">
                <a:uFill>
                  <a:solidFill>
                    <a:srgbClr val="FFFFFF"/>
                  </a:solidFill>
                </a:uFill>
              </a:rPr>
              <a:t>High energy beam available: 11 GeV</a:t>
            </a:r>
          </a:p>
          <a:p>
            <a:pPr marL="228600" marR="39199" indent="-228600" algn="l" defTabSz="449262">
              <a:buClr>
                <a:srgbClr val="FFFFFF"/>
              </a:buClr>
              <a:buSzPct val="70000"/>
              <a:buChar char="★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670800" algn="l"/>
              </a:tabLst>
              <a:defRPr sz="2000" b="0">
                <a:solidFill>
                  <a:srgbClr val="000000"/>
                </a:solidFill>
              </a:defRPr>
            </a:pPr>
            <a:r>
              <a:rPr sz="1500" dirty="0"/>
              <a:t> </a:t>
            </a:r>
            <a:r>
              <a:rPr lang="en-US" sz="1500" dirty="0">
                <a:uFill>
                  <a:solidFill>
                    <a:srgbClr val="FFFFFF"/>
                  </a:solidFill>
                </a:uFill>
              </a:rPr>
              <a:t>H</a:t>
            </a:r>
            <a:r>
              <a:rPr sz="1500" dirty="0" smtClean="0">
                <a:uFill>
                  <a:solidFill>
                    <a:srgbClr val="FFFFFF"/>
                  </a:solidFill>
                </a:uFill>
              </a:rPr>
              <a:t>ighest </a:t>
            </a:r>
            <a:r>
              <a:rPr sz="1500" dirty="0">
                <a:uFill>
                  <a:solidFill>
                    <a:srgbClr val="FFFFFF"/>
                  </a:solidFill>
                </a:uFill>
              </a:rPr>
              <a:t>available electron beam current: ~65 uA </a:t>
            </a:r>
          </a:p>
          <a:p>
            <a:pPr marL="228600" marR="39199" indent="-228600" algn="l" defTabSz="449262">
              <a:buClr>
                <a:srgbClr val="FFFFFF"/>
              </a:buClr>
              <a:buSzPct val="70000"/>
              <a:buChar char="★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670800" algn="l"/>
              </a:tabLst>
              <a:defRPr sz="2000" b="0">
                <a:solidFill>
                  <a:srgbClr val="000000"/>
                </a:solidFill>
              </a:defRPr>
            </a:pPr>
            <a:r>
              <a:rPr sz="150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1500" dirty="0">
                <a:uFill>
                  <a:solidFill>
                    <a:srgbClr val="FFFFFF"/>
                  </a:solidFill>
                </a:uFill>
              </a:rPr>
              <a:t>H</a:t>
            </a:r>
            <a:r>
              <a:rPr sz="1500" dirty="0" smtClean="0">
                <a:uFill>
                  <a:solidFill>
                    <a:srgbClr val="FFFFFF"/>
                  </a:solidFill>
                </a:uFill>
              </a:rPr>
              <a:t>ighest </a:t>
            </a:r>
            <a:r>
              <a:rPr sz="1500" dirty="0">
                <a:uFill>
                  <a:solidFill>
                    <a:srgbClr val="FFFFFF"/>
                  </a:solidFill>
                </a:uFill>
              </a:rPr>
              <a:t>integrated charge: 10</a:t>
            </a:r>
            <a:r>
              <a:rPr sz="1500" baseline="31999" dirty="0">
                <a:uFill>
                  <a:solidFill>
                    <a:srgbClr val="FFFFFF"/>
                  </a:solidFill>
                </a:uFill>
              </a:rPr>
              <a:t>22</a:t>
            </a:r>
            <a:r>
              <a:rPr sz="1500" dirty="0">
                <a:uFill>
                  <a:solidFill>
                    <a:srgbClr val="FFFFFF"/>
                  </a:solidFill>
                </a:uFill>
              </a:rPr>
              <a:t> EOT (41 weeks</a:t>
            </a:r>
            <a:r>
              <a:rPr sz="1500" dirty="0" smtClean="0">
                <a:uFill>
                  <a:solidFill>
                    <a:srgbClr val="FFFFFF"/>
                  </a:solidFill>
                </a:uFill>
              </a:rPr>
              <a:t>)</a:t>
            </a:r>
            <a:endParaRPr sz="1500" dirty="0"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2847" y="2035985"/>
            <a:ext cx="3474744" cy="7367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7275" y="677205"/>
            <a:ext cx="37656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  <a:latin typeface="+mj-lt"/>
                <a:cs typeface="Symbol" charset="2"/>
              </a:rPr>
              <a:t>Present </a:t>
            </a:r>
            <a:r>
              <a:rPr lang="en-US" sz="1500" dirty="0" err="1" smtClean="0">
                <a:solidFill>
                  <a:srgbClr val="FF0000"/>
                </a:solidFill>
                <a:latin typeface="+mj-lt"/>
                <a:cs typeface="Symbol" charset="2"/>
              </a:rPr>
              <a:t>muon</a:t>
            </a:r>
            <a:r>
              <a:rPr lang="en-US" sz="1500" dirty="0" smtClean="0">
                <a:solidFill>
                  <a:srgbClr val="FF0000"/>
                </a:solidFill>
                <a:latin typeface="+mj-lt"/>
                <a:cs typeface="Symbol" charset="2"/>
              </a:rPr>
              <a:t> and neutron flux measurement  </a:t>
            </a:r>
            <a:endParaRPr lang="en-US" sz="1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276" y="5778023"/>
            <a:ext cx="35047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From validated detailed FLUKA simulation:</a:t>
            </a:r>
            <a:endParaRPr lang="en-US" sz="1500" dirty="0"/>
          </a:p>
          <a:p>
            <a:r>
              <a:rPr lang="en-US" sz="1500" dirty="0" smtClean="0"/>
              <a:t>~5 </a:t>
            </a:r>
            <a:r>
              <a:rPr lang="en-US" sz="1500" dirty="0" err="1" smtClean="0"/>
              <a:t>ev</a:t>
            </a:r>
            <a:r>
              <a:rPr lang="en-US" sz="1500" dirty="0" smtClean="0"/>
              <a:t> </a:t>
            </a:r>
            <a:r>
              <a:rPr lang="en-US" sz="1500" dirty="0" err="1" smtClean="0"/>
              <a:t>irriducible</a:t>
            </a:r>
            <a:r>
              <a:rPr lang="en-US" sz="1500" dirty="0" smtClean="0"/>
              <a:t> background from </a:t>
            </a:r>
            <a:r>
              <a:rPr lang="en-US" sz="1500" dirty="0" err="1" smtClean="0">
                <a:latin typeface="Symbol" charset="2"/>
                <a:cs typeface="Symbol" charset="2"/>
              </a:rPr>
              <a:t>n</a:t>
            </a:r>
            <a:r>
              <a:rPr lang="en-US" sz="1500" baseline="-25000" dirty="0" err="1" smtClean="0"/>
              <a:t>e</a:t>
            </a:r>
            <a:r>
              <a:rPr lang="en-US" sz="1500" dirty="0" err="1" smtClean="0"/>
              <a:t>CC</a:t>
            </a:r>
            <a:r>
              <a:rPr lang="en-US" sz="1500" dirty="0" smtClean="0"/>
              <a:t> </a:t>
            </a:r>
            <a:endParaRPr lang="en-US" sz="1500" dirty="0"/>
          </a:p>
        </p:txBody>
      </p:sp>
      <p:sp>
        <p:nvSpPr>
          <p:cNvPr id="29" name="TextBox 28"/>
          <p:cNvSpPr txBox="1"/>
          <p:nvPr/>
        </p:nvSpPr>
        <p:spPr>
          <a:xfrm>
            <a:off x="846936" y="2867997"/>
            <a:ext cx="25829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Data </a:t>
            </a:r>
            <a:r>
              <a:rPr lang="en-US" sz="1500" dirty="0" err="1" smtClean="0"/>
              <a:t>vs</a:t>
            </a:r>
            <a:r>
              <a:rPr lang="en-US" sz="1500" dirty="0" smtClean="0"/>
              <a:t> simulation comparison</a:t>
            </a:r>
            <a:endParaRPr lang="en-US" sz="1500" dirty="0"/>
          </a:p>
        </p:txBody>
      </p:sp>
      <p:sp>
        <p:nvSpPr>
          <p:cNvPr id="30" name="Rectangle 29"/>
          <p:cNvSpPr/>
          <p:nvPr/>
        </p:nvSpPr>
        <p:spPr>
          <a:xfrm>
            <a:off x="2485450" y="-76200"/>
            <a:ext cx="40272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BDX Expected Reach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7159" y="5542255"/>
            <a:ext cx="1271015" cy="4080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7484" y="5634090"/>
            <a:ext cx="430841" cy="24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03290" y="2104554"/>
            <a:ext cx="3873499" cy="34199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637642" y="2894853"/>
            <a:ext cx="1959428" cy="1905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3637642" y="2893765"/>
            <a:ext cx="1959428" cy="1905000"/>
          </a:xfrm>
          <a:prstGeom prst="chord">
            <a:avLst>
              <a:gd name="adj1" fmla="val 5425261"/>
              <a:gd name="adj2" fmla="val 1615451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31192" y="379175"/>
            <a:ext cx="63109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						</a:t>
            </a:r>
            <a:r>
              <a:rPr lang="en-US" sz="1400" b="1" dirty="0"/>
              <a:t> </a:t>
            </a:r>
            <a:r>
              <a:rPr lang="en-US" sz="1400" b="1" dirty="0" smtClean="0"/>
              <a:t> 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                         RM1</a:t>
            </a:r>
            <a:r>
              <a:rPr lang="en-US" sz="1400" dirty="0"/>
              <a:t>, CT, </a:t>
            </a:r>
            <a:r>
              <a:rPr lang="en-US" sz="1400" dirty="0" smtClean="0"/>
              <a:t>BA       	</a:t>
            </a:r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b="1" dirty="0" smtClean="0">
                <a:solidFill>
                  <a:srgbClr val="FF0000"/>
                </a:solidFill>
              </a:rPr>
              <a:t>Nucleon 3D</a:t>
            </a:r>
            <a:r>
              <a:rPr lang="en-US" sz="1400" dirty="0" smtClean="0"/>
              <a:t>	</a:t>
            </a:r>
            <a:r>
              <a:rPr lang="en-US" sz="1400" dirty="0"/>
              <a:t> </a:t>
            </a:r>
            <a:r>
              <a:rPr lang="en-US" sz="1400" dirty="0" smtClean="0"/>
              <a:t>        FE</a:t>
            </a:r>
            <a:r>
              <a:rPr lang="en-US" sz="1400" dirty="0"/>
              <a:t>, LNF,GE</a:t>
            </a:r>
            <a:r>
              <a:rPr lang="en-US" sz="1600" dirty="0"/>
              <a:t> </a:t>
            </a:r>
            <a:endParaRPr lang="en-US" sz="1400" dirty="0" smtClean="0"/>
          </a:p>
          <a:p>
            <a:r>
              <a:rPr lang="en-US" sz="800" dirty="0" smtClean="0"/>
              <a:t>                                        </a:t>
            </a:r>
          </a:p>
          <a:p>
            <a:r>
              <a:rPr lang="en-US" sz="1400" dirty="0" smtClean="0"/>
              <a:t>E07</a:t>
            </a:r>
            <a:r>
              <a:rPr lang="en-US" sz="1400" dirty="0"/>
              <a:t>-109   </a:t>
            </a:r>
            <a:r>
              <a:rPr lang="en-US" sz="1400" dirty="0" smtClean="0"/>
              <a:t>Proton </a:t>
            </a:r>
            <a:r>
              <a:rPr lang="en-US" sz="1400" dirty="0"/>
              <a:t>form factor </a:t>
            </a:r>
            <a:r>
              <a:rPr lang="en-US" sz="1400" dirty="0" smtClean="0"/>
              <a:t>           ‘</a:t>
            </a:r>
            <a:r>
              <a:rPr lang="en-US" sz="1400" dirty="0"/>
              <a:t>22                </a:t>
            </a:r>
            <a:r>
              <a:rPr lang="en-US" sz="1400" dirty="0" smtClean="0"/>
              <a:t>  E06</a:t>
            </a:r>
            <a:r>
              <a:rPr lang="en-US" sz="1400" dirty="0"/>
              <a:t>-</a:t>
            </a:r>
            <a:r>
              <a:rPr lang="en-US" sz="1400" dirty="0" smtClean="0"/>
              <a:t>112A, B    </a:t>
            </a:r>
            <a:r>
              <a:rPr lang="en-US" sz="1400" dirty="0"/>
              <a:t>Quark dynamics   </a:t>
            </a:r>
            <a:r>
              <a:rPr lang="en-US" sz="1400" dirty="0" smtClean="0"/>
              <a:t>‘</a:t>
            </a:r>
            <a:r>
              <a:rPr lang="en-US" sz="1400" dirty="0" smtClean="0"/>
              <a:t>18       </a:t>
            </a:r>
          </a:p>
          <a:p>
            <a:r>
              <a:rPr lang="en-US" sz="1400" dirty="0" smtClean="0"/>
              <a:t>E17-004</a:t>
            </a:r>
            <a:r>
              <a:rPr lang="en-US" sz="1400" dirty="0"/>
              <a:t> </a:t>
            </a:r>
            <a:r>
              <a:rPr lang="en-US" sz="1400" dirty="0" smtClean="0"/>
              <a:t>  Neutron form factor         ‘</a:t>
            </a:r>
            <a:r>
              <a:rPr lang="en-US" sz="1400" dirty="0"/>
              <a:t>22           </a:t>
            </a:r>
            <a:r>
              <a:rPr lang="en-US" sz="1400" dirty="0" smtClean="0"/>
              <a:t>      </a:t>
            </a:r>
            <a:r>
              <a:rPr lang="en-US" sz="1400" dirty="0" smtClean="0"/>
              <a:t> E07-107, E09-009  TMDs              ‘</a:t>
            </a:r>
            <a:r>
              <a:rPr lang="en-US" sz="1400" dirty="0" smtClean="0"/>
              <a:t>18            </a:t>
            </a:r>
            <a:endParaRPr lang="en-US" sz="1400" dirty="0"/>
          </a:p>
          <a:p>
            <a:r>
              <a:rPr lang="en-US" sz="1400" dirty="0" smtClean="0"/>
              <a:t>E09-018    SIDIS off neutron (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He)    </a:t>
            </a:r>
            <a:r>
              <a:rPr lang="mr-IN" sz="1400" dirty="0" smtClean="0"/>
              <a:t>’</a:t>
            </a:r>
            <a:r>
              <a:rPr lang="en-US" sz="1400" dirty="0"/>
              <a:t>23        </a:t>
            </a:r>
            <a:r>
              <a:rPr lang="en-US" sz="1400" dirty="0" smtClean="0"/>
              <a:t>        </a:t>
            </a:r>
            <a:r>
              <a:rPr lang="en-US" sz="1400" dirty="0" smtClean="0"/>
              <a:t>  E09-007, E09-008  TMDs              ‘21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                                                    </a:t>
            </a:r>
            <a:r>
              <a:rPr lang="en-US" sz="1400" dirty="0" smtClean="0"/>
              <a:t>C11</a:t>
            </a:r>
            <a:r>
              <a:rPr lang="en-US" sz="1400" dirty="0"/>
              <a:t>-111    TMDs                            </a:t>
            </a:r>
            <a:r>
              <a:rPr lang="en-US" sz="1400" dirty="0" smtClean="0"/>
              <a:t> ‘22      </a:t>
            </a:r>
            <a:endParaRPr lang="en-US" sz="1400" dirty="0" smtClean="0"/>
          </a:p>
          <a:p>
            <a:r>
              <a:rPr lang="en-US" sz="1400" dirty="0" smtClean="0"/>
              <a:t>							       C12-009    </a:t>
            </a:r>
            <a:r>
              <a:rPr lang="en-US" sz="1400" dirty="0" smtClean="0"/>
              <a:t>Di-hadron </a:t>
            </a:r>
            <a:r>
              <a:rPr lang="en-US" sz="1400" dirty="0" smtClean="0"/>
              <a:t>probes        </a:t>
            </a:r>
            <a:r>
              <a:rPr lang="mr-IN" sz="1400" dirty="0" smtClean="0"/>
              <a:t>’</a:t>
            </a:r>
            <a:r>
              <a:rPr lang="en-US" sz="1400" dirty="0" smtClean="0"/>
              <a:t>22</a:t>
            </a:r>
            <a:endParaRPr lang="en-US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957786" y="2057385"/>
            <a:ext cx="177077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Spectroscopy </a:t>
            </a:r>
            <a:r>
              <a:rPr lang="en-US" dirty="0" smtClean="0">
                <a:solidFill>
                  <a:srgbClr val="FF0000"/>
                </a:solidFill>
              </a:rPr>
              <a:t>         </a:t>
            </a:r>
            <a:r>
              <a:rPr lang="en-US" dirty="0" smtClean="0"/>
              <a:t>    </a:t>
            </a:r>
          </a:p>
          <a:p>
            <a:r>
              <a:rPr lang="en-US" sz="1400" dirty="0" smtClean="0"/>
              <a:t>GE, RM2, TO, PV                 </a:t>
            </a:r>
          </a:p>
          <a:p>
            <a:endParaRPr lang="en-US" sz="1400" dirty="0" smtClean="0"/>
          </a:p>
          <a:p>
            <a:r>
              <a:rPr lang="en-US" sz="1400" dirty="0"/>
              <a:t>E</a:t>
            </a:r>
            <a:r>
              <a:rPr lang="en-US" sz="1400" dirty="0" smtClean="0"/>
              <a:t>11-005        ‘18</a:t>
            </a:r>
          </a:p>
          <a:p>
            <a:r>
              <a:rPr lang="en-US" sz="1400" dirty="0" smtClean="0"/>
              <a:t>MESONX                        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E12-001A     ‘18</a:t>
            </a:r>
          </a:p>
          <a:p>
            <a:r>
              <a:rPr lang="en-US" sz="1400" dirty="0" smtClean="0"/>
              <a:t>J/psi and </a:t>
            </a:r>
            <a:r>
              <a:rPr lang="en-US" sz="1400" dirty="0" err="1" smtClean="0"/>
              <a:t>penta</a:t>
            </a:r>
            <a:r>
              <a:rPr lang="en-US" sz="1400" dirty="0" smtClean="0"/>
              <a:t>-quark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E16-010       ‘18</a:t>
            </a:r>
          </a:p>
          <a:p>
            <a:r>
              <a:rPr lang="en-US" sz="1400" dirty="0" smtClean="0"/>
              <a:t>Hybrid Baryons              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5175" y="5566218"/>
            <a:ext cx="4816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                                          </a:t>
            </a:r>
            <a:r>
              <a:rPr lang="en-US" b="1" dirty="0" smtClean="0"/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Dark Sector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                                     GE</a:t>
            </a:r>
            <a:r>
              <a:rPr lang="en-US" sz="1400" dirty="0"/>
              <a:t>, CT, PV, </a:t>
            </a:r>
            <a:r>
              <a:rPr lang="en-US" sz="1400" dirty="0" smtClean="0"/>
              <a:t>LNS, </a:t>
            </a:r>
            <a:r>
              <a:rPr lang="en-US" sz="1400" dirty="0"/>
              <a:t> </a:t>
            </a:r>
            <a:r>
              <a:rPr lang="en-US" sz="1400" dirty="0" smtClean="0"/>
              <a:t>RM2</a:t>
            </a:r>
            <a:r>
              <a:rPr lang="en-US" sz="1400" dirty="0"/>
              <a:t>, TO, PD</a:t>
            </a:r>
          </a:p>
          <a:p>
            <a:r>
              <a:rPr lang="en-US" sz="1400" dirty="0"/>
              <a:t>                                              </a:t>
            </a:r>
            <a:endParaRPr lang="en-US" sz="1400" dirty="0" smtClean="0"/>
          </a:p>
          <a:p>
            <a:r>
              <a:rPr lang="en-US" sz="1400" dirty="0" smtClean="0"/>
              <a:t>            E11</a:t>
            </a:r>
            <a:r>
              <a:rPr lang="en-US" sz="1400" dirty="0"/>
              <a:t>-006  HPS </a:t>
            </a:r>
            <a:r>
              <a:rPr lang="en-US" sz="1400" dirty="0" smtClean="0"/>
              <a:t>       ‘17                         E16</a:t>
            </a:r>
            <a:r>
              <a:rPr lang="en-US" sz="1400" dirty="0"/>
              <a:t>-001  BDX        </a:t>
            </a:r>
            <a:r>
              <a:rPr lang="en-US" sz="1400" dirty="0" smtClean="0"/>
              <a:t>  ‘24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557" y="2303408"/>
            <a:ext cx="220778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Nuclear </a:t>
            </a:r>
            <a:r>
              <a:rPr lang="en-US" b="1" dirty="0">
                <a:solidFill>
                  <a:srgbClr val="FF0000"/>
                </a:solidFill>
              </a:rPr>
              <a:t>Potentials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   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dirty="0"/>
              <a:t>RM1      </a:t>
            </a:r>
            <a:endParaRPr lang="en-US" sz="1400" dirty="0" smtClean="0"/>
          </a:p>
          <a:p>
            <a:r>
              <a:rPr lang="en-US" sz="1400" dirty="0" smtClean="0"/>
              <a:t>                             </a:t>
            </a:r>
            <a:endParaRPr lang="en-US" sz="1400" dirty="0"/>
          </a:p>
          <a:p>
            <a:r>
              <a:rPr lang="en-US" sz="1400" dirty="0" smtClean="0"/>
              <a:t>E17</a:t>
            </a:r>
            <a:r>
              <a:rPr lang="en-US" sz="1400" dirty="0"/>
              <a:t>-</a:t>
            </a:r>
            <a:r>
              <a:rPr lang="en-US" sz="1400" dirty="0" smtClean="0"/>
              <a:t>003        ‘18</a:t>
            </a:r>
          </a:p>
          <a:p>
            <a:r>
              <a:rPr lang="en-US" sz="1400" dirty="0" smtClean="0"/>
              <a:t>Lambda</a:t>
            </a:r>
            <a:r>
              <a:rPr lang="en-US" sz="1400" dirty="0"/>
              <a:t>-</a:t>
            </a:r>
            <a:r>
              <a:rPr lang="en-US" sz="1400" dirty="0" err="1"/>
              <a:t>nn</a:t>
            </a:r>
            <a:r>
              <a:rPr lang="en-US" sz="1400" dirty="0"/>
              <a:t> off </a:t>
            </a:r>
            <a:r>
              <a:rPr lang="en-US" sz="1400" dirty="0" err="1"/>
              <a:t>trithium</a:t>
            </a:r>
            <a:r>
              <a:rPr lang="en-US" sz="1400" dirty="0"/>
              <a:t> (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</a:t>
            </a:r>
            <a:r>
              <a:rPr lang="en-US" sz="1400" dirty="0"/>
              <a:t>)</a:t>
            </a:r>
            <a:r>
              <a:rPr lang="en-US" sz="1400" dirty="0" smtClean="0"/>
              <a:t>      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E11</a:t>
            </a:r>
            <a:r>
              <a:rPr lang="en-US" sz="1400" dirty="0"/>
              <a:t>-101  </a:t>
            </a:r>
            <a:r>
              <a:rPr lang="en-US" sz="1400" dirty="0" smtClean="0"/>
              <a:t>      ‘19</a:t>
            </a:r>
          </a:p>
          <a:p>
            <a:r>
              <a:rPr lang="en-US" sz="1400" dirty="0" smtClean="0"/>
              <a:t>PREX</a:t>
            </a:r>
            <a:r>
              <a:rPr lang="en-US" sz="1400" dirty="0"/>
              <a:t>-II: neutron skin  </a:t>
            </a:r>
          </a:p>
          <a:p>
            <a:endParaRPr lang="en-US" sz="1400" dirty="0" smtClean="0"/>
          </a:p>
          <a:p>
            <a:r>
              <a:rPr lang="en-US" sz="1400" dirty="0" smtClean="0"/>
              <a:t>E15</a:t>
            </a:r>
            <a:r>
              <a:rPr lang="en-US" sz="1400" dirty="0"/>
              <a:t>-008 </a:t>
            </a:r>
            <a:r>
              <a:rPr lang="en-US" sz="1400" dirty="0" smtClean="0"/>
              <a:t>       ‘24 </a:t>
            </a:r>
          </a:p>
          <a:p>
            <a:r>
              <a:rPr lang="en-US" sz="1400" dirty="0" smtClean="0"/>
              <a:t>Lambda </a:t>
            </a:r>
            <a:r>
              <a:rPr lang="en-US" sz="1400" dirty="0" err="1"/>
              <a:t>hypernuclei</a:t>
            </a:r>
            <a:r>
              <a:rPr lang="en-US" sz="1400" dirty="0"/>
              <a:t>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E14-012        </a:t>
            </a:r>
            <a:r>
              <a:rPr lang="mr-IN" sz="1400" dirty="0" smtClean="0"/>
              <a:t>’</a:t>
            </a:r>
            <a:r>
              <a:rPr lang="en-US" sz="1400" dirty="0" smtClean="0"/>
              <a:t>24</a:t>
            </a:r>
          </a:p>
          <a:p>
            <a:r>
              <a:rPr lang="en-US" sz="1400" baseline="30000" dirty="0" smtClean="0"/>
              <a:t>40</a:t>
            </a:r>
            <a:r>
              <a:rPr lang="en-US" sz="1400" dirty="0" smtClean="0"/>
              <a:t>Ar cross-section</a:t>
            </a:r>
            <a:r>
              <a:rPr lang="en-US" sz="1400" dirty="0" smtClean="0"/>
              <a:t> for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/>
              <a:t>   </a:t>
            </a:r>
            <a:endParaRPr lang="en-US" sz="14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724069" y="3489420"/>
            <a:ext cx="795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Forward </a:t>
            </a:r>
          </a:p>
          <a:p>
            <a:r>
              <a:rPr lang="en-US" sz="1400" dirty="0" smtClean="0"/>
              <a:t>Tagger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124776" y="2458749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RICH</a:t>
            </a:r>
          </a:p>
          <a:p>
            <a:r>
              <a:rPr lang="en-US" sz="1400" dirty="0" smtClean="0"/>
              <a:t>HD-ice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445986" y="2458749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Tracker</a:t>
            </a:r>
          </a:p>
          <a:p>
            <a:r>
              <a:rPr lang="en-US" sz="1400" dirty="0" smtClean="0"/>
              <a:t>HCAL-J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900718" y="4929963"/>
            <a:ext cx="154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Cristal </a:t>
            </a:r>
            <a:r>
              <a:rPr lang="en-US" sz="1400" dirty="0" err="1" smtClean="0"/>
              <a:t>Calorimetry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706753" y="3721325"/>
            <a:ext cx="62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Hall-A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4870426" y="3701694"/>
            <a:ext cx="61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Hall-B</a:t>
            </a:r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57" name="Rectangle 56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405746" y="-76200"/>
            <a:ext cx="4186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INFN 12 GeV Projects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 rot="10800000">
            <a:off x="-40643" y="1113607"/>
            <a:ext cx="9235331" cy="2776581"/>
          </a:xfrm>
          <a:prstGeom prst="triangle">
            <a:avLst>
              <a:gd name="adj" fmla="val 4988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1358" y="570131"/>
            <a:ext cx="9123571" cy="5547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0" y="1197429"/>
            <a:ext cx="9144000" cy="543115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1124857"/>
            <a:ext cx="9144000" cy="55037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0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22" name="Rectangle 21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ejlab12_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116" y="2652598"/>
            <a:ext cx="4171043" cy="773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880" y="3571542"/>
            <a:ext cx="3896978" cy="29377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34" y="3571542"/>
            <a:ext cx="4336407" cy="28205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745" y="854029"/>
            <a:ext cx="783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Unprecedented precision with electro-production at very low-Q</a:t>
            </a:r>
            <a:r>
              <a:rPr lang="en-US" baseline="30000" dirty="0" smtClean="0"/>
              <a:t>2 </a:t>
            </a:r>
            <a:r>
              <a:rPr lang="en-US" dirty="0" smtClean="0"/>
              <a:t>(photon tagging)</a:t>
            </a:r>
            <a:r>
              <a:rPr lang="en-US" baseline="30000" dirty="0" smtClean="0"/>
              <a:t>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22927" y="865084"/>
            <a:ext cx="786440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n 16"/>
          <p:cNvSpPr/>
          <p:nvPr/>
        </p:nvSpPr>
        <p:spPr>
          <a:xfrm>
            <a:off x="314960" y="814949"/>
            <a:ext cx="480785" cy="480786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9339" y="3202210"/>
            <a:ext cx="9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36566" y="315685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Baryons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42040" y="-76200"/>
            <a:ext cx="431400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Modern Spectroscopy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77841"/>
            <a:ext cx="9144000" cy="1003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2880" y="1534160"/>
            <a:ext cx="4243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JPAC: JLab</a:t>
            </a:r>
            <a:r>
              <a:rPr lang="en-US" dirty="0" smtClean="0">
                <a:solidFill>
                  <a:schemeClr val="bg1"/>
                </a:solidFill>
              </a:rPr>
              <a:t>, Indiana U, GWU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Partial wave analysis framework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Strong collaboration with EU theory groups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5194" y="5537200"/>
            <a:ext cx="3834966" cy="284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52043" y="5509981"/>
            <a:ext cx="3208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 be challenged with Lattice calculations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635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"/>
          <p:cNvSpPr/>
          <p:nvPr/>
        </p:nvSpPr>
        <p:spPr>
          <a:xfrm>
            <a:off x="3560366" y="685262"/>
            <a:ext cx="5451554" cy="588931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4000" b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4" name="Rectangle"/>
          <p:cNvSpPr/>
          <p:nvPr/>
        </p:nvSpPr>
        <p:spPr>
          <a:xfrm>
            <a:off x="126451" y="685262"/>
            <a:ext cx="3326910" cy="588931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4000" b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52644" y="865241"/>
            <a:ext cx="2983123" cy="161777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or cusp, triangle singularity, etc…"/>
          <p:cNvSpPr txBox="1"/>
          <p:nvPr/>
        </p:nvSpPr>
        <p:spPr>
          <a:xfrm>
            <a:off x="352644" y="2653589"/>
            <a:ext cx="2874523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000" b="0">
                <a:solidFill>
                  <a:srgbClr val="01199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or cusp, triangle singularity, etc…</a:t>
            </a:r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3282" y="782934"/>
            <a:ext cx="2094754" cy="126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7689" t="4929" r="17429" b="4929"/>
          <a:stretch>
            <a:fillRect/>
          </a:stretch>
        </p:blipFill>
        <p:spPr>
          <a:xfrm>
            <a:off x="192308" y="3715502"/>
            <a:ext cx="2874516" cy="28041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" name="Image"/>
          <p:cNvGrpSpPr/>
          <p:nvPr/>
        </p:nvGrpSpPr>
        <p:grpSpPr>
          <a:xfrm>
            <a:off x="337235" y="3365832"/>
            <a:ext cx="1449747" cy="437555"/>
            <a:chOff x="0" y="0"/>
            <a:chExt cx="2061862" cy="622300"/>
          </a:xfrm>
        </p:grpSpPr>
        <p:pic>
          <p:nvPicPr>
            <p:cNvPr id="15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1807863" cy="2921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9" name="Image" descr="Image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2061863" cy="622302"/>
            </a:xfrm>
            <a:prstGeom prst="rect">
              <a:avLst/>
            </a:prstGeom>
            <a:effectLst/>
          </p:spPr>
        </p:pic>
      </p:grpSp>
      <p:sp>
        <p:nvSpPr>
          <p:cNvPr id="152" name="J/ψ photoproduction at threshold…"/>
          <p:cNvSpPr txBox="1"/>
          <p:nvPr/>
        </p:nvSpPr>
        <p:spPr>
          <a:xfrm>
            <a:off x="3628662" y="2162882"/>
            <a:ext cx="5384377" cy="87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just" defTabSz="321457">
              <a:buClr>
                <a:srgbClr val="000000"/>
              </a:buClr>
              <a:buSzPct val="104999"/>
              <a:buFont typeface="Gill Sans"/>
              <a:buChar char="•"/>
              <a:tabLst>
                <a:tab pos="535762" algn="l"/>
                <a:tab pos="535762" algn="l"/>
                <a:tab pos="535762" algn="l"/>
                <a:tab pos="1044736" algn="l"/>
                <a:tab pos="1044736" algn="l"/>
                <a:tab pos="1044736" algn="l"/>
                <a:tab pos="1553710" algn="l"/>
                <a:tab pos="1553710" algn="l"/>
                <a:tab pos="1553710" algn="l"/>
                <a:tab pos="2062684" algn="l"/>
                <a:tab pos="2062684" algn="l"/>
                <a:tab pos="2062684" algn="l"/>
                <a:tab pos="2571659" algn="l"/>
                <a:tab pos="2571659" algn="l"/>
                <a:tab pos="2571659" algn="l"/>
                <a:tab pos="3080633" algn="l"/>
                <a:tab pos="3080633" algn="l"/>
                <a:tab pos="3080633" algn="l"/>
                <a:tab pos="3187785" algn="l"/>
                <a:tab pos="3187785" algn="l"/>
                <a:tab pos="3187785" algn="l"/>
              </a:tabLst>
              <a:defRPr sz="2000" b="0"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</a:t>
            </a:r>
            <a:r>
              <a:rPr sz="1600" dirty="0" smtClean="0"/>
              <a:t>J</a:t>
            </a:r>
            <a:r>
              <a:rPr sz="1600" dirty="0"/>
              <a:t>/ψ photoproduction at threshold</a:t>
            </a:r>
          </a:p>
          <a:p>
            <a:pPr algn="just" defTabSz="321457">
              <a:buClr>
                <a:srgbClr val="000000"/>
              </a:buClr>
              <a:buSzPct val="104999"/>
              <a:buFont typeface="Gill Sans"/>
              <a:buChar char="•"/>
              <a:tabLst>
                <a:tab pos="535762" algn="l"/>
                <a:tab pos="535762" algn="l"/>
                <a:tab pos="535762" algn="l"/>
                <a:tab pos="1044736" algn="l"/>
                <a:tab pos="1044736" algn="l"/>
                <a:tab pos="1044736" algn="l"/>
                <a:tab pos="1553710" algn="l"/>
                <a:tab pos="1553710" algn="l"/>
                <a:tab pos="1553710" algn="l"/>
                <a:tab pos="2062684" algn="l"/>
                <a:tab pos="2062684" algn="l"/>
                <a:tab pos="2062684" algn="l"/>
                <a:tab pos="2571659" algn="l"/>
                <a:tab pos="2571659" algn="l"/>
                <a:tab pos="2571659" algn="l"/>
                <a:tab pos="3080633" algn="l"/>
                <a:tab pos="3080633" algn="l"/>
                <a:tab pos="3080633" algn="l"/>
                <a:tab pos="3187785" algn="l"/>
                <a:tab pos="3187785" algn="l"/>
                <a:tab pos="3187785" algn="l"/>
              </a:tabLst>
              <a:defRPr sz="2000" b="0"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 </a:t>
            </a:r>
            <a:r>
              <a:rPr sz="1600" dirty="0" smtClean="0"/>
              <a:t>Observation </a:t>
            </a:r>
            <a:r>
              <a:rPr sz="1600" dirty="0"/>
              <a:t>of charm at </a:t>
            </a:r>
            <a:r>
              <a:rPr sz="1600" dirty="0" smtClean="0"/>
              <a:t>GLUEX</a:t>
            </a:r>
            <a:endParaRPr lang="en-US" sz="1600" dirty="0" smtClean="0"/>
          </a:p>
          <a:p>
            <a:pPr algn="just" defTabSz="321457">
              <a:buClr>
                <a:srgbClr val="000000"/>
              </a:buClr>
              <a:buSzPct val="104999"/>
              <a:buFont typeface="Gill Sans"/>
              <a:buChar char="•"/>
              <a:tabLst>
                <a:tab pos="535762" algn="l"/>
                <a:tab pos="535762" algn="l"/>
                <a:tab pos="535762" algn="l"/>
                <a:tab pos="1044736" algn="l"/>
                <a:tab pos="1044736" algn="l"/>
                <a:tab pos="1044736" algn="l"/>
                <a:tab pos="1553710" algn="l"/>
                <a:tab pos="1553710" algn="l"/>
                <a:tab pos="1553710" algn="l"/>
                <a:tab pos="2062684" algn="l"/>
                <a:tab pos="2062684" algn="l"/>
                <a:tab pos="2062684" algn="l"/>
                <a:tab pos="2571659" algn="l"/>
                <a:tab pos="2571659" algn="l"/>
                <a:tab pos="2571659" algn="l"/>
                <a:tab pos="3080633" algn="l"/>
                <a:tab pos="3080633" algn="l"/>
                <a:tab pos="3080633" algn="l"/>
                <a:tab pos="3187785" algn="l"/>
                <a:tab pos="3187785" algn="l"/>
                <a:tab pos="3187785" algn="l"/>
              </a:tabLst>
              <a:defRPr sz="2000" b="0"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dirty="0" smtClean="0"/>
              <a:t> </a:t>
            </a:r>
            <a:r>
              <a:rPr sz="1600" dirty="0" smtClean="0"/>
              <a:t>Projections </a:t>
            </a:r>
            <a:r>
              <a:rPr sz="1600" dirty="0"/>
              <a:t>with CLAS12 shows a significant sensitivity </a:t>
            </a:r>
          </a:p>
        </p:txBody>
      </p:sp>
      <p:sp>
        <p:nvSpPr>
          <p:cNvPr id="154" name="~ 70% 2016-2017statistics"/>
          <p:cNvSpPr txBox="1"/>
          <p:nvPr/>
        </p:nvSpPr>
        <p:spPr>
          <a:xfrm>
            <a:off x="6987738" y="2276911"/>
            <a:ext cx="1660893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 defTabSz="457200">
              <a:defRPr sz="1300" b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~ 70% 2016-2017statistics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t="112" b="2208"/>
          <a:stretch>
            <a:fillRect/>
          </a:stretch>
        </p:blipFill>
        <p:spPr>
          <a:xfrm>
            <a:off x="4838676" y="3015180"/>
            <a:ext cx="3139291" cy="351324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From E. Chudakov talk @ SPIN 2018"/>
          <p:cNvSpPr txBox="1"/>
          <p:nvPr/>
        </p:nvSpPr>
        <p:spPr>
          <a:xfrm>
            <a:off x="7964200" y="5206257"/>
            <a:ext cx="879189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defTabSz="457200">
              <a:defRPr sz="16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From E. Chudakov talk @ SPIN 2018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21" name="Rectangle 20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ejlab12_log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15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05599" y="746275"/>
            <a:ext cx="2237733" cy="166441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641868" y="-76200"/>
            <a:ext cx="3714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Pentaquark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Search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5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"/>
          <p:cNvSpPr/>
          <p:nvPr/>
        </p:nvSpPr>
        <p:spPr>
          <a:xfrm>
            <a:off x="3560366" y="685262"/>
            <a:ext cx="5451554" cy="588931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4000" b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4" name="Rectangle"/>
          <p:cNvSpPr/>
          <p:nvPr/>
        </p:nvSpPr>
        <p:spPr>
          <a:xfrm>
            <a:off x="126451" y="685262"/>
            <a:ext cx="3326910" cy="588931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4000" b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52644" y="865241"/>
            <a:ext cx="2983123" cy="161777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or cusp, triangle singularity, etc…"/>
          <p:cNvSpPr txBox="1"/>
          <p:nvPr/>
        </p:nvSpPr>
        <p:spPr>
          <a:xfrm>
            <a:off x="352644" y="2653589"/>
            <a:ext cx="2874523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000" b="0">
                <a:solidFill>
                  <a:srgbClr val="01199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or cusp, triangle singularity, etc…</a:t>
            </a:r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3282" y="782934"/>
            <a:ext cx="2094754" cy="126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7689" t="4929" r="17429" b="4929"/>
          <a:stretch>
            <a:fillRect/>
          </a:stretch>
        </p:blipFill>
        <p:spPr>
          <a:xfrm>
            <a:off x="192308" y="3715502"/>
            <a:ext cx="2874516" cy="28041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" name="Image"/>
          <p:cNvGrpSpPr/>
          <p:nvPr/>
        </p:nvGrpSpPr>
        <p:grpSpPr>
          <a:xfrm>
            <a:off x="337235" y="3365832"/>
            <a:ext cx="1449747" cy="437555"/>
            <a:chOff x="0" y="0"/>
            <a:chExt cx="2061862" cy="622300"/>
          </a:xfrm>
        </p:grpSpPr>
        <p:pic>
          <p:nvPicPr>
            <p:cNvPr id="15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1807863" cy="2921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9" name="Image" descr="Image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2061863" cy="622302"/>
            </a:xfrm>
            <a:prstGeom prst="rect">
              <a:avLst/>
            </a:prstGeom>
            <a:effectLst/>
          </p:spPr>
        </p:pic>
      </p:grpSp>
      <p:sp>
        <p:nvSpPr>
          <p:cNvPr id="154" name="~ 70% 2016-2017statistics"/>
          <p:cNvSpPr txBox="1"/>
          <p:nvPr/>
        </p:nvSpPr>
        <p:spPr>
          <a:xfrm>
            <a:off x="6987738" y="2276911"/>
            <a:ext cx="1660893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 defTabSz="457200">
              <a:defRPr sz="1300" b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~ 70% 2016-2017statistics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21" name="Rectangle 20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ejlab12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83574" y="2950563"/>
            <a:ext cx="3649549" cy="360088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J/ψ photoproduction at threshold…"/>
          <p:cNvSpPr txBox="1"/>
          <p:nvPr/>
        </p:nvSpPr>
        <p:spPr>
          <a:xfrm>
            <a:off x="3628662" y="2162882"/>
            <a:ext cx="5384377" cy="87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just" defTabSz="321457">
              <a:buClr>
                <a:srgbClr val="000000"/>
              </a:buClr>
              <a:buSzPct val="104999"/>
              <a:buFont typeface="Gill Sans"/>
              <a:buChar char="•"/>
              <a:tabLst>
                <a:tab pos="535762" algn="l"/>
                <a:tab pos="535762" algn="l"/>
                <a:tab pos="535762" algn="l"/>
                <a:tab pos="1044736" algn="l"/>
                <a:tab pos="1044736" algn="l"/>
                <a:tab pos="1044736" algn="l"/>
                <a:tab pos="1553710" algn="l"/>
                <a:tab pos="1553710" algn="l"/>
                <a:tab pos="1553710" algn="l"/>
                <a:tab pos="2062684" algn="l"/>
                <a:tab pos="2062684" algn="l"/>
                <a:tab pos="2062684" algn="l"/>
                <a:tab pos="2571659" algn="l"/>
                <a:tab pos="2571659" algn="l"/>
                <a:tab pos="2571659" algn="l"/>
                <a:tab pos="3080633" algn="l"/>
                <a:tab pos="3080633" algn="l"/>
                <a:tab pos="3080633" algn="l"/>
                <a:tab pos="3187785" algn="l"/>
                <a:tab pos="3187785" algn="l"/>
                <a:tab pos="3187785" algn="l"/>
              </a:tabLst>
              <a:defRPr sz="2000" b="0"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</a:t>
            </a:r>
            <a:r>
              <a:rPr sz="1600" dirty="0" smtClean="0"/>
              <a:t>J</a:t>
            </a:r>
            <a:r>
              <a:rPr sz="1600" dirty="0"/>
              <a:t>/ψ photoproduction at threshold</a:t>
            </a:r>
          </a:p>
          <a:p>
            <a:pPr algn="just" defTabSz="321457">
              <a:buClr>
                <a:srgbClr val="000000"/>
              </a:buClr>
              <a:buSzPct val="104999"/>
              <a:buFont typeface="Gill Sans"/>
              <a:buChar char="•"/>
              <a:tabLst>
                <a:tab pos="535762" algn="l"/>
                <a:tab pos="535762" algn="l"/>
                <a:tab pos="535762" algn="l"/>
                <a:tab pos="1044736" algn="l"/>
                <a:tab pos="1044736" algn="l"/>
                <a:tab pos="1044736" algn="l"/>
                <a:tab pos="1553710" algn="l"/>
                <a:tab pos="1553710" algn="l"/>
                <a:tab pos="1553710" algn="l"/>
                <a:tab pos="2062684" algn="l"/>
                <a:tab pos="2062684" algn="l"/>
                <a:tab pos="2062684" algn="l"/>
                <a:tab pos="2571659" algn="l"/>
                <a:tab pos="2571659" algn="l"/>
                <a:tab pos="2571659" algn="l"/>
                <a:tab pos="3080633" algn="l"/>
                <a:tab pos="3080633" algn="l"/>
                <a:tab pos="3080633" algn="l"/>
                <a:tab pos="3187785" algn="l"/>
                <a:tab pos="3187785" algn="l"/>
                <a:tab pos="3187785" algn="l"/>
              </a:tabLst>
              <a:defRPr sz="2000" b="0"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 </a:t>
            </a:r>
            <a:r>
              <a:rPr sz="1600" dirty="0" smtClean="0"/>
              <a:t>Observation </a:t>
            </a:r>
            <a:r>
              <a:rPr sz="1600" dirty="0"/>
              <a:t>of charm at </a:t>
            </a:r>
            <a:r>
              <a:rPr sz="1600" dirty="0" smtClean="0"/>
              <a:t>GLUEX</a:t>
            </a:r>
            <a:endParaRPr lang="en-US" sz="1600" dirty="0" smtClean="0"/>
          </a:p>
          <a:p>
            <a:pPr algn="just" defTabSz="321457">
              <a:buClr>
                <a:srgbClr val="000000"/>
              </a:buClr>
              <a:buSzPct val="104999"/>
              <a:buFont typeface="Gill Sans"/>
              <a:buChar char="•"/>
              <a:tabLst>
                <a:tab pos="535762" algn="l"/>
                <a:tab pos="535762" algn="l"/>
                <a:tab pos="535762" algn="l"/>
                <a:tab pos="1044736" algn="l"/>
                <a:tab pos="1044736" algn="l"/>
                <a:tab pos="1044736" algn="l"/>
                <a:tab pos="1553710" algn="l"/>
                <a:tab pos="1553710" algn="l"/>
                <a:tab pos="1553710" algn="l"/>
                <a:tab pos="2062684" algn="l"/>
                <a:tab pos="2062684" algn="l"/>
                <a:tab pos="2062684" algn="l"/>
                <a:tab pos="2571659" algn="l"/>
                <a:tab pos="2571659" algn="l"/>
                <a:tab pos="2571659" algn="l"/>
                <a:tab pos="3080633" algn="l"/>
                <a:tab pos="3080633" algn="l"/>
                <a:tab pos="3080633" algn="l"/>
                <a:tab pos="3187785" algn="l"/>
                <a:tab pos="3187785" algn="l"/>
                <a:tab pos="3187785" algn="l"/>
              </a:tabLst>
              <a:defRPr sz="2000" b="0"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dirty="0" smtClean="0"/>
              <a:t> </a:t>
            </a:r>
            <a:r>
              <a:rPr sz="1600" dirty="0" smtClean="0"/>
              <a:t>Projections </a:t>
            </a:r>
            <a:r>
              <a:rPr sz="1600" dirty="0"/>
              <a:t>with CLAS12 shows a significant sensitivity 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05599" y="746275"/>
            <a:ext cx="2237733" cy="166441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641868" y="-76200"/>
            <a:ext cx="3714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Pentaquark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Search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507" y="4890600"/>
            <a:ext cx="5417832" cy="1683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26" y="4902566"/>
            <a:ext cx="2798213" cy="16715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1870"/>
          <a:stretch/>
        </p:blipFill>
        <p:spPr>
          <a:xfrm>
            <a:off x="87436" y="4951827"/>
            <a:ext cx="2538559" cy="157044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30848" y="2759599"/>
            <a:ext cx="4032724" cy="19525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7912" y="748414"/>
            <a:ext cx="44381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+mj-lt"/>
                <a:cs typeface="Gill Sans"/>
              </a:rPr>
              <a:t>Small-angle complete spectrometer </a:t>
            </a:r>
          </a:p>
          <a:p>
            <a:r>
              <a:rPr lang="en-US" sz="1500" b="1" dirty="0" smtClean="0">
                <a:latin typeface="+mj-lt"/>
                <a:cs typeface="Gill Sans"/>
              </a:rPr>
              <a:t>(Gem tracking, pre-shower and ECAL)</a:t>
            </a:r>
          </a:p>
          <a:p>
            <a:endParaRPr lang="en-US" sz="1500" b="1" dirty="0">
              <a:latin typeface="+mj-lt"/>
              <a:cs typeface="Gill Sans"/>
            </a:endParaRPr>
          </a:p>
          <a:p>
            <a:r>
              <a:rPr lang="en-US" sz="1500" b="1" dirty="0" smtClean="0">
                <a:latin typeface="+mj-lt"/>
                <a:cs typeface="Gill Sans"/>
              </a:rPr>
              <a:t>Coordination</a:t>
            </a:r>
            <a:r>
              <a:rPr lang="en-US" sz="1500" dirty="0" smtClean="0">
                <a:latin typeface="+mj-lt"/>
                <a:cs typeface="Gill Sans"/>
              </a:rPr>
              <a:t>: INFN-</a:t>
            </a:r>
            <a:r>
              <a:rPr lang="en-US" sz="1500" dirty="0" err="1" smtClean="0">
                <a:latin typeface="+mj-lt"/>
                <a:cs typeface="Gill Sans"/>
              </a:rPr>
              <a:t>Genova</a:t>
            </a:r>
            <a:endParaRPr lang="en-US" sz="1500" dirty="0" smtClean="0">
              <a:latin typeface="+mj-lt"/>
              <a:cs typeface="Gill Sans"/>
            </a:endParaRPr>
          </a:p>
          <a:p>
            <a:r>
              <a:rPr lang="en-US" sz="1500" b="1" dirty="0" smtClean="0">
                <a:latin typeface="+mj-lt"/>
                <a:cs typeface="Gill Sans"/>
              </a:rPr>
              <a:t>Contributors</a:t>
            </a:r>
            <a:r>
              <a:rPr lang="en-US" sz="1500" dirty="0" smtClean="0">
                <a:latin typeface="+mj-lt"/>
                <a:cs typeface="Gill Sans"/>
              </a:rPr>
              <a:t>:  INFN-</a:t>
            </a:r>
            <a:r>
              <a:rPr lang="en-US" sz="1500" dirty="0" err="1" smtClean="0">
                <a:latin typeface="+mj-lt"/>
                <a:cs typeface="Gill Sans"/>
              </a:rPr>
              <a:t>Genova</a:t>
            </a:r>
            <a:r>
              <a:rPr lang="en-US" sz="1500" dirty="0" smtClean="0">
                <a:latin typeface="+mj-lt"/>
                <a:cs typeface="Gill Sans"/>
              </a:rPr>
              <a:t>, INFN-Roma2, CEA,</a:t>
            </a:r>
          </a:p>
          <a:p>
            <a:r>
              <a:rPr lang="en-US" sz="1500" dirty="0" smtClean="0">
                <a:latin typeface="+mj-lt"/>
                <a:cs typeface="Gill Sans"/>
              </a:rPr>
              <a:t>U. Edinburg, U. Glasgow, JLab, James Madison U., Norfolk State U., Ohio U.</a:t>
            </a:r>
          </a:p>
        </p:txBody>
      </p:sp>
      <p:pic>
        <p:nvPicPr>
          <p:cNvPr id="7" name="Picture 6" descr="20170710_082730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8214" y="3757500"/>
            <a:ext cx="3435190" cy="17027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4376619" y="2151267"/>
            <a:ext cx="2911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90"/>
                </a:solidFill>
                <a:latin typeface="Gill Sans"/>
                <a:cs typeface="Gill Sans"/>
              </a:rPr>
              <a:t>Forward Tagger during cosmic ray tests</a:t>
            </a:r>
            <a:endParaRPr lang="en-US" sz="1000" dirty="0">
              <a:solidFill>
                <a:srgbClr val="000090"/>
              </a:solidFill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078" y="2853402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b="1" dirty="0" smtClean="0">
                <a:latin typeface="+mj-lt"/>
                <a:cs typeface="Gill Sans"/>
              </a:rPr>
              <a:t>Quasi-real photon physics </a:t>
            </a:r>
            <a:r>
              <a:rPr lang="en-US" sz="1500" dirty="0" smtClean="0">
                <a:latin typeface="+mj-lt"/>
                <a:cs typeface="Gill Sans"/>
              </a:rPr>
              <a:t>(low Q</a:t>
            </a:r>
            <a:r>
              <a:rPr lang="en-US" sz="1500" baseline="30000" dirty="0" smtClean="0">
                <a:latin typeface="+mj-lt"/>
                <a:cs typeface="Gill Sans"/>
              </a:rPr>
              <a:t>2</a:t>
            </a:r>
            <a:r>
              <a:rPr lang="en-US" sz="1500" dirty="0" smtClean="0">
                <a:latin typeface="+mj-lt"/>
                <a:cs typeface="Gill Sans"/>
              </a:rPr>
              <a:t>)</a:t>
            </a:r>
          </a:p>
          <a:p>
            <a:r>
              <a:rPr lang="en-US" sz="1500" dirty="0" smtClean="0">
                <a:latin typeface="+mj-lt"/>
                <a:cs typeface="Gill Sans"/>
              </a:rPr>
              <a:t>Spectroscopy with photon kinematics and </a:t>
            </a:r>
          </a:p>
          <a:p>
            <a:r>
              <a:rPr lang="en-US" sz="1500" dirty="0">
                <a:latin typeface="+mj-lt"/>
                <a:cs typeface="Gill Sans"/>
              </a:rPr>
              <a:t>p</a:t>
            </a:r>
            <a:r>
              <a:rPr lang="en-US" sz="1500" dirty="0" smtClean="0">
                <a:latin typeface="+mj-lt"/>
                <a:cs typeface="Gill Sans"/>
              </a:rPr>
              <a:t>olarization control on event-by-event basis</a:t>
            </a:r>
          </a:p>
          <a:p>
            <a:endParaRPr lang="en-US" sz="1500" dirty="0" smtClean="0">
              <a:latin typeface="+mj-lt"/>
              <a:cs typeface="Gill Sans"/>
            </a:endParaRPr>
          </a:p>
          <a:p>
            <a:r>
              <a:rPr lang="en-US" sz="1500" b="1" dirty="0" smtClean="0">
                <a:latin typeface="+mj-lt"/>
                <a:cs typeface="Gill Sans"/>
              </a:rPr>
              <a:t>Hard-exclusive channels</a:t>
            </a:r>
          </a:p>
          <a:p>
            <a:r>
              <a:rPr lang="en-US" sz="1500" dirty="0" smtClean="0">
                <a:latin typeface="+mj-lt"/>
                <a:cs typeface="Gill Sans"/>
              </a:rPr>
              <a:t>Enhanced phase-space coverage </a:t>
            </a:r>
          </a:p>
          <a:p>
            <a:r>
              <a:rPr lang="en-US" sz="1500" dirty="0" smtClean="0">
                <a:latin typeface="+mj-lt"/>
                <a:cs typeface="Gill Sans"/>
              </a:rPr>
              <a:t>for benchmark reactions</a:t>
            </a:r>
            <a:endParaRPr lang="en-US" sz="1500" dirty="0">
              <a:latin typeface="+mj-lt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22" name="Rectangle 21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8" name="Picture 27" descr="Screen Shot 2018-11-30 at 12.36.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99" y="818400"/>
            <a:ext cx="3465511" cy="276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33229" y="-76200"/>
            <a:ext cx="31316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Forward Tagger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4780" y="5601600"/>
            <a:ext cx="33986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Full Forward Tagger installed in July 2017</a:t>
            </a:r>
          </a:p>
          <a:p>
            <a:r>
              <a:rPr lang="en-US" sz="1500" dirty="0" smtClean="0"/>
              <a:t>Performance in line  with specifications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1273703" y="4976961"/>
            <a:ext cx="1301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800000"/>
                </a:solidFill>
                <a:latin typeface="Calibri"/>
                <a:cs typeface="Calibri"/>
              </a:rPr>
              <a:t>2 photon invariant mass </a:t>
            </a:r>
            <a:endParaRPr lang="en-US" sz="800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algn="r"/>
            <a:r>
              <a:rPr lang="en-US" sz="1200" dirty="0" err="1" smtClean="0">
                <a:solidFill>
                  <a:srgbClr val="800000"/>
                </a:solidFill>
                <a:latin typeface="Calibri"/>
                <a:cs typeface="Calibri"/>
              </a:rPr>
              <a:t>σ</a:t>
            </a:r>
            <a:r>
              <a:rPr lang="en-US" sz="1200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1200" dirty="0">
                <a:solidFill>
                  <a:srgbClr val="800000"/>
                </a:solidFill>
                <a:latin typeface="Calibri"/>
                <a:cs typeface="Calibri"/>
              </a:rPr>
              <a:t>~ </a:t>
            </a:r>
            <a:r>
              <a:rPr lang="en-US" sz="1200" dirty="0" smtClean="0">
                <a:solidFill>
                  <a:srgbClr val="800000"/>
                </a:solidFill>
                <a:latin typeface="Calibri"/>
                <a:cs typeface="Calibri"/>
              </a:rPr>
              <a:t>4.4 MeV</a:t>
            </a:r>
            <a:endParaRPr lang="en-US" sz="12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9786" y="4890600"/>
            <a:ext cx="736297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0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6015183" y="616311"/>
            <a:ext cx="3101604" cy="59437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n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41" y="406400"/>
            <a:ext cx="3440194" cy="34401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032" y="1692876"/>
            <a:ext cx="656623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b="1" dirty="0"/>
          </a:p>
          <a:p>
            <a:r>
              <a:rPr lang="en-US" sz="1500" b="1" dirty="0" err="1" smtClean="0"/>
              <a:t>Spokespersonship</a:t>
            </a:r>
            <a:r>
              <a:rPr lang="en-US" sz="1500" b="1" dirty="0" smtClean="0"/>
              <a:t>:     </a:t>
            </a:r>
            <a:r>
              <a:rPr lang="en-US" sz="1500" dirty="0" smtClean="0"/>
              <a:t>&gt; </a:t>
            </a:r>
            <a:r>
              <a:rPr lang="en-US" sz="1500" dirty="0"/>
              <a:t>20% of approved 12 GeV experiments</a:t>
            </a:r>
            <a:endParaRPr lang="en-US" sz="1500" b="1" dirty="0"/>
          </a:p>
          <a:p>
            <a:endParaRPr lang="en-US" sz="1500" dirty="0" smtClean="0"/>
          </a:p>
          <a:p>
            <a:r>
              <a:rPr lang="en-US" sz="1500" b="1" dirty="0" smtClean="0"/>
              <a:t>Responsibility roles</a:t>
            </a:r>
            <a:r>
              <a:rPr lang="en-US" sz="1500" dirty="0" smtClean="0"/>
              <a:t>: </a:t>
            </a:r>
            <a:r>
              <a:rPr lang="en-US" sz="1500" dirty="0" smtClean="0"/>
              <a:t>  Hardware, Analysis, Coordinating</a:t>
            </a:r>
          </a:p>
          <a:p>
            <a:r>
              <a:rPr lang="en-US" sz="1500" b="1" dirty="0"/>
              <a:t> </a:t>
            </a:r>
            <a:r>
              <a:rPr lang="en-US" sz="1500" b="1" dirty="0" smtClean="0"/>
              <a:t>                                       P. Rossi               </a:t>
            </a:r>
            <a:r>
              <a:rPr lang="en-US" sz="1500" dirty="0" smtClean="0"/>
              <a:t>Deputy Associate Director</a:t>
            </a:r>
          </a:p>
          <a:p>
            <a:r>
              <a:rPr lang="en-US" sz="1500" b="1" dirty="0"/>
              <a:t> </a:t>
            </a:r>
            <a:r>
              <a:rPr lang="en-US" sz="1500" b="1" dirty="0" smtClean="0"/>
              <a:t>                                       </a:t>
            </a:r>
            <a:r>
              <a:rPr lang="en-US" sz="1400" b="1" dirty="0" smtClean="0"/>
              <a:t>R</a:t>
            </a:r>
            <a:r>
              <a:rPr lang="en-US" sz="1400" b="1" dirty="0" smtClean="0"/>
              <a:t>. De Vita: </a:t>
            </a:r>
            <a:r>
              <a:rPr lang="en-US" sz="1400" dirty="0" smtClean="0"/>
              <a:t>           </a:t>
            </a:r>
            <a:r>
              <a:rPr lang="en-US" sz="1400" dirty="0" smtClean="0"/>
              <a:t>CLAS collaboration Chair</a:t>
            </a:r>
            <a:endParaRPr lang="en-US" sz="1400" dirty="0"/>
          </a:p>
          <a:p>
            <a:r>
              <a:rPr lang="en-US" sz="1400" dirty="0" smtClean="0"/>
              <a:t>                                 </a:t>
            </a:r>
            <a:r>
              <a:rPr lang="en-US" sz="1400" dirty="0"/>
              <a:t> </a:t>
            </a:r>
            <a:r>
              <a:rPr lang="en-US" sz="1400" dirty="0" smtClean="0"/>
              <a:t>                                        </a:t>
            </a:r>
            <a:r>
              <a:rPr lang="en-US" sz="1400" dirty="0" smtClean="0"/>
              <a:t>Hall</a:t>
            </a:r>
            <a:r>
              <a:rPr lang="en-US" sz="1400" dirty="0" smtClean="0"/>
              <a:t>-B Software Responsible (interim)</a:t>
            </a:r>
          </a:p>
          <a:p>
            <a:r>
              <a:rPr lang="en-US" sz="1400" b="1" dirty="0" smtClean="0"/>
              <a:t>                                           </a:t>
            </a:r>
            <a:r>
              <a:rPr lang="en-US" sz="1400" b="1" dirty="0" smtClean="0"/>
              <a:t>M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Battaglieri</a:t>
            </a:r>
            <a:r>
              <a:rPr lang="en-US" sz="1400" dirty="0" smtClean="0"/>
              <a:t>:     </a:t>
            </a:r>
            <a:r>
              <a:rPr lang="en-US" sz="1400" dirty="0" smtClean="0"/>
              <a:t>CLAS Coordinating Committee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                                       </a:t>
            </a:r>
            <a:r>
              <a:rPr lang="en-US" sz="1400" dirty="0" smtClean="0"/>
              <a:t>Program </a:t>
            </a:r>
            <a:r>
              <a:rPr lang="en-US" sz="1400" dirty="0" smtClean="0"/>
              <a:t>Deputy for the Laboratory</a:t>
            </a:r>
            <a:endParaRPr lang="en-US" sz="1400" dirty="0"/>
          </a:p>
          <a:p>
            <a:r>
              <a:rPr lang="en-US" sz="1400" b="1" dirty="0" smtClean="0"/>
              <a:t>                                           </a:t>
            </a:r>
            <a:r>
              <a:rPr lang="en-US" sz="1400" b="1" dirty="0" smtClean="0"/>
              <a:t>M</a:t>
            </a:r>
            <a:r>
              <a:rPr lang="en-US" sz="1400" b="1" dirty="0" smtClean="0"/>
              <a:t>. Contalbrigo:   </a:t>
            </a:r>
            <a:r>
              <a:rPr lang="en-US" sz="1400" dirty="0" smtClean="0"/>
              <a:t>CLAS </a:t>
            </a:r>
            <a:r>
              <a:rPr lang="en-US" sz="1400" dirty="0" err="1" smtClean="0"/>
              <a:t>Coodinating</a:t>
            </a:r>
            <a:r>
              <a:rPr lang="en-US" sz="1400" dirty="0" smtClean="0"/>
              <a:t> Committee</a:t>
            </a:r>
            <a:endParaRPr lang="en-US" sz="1400" dirty="0"/>
          </a:p>
          <a:p>
            <a:r>
              <a:rPr lang="en-US" sz="1400" b="1" dirty="0" smtClean="0"/>
              <a:t>                                           </a:t>
            </a:r>
            <a:r>
              <a:rPr lang="en-US" sz="1400" b="1" dirty="0" smtClean="0"/>
              <a:t>M</a:t>
            </a:r>
            <a:r>
              <a:rPr lang="en-US" sz="1400" b="1" dirty="0" smtClean="0"/>
              <a:t>. De Napoli:     </a:t>
            </a:r>
            <a:r>
              <a:rPr lang="en-US" sz="1400" dirty="0" smtClean="0"/>
              <a:t>  HPS Executive </a:t>
            </a:r>
            <a:r>
              <a:rPr lang="en-US" sz="1400" dirty="0"/>
              <a:t>Committee </a:t>
            </a:r>
            <a:r>
              <a:rPr lang="en-US" sz="1400" dirty="0" smtClean="0"/>
              <a:t>member</a:t>
            </a:r>
          </a:p>
          <a:p>
            <a:r>
              <a:rPr lang="en-US" sz="1400" b="1" dirty="0" smtClean="0"/>
              <a:t>                                           </a:t>
            </a:r>
            <a:r>
              <a:rPr lang="en-US" sz="1400" b="1" dirty="0" smtClean="0"/>
              <a:t>A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Celentano</a:t>
            </a:r>
            <a:r>
              <a:rPr lang="en-US" sz="1400" dirty="0" smtClean="0"/>
              <a:t>:       Chair </a:t>
            </a:r>
            <a:r>
              <a:rPr lang="en-US" sz="1400" dirty="0"/>
              <a:t>of </a:t>
            </a:r>
            <a:r>
              <a:rPr lang="en-US" sz="1400" dirty="0" smtClean="0"/>
              <a:t>HPS Publications </a:t>
            </a:r>
            <a:r>
              <a:rPr lang="en-US" sz="1400" dirty="0" smtClean="0"/>
              <a:t>Committee</a:t>
            </a:r>
          </a:p>
          <a:p>
            <a:endParaRPr lang="en-US" sz="1400" dirty="0"/>
          </a:p>
          <a:p>
            <a:r>
              <a:rPr lang="en-US" sz="1400" b="1" dirty="0" err="1"/>
              <a:t>MoU</a:t>
            </a:r>
            <a:r>
              <a:rPr lang="en-US" sz="1400" dirty="0"/>
              <a:t>:                                 Renovated in September 2017</a:t>
            </a:r>
          </a:p>
          <a:p>
            <a:endParaRPr lang="en-US" sz="1400" dirty="0"/>
          </a:p>
          <a:p>
            <a:r>
              <a:rPr lang="en-US" sz="1400" b="1" dirty="0"/>
              <a:t>Management:                  </a:t>
            </a:r>
            <a:r>
              <a:rPr lang="en-US" sz="1400" dirty="0"/>
              <a:t>Regular meetings </a:t>
            </a:r>
          </a:p>
          <a:p>
            <a:r>
              <a:rPr lang="en-US" sz="1400" dirty="0"/>
              <a:t>                                            last: JLab, May 23-24, 2018 </a:t>
            </a:r>
          </a:p>
          <a:p>
            <a:r>
              <a:rPr lang="en-US" sz="1400" dirty="0"/>
              <a:t>                                            A. </a:t>
            </a:r>
            <a:r>
              <a:rPr lang="en-US" sz="1400" dirty="0" err="1"/>
              <a:t>Masiero</a:t>
            </a:r>
            <a:r>
              <a:rPr lang="en-US" sz="1400" dirty="0"/>
              <a:t>, E. </a:t>
            </a:r>
            <a:r>
              <a:rPr lang="en-US" sz="1400" dirty="0" err="1"/>
              <a:t>Nappi</a:t>
            </a:r>
            <a:r>
              <a:rPr lang="en-US" sz="1400" dirty="0"/>
              <a:t>, M. </a:t>
            </a:r>
            <a:r>
              <a:rPr lang="en-US" sz="1400" dirty="0" err="1"/>
              <a:t>Taiuti</a:t>
            </a:r>
            <a:r>
              <a:rPr lang="en-US" sz="1400" dirty="0"/>
              <a:t>, P. </a:t>
            </a:r>
            <a:r>
              <a:rPr lang="en-US" sz="1400" dirty="0" err="1"/>
              <a:t>Campana</a:t>
            </a:r>
            <a:endParaRPr lang="en-US" sz="1400" dirty="0"/>
          </a:p>
          <a:p>
            <a:endParaRPr lang="en-US" sz="1400" b="1" dirty="0"/>
          </a:p>
          <a:p>
            <a:r>
              <a:rPr lang="en-US" sz="1400" b="1" dirty="0"/>
              <a:t>PAC members:                  </a:t>
            </a:r>
            <a:r>
              <a:rPr lang="en-US" sz="1400" dirty="0"/>
              <a:t>INFN members since 1991 </a:t>
            </a:r>
          </a:p>
          <a:p>
            <a:r>
              <a:rPr lang="en-US" sz="1400" b="1" dirty="0"/>
              <a:t>                                           </a:t>
            </a:r>
            <a:r>
              <a:rPr lang="en-US" sz="1400" dirty="0"/>
              <a:t>  now:</a:t>
            </a:r>
            <a:r>
              <a:rPr lang="en-US" sz="1400" b="1" dirty="0"/>
              <a:t> A. </a:t>
            </a:r>
            <a:r>
              <a:rPr lang="en-US" sz="1400" b="1" dirty="0" err="1"/>
              <a:t>Bacchetta</a:t>
            </a:r>
            <a:r>
              <a:rPr lang="en-US" sz="1400" b="1" dirty="0"/>
              <a:t> </a:t>
            </a:r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3" name="Rectangle 1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ejlab12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3231240" y="-76200"/>
            <a:ext cx="25355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INFN @ JLab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77" y="767930"/>
            <a:ext cx="5729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0000"/>
                </a:solidFill>
              </a:rPr>
              <a:t>INFN presence since the beginning (1991)</a:t>
            </a:r>
          </a:p>
          <a:p>
            <a:r>
              <a:rPr lang="en-US" sz="1500" b="1" dirty="0" smtClean="0">
                <a:solidFill>
                  <a:srgbClr val="000000"/>
                </a:solidFill>
              </a:rPr>
              <a:t>Increasing interest in 12 GeV era</a:t>
            </a:r>
          </a:p>
          <a:p>
            <a:r>
              <a:rPr lang="en-US" sz="1500" b="1" dirty="0" err="1" smtClean="0">
                <a:solidFill>
                  <a:srgbClr val="000000"/>
                </a:solidFill>
              </a:rPr>
              <a:t>Exp</a:t>
            </a:r>
            <a:r>
              <a:rPr lang="en-US" sz="1500" b="1" dirty="0" smtClean="0">
                <a:solidFill>
                  <a:srgbClr val="000000"/>
                </a:solidFill>
              </a:rPr>
              <a:t> Users:          </a:t>
            </a:r>
            <a:r>
              <a:rPr lang="en-US" sz="1500" b="1" dirty="0" smtClean="0">
                <a:solidFill>
                  <a:srgbClr val="000000"/>
                </a:solidFill>
              </a:rPr>
              <a:t> ~</a:t>
            </a:r>
            <a:r>
              <a:rPr lang="en-US" sz="1500" b="1" dirty="0" smtClean="0">
                <a:solidFill>
                  <a:srgbClr val="000000"/>
                </a:solidFill>
              </a:rPr>
              <a:t>40 FTEs,  including  ~15 students (PhD and post-doc)</a:t>
            </a:r>
          </a:p>
          <a:p>
            <a:r>
              <a:rPr lang="en-US" sz="1500" b="1" dirty="0" smtClean="0">
                <a:solidFill>
                  <a:srgbClr val="000000"/>
                </a:solidFill>
              </a:rPr>
              <a:t>Theo Support:   ~ </a:t>
            </a:r>
            <a:r>
              <a:rPr lang="en-US" sz="1500" b="1" dirty="0" smtClean="0">
                <a:solidFill>
                  <a:srgbClr val="000000"/>
                </a:solidFill>
              </a:rPr>
              <a:t>30 scientists, </a:t>
            </a:r>
            <a:r>
              <a:rPr lang="en-US" sz="1500" b="1" dirty="0" smtClean="0">
                <a:solidFill>
                  <a:srgbClr val="000000"/>
                </a:solidFill>
              </a:rPr>
              <a:t>including ~ 10 students </a:t>
            </a:r>
            <a:endParaRPr lang="en-US" sz="1500" b="1" dirty="0">
              <a:solidFill>
                <a:srgbClr val="000000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6695" y="737450"/>
            <a:ext cx="16850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INFN experimentalists</a:t>
            </a:r>
            <a:endParaRPr lang="en-US" sz="1300" dirty="0"/>
          </a:p>
        </p:txBody>
      </p:sp>
      <p:pic>
        <p:nvPicPr>
          <p:cNvPr id="4" name="Picture 3" descr="ital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57" y="3764485"/>
            <a:ext cx="2795578" cy="279557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411324" y="4472788"/>
            <a:ext cx="117928" cy="11792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15682" y="5265479"/>
            <a:ext cx="117928" cy="11792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99522" y="6138852"/>
            <a:ext cx="117928" cy="11792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660270" y="5118975"/>
            <a:ext cx="117928" cy="11792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47570" y="5261850"/>
            <a:ext cx="117928" cy="11792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98549" y="5887325"/>
            <a:ext cx="117928" cy="11792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293396" y="4158766"/>
            <a:ext cx="117928" cy="11792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101838" y="4193237"/>
            <a:ext cx="117928" cy="11792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529642" y="4768925"/>
            <a:ext cx="117928" cy="11792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037359" y="3959558"/>
            <a:ext cx="117928" cy="11792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35680" y="4197067"/>
            <a:ext cx="117928" cy="11792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798549" y="4408302"/>
            <a:ext cx="129180" cy="129801"/>
            <a:chOff x="6798549" y="4408302"/>
            <a:chExt cx="129180" cy="129801"/>
          </a:xfrm>
        </p:grpSpPr>
        <p:sp>
          <p:nvSpPr>
            <p:cNvPr id="6" name="Oval 5"/>
            <p:cNvSpPr/>
            <p:nvPr/>
          </p:nvSpPr>
          <p:spPr>
            <a:xfrm>
              <a:off x="6798549" y="4413824"/>
              <a:ext cx="117928" cy="11792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3092" y="4408302"/>
              <a:ext cx="74637" cy="129801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568818" y="4373377"/>
            <a:ext cx="129180" cy="129801"/>
            <a:chOff x="6798549" y="4408302"/>
            <a:chExt cx="129180" cy="129801"/>
          </a:xfrm>
        </p:grpSpPr>
        <p:sp>
          <p:nvSpPr>
            <p:cNvPr id="42" name="Oval 41"/>
            <p:cNvSpPr/>
            <p:nvPr/>
          </p:nvSpPr>
          <p:spPr>
            <a:xfrm>
              <a:off x="6798549" y="4413824"/>
              <a:ext cx="117928" cy="11792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3092" y="4408302"/>
              <a:ext cx="74637" cy="12980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7768222" y="5197403"/>
            <a:ext cx="129180" cy="129801"/>
            <a:chOff x="6798549" y="4408302"/>
            <a:chExt cx="129180" cy="129801"/>
          </a:xfrm>
        </p:grpSpPr>
        <p:sp>
          <p:nvSpPr>
            <p:cNvPr id="45" name="Oval 44"/>
            <p:cNvSpPr/>
            <p:nvPr/>
          </p:nvSpPr>
          <p:spPr>
            <a:xfrm>
              <a:off x="6798549" y="4413824"/>
              <a:ext cx="117928" cy="11792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3092" y="4408302"/>
              <a:ext cx="74637" cy="129801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8207190" y="410683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Theory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8209768" y="3859542"/>
            <a:ext cx="904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Experiment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372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03290" y="2104554"/>
            <a:ext cx="3873499" cy="34199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637642" y="2894853"/>
            <a:ext cx="1959428" cy="1905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3637642" y="2893765"/>
            <a:ext cx="1959428" cy="1905000"/>
          </a:xfrm>
          <a:prstGeom prst="chord">
            <a:avLst>
              <a:gd name="adj1" fmla="val 5425261"/>
              <a:gd name="adj2" fmla="val 1615451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31192" y="379175"/>
            <a:ext cx="63109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						</a:t>
            </a:r>
            <a:r>
              <a:rPr lang="en-US" sz="1400" b="1" dirty="0"/>
              <a:t> </a:t>
            </a:r>
            <a:r>
              <a:rPr lang="en-US" sz="1400" b="1" dirty="0" smtClean="0"/>
              <a:t> 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                         RM1</a:t>
            </a:r>
            <a:r>
              <a:rPr lang="en-US" sz="1400" dirty="0"/>
              <a:t>, CT, </a:t>
            </a:r>
            <a:r>
              <a:rPr lang="en-US" sz="1400" dirty="0" smtClean="0"/>
              <a:t>BA       	</a:t>
            </a:r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b="1" dirty="0" smtClean="0">
                <a:solidFill>
                  <a:srgbClr val="FF0000"/>
                </a:solidFill>
              </a:rPr>
              <a:t>Nucleon 3D</a:t>
            </a:r>
            <a:r>
              <a:rPr lang="en-US" sz="1400" dirty="0" smtClean="0"/>
              <a:t>	</a:t>
            </a:r>
            <a:r>
              <a:rPr lang="en-US" sz="1400" dirty="0"/>
              <a:t> </a:t>
            </a:r>
            <a:r>
              <a:rPr lang="en-US" sz="1400" dirty="0" smtClean="0"/>
              <a:t>        FE</a:t>
            </a:r>
            <a:r>
              <a:rPr lang="en-US" sz="1400" dirty="0"/>
              <a:t>, LNF,GE</a:t>
            </a:r>
            <a:r>
              <a:rPr lang="en-US" sz="1600" dirty="0"/>
              <a:t> </a:t>
            </a:r>
            <a:endParaRPr lang="en-US" sz="1400" dirty="0" smtClean="0"/>
          </a:p>
          <a:p>
            <a:r>
              <a:rPr lang="en-US" sz="800" dirty="0" smtClean="0"/>
              <a:t>                                        </a:t>
            </a:r>
          </a:p>
          <a:p>
            <a:r>
              <a:rPr lang="en-US" sz="1400" dirty="0" smtClean="0"/>
              <a:t>E07</a:t>
            </a:r>
            <a:r>
              <a:rPr lang="en-US" sz="1400" dirty="0"/>
              <a:t>-109   </a:t>
            </a:r>
            <a:r>
              <a:rPr lang="en-US" sz="1400" dirty="0" smtClean="0"/>
              <a:t>Proton </a:t>
            </a:r>
            <a:r>
              <a:rPr lang="en-US" sz="1400" dirty="0"/>
              <a:t>form factor </a:t>
            </a:r>
            <a:r>
              <a:rPr lang="en-US" sz="1400" dirty="0" smtClean="0"/>
              <a:t>           ‘</a:t>
            </a:r>
            <a:r>
              <a:rPr lang="en-US" sz="1400" dirty="0"/>
              <a:t>22                </a:t>
            </a:r>
            <a:r>
              <a:rPr lang="en-US" sz="1400" dirty="0" smtClean="0"/>
              <a:t>  E06</a:t>
            </a:r>
            <a:r>
              <a:rPr lang="en-US" sz="1400" dirty="0"/>
              <a:t>-</a:t>
            </a:r>
            <a:r>
              <a:rPr lang="en-US" sz="1400" dirty="0" smtClean="0"/>
              <a:t>112A, B    </a:t>
            </a:r>
            <a:r>
              <a:rPr lang="en-US" sz="1400" dirty="0"/>
              <a:t>Quark dynamics   </a:t>
            </a:r>
            <a:r>
              <a:rPr lang="en-US" sz="1400" dirty="0" smtClean="0"/>
              <a:t>‘</a:t>
            </a:r>
            <a:r>
              <a:rPr lang="en-US" sz="1400" dirty="0" smtClean="0"/>
              <a:t>18       </a:t>
            </a:r>
          </a:p>
          <a:p>
            <a:r>
              <a:rPr lang="en-US" sz="1400" dirty="0" smtClean="0"/>
              <a:t>E17-004</a:t>
            </a:r>
            <a:r>
              <a:rPr lang="en-US" sz="1400" dirty="0"/>
              <a:t> </a:t>
            </a:r>
            <a:r>
              <a:rPr lang="en-US" sz="1400" dirty="0" smtClean="0"/>
              <a:t>  Neutron form factor         ‘</a:t>
            </a:r>
            <a:r>
              <a:rPr lang="en-US" sz="1400" dirty="0"/>
              <a:t>22           </a:t>
            </a:r>
            <a:r>
              <a:rPr lang="en-US" sz="1400" dirty="0" smtClean="0"/>
              <a:t>      </a:t>
            </a:r>
            <a:r>
              <a:rPr lang="en-US" sz="1400" dirty="0" smtClean="0"/>
              <a:t> E07-107, E09-009  TMDs              ‘</a:t>
            </a:r>
            <a:r>
              <a:rPr lang="en-US" sz="1400" dirty="0" smtClean="0"/>
              <a:t>18            </a:t>
            </a:r>
            <a:endParaRPr lang="en-US" sz="1400" dirty="0"/>
          </a:p>
          <a:p>
            <a:r>
              <a:rPr lang="en-US" sz="1400" dirty="0" smtClean="0"/>
              <a:t>E09-018   </a:t>
            </a:r>
            <a:r>
              <a:rPr lang="en-US" sz="1400" dirty="0" smtClean="0"/>
              <a:t>SIDIS </a:t>
            </a:r>
            <a:r>
              <a:rPr lang="en-US" sz="1400" dirty="0" smtClean="0"/>
              <a:t>off neutron (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He)   </a:t>
            </a:r>
            <a:r>
              <a:rPr lang="en-US" sz="1400" dirty="0" smtClean="0"/>
              <a:t>  </a:t>
            </a:r>
            <a:r>
              <a:rPr lang="mr-IN" sz="1400" dirty="0" smtClean="0"/>
              <a:t>’</a:t>
            </a:r>
            <a:r>
              <a:rPr lang="en-US" sz="1400" dirty="0"/>
              <a:t>23        </a:t>
            </a:r>
            <a:r>
              <a:rPr lang="en-US" sz="1400" dirty="0" smtClean="0"/>
              <a:t>        </a:t>
            </a:r>
            <a:r>
              <a:rPr lang="en-US" sz="1400" dirty="0" smtClean="0"/>
              <a:t>  E09-007, E09-008  TMDs              ‘21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                                                     </a:t>
            </a:r>
            <a:r>
              <a:rPr lang="en-US" sz="1400" dirty="0" smtClean="0"/>
              <a:t>C11</a:t>
            </a:r>
            <a:r>
              <a:rPr lang="en-US" sz="1400" dirty="0"/>
              <a:t>-111    TMDs                            </a:t>
            </a:r>
            <a:r>
              <a:rPr lang="en-US" sz="1400" dirty="0" smtClean="0"/>
              <a:t> ‘22      </a:t>
            </a:r>
            <a:endParaRPr lang="en-US" sz="1400" dirty="0" smtClean="0"/>
          </a:p>
          <a:p>
            <a:r>
              <a:rPr lang="en-US" sz="1400" dirty="0" smtClean="0"/>
              <a:t>							</a:t>
            </a:r>
            <a:r>
              <a:rPr lang="en-US" sz="1400" dirty="0" smtClean="0"/>
              <a:t>        </a:t>
            </a:r>
            <a:r>
              <a:rPr lang="en-US" sz="1400" dirty="0" smtClean="0"/>
              <a:t>C12-009    </a:t>
            </a:r>
            <a:r>
              <a:rPr lang="en-US" sz="1400" dirty="0" smtClean="0"/>
              <a:t>Di-hadron </a:t>
            </a:r>
            <a:r>
              <a:rPr lang="en-US" sz="1400" dirty="0" smtClean="0"/>
              <a:t>probes        </a:t>
            </a:r>
            <a:r>
              <a:rPr lang="mr-IN" sz="1400" dirty="0" smtClean="0"/>
              <a:t>’</a:t>
            </a:r>
            <a:r>
              <a:rPr lang="en-US" sz="1400" dirty="0" smtClean="0"/>
              <a:t>22</a:t>
            </a:r>
            <a:endParaRPr lang="en-US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957786" y="2057385"/>
            <a:ext cx="177077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Spectroscopy </a:t>
            </a:r>
            <a:r>
              <a:rPr lang="en-US" dirty="0" smtClean="0">
                <a:solidFill>
                  <a:srgbClr val="FF0000"/>
                </a:solidFill>
              </a:rPr>
              <a:t>         </a:t>
            </a:r>
            <a:r>
              <a:rPr lang="en-US" dirty="0" smtClean="0"/>
              <a:t>    </a:t>
            </a:r>
          </a:p>
          <a:p>
            <a:r>
              <a:rPr lang="en-US" sz="1400" dirty="0" smtClean="0"/>
              <a:t>GE, RM2, TO, PV                 </a:t>
            </a:r>
          </a:p>
          <a:p>
            <a:endParaRPr lang="en-US" sz="1400" dirty="0" smtClean="0"/>
          </a:p>
          <a:p>
            <a:r>
              <a:rPr lang="en-US" sz="1400" dirty="0"/>
              <a:t>E</a:t>
            </a:r>
            <a:r>
              <a:rPr lang="en-US" sz="1400" dirty="0" smtClean="0"/>
              <a:t>11-005        ‘18</a:t>
            </a:r>
          </a:p>
          <a:p>
            <a:r>
              <a:rPr lang="en-US" sz="1400" dirty="0" smtClean="0"/>
              <a:t>MESONX                        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E12-001A     ‘18</a:t>
            </a:r>
          </a:p>
          <a:p>
            <a:r>
              <a:rPr lang="en-US" sz="1400" dirty="0" smtClean="0"/>
              <a:t>J/psi and </a:t>
            </a:r>
            <a:r>
              <a:rPr lang="en-US" sz="1400" dirty="0" err="1" smtClean="0"/>
              <a:t>penta</a:t>
            </a:r>
            <a:r>
              <a:rPr lang="en-US" sz="1400" dirty="0" smtClean="0"/>
              <a:t>-quark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E16-010       ‘18</a:t>
            </a:r>
          </a:p>
          <a:p>
            <a:r>
              <a:rPr lang="en-US" sz="1400" dirty="0" smtClean="0"/>
              <a:t>Hybrid Baryons              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5175" y="5566218"/>
            <a:ext cx="4816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                                          </a:t>
            </a:r>
            <a:r>
              <a:rPr lang="en-US" b="1" dirty="0" smtClean="0"/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Dark Sector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                                     GE</a:t>
            </a:r>
            <a:r>
              <a:rPr lang="en-US" sz="1400" dirty="0"/>
              <a:t>, CT, PV, </a:t>
            </a:r>
            <a:r>
              <a:rPr lang="en-US" sz="1400" dirty="0" smtClean="0"/>
              <a:t>LNS, </a:t>
            </a:r>
            <a:r>
              <a:rPr lang="en-US" sz="1400" dirty="0"/>
              <a:t> </a:t>
            </a:r>
            <a:r>
              <a:rPr lang="en-US" sz="1400" dirty="0" smtClean="0"/>
              <a:t>RM2</a:t>
            </a:r>
            <a:r>
              <a:rPr lang="en-US" sz="1400" dirty="0"/>
              <a:t>, TO, PD</a:t>
            </a:r>
          </a:p>
          <a:p>
            <a:r>
              <a:rPr lang="en-US" sz="1400" dirty="0"/>
              <a:t>                                              </a:t>
            </a:r>
            <a:endParaRPr lang="en-US" sz="1400" dirty="0" smtClean="0"/>
          </a:p>
          <a:p>
            <a:r>
              <a:rPr lang="en-US" sz="1400" dirty="0" smtClean="0"/>
              <a:t>            E11</a:t>
            </a:r>
            <a:r>
              <a:rPr lang="en-US" sz="1400" dirty="0"/>
              <a:t>-006  HPS </a:t>
            </a:r>
            <a:r>
              <a:rPr lang="en-US" sz="1400" dirty="0" smtClean="0"/>
              <a:t>       ‘17                         E16</a:t>
            </a:r>
            <a:r>
              <a:rPr lang="en-US" sz="1400" dirty="0"/>
              <a:t>-001  BDX        </a:t>
            </a:r>
            <a:r>
              <a:rPr lang="en-US" sz="1400" dirty="0" smtClean="0"/>
              <a:t>  ‘24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557" y="2303408"/>
            <a:ext cx="220778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Nuclear </a:t>
            </a:r>
            <a:r>
              <a:rPr lang="en-US" b="1" dirty="0">
                <a:solidFill>
                  <a:srgbClr val="FF0000"/>
                </a:solidFill>
              </a:rPr>
              <a:t>Potentials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   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dirty="0"/>
              <a:t>RM1      </a:t>
            </a:r>
            <a:endParaRPr lang="en-US" sz="1400" dirty="0" smtClean="0"/>
          </a:p>
          <a:p>
            <a:r>
              <a:rPr lang="en-US" sz="1400" dirty="0" smtClean="0"/>
              <a:t>                             </a:t>
            </a:r>
            <a:endParaRPr lang="en-US" sz="1400" dirty="0"/>
          </a:p>
          <a:p>
            <a:r>
              <a:rPr lang="en-US" sz="1400" dirty="0" smtClean="0"/>
              <a:t>E17</a:t>
            </a:r>
            <a:r>
              <a:rPr lang="en-US" sz="1400" dirty="0"/>
              <a:t>-</a:t>
            </a:r>
            <a:r>
              <a:rPr lang="en-US" sz="1400" dirty="0" smtClean="0"/>
              <a:t>003        ‘18</a:t>
            </a:r>
          </a:p>
          <a:p>
            <a:r>
              <a:rPr lang="en-US" sz="1400" dirty="0" smtClean="0"/>
              <a:t>Lambda</a:t>
            </a:r>
            <a:r>
              <a:rPr lang="en-US" sz="1400" dirty="0"/>
              <a:t>-</a:t>
            </a:r>
            <a:r>
              <a:rPr lang="en-US" sz="1400" dirty="0" err="1"/>
              <a:t>nn</a:t>
            </a:r>
            <a:r>
              <a:rPr lang="en-US" sz="1400" dirty="0"/>
              <a:t> off </a:t>
            </a:r>
            <a:r>
              <a:rPr lang="en-US" sz="1400" dirty="0" err="1"/>
              <a:t>trithium</a:t>
            </a:r>
            <a:r>
              <a:rPr lang="en-US" sz="1400" dirty="0"/>
              <a:t> (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</a:t>
            </a:r>
            <a:r>
              <a:rPr lang="en-US" sz="1400" dirty="0"/>
              <a:t>)</a:t>
            </a:r>
            <a:r>
              <a:rPr lang="en-US" sz="1400" dirty="0" smtClean="0"/>
              <a:t>      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E11</a:t>
            </a:r>
            <a:r>
              <a:rPr lang="en-US" sz="1400" dirty="0"/>
              <a:t>-101  </a:t>
            </a:r>
            <a:r>
              <a:rPr lang="en-US" sz="1400" dirty="0" smtClean="0"/>
              <a:t>      ‘19</a:t>
            </a:r>
          </a:p>
          <a:p>
            <a:r>
              <a:rPr lang="en-US" sz="1400" dirty="0" smtClean="0"/>
              <a:t>PREX</a:t>
            </a:r>
            <a:r>
              <a:rPr lang="en-US" sz="1400" dirty="0"/>
              <a:t>-II: neutron skin  </a:t>
            </a:r>
          </a:p>
          <a:p>
            <a:endParaRPr lang="en-US" sz="1400" dirty="0" smtClean="0"/>
          </a:p>
          <a:p>
            <a:r>
              <a:rPr lang="en-US" sz="1400" dirty="0" smtClean="0"/>
              <a:t>E15</a:t>
            </a:r>
            <a:r>
              <a:rPr lang="en-US" sz="1400" dirty="0"/>
              <a:t>-008 </a:t>
            </a:r>
            <a:r>
              <a:rPr lang="en-US" sz="1400" dirty="0" smtClean="0"/>
              <a:t>       ‘24 </a:t>
            </a:r>
          </a:p>
          <a:p>
            <a:r>
              <a:rPr lang="en-US" sz="1400" dirty="0" smtClean="0"/>
              <a:t>Lambda </a:t>
            </a:r>
            <a:r>
              <a:rPr lang="en-US" sz="1400" dirty="0" err="1"/>
              <a:t>hypernuclei</a:t>
            </a:r>
            <a:r>
              <a:rPr lang="en-US" sz="1400" dirty="0"/>
              <a:t>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E14-012        </a:t>
            </a:r>
            <a:r>
              <a:rPr lang="mr-IN" sz="1400" dirty="0" smtClean="0"/>
              <a:t>’</a:t>
            </a:r>
            <a:r>
              <a:rPr lang="en-US" sz="1400" dirty="0" smtClean="0"/>
              <a:t>24</a:t>
            </a:r>
          </a:p>
          <a:p>
            <a:r>
              <a:rPr lang="en-US" sz="1400" baseline="30000" dirty="0" smtClean="0"/>
              <a:t>40</a:t>
            </a:r>
            <a:r>
              <a:rPr lang="en-US" sz="1400" dirty="0" smtClean="0"/>
              <a:t>Ar cross-section</a:t>
            </a:r>
            <a:r>
              <a:rPr lang="en-US" sz="1400" dirty="0" smtClean="0"/>
              <a:t> for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/>
              <a:t>   </a:t>
            </a:r>
            <a:endParaRPr lang="en-US" sz="14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724069" y="3489420"/>
            <a:ext cx="795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Forward </a:t>
            </a:r>
          </a:p>
          <a:p>
            <a:r>
              <a:rPr lang="en-US" sz="1400" dirty="0" smtClean="0"/>
              <a:t>Tagger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124776" y="2458749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RICH</a:t>
            </a:r>
          </a:p>
          <a:p>
            <a:r>
              <a:rPr lang="en-US" sz="1400" dirty="0" smtClean="0"/>
              <a:t>HD-ice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445986" y="2458749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Tracker</a:t>
            </a:r>
          </a:p>
          <a:p>
            <a:r>
              <a:rPr lang="en-US" sz="1400" dirty="0" smtClean="0"/>
              <a:t>HCAL-J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900718" y="4929963"/>
            <a:ext cx="154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Cristal </a:t>
            </a:r>
            <a:r>
              <a:rPr lang="en-US" sz="1400" dirty="0" err="1" smtClean="0"/>
              <a:t>Calorimetry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706753" y="3721325"/>
            <a:ext cx="62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Hall-A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4870426" y="3701694"/>
            <a:ext cx="61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Hall-B</a:t>
            </a:r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57" name="Rectangle 56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405746" y="-76200"/>
            <a:ext cx="4186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INFN 12 GeV Projects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0" y="1197429"/>
            <a:ext cx="9144000" cy="543115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1124857"/>
            <a:ext cx="9144000" cy="55037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06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16779" y="-76200"/>
            <a:ext cx="23645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Nucleon 3D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5" name="Rectangle 14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75" y="1233062"/>
            <a:ext cx="7932544" cy="53052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30984" y="754912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JLab12 able to provide x 1000 luminosity (</a:t>
            </a:r>
            <a:r>
              <a:rPr lang="en-US" dirty="0" err="1" smtClean="0"/>
              <a:t>vs</a:t>
            </a:r>
            <a:r>
              <a:rPr lang="en-US" dirty="0" smtClean="0"/>
              <a:t> HERMES) at large x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33928" y="754912"/>
            <a:ext cx="6200409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573482" y="706921"/>
            <a:ext cx="480785" cy="480786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0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8508" y="991274"/>
            <a:ext cx="2579626" cy="5191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88688" y="6504847"/>
            <a:ext cx="1435311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M. Contalbrigo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7" y="991274"/>
            <a:ext cx="6194852" cy="5191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508" y="1957927"/>
            <a:ext cx="2579626" cy="4104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4259" y="1224895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Lattice Calculations</a:t>
            </a:r>
          </a:p>
          <a:p>
            <a:r>
              <a:rPr lang="en-US" sz="1400" dirty="0" err="1" smtClean="0"/>
              <a:t>arXiv</a:t>
            </a:r>
            <a:r>
              <a:rPr lang="en-US" sz="1400" dirty="0" smtClean="0"/>
              <a:t>: </a:t>
            </a:r>
            <a:r>
              <a:rPr lang="en-US" sz="1400" dirty="0" err="1" smtClean="0"/>
              <a:t>hep-lat</a:t>
            </a:r>
            <a:r>
              <a:rPr lang="en-US" sz="1400" dirty="0" smtClean="0"/>
              <a:t>/0612032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19793" y="-76200"/>
            <a:ext cx="47584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Polarized Quark Imaging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0" name="Rectangle 19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3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sp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7997"/>
            <a:ext cx="9155545" cy="5244244"/>
          </a:xfrm>
          <a:prstGeom prst="rect">
            <a:avLst/>
          </a:prstGeom>
        </p:spPr>
      </p:pic>
      <p:pic>
        <p:nvPicPr>
          <p:cNvPr id="5" name="Picture 4" descr="Gr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0076"/>
            <a:ext cx="9155545" cy="3943197"/>
          </a:xfrm>
          <a:prstGeom prst="rect">
            <a:avLst/>
          </a:prstGeom>
        </p:spPr>
      </p:pic>
      <p:pic>
        <p:nvPicPr>
          <p:cNvPr id="8" name="Picture 7" descr="Vio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9355"/>
            <a:ext cx="9144000" cy="1891984"/>
          </a:xfrm>
          <a:prstGeom prst="rect">
            <a:avLst/>
          </a:prstGeom>
        </p:spPr>
      </p:pic>
      <p:pic>
        <p:nvPicPr>
          <p:cNvPr id="6" name="Picture 5" descr="Topic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2" y="5566261"/>
            <a:ext cx="7619991" cy="105077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17099" y="1098978"/>
            <a:ext cx="52813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</a:t>
            </a:r>
            <a:r>
              <a:rPr lang="en-US" sz="1600" dirty="0" err="1">
                <a:solidFill>
                  <a:schemeClr val="bg1"/>
                </a:solidFill>
              </a:rPr>
              <a:t>www.hadronicphysics.it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dirty="0" err="1">
                <a:solidFill>
                  <a:schemeClr val="bg1"/>
                </a:solidFill>
              </a:rPr>
              <a:t>hasqcd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dirty="0" err="1">
                <a:solidFill>
                  <a:schemeClr val="bg1"/>
                </a:solidFill>
              </a:rPr>
              <a:t>index.php</a:t>
            </a:r>
            <a:r>
              <a:rPr lang="en-US" sz="1600" dirty="0">
                <a:solidFill>
                  <a:schemeClr val="bg1"/>
                </a:solidFill>
              </a:rPr>
              <a:t>/3d-spin/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465969"/>
            <a:ext cx="303645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5450" y="1466285"/>
            <a:ext cx="2397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600" dirty="0" err="1" smtClean="0"/>
              <a:t>Bacchetta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ERC Consolidator Grant</a:t>
            </a:r>
          </a:p>
        </p:txBody>
      </p:sp>
      <p:sp>
        <p:nvSpPr>
          <p:cNvPr id="4" name="Rectangle 3"/>
          <p:cNvSpPr/>
          <p:nvPr/>
        </p:nvSpPr>
        <p:spPr>
          <a:xfrm>
            <a:off x="3182829" y="1477661"/>
            <a:ext cx="597271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</a:t>
            </a:r>
            <a:r>
              <a:rPr lang="en-US" sz="1600" dirty="0" smtClean="0"/>
              <a:t>evoted </a:t>
            </a:r>
            <a:r>
              <a:rPr lang="en-US" sz="1600" dirty="0"/>
              <a:t>to the study of the properties of transverse momentum </a:t>
            </a:r>
          </a:p>
          <a:p>
            <a:r>
              <a:rPr lang="en-US" sz="1600" dirty="0" smtClean="0"/>
              <a:t>distributions and their </a:t>
            </a:r>
            <a:r>
              <a:rPr lang="en-US" sz="1600" dirty="0"/>
              <a:t>extraction from experimental data</a:t>
            </a:r>
          </a:p>
        </p:txBody>
      </p:sp>
      <p:pic>
        <p:nvPicPr>
          <p:cNvPr id="3" name="Picture 2" descr="3Dspin_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091690"/>
            <a:ext cx="6107545" cy="3450165"/>
          </a:xfrm>
          <a:prstGeom prst="rect">
            <a:avLst/>
          </a:prstGeom>
        </p:spPr>
      </p:pic>
      <p:pic>
        <p:nvPicPr>
          <p:cNvPr id="11" name="Picture 10" descr="3DSpi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2258673"/>
            <a:ext cx="2464234" cy="18636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450" y="4953123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Italian side of</a:t>
            </a:r>
            <a:endParaRPr lang="en-US" dirty="0"/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66458" y="-76200"/>
            <a:ext cx="386516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3D Phenomenology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3" name="Rectangle 2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ejlab12_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4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251168" y="713739"/>
            <a:ext cx="4696752" cy="10134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140059" y="1869721"/>
            <a:ext cx="4807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 smtClean="0">
                <a:solidFill>
                  <a:srgbClr val="800000"/>
                </a:solidFill>
                <a:latin typeface="Calibri"/>
                <a:cs typeface="Calibri"/>
              </a:rPr>
              <a:t>HD gas distillation</a:t>
            </a: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Calibri"/>
                <a:cs typeface="Calibri"/>
              </a:rPr>
              <a:t>Very pure HD gas is needed to produce polarized targets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29" name="Immagine 28" descr="IMG_04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4784" y="1076674"/>
            <a:ext cx="2359086" cy="1633214"/>
          </a:xfrm>
          <a:prstGeom prst="rect">
            <a:avLst/>
          </a:prstGeom>
        </p:spPr>
      </p:pic>
      <p:sp>
        <p:nvSpPr>
          <p:cNvPr id="33" name="TextBox 23"/>
          <p:cNvSpPr txBox="1"/>
          <p:nvPr/>
        </p:nvSpPr>
        <p:spPr>
          <a:xfrm>
            <a:off x="9201127" y="23372846"/>
            <a:ext cx="10810897" cy="523220"/>
          </a:xfrm>
          <a:prstGeom prst="rect">
            <a:avLst/>
          </a:prstGeom>
          <a:noFill/>
          <a:ln>
            <a:noFill/>
          </a:ln>
          <a:effectLst>
            <a:glow rad="139700">
              <a:srgbClr val="8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Very pure HD gas is needed to produce polarized targets.</a:t>
            </a:r>
          </a:p>
          <a:p>
            <a:pPr algn="just"/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Raman </a:t>
            </a:r>
            <a:r>
              <a:rPr lang="en-US" sz="1400" b="1" dirty="0" err="1" smtClean="0">
                <a:solidFill>
                  <a:srgbClr val="800000"/>
                </a:solidFill>
                <a:latin typeface="Calibri"/>
                <a:cs typeface="Calibri"/>
              </a:rPr>
              <a:t>spectrosopy</a:t>
            </a:r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is used to analyze the content of H</a:t>
            </a:r>
            <a:r>
              <a:rPr lang="en-US" sz="14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 and D</a:t>
            </a:r>
            <a:r>
              <a:rPr lang="en-US" sz="14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  contaminants in the HD gas.</a:t>
            </a:r>
          </a:p>
        </p:txBody>
      </p:sp>
      <p:pic>
        <p:nvPicPr>
          <p:cNvPr id="34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73" y="233728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950" y="235252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627" y="236776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304" y="238300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981" y="239824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5" descr="DSC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657" y="24134846"/>
            <a:ext cx="6585146" cy="5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40058" y="2508368"/>
            <a:ext cx="51025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>
                <a:solidFill>
                  <a:srgbClr val="800000"/>
                </a:solidFill>
                <a:latin typeface="Calibri"/>
                <a:cs typeface="Calibri"/>
              </a:rPr>
              <a:t>Raman spectroscopy </a:t>
            </a:r>
            <a:endParaRPr lang="en-US" sz="15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n-US" sz="1500" dirty="0" smtClean="0">
                <a:solidFill>
                  <a:srgbClr val="000000"/>
                </a:solidFill>
                <a:latin typeface="Calibri"/>
                <a:cs typeface="Calibri"/>
              </a:rPr>
              <a:t>nalyze </a:t>
            </a:r>
            <a:r>
              <a:rPr lang="en-US" sz="1500" dirty="0">
                <a:solidFill>
                  <a:srgbClr val="000000"/>
                </a:solidFill>
                <a:latin typeface="Calibri"/>
                <a:cs typeface="Calibri"/>
              </a:rPr>
              <a:t>the content of H</a:t>
            </a:r>
            <a:r>
              <a:rPr lang="en-US" sz="1500" baseline="-25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500" dirty="0">
                <a:solidFill>
                  <a:srgbClr val="000000"/>
                </a:solidFill>
                <a:latin typeface="Calibri"/>
                <a:cs typeface="Calibri"/>
              </a:rPr>
              <a:t> and D</a:t>
            </a:r>
            <a:r>
              <a:rPr lang="en-US" sz="1500" baseline="-25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500" dirty="0">
                <a:solidFill>
                  <a:srgbClr val="000000"/>
                </a:solidFill>
                <a:latin typeface="Calibri"/>
                <a:cs typeface="Calibri"/>
              </a:rPr>
              <a:t>  contaminants </a:t>
            </a:r>
            <a:r>
              <a:rPr lang="en-US" sz="1500" dirty="0" smtClean="0">
                <a:solidFill>
                  <a:srgbClr val="000000"/>
                </a:solidFill>
                <a:latin typeface="Calibri"/>
                <a:cs typeface="Calibri"/>
              </a:rPr>
              <a:t>in the </a:t>
            </a:r>
            <a:r>
              <a:rPr lang="en-US" sz="1500" dirty="0">
                <a:solidFill>
                  <a:srgbClr val="000000"/>
                </a:solidFill>
                <a:latin typeface="Calibri"/>
                <a:cs typeface="Calibri"/>
              </a:rPr>
              <a:t>HD gas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0" name="Immagine 49" descr="Schermata 2016-06-30 alle 00.28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19" y="713738"/>
            <a:ext cx="2031063" cy="138981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0" name="Rectangle 29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ejlab12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pic>
        <p:nvPicPr>
          <p:cNvPr id="45" name="Immagine 7" descr="20160516_112508_HDR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928"/>
          <a:stretch/>
        </p:blipFill>
        <p:spPr>
          <a:xfrm rot="5400000">
            <a:off x="5319493" y="2468593"/>
            <a:ext cx="2132803" cy="1633214"/>
          </a:xfrm>
          <a:prstGeom prst="rect">
            <a:avLst/>
          </a:prstGeom>
        </p:spPr>
      </p:pic>
      <p:pic>
        <p:nvPicPr>
          <p:cNvPr id="47" name="Immagine 31" descr="Schermata 2016-06-29 alle 23.36.1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20" y="3214080"/>
            <a:ext cx="1657802" cy="1678824"/>
          </a:xfrm>
          <a:prstGeom prst="rect">
            <a:avLst/>
          </a:prstGeom>
        </p:spPr>
      </p:pic>
      <p:sp>
        <p:nvSpPr>
          <p:cNvPr id="44" name="CasellaDiTesto 2"/>
          <p:cNvSpPr txBox="1"/>
          <p:nvPr/>
        </p:nvSpPr>
        <p:spPr>
          <a:xfrm>
            <a:off x="119817" y="3164264"/>
            <a:ext cx="49500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 smtClean="0">
                <a:solidFill>
                  <a:srgbClr val="800000"/>
                </a:solidFill>
                <a:latin typeface="Calibri"/>
                <a:cs typeface="Calibri"/>
              </a:rPr>
              <a:t>Bulk MgB</a:t>
            </a:r>
            <a:r>
              <a:rPr lang="en-US" sz="1500" b="1" baseline="-25000" dirty="0" smtClean="0">
                <a:solidFill>
                  <a:srgbClr val="800000"/>
                </a:solidFill>
                <a:latin typeface="Calibri"/>
                <a:cs typeface="Calibri"/>
              </a:rPr>
              <a:t>2 </a:t>
            </a:r>
            <a:r>
              <a:rPr lang="en-US" sz="1500" b="1" dirty="0" smtClean="0">
                <a:solidFill>
                  <a:srgbClr val="800000"/>
                </a:solidFill>
                <a:latin typeface="Calibri"/>
                <a:cs typeface="Calibri"/>
              </a:rPr>
              <a:t>magnet solution</a:t>
            </a:r>
            <a:endParaRPr lang="en-US" sz="1500" b="1" dirty="0">
              <a:solidFill>
                <a:srgbClr val="800000"/>
              </a:solidFill>
              <a:latin typeface="Calibri"/>
              <a:cs typeface="Calibri"/>
            </a:endParaRPr>
          </a:p>
          <a:p>
            <a:pPr algn="just"/>
            <a:r>
              <a:rPr lang="en-US" sz="1500" dirty="0" smtClean="0">
                <a:solidFill>
                  <a:srgbClr val="000000"/>
                </a:solidFill>
                <a:latin typeface="Calibri"/>
                <a:cs typeface="Calibri"/>
              </a:rPr>
              <a:t>Transverse target inside CLAS12 requires to screen a 2T solenoid and generate ~1T transverse holding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9680" y="4479003"/>
            <a:ext cx="3884177" cy="20656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0384" y="4479003"/>
            <a:ext cx="264160" cy="105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23514" y="4548063"/>
            <a:ext cx="2930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1T transverse field by a MgB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cylinder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6" name="CasellaDiTesto 2"/>
          <p:cNvSpPr txBox="1"/>
          <p:nvPr/>
        </p:nvSpPr>
        <p:spPr>
          <a:xfrm>
            <a:off x="373162" y="715204"/>
            <a:ext cx="33744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Calibri"/>
                <a:cs typeface="Calibri"/>
              </a:rPr>
              <a:t>Solid HD </a:t>
            </a:r>
            <a:r>
              <a:rPr lang="en-US" sz="1600" b="1" dirty="0">
                <a:latin typeface="Calibri"/>
                <a:cs typeface="Calibri"/>
              </a:rPr>
              <a:t>in frozen spin </a:t>
            </a:r>
            <a:r>
              <a:rPr lang="en-US" sz="1600" b="1" dirty="0" smtClean="0">
                <a:latin typeface="Calibri"/>
                <a:cs typeface="Calibri"/>
              </a:rPr>
              <a:t>mode</a:t>
            </a:r>
            <a:endParaRPr lang="en-US" sz="1600" b="1" dirty="0">
              <a:latin typeface="Calibri"/>
              <a:cs typeface="Calibri"/>
            </a:endParaRPr>
          </a:p>
          <a:p>
            <a:pPr algn="just"/>
            <a:r>
              <a:rPr lang="en-US" sz="1600" b="1" dirty="0" smtClean="0">
                <a:latin typeface="Calibri"/>
                <a:cs typeface="Calibri"/>
              </a:rPr>
              <a:t>polarization up to 60% H or 35% D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237956" y="1193831"/>
            <a:ext cx="37447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en-US" sz="500" dirty="0">
              <a:solidFill>
                <a:srgbClr val="FF0000"/>
              </a:solidFill>
              <a:latin typeface="Times" pitchFamily="18" charset="0"/>
            </a:endParaRPr>
          </a:p>
          <a:p>
            <a:pPr lvl="1" eaLnBrk="0" hangingPunct="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  <a:latin typeface="Times" pitchFamily="18" charset="0"/>
              </a:rPr>
              <a:t>Minimize nuclear background               </a:t>
            </a:r>
            <a:r>
              <a:rPr lang="en-US" sz="400" b="1" dirty="0" smtClean="0">
                <a:solidFill>
                  <a:srgbClr val="0000FF"/>
                </a:solidFill>
                <a:latin typeface="Times" pitchFamily="18" charset="0"/>
              </a:rPr>
              <a:t>          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986668" y="-76200"/>
            <a:ext cx="50247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HD-ice Frozen Spin Target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53" name="Immagine 37" descr="forAnnalisa_angled3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9" y="4411932"/>
            <a:ext cx="3575880" cy="2179052"/>
          </a:xfrm>
          <a:prstGeom prst="rect">
            <a:avLst/>
          </a:prstGeom>
        </p:spPr>
      </p:pic>
      <p:sp>
        <p:nvSpPr>
          <p:cNvPr id="54" name="CasellaDiTesto 31"/>
          <p:cNvSpPr txBox="1"/>
          <p:nvPr/>
        </p:nvSpPr>
        <p:spPr>
          <a:xfrm>
            <a:off x="599889" y="5929539"/>
            <a:ext cx="295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"/>
                <a:cs typeface="Calibri"/>
              </a:rPr>
              <a:t>Upgraded Injector Test Facility: </a:t>
            </a:r>
          </a:p>
          <a:p>
            <a:r>
              <a:rPr lang="en-US" sz="1400" b="1" dirty="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lang="en-US" sz="1400" b="1" dirty="0" smtClean="0">
                <a:solidFill>
                  <a:schemeClr val="bg1"/>
                </a:solidFill>
                <a:latin typeface="Calibri"/>
                <a:cs typeface="Calibri"/>
              </a:rPr>
              <a:t>elaxation time </a:t>
            </a:r>
            <a:r>
              <a:rPr lang="en-US" sz="1400" b="1" dirty="0" err="1" smtClean="0">
                <a:solidFill>
                  <a:schemeClr val="bg1"/>
                </a:solidFill>
                <a:latin typeface="Calibri"/>
                <a:cs typeface="Calibri"/>
              </a:rPr>
              <a:t>vs</a:t>
            </a:r>
            <a:r>
              <a:rPr lang="en-US" sz="1400" b="1" dirty="0" smtClean="0">
                <a:solidFill>
                  <a:schemeClr val="bg1"/>
                </a:solidFill>
                <a:latin typeface="Calibri"/>
                <a:cs typeface="Calibri"/>
              </a:rPr>
              <a:t> accumulated dose </a:t>
            </a:r>
            <a:endParaRPr lang="en-US" sz="1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02823" y="4479002"/>
            <a:ext cx="575094" cy="73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848" y="855465"/>
            <a:ext cx="403272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Ring-Imaging Cherenkov Detector</a:t>
            </a:r>
          </a:p>
          <a:p>
            <a:endParaRPr lang="en-US" sz="1500" b="1" dirty="0"/>
          </a:p>
          <a:p>
            <a:r>
              <a:rPr lang="en-US" sz="1500" b="1" dirty="0" smtClean="0"/>
              <a:t>Coordination</a:t>
            </a:r>
            <a:r>
              <a:rPr lang="en-US" sz="1500" dirty="0" smtClean="0"/>
              <a:t>: INFN-FE</a:t>
            </a:r>
            <a:endParaRPr lang="en-US" sz="1500" dirty="0"/>
          </a:p>
          <a:p>
            <a:r>
              <a:rPr lang="en-US" sz="1500" b="1" dirty="0" smtClean="0"/>
              <a:t>Contributors</a:t>
            </a:r>
            <a:r>
              <a:rPr lang="en-US" sz="1500" dirty="0" smtClean="0"/>
              <a:t>: INFN-FE,LNF,RM1,BA,GE, JLab, ANL, GWU, Duquesne U., UCONN, Glasgow U, UTFSM (Chile), KNU (Korea)</a:t>
            </a:r>
          </a:p>
          <a:p>
            <a:endParaRPr lang="en-US" sz="1500" dirty="0"/>
          </a:p>
          <a:p>
            <a:r>
              <a:rPr lang="en-US" sz="1500" dirty="0" smtClean="0"/>
              <a:t>Supported by MIUR priority project CLASMED</a:t>
            </a:r>
          </a:p>
          <a:p>
            <a:endParaRPr lang="en-US" sz="1500" dirty="0" smtClean="0"/>
          </a:p>
          <a:p>
            <a:endParaRPr lang="en-US" sz="1500" dirty="0"/>
          </a:p>
          <a:p>
            <a:endParaRPr lang="en-US" sz="1500" dirty="0" smtClean="0"/>
          </a:p>
          <a:p>
            <a:endParaRPr lang="en-US" sz="1500" dirty="0"/>
          </a:p>
          <a:p>
            <a:endParaRPr lang="en-US" sz="1500" dirty="0" smtClean="0"/>
          </a:p>
          <a:p>
            <a:endParaRPr lang="en-US" sz="1500" dirty="0"/>
          </a:p>
          <a:p>
            <a:endParaRPr lang="en-US" sz="1500" dirty="0" smtClean="0"/>
          </a:p>
          <a:p>
            <a:endParaRPr lang="en-US" sz="1500" dirty="0"/>
          </a:p>
          <a:p>
            <a:endParaRPr lang="en-US" sz="1500" dirty="0" smtClean="0"/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 smtClean="0"/>
              <a:t>RICH 1</a:t>
            </a:r>
            <a:r>
              <a:rPr lang="en-US" sz="1500" baseline="30000" dirty="0" smtClean="0"/>
              <a:t>st</a:t>
            </a:r>
            <a:r>
              <a:rPr lang="en-US" sz="1500" dirty="0" smtClean="0"/>
              <a:t> Module Installed in January 18</a:t>
            </a:r>
          </a:p>
          <a:p>
            <a:endParaRPr lang="en-US" sz="1500" dirty="0"/>
          </a:p>
          <a:p>
            <a:r>
              <a:rPr lang="en-US" sz="1500" dirty="0" smtClean="0"/>
              <a:t>RICH 2</a:t>
            </a:r>
            <a:r>
              <a:rPr lang="en-US" sz="1500" baseline="30000" dirty="0" smtClean="0"/>
              <a:t>nd</a:t>
            </a:r>
            <a:r>
              <a:rPr lang="en-US" sz="1500" dirty="0" smtClean="0"/>
              <a:t> Construction ongoing</a:t>
            </a:r>
          </a:p>
          <a:p>
            <a:r>
              <a:rPr lang="en-US" sz="1500" dirty="0" smtClean="0"/>
              <a:t>Module </a:t>
            </a:r>
            <a:r>
              <a:rPr lang="en-US" sz="1500" dirty="0"/>
              <a:t>e</a:t>
            </a:r>
            <a:r>
              <a:rPr lang="en-US" sz="1500" dirty="0" smtClean="0"/>
              <a:t>xpected to be ready in 2021</a:t>
            </a:r>
          </a:p>
        </p:txBody>
      </p:sp>
      <p:sp>
        <p:nvSpPr>
          <p:cNvPr id="3" name="Rectangle 2"/>
          <p:cNvSpPr/>
          <p:nvPr/>
        </p:nvSpPr>
        <p:spPr>
          <a:xfrm>
            <a:off x="230848" y="3138189"/>
            <a:ext cx="4032724" cy="16490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37654" y="-76200"/>
            <a:ext cx="25227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Project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RICH_official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70" y="869648"/>
            <a:ext cx="4071938" cy="54192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5" name="Rectangle 14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ejlab12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0634" y="3195888"/>
            <a:ext cx="33390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latin typeface="+mj-lt"/>
                <a:cs typeface="Gill Sans"/>
              </a:rPr>
              <a:t>3D Structure and Fragmentation</a:t>
            </a:r>
            <a:endParaRPr lang="en-US" sz="1500" dirty="0" smtClean="0">
              <a:latin typeface="+mj-lt"/>
              <a:cs typeface="Gill Sans"/>
            </a:endParaRPr>
          </a:p>
          <a:p>
            <a:r>
              <a:rPr lang="en-US" sz="1500" dirty="0" smtClean="0">
                <a:latin typeface="+mj-lt"/>
                <a:cs typeface="Gill Sans"/>
              </a:rPr>
              <a:t>Access to parton dynamics with </a:t>
            </a:r>
          </a:p>
          <a:p>
            <a:r>
              <a:rPr lang="en-US" sz="1500" dirty="0">
                <a:latin typeface="+mj-lt"/>
                <a:cs typeface="Gill Sans"/>
              </a:rPr>
              <a:t>f</a:t>
            </a:r>
            <a:r>
              <a:rPr lang="en-US" sz="1500" dirty="0" smtClean="0">
                <a:latin typeface="+mj-lt"/>
                <a:cs typeface="Gill Sans"/>
              </a:rPr>
              <a:t>lavor sensitivity</a:t>
            </a:r>
          </a:p>
          <a:p>
            <a:endParaRPr lang="en-US" sz="1500" dirty="0" smtClean="0">
              <a:latin typeface="+mj-lt"/>
              <a:cs typeface="Gill Sans"/>
            </a:endParaRPr>
          </a:p>
          <a:p>
            <a:r>
              <a:rPr lang="en-US" sz="1500" b="1" dirty="0" smtClean="0">
                <a:latin typeface="+mj-lt"/>
                <a:cs typeface="Gill Sans"/>
              </a:rPr>
              <a:t>Rare channels</a:t>
            </a:r>
          </a:p>
          <a:p>
            <a:r>
              <a:rPr lang="en-US" sz="1500" dirty="0" smtClean="0">
                <a:latin typeface="+mj-lt"/>
                <a:cs typeface="Gill Sans"/>
              </a:rPr>
              <a:t>Background suppression</a:t>
            </a:r>
            <a:endParaRPr lang="en-US" sz="1500" dirty="0">
              <a:latin typeface="+mj-lt"/>
              <a:cs typeface="Gill San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9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7474" y="710513"/>
            <a:ext cx="3824375" cy="3370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1" descr="page43image3857984">
            <a:extLst>
              <a:ext uri="{FF2B5EF4-FFF2-40B4-BE49-F238E27FC236}">
                <a16:creationId xmlns:a16="http://schemas.microsoft.com/office/drawing/2014/main" xmlns="" id="{99127771-8358-1A4E-A0B8-56C940A2507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4" y="3939709"/>
            <a:ext cx="3816952" cy="258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9746" y="-76200"/>
            <a:ext cx="49185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Readout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30221" y="5110726"/>
            <a:ext cx="374389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00FF"/>
                </a:solidFill>
              </a:rPr>
              <a:t>Readout Electronics: INFN-JLab joint venture 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</p:txBody>
      </p:sp>
      <p:pic>
        <p:nvPicPr>
          <p:cNvPr id="33" name="Picture 32" descr="Electroni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79" y="2844085"/>
            <a:ext cx="3798033" cy="2132742"/>
          </a:xfrm>
          <a:prstGeom prst="rect">
            <a:avLst/>
          </a:prstGeom>
        </p:spPr>
      </p:pic>
      <p:pic>
        <p:nvPicPr>
          <p:cNvPr id="35" name="Picture 34" descr="PM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79" y="666661"/>
            <a:ext cx="3798033" cy="213274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2" name="Rectangle 31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ejlab12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291614" y="5404737"/>
            <a:ext cx="31295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Applications:</a:t>
            </a:r>
          </a:p>
          <a:p>
            <a:endParaRPr lang="en-US" sz="8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- </a:t>
            </a:r>
            <a:r>
              <a:rPr lang="en-US" sz="1400" dirty="0" err="1" smtClean="0"/>
              <a:t>Gluex</a:t>
            </a:r>
            <a:r>
              <a:rPr lang="en-US" sz="1400" dirty="0" smtClean="0"/>
              <a:t> DIRC            - Medical Imaging</a:t>
            </a:r>
          </a:p>
          <a:p>
            <a:r>
              <a:rPr lang="en-US" sz="1400" dirty="0" smtClean="0"/>
              <a:t>  - EIC R&amp;D                 - Homeland Security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SOLID</a:t>
            </a:r>
          </a:p>
        </p:txBody>
      </p:sp>
      <p:sp>
        <p:nvSpPr>
          <p:cNvPr id="4" name="Rectangle 3"/>
          <p:cNvSpPr/>
          <p:nvPr/>
        </p:nvSpPr>
        <p:spPr>
          <a:xfrm>
            <a:off x="5212079" y="5121761"/>
            <a:ext cx="3798033" cy="138934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E2C19EA-6823-E546-8597-FAD1A3667E60}"/>
              </a:ext>
            </a:extLst>
          </p:cNvPr>
          <p:cNvSpPr txBox="1"/>
          <p:nvPr/>
        </p:nvSpPr>
        <p:spPr>
          <a:xfrm>
            <a:off x="1100689" y="4475429"/>
            <a:ext cx="109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1g</a:t>
            </a:r>
            <a:r>
              <a:rPr lang="en-US" sz="1400" dirty="0" smtClean="0"/>
              <a:t> </a:t>
            </a:r>
            <a:r>
              <a:rPr lang="en-US" sz="1400" dirty="0" smtClean="0"/>
              <a:t>= 0.66 ns</a:t>
            </a:r>
          </a:p>
          <a:p>
            <a:endParaRPr lang="en-US" sz="800" dirty="0"/>
          </a:p>
          <a:p>
            <a:r>
              <a:rPr lang="en-US" sz="1400" dirty="0" smtClean="0"/>
              <a:t>Spec. &lt; 1 ns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1524000" y="3939709"/>
            <a:ext cx="1727200" cy="2044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841565" y="5343679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b</a:t>
            </a:r>
            <a:r>
              <a:rPr lang="en-US" sz="1000" dirty="0" smtClean="0">
                <a:solidFill>
                  <a:srgbClr val="FF0000"/>
                </a:solidFill>
              </a:rPr>
              <a:t>efore time-walk</a:t>
            </a:r>
          </a:p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 correction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3251200" y="5830744"/>
            <a:ext cx="209580" cy="263071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251200" y="4036786"/>
            <a:ext cx="1103226" cy="1022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818472" y="4198498"/>
            <a:ext cx="1161475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76648" y="4205096"/>
            <a:ext cx="0" cy="854583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30634" y="4036786"/>
            <a:ext cx="4114366" cy="1073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ck_43457663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5" y="406715"/>
            <a:ext cx="3880326" cy="38803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11085" y="802640"/>
            <a:ext cx="1276008" cy="345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31014" y="748268"/>
            <a:ext cx="11560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Symbol" charset="2"/>
                <a:cs typeface="Symbol" charset="2"/>
              </a:rPr>
              <a:t>s</a:t>
            </a:r>
            <a:r>
              <a:rPr lang="en-US" sz="1500" baseline="-25000" dirty="0" smtClean="0"/>
              <a:t>1</a:t>
            </a:r>
            <a:r>
              <a:rPr lang="en-US" sz="1500" baseline="-25000" dirty="0" smtClean="0">
                <a:latin typeface="Symbol" charset="2"/>
                <a:cs typeface="Symbol" charset="2"/>
              </a:rPr>
              <a:t>g</a:t>
            </a:r>
            <a:r>
              <a:rPr lang="en-US" sz="1500" dirty="0" smtClean="0"/>
              <a:t> = 6 </a:t>
            </a:r>
            <a:r>
              <a:rPr lang="en-US" sz="1500" dirty="0" err="1" smtClean="0"/>
              <a:t>mrad</a:t>
            </a:r>
            <a:r>
              <a:rPr lang="en-US" sz="1500" dirty="0" smtClean="0"/>
              <a:t>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1168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G_3858.JPG" descr="IMG_3858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0" b="3801"/>
          <a:stretch>
            <a:fillRect/>
          </a:stretch>
        </p:blipFill>
        <p:spPr bwMode="auto">
          <a:xfrm>
            <a:off x="6524101" y="2658728"/>
            <a:ext cx="2546722" cy="184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5775" y="691881"/>
            <a:ext cx="4722788" cy="1224864"/>
          </a:xfrm>
          <a:prstGeom prst="rect">
            <a:avLst/>
          </a:prstGeom>
          <a:noFill/>
        </p:spPr>
        <p:txBody>
          <a:bodyPr wrap="square" lIns="91350" tIns="45677" rIns="91350" bIns="45677" rtlCol="0">
            <a:spAutoFit/>
          </a:bodyPr>
          <a:lstStyle/>
          <a:p>
            <a:pPr>
              <a:spcBef>
                <a:spcPts val="544"/>
              </a:spcBef>
            </a:pPr>
            <a:r>
              <a:rPr lang="it-IT" sz="1500" dirty="0" err="1"/>
              <a:t>C</a:t>
            </a:r>
            <a:r>
              <a:rPr lang="it-IT" sz="1500" dirty="0" err="1" smtClean="0"/>
              <a:t>onfigurable</a:t>
            </a:r>
            <a:r>
              <a:rPr lang="it-IT" sz="1500" dirty="0" smtClean="0"/>
              <a:t> detector </a:t>
            </a:r>
            <a:r>
              <a:rPr lang="it-IT" sz="1500" dirty="0" err="1" smtClean="0"/>
              <a:t>facility</a:t>
            </a:r>
            <a:endParaRPr lang="it-IT" sz="1500" dirty="0" smtClean="0"/>
          </a:p>
          <a:p>
            <a:pPr>
              <a:spcBef>
                <a:spcPts val="544"/>
              </a:spcBef>
            </a:pPr>
            <a:r>
              <a:rPr lang="it-IT" sz="1500" dirty="0" err="1" smtClean="0"/>
              <a:t>Designed</a:t>
            </a:r>
            <a:r>
              <a:rPr lang="it-IT" sz="1500" dirty="0" smtClean="0"/>
              <a:t> to work </a:t>
            </a:r>
            <a:r>
              <a:rPr lang="it-IT" sz="1500" dirty="0" err="1" smtClean="0"/>
              <a:t>at</a:t>
            </a:r>
            <a:r>
              <a:rPr lang="it-IT" sz="1500" dirty="0" smtClean="0"/>
              <a:t> the </a:t>
            </a:r>
            <a:r>
              <a:rPr lang="it-IT" sz="1500" b="1" dirty="0" smtClean="0">
                <a:solidFill>
                  <a:srgbClr val="003300"/>
                </a:solidFill>
              </a:rPr>
              <a:t>luminosity frontier (</a:t>
            </a:r>
            <a:r>
              <a:rPr lang="en-US" sz="1500" b="1" dirty="0">
                <a:solidFill>
                  <a:srgbClr val="003300"/>
                </a:solidFill>
              </a:rPr>
              <a:t>&gt;10</a:t>
            </a:r>
            <a:r>
              <a:rPr lang="en-US" sz="1500" b="1" baseline="30000" dirty="0">
                <a:solidFill>
                  <a:srgbClr val="003300"/>
                </a:solidFill>
              </a:rPr>
              <a:t>38</a:t>
            </a:r>
            <a:r>
              <a:rPr lang="en-US" sz="1500" b="1" dirty="0">
                <a:solidFill>
                  <a:srgbClr val="003300"/>
                </a:solidFill>
              </a:rPr>
              <a:t>/cm</a:t>
            </a:r>
            <a:r>
              <a:rPr lang="en-US" sz="1500" b="1" baseline="30000" dirty="0">
                <a:solidFill>
                  <a:srgbClr val="003300"/>
                </a:solidFill>
              </a:rPr>
              <a:t>2</a:t>
            </a:r>
            <a:r>
              <a:rPr lang="en-US" sz="1500" b="1" dirty="0">
                <a:solidFill>
                  <a:srgbClr val="003300"/>
                </a:solidFill>
              </a:rPr>
              <a:t>/s</a:t>
            </a:r>
            <a:r>
              <a:rPr lang="it-IT" sz="1500" b="1" dirty="0" smtClean="0">
                <a:solidFill>
                  <a:srgbClr val="003300"/>
                </a:solidFill>
              </a:rPr>
              <a:t>)</a:t>
            </a:r>
          </a:p>
          <a:p>
            <a:pPr>
              <a:spcBef>
                <a:spcPts val="544"/>
              </a:spcBef>
            </a:pPr>
            <a:r>
              <a:rPr lang="it-IT" sz="1500" b="1" dirty="0" err="1" smtClean="0">
                <a:solidFill>
                  <a:srgbClr val="003300"/>
                </a:solidFill>
              </a:rPr>
              <a:t>Expected</a:t>
            </a:r>
            <a:r>
              <a:rPr lang="it-IT" sz="1500" b="1" dirty="0" smtClean="0">
                <a:solidFill>
                  <a:srgbClr val="003300"/>
                </a:solidFill>
              </a:rPr>
              <a:t> to start data-</a:t>
            </a:r>
            <a:r>
              <a:rPr lang="it-IT" sz="1500" b="1" dirty="0" err="1" smtClean="0">
                <a:solidFill>
                  <a:srgbClr val="003300"/>
                </a:solidFill>
              </a:rPr>
              <a:t>taking</a:t>
            </a:r>
            <a:r>
              <a:rPr lang="it-IT" sz="1500" b="1" dirty="0" smtClean="0">
                <a:solidFill>
                  <a:srgbClr val="003300"/>
                </a:solidFill>
              </a:rPr>
              <a:t> in 2020</a:t>
            </a:r>
          </a:p>
          <a:p>
            <a:pPr>
              <a:spcBef>
                <a:spcPts val="544"/>
              </a:spcBef>
            </a:pPr>
            <a:endParaRPr lang="it-IT" sz="1500" b="1" dirty="0">
              <a:solidFill>
                <a:srgbClr val="0033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7314" y="685377"/>
            <a:ext cx="3803558" cy="2895598"/>
            <a:chOff x="295396" y="3947832"/>
            <a:chExt cx="4193158" cy="3191861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96" y="4388811"/>
              <a:ext cx="4137257" cy="275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sellaDiTesto 11"/>
            <p:cNvSpPr txBox="1">
              <a:spLocks noChangeArrowheads="1"/>
            </p:cNvSpPr>
            <p:nvPr/>
          </p:nvSpPr>
          <p:spPr bwMode="auto">
            <a:xfrm>
              <a:off x="382825" y="3947832"/>
              <a:ext cx="3962399" cy="363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695" tIns="50350" rIns="100695" bIns="503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it-IT" sz="1300" b="1" dirty="0">
                  <a:solidFill>
                    <a:srgbClr val="C00000"/>
                  </a:solidFill>
                </a:rPr>
                <a:t>E-12-09-019: </a:t>
              </a:r>
              <a:r>
                <a:rPr lang="it-IT" sz="1500" b="1" dirty="0">
                  <a:solidFill>
                    <a:srgbClr val="C00000"/>
                  </a:solidFill>
                </a:rPr>
                <a:t>GMn - Cross section ratio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71601" y="6299733"/>
              <a:ext cx="916953" cy="315658"/>
            </a:xfrm>
            <a:prstGeom prst="rect">
              <a:avLst/>
            </a:prstGeom>
            <a:noFill/>
          </p:spPr>
          <p:txBody>
            <a:bodyPr wrap="none" lIns="100706" tIns="50355" rIns="100706" bIns="50355" rtlCol="0">
              <a:spAutoFit/>
            </a:bodyPr>
            <a:lstStyle/>
            <a:p>
              <a:r>
                <a:rPr lang="it-IT" sz="1200" dirty="0">
                  <a:solidFill>
                    <a:schemeClr val="accent1">
                      <a:lumMod val="50000"/>
                    </a:schemeClr>
                  </a:solidFill>
                </a:rPr>
                <a:t>+ p tagger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50257" y="6641570"/>
              <a:ext cx="643578" cy="45333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it-IT" sz="11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INFN</a:t>
              </a:r>
            </a:p>
            <a:p>
              <a:pPr algn="ctr"/>
              <a:r>
                <a:rPr lang="it-IT" sz="11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4xGEM</a:t>
              </a:r>
              <a:endParaRPr lang="en-US" sz="1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 rot="2604227">
              <a:off x="1578633" y="6193459"/>
              <a:ext cx="252028" cy="36004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9" y="4138660"/>
            <a:ext cx="37719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153242" y="3784692"/>
            <a:ext cx="3691082" cy="1601097"/>
            <a:chOff x="320563" y="795769"/>
            <a:chExt cx="4069162" cy="1764913"/>
          </a:xfrm>
        </p:grpSpPr>
        <p:sp>
          <p:nvSpPr>
            <p:cNvPr id="44" name="CasellaDiTesto 8"/>
            <p:cNvSpPr txBox="1">
              <a:spLocks noChangeArrowheads="1"/>
            </p:cNvSpPr>
            <p:nvPr/>
          </p:nvSpPr>
          <p:spPr bwMode="auto">
            <a:xfrm>
              <a:off x="320563" y="795769"/>
              <a:ext cx="4069162" cy="363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695" tIns="50350" rIns="100695" bIns="503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it-IT" sz="1300" b="1" dirty="0">
                  <a:solidFill>
                    <a:srgbClr val="C00000"/>
                  </a:solidFill>
                </a:rPr>
                <a:t>E-12-07-109: </a:t>
              </a:r>
              <a:r>
                <a:rPr lang="it-IT" sz="1500" b="1" dirty="0">
                  <a:solidFill>
                    <a:srgbClr val="C00000"/>
                  </a:solidFill>
                </a:rPr>
                <a:t>GEp - Polarization transfer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754237" y="2267671"/>
              <a:ext cx="45719" cy="225975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6" rIns="91410" bIns="45706"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4654" y="1658484"/>
              <a:ext cx="803497" cy="266738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it-IT" sz="11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INFN SiD</a:t>
              </a:r>
              <a:endParaRPr lang="en-US" sz="1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/>
            <p:cNvCxnSpPr>
              <a:stCxn id="46" idx="2"/>
              <a:endCxn id="48" idx="1"/>
            </p:cNvCxnSpPr>
            <p:nvPr/>
          </p:nvCxnSpPr>
          <p:spPr>
            <a:xfrm>
              <a:off x="1086403" y="1925222"/>
              <a:ext cx="601170" cy="323168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1655936" y="2195661"/>
              <a:ext cx="216024" cy="36004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58110" y="1393586"/>
              <a:ext cx="643578" cy="45333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it-IT" sz="11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INFN</a:t>
              </a:r>
            </a:p>
            <a:p>
              <a:pPr algn="ctr"/>
              <a:r>
                <a:rPr lang="it-IT" sz="11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6xGEM</a:t>
              </a:r>
              <a:endParaRPr lang="en-US" sz="1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340012" y="2200633"/>
              <a:ext cx="252028" cy="36004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165663" y="4294043"/>
            <a:ext cx="859019" cy="2352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2656" tIns="32656" rIns="32656" bIns="32656" rtlCol="0">
            <a:spAutoFit/>
          </a:bodyPr>
          <a:lstStyle/>
          <a:p>
            <a:pPr algn="ctr"/>
            <a:r>
              <a:rPr lang="it-IT" sz="1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Polarimeters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9162" y="1077323"/>
            <a:ext cx="2210061" cy="283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it-IT" sz="1300" dirty="0"/>
              <a:t>First experiment to run (2020)</a:t>
            </a:r>
            <a:endParaRPr lang="en-US" sz="1300" dirty="0"/>
          </a:p>
        </p:txBody>
      </p:sp>
      <p:sp>
        <p:nvSpPr>
          <p:cNvPr id="53" name="TextBox 52"/>
          <p:cNvSpPr txBox="1"/>
          <p:nvPr/>
        </p:nvSpPr>
        <p:spPr>
          <a:xfrm>
            <a:off x="90883" y="4064858"/>
            <a:ext cx="1296807" cy="4838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it-IT" sz="1300" dirty="0"/>
              <a:t>SBS flagship exp.</a:t>
            </a:r>
          </a:p>
          <a:p>
            <a:r>
              <a:rPr lang="it-IT" sz="1300" dirty="0"/>
              <a:t>(run in </a:t>
            </a:r>
            <a:r>
              <a:rPr lang="it-IT" sz="1300" dirty="0">
                <a:sym typeface="Symbol"/>
              </a:rPr>
              <a:t></a:t>
            </a:r>
            <a:r>
              <a:rPr lang="it-IT" sz="1300" dirty="0"/>
              <a:t>2022)</a:t>
            </a:r>
            <a:endParaRPr lang="en-US" sz="1300" dirty="0"/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40" name="Rectangle 39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60" name="Rectangle 5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07518" y="1361134"/>
            <a:ext cx="622905" cy="411257"/>
          </a:xfrm>
          <a:prstGeom prst="rect">
            <a:avLst/>
          </a:prstGeom>
          <a:solidFill>
            <a:srgbClr val="FFFFCC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it-IT" sz="1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INFN</a:t>
            </a:r>
          </a:p>
          <a:p>
            <a:pPr algn="ctr"/>
            <a:r>
              <a:rPr lang="it-IT" sz="1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HCAL-J</a:t>
            </a:r>
            <a:endParaRPr lang="en-US" sz="11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09116" y="4399702"/>
            <a:ext cx="622905" cy="411257"/>
          </a:xfrm>
          <a:prstGeom prst="rect">
            <a:avLst/>
          </a:prstGeom>
          <a:solidFill>
            <a:srgbClr val="FFFFCC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it-IT" sz="1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INFN</a:t>
            </a:r>
          </a:p>
          <a:p>
            <a:pPr algn="ctr"/>
            <a:r>
              <a:rPr lang="it-IT" sz="1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HCAL-J</a:t>
            </a:r>
            <a:endParaRPr lang="en-US" sz="11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225828" y="-76200"/>
            <a:ext cx="254641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SBS 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in Hall-A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66" name="Gruppo"/>
          <p:cNvGrpSpPr/>
          <p:nvPr/>
        </p:nvGrpSpPr>
        <p:grpSpPr>
          <a:xfrm>
            <a:off x="6099438" y="4604390"/>
            <a:ext cx="3017349" cy="1954205"/>
            <a:chOff x="0" y="0"/>
            <a:chExt cx="4403315" cy="3133461"/>
          </a:xfrm>
        </p:grpSpPr>
        <p:pic>
          <p:nvPicPr>
            <p:cNvPr id="67" name="t5_for_report.pdf" descr="t5_for_report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03315" cy="2965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T5 vertical track"/>
            <p:cNvSpPr txBox="1"/>
            <p:nvPr/>
          </p:nvSpPr>
          <p:spPr>
            <a:xfrm>
              <a:off x="1217329" y="2938761"/>
              <a:ext cx="1922224" cy="194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900"/>
              </a:lvl1pPr>
            </a:lstStyle>
            <a:p>
              <a:r>
                <a:rPr dirty="0"/>
                <a:t>T5 vertical track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226560" y="4812198"/>
            <a:ext cx="139907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Cosmic Test:</a:t>
            </a:r>
          </a:p>
          <a:p>
            <a:endParaRPr lang="en-US" sz="1400" dirty="0"/>
          </a:p>
          <a:p>
            <a:r>
              <a:rPr lang="en-US" sz="1400" dirty="0" smtClean="0"/>
              <a:t>Estimated time </a:t>
            </a:r>
          </a:p>
          <a:p>
            <a:r>
              <a:rPr lang="en-US" sz="1400" dirty="0" smtClean="0"/>
              <a:t>resolution 1.4 ns  </a:t>
            </a:r>
          </a:p>
          <a:p>
            <a:r>
              <a:rPr lang="en-US" sz="1400" dirty="0" smtClean="0"/>
              <a:t>(Spec &lt; 1ns)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8884" y="1916745"/>
            <a:ext cx="274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Hadron Calorimeter HCAL-J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3981513" y="2306397"/>
            <a:ext cx="2553586" cy="2215225"/>
            <a:chOff x="5067339" y="614637"/>
            <a:chExt cx="3416649" cy="2952916"/>
          </a:xfrm>
        </p:grpSpPr>
        <p:pic>
          <p:nvPicPr>
            <p:cNvPr id="71" name="ea7cf9c7-2e7f-4ef0-95c3-056d805f691b.JPG" descr="ea7cf9c7-2e7f-4ef0-95c3-056d805f691b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339" y="1084297"/>
              <a:ext cx="3311714" cy="2483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5072484" y="614637"/>
              <a:ext cx="3411504" cy="429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</a:t>
              </a:r>
              <a:r>
                <a:rPr lang="en-US" sz="1400" dirty="0" smtClean="0"/>
                <a:t>odules ready for assembling</a:t>
              </a:r>
              <a:endParaRPr lang="en-US" sz="1400" dirty="0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7196844" y="2364303"/>
            <a:ext cx="1151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Cosmic stand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709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43109" y="620053"/>
            <a:ext cx="6335798" cy="3696657"/>
            <a:chOff x="1664554" y="865188"/>
            <a:chExt cx="6984777" cy="407488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"/>
            <a:stretch/>
          </p:blipFill>
          <p:spPr bwMode="auto">
            <a:xfrm>
              <a:off x="1664554" y="865188"/>
              <a:ext cx="6976033" cy="407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entagon 7"/>
            <p:cNvSpPr/>
            <p:nvPr/>
          </p:nvSpPr>
          <p:spPr>
            <a:xfrm flipH="1">
              <a:off x="7344568" y="2809403"/>
              <a:ext cx="1296144" cy="399577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r" defTabSz="913453"/>
              <a:r>
                <a:rPr lang="it-IT" sz="1400" dirty="0">
                  <a:solidFill>
                    <a:srgbClr val="FF0000"/>
                  </a:solidFill>
                </a:rPr>
                <a:t>Chamber j0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" name="Pentagon 9"/>
            <p:cNvSpPr/>
            <p:nvPr/>
          </p:nvSpPr>
          <p:spPr>
            <a:xfrm flipH="1">
              <a:off x="6793981" y="971525"/>
              <a:ext cx="1855350" cy="381663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ctr" defTabSz="913453"/>
              <a:r>
                <a:rPr lang="it-IT" sz="1500" dirty="0">
                  <a:solidFill>
                    <a:schemeClr val="tx2"/>
                  </a:solidFill>
                </a:rPr>
                <a:t>Large scintillators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 flipH="1">
              <a:off x="7344568" y="1545730"/>
              <a:ext cx="1296144" cy="399577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r" defTabSz="913453"/>
              <a:r>
                <a:rPr lang="it-IT" sz="1400" dirty="0">
                  <a:solidFill>
                    <a:srgbClr val="FF0000"/>
                  </a:solidFill>
                </a:rPr>
                <a:t>Chamber j1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 flipH="1">
              <a:off x="7344568" y="3529483"/>
              <a:ext cx="1296144" cy="399577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r" defTabSz="913453"/>
              <a:r>
                <a:rPr lang="it-IT" sz="1400" dirty="0">
                  <a:solidFill>
                    <a:srgbClr val="FF0000"/>
                  </a:solidFill>
                </a:rPr>
                <a:t>Chamber j2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3" name="Flowchart: Off-page Connector 12"/>
            <p:cNvSpPr/>
            <p:nvPr/>
          </p:nvSpPr>
          <p:spPr>
            <a:xfrm>
              <a:off x="3032707" y="982125"/>
              <a:ext cx="1152128" cy="792087"/>
            </a:xfrm>
            <a:prstGeom prst="flowChartOffpageConnector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ctr" defTabSz="913453"/>
              <a:r>
                <a:rPr lang="it-IT" sz="1400" dirty="0">
                  <a:solidFill>
                    <a:srgbClr val="C00000"/>
                  </a:solidFill>
                </a:rPr>
                <a:t>MPD / JLab</a:t>
              </a:r>
            </a:p>
            <a:p>
              <a:pPr algn="ctr" defTabSz="913453"/>
              <a:r>
                <a:rPr lang="it-IT" sz="1400" dirty="0">
                  <a:solidFill>
                    <a:srgbClr val="C00000"/>
                  </a:solidFill>
                </a:rPr>
                <a:t>DAQ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4" name="Flowchart: Off-page Connector 13"/>
            <p:cNvSpPr/>
            <p:nvPr/>
          </p:nvSpPr>
          <p:spPr>
            <a:xfrm rot="4157344" flipV="1">
              <a:off x="2452244" y="3705040"/>
              <a:ext cx="734128" cy="1410447"/>
            </a:xfrm>
            <a:prstGeom prst="flowChartOffpageConnector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71941" tIns="107912" rIns="71941" bIns="50350" rtlCol="0" anchor="ctr"/>
            <a:lstStyle/>
            <a:p>
              <a:pPr defTabSz="913453"/>
              <a:r>
                <a:rPr lang="it-IT" sz="1300" dirty="0">
                  <a:solidFill>
                    <a:srgbClr val="C00000"/>
                  </a:solidFill>
                </a:rPr>
                <a:t>Scintillators HV and trigger logic</a:t>
              </a: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6793981" y="4355901"/>
              <a:ext cx="1842660" cy="381663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ctr" defTabSz="913453"/>
              <a:r>
                <a:rPr lang="it-IT" sz="1500" dirty="0">
                  <a:solidFill>
                    <a:schemeClr val="tx2"/>
                  </a:solidFill>
                </a:rPr>
                <a:t>Large scintillators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16" name="Pentagon 15"/>
            <p:cNvSpPr/>
            <p:nvPr/>
          </p:nvSpPr>
          <p:spPr>
            <a:xfrm flipH="1">
              <a:off x="7344568" y="2193802"/>
              <a:ext cx="1296144" cy="399577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r" defTabSz="913453"/>
              <a:r>
                <a:rPr lang="it-IT" sz="1400" dirty="0">
                  <a:solidFill>
                    <a:srgbClr val="FF0000"/>
                  </a:solidFill>
                </a:rPr>
                <a:t>Chamber j3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Flowchart: Off-page Connector 17"/>
            <p:cNvSpPr/>
            <p:nvPr/>
          </p:nvSpPr>
          <p:spPr>
            <a:xfrm>
              <a:off x="1664555" y="1691605"/>
              <a:ext cx="1224136" cy="792087"/>
            </a:xfrm>
            <a:prstGeom prst="flowChartOffpageConnector">
              <a:avLst/>
            </a:prstGeom>
            <a:solidFill>
              <a:schemeClr val="bg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5" tIns="50350" rIns="100695" bIns="50350" rtlCol="0" anchor="ctr"/>
            <a:lstStyle/>
            <a:p>
              <a:pPr algn="ctr" defTabSz="913453"/>
              <a:r>
                <a:rPr lang="it-IT" sz="1400" dirty="0">
                  <a:solidFill>
                    <a:srgbClr val="C00000"/>
                  </a:solidFill>
                </a:rPr>
                <a:t>Integration Test System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18628" t="31673" r="11913"/>
          <a:stretch/>
        </p:blipFill>
        <p:spPr>
          <a:xfrm>
            <a:off x="6258951" y="4398922"/>
            <a:ext cx="2844498" cy="209038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667001" y="4319323"/>
            <a:ext cx="3619163" cy="2490080"/>
            <a:chOff x="6471368" y="804407"/>
            <a:chExt cx="3376192" cy="186722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368" y="804407"/>
              <a:ext cx="3376192" cy="171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8380689" y="1908277"/>
              <a:ext cx="1413285" cy="7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300" dirty="0">
                  <a:solidFill>
                    <a:schemeClr val="bg1"/>
                  </a:solidFill>
                </a:rPr>
                <a:t>No relevant</a:t>
              </a:r>
            </a:p>
            <a:p>
              <a:pPr algn="r"/>
              <a:r>
                <a:rPr lang="it-IT" sz="1300" dirty="0">
                  <a:solidFill>
                    <a:schemeClr val="bg1"/>
                  </a:solidFill>
                </a:rPr>
                <a:t>deformation of</a:t>
              </a:r>
            </a:p>
            <a:p>
              <a:pPr algn="r"/>
              <a:r>
                <a:rPr lang="it-IT" sz="1300" dirty="0">
                  <a:solidFill>
                    <a:schemeClr val="bg1"/>
                  </a:solidFill>
                </a:rPr>
                <a:t>the PCB support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69359" y="1619597"/>
              <a:ext cx="783223" cy="2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/>
                <a:t>Si sensor</a:t>
              </a:r>
              <a:endParaRPr lang="en-US" sz="11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91411" y="1043533"/>
              <a:ext cx="455835" cy="288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solidFill>
                    <a:schemeClr val="bg1"/>
                  </a:solidFill>
                </a:rPr>
                <a:t>PCB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Pentagon 19"/>
          <p:cNvSpPr/>
          <p:nvPr/>
        </p:nvSpPr>
        <p:spPr>
          <a:xfrm>
            <a:off x="65092" y="1152070"/>
            <a:ext cx="2743335" cy="2449287"/>
          </a:xfrm>
          <a:prstGeom prst="homePlate">
            <a:avLst>
              <a:gd name="adj" fmla="val 9291"/>
            </a:avLst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1" tIns="32656" rIns="65311" bIns="32656" rtlCol="0" anchor="ctr"/>
          <a:lstStyle/>
          <a:p>
            <a:pPr marL="161282" indent="-161282">
              <a:spcBef>
                <a:spcPts val="544"/>
              </a:spcBef>
            </a:pPr>
            <a:r>
              <a:rPr lang="it-IT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GEM:</a:t>
            </a:r>
          </a:p>
          <a:p>
            <a:pPr marL="161282" indent="-161282">
              <a:spcBef>
                <a:spcPts val="544"/>
              </a:spcBef>
            </a:pP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chambers under cosmic test 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JLab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it-IT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282" indent="-161282">
              <a:spcBef>
                <a:spcPts val="544"/>
              </a:spcBef>
            </a:pPr>
            <a:endParaRPr lang="it-IT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282" indent="-161282">
              <a:spcBef>
                <a:spcPts val="544"/>
              </a:spcBef>
            </a:pP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in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BigBite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‘19</a:t>
            </a:r>
            <a:endParaRPr lang="it-IT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33827" y="4484199"/>
            <a:ext cx="994885" cy="2530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it-IT" sz="1100" b="1" dirty="0"/>
              <a:t>SiD under test</a:t>
            </a:r>
            <a:endParaRPr lang="en-US" sz="11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210520" y="4477876"/>
            <a:ext cx="642987" cy="251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it-IT" sz="1100" b="1" dirty="0"/>
              <a:t>SiD FEM</a:t>
            </a:r>
            <a:endParaRPr lang="en-US" sz="1100" b="1" dirty="0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36" name="Rectangle 3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39" name="Rectangle 3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65092" y="4049090"/>
            <a:ext cx="2743335" cy="2449287"/>
          </a:xfrm>
          <a:prstGeom prst="homePlate">
            <a:avLst>
              <a:gd name="adj" fmla="val 9291"/>
            </a:avLst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1" tIns="32656" rIns="65311" bIns="32656" rtlCol="0" anchor="ctr"/>
          <a:lstStyle/>
          <a:p>
            <a:pPr marL="161282" indent="-161282">
              <a:spcBef>
                <a:spcPts val="544"/>
              </a:spcBef>
            </a:pP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61282" indent="-161282">
              <a:spcBef>
                <a:spcPts val="544"/>
              </a:spcBef>
            </a:pPr>
            <a:endParaRPr lang="it-IT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282" indent="-161282">
              <a:spcBef>
                <a:spcPts val="544"/>
              </a:spcBef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started at BA using automatic bonding machine</a:t>
            </a:r>
            <a:endParaRPr lang="it-IT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282" indent="-161282">
              <a:spcBef>
                <a:spcPts val="544"/>
              </a:spcBef>
            </a:pPr>
            <a:endParaRPr lang="it-IT" sz="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282" indent="-161282">
              <a:spcBef>
                <a:spcPts val="544"/>
              </a:spcBef>
            </a:pP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and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stand in Rome</a:t>
            </a:r>
          </a:p>
          <a:p>
            <a:pPr marL="161282" indent="-161282">
              <a:spcBef>
                <a:spcPts val="544"/>
              </a:spcBef>
            </a:pPr>
            <a:endParaRPr lang="it-IT" sz="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282" indent="-161282">
              <a:spcBef>
                <a:spcPts val="544"/>
              </a:spcBef>
            </a:pP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GEM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 @ </a:t>
            </a:r>
            <a:r>
              <a:rPr lang="it-IT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2019 </a:t>
            </a:r>
            <a:endParaRPr lang="it-IT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208730" y="-76200"/>
            <a:ext cx="45806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Tracker Status and Plan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8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102367" y="2260805"/>
            <a:ext cx="4964954" cy="20068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8823" y="4095750"/>
            <a:ext cx="8768498" cy="2446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583" y="709085"/>
            <a:ext cx="5500461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INFN users pursuing a synergic R&amp;D activity</a:t>
            </a:r>
          </a:p>
          <a:p>
            <a:endParaRPr lang="en-US" sz="1200" dirty="0" smtClean="0"/>
          </a:p>
          <a:p>
            <a:r>
              <a:rPr lang="en-US" dirty="0" smtClean="0"/>
              <a:t>Promote a spectroscopy program (GE, RM2)</a:t>
            </a:r>
          </a:p>
          <a:p>
            <a:endParaRPr lang="en-US" sz="1200" dirty="0"/>
          </a:p>
          <a:p>
            <a:r>
              <a:rPr lang="en-US" dirty="0" smtClean="0"/>
              <a:t>Electromagnetic Calorimeter with doped glass (GE, RM2)</a:t>
            </a:r>
          </a:p>
          <a:p>
            <a:endParaRPr lang="en-US" sz="1200" dirty="0"/>
          </a:p>
          <a:p>
            <a:r>
              <a:rPr lang="en-US" dirty="0" smtClean="0"/>
              <a:t>Streaming Readout (GE)</a:t>
            </a:r>
          </a:p>
          <a:p>
            <a:endParaRPr lang="en-US" sz="1200" dirty="0"/>
          </a:p>
          <a:p>
            <a:r>
              <a:rPr lang="en-US" dirty="0" smtClean="0"/>
              <a:t>Imaging Cherenkov (FE, RM1, LNS, CT)</a:t>
            </a:r>
          </a:p>
          <a:p>
            <a:r>
              <a:rPr lang="en-US" dirty="0"/>
              <a:t>h</a:t>
            </a:r>
            <a:r>
              <a:rPr lang="en-US" dirty="0" smtClean="0"/>
              <a:t>-</a:t>
            </a:r>
            <a:r>
              <a:rPr lang="en-US" dirty="0" err="1" smtClean="0"/>
              <a:t>endcap</a:t>
            </a:r>
            <a:r>
              <a:rPr lang="en-US" dirty="0" smtClean="0"/>
              <a:t>:   Dual radiator RICH </a:t>
            </a:r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-</a:t>
            </a:r>
            <a:r>
              <a:rPr lang="en-US" dirty="0" err="1" smtClean="0"/>
              <a:t>endcap</a:t>
            </a:r>
            <a:r>
              <a:rPr lang="en-US" dirty="0" smtClean="0"/>
              <a:t>:   Modular RICH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561" y="677334"/>
            <a:ext cx="3034439" cy="151341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98823" y="4490221"/>
            <a:ext cx="2544061" cy="1978240"/>
            <a:chOff x="5679775" y="1342984"/>
            <a:chExt cx="2998524" cy="260145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74" r="1662" b="5311"/>
            <a:stretch/>
          </p:blipFill>
          <p:spPr>
            <a:xfrm>
              <a:off x="5959342" y="1469908"/>
              <a:ext cx="2684250" cy="237167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679775" y="3532872"/>
              <a:ext cx="884199" cy="404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</a:rPr>
                <a:t>Aerogel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00703" y="1342984"/>
              <a:ext cx="1237361" cy="404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/>
                  </a:solidFill>
                </a:rPr>
                <a:t>Fresnel lens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53422" y="3539701"/>
              <a:ext cx="1324877" cy="404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Sensor plane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460060" y="1628349"/>
              <a:ext cx="143107" cy="48066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6117629" y="3274125"/>
              <a:ext cx="401543" cy="38706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8136852" y="3012291"/>
              <a:ext cx="113530" cy="64746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 descr="IMG_20180705_11234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39" y="4701222"/>
            <a:ext cx="3099194" cy="17403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523" y="4331172"/>
            <a:ext cx="2466476" cy="2210997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 rotWithShape="1">
          <a:blip r:embed="rId7"/>
          <a:srcRect l="12310" r="17748"/>
          <a:stretch/>
        </p:blipFill>
        <p:spPr>
          <a:xfrm>
            <a:off x="4103756" y="2270623"/>
            <a:ext cx="1535677" cy="2341139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214" y="2270641"/>
            <a:ext cx="3321107" cy="17265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523" y="4267674"/>
            <a:ext cx="2216485" cy="255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14021" y="4336332"/>
            <a:ext cx="2334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SiPM with CLAS12 electronics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93164" y="-76200"/>
            <a:ext cx="54117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EIC R&amp;D as Synergic Activity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97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" y="702785"/>
            <a:ext cx="7636566" cy="3084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910" y="4009878"/>
            <a:ext cx="3361871" cy="2650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916" y="3991735"/>
            <a:ext cx="3793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home.infn.it</a:t>
            </a:r>
            <a:r>
              <a:rPr lang="en-US" sz="1400" dirty="0"/>
              <a:t>/it/</a:t>
            </a:r>
            <a:r>
              <a:rPr lang="en-US" sz="1400" dirty="0" err="1"/>
              <a:t>comunicazione</a:t>
            </a:r>
            <a:r>
              <a:rPr lang="en-US" sz="1400" dirty="0"/>
              <a:t>/news/3158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7346" y="4652642"/>
            <a:ext cx="43523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Ultrafast Nucleons in Asymmetric Nuclei, </a:t>
            </a:r>
            <a:endParaRPr lang="en-US" sz="1400" i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al., CLAS Collaboration,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Nature 560 (2018) no.7720, 617-621</a:t>
            </a:r>
          </a:p>
          <a:p>
            <a:endParaRPr lang="en-US" sz="1400" dirty="0" smtClean="0"/>
          </a:p>
          <a:p>
            <a:r>
              <a:rPr lang="en-US" sz="1400" dirty="0" smtClean="0"/>
              <a:t>From CLAS data: the % of fast protons increases with </a:t>
            </a:r>
          </a:p>
          <a:p>
            <a:r>
              <a:rPr lang="en-US" sz="1400" dirty="0"/>
              <a:t>n</a:t>
            </a:r>
            <a:r>
              <a:rPr lang="en-US" sz="1400" dirty="0" smtClean="0"/>
              <a:t>eutron density in heavy nuclei. Their role in high-density</a:t>
            </a:r>
          </a:p>
          <a:p>
            <a:r>
              <a:rPr lang="en-US" sz="1400" dirty="0"/>
              <a:t>n</a:t>
            </a:r>
            <a:r>
              <a:rPr lang="en-US" sz="1400" dirty="0" smtClean="0"/>
              <a:t>eutron matter could be more relevant than expected.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382916" y="4514930"/>
            <a:ext cx="4434013" cy="188042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431" y="3604107"/>
            <a:ext cx="3247572" cy="427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7705" y="3647675"/>
            <a:ext cx="2201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560 (2018) n.7720, 617-621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087882">
            <a:off x="4111049" y="2371641"/>
            <a:ext cx="20303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INFN PRESS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4" name="Rectangle 23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ejlab12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3084491" y="-76200"/>
            <a:ext cx="28290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INFN and JLab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3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23" name="Rectangle 22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ejlab12_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4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292214" y="-76200"/>
            <a:ext cx="24136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Conclusions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442" y="1761667"/>
            <a:ext cx="4851400" cy="411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8726" y="824225"/>
            <a:ext cx="81101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JLab 12 GeV era is now a reality with all experimental Halls </a:t>
            </a:r>
            <a:r>
              <a:rPr lang="en-US" sz="1600" b="1" dirty="0" smtClean="0">
                <a:solidFill>
                  <a:srgbClr val="FF0000"/>
                </a:solidFill>
              </a:rPr>
              <a:t>operative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726" y="1186791"/>
            <a:ext cx="81101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INFN committed to contribute to the b</a:t>
            </a:r>
            <a:r>
              <a:rPr lang="en-US" sz="1600" b="1" dirty="0" smtClean="0">
                <a:solidFill>
                  <a:srgbClr val="FF0000"/>
                </a:solidFill>
              </a:rPr>
              <a:t>road approved physics program 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1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45" y="4056183"/>
            <a:ext cx="3801177" cy="25723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30214" y="4239843"/>
            <a:ext cx="1983280" cy="9770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345335" y="5334770"/>
            <a:ext cx="1983280" cy="9770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78405" y="-76200"/>
            <a:ext cx="46412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Ultra-dense Matter EOS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56" y="649038"/>
            <a:ext cx="7739769" cy="284279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36405" y="1729081"/>
            <a:ext cx="102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Astrophysical </a:t>
            </a:r>
          </a:p>
          <a:p>
            <a:r>
              <a:rPr lang="en-US" sz="1200" dirty="0" smtClean="0"/>
              <a:t>Observations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389376" y="830957"/>
            <a:ext cx="1662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PRL 114, 092301 (2015)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12812" y="5396827"/>
            <a:ext cx="1777688" cy="369332"/>
            <a:chOff x="3737429" y="5409684"/>
            <a:chExt cx="1777688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3737429" y="5409684"/>
              <a:ext cx="1777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Times"/>
                  <a:cs typeface="Times"/>
                </a:rPr>
                <a:t>40</a:t>
              </a:r>
              <a:r>
                <a:rPr lang="en-US" dirty="0" smtClean="0">
                  <a:latin typeface="Times"/>
                  <a:cs typeface="Times"/>
                </a:rPr>
                <a:t>Ca (</a:t>
              </a:r>
              <a:r>
                <a:rPr lang="en-US" dirty="0" err="1" smtClean="0">
                  <a:latin typeface="Times"/>
                  <a:cs typeface="Times"/>
                </a:rPr>
                <a:t>e,e’K</a:t>
              </a:r>
              <a:r>
                <a:rPr lang="en-US" baseline="30000" dirty="0" smtClean="0">
                  <a:latin typeface="Times"/>
                  <a:cs typeface="Times"/>
                </a:rPr>
                <a:t>+</a:t>
              </a:r>
              <a:r>
                <a:rPr lang="en-US" dirty="0" smtClean="0">
                  <a:latin typeface="Times"/>
                  <a:cs typeface="Times"/>
                </a:rPr>
                <a:t>) </a:t>
              </a:r>
              <a:r>
                <a:rPr lang="en-US" baseline="30000" dirty="0" smtClean="0">
                  <a:latin typeface="Times"/>
                  <a:cs typeface="Times"/>
                </a:rPr>
                <a:t>40</a:t>
              </a:r>
              <a:r>
                <a:rPr lang="en-US" dirty="0" smtClean="0">
                  <a:latin typeface="Times"/>
                  <a:cs typeface="Times"/>
                </a:rPr>
                <a:t>K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0623" y="5499443"/>
              <a:ext cx="290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latin typeface="Symbol" charset="2"/>
                  <a:cs typeface="Symbol" charset="2"/>
                </a:rPr>
                <a:t>L</a:t>
              </a:r>
              <a:endParaRPr lang="en-US" baseline="-250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04295" y="5855364"/>
            <a:ext cx="1777688" cy="369332"/>
            <a:chOff x="4554418" y="6003335"/>
            <a:chExt cx="1777688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4554418" y="6003335"/>
              <a:ext cx="1777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Times"/>
                  <a:cs typeface="Times"/>
                </a:rPr>
                <a:t>48</a:t>
              </a:r>
              <a:r>
                <a:rPr lang="en-US" dirty="0" smtClean="0">
                  <a:latin typeface="Times"/>
                  <a:cs typeface="Times"/>
                </a:rPr>
                <a:t>Ca (</a:t>
              </a:r>
              <a:r>
                <a:rPr lang="en-US" dirty="0" err="1" smtClean="0">
                  <a:latin typeface="Times"/>
                  <a:cs typeface="Times"/>
                </a:rPr>
                <a:t>e,e’K</a:t>
              </a:r>
              <a:r>
                <a:rPr lang="en-US" baseline="30000" dirty="0" smtClean="0">
                  <a:latin typeface="Times"/>
                  <a:cs typeface="Times"/>
                </a:rPr>
                <a:t>+</a:t>
              </a:r>
              <a:r>
                <a:rPr lang="en-US" dirty="0" smtClean="0">
                  <a:latin typeface="Times"/>
                  <a:cs typeface="Times"/>
                </a:rPr>
                <a:t>) </a:t>
              </a:r>
              <a:r>
                <a:rPr lang="en-US" baseline="30000" dirty="0" smtClean="0">
                  <a:latin typeface="Times"/>
                  <a:cs typeface="Times"/>
                </a:rPr>
                <a:t>48</a:t>
              </a:r>
              <a:r>
                <a:rPr lang="en-US" dirty="0" smtClean="0">
                  <a:latin typeface="Times"/>
                  <a:cs typeface="Times"/>
                </a:rPr>
                <a:t>K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26129" y="6087691"/>
              <a:ext cx="290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latin typeface="Symbol" charset="2"/>
                  <a:cs typeface="Symbol" charset="2"/>
                </a:rPr>
                <a:t>L</a:t>
              </a:r>
              <a:endParaRPr lang="en-US" baseline="-250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472572" y="4303341"/>
            <a:ext cx="1534081" cy="369332"/>
            <a:chOff x="3918849" y="5355258"/>
            <a:chExt cx="153408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918849" y="5355258"/>
              <a:ext cx="1534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latin typeface="Times"/>
                  <a:cs typeface="Times"/>
                </a:rPr>
                <a:t>3</a:t>
              </a:r>
              <a:r>
                <a:rPr lang="en-US" dirty="0" smtClean="0">
                  <a:latin typeface="Times"/>
                  <a:cs typeface="Times"/>
                </a:rPr>
                <a:t>H (</a:t>
              </a:r>
              <a:r>
                <a:rPr lang="en-US" dirty="0" err="1" smtClean="0">
                  <a:latin typeface="Times"/>
                  <a:cs typeface="Times"/>
                </a:rPr>
                <a:t>e,e’K</a:t>
              </a:r>
              <a:r>
                <a:rPr lang="en-US" baseline="30000" dirty="0" smtClean="0">
                  <a:latin typeface="Times"/>
                  <a:cs typeface="Times"/>
                </a:rPr>
                <a:t>+</a:t>
              </a:r>
              <a:r>
                <a:rPr lang="en-US" dirty="0" smtClean="0">
                  <a:latin typeface="Times"/>
                  <a:cs typeface="Times"/>
                </a:rPr>
                <a:t>) </a:t>
              </a:r>
              <a:r>
                <a:rPr lang="en-US" baseline="30000" dirty="0" smtClean="0">
                  <a:latin typeface="Times"/>
                  <a:cs typeface="Times"/>
                </a:rPr>
                <a:t>3</a:t>
              </a:r>
              <a:r>
                <a:rPr lang="en-US" dirty="0">
                  <a:latin typeface="Times"/>
                  <a:cs typeface="Times"/>
                </a:rPr>
                <a:t>H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00623" y="5445017"/>
              <a:ext cx="290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latin typeface="Symbol" charset="2"/>
                  <a:cs typeface="Symbol" charset="2"/>
                </a:rPr>
                <a:t>L</a:t>
              </a:r>
              <a:endParaRPr lang="en-US" baseline="-250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409075" y="4769249"/>
            <a:ext cx="1738990" cy="369332"/>
            <a:chOff x="3837210" y="5355258"/>
            <a:chExt cx="1738990" cy="369332"/>
          </a:xfrm>
        </p:grpSpPr>
        <p:sp>
          <p:nvSpPr>
            <p:cNvPr id="37" name="TextBox 36"/>
            <p:cNvSpPr txBox="1"/>
            <p:nvPr/>
          </p:nvSpPr>
          <p:spPr>
            <a:xfrm>
              <a:off x="3837210" y="5355258"/>
              <a:ext cx="1738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latin typeface="Times"/>
                  <a:cs typeface="Times"/>
                </a:rPr>
                <a:t>4</a:t>
              </a:r>
              <a:r>
                <a:rPr lang="en-US" dirty="0" smtClean="0">
                  <a:latin typeface="Times"/>
                  <a:cs typeface="Times"/>
                </a:rPr>
                <a:t>He (</a:t>
              </a:r>
              <a:r>
                <a:rPr lang="en-US" dirty="0" err="1" smtClean="0">
                  <a:latin typeface="Times"/>
                  <a:cs typeface="Times"/>
                </a:rPr>
                <a:t>e,e’K</a:t>
              </a:r>
              <a:r>
                <a:rPr lang="en-US" baseline="30000" dirty="0" smtClean="0">
                  <a:latin typeface="Times"/>
                  <a:cs typeface="Times"/>
                </a:rPr>
                <a:t>+</a:t>
              </a:r>
              <a:r>
                <a:rPr lang="en-US" dirty="0" smtClean="0">
                  <a:latin typeface="Times"/>
                  <a:cs typeface="Times"/>
                </a:rPr>
                <a:t>) </a:t>
              </a:r>
              <a:r>
                <a:rPr lang="en-US" baseline="30000" dirty="0" smtClean="0">
                  <a:latin typeface="Times"/>
                  <a:cs typeface="Times"/>
                </a:rPr>
                <a:t>4</a:t>
              </a:r>
              <a:r>
                <a:rPr lang="en-US" dirty="0" smtClean="0">
                  <a:latin typeface="Times"/>
                  <a:cs typeface="Times"/>
                </a:rPr>
                <a:t>He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00623" y="5445017"/>
              <a:ext cx="290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dirty="0" smtClean="0">
                  <a:latin typeface="Symbol" charset="2"/>
                  <a:cs typeface="Symbol" charset="2"/>
                </a:rPr>
                <a:t>L</a:t>
              </a:r>
              <a:endParaRPr lang="en-US" baseline="-250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222134" y="4507639"/>
            <a:ext cx="9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Calibration </a:t>
            </a:r>
          </a:p>
          <a:p>
            <a:r>
              <a:rPr lang="en-US" sz="1400" dirty="0" smtClean="0"/>
              <a:t>reaction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367215" y="3487044"/>
            <a:ext cx="825844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At JLab</a:t>
            </a:r>
            <a:r>
              <a:rPr lang="en-US" sz="1600" dirty="0" smtClean="0"/>
              <a:t>: Excellent linearity and resolution </a:t>
            </a:r>
            <a:r>
              <a:rPr lang="en-US" sz="1600" dirty="0"/>
              <a:t> </a:t>
            </a:r>
            <a:r>
              <a:rPr lang="en-US" sz="1600" dirty="0" smtClean="0"/>
              <a:t>verified on control reactions (Hydrogen target).</a:t>
            </a:r>
            <a:r>
              <a:rPr lang="en-US" sz="1600" dirty="0"/>
              <a:t> </a:t>
            </a:r>
            <a:r>
              <a:rPr lang="en-US" sz="1600" dirty="0" smtClean="0"/>
              <a:t>Study 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ymmetric and asymmetric </a:t>
            </a:r>
            <a:r>
              <a:rPr lang="en-US" sz="1600" dirty="0" err="1" smtClean="0"/>
              <a:t>hypernuclei</a:t>
            </a:r>
            <a:r>
              <a:rPr lang="en-US" sz="1600" dirty="0" smtClean="0"/>
              <a:t> with different sensitivity on the </a:t>
            </a:r>
            <a:r>
              <a:rPr lang="en-US" sz="1600" dirty="0" err="1" smtClean="0">
                <a:latin typeface="Symbol" charset="2"/>
                <a:cs typeface="Symbol" charset="2"/>
              </a:rPr>
              <a:t>L</a:t>
            </a:r>
            <a:r>
              <a:rPr lang="en-US" sz="1600" dirty="0" err="1" smtClean="0"/>
              <a:t>nn</a:t>
            </a:r>
            <a:r>
              <a:rPr lang="en-US" sz="1600" dirty="0" smtClean="0"/>
              <a:t> e </a:t>
            </a:r>
            <a:r>
              <a:rPr lang="en-US" sz="1600" dirty="0" err="1" smtClean="0">
                <a:latin typeface="Symbol" charset="2"/>
                <a:cs typeface="Symbol" charset="2"/>
              </a:rPr>
              <a:t>L</a:t>
            </a:r>
            <a:r>
              <a:rPr lang="en-US" sz="1600" dirty="0" err="1" smtClean="0"/>
              <a:t>pp</a:t>
            </a:r>
            <a:r>
              <a:rPr lang="en-US" sz="1600" dirty="0" smtClean="0"/>
              <a:t> contributions</a:t>
            </a:r>
            <a:endParaRPr lang="en-US" sz="16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47" name="Rectangle 46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ejlab12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2718841" y="4378682"/>
            <a:ext cx="1278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arXiv:1807.09720</a:t>
            </a:r>
          </a:p>
        </p:txBody>
      </p:sp>
    </p:spTree>
    <p:extLst>
      <p:ext uri="{BB962C8B-B14F-4D97-AF65-F5344CB8AC3E}">
        <p14:creationId xmlns:p14="http://schemas.microsoft.com/office/powerpoint/2010/main" val="211085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40910"/>
            <a:ext cx="4331668" cy="2377834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66311" y="-76200"/>
            <a:ext cx="76653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Prototype: Small PAD-Size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Micromegas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8006" y="904539"/>
            <a:ext cx="4864994" cy="5361941"/>
          </a:xfrm>
          <a:prstGeom prst="rect">
            <a:avLst/>
          </a:prstGeom>
          <a:ln>
            <a:solidFill>
              <a:srgbClr val="3333C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 development of the resistive MICROMEGAS prototype with miniaturized pad-size 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&amp; construction completed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Pad size: 3 x 3 mm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pitch 3.5 mm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Modularity for extendibility: for each group of 128 pads, read-out and services make use of an area as large as the pad group itself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Read-out via SRS by the </a:t>
            </a:r>
            <a:r>
              <a:rPr lang="en-US" sz="16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DAQ system </a:t>
            </a:r>
            <a:r>
              <a:rPr lang="en-US" sz="1600" u="sng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Raven</a:t>
            </a:r>
          </a:p>
          <a:p>
            <a:pPr lvl="1"/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LabView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based, developed for larger band width (up to the saturation rate of the Gigabit Ethernet when the UPD protocol with Jumbo Frame format)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 takes care of APV25 setting (FE chips), data collection and visualization, including pedestal subtraction and zero suppression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user friendly graphical interface</a:t>
            </a:r>
          </a:p>
          <a:p>
            <a:r>
              <a:rPr lang="en-US" sz="1600" dirty="0" smtClean="0">
                <a:solidFill>
                  <a:srgbClr val="9B252B"/>
                </a:solidFill>
                <a:latin typeface="Arial"/>
                <a:cs typeface="Arial"/>
              </a:rPr>
              <a:t>Preliminary test of the prototype</a:t>
            </a:r>
          </a:p>
          <a:p>
            <a:pPr marL="0" indent="0">
              <a:buNone/>
            </a:pPr>
            <a:r>
              <a:rPr lang="en-US" sz="1600" dirty="0" smtClean="0">
                <a:latin typeface="Arial"/>
                <a:cs typeface="Arial"/>
              </a:rPr>
              <a:t>(MICROMEGAS stable up to large gain!)</a:t>
            </a:r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363" y="904539"/>
            <a:ext cx="2245637" cy="1494881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363" y="2505937"/>
            <a:ext cx="2245637" cy="1413379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450" y="904539"/>
            <a:ext cx="1676565" cy="2699981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5266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25678" y="4279924"/>
            <a:ext cx="8426270" cy="2304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53999" y="696686"/>
            <a:ext cx="8645071" cy="6821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16" name="Rectangle 15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/>
          <a:stretch>
            <a:fillRect/>
          </a:stretch>
        </p:blipFill>
        <p:spPr>
          <a:xfrm>
            <a:off x="298918" y="1536310"/>
            <a:ext cx="8453030" cy="266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7" y="4275271"/>
            <a:ext cx="8078086" cy="23186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52357" y="214591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Spring 2018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6659" y="4539859"/>
            <a:ext cx="103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Fall 2018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241" y="732533"/>
            <a:ext cx="8507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Since beginning of 2018: simultaneous beam delivered to the four experimental Hall</a:t>
            </a:r>
          </a:p>
          <a:p>
            <a:pPr algn="ctr"/>
            <a:r>
              <a:rPr lang="en-US" dirty="0" smtClean="0"/>
              <a:t>Italian users glad to express their grateful acknowledgement for this great achievement !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75106" y="2848483"/>
            <a:ext cx="675185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prstClr val="white"/>
                </a:solidFill>
              </a:rPr>
              <a:t>Machine </a:t>
            </a:r>
          </a:p>
          <a:p>
            <a:r>
              <a:rPr lang="en-US" sz="1000" b="1" dirty="0" smtClean="0">
                <a:solidFill>
                  <a:prstClr val="white"/>
                </a:solidFill>
              </a:rPr>
              <a:t>retuning</a:t>
            </a:r>
            <a:endParaRPr lang="en-US" sz="1000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59446" y="2924683"/>
            <a:ext cx="1155957" cy="2769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white"/>
                </a:solidFill>
              </a:rPr>
              <a:t>Machine Down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146063" y="3077083"/>
            <a:ext cx="17417" cy="578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04187" y="2827885"/>
            <a:ext cx="1702137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000" b="1" smtClean="0">
                <a:solidFill>
                  <a:prstClr val="black"/>
                </a:solidFill>
              </a:rPr>
              <a:t>Completed detector setting</a:t>
            </a:r>
          </a:p>
          <a:p>
            <a:r>
              <a:rPr lang="en-US" sz="1000" b="1" smtClean="0">
                <a:solidFill>
                  <a:prstClr val="black"/>
                </a:solidFill>
              </a:rPr>
              <a:t>Start 10.6 GeV RGA data taking</a:t>
            </a:r>
            <a:endParaRPr lang="en-US" sz="1000" b="1">
              <a:solidFill>
                <a:prstClr val="black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952502" y="3496181"/>
            <a:ext cx="380999" cy="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204200" y="1884680"/>
            <a:ext cx="925754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Calibri"/>
                <a:cs typeface="Calibri"/>
              </a:rPr>
              <a:t>~</a:t>
            </a:r>
            <a:r>
              <a:rPr lang="en-US" sz="1600" dirty="0" smtClean="0">
                <a:latin typeface="Calibri"/>
                <a:cs typeface="Calibri"/>
              </a:rPr>
              <a:t>171 fb</a:t>
            </a:r>
            <a:r>
              <a:rPr lang="en-US" sz="1600" baseline="30000" dirty="0" smtClean="0">
                <a:latin typeface="Calibri"/>
                <a:cs typeface="Calibri"/>
              </a:rPr>
              <a:t>-1</a:t>
            </a:r>
            <a:endParaRPr lang="en-US" sz="1600" b="0" baseline="300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60553" y="5193921"/>
            <a:ext cx="92575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Calibri"/>
                <a:cs typeface="Calibri"/>
              </a:rPr>
              <a:t>~</a:t>
            </a:r>
            <a:r>
              <a:rPr lang="en-US" sz="1600" dirty="0" smtClean="0">
                <a:latin typeface="Calibri"/>
                <a:cs typeface="Calibri"/>
              </a:rPr>
              <a:t>105 fb</a:t>
            </a:r>
            <a:r>
              <a:rPr lang="en-US" sz="1600" baseline="30000" dirty="0" smtClean="0">
                <a:latin typeface="Calibri"/>
                <a:cs typeface="Calibri"/>
              </a:rPr>
              <a:t>-1</a:t>
            </a:r>
            <a:endParaRPr lang="en-US" sz="1600" b="0" baseline="30000" dirty="0"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7368" y="-76200"/>
            <a:ext cx="33633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CEBAF @ 12 GeV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416" y="1536310"/>
            <a:ext cx="8142591" cy="284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3999" y="1510772"/>
            <a:ext cx="277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Hall-B data-taking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7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227094" y="619057"/>
            <a:ext cx="3204575" cy="6009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90517" y="3256652"/>
            <a:ext cx="3536078" cy="2999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rcRect t="1967"/>
          <a:stretch>
            <a:fillRect/>
          </a:stretch>
        </p:blipFill>
        <p:spPr>
          <a:xfrm>
            <a:off x="5462844" y="3715808"/>
            <a:ext cx="2873799" cy="2912772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807803" y="3527268"/>
            <a:ext cx="58901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 t="1131" b="43439"/>
          <a:stretch>
            <a:fillRect/>
          </a:stretch>
        </p:blipFill>
        <p:spPr>
          <a:xfrm>
            <a:off x="5227094" y="977021"/>
            <a:ext cx="3169719" cy="27344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t="14966" r="50413" b="15937"/>
          <a:stretch>
            <a:fillRect/>
          </a:stretch>
        </p:blipFill>
        <p:spPr>
          <a:xfrm>
            <a:off x="701872" y="3761951"/>
            <a:ext cx="3524723" cy="24673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8757" y="2838990"/>
            <a:ext cx="2149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Raw beam spin asymmetry </a:t>
            </a:r>
            <a:endParaRPr lang="en-US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5475" y="2527649"/>
            <a:ext cx="101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p(e,</a:t>
            </a:r>
            <a:r>
              <a:rPr lang="en-US" dirty="0" err="1" smtClean="0">
                <a:solidFill>
                  <a:srgbClr val="008000"/>
                </a:solidFill>
                <a:latin typeface="Calibri"/>
                <a:cs typeface="Calibri"/>
              </a:rPr>
              <a:t>e’pγ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654" y="-57754"/>
            <a:ext cx="55054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Outcome @ DNP/JPS Meeting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0787" y="3325974"/>
            <a:ext cx="20344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Semi-inclusive channels</a:t>
            </a:r>
            <a:endParaRPr lang="en-US" sz="1500" dirty="0"/>
          </a:p>
        </p:txBody>
      </p:sp>
      <p:sp>
        <p:nvSpPr>
          <p:cNvPr id="33" name="TextBox 32"/>
          <p:cNvSpPr txBox="1"/>
          <p:nvPr/>
        </p:nvSpPr>
        <p:spPr>
          <a:xfrm>
            <a:off x="5555191" y="619057"/>
            <a:ext cx="25314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Hard exclusive / Spectroscopy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1445844" y="4059877"/>
            <a:ext cx="103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ea typeface="+mj-ea"/>
                <a:cs typeface="Calibri"/>
              </a:rPr>
              <a:t>p(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j-ea"/>
                <a:cs typeface="Calibri"/>
              </a:rPr>
              <a:t>e,</a:t>
            </a:r>
            <a:r>
              <a:rPr lang="en-US" dirty="0" err="1" smtClean="0">
                <a:solidFill>
                  <a:srgbClr val="008000"/>
                </a:solidFill>
                <a:latin typeface="Calibri"/>
                <a:ea typeface="+mj-ea"/>
                <a:cs typeface="Calibri"/>
              </a:rPr>
              <a:t>e</a:t>
            </a:r>
            <a:r>
              <a:rPr lang="en-US" dirty="0" smtClean="0">
                <a:solidFill>
                  <a:srgbClr val="008000"/>
                </a:solidFill>
                <a:latin typeface="Calibri"/>
                <a:ea typeface="+mj-ea"/>
                <a:cs typeface="Calibri"/>
              </a:rPr>
              <a:t>’π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j-ea"/>
                <a:cs typeface="Calibri"/>
              </a:rPr>
              <a:t>)X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95143" y="4880426"/>
            <a:ext cx="1678222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979" y="4856521"/>
            <a:ext cx="1618648" cy="25373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 flipV="1">
            <a:off x="6581435" y="5204657"/>
            <a:ext cx="1588" cy="10002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581435" y="5634170"/>
            <a:ext cx="584994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216260" y="5423067"/>
            <a:ext cx="121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TCS &amp; J/psi</a:t>
            </a:r>
            <a:endParaRPr lang="en-US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9" name="Rectangle 28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ejlab12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60424" y="1191762"/>
            <a:ext cx="482152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Several started or upcoming </a:t>
            </a:r>
            <a:r>
              <a:rPr lang="en-US" sz="1600" dirty="0"/>
              <a:t>experiments </a:t>
            </a:r>
            <a:endParaRPr lang="en-US" sz="1600" dirty="0" smtClean="0"/>
          </a:p>
          <a:p>
            <a:r>
              <a:rPr lang="en-US" sz="1600" dirty="0" smtClean="0"/>
              <a:t>with INFN </a:t>
            </a:r>
            <a:r>
              <a:rPr lang="en-US" sz="1600" dirty="0"/>
              <a:t>co-</a:t>
            </a:r>
            <a:r>
              <a:rPr lang="en-US" sz="1600" dirty="0" smtClean="0"/>
              <a:t>spokesperson ship</a:t>
            </a:r>
          </a:p>
          <a:p>
            <a:endParaRPr lang="en-US" sz="1600" dirty="0"/>
          </a:p>
          <a:p>
            <a:r>
              <a:rPr lang="en-US" sz="1600" dirty="0" smtClean="0"/>
              <a:t>Preliminary data support expected performance</a:t>
            </a:r>
          </a:p>
          <a:p>
            <a:endParaRPr lang="en-US" sz="1600" dirty="0"/>
          </a:p>
          <a:p>
            <a:r>
              <a:rPr lang="en-US" sz="1600" dirty="0" smtClean="0"/>
              <a:t>First </a:t>
            </a:r>
            <a:r>
              <a:rPr lang="en-US" sz="1600" dirty="0" smtClean="0"/>
              <a:t>CLAS12 public </a:t>
            </a:r>
            <a:r>
              <a:rPr lang="en-US" sz="1600" dirty="0" smtClean="0"/>
              <a:t>outcomes at </a:t>
            </a:r>
            <a:r>
              <a:rPr lang="en-US" sz="1600" dirty="0" smtClean="0"/>
              <a:t>2018 Fall DNP Meeting</a:t>
            </a:r>
            <a:endParaRPr lang="en-US" sz="1600" dirty="0" smtClean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0175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03290" y="2104554"/>
            <a:ext cx="3873499" cy="34199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637642" y="2894853"/>
            <a:ext cx="1959428" cy="1905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3637642" y="2893765"/>
            <a:ext cx="1959428" cy="1905000"/>
          </a:xfrm>
          <a:prstGeom prst="chord">
            <a:avLst>
              <a:gd name="adj1" fmla="val 5425261"/>
              <a:gd name="adj2" fmla="val 1615451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31192" y="379175"/>
            <a:ext cx="63109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						</a:t>
            </a:r>
            <a:r>
              <a:rPr lang="en-US" sz="1400" b="1" dirty="0"/>
              <a:t> </a:t>
            </a:r>
            <a:r>
              <a:rPr lang="en-US" sz="1400" b="1" dirty="0" smtClean="0"/>
              <a:t> 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                         RM1</a:t>
            </a:r>
            <a:r>
              <a:rPr lang="en-US" sz="1400" dirty="0"/>
              <a:t>, CT, </a:t>
            </a:r>
            <a:r>
              <a:rPr lang="en-US" sz="1400" dirty="0" smtClean="0"/>
              <a:t>BA       	</a:t>
            </a:r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b="1" dirty="0" smtClean="0">
                <a:solidFill>
                  <a:srgbClr val="FF0000"/>
                </a:solidFill>
              </a:rPr>
              <a:t>Nucleon 3D</a:t>
            </a:r>
            <a:r>
              <a:rPr lang="en-US" sz="1400" dirty="0" smtClean="0"/>
              <a:t>	</a:t>
            </a:r>
            <a:r>
              <a:rPr lang="en-US" sz="1400" dirty="0"/>
              <a:t> </a:t>
            </a:r>
            <a:r>
              <a:rPr lang="en-US" sz="1400" dirty="0" smtClean="0"/>
              <a:t>        FE</a:t>
            </a:r>
            <a:r>
              <a:rPr lang="en-US" sz="1400" dirty="0"/>
              <a:t>, LNF,GE</a:t>
            </a:r>
            <a:r>
              <a:rPr lang="en-US" sz="1600" dirty="0"/>
              <a:t> </a:t>
            </a:r>
            <a:endParaRPr lang="en-US" sz="1400" dirty="0" smtClean="0"/>
          </a:p>
          <a:p>
            <a:r>
              <a:rPr lang="en-US" sz="800" dirty="0" smtClean="0"/>
              <a:t>                                        </a:t>
            </a:r>
          </a:p>
          <a:p>
            <a:r>
              <a:rPr lang="en-US" sz="1400" dirty="0" smtClean="0"/>
              <a:t>E07</a:t>
            </a:r>
            <a:r>
              <a:rPr lang="en-US" sz="1400" dirty="0"/>
              <a:t>-109   </a:t>
            </a:r>
            <a:r>
              <a:rPr lang="en-US" sz="1400" dirty="0" smtClean="0"/>
              <a:t>Proton </a:t>
            </a:r>
            <a:r>
              <a:rPr lang="en-US" sz="1400" dirty="0"/>
              <a:t>form factor </a:t>
            </a:r>
            <a:r>
              <a:rPr lang="en-US" sz="1400" dirty="0" smtClean="0"/>
              <a:t>           ‘</a:t>
            </a:r>
            <a:r>
              <a:rPr lang="en-US" sz="1400" dirty="0"/>
              <a:t>22                </a:t>
            </a:r>
            <a:r>
              <a:rPr lang="en-US" sz="1400" dirty="0" smtClean="0"/>
              <a:t>  E06</a:t>
            </a:r>
            <a:r>
              <a:rPr lang="en-US" sz="1400" dirty="0"/>
              <a:t>-</a:t>
            </a:r>
            <a:r>
              <a:rPr lang="en-US" sz="1400" dirty="0" smtClean="0"/>
              <a:t>112A, B    </a:t>
            </a:r>
            <a:r>
              <a:rPr lang="en-US" sz="1400" dirty="0"/>
              <a:t>Quark dynamics   </a:t>
            </a:r>
            <a:r>
              <a:rPr lang="en-US" sz="1400" dirty="0" smtClean="0"/>
              <a:t>‘</a:t>
            </a:r>
            <a:r>
              <a:rPr lang="en-US" sz="1400" dirty="0" smtClean="0"/>
              <a:t>18       </a:t>
            </a:r>
          </a:p>
          <a:p>
            <a:r>
              <a:rPr lang="en-US" sz="1400" dirty="0" smtClean="0"/>
              <a:t>E17-004</a:t>
            </a:r>
            <a:r>
              <a:rPr lang="en-US" sz="1400" dirty="0"/>
              <a:t> </a:t>
            </a:r>
            <a:r>
              <a:rPr lang="en-US" sz="1400" dirty="0" smtClean="0"/>
              <a:t>  Neutron form factor         ‘</a:t>
            </a:r>
            <a:r>
              <a:rPr lang="en-US" sz="1400" dirty="0"/>
              <a:t>22           </a:t>
            </a:r>
            <a:r>
              <a:rPr lang="en-US" sz="1400" dirty="0" smtClean="0"/>
              <a:t>      </a:t>
            </a:r>
            <a:r>
              <a:rPr lang="en-US" sz="1400" dirty="0" smtClean="0"/>
              <a:t> E07-107, E09-009  TMDs              ‘</a:t>
            </a:r>
            <a:r>
              <a:rPr lang="en-US" sz="1400" dirty="0" smtClean="0"/>
              <a:t>18            </a:t>
            </a:r>
            <a:endParaRPr lang="en-US" sz="1400" dirty="0"/>
          </a:p>
          <a:p>
            <a:r>
              <a:rPr lang="en-US" sz="1400" dirty="0" smtClean="0"/>
              <a:t>E09-018    SIDIS off neutron (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He)    </a:t>
            </a:r>
            <a:r>
              <a:rPr lang="mr-IN" sz="1400" dirty="0" smtClean="0"/>
              <a:t>’</a:t>
            </a:r>
            <a:r>
              <a:rPr lang="en-US" sz="1400" dirty="0"/>
              <a:t>23        </a:t>
            </a:r>
            <a:r>
              <a:rPr lang="en-US" sz="1400" dirty="0" smtClean="0"/>
              <a:t>        </a:t>
            </a:r>
            <a:r>
              <a:rPr lang="en-US" sz="1400" dirty="0" smtClean="0"/>
              <a:t>  E09-007, E09-008  TMDs              ‘21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                                                    </a:t>
            </a:r>
            <a:r>
              <a:rPr lang="en-US" sz="1400" dirty="0" smtClean="0"/>
              <a:t>C11</a:t>
            </a:r>
            <a:r>
              <a:rPr lang="en-US" sz="1400" dirty="0"/>
              <a:t>-111    TMDs                            </a:t>
            </a:r>
            <a:r>
              <a:rPr lang="en-US" sz="1400" dirty="0" smtClean="0"/>
              <a:t> ‘22      </a:t>
            </a:r>
            <a:endParaRPr lang="en-US" sz="1400" dirty="0" smtClean="0"/>
          </a:p>
          <a:p>
            <a:r>
              <a:rPr lang="en-US" sz="1400" dirty="0" smtClean="0"/>
              <a:t>							       C12-009    </a:t>
            </a:r>
            <a:r>
              <a:rPr lang="en-US" sz="1400" dirty="0" smtClean="0"/>
              <a:t>Di-hadron </a:t>
            </a:r>
            <a:r>
              <a:rPr lang="en-US" sz="1400" dirty="0" smtClean="0"/>
              <a:t>probes        </a:t>
            </a:r>
            <a:r>
              <a:rPr lang="mr-IN" sz="1400" dirty="0" smtClean="0"/>
              <a:t>’</a:t>
            </a:r>
            <a:r>
              <a:rPr lang="en-US" sz="1400" dirty="0" smtClean="0"/>
              <a:t>22</a:t>
            </a:r>
            <a:endParaRPr lang="en-US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957786" y="2057385"/>
            <a:ext cx="177077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Spectroscopy </a:t>
            </a:r>
            <a:r>
              <a:rPr lang="en-US" dirty="0" smtClean="0">
                <a:solidFill>
                  <a:srgbClr val="FF0000"/>
                </a:solidFill>
              </a:rPr>
              <a:t>         </a:t>
            </a:r>
            <a:r>
              <a:rPr lang="en-US" dirty="0" smtClean="0"/>
              <a:t>    </a:t>
            </a:r>
          </a:p>
          <a:p>
            <a:r>
              <a:rPr lang="en-US" sz="1400" dirty="0" smtClean="0"/>
              <a:t>GE, RM2, TO, PV                 </a:t>
            </a:r>
          </a:p>
          <a:p>
            <a:endParaRPr lang="en-US" sz="1400" dirty="0" smtClean="0"/>
          </a:p>
          <a:p>
            <a:r>
              <a:rPr lang="en-US" sz="1400" dirty="0"/>
              <a:t>E</a:t>
            </a:r>
            <a:r>
              <a:rPr lang="en-US" sz="1400" dirty="0" smtClean="0"/>
              <a:t>11-005        ‘18</a:t>
            </a:r>
          </a:p>
          <a:p>
            <a:r>
              <a:rPr lang="en-US" sz="1400" dirty="0" smtClean="0"/>
              <a:t>MESONX                        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E12-001A     ‘18</a:t>
            </a:r>
          </a:p>
          <a:p>
            <a:r>
              <a:rPr lang="en-US" sz="1400" dirty="0" smtClean="0"/>
              <a:t>J/psi and </a:t>
            </a:r>
            <a:r>
              <a:rPr lang="en-US" sz="1400" dirty="0" err="1" smtClean="0"/>
              <a:t>penta</a:t>
            </a:r>
            <a:r>
              <a:rPr lang="en-US" sz="1400" dirty="0" smtClean="0"/>
              <a:t>-quark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E16-010       ‘18</a:t>
            </a:r>
          </a:p>
          <a:p>
            <a:r>
              <a:rPr lang="en-US" sz="1400" dirty="0" smtClean="0"/>
              <a:t>Hybrid Baryons              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5175" y="5566218"/>
            <a:ext cx="4816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                                          </a:t>
            </a:r>
            <a:r>
              <a:rPr lang="en-US" b="1" dirty="0" smtClean="0"/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Dark Sector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                                     GE</a:t>
            </a:r>
            <a:r>
              <a:rPr lang="en-US" sz="1400" dirty="0"/>
              <a:t>, CT, PV, </a:t>
            </a:r>
            <a:r>
              <a:rPr lang="en-US" sz="1400" dirty="0" smtClean="0"/>
              <a:t>LNS, </a:t>
            </a:r>
            <a:r>
              <a:rPr lang="en-US" sz="1400" dirty="0"/>
              <a:t> </a:t>
            </a:r>
            <a:r>
              <a:rPr lang="en-US" sz="1400" dirty="0" smtClean="0"/>
              <a:t>RM2</a:t>
            </a:r>
            <a:r>
              <a:rPr lang="en-US" sz="1400" dirty="0"/>
              <a:t>, TO, PD</a:t>
            </a:r>
          </a:p>
          <a:p>
            <a:r>
              <a:rPr lang="en-US" sz="1400" dirty="0"/>
              <a:t>                                              </a:t>
            </a:r>
            <a:endParaRPr lang="en-US" sz="1400" dirty="0" smtClean="0"/>
          </a:p>
          <a:p>
            <a:r>
              <a:rPr lang="en-US" sz="1400" dirty="0" smtClean="0"/>
              <a:t>            E11</a:t>
            </a:r>
            <a:r>
              <a:rPr lang="en-US" sz="1400" dirty="0"/>
              <a:t>-006  HPS </a:t>
            </a:r>
            <a:r>
              <a:rPr lang="en-US" sz="1400" dirty="0" smtClean="0"/>
              <a:t>       ‘17                         E16</a:t>
            </a:r>
            <a:r>
              <a:rPr lang="en-US" sz="1400" dirty="0"/>
              <a:t>-001  BDX        </a:t>
            </a:r>
            <a:r>
              <a:rPr lang="en-US" sz="1400" dirty="0" smtClean="0"/>
              <a:t>  ‘24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557" y="2303408"/>
            <a:ext cx="220778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Nuclear </a:t>
            </a:r>
            <a:r>
              <a:rPr lang="en-US" b="1" dirty="0">
                <a:solidFill>
                  <a:srgbClr val="FF0000"/>
                </a:solidFill>
              </a:rPr>
              <a:t>Potentials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   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dirty="0"/>
              <a:t>RM1      </a:t>
            </a:r>
            <a:endParaRPr lang="en-US" sz="1400" dirty="0" smtClean="0"/>
          </a:p>
          <a:p>
            <a:r>
              <a:rPr lang="en-US" sz="1400" dirty="0" smtClean="0"/>
              <a:t>                             </a:t>
            </a:r>
            <a:endParaRPr lang="en-US" sz="1400" dirty="0"/>
          </a:p>
          <a:p>
            <a:r>
              <a:rPr lang="en-US" sz="1400" dirty="0" smtClean="0"/>
              <a:t>E17</a:t>
            </a:r>
            <a:r>
              <a:rPr lang="en-US" sz="1400" dirty="0"/>
              <a:t>-</a:t>
            </a:r>
            <a:r>
              <a:rPr lang="en-US" sz="1400" dirty="0" smtClean="0"/>
              <a:t>003        ‘18</a:t>
            </a:r>
          </a:p>
          <a:p>
            <a:r>
              <a:rPr lang="en-US" sz="1400" dirty="0" smtClean="0"/>
              <a:t>Lambda</a:t>
            </a:r>
            <a:r>
              <a:rPr lang="en-US" sz="1400" dirty="0"/>
              <a:t>-</a:t>
            </a:r>
            <a:r>
              <a:rPr lang="en-US" sz="1400" dirty="0" err="1"/>
              <a:t>nn</a:t>
            </a:r>
            <a:r>
              <a:rPr lang="en-US" sz="1400" dirty="0"/>
              <a:t> off </a:t>
            </a:r>
            <a:r>
              <a:rPr lang="en-US" sz="1400" dirty="0" err="1"/>
              <a:t>trithium</a:t>
            </a:r>
            <a:r>
              <a:rPr lang="en-US" sz="1400" dirty="0"/>
              <a:t> (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</a:t>
            </a:r>
            <a:r>
              <a:rPr lang="en-US" sz="1400" dirty="0"/>
              <a:t>)</a:t>
            </a:r>
            <a:r>
              <a:rPr lang="en-US" sz="1400" dirty="0" smtClean="0"/>
              <a:t>      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E11</a:t>
            </a:r>
            <a:r>
              <a:rPr lang="en-US" sz="1400" dirty="0"/>
              <a:t>-101  </a:t>
            </a:r>
            <a:r>
              <a:rPr lang="en-US" sz="1400" dirty="0" smtClean="0"/>
              <a:t>      ‘19</a:t>
            </a:r>
          </a:p>
          <a:p>
            <a:r>
              <a:rPr lang="en-US" sz="1400" dirty="0" smtClean="0"/>
              <a:t>PREX</a:t>
            </a:r>
            <a:r>
              <a:rPr lang="en-US" sz="1400" dirty="0"/>
              <a:t>-II: neutron skin  </a:t>
            </a:r>
          </a:p>
          <a:p>
            <a:endParaRPr lang="en-US" sz="1400" dirty="0" smtClean="0"/>
          </a:p>
          <a:p>
            <a:r>
              <a:rPr lang="en-US" sz="1400" dirty="0" smtClean="0"/>
              <a:t>E15</a:t>
            </a:r>
            <a:r>
              <a:rPr lang="en-US" sz="1400" dirty="0"/>
              <a:t>-008 </a:t>
            </a:r>
            <a:r>
              <a:rPr lang="en-US" sz="1400" dirty="0" smtClean="0"/>
              <a:t>       ‘24 </a:t>
            </a:r>
          </a:p>
          <a:p>
            <a:r>
              <a:rPr lang="en-US" sz="1400" dirty="0" smtClean="0"/>
              <a:t>Lambda </a:t>
            </a:r>
            <a:r>
              <a:rPr lang="en-US" sz="1400" dirty="0" err="1"/>
              <a:t>hypernuclei</a:t>
            </a:r>
            <a:r>
              <a:rPr lang="en-US" sz="1400" dirty="0"/>
              <a:t>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E14-012        </a:t>
            </a:r>
            <a:r>
              <a:rPr lang="mr-IN" sz="1400" dirty="0" smtClean="0"/>
              <a:t>’</a:t>
            </a:r>
            <a:r>
              <a:rPr lang="en-US" sz="1400" dirty="0" smtClean="0"/>
              <a:t>24</a:t>
            </a:r>
          </a:p>
          <a:p>
            <a:r>
              <a:rPr lang="en-US" sz="1400" baseline="30000" dirty="0" smtClean="0"/>
              <a:t>40</a:t>
            </a:r>
            <a:r>
              <a:rPr lang="en-US" sz="1400" dirty="0" smtClean="0"/>
              <a:t>Ar cross-section</a:t>
            </a:r>
            <a:r>
              <a:rPr lang="en-US" sz="1400" dirty="0" smtClean="0"/>
              <a:t> for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/>
              <a:t>   </a:t>
            </a:r>
            <a:endParaRPr lang="en-US" sz="1400" dirty="0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1124857"/>
            <a:ext cx="9144000" cy="55037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24069" y="3489420"/>
            <a:ext cx="795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Forward </a:t>
            </a:r>
          </a:p>
          <a:p>
            <a:r>
              <a:rPr lang="en-US" sz="1400" dirty="0" smtClean="0"/>
              <a:t>Tagger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124776" y="2458749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RICH</a:t>
            </a:r>
          </a:p>
          <a:p>
            <a:r>
              <a:rPr lang="en-US" sz="1400" dirty="0" smtClean="0"/>
              <a:t>HD-ice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445986" y="2458749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Tracker</a:t>
            </a:r>
          </a:p>
          <a:p>
            <a:r>
              <a:rPr lang="en-US" sz="1400" dirty="0" smtClean="0"/>
              <a:t>HCAL-J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900718" y="4929963"/>
            <a:ext cx="154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Cristal </a:t>
            </a:r>
            <a:r>
              <a:rPr lang="en-US" sz="1400" dirty="0" err="1" smtClean="0"/>
              <a:t>Calorimetry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706753" y="3721325"/>
            <a:ext cx="62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Hall-A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4870426" y="3701694"/>
            <a:ext cx="61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Hall-B</a:t>
            </a:r>
            <a:endParaRPr lang="en-US" sz="1400" dirty="0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0" y="1197429"/>
            <a:ext cx="9144000" cy="543115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57" name="Rectangle 56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405746" y="-76200"/>
            <a:ext cx="4186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INFN 12 GeV Projects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2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03290" y="2104554"/>
            <a:ext cx="3873499" cy="34199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637642" y="2894853"/>
            <a:ext cx="1959428" cy="1905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3637642" y="2893765"/>
            <a:ext cx="1959428" cy="1905000"/>
          </a:xfrm>
          <a:prstGeom prst="chord">
            <a:avLst>
              <a:gd name="adj1" fmla="val 5425261"/>
              <a:gd name="adj2" fmla="val 1615451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31192" y="379175"/>
            <a:ext cx="63109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						</a:t>
            </a:r>
            <a:r>
              <a:rPr lang="en-US" sz="1400" b="1" dirty="0"/>
              <a:t> </a:t>
            </a:r>
            <a:r>
              <a:rPr lang="en-US" sz="1400" b="1" dirty="0" smtClean="0"/>
              <a:t> 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                         RM1</a:t>
            </a:r>
            <a:r>
              <a:rPr lang="en-US" sz="1400" dirty="0"/>
              <a:t>, CT, </a:t>
            </a:r>
            <a:r>
              <a:rPr lang="en-US" sz="1400" dirty="0" smtClean="0"/>
              <a:t>BA       	</a:t>
            </a:r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b="1" dirty="0" smtClean="0">
                <a:solidFill>
                  <a:srgbClr val="FF0000"/>
                </a:solidFill>
              </a:rPr>
              <a:t>Nucleon 3D</a:t>
            </a:r>
            <a:r>
              <a:rPr lang="en-US" sz="1400" dirty="0" smtClean="0"/>
              <a:t>	</a:t>
            </a:r>
            <a:r>
              <a:rPr lang="en-US" sz="1400" dirty="0"/>
              <a:t> </a:t>
            </a:r>
            <a:r>
              <a:rPr lang="en-US" sz="1400" dirty="0" smtClean="0"/>
              <a:t>        FE</a:t>
            </a:r>
            <a:r>
              <a:rPr lang="en-US" sz="1400" dirty="0"/>
              <a:t>, LNF,GE</a:t>
            </a:r>
            <a:r>
              <a:rPr lang="en-US" sz="1600" dirty="0"/>
              <a:t> </a:t>
            </a:r>
            <a:endParaRPr lang="en-US" sz="1400" dirty="0" smtClean="0"/>
          </a:p>
          <a:p>
            <a:r>
              <a:rPr lang="en-US" sz="800" dirty="0" smtClean="0"/>
              <a:t>                                        </a:t>
            </a:r>
          </a:p>
          <a:p>
            <a:r>
              <a:rPr lang="en-US" sz="1400" dirty="0" smtClean="0"/>
              <a:t>E07</a:t>
            </a:r>
            <a:r>
              <a:rPr lang="en-US" sz="1400" dirty="0"/>
              <a:t>-109   </a:t>
            </a:r>
            <a:r>
              <a:rPr lang="en-US" sz="1400" dirty="0" smtClean="0"/>
              <a:t>Proton </a:t>
            </a:r>
            <a:r>
              <a:rPr lang="en-US" sz="1400" dirty="0"/>
              <a:t>form factor </a:t>
            </a:r>
            <a:r>
              <a:rPr lang="en-US" sz="1400" dirty="0" smtClean="0"/>
              <a:t>           ‘</a:t>
            </a:r>
            <a:r>
              <a:rPr lang="en-US" sz="1400" dirty="0"/>
              <a:t>22                </a:t>
            </a:r>
            <a:r>
              <a:rPr lang="en-US" sz="1400" dirty="0" smtClean="0"/>
              <a:t>  E06</a:t>
            </a:r>
            <a:r>
              <a:rPr lang="en-US" sz="1400" dirty="0"/>
              <a:t>-</a:t>
            </a:r>
            <a:r>
              <a:rPr lang="en-US" sz="1400" dirty="0" smtClean="0"/>
              <a:t>112A, B    </a:t>
            </a:r>
            <a:r>
              <a:rPr lang="en-US" sz="1400" dirty="0"/>
              <a:t>Quark dynamics   </a:t>
            </a:r>
            <a:r>
              <a:rPr lang="en-US" sz="1400" dirty="0" smtClean="0"/>
              <a:t>‘</a:t>
            </a:r>
            <a:r>
              <a:rPr lang="en-US" sz="1400" dirty="0" smtClean="0"/>
              <a:t>18       </a:t>
            </a:r>
          </a:p>
          <a:p>
            <a:r>
              <a:rPr lang="en-US" sz="1400" dirty="0" smtClean="0"/>
              <a:t>E17-004</a:t>
            </a:r>
            <a:r>
              <a:rPr lang="en-US" sz="1400" dirty="0"/>
              <a:t> </a:t>
            </a:r>
            <a:r>
              <a:rPr lang="en-US" sz="1400" dirty="0" smtClean="0"/>
              <a:t>  Neutron form factor         ‘</a:t>
            </a:r>
            <a:r>
              <a:rPr lang="en-US" sz="1400" dirty="0"/>
              <a:t>22           </a:t>
            </a:r>
            <a:r>
              <a:rPr lang="en-US" sz="1400" dirty="0" smtClean="0"/>
              <a:t>      </a:t>
            </a:r>
            <a:r>
              <a:rPr lang="en-US" sz="1400" dirty="0" smtClean="0"/>
              <a:t> E07-107, E09-009  TMDs              ‘</a:t>
            </a:r>
            <a:r>
              <a:rPr lang="en-US" sz="1400" dirty="0" smtClean="0"/>
              <a:t>18            </a:t>
            </a:r>
            <a:endParaRPr lang="en-US" sz="1400" dirty="0"/>
          </a:p>
          <a:p>
            <a:r>
              <a:rPr lang="en-US" sz="1400" dirty="0" smtClean="0"/>
              <a:t>E09-018    SIDIS off neutron (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He)    </a:t>
            </a:r>
            <a:r>
              <a:rPr lang="mr-IN" sz="1400" dirty="0" smtClean="0"/>
              <a:t>’</a:t>
            </a:r>
            <a:r>
              <a:rPr lang="en-US" sz="1400" dirty="0"/>
              <a:t>23        </a:t>
            </a:r>
            <a:r>
              <a:rPr lang="en-US" sz="1400" dirty="0" smtClean="0"/>
              <a:t>        </a:t>
            </a:r>
            <a:r>
              <a:rPr lang="en-US" sz="1400" dirty="0" smtClean="0"/>
              <a:t>  E09-007, E09-008  TMDs              ‘21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                                                    </a:t>
            </a:r>
            <a:r>
              <a:rPr lang="en-US" sz="1400" dirty="0" smtClean="0"/>
              <a:t>C11</a:t>
            </a:r>
            <a:r>
              <a:rPr lang="en-US" sz="1400" dirty="0"/>
              <a:t>-111    TMDs                            </a:t>
            </a:r>
            <a:r>
              <a:rPr lang="en-US" sz="1400" dirty="0" smtClean="0"/>
              <a:t> ‘22      </a:t>
            </a:r>
            <a:endParaRPr lang="en-US" sz="1400" dirty="0" smtClean="0"/>
          </a:p>
          <a:p>
            <a:r>
              <a:rPr lang="en-US" sz="1400" dirty="0" smtClean="0"/>
              <a:t>							       C12-009    </a:t>
            </a:r>
            <a:r>
              <a:rPr lang="en-US" sz="1400" dirty="0" smtClean="0"/>
              <a:t>Di-hadron </a:t>
            </a:r>
            <a:r>
              <a:rPr lang="en-US" sz="1400" dirty="0" smtClean="0"/>
              <a:t>probes        </a:t>
            </a:r>
            <a:r>
              <a:rPr lang="mr-IN" sz="1400" dirty="0" smtClean="0"/>
              <a:t>’</a:t>
            </a:r>
            <a:r>
              <a:rPr lang="en-US" sz="1400" dirty="0" smtClean="0"/>
              <a:t>22</a:t>
            </a:r>
            <a:endParaRPr lang="en-US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957786" y="2057385"/>
            <a:ext cx="177077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Spectroscopy </a:t>
            </a:r>
            <a:r>
              <a:rPr lang="en-US" dirty="0" smtClean="0">
                <a:solidFill>
                  <a:srgbClr val="FF0000"/>
                </a:solidFill>
              </a:rPr>
              <a:t>         </a:t>
            </a:r>
            <a:r>
              <a:rPr lang="en-US" dirty="0" smtClean="0"/>
              <a:t>    </a:t>
            </a:r>
          </a:p>
          <a:p>
            <a:r>
              <a:rPr lang="en-US" sz="1400" dirty="0" smtClean="0"/>
              <a:t>GE, RM2, TO, PV                 </a:t>
            </a:r>
          </a:p>
          <a:p>
            <a:endParaRPr lang="en-US" sz="1400" dirty="0" smtClean="0"/>
          </a:p>
          <a:p>
            <a:r>
              <a:rPr lang="en-US" sz="1400" dirty="0"/>
              <a:t>E</a:t>
            </a:r>
            <a:r>
              <a:rPr lang="en-US" sz="1400" dirty="0" smtClean="0"/>
              <a:t>11-005        ‘18</a:t>
            </a:r>
          </a:p>
          <a:p>
            <a:r>
              <a:rPr lang="en-US" sz="1400" dirty="0" smtClean="0"/>
              <a:t>MESONX                        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E12-001A     ‘18</a:t>
            </a:r>
          </a:p>
          <a:p>
            <a:r>
              <a:rPr lang="en-US" sz="1400" dirty="0" smtClean="0"/>
              <a:t>J/psi and </a:t>
            </a:r>
            <a:r>
              <a:rPr lang="en-US" sz="1400" dirty="0" err="1" smtClean="0"/>
              <a:t>penta</a:t>
            </a:r>
            <a:r>
              <a:rPr lang="en-US" sz="1400" dirty="0" smtClean="0"/>
              <a:t>-quark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E16-010       ‘18</a:t>
            </a:r>
          </a:p>
          <a:p>
            <a:r>
              <a:rPr lang="en-US" sz="1400" dirty="0" smtClean="0"/>
              <a:t>Hybrid Baryons                         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  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5175" y="5566218"/>
            <a:ext cx="4816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                                          </a:t>
            </a:r>
            <a:r>
              <a:rPr lang="en-US" b="1" dirty="0" smtClean="0"/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Dark Sector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                                     GE</a:t>
            </a:r>
            <a:r>
              <a:rPr lang="en-US" sz="1400" dirty="0"/>
              <a:t>, CT, PV, </a:t>
            </a:r>
            <a:r>
              <a:rPr lang="en-US" sz="1400" dirty="0" smtClean="0"/>
              <a:t>LNS, </a:t>
            </a:r>
            <a:r>
              <a:rPr lang="en-US" sz="1400" dirty="0"/>
              <a:t> </a:t>
            </a:r>
            <a:r>
              <a:rPr lang="en-US" sz="1400" dirty="0" smtClean="0"/>
              <a:t>RM2</a:t>
            </a:r>
            <a:r>
              <a:rPr lang="en-US" sz="1400" dirty="0"/>
              <a:t>, TO, PD</a:t>
            </a:r>
          </a:p>
          <a:p>
            <a:r>
              <a:rPr lang="en-US" sz="1400" dirty="0"/>
              <a:t>                                              </a:t>
            </a:r>
            <a:endParaRPr lang="en-US" sz="1400" dirty="0" smtClean="0"/>
          </a:p>
          <a:p>
            <a:r>
              <a:rPr lang="en-US" sz="1400" dirty="0" smtClean="0"/>
              <a:t>            E11</a:t>
            </a:r>
            <a:r>
              <a:rPr lang="en-US" sz="1400" dirty="0"/>
              <a:t>-006  HPS </a:t>
            </a:r>
            <a:r>
              <a:rPr lang="en-US" sz="1400" dirty="0" smtClean="0"/>
              <a:t>       ‘17                         E16</a:t>
            </a:r>
            <a:r>
              <a:rPr lang="en-US" sz="1400" dirty="0"/>
              <a:t>-001  BDX        </a:t>
            </a:r>
            <a:r>
              <a:rPr lang="en-US" sz="1400" dirty="0" smtClean="0"/>
              <a:t>  ‘24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557" y="2303408"/>
            <a:ext cx="213949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Nuclear </a:t>
            </a:r>
            <a:r>
              <a:rPr lang="en-US" b="1" dirty="0">
                <a:solidFill>
                  <a:srgbClr val="FF0000"/>
                </a:solidFill>
              </a:rPr>
              <a:t>Potentials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   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dirty="0"/>
              <a:t>RM1      </a:t>
            </a:r>
            <a:endParaRPr lang="en-US" sz="1400" dirty="0" smtClean="0"/>
          </a:p>
          <a:p>
            <a:r>
              <a:rPr lang="en-US" sz="1400" dirty="0" smtClean="0"/>
              <a:t>                             </a:t>
            </a:r>
            <a:endParaRPr lang="en-US" sz="1400" dirty="0"/>
          </a:p>
          <a:p>
            <a:r>
              <a:rPr lang="en-US" sz="1400" dirty="0" smtClean="0"/>
              <a:t>E17</a:t>
            </a:r>
            <a:r>
              <a:rPr lang="en-US" sz="1400" dirty="0"/>
              <a:t>-</a:t>
            </a:r>
            <a:r>
              <a:rPr lang="en-US" sz="1400" dirty="0" smtClean="0"/>
              <a:t>003        ‘18</a:t>
            </a:r>
          </a:p>
          <a:p>
            <a:r>
              <a:rPr lang="en-US" sz="1400" dirty="0" smtClean="0"/>
              <a:t>Lambda</a:t>
            </a:r>
            <a:r>
              <a:rPr lang="en-US" sz="1400" dirty="0"/>
              <a:t>-</a:t>
            </a:r>
            <a:r>
              <a:rPr lang="en-US" sz="1400" dirty="0" err="1"/>
              <a:t>nn</a:t>
            </a:r>
            <a:r>
              <a:rPr lang="en-US" sz="1400" dirty="0"/>
              <a:t> off </a:t>
            </a:r>
            <a:r>
              <a:rPr lang="en-US" sz="1400" dirty="0"/>
              <a:t>T</a:t>
            </a:r>
            <a:r>
              <a:rPr lang="en-US" sz="1400" dirty="0" smtClean="0"/>
              <a:t>ritium </a:t>
            </a:r>
            <a:r>
              <a:rPr lang="en-US" sz="1400" dirty="0"/>
              <a:t>(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</a:t>
            </a:r>
            <a:r>
              <a:rPr lang="en-US" sz="1400" dirty="0"/>
              <a:t>)</a:t>
            </a:r>
            <a:r>
              <a:rPr lang="en-US" sz="1400" dirty="0" smtClean="0"/>
              <a:t>      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E11</a:t>
            </a:r>
            <a:r>
              <a:rPr lang="en-US" sz="1400" dirty="0"/>
              <a:t>-101  </a:t>
            </a:r>
            <a:r>
              <a:rPr lang="en-US" sz="1400" dirty="0" smtClean="0"/>
              <a:t>      ‘19</a:t>
            </a:r>
          </a:p>
          <a:p>
            <a:r>
              <a:rPr lang="en-US" sz="1400" dirty="0" smtClean="0"/>
              <a:t>PREX</a:t>
            </a:r>
            <a:r>
              <a:rPr lang="en-US" sz="1400" dirty="0"/>
              <a:t>-II: neutron skin  </a:t>
            </a:r>
          </a:p>
          <a:p>
            <a:endParaRPr lang="en-US" sz="1400" dirty="0" smtClean="0"/>
          </a:p>
          <a:p>
            <a:r>
              <a:rPr lang="en-US" sz="1400" dirty="0" smtClean="0"/>
              <a:t>E15</a:t>
            </a:r>
            <a:r>
              <a:rPr lang="en-US" sz="1400" dirty="0"/>
              <a:t>-008 </a:t>
            </a:r>
            <a:r>
              <a:rPr lang="en-US" sz="1400" dirty="0" smtClean="0"/>
              <a:t>       ‘24 </a:t>
            </a:r>
          </a:p>
          <a:p>
            <a:r>
              <a:rPr lang="en-US" sz="1400" dirty="0" smtClean="0"/>
              <a:t>Lambda </a:t>
            </a:r>
            <a:r>
              <a:rPr lang="en-US" sz="1400" dirty="0" err="1"/>
              <a:t>hypernuclei</a:t>
            </a:r>
            <a:r>
              <a:rPr lang="en-US" sz="1400" dirty="0"/>
              <a:t>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E14-012        </a:t>
            </a:r>
            <a:r>
              <a:rPr lang="mr-IN" sz="1400" dirty="0" smtClean="0"/>
              <a:t>’</a:t>
            </a:r>
            <a:r>
              <a:rPr lang="en-US" sz="1400" dirty="0" smtClean="0"/>
              <a:t>24</a:t>
            </a:r>
          </a:p>
          <a:p>
            <a:r>
              <a:rPr lang="en-US" sz="1400" baseline="30000" dirty="0" smtClean="0"/>
              <a:t>40</a:t>
            </a:r>
            <a:r>
              <a:rPr lang="en-US" sz="1400" dirty="0" smtClean="0"/>
              <a:t>Ar cross-section</a:t>
            </a:r>
            <a:r>
              <a:rPr lang="en-US" sz="1400" dirty="0" smtClean="0"/>
              <a:t> for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/>
              <a:t>   </a:t>
            </a:r>
            <a:endParaRPr lang="en-US" sz="1400" dirty="0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1124857"/>
            <a:ext cx="9144000" cy="55037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24069" y="3489420"/>
            <a:ext cx="795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Forward </a:t>
            </a:r>
          </a:p>
          <a:p>
            <a:r>
              <a:rPr lang="en-US" sz="1400" dirty="0" smtClean="0"/>
              <a:t>Tagger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124776" y="2458749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RICH</a:t>
            </a:r>
          </a:p>
          <a:p>
            <a:r>
              <a:rPr lang="en-US" sz="1400" dirty="0" smtClean="0"/>
              <a:t>HD-ice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445986" y="2458749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Tracker</a:t>
            </a:r>
          </a:p>
          <a:p>
            <a:r>
              <a:rPr lang="en-US" sz="1400" dirty="0" smtClean="0"/>
              <a:t>HCAL-J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900718" y="4929963"/>
            <a:ext cx="154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Cristal </a:t>
            </a:r>
            <a:r>
              <a:rPr lang="en-US" sz="1400" dirty="0" err="1" smtClean="0"/>
              <a:t>Calorimetry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706753" y="3721325"/>
            <a:ext cx="62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Hall-A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4870426" y="3701694"/>
            <a:ext cx="61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Hall-B</a:t>
            </a:r>
            <a:endParaRPr lang="en-US" sz="1400" dirty="0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0" y="1197429"/>
            <a:ext cx="9144000" cy="543115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910287" y="0"/>
            <a:ext cx="1233713" cy="532965"/>
            <a:chOff x="6402853" y="1393701"/>
            <a:chExt cx="1233713" cy="532965"/>
          </a:xfrm>
        </p:grpSpPr>
        <p:sp>
          <p:nvSpPr>
            <p:cNvPr id="57" name="Rectangle 56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 descr="ejlab12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405746" y="-76200"/>
            <a:ext cx="4186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INFN 12 GeV Projects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Isosceles Triangle 37"/>
          <p:cNvSpPr/>
          <p:nvPr/>
        </p:nvSpPr>
        <p:spPr>
          <a:xfrm>
            <a:off x="52357" y="3881966"/>
            <a:ext cx="9235331" cy="2771880"/>
          </a:xfrm>
          <a:prstGeom prst="triangle">
            <a:avLst>
              <a:gd name="adj" fmla="val 4988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 rot="10800000">
            <a:off x="52357" y="1125702"/>
            <a:ext cx="9235331" cy="2776581"/>
          </a:xfrm>
          <a:prstGeom prst="triangle">
            <a:avLst>
              <a:gd name="adj" fmla="val 4988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16200000">
            <a:off x="4000055" y="1581017"/>
            <a:ext cx="5740716" cy="4547178"/>
          </a:xfrm>
          <a:prstGeom prst="triangle">
            <a:avLst>
              <a:gd name="adj" fmla="val 4988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0429" y="591297"/>
            <a:ext cx="9123571" cy="5547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4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54000" y="760184"/>
            <a:ext cx="8513008" cy="9028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9174" y="1841024"/>
            <a:ext cx="8318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Both connected to the largely unknown ultra-dense matter equation of state (EOS) and evolution,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30634" y="760184"/>
            <a:ext cx="7735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 of the </a:t>
            </a:r>
            <a:r>
              <a:rPr lang="en-US" sz="1600" i="1" dirty="0" smtClean="0"/>
              <a:t>eleven science question for the next century </a:t>
            </a:r>
            <a:r>
              <a:rPr lang="en-US" sz="1600" dirty="0" smtClean="0"/>
              <a:t>by National Academies Committee: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- What are the new state of matter at exceedingly high density and temperature ?</a:t>
            </a:r>
          </a:p>
          <a:p>
            <a:r>
              <a:rPr lang="en-US" sz="1600" dirty="0"/>
              <a:t>  </a:t>
            </a:r>
            <a:r>
              <a:rPr lang="en-US" sz="1600" dirty="0" smtClean="0"/>
              <a:t>- How were the elements from iron to uranium made ?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290906" y="1329962"/>
            <a:ext cx="3541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INFN NP white paper in preparation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51" y="2255520"/>
            <a:ext cx="4509414" cy="42468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5963" y="2274825"/>
            <a:ext cx="3770483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Example: </a:t>
            </a:r>
          </a:p>
          <a:p>
            <a:endParaRPr lang="en-US" sz="1000" dirty="0"/>
          </a:p>
          <a:p>
            <a:r>
              <a:rPr lang="en-US" sz="1600" dirty="0" smtClean="0"/>
              <a:t>Neutron star EOS</a:t>
            </a:r>
          </a:p>
          <a:p>
            <a:r>
              <a:rPr lang="en-US" sz="1600" dirty="0" smtClean="0"/>
              <a:t>Neutron star merger and r-</a:t>
            </a:r>
            <a:r>
              <a:rPr lang="en-US" sz="1600" dirty="0" err="1" smtClean="0"/>
              <a:t>nucleosynthesis</a:t>
            </a:r>
            <a:endParaRPr lang="en-US" sz="1600" dirty="0" smtClean="0"/>
          </a:p>
          <a:p>
            <a:endParaRPr lang="en-US" sz="1000" dirty="0"/>
          </a:p>
          <a:p>
            <a:r>
              <a:rPr lang="en-US" sz="1600" dirty="0" smtClean="0"/>
              <a:t>New astrophysical constraints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expected in the multi-messenger era </a:t>
            </a:r>
          </a:p>
          <a:p>
            <a:endParaRPr lang="en-US" sz="1000" dirty="0"/>
          </a:p>
          <a:p>
            <a:r>
              <a:rPr lang="en-US" sz="1600" dirty="0" smtClean="0"/>
              <a:t>To be complemented with constraints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from nuclear laboratories 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2164098" y="-76200"/>
            <a:ext cx="46698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From Quarks to Cosmos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17" name="Rectangle 16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ejlab12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8" name="Picture 7" descr="merger_ne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29" y="4666081"/>
            <a:ext cx="2985038" cy="18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377" y="4743913"/>
            <a:ext cx="5208883" cy="186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64098" y="-76200"/>
            <a:ext cx="46698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From Quarks to Cosmos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43" y="545073"/>
            <a:ext cx="2124494" cy="309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2" y="643700"/>
            <a:ext cx="3147667" cy="1768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902133" y="2734695"/>
            <a:ext cx="2912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BE000A"/>
                </a:solidFill>
                <a:latin typeface="Avenir Black"/>
                <a:cs typeface="Avenir Black"/>
              </a:rPr>
              <a:t>Despite 10</a:t>
            </a:r>
            <a:r>
              <a:rPr lang="en-US" sz="1500" baseline="30000" dirty="0">
                <a:solidFill>
                  <a:srgbClr val="BE000A"/>
                </a:solidFill>
                <a:latin typeface="Avenir Black"/>
                <a:cs typeface="Avenir Black"/>
              </a:rPr>
              <a:t>19</a:t>
            </a:r>
            <a:r>
              <a:rPr lang="en-US" sz="1500" dirty="0">
                <a:solidFill>
                  <a:srgbClr val="BE000A"/>
                </a:solidFill>
                <a:latin typeface="Avenir Black"/>
                <a:cs typeface="Avenir Black"/>
              </a:rPr>
              <a:t> scale </a:t>
            </a:r>
            <a:r>
              <a:rPr lang="en-US" sz="1500" dirty="0" smtClean="0">
                <a:solidFill>
                  <a:srgbClr val="BE000A"/>
                </a:solidFill>
                <a:latin typeface="Avenir Black"/>
                <a:cs typeface="Avenir Black"/>
              </a:rPr>
              <a:t>difference,</a:t>
            </a:r>
          </a:p>
          <a:p>
            <a:pPr>
              <a:defRPr/>
            </a:pPr>
            <a:r>
              <a:rPr lang="en-US" sz="1500" dirty="0" smtClean="0">
                <a:solidFill>
                  <a:srgbClr val="BE000A"/>
                </a:solidFill>
                <a:latin typeface="Avenir Black"/>
                <a:cs typeface="Avenir Black"/>
              </a:rPr>
              <a:t>common origin from pressure of neutron rich matter </a:t>
            </a:r>
            <a:r>
              <a:rPr lang="en-US" sz="1500" dirty="0" err="1" smtClean="0">
                <a:solidFill>
                  <a:srgbClr val="BE000A"/>
                </a:solidFill>
                <a:latin typeface="Avenir Black"/>
                <a:cs typeface="Avenir Black"/>
              </a:rPr>
              <a:t>vs</a:t>
            </a:r>
            <a:r>
              <a:rPr lang="en-US" sz="1500" dirty="0" smtClean="0">
                <a:solidFill>
                  <a:srgbClr val="BE000A"/>
                </a:solidFill>
                <a:latin typeface="Avenir Black"/>
                <a:cs typeface="Avenir Black"/>
              </a:rPr>
              <a:t> surface tension or gravity</a:t>
            </a:r>
          </a:p>
          <a:p>
            <a:pPr>
              <a:defRPr/>
            </a:pPr>
            <a:endParaRPr lang="en-US" sz="1500" dirty="0">
              <a:solidFill>
                <a:srgbClr val="BE000A"/>
              </a:solidFill>
              <a:latin typeface="Avenir Black"/>
              <a:cs typeface="Avenir Black"/>
            </a:endParaRPr>
          </a:p>
          <a:p>
            <a:pPr>
              <a:defRPr/>
            </a:pPr>
            <a:r>
              <a:rPr lang="en-US" sz="1500" dirty="0" smtClean="0">
                <a:solidFill>
                  <a:srgbClr val="BE000A"/>
                </a:solidFill>
                <a:latin typeface="Avenir Black"/>
                <a:cs typeface="Avenir Black"/>
              </a:rPr>
              <a:t>EOS constrained by JLab </a:t>
            </a:r>
          </a:p>
          <a:p>
            <a:pPr>
              <a:defRPr/>
            </a:pPr>
            <a:r>
              <a:rPr lang="en-US" sz="1500" dirty="0">
                <a:solidFill>
                  <a:srgbClr val="BE000A"/>
                </a:solidFill>
                <a:latin typeface="Avenir Black"/>
                <a:cs typeface="Avenir Black"/>
              </a:rPr>
              <a:t>n</a:t>
            </a:r>
            <a:r>
              <a:rPr lang="en-US" sz="1500" dirty="0" smtClean="0">
                <a:solidFill>
                  <a:srgbClr val="BE000A"/>
                </a:solidFill>
                <a:latin typeface="Avenir Black"/>
                <a:cs typeface="Avenir Black"/>
              </a:rPr>
              <a:t>eutron skin as from GW </a:t>
            </a:r>
          </a:p>
          <a:p>
            <a:pPr>
              <a:defRPr/>
            </a:pPr>
            <a:r>
              <a:rPr lang="en-US" sz="1500" dirty="0" smtClean="0">
                <a:solidFill>
                  <a:srgbClr val="BE000A"/>
                </a:solidFill>
                <a:latin typeface="Avenir Black"/>
                <a:cs typeface="Avenir Black"/>
              </a:rPr>
              <a:t>measurements</a:t>
            </a:r>
            <a:endParaRPr lang="en-US" sz="1500" dirty="0">
              <a:solidFill>
                <a:srgbClr val="BE000A"/>
              </a:solidFill>
              <a:latin typeface="Avenir Black"/>
              <a:cs typeface="Avenir Black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77" y="720781"/>
            <a:ext cx="3659493" cy="166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132440" y="220564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(LIGO)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50135" y="221691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(JLab)</a:t>
            </a:r>
          </a:p>
        </p:txBody>
      </p:sp>
      <p:pic>
        <p:nvPicPr>
          <p:cNvPr id="30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332" y="2485967"/>
            <a:ext cx="3237852" cy="1819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95" y="4752984"/>
            <a:ext cx="4336534" cy="164882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196" y="4341989"/>
            <a:ext cx="3785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Tidal deformability 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 ~ R</a:t>
            </a:r>
            <a:r>
              <a:rPr lang="en-US" sz="1600" baseline="30000" dirty="0" smtClean="0"/>
              <a:t>5 </a:t>
            </a:r>
            <a:r>
              <a:rPr lang="en-US" sz="1600" dirty="0" smtClean="0"/>
              <a:t>from wave phase </a:t>
            </a:r>
            <a:endParaRPr lang="en-US" sz="1600" baseline="30000" dirty="0"/>
          </a:p>
        </p:txBody>
      </p:sp>
      <p:sp>
        <p:nvSpPr>
          <p:cNvPr id="36" name="Rectangle 35"/>
          <p:cNvSpPr/>
          <p:nvPr/>
        </p:nvSpPr>
        <p:spPr>
          <a:xfrm>
            <a:off x="4132440" y="4967916"/>
            <a:ext cx="112082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/>
              <a:t>GW170817  </a:t>
            </a:r>
          </a:p>
          <a:p>
            <a:r>
              <a:rPr lang="de-DE" sz="1600" dirty="0" err="1" smtClean="0"/>
              <a:t>signal</a:t>
            </a:r>
            <a:endParaRPr lang="en-US" sz="1600" dirty="0"/>
          </a:p>
        </p:txBody>
      </p: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US-Italy Meeting, Washington DC, 5 </a:t>
            </a:r>
            <a:r>
              <a:rPr lang="en-US" sz="1200" dirty="0">
                <a:solidFill>
                  <a:schemeClr val="bg1"/>
                </a:solidFill>
              </a:rPr>
              <a:t>D</a:t>
            </a:r>
            <a:r>
              <a:rPr lang="en-US" sz="1200" dirty="0" smtClean="0">
                <a:solidFill>
                  <a:schemeClr val="bg1"/>
                </a:solidFill>
              </a:rPr>
              <a:t>ecember 2018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7563" y="4430158"/>
            <a:ext cx="2888389" cy="2079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0143" y="395190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PReX</a:t>
            </a:r>
            <a:r>
              <a:rPr lang="en-US" dirty="0" smtClean="0"/>
              <a:t> experiment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7910287" y="9071"/>
            <a:ext cx="1233713" cy="532965"/>
            <a:chOff x="6402853" y="1393701"/>
            <a:chExt cx="1233713" cy="532965"/>
          </a:xfrm>
        </p:grpSpPr>
        <p:sp>
          <p:nvSpPr>
            <p:cNvPr id="21" name="Rectangle 20"/>
            <p:cNvSpPr/>
            <p:nvPr/>
          </p:nvSpPr>
          <p:spPr>
            <a:xfrm>
              <a:off x="6402853" y="1439170"/>
              <a:ext cx="1206500" cy="4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ejlab12_log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110" y="1393701"/>
              <a:ext cx="1211456" cy="53296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77" y="27328"/>
            <a:ext cx="953483" cy="520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3236" y="6328663"/>
            <a:ext cx="3600054" cy="2826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2440" y="6324597"/>
            <a:ext cx="10057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Times"/>
                <a:cs typeface="Times"/>
              </a:rPr>
              <a:t>Time (sec)</a:t>
            </a:r>
            <a:endParaRPr lang="en-US" sz="15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2874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58593</TotalTime>
  <Words>3307</Words>
  <Application>Microsoft Macintosh PowerPoint</Application>
  <PresentationFormat>On-screen Show (4:3)</PresentationFormat>
  <Paragraphs>769</Paragraphs>
  <Slides>32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1090</cp:revision>
  <dcterms:created xsi:type="dcterms:W3CDTF">2012-03-30T13:12:09Z</dcterms:created>
  <dcterms:modified xsi:type="dcterms:W3CDTF">2018-12-05T12:56:26Z</dcterms:modified>
</cp:coreProperties>
</file>