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mf" ContentType="image/x-wmf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45" r:id="rId2"/>
    <p:sldId id="491" r:id="rId3"/>
    <p:sldId id="492" r:id="rId4"/>
    <p:sldId id="493" r:id="rId5"/>
    <p:sldId id="521" r:id="rId6"/>
    <p:sldId id="526" r:id="rId7"/>
    <p:sldId id="525" r:id="rId8"/>
    <p:sldId id="573" r:id="rId9"/>
    <p:sldId id="528" r:id="rId10"/>
    <p:sldId id="575" r:id="rId11"/>
    <p:sldId id="529" r:id="rId12"/>
    <p:sldId id="530" r:id="rId13"/>
    <p:sldId id="576" r:id="rId14"/>
    <p:sldId id="584" r:id="rId15"/>
    <p:sldId id="532" r:id="rId16"/>
    <p:sldId id="577" r:id="rId17"/>
    <p:sldId id="578" r:id="rId18"/>
    <p:sldId id="586" r:id="rId19"/>
    <p:sldId id="585" r:id="rId20"/>
    <p:sldId id="539" r:id="rId21"/>
    <p:sldId id="579" r:id="rId22"/>
    <p:sldId id="587" r:id="rId23"/>
    <p:sldId id="588" r:id="rId24"/>
    <p:sldId id="589" r:id="rId25"/>
    <p:sldId id="580" r:id="rId26"/>
    <p:sldId id="581" r:id="rId27"/>
    <p:sldId id="582" r:id="rId28"/>
    <p:sldId id="583" r:id="rId29"/>
    <p:sldId id="520" r:id="rId30"/>
    <p:sldId id="482" r:id="rId31"/>
    <p:sldId id="518" r:id="rId32"/>
    <p:sldId id="519" r:id="rId33"/>
    <p:sldId id="541" r:id="rId34"/>
    <p:sldId id="542" r:id="rId35"/>
    <p:sldId id="543" r:id="rId36"/>
    <p:sldId id="544" r:id="rId3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DC09F3"/>
    <a:srgbClr val="74CFFF"/>
    <a:srgbClr val="ABFAFF"/>
    <a:srgbClr val="FFA324"/>
    <a:srgbClr val="0000FF"/>
    <a:srgbClr val="FF3300"/>
    <a:srgbClr val="6600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344" y="-104"/>
      </p:cViewPr>
      <p:guideLst>
        <p:guide orient="horz" pos="2769"/>
        <p:guide pos="1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viewProps" Target="view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7CEC2984-E7DA-488C-B1F9-C70ACD7C62AE}" type="datetime1">
              <a:rPr lang="en-US"/>
              <a:pPr>
                <a:defRPr/>
              </a:pPr>
              <a:t>21/06/11</a:t>
            </a:fld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21930B5A-67C7-457B-86E8-84C3B1FB0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32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DE0C82A-CF65-4CE9-9357-0745B54961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645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6A3B2A5A-1476-435B-85FE-891083791CD9}" type="slidenum">
              <a:rPr lang="en-US" sz="1300" smtClean="0">
                <a:latin typeface="Arial" charset="0"/>
              </a:rPr>
              <a:pPr/>
              <a:t>1</a:t>
            </a:fld>
            <a:endParaRPr lang="en-US" sz="1300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Vedere se mirror parte da PIPE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5C57F357-B3A6-4B24-B8F7-FAE3889F1B58}" type="slidenum">
              <a:rPr lang="en-US" sz="1300" smtClean="0">
                <a:latin typeface="Arial" charset="0"/>
              </a:rPr>
              <a:pPr/>
              <a:t>22</a:t>
            </a:fld>
            <a:endParaRPr 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Vedere se mirror parte da PIPE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5C57F357-B3A6-4B24-B8F7-FAE3889F1B58}" type="slidenum">
              <a:rPr lang="en-US" sz="1300" smtClean="0">
                <a:latin typeface="Arial" charset="0"/>
              </a:rPr>
              <a:pPr/>
              <a:t>23</a:t>
            </a:fld>
            <a:endParaRPr 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Vedere se mirror parte da PIPE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5C57F357-B3A6-4B24-B8F7-FAE3889F1B58}" type="slidenum">
              <a:rPr lang="en-US" sz="1300" smtClean="0">
                <a:latin typeface="Arial" charset="0"/>
              </a:rPr>
              <a:pPr/>
              <a:t>24</a:t>
            </a:fld>
            <a:endParaRPr 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pPr defTabSz="457200"/>
            <a:r>
              <a:rPr lang="en-US" smtClean="0">
                <a:latin typeface="Arial" charset="0"/>
                <a:ea typeface="ＭＳ Ｐゴシック" pitchFamily="34" charset="-128"/>
              </a:rPr>
              <a:t>Fino  a che energia lavora bene l’aerogel di HERMES ?</a:t>
            </a:r>
          </a:p>
        </p:txBody>
      </p:sp>
      <p:sp>
        <p:nvSpPr>
          <p:cNvPr id="71684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FECFB8B6-26AF-46EC-B7B4-BB8F32C21157}" type="slidenum">
              <a:rPr lang="en-US" sz="1300">
                <a:latin typeface="Calibri" pitchFamily="34" charset="0"/>
              </a:rPr>
              <a:pPr algn="r" eaLnBrk="1" hangingPunct="1"/>
              <a:t>31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pPr defTabSz="457200"/>
            <a:r>
              <a:rPr lang="en-US" smtClean="0">
                <a:latin typeface="Arial" charset="0"/>
                <a:ea typeface="ＭＳ Ｐゴシック" pitchFamily="34" charset="-128"/>
              </a:rPr>
              <a:t>Fino  a che energia lavora bene l’aerogel di HERMES ?</a:t>
            </a:r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04C2907-1F74-4979-9C8C-36D971E313D2}" type="slidenum">
              <a:rPr lang="en-US" sz="1300">
                <a:latin typeface="Calibri" pitchFamily="34" charset="0"/>
              </a:rPr>
              <a:pPr algn="r" eaLnBrk="1" hangingPunct="1"/>
              <a:t>32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Vedere se le dimensioni sono a partire da PIPE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</a:rPr>
              <a:t>Vedere come mai ho Npe a piu</a:t>
            </a:r>
            <a:r>
              <a:rPr lang="en-US" altLang="en-US" smtClean="0">
                <a:latin typeface="Arial" charset="0"/>
                <a:ea typeface="ＭＳ Ｐゴシック" pitchFamily="34" charset="-128"/>
              </a:rPr>
              <a:t>’</a:t>
            </a:r>
            <a:r>
              <a:rPr lang="en-US" smtClean="0">
                <a:latin typeface="Arial" charset="0"/>
                <a:ea typeface="ＭＳ Ｐゴシック" pitchFamily="34" charset="-128"/>
              </a:rPr>
              <a:t> di 25 gradi nel caso pos m25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3B8CD772-0246-43E0-912C-C85EE975E5AA}" type="slidenum">
              <a:rPr lang="en-US" sz="1300" smtClean="0">
                <a:latin typeface="Arial" charset="0"/>
              </a:rPr>
              <a:pPr/>
              <a:t>35</a:t>
            </a:fld>
            <a:endParaRPr 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pPr defTabSz="457200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67067147-2843-44A7-8E83-D9AF84BB6F19}" type="slidenum">
              <a:rPr lang="en-US" sz="1300">
                <a:latin typeface="Calibri" pitchFamily="34" charset="0"/>
              </a:rPr>
              <a:pPr algn="r" eaLnBrk="1" hangingPunct="1"/>
              <a:t>2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8495A445-AF6E-4952-AD55-0C80869D9252}" type="slidenum">
              <a:rPr lang="en-US" sz="1300">
                <a:latin typeface="Arial" charset="0"/>
              </a:rPr>
              <a:pPr algn="r" eaLnBrk="1" hangingPunct="1"/>
              <a:t>3</a:t>
            </a:fld>
            <a:endParaRPr lang="en-US" sz="1300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457200" eaLnBrk="1" hangingPunct="1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  <a:noFill/>
        </p:spPr>
        <p:txBody>
          <a:bodyPr/>
          <a:lstStyle/>
          <a:p>
            <a:pPr defTabSz="457200"/>
            <a:endParaRPr lang="it-IT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6" tIns="48308" rIns="96616" bIns="48308" anchor="b"/>
          <a:lstStyle>
            <a:lvl1pPr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82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82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DF0E123D-8F53-4731-A2C5-971A45429842}" type="slidenum">
              <a:rPr lang="en-US" sz="1300">
                <a:latin typeface="Calibri" pitchFamily="34" charset="0"/>
              </a:rPr>
              <a:pPr algn="r" eaLnBrk="1" hangingPunct="1"/>
              <a:t>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Mettere specchi sulla :w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</a:rPr>
              <a:t>pipe!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B7153D69-FAC9-4878-A809-067C827769DA}" type="slidenum">
              <a:rPr lang="en-US" sz="1300" smtClean="0">
                <a:latin typeface="Arial" charset="0"/>
              </a:rPr>
              <a:pPr/>
              <a:t>17</a:t>
            </a:fld>
            <a:endParaRPr 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Mettere specchi sulla :w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</a:rPr>
              <a:t>pipe!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B7153D69-FAC9-4878-A809-067C827769DA}" type="slidenum">
              <a:rPr lang="en-US" sz="1300" smtClean="0">
                <a:latin typeface="Arial" charset="0"/>
              </a:rPr>
              <a:pPr/>
              <a:t>18</a:t>
            </a:fld>
            <a:endParaRPr 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Mettere specchi sulla :w</a:t>
            </a:r>
          </a:p>
          <a:p>
            <a:r>
              <a:rPr lang="en-US" smtClean="0">
                <a:latin typeface="Arial" charset="0"/>
                <a:ea typeface="ＭＳ Ｐゴシック" pitchFamily="34" charset="-128"/>
              </a:rPr>
              <a:t>pipe!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B7153D69-FAC9-4878-A809-067C827769DA}" type="slidenum">
              <a:rPr lang="en-US" sz="1300" smtClean="0">
                <a:latin typeface="Arial" charset="0"/>
              </a:rPr>
              <a:pPr/>
              <a:t>19</a:t>
            </a:fld>
            <a:endParaRPr 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Vedere se mirror parte da PIPE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5C57F357-B3A6-4B24-B8F7-FAE3889F1B58}" type="slidenum">
              <a:rPr lang="en-US" sz="1300" smtClean="0">
                <a:latin typeface="Arial" charset="0"/>
              </a:rPr>
              <a:pPr/>
              <a:t>20</a:t>
            </a:fld>
            <a:endParaRPr 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  <a:ea typeface="ＭＳ Ｐゴシック" pitchFamily="34" charset="-128"/>
              </a:rPr>
              <a:t>Vedere se mirror parte da PIPE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966788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fld id="{5C57F357-B3A6-4B24-B8F7-FAE3889F1B58}" type="slidenum">
              <a:rPr lang="en-US" sz="1300" smtClean="0">
                <a:latin typeface="Arial" charset="0"/>
              </a:rPr>
              <a:pPr/>
              <a:t>21</a:t>
            </a:fld>
            <a:endParaRPr lang="en-US" sz="13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9A0AE-5046-490F-8139-BA7D0AE04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8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77554-B07A-429D-9E85-D56220231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2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5F564-7C11-4D52-A8C4-9C974E85D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40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A5202-E4D6-4FC7-A3D6-2370E494F58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1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598EF-5582-47A1-9C95-006470AC2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8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B013-D03D-45F7-8F7C-ED3247AB0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7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D4B4-F2C6-48A3-B87C-2D3ABCE74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2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7FEFC-FD28-4B6B-8730-E4AC118FE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42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0FA3C-C792-4BD9-B0C7-D6EAB3EBA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20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F8226-90EF-448D-AA2D-474F05153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6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DFC54-9798-416E-953D-E23721AD9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2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EC8F3-276B-4D8C-B208-849D64BC0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9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E81C77B-0BAE-43EF-B47D-CFBEC02E4F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emf"/><Relationship Id="rId3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3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3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3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3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3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3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1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5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5.emf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3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3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3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3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5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3" Type="http://schemas.openxmlformats.org/officeDocument/2006/relationships/image" Target="../media/image48.emf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3" Type="http://schemas.openxmlformats.org/officeDocument/2006/relationships/image" Target="../media/image49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0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3" Type="http://schemas.openxmlformats.org/officeDocument/2006/relationships/image" Target="../media/image52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eg"/><Relationship Id="rId5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3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4" Type="http://schemas.openxmlformats.org/officeDocument/2006/relationships/image" Target="../media/image15.png"/><Relationship Id="rId10" Type="http://schemas.openxmlformats.org/officeDocument/2006/relationships/image" Target="../media/image21.png"/><Relationship Id="rId5" Type="http://schemas.openxmlformats.org/officeDocument/2006/relationships/image" Target="../media/image16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9" Type="http://schemas.openxmlformats.org/officeDocument/2006/relationships/image" Target="../media/image20.png"/><Relationship Id="rId3" Type="http://schemas.openxmlformats.org/officeDocument/2006/relationships/image" Target="../media/image14.png"/><Relationship Id="rId6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826381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rgbClr val="DC09F3"/>
                </a:solidFill>
                <a:latin typeface="Comic Sans MS" pitchFamily="66" charset="0"/>
              </a:rPr>
              <a:t>RICH studies for CLAS12</a:t>
            </a:r>
          </a:p>
        </p:txBody>
      </p:sp>
      <p:sp>
        <p:nvSpPr>
          <p:cNvPr id="4099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4100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EB3C9072-6AFC-4BFE-8A07-EB29F6847A54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1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41675" y="3514725"/>
            <a:ext cx="2825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rgbClr val="131CF7"/>
                </a:solidFill>
                <a:latin typeface="Tahoma" pitchFamily="34" charset="0"/>
              </a:rPr>
              <a:t>Contalbrigo Marco</a:t>
            </a:r>
          </a:p>
          <a:p>
            <a:pPr algn="ctr"/>
            <a:r>
              <a:rPr lang="en-US" sz="2400" dirty="0">
                <a:solidFill>
                  <a:srgbClr val="131CF7"/>
                </a:solidFill>
                <a:latin typeface="Tahoma" pitchFamily="34" charset="0"/>
              </a:rPr>
              <a:t>Luciano </a:t>
            </a:r>
            <a:r>
              <a:rPr lang="en-US" sz="2400" dirty="0" err="1">
                <a:solidFill>
                  <a:srgbClr val="131CF7"/>
                </a:solidFill>
                <a:latin typeface="Tahoma" pitchFamily="34" charset="0"/>
              </a:rPr>
              <a:t>Pappalardo</a:t>
            </a:r>
            <a:endParaRPr lang="en-US" sz="2400" dirty="0">
              <a:solidFill>
                <a:srgbClr val="131CF7"/>
              </a:solidFill>
              <a:latin typeface="Tahoma" pitchFamily="34" charset="0"/>
            </a:endParaRPr>
          </a:p>
          <a:p>
            <a:pPr algn="ctr"/>
            <a:r>
              <a:rPr lang="en-US" sz="1800" dirty="0">
                <a:latin typeface="Tahoma" pitchFamily="34" charset="0"/>
              </a:rPr>
              <a:t>INFN Ferrara</a:t>
            </a:r>
            <a:endParaRPr lang="en-US" sz="2000" dirty="0">
              <a:solidFill>
                <a:srgbClr val="131CF7"/>
              </a:solidFill>
              <a:latin typeface="Tahoma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keve_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8891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7092950" y="3933825"/>
            <a:ext cx="126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2400">
                <a:solidFill>
                  <a:srgbClr val="3366FF"/>
                </a:solidFill>
                <a:latin typeface="Arial" charset="0"/>
              </a:rPr>
              <a:t>Hit prob</a:t>
            </a:r>
            <a:endParaRPr lang="en-US" sz="3000" baseline="-25000">
              <a:solidFill>
                <a:srgbClr val="3366FF"/>
              </a:solidFill>
              <a:latin typeface="Arial" charset="0"/>
            </a:endParaRPr>
          </a:p>
        </p:txBody>
      </p:sp>
      <p:sp>
        <p:nvSpPr>
          <p:cNvPr id="18436" name="TextBox 8"/>
          <p:cNvSpPr txBox="1">
            <a:spLocks noChangeArrowheads="1"/>
          </p:cNvSpPr>
          <p:nvPr/>
        </p:nvSpPr>
        <p:spPr bwMode="auto">
          <a:xfrm>
            <a:off x="6650038" y="401343"/>
            <a:ext cx="2395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2400" dirty="0">
                <a:solidFill>
                  <a:srgbClr val="3366FF"/>
                </a:solidFill>
                <a:latin typeface="Arial" charset="0"/>
              </a:rPr>
              <a:t>Hit </a:t>
            </a:r>
            <a:r>
              <a:rPr lang="en-US" sz="2400" dirty="0" err="1">
                <a:solidFill>
                  <a:srgbClr val="3366FF"/>
                </a:solidFill>
                <a:latin typeface="Arial" charset="0"/>
              </a:rPr>
              <a:t>prob</a:t>
            </a:r>
            <a:r>
              <a:rPr lang="en-US" sz="2400" dirty="0">
                <a:solidFill>
                  <a:srgbClr val="3366FF"/>
                </a:solidFill>
                <a:latin typeface="Arial" charset="0"/>
              </a:rPr>
              <a:t> &gt; 3 10</a:t>
            </a:r>
            <a:r>
              <a:rPr lang="en-US" sz="2400" baseline="30000" dirty="0">
                <a:solidFill>
                  <a:srgbClr val="3366FF"/>
                </a:solidFill>
                <a:latin typeface="Arial" charset="0"/>
              </a:rPr>
              <a:t>-3</a:t>
            </a:r>
            <a:r>
              <a:rPr lang="en-US" sz="2400" dirty="0">
                <a:solidFill>
                  <a:srgbClr val="3366FF"/>
                </a:solidFill>
                <a:latin typeface="Arial" charset="0"/>
              </a:rPr>
              <a:t> </a:t>
            </a:r>
            <a:endParaRPr lang="en-US" sz="3000" baseline="-25000" dirty="0">
              <a:solidFill>
                <a:srgbClr val="3366FF"/>
              </a:solidFill>
              <a:latin typeface="Arial" charset="0"/>
            </a:endParaRPr>
          </a:p>
        </p:txBody>
      </p:sp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79388" y="1560513"/>
            <a:ext cx="2084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200 trials per point</a:t>
            </a:r>
          </a:p>
        </p:txBody>
      </p:sp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179388" y="1920875"/>
            <a:ext cx="22367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Aerogel:  </a:t>
            </a:r>
          </a:p>
          <a:p>
            <a:r>
              <a:rPr lang="en-US" sz="1800">
                <a:latin typeface="Arial" charset="0"/>
              </a:rPr>
              <a:t> -   n=1.06</a:t>
            </a:r>
          </a:p>
          <a:p>
            <a:r>
              <a:rPr lang="en-US" sz="1800">
                <a:latin typeface="Arial" charset="0"/>
              </a:rPr>
              <a:t> -   thick. increasing </a:t>
            </a:r>
          </a:p>
          <a:p>
            <a:r>
              <a:rPr lang="en-US" sz="1800">
                <a:latin typeface="Arial" charset="0"/>
              </a:rPr>
              <a:t>     with radius:</a:t>
            </a:r>
          </a:p>
          <a:p>
            <a:r>
              <a:rPr lang="en-US" sz="1800">
                <a:latin typeface="Arial" charset="0"/>
              </a:rPr>
              <a:t>     2-4-6-8-10 cm</a:t>
            </a: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</p:txBody>
      </p:sp>
      <p:pic>
        <p:nvPicPr>
          <p:cNvPr id="18439" name="Picture 4" descr="rich_lund_60_70_pos-7-aa3_ev7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601663"/>
            <a:ext cx="2887663" cy="288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18441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74187A61-2F0E-4FD7-A70F-837094C68CFE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10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44" name="Picture 3" descr="aerogel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30200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766763" y="3884613"/>
            <a:ext cx="0" cy="1720850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6" name="Rectangle 1"/>
          <p:cNvSpPr>
            <a:spLocks noChangeArrowheads="1"/>
          </p:cNvSpPr>
          <p:nvPr/>
        </p:nvSpPr>
        <p:spPr bwMode="auto">
          <a:xfrm>
            <a:off x="217488" y="555625"/>
            <a:ext cx="18399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Mirror: 14-25</a:t>
            </a:r>
            <a:r>
              <a:rPr lang="en-US" sz="1800" baseline="30000">
                <a:latin typeface="Arial" charset="0"/>
              </a:rPr>
              <a:t>o</a:t>
            </a:r>
          </a:p>
          <a:p>
            <a:endParaRPr lang="en-US" sz="1800">
              <a:latin typeface="Arial" charset="0"/>
            </a:endParaRPr>
          </a:p>
          <a:p>
            <a:r>
              <a:rPr lang="en-US" sz="1800">
                <a:latin typeface="Arial" charset="0"/>
              </a:rPr>
              <a:t>PMTs: UBA</a:t>
            </a:r>
          </a:p>
        </p:txBody>
      </p:sp>
      <p:sp>
        <p:nvSpPr>
          <p:cNvPr id="18447" name="TextBox 8"/>
          <p:cNvSpPr txBox="1">
            <a:spLocks noChangeArrowheads="1"/>
          </p:cNvSpPr>
          <p:nvPr/>
        </p:nvSpPr>
        <p:spPr bwMode="auto">
          <a:xfrm>
            <a:off x="252413" y="39688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596BFF"/>
                </a:solidFill>
              </a:rPr>
              <a:t>The reconstruction algorithm</a:t>
            </a:r>
            <a:endParaRPr lang="en-US" sz="3200" baseline="-25000">
              <a:solidFill>
                <a:srgbClr val="596BFF"/>
              </a:solidFill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0442" y="4268562"/>
            <a:ext cx="1131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Event 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photon hits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6390" y="5185937"/>
            <a:ext cx="19248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Hadron expected 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p</a:t>
            </a:r>
            <a:r>
              <a:rPr lang="en-US" sz="1400" dirty="0" smtClean="0">
                <a:solidFill>
                  <a:srgbClr val="0000FF"/>
                </a:solidFill>
              </a:rPr>
              <a:t>atterns (200 trials)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 rot="20019631">
            <a:off x="4834978" y="5676114"/>
            <a:ext cx="596722" cy="152995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9232" y="5659625"/>
            <a:ext cx="725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Direct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370498" y="3824875"/>
            <a:ext cx="566121" cy="3212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8580" y="3793682"/>
            <a:ext cx="1018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Reflected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 rot="20019631">
            <a:off x="4436558" y="4252666"/>
            <a:ext cx="596722" cy="152995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388" y="5540375"/>
            <a:ext cx="2841625" cy="830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Low angles more challenging</a:t>
            </a:r>
          </a:p>
          <a:p>
            <a:pPr>
              <a:defRPr/>
            </a:pPr>
            <a:r>
              <a:rPr lang="en-US" sz="1600" dirty="0"/>
              <a:t>The same with increased </a:t>
            </a:r>
          </a:p>
          <a:p>
            <a:pPr>
              <a:defRPr/>
            </a:pPr>
            <a:r>
              <a:rPr lang="en-US" sz="1600" dirty="0"/>
              <a:t>number of trials</a:t>
            </a:r>
          </a:p>
        </p:txBody>
      </p:sp>
      <p:pic>
        <p:nvPicPr>
          <p:cNvPr id="19459" name="Picture 7" descr="ana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203762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179388" y="115888"/>
            <a:ext cx="70977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596BFF"/>
                </a:solidFill>
                <a:latin typeface="Arial" charset="0"/>
              </a:rPr>
              <a:t>LH</a:t>
            </a:r>
            <a:r>
              <a:rPr lang="en-US" sz="3200" baseline="-25000">
                <a:solidFill>
                  <a:srgbClr val="596BFF"/>
                </a:solidFill>
                <a:latin typeface="Symbol" pitchFamily="18" charset="2"/>
              </a:rPr>
              <a:t>p</a:t>
            </a:r>
            <a:r>
              <a:rPr lang="en-US">
                <a:solidFill>
                  <a:srgbClr val="596BFF"/>
                </a:solidFill>
                <a:latin typeface="Arial" charset="0"/>
              </a:rPr>
              <a:t>-LH</a:t>
            </a:r>
            <a:r>
              <a:rPr lang="en-US" sz="3200" baseline="-25000">
                <a:solidFill>
                  <a:srgbClr val="596BFF"/>
                </a:solidFill>
                <a:latin typeface="Arial" charset="0"/>
              </a:rPr>
              <a:t>k,p </a:t>
            </a:r>
            <a:r>
              <a:rPr lang="en-US" sz="3200">
                <a:solidFill>
                  <a:srgbClr val="596BFF"/>
                </a:solidFill>
                <a:latin typeface="Arial" charset="0"/>
              </a:rPr>
              <a:t> :  Mirror 14-25</a:t>
            </a:r>
            <a:r>
              <a:rPr lang="en-US" sz="3200" baseline="30000">
                <a:solidFill>
                  <a:srgbClr val="596BFF"/>
                </a:solidFill>
                <a:latin typeface="Arial" charset="0"/>
              </a:rPr>
              <a:t>o</a:t>
            </a:r>
            <a:r>
              <a:rPr lang="en-US" sz="3200">
                <a:solidFill>
                  <a:srgbClr val="596BFF"/>
                </a:solidFill>
                <a:latin typeface="Arial" charset="0"/>
              </a:rPr>
              <a:t>   PMTs: UBA</a:t>
            </a:r>
            <a:endParaRPr lang="en-US" sz="3200" baseline="-25000">
              <a:solidFill>
                <a:srgbClr val="596BFF"/>
              </a:solidFill>
              <a:latin typeface="Arial" charset="0"/>
            </a:endParaRPr>
          </a:p>
        </p:txBody>
      </p:sp>
      <p:sp>
        <p:nvSpPr>
          <p:cNvPr id="19461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19462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6CCC1B79-A4BD-4F9B-962C-17E46F6E6A1E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11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5" name="TextBox 4"/>
          <p:cNvSpPr txBox="1">
            <a:spLocks noChangeArrowheads="1"/>
          </p:cNvSpPr>
          <p:nvPr/>
        </p:nvSpPr>
        <p:spPr bwMode="auto">
          <a:xfrm>
            <a:off x="179388" y="839788"/>
            <a:ext cx="2084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200 trials per point</a:t>
            </a:r>
          </a:p>
        </p:txBody>
      </p:sp>
      <p:sp>
        <p:nvSpPr>
          <p:cNvPr id="19466" name="TextBox 1"/>
          <p:cNvSpPr txBox="1">
            <a:spLocks noChangeArrowheads="1"/>
          </p:cNvSpPr>
          <p:nvPr/>
        </p:nvSpPr>
        <p:spPr bwMode="auto">
          <a:xfrm>
            <a:off x="182563" y="1146175"/>
            <a:ext cx="223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Aerogel:  </a:t>
            </a:r>
          </a:p>
          <a:p>
            <a:r>
              <a:rPr lang="en-US" sz="1800">
                <a:latin typeface="Arial" charset="0"/>
              </a:rPr>
              <a:t> -   n=1.06</a:t>
            </a:r>
          </a:p>
          <a:p>
            <a:r>
              <a:rPr lang="en-US" sz="1800">
                <a:latin typeface="Arial" charset="0"/>
              </a:rPr>
              <a:t> -   thick. increasing </a:t>
            </a:r>
          </a:p>
          <a:p>
            <a:r>
              <a:rPr lang="en-US" sz="1800">
                <a:latin typeface="Arial" charset="0"/>
              </a:rPr>
              <a:t>     with radius:</a:t>
            </a:r>
          </a:p>
          <a:p>
            <a:r>
              <a:rPr lang="en-US" sz="1800">
                <a:latin typeface="Arial" charset="0"/>
              </a:rPr>
              <a:t>     2-4-6-8-10 cm</a:t>
            </a:r>
          </a:p>
        </p:txBody>
      </p:sp>
      <p:sp>
        <p:nvSpPr>
          <p:cNvPr id="19467" name="Rectangle 2"/>
          <p:cNvSpPr>
            <a:spLocks noChangeArrowheads="1"/>
          </p:cNvSpPr>
          <p:nvPr/>
        </p:nvSpPr>
        <p:spPr bwMode="auto">
          <a:xfrm>
            <a:off x="3059113" y="4005263"/>
            <a:ext cx="3603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9468" name="Picture 3" descr="aerog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0938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865188" y="3003550"/>
            <a:ext cx="0" cy="1720850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9388" y="5708650"/>
            <a:ext cx="2722562" cy="584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N </a:t>
            </a:r>
            <a:r>
              <a:rPr lang="en-US" sz="1600" dirty="0" err="1"/>
              <a:t>p.e.</a:t>
            </a:r>
            <a:r>
              <a:rPr lang="en-US" sz="1600" dirty="0"/>
              <a:t> &gt; 5 for reflected rings</a:t>
            </a:r>
          </a:p>
          <a:p>
            <a:pPr>
              <a:defRPr/>
            </a:pPr>
            <a:r>
              <a:rPr lang="en-US" sz="1600" dirty="0"/>
              <a:t>N </a:t>
            </a:r>
            <a:r>
              <a:rPr lang="en-US" sz="1600" dirty="0" err="1"/>
              <a:t>p.e.</a:t>
            </a:r>
            <a:r>
              <a:rPr lang="en-US" sz="1600" dirty="0"/>
              <a:t> &gt; 12 for direct rings</a:t>
            </a:r>
          </a:p>
        </p:txBody>
      </p:sp>
      <p:pic>
        <p:nvPicPr>
          <p:cNvPr id="20483" name="Picture 7" descr="ana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873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8"/>
          <p:cNvSpPr txBox="1">
            <a:spLocks noChangeArrowheads="1"/>
          </p:cNvSpPr>
          <p:nvPr/>
        </p:nvSpPr>
        <p:spPr bwMode="auto">
          <a:xfrm>
            <a:off x="179388" y="115888"/>
            <a:ext cx="81978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3200">
                <a:solidFill>
                  <a:srgbClr val="596BFF"/>
                </a:solidFill>
                <a:latin typeface="Arial" charset="0"/>
              </a:rPr>
              <a:t>Average N p.e. :  Mirror 14-25</a:t>
            </a:r>
            <a:r>
              <a:rPr lang="en-US" sz="3200" baseline="30000">
                <a:solidFill>
                  <a:srgbClr val="596BFF"/>
                </a:solidFill>
                <a:latin typeface="Arial" charset="0"/>
              </a:rPr>
              <a:t>o</a:t>
            </a:r>
            <a:r>
              <a:rPr lang="en-US" sz="3200">
                <a:solidFill>
                  <a:srgbClr val="596BFF"/>
                </a:solidFill>
                <a:latin typeface="Arial" charset="0"/>
              </a:rPr>
              <a:t>   PMTs: UBA</a:t>
            </a:r>
            <a:endParaRPr lang="en-US" sz="3200" baseline="-25000">
              <a:solidFill>
                <a:srgbClr val="596BFF"/>
              </a:solidFill>
              <a:latin typeface="Arial" charset="0"/>
            </a:endParaRPr>
          </a:p>
        </p:txBody>
      </p:sp>
      <p:sp>
        <p:nvSpPr>
          <p:cNvPr id="20485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0486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4E683BEC-B3BD-426C-A138-29F12724F469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12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89" name="TextBox 4"/>
          <p:cNvSpPr txBox="1">
            <a:spLocks noChangeArrowheads="1"/>
          </p:cNvSpPr>
          <p:nvPr/>
        </p:nvSpPr>
        <p:spPr bwMode="auto">
          <a:xfrm>
            <a:off x="179388" y="839788"/>
            <a:ext cx="2084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200 trials per point</a:t>
            </a:r>
          </a:p>
        </p:txBody>
      </p:sp>
      <p:sp>
        <p:nvSpPr>
          <p:cNvPr id="20490" name="TextBox 1"/>
          <p:cNvSpPr txBox="1">
            <a:spLocks noChangeArrowheads="1"/>
          </p:cNvSpPr>
          <p:nvPr/>
        </p:nvSpPr>
        <p:spPr bwMode="auto">
          <a:xfrm>
            <a:off x="182563" y="1146175"/>
            <a:ext cx="223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Aerogel:  </a:t>
            </a:r>
          </a:p>
          <a:p>
            <a:r>
              <a:rPr lang="en-US" sz="1800">
                <a:latin typeface="Arial" charset="0"/>
              </a:rPr>
              <a:t> -   n=1.06</a:t>
            </a:r>
          </a:p>
          <a:p>
            <a:r>
              <a:rPr lang="en-US" sz="1800">
                <a:latin typeface="Arial" charset="0"/>
              </a:rPr>
              <a:t> -   thick. increasing </a:t>
            </a:r>
          </a:p>
          <a:p>
            <a:r>
              <a:rPr lang="en-US" sz="1800">
                <a:latin typeface="Arial" charset="0"/>
              </a:rPr>
              <a:t>     with radius:</a:t>
            </a:r>
          </a:p>
          <a:p>
            <a:r>
              <a:rPr lang="en-US" sz="1800">
                <a:latin typeface="Arial" charset="0"/>
              </a:rPr>
              <a:t>     2-4-6-8-10 cm</a:t>
            </a:r>
          </a:p>
        </p:txBody>
      </p:sp>
      <p:sp>
        <p:nvSpPr>
          <p:cNvPr id="20491" name="Rectangle 2"/>
          <p:cNvSpPr>
            <a:spLocks noChangeArrowheads="1"/>
          </p:cNvSpPr>
          <p:nvPr/>
        </p:nvSpPr>
        <p:spPr bwMode="auto">
          <a:xfrm>
            <a:off x="3059113" y="4005263"/>
            <a:ext cx="3603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0492" name="Picture 3" descr="aerog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0938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865188" y="3003550"/>
            <a:ext cx="0" cy="1720850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59113" y="4005263"/>
            <a:ext cx="3603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5395913"/>
            <a:ext cx="3325813" cy="1014412"/>
          </a:xfrm>
          <a:prstGeom prst="rect">
            <a:avLst/>
          </a:prstGeom>
          <a:solidFill>
            <a:srgbClr val="FFFF00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dk1"/>
                </a:solidFill>
                <a:latin typeface="Tahoma"/>
                <a:ea typeface="+mn-ea"/>
                <a:cs typeface="Tahoma"/>
              </a:rPr>
              <a:t>n=1.06 better for patter </a:t>
            </a:r>
          </a:p>
          <a:p>
            <a:pPr>
              <a:defRPr/>
            </a:pPr>
            <a:r>
              <a:rPr lang="en-US" sz="2000" dirty="0">
                <a:solidFill>
                  <a:schemeClr val="dk1"/>
                </a:solidFill>
                <a:latin typeface="Tahoma"/>
                <a:ea typeface="+mn-ea"/>
                <a:cs typeface="Tahoma"/>
              </a:rPr>
              <a:t>recognition in the presence</a:t>
            </a:r>
          </a:p>
          <a:p>
            <a:pPr>
              <a:defRPr/>
            </a:pPr>
            <a:r>
              <a:rPr lang="en-US" sz="2000" dirty="0">
                <a:solidFill>
                  <a:schemeClr val="dk1"/>
                </a:solidFill>
                <a:latin typeface="Tahoma"/>
                <a:ea typeface="+mn-ea"/>
                <a:cs typeface="Tahoma"/>
              </a:rPr>
              <a:t>of </a:t>
            </a:r>
            <a:r>
              <a:rPr lang="en-US" sz="2000" dirty="0" err="1">
                <a:solidFill>
                  <a:schemeClr val="dk1"/>
                </a:solidFill>
                <a:latin typeface="Tahoma"/>
                <a:ea typeface="+mn-ea"/>
                <a:cs typeface="Tahoma"/>
              </a:rPr>
              <a:t>backgrouns</a:t>
            </a:r>
            <a:endParaRPr lang="en-US" sz="2000" dirty="0">
              <a:solidFill>
                <a:schemeClr val="dk1"/>
              </a:solidFill>
              <a:latin typeface="Tahoma"/>
              <a:ea typeface="+mn-ea"/>
              <a:cs typeface="Tahoma"/>
            </a:endParaRPr>
          </a:p>
        </p:txBody>
      </p:sp>
      <p:pic>
        <p:nvPicPr>
          <p:cNvPr id="22532" name="Picture 3" descr="npecf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" t="6886" r="9201" b="7881"/>
          <a:stretch>
            <a:fillRect/>
          </a:stretch>
        </p:blipFill>
        <p:spPr bwMode="auto">
          <a:xfrm>
            <a:off x="3554413" y="925513"/>
            <a:ext cx="5472112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Box 10"/>
          <p:cNvSpPr txBox="1">
            <a:spLocks noChangeArrowheads="1"/>
          </p:cNvSpPr>
          <p:nvPr/>
        </p:nvSpPr>
        <p:spPr bwMode="auto">
          <a:xfrm>
            <a:off x="7924800" y="5486400"/>
            <a:ext cx="7635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>
                <a:solidFill>
                  <a:srgbClr val="FF48C8"/>
                </a:solidFill>
                <a:latin typeface="Tahoma" pitchFamily="34" charset="0"/>
                <a:cs typeface="Tahoma" pitchFamily="34" charset="0"/>
              </a:rPr>
              <a:t>n=1.06</a:t>
            </a:r>
          </a:p>
        </p:txBody>
      </p:sp>
      <p:sp>
        <p:nvSpPr>
          <p:cNvPr id="22534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2535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787FC387-9BBB-42CD-8101-54AE585DE66A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13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8" name="Rectangle 14"/>
          <p:cNvSpPr>
            <a:spLocks noChangeArrowheads="1"/>
          </p:cNvSpPr>
          <p:nvPr/>
        </p:nvSpPr>
        <p:spPr bwMode="auto">
          <a:xfrm>
            <a:off x="5268913" y="4979988"/>
            <a:ext cx="842962" cy="381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sz="2400">
              <a:latin typeface="Tahoma" pitchFamily="34" charset="0"/>
            </a:endParaRPr>
          </a:p>
        </p:txBody>
      </p:sp>
      <p:sp>
        <p:nvSpPr>
          <p:cNvPr id="22539" name="TextBox 8"/>
          <p:cNvSpPr txBox="1">
            <a:spLocks noChangeArrowheads="1"/>
          </p:cNvSpPr>
          <p:nvPr/>
        </p:nvSpPr>
        <p:spPr bwMode="auto">
          <a:xfrm>
            <a:off x="179388" y="115888"/>
            <a:ext cx="7842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596BFF"/>
                </a:solidFill>
                <a:latin typeface="Arial" charset="0"/>
              </a:rPr>
              <a:t>Average N p.e. </a:t>
            </a:r>
            <a:r>
              <a:rPr lang="en-US" sz="3200">
                <a:solidFill>
                  <a:srgbClr val="596BFF"/>
                </a:solidFill>
                <a:latin typeface="Arial" charset="0"/>
              </a:rPr>
              <a:t>:  Mirror 14-25</a:t>
            </a:r>
            <a:r>
              <a:rPr lang="en-US" sz="3200" baseline="30000">
                <a:solidFill>
                  <a:srgbClr val="596BFF"/>
                </a:solidFill>
                <a:latin typeface="Arial" charset="0"/>
              </a:rPr>
              <a:t>o</a:t>
            </a:r>
            <a:r>
              <a:rPr lang="en-US" sz="3200">
                <a:solidFill>
                  <a:srgbClr val="596BFF"/>
                </a:solidFill>
                <a:latin typeface="Arial" charset="0"/>
              </a:rPr>
              <a:t>   PMTs: UBA</a:t>
            </a:r>
            <a:endParaRPr lang="en-US" sz="3200" baseline="-25000">
              <a:solidFill>
                <a:srgbClr val="596BFF"/>
              </a:solidFill>
              <a:latin typeface="Arial" charset="0"/>
            </a:endParaRPr>
          </a:p>
        </p:txBody>
      </p:sp>
      <p:sp>
        <p:nvSpPr>
          <p:cNvPr id="22540" name="TextBox 4"/>
          <p:cNvSpPr txBox="1">
            <a:spLocks noChangeArrowheads="1"/>
          </p:cNvSpPr>
          <p:nvPr/>
        </p:nvSpPr>
        <p:spPr bwMode="auto">
          <a:xfrm>
            <a:off x="179388" y="839788"/>
            <a:ext cx="2084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200 trials per point</a:t>
            </a:r>
          </a:p>
        </p:txBody>
      </p:sp>
      <p:sp>
        <p:nvSpPr>
          <p:cNvPr id="22541" name="TextBox 1"/>
          <p:cNvSpPr txBox="1">
            <a:spLocks noChangeArrowheads="1"/>
          </p:cNvSpPr>
          <p:nvPr/>
        </p:nvSpPr>
        <p:spPr bwMode="auto">
          <a:xfrm>
            <a:off x="182563" y="1146175"/>
            <a:ext cx="223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Aerogel:  </a:t>
            </a:r>
          </a:p>
          <a:p>
            <a:r>
              <a:rPr lang="en-US" sz="1800">
                <a:latin typeface="Arial" charset="0"/>
              </a:rPr>
              <a:t> -   n=1.06</a:t>
            </a:r>
          </a:p>
          <a:p>
            <a:r>
              <a:rPr lang="en-US" sz="1800">
                <a:latin typeface="Arial" charset="0"/>
              </a:rPr>
              <a:t> -   thick. increasing </a:t>
            </a:r>
          </a:p>
          <a:p>
            <a:r>
              <a:rPr lang="en-US" sz="1800">
                <a:latin typeface="Arial" charset="0"/>
              </a:rPr>
              <a:t>     with radius:</a:t>
            </a:r>
          </a:p>
          <a:p>
            <a:r>
              <a:rPr lang="en-US" sz="1800">
                <a:latin typeface="Arial" charset="0"/>
              </a:rPr>
              <a:t>     2-4-6-8-10 cm</a:t>
            </a:r>
          </a:p>
        </p:txBody>
      </p:sp>
      <p:pic>
        <p:nvPicPr>
          <p:cNvPr id="22542" name="Picture 3" descr="aerog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0938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865188" y="3003550"/>
            <a:ext cx="0" cy="1720850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npean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882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79388" y="839788"/>
            <a:ext cx="2084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200 trials per point</a:t>
            </a:r>
          </a:p>
        </p:txBody>
      </p:sp>
      <p:sp>
        <p:nvSpPr>
          <p:cNvPr id="21508" name="TextBox 1"/>
          <p:cNvSpPr txBox="1">
            <a:spLocks noChangeArrowheads="1"/>
          </p:cNvSpPr>
          <p:nvPr/>
        </p:nvSpPr>
        <p:spPr bwMode="auto">
          <a:xfrm>
            <a:off x="182563" y="1146175"/>
            <a:ext cx="223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Aerogel:  </a:t>
            </a:r>
          </a:p>
          <a:p>
            <a:r>
              <a:rPr lang="en-US" sz="1800">
                <a:latin typeface="Arial" charset="0"/>
              </a:rPr>
              <a:t> -   n=1.06</a:t>
            </a:r>
          </a:p>
          <a:p>
            <a:r>
              <a:rPr lang="en-US" sz="1800">
                <a:latin typeface="Arial" charset="0"/>
              </a:rPr>
              <a:t> -   thick. increasing </a:t>
            </a:r>
          </a:p>
          <a:p>
            <a:r>
              <a:rPr lang="en-US" sz="1800">
                <a:latin typeface="Arial" charset="0"/>
              </a:rPr>
              <a:t>     with radius:</a:t>
            </a:r>
          </a:p>
          <a:p>
            <a:r>
              <a:rPr lang="en-US" sz="1800">
                <a:latin typeface="Arial" charset="0"/>
              </a:rPr>
              <a:t>     2-4-6-8-10 cm</a:t>
            </a:r>
          </a:p>
        </p:txBody>
      </p:sp>
      <p:sp>
        <p:nvSpPr>
          <p:cNvPr id="21509" name="TextBox 8"/>
          <p:cNvSpPr txBox="1">
            <a:spLocks noChangeArrowheads="1"/>
          </p:cNvSpPr>
          <p:nvPr/>
        </p:nvSpPr>
        <p:spPr bwMode="auto">
          <a:xfrm>
            <a:off x="179388" y="115888"/>
            <a:ext cx="78422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596BFF"/>
                </a:solidFill>
                <a:latin typeface="Arial" charset="0"/>
              </a:rPr>
              <a:t>Average N p.e. </a:t>
            </a:r>
            <a:r>
              <a:rPr lang="en-US" sz="3200">
                <a:solidFill>
                  <a:srgbClr val="596BFF"/>
                </a:solidFill>
                <a:latin typeface="Arial" charset="0"/>
              </a:rPr>
              <a:t>:  Mirror 14-25</a:t>
            </a:r>
            <a:r>
              <a:rPr lang="en-US" sz="3200" baseline="30000">
                <a:solidFill>
                  <a:srgbClr val="596BFF"/>
                </a:solidFill>
                <a:latin typeface="Arial" charset="0"/>
              </a:rPr>
              <a:t>o</a:t>
            </a:r>
            <a:r>
              <a:rPr lang="en-US" sz="3200">
                <a:solidFill>
                  <a:srgbClr val="596BFF"/>
                </a:solidFill>
                <a:latin typeface="Arial" charset="0"/>
              </a:rPr>
              <a:t>   PMTs: UBA</a:t>
            </a:r>
            <a:endParaRPr lang="en-US" sz="3200" baseline="-25000">
              <a:solidFill>
                <a:srgbClr val="596BFF"/>
              </a:solidFill>
              <a:latin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213" y="5378450"/>
            <a:ext cx="3162300" cy="1076325"/>
          </a:xfrm>
          <a:prstGeom prst="rect">
            <a:avLst/>
          </a:prstGeom>
          <a:solidFill>
            <a:srgbClr val="FFFF00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Mirror is mandatory for positive </a:t>
            </a:r>
          </a:p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hadrons and gives benefit for </a:t>
            </a:r>
          </a:p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negative hadrons at large angles </a:t>
            </a:r>
          </a:p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and small energy</a:t>
            </a:r>
          </a:p>
        </p:txBody>
      </p:sp>
      <p:sp>
        <p:nvSpPr>
          <p:cNvPr id="21511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1512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F2136BCC-8D44-44CD-B4B1-AF616D9F6315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14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515" name="Picture 3" descr="aerog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0938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865188" y="3003550"/>
            <a:ext cx="0" cy="1720850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17" name="Rectangle 1"/>
          <p:cNvSpPr>
            <a:spLocks noChangeArrowheads="1"/>
          </p:cNvSpPr>
          <p:nvPr/>
        </p:nvSpPr>
        <p:spPr bwMode="auto">
          <a:xfrm>
            <a:off x="7304088" y="5041170"/>
            <a:ext cx="1687512" cy="3810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sz="2400">
              <a:latin typeface="Tahoma" pitchFamily="34" charset="0"/>
            </a:endParaRPr>
          </a:p>
        </p:txBody>
      </p:sp>
      <p:sp>
        <p:nvSpPr>
          <p:cNvPr id="21518" name="Rectangle 2"/>
          <p:cNvSpPr>
            <a:spLocks noChangeArrowheads="1"/>
          </p:cNvSpPr>
          <p:nvPr/>
        </p:nvSpPr>
        <p:spPr bwMode="auto">
          <a:xfrm>
            <a:off x="5018088" y="5056469"/>
            <a:ext cx="1254125" cy="4572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 sz="2400">
              <a:latin typeface="Tahoma" pitchFamily="34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8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059113" y="4005263"/>
            <a:ext cx="3603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23555" name="Picture 1" descr="npean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1714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3557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CE9EDE95-8B2E-4FC5-8302-0884463820AD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15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0" name="TextBox 4"/>
          <p:cNvSpPr txBox="1">
            <a:spLocks noChangeArrowheads="1"/>
          </p:cNvSpPr>
          <p:nvPr/>
        </p:nvSpPr>
        <p:spPr bwMode="auto">
          <a:xfrm>
            <a:off x="179388" y="839788"/>
            <a:ext cx="2084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200 trials per point</a:t>
            </a:r>
          </a:p>
        </p:txBody>
      </p:sp>
      <p:sp>
        <p:nvSpPr>
          <p:cNvPr id="23561" name="TextBox 1"/>
          <p:cNvSpPr txBox="1">
            <a:spLocks noChangeArrowheads="1"/>
          </p:cNvSpPr>
          <p:nvPr/>
        </p:nvSpPr>
        <p:spPr bwMode="auto">
          <a:xfrm>
            <a:off x="182563" y="1146175"/>
            <a:ext cx="223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Aerogel:  </a:t>
            </a:r>
          </a:p>
          <a:p>
            <a:r>
              <a:rPr lang="en-US" sz="1800">
                <a:latin typeface="Arial" charset="0"/>
              </a:rPr>
              <a:t> -   n=1.06</a:t>
            </a:r>
          </a:p>
          <a:p>
            <a:r>
              <a:rPr lang="en-US" sz="1800">
                <a:latin typeface="Arial" charset="0"/>
              </a:rPr>
              <a:t> -   thick. increasing </a:t>
            </a:r>
          </a:p>
          <a:p>
            <a:r>
              <a:rPr lang="en-US" sz="1800">
                <a:latin typeface="Arial" charset="0"/>
              </a:rPr>
              <a:t>     with radius:</a:t>
            </a:r>
          </a:p>
          <a:p>
            <a:r>
              <a:rPr lang="en-US" sz="1800">
                <a:latin typeface="Arial" charset="0"/>
              </a:rPr>
              <a:t>     2-4-6-8-10 cm</a:t>
            </a:r>
          </a:p>
        </p:txBody>
      </p:sp>
      <p:pic>
        <p:nvPicPr>
          <p:cNvPr id="23562" name="Picture 3" descr="aerog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0938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874713" y="3014663"/>
            <a:ext cx="0" cy="1709737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4975225" y="5013325"/>
            <a:ext cx="1208088" cy="465138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sz="2400">
              <a:latin typeface="Tahoma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7813" y="5721350"/>
            <a:ext cx="3046412" cy="338138"/>
          </a:xfrm>
          <a:prstGeom prst="rect">
            <a:avLst/>
          </a:prstGeom>
          <a:solidFill>
            <a:srgbClr val="FFFF00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At least SBA  PMTs are needed</a:t>
            </a:r>
          </a:p>
        </p:txBody>
      </p:sp>
      <p:sp>
        <p:nvSpPr>
          <p:cNvPr id="23566" name="TextBox 8"/>
          <p:cNvSpPr txBox="1">
            <a:spLocks noChangeArrowheads="1"/>
          </p:cNvSpPr>
          <p:nvPr/>
        </p:nvSpPr>
        <p:spPr bwMode="auto">
          <a:xfrm>
            <a:off x="179388" y="115888"/>
            <a:ext cx="5513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596BFF"/>
                </a:solidFill>
                <a:latin typeface="Arial" charset="0"/>
              </a:rPr>
              <a:t>Average N p.e. </a:t>
            </a:r>
            <a:r>
              <a:rPr lang="en-US" sz="3200">
                <a:solidFill>
                  <a:srgbClr val="596BFF"/>
                </a:solidFill>
                <a:latin typeface="Arial" charset="0"/>
              </a:rPr>
              <a:t>:  Mirror 14-25</a:t>
            </a:r>
            <a:r>
              <a:rPr lang="en-US" sz="3200" baseline="30000">
                <a:solidFill>
                  <a:srgbClr val="596BFF"/>
                </a:solidFill>
                <a:latin typeface="Arial" charset="0"/>
              </a:rPr>
              <a:t>o</a:t>
            </a:r>
            <a:endParaRPr lang="en-US" sz="3200" baseline="-25000">
              <a:solidFill>
                <a:srgbClr val="596BFF"/>
              </a:solidFill>
              <a:latin typeface="Arial" charset="0"/>
            </a:endParaRPr>
          </a:p>
        </p:txBody>
      </p: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peana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2" y="137696"/>
            <a:ext cx="6858000" cy="6858000"/>
          </a:xfrm>
          <a:prstGeom prst="rect">
            <a:avLst/>
          </a:prstGeom>
        </p:spPr>
      </p:pic>
      <p:sp>
        <p:nvSpPr>
          <p:cNvPr id="24579" name="TextBox 8"/>
          <p:cNvSpPr txBox="1">
            <a:spLocks noChangeArrowheads="1"/>
          </p:cNvSpPr>
          <p:nvPr/>
        </p:nvSpPr>
        <p:spPr bwMode="auto">
          <a:xfrm>
            <a:off x="179388" y="54692"/>
            <a:ext cx="509023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596BFF"/>
                </a:solidFill>
                <a:latin typeface="Arial" charset="0"/>
              </a:rPr>
              <a:t>Average N </a:t>
            </a:r>
            <a:r>
              <a:rPr lang="en-US" dirty="0" err="1">
                <a:solidFill>
                  <a:srgbClr val="596BFF"/>
                </a:solidFill>
                <a:latin typeface="Arial" charset="0"/>
              </a:rPr>
              <a:t>p.e.</a:t>
            </a:r>
            <a:r>
              <a:rPr lang="en-US" dirty="0">
                <a:solidFill>
                  <a:srgbClr val="596BFF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:  PMTs: </a:t>
            </a:r>
            <a:r>
              <a:rPr lang="en-US" sz="3200" dirty="0" smtClean="0">
                <a:solidFill>
                  <a:srgbClr val="596BFF"/>
                </a:solidFill>
                <a:latin typeface="Arial" charset="0"/>
              </a:rPr>
              <a:t>SBA</a:t>
            </a:r>
            <a:endParaRPr lang="en-US" sz="3200" baseline="-25000" dirty="0">
              <a:solidFill>
                <a:srgbClr val="596BFF"/>
              </a:solidFill>
              <a:latin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3850" y="5553075"/>
            <a:ext cx="2659063" cy="831850"/>
          </a:xfrm>
          <a:prstGeom prst="rect">
            <a:avLst/>
          </a:prstGeom>
          <a:solidFill>
            <a:srgbClr val="FFFF00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Mirror up to 35</a:t>
            </a:r>
            <a:r>
              <a:rPr lang="en-US" sz="1600" baseline="30000" dirty="0">
                <a:solidFill>
                  <a:schemeClr val="dk1"/>
                </a:solidFill>
                <a:latin typeface="+mn-lt"/>
                <a:ea typeface="+mn-ea"/>
              </a:rPr>
              <a:t>o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:</a:t>
            </a:r>
          </a:p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Worse for positive hadrons</a:t>
            </a:r>
          </a:p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Better for negative hadrons</a:t>
            </a:r>
          </a:p>
        </p:txBody>
      </p:sp>
      <p:sp>
        <p:nvSpPr>
          <p:cNvPr id="24582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4583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E394F87F-6ADE-4C4D-B0B2-A0793B628B00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16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6" name="TextBox 4"/>
          <p:cNvSpPr txBox="1">
            <a:spLocks noChangeArrowheads="1"/>
          </p:cNvSpPr>
          <p:nvPr/>
        </p:nvSpPr>
        <p:spPr bwMode="auto">
          <a:xfrm>
            <a:off x="179388" y="839788"/>
            <a:ext cx="2084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200 trials per point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182563" y="1146175"/>
            <a:ext cx="2235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Aerogel:  </a:t>
            </a:r>
          </a:p>
          <a:p>
            <a:r>
              <a:rPr lang="en-US" sz="1800">
                <a:latin typeface="Arial" charset="0"/>
              </a:rPr>
              <a:t> -   n=1.06</a:t>
            </a:r>
          </a:p>
          <a:p>
            <a:r>
              <a:rPr lang="en-US" sz="1800">
                <a:latin typeface="Arial" charset="0"/>
              </a:rPr>
              <a:t> -   thick. increasing </a:t>
            </a:r>
          </a:p>
          <a:p>
            <a:r>
              <a:rPr lang="en-US" sz="1800">
                <a:latin typeface="Arial" charset="0"/>
              </a:rPr>
              <a:t>     with radius:</a:t>
            </a:r>
          </a:p>
          <a:p>
            <a:r>
              <a:rPr lang="en-US" sz="1800">
                <a:latin typeface="Arial" charset="0"/>
              </a:rPr>
              <a:t>     2-4-6-8-10 cm</a:t>
            </a:r>
          </a:p>
        </p:txBody>
      </p:sp>
      <p:pic>
        <p:nvPicPr>
          <p:cNvPr id="24588" name="Picture 3" descr="aerog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20938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874713" y="3014663"/>
            <a:ext cx="0" cy="1709737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0" name="Rectangle 17"/>
          <p:cNvSpPr>
            <a:spLocks noChangeArrowheads="1"/>
          </p:cNvSpPr>
          <p:nvPr/>
        </p:nvSpPr>
        <p:spPr bwMode="auto">
          <a:xfrm>
            <a:off x="4712574" y="5058927"/>
            <a:ext cx="1621859" cy="418294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 sz="2400">
              <a:latin typeface="Tahoma" pitchFamily="34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5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303078" y="639327"/>
            <a:ext cx="16617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 b="1" dirty="0">
                <a:latin typeface="Arial" charset="0"/>
              </a:rPr>
              <a:t>Mirror 14-35</a:t>
            </a:r>
          </a:p>
          <a:p>
            <a:r>
              <a:rPr lang="en-US" sz="1400" dirty="0">
                <a:latin typeface="Arial" charset="0"/>
              </a:rPr>
              <a:t>PMT: </a:t>
            </a:r>
            <a:r>
              <a:rPr lang="en-US" sz="1400" dirty="0" smtClean="0">
                <a:latin typeface="Arial" charset="0"/>
              </a:rPr>
              <a:t>SBA</a:t>
            </a:r>
            <a:endParaRPr lang="en-US" sz="1400" dirty="0">
              <a:latin typeface="Arial" charset="0"/>
            </a:endParaRPr>
          </a:p>
          <a:p>
            <a:r>
              <a:rPr lang="en-US" sz="1400" dirty="0">
                <a:latin typeface="Arial" charset="0"/>
              </a:rPr>
              <a:t>2</a:t>
            </a:r>
            <a:r>
              <a:rPr lang="en-US" sz="1400" dirty="0" smtClean="0">
                <a:latin typeface="Arial" charset="0"/>
              </a:rPr>
              <a:t>00 </a:t>
            </a:r>
            <a:r>
              <a:rPr lang="en-US" sz="1400" dirty="0">
                <a:latin typeface="Arial" charset="0"/>
              </a:rPr>
              <a:t>trials per point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279840" y="1369001"/>
            <a:ext cx="27384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latin typeface="Arial" charset="0"/>
              </a:rPr>
              <a:t>Aerogel:  </a:t>
            </a:r>
          </a:p>
          <a:p>
            <a:r>
              <a:rPr lang="en-US" sz="1400" dirty="0">
                <a:latin typeface="Arial" charset="0"/>
              </a:rPr>
              <a:t> -   n=</a:t>
            </a:r>
            <a:r>
              <a:rPr lang="en-US" sz="1400" dirty="0" smtClean="0">
                <a:latin typeface="Arial" charset="0"/>
              </a:rPr>
              <a:t>1.06</a:t>
            </a:r>
          </a:p>
          <a:p>
            <a:endParaRPr lang="en-US" sz="1400" dirty="0">
              <a:latin typeface="Arial" charset="0"/>
            </a:endParaRPr>
          </a:p>
          <a:p>
            <a:r>
              <a:rPr lang="en-US" sz="1400" dirty="0">
                <a:latin typeface="Arial" charset="0"/>
              </a:rPr>
              <a:t> -   thick. increasing  with radius:</a:t>
            </a:r>
          </a:p>
          <a:p>
            <a:r>
              <a:rPr lang="en-US" sz="1400" dirty="0">
                <a:latin typeface="Arial" charset="0"/>
              </a:rPr>
              <a:t>     2-4-6-8-10 cm</a:t>
            </a:r>
          </a:p>
          <a:p>
            <a:r>
              <a:rPr lang="en-US" sz="1400" dirty="0">
                <a:latin typeface="Arial" charset="0"/>
              </a:rPr>
              <a:t>     2-2-10-10-10 cm</a:t>
            </a:r>
          </a:p>
          <a:p>
            <a:r>
              <a:rPr lang="en-US" sz="1400" dirty="0">
                <a:latin typeface="Arial" charset="0"/>
              </a:rPr>
              <a:t>     3-5-5-10-10 </a:t>
            </a:r>
            <a:r>
              <a:rPr lang="en-US" sz="1400" dirty="0" smtClean="0">
                <a:latin typeface="Arial" charset="0"/>
              </a:rPr>
              <a:t>cm</a:t>
            </a:r>
          </a:p>
          <a:p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    2-4-6-6-6 cm</a:t>
            </a:r>
            <a:endParaRPr lang="en-US" sz="1400" dirty="0">
              <a:latin typeface="Arial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059113" y="4005263"/>
            <a:ext cx="3603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2250" y="5967286"/>
            <a:ext cx="306705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With 2-10 middle-angles improve</a:t>
            </a: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With 3-10 only small angles improve</a:t>
            </a:r>
          </a:p>
        </p:txBody>
      </p:sp>
      <p:pic>
        <p:nvPicPr>
          <p:cNvPr id="25606" name="Picture 3" descr="aerog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" y="2853187"/>
            <a:ext cx="3213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323850" y="36513"/>
            <a:ext cx="74400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596BFF"/>
                </a:solidFill>
                <a:latin typeface="Arial" charset="0"/>
              </a:rPr>
              <a:t>Average N </a:t>
            </a:r>
            <a:r>
              <a:rPr lang="en-US" dirty="0" err="1">
                <a:solidFill>
                  <a:srgbClr val="596BFF"/>
                </a:solidFill>
                <a:latin typeface="Arial" charset="0"/>
              </a:rPr>
              <a:t>p.e.</a:t>
            </a:r>
            <a:r>
              <a:rPr lang="en-US" dirty="0">
                <a:solidFill>
                  <a:srgbClr val="596BFF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:  Aerogel thickness </a:t>
            </a:r>
            <a:r>
              <a:rPr lang="en-US" sz="3200" dirty="0" smtClean="0">
                <a:solidFill>
                  <a:srgbClr val="596BFF"/>
                </a:solidFill>
                <a:latin typeface="Arial" charset="0"/>
              </a:rPr>
              <a:t>(SBA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)</a:t>
            </a:r>
            <a:endParaRPr lang="en-US" sz="3200" baseline="-25000" dirty="0">
              <a:solidFill>
                <a:srgbClr val="596BFF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755650" y="3458601"/>
            <a:ext cx="0" cy="1800225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5611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33B6244D-3CE8-4737-8D54-349ADCC54374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17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 descr="npeana2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127" y="122392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303078" y="639327"/>
            <a:ext cx="16617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 b="1" dirty="0">
                <a:latin typeface="Arial" charset="0"/>
              </a:rPr>
              <a:t>Mirror 14-35</a:t>
            </a:r>
          </a:p>
          <a:p>
            <a:r>
              <a:rPr lang="en-US" sz="1400" dirty="0">
                <a:latin typeface="Arial" charset="0"/>
              </a:rPr>
              <a:t>PMT: </a:t>
            </a:r>
            <a:r>
              <a:rPr lang="en-US" sz="1400" dirty="0" smtClean="0">
                <a:latin typeface="Arial" charset="0"/>
              </a:rPr>
              <a:t>SBA</a:t>
            </a:r>
            <a:endParaRPr lang="en-US" sz="1400" dirty="0">
              <a:latin typeface="Arial" charset="0"/>
            </a:endParaRPr>
          </a:p>
          <a:p>
            <a:r>
              <a:rPr lang="en-US" sz="1400" dirty="0">
                <a:latin typeface="Arial" charset="0"/>
              </a:rPr>
              <a:t>2</a:t>
            </a:r>
            <a:r>
              <a:rPr lang="en-US" sz="1400" dirty="0" smtClean="0">
                <a:latin typeface="Arial" charset="0"/>
              </a:rPr>
              <a:t>00 </a:t>
            </a:r>
            <a:r>
              <a:rPr lang="en-US" sz="1400" dirty="0">
                <a:latin typeface="Arial" charset="0"/>
              </a:rPr>
              <a:t>trials per point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279840" y="1369001"/>
            <a:ext cx="27384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latin typeface="Arial" charset="0"/>
              </a:rPr>
              <a:t>Aerogel:  </a:t>
            </a:r>
          </a:p>
          <a:p>
            <a:r>
              <a:rPr lang="en-US" sz="1400" dirty="0">
                <a:latin typeface="Arial" charset="0"/>
              </a:rPr>
              <a:t> -   n=</a:t>
            </a:r>
            <a:r>
              <a:rPr lang="en-US" sz="1400" dirty="0" smtClean="0">
                <a:latin typeface="Arial" charset="0"/>
              </a:rPr>
              <a:t>1.06</a:t>
            </a:r>
          </a:p>
          <a:p>
            <a:endParaRPr lang="en-US" sz="1400" dirty="0">
              <a:latin typeface="Arial" charset="0"/>
            </a:endParaRPr>
          </a:p>
          <a:p>
            <a:r>
              <a:rPr lang="en-US" sz="1400" dirty="0">
                <a:latin typeface="Arial" charset="0"/>
              </a:rPr>
              <a:t> -   thick. increasing  with radius:</a:t>
            </a:r>
          </a:p>
          <a:p>
            <a:r>
              <a:rPr lang="en-US" sz="1400" dirty="0">
                <a:latin typeface="Arial" charset="0"/>
              </a:rPr>
              <a:t>     2-4-6-8-10 cm</a:t>
            </a:r>
          </a:p>
          <a:p>
            <a:r>
              <a:rPr lang="en-US" sz="1400" dirty="0">
                <a:latin typeface="Arial" charset="0"/>
              </a:rPr>
              <a:t>     2-2-10-10-10 cm</a:t>
            </a:r>
          </a:p>
          <a:p>
            <a:r>
              <a:rPr lang="en-US" sz="1400" dirty="0">
                <a:latin typeface="Arial" charset="0"/>
              </a:rPr>
              <a:t>     3-5-5-10-10 </a:t>
            </a:r>
            <a:r>
              <a:rPr lang="en-US" sz="1400" dirty="0" smtClean="0">
                <a:latin typeface="Arial" charset="0"/>
              </a:rPr>
              <a:t>cm</a:t>
            </a:r>
          </a:p>
          <a:p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    2-4-6-6-6 cm</a:t>
            </a:r>
            <a:endParaRPr lang="en-US" sz="1400" dirty="0">
              <a:latin typeface="Arial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059113" y="4005263"/>
            <a:ext cx="3603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2250" y="5967286"/>
            <a:ext cx="306705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With 2-10 middle-angles improve</a:t>
            </a: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With 3-10 only small angles improve</a:t>
            </a:r>
          </a:p>
        </p:txBody>
      </p:sp>
      <p:pic>
        <p:nvPicPr>
          <p:cNvPr id="25606" name="Picture 3" descr="aerog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" y="2853187"/>
            <a:ext cx="3213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323850" y="36513"/>
            <a:ext cx="74400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596BFF"/>
                </a:solidFill>
                <a:latin typeface="Arial" charset="0"/>
              </a:rPr>
              <a:t>Average N </a:t>
            </a:r>
            <a:r>
              <a:rPr lang="en-US" dirty="0" err="1">
                <a:solidFill>
                  <a:srgbClr val="596BFF"/>
                </a:solidFill>
                <a:latin typeface="Arial" charset="0"/>
              </a:rPr>
              <a:t>p.e.</a:t>
            </a:r>
            <a:r>
              <a:rPr lang="en-US" dirty="0">
                <a:solidFill>
                  <a:srgbClr val="596BFF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:  Aerogel thickness </a:t>
            </a:r>
            <a:r>
              <a:rPr lang="en-US" sz="3200" dirty="0" smtClean="0">
                <a:solidFill>
                  <a:srgbClr val="596BFF"/>
                </a:solidFill>
                <a:latin typeface="Arial" charset="0"/>
              </a:rPr>
              <a:t>(SBA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)</a:t>
            </a:r>
            <a:endParaRPr lang="en-US" sz="3200" baseline="-25000" dirty="0">
              <a:solidFill>
                <a:srgbClr val="596BFF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755650" y="3458601"/>
            <a:ext cx="0" cy="1800225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5611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33B6244D-3CE8-4737-8D54-349ADCC54374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18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 descr="npeana2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29" y="15299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2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303078" y="639327"/>
            <a:ext cx="16617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 b="1" dirty="0">
                <a:latin typeface="Arial" charset="0"/>
              </a:rPr>
              <a:t>Mirror 14-35</a:t>
            </a:r>
          </a:p>
          <a:p>
            <a:r>
              <a:rPr lang="en-US" sz="1400" dirty="0">
                <a:latin typeface="Arial" charset="0"/>
              </a:rPr>
              <a:t>PMT: </a:t>
            </a:r>
            <a:r>
              <a:rPr lang="en-US" sz="1400" dirty="0" smtClean="0">
                <a:latin typeface="Arial" charset="0"/>
              </a:rPr>
              <a:t>SBA</a:t>
            </a:r>
            <a:endParaRPr lang="en-US" sz="1400" dirty="0">
              <a:latin typeface="Arial" charset="0"/>
            </a:endParaRPr>
          </a:p>
          <a:p>
            <a:r>
              <a:rPr lang="en-US" sz="1400" dirty="0">
                <a:latin typeface="Arial" charset="0"/>
              </a:rPr>
              <a:t>2</a:t>
            </a:r>
            <a:r>
              <a:rPr lang="en-US" sz="1400" dirty="0" smtClean="0">
                <a:latin typeface="Arial" charset="0"/>
              </a:rPr>
              <a:t>00 </a:t>
            </a:r>
            <a:r>
              <a:rPr lang="en-US" sz="1400" dirty="0">
                <a:latin typeface="Arial" charset="0"/>
              </a:rPr>
              <a:t>trials per point</a:t>
            </a:r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279840" y="1369001"/>
            <a:ext cx="273843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latin typeface="Arial" charset="0"/>
              </a:rPr>
              <a:t>Aerogel:  </a:t>
            </a:r>
          </a:p>
          <a:p>
            <a:r>
              <a:rPr lang="en-US" sz="1400" dirty="0">
                <a:latin typeface="Arial" charset="0"/>
              </a:rPr>
              <a:t> -   n=</a:t>
            </a:r>
            <a:r>
              <a:rPr lang="en-US" sz="1400" dirty="0" smtClean="0">
                <a:latin typeface="Arial" charset="0"/>
              </a:rPr>
              <a:t>1.06</a:t>
            </a:r>
          </a:p>
          <a:p>
            <a:endParaRPr lang="en-US" sz="1400" dirty="0">
              <a:latin typeface="Arial" charset="0"/>
            </a:endParaRPr>
          </a:p>
          <a:p>
            <a:r>
              <a:rPr lang="en-US" sz="1400" dirty="0">
                <a:latin typeface="Arial" charset="0"/>
              </a:rPr>
              <a:t> -   thick. increasing  with radius:</a:t>
            </a:r>
          </a:p>
          <a:p>
            <a:r>
              <a:rPr lang="en-US" sz="1400" dirty="0">
                <a:latin typeface="Arial" charset="0"/>
              </a:rPr>
              <a:t>     2-4-6-8-10 cm</a:t>
            </a:r>
          </a:p>
          <a:p>
            <a:r>
              <a:rPr lang="en-US" sz="1400" dirty="0">
                <a:latin typeface="Arial" charset="0"/>
              </a:rPr>
              <a:t>     2-2-10-10-10 cm</a:t>
            </a:r>
          </a:p>
          <a:p>
            <a:r>
              <a:rPr lang="en-US" sz="1400" dirty="0">
                <a:latin typeface="Arial" charset="0"/>
              </a:rPr>
              <a:t>     3-5-5-10-10 </a:t>
            </a:r>
            <a:r>
              <a:rPr lang="en-US" sz="1400" dirty="0" smtClean="0">
                <a:latin typeface="Arial" charset="0"/>
              </a:rPr>
              <a:t>cm</a:t>
            </a:r>
          </a:p>
          <a:p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    2-4-6-6-6 cm</a:t>
            </a:r>
            <a:endParaRPr lang="en-US" sz="1400" dirty="0">
              <a:latin typeface="Arial" charset="0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059113" y="4005263"/>
            <a:ext cx="3603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2250" y="5967286"/>
            <a:ext cx="306705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With 2-10 middle-angles improve</a:t>
            </a: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With 3-10 only small angles improve</a:t>
            </a:r>
          </a:p>
        </p:txBody>
      </p:sp>
      <p:pic>
        <p:nvPicPr>
          <p:cNvPr id="25606" name="Picture 3" descr="aerog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" y="2853187"/>
            <a:ext cx="3213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Box 8"/>
          <p:cNvSpPr txBox="1">
            <a:spLocks noChangeArrowheads="1"/>
          </p:cNvSpPr>
          <p:nvPr/>
        </p:nvSpPr>
        <p:spPr bwMode="auto">
          <a:xfrm>
            <a:off x="323850" y="36513"/>
            <a:ext cx="7440032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596BFF"/>
                </a:solidFill>
                <a:latin typeface="Arial" charset="0"/>
              </a:rPr>
              <a:t>Average N </a:t>
            </a:r>
            <a:r>
              <a:rPr lang="en-US" dirty="0" err="1">
                <a:solidFill>
                  <a:srgbClr val="596BFF"/>
                </a:solidFill>
                <a:latin typeface="Arial" charset="0"/>
              </a:rPr>
              <a:t>p.e.</a:t>
            </a:r>
            <a:r>
              <a:rPr lang="en-US" dirty="0">
                <a:solidFill>
                  <a:srgbClr val="596BFF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:  Aerogel thickness </a:t>
            </a:r>
            <a:r>
              <a:rPr lang="en-US" sz="3200" dirty="0" smtClean="0">
                <a:solidFill>
                  <a:srgbClr val="596BFF"/>
                </a:solidFill>
                <a:latin typeface="Arial" charset="0"/>
              </a:rPr>
              <a:t>(SBA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)</a:t>
            </a:r>
            <a:endParaRPr lang="en-US" sz="3200" baseline="-25000" dirty="0">
              <a:solidFill>
                <a:srgbClr val="596BFF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755650" y="3458601"/>
            <a:ext cx="0" cy="1800225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610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5611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33B6244D-3CE8-4737-8D54-349ADCC54374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19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npeana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801" y="152990"/>
            <a:ext cx="6858000" cy="6858000"/>
          </a:xfrm>
          <a:prstGeom prst="rect">
            <a:avLst/>
          </a:prstGeom>
        </p:spPr>
      </p:pic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85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5"/>
          <p:cNvSpPr txBox="1">
            <a:spLocks noChangeArrowheads="1"/>
          </p:cNvSpPr>
          <p:nvPr/>
        </p:nvSpPr>
        <p:spPr bwMode="auto">
          <a:xfrm>
            <a:off x="352425" y="854075"/>
            <a:ext cx="847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 General framework:</a:t>
            </a:r>
            <a:r>
              <a:rPr lang="en-US" sz="1800">
                <a:latin typeface="Arial" charset="0"/>
                <a:sym typeface="Wingdings" pitchFamily="2" charset="2"/>
              </a:rPr>
              <a:t> GEMC (Maurizio, JLab) + RICH impl. (Ahmed, Argonne)</a:t>
            </a:r>
          </a:p>
        </p:txBody>
      </p:sp>
      <p:sp>
        <p:nvSpPr>
          <p:cNvPr id="6147" name="Text Box 10"/>
          <p:cNvSpPr txBox="1">
            <a:spLocks noChangeArrowheads="1"/>
          </p:cNvSpPr>
          <p:nvPr/>
        </p:nvSpPr>
        <p:spPr bwMode="auto">
          <a:xfrm>
            <a:off x="174625" y="215900"/>
            <a:ext cx="8807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6600FF"/>
                </a:solidFill>
              </a:rPr>
              <a:t>Moving to gemc</a:t>
            </a:r>
          </a:p>
        </p:txBody>
      </p:sp>
      <p:pic>
        <p:nvPicPr>
          <p:cNvPr id="614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550988"/>
            <a:ext cx="506888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263" y="1330325"/>
            <a:ext cx="20828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0"/>
          <p:cNvSpPr txBox="1">
            <a:spLocks noChangeArrowheads="1"/>
          </p:cNvSpPr>
          <p:nvPr/>
        </p:nvSpPr>
        <p:spPr bwMode="auto">
          <a:xfrm>
            <a:off x="1042988" y="4967288"/>
            <a:ext cx="51530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>
                <a:latin typeface="Arial" charset="0"/>
              </a:rPr>
              <a:t>GEANT4 toolkit for a complete simulation</a:t>
            </a:r>
            <a:r>
              <a:rPr lang="en-US" sz="1800">
                <a:latin typeface="Arial" charset="0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 sz="1800">
                <a:latin typeface="Arial" charset="0"/>
              </a:rPr>
              <a:t>  realistic geometry / detailed optic effects</a:t>
            </a:r>
          </a:p>
          <a:p>
            <a:pPr eaLnBrk="1" hangingPunct="1">
              <a:buFontTx/>
              <a:buChar char="•"/>
            </a:pPr>
            <a:r>
              <a:rPr lang="en-US" sz="1800">
                <a:latin typeface="Arial" charset="0"/>
              </a:rPr>
              <a:t>  full Cherenkov ring simulation chain</a:t>
            </a:r>
            <a:r>
              <a:rPr 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sz="2000"/>
              <a:t> </a:t>
            </a:r>
            <a:r>
              <a:rPr lang="en-US" sz="1800">
                <a:latin typeface="Arial" charset="0"/>
              </a:rPr>
              <a:t>track multiplicity / background</a:t>
            </a:r>
          </a:p>
        </p:txBody>
      </p:sp>
      <p:pic>
        <p:nvPicPr>
          <p:cNvPr id="6151" name="Picture 16" descr="cono_later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3681413"/>
            <a:ext cx="1995488" cy="2378075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6153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28A7E4F3-5947-4C4B-9384-74D9D25EE547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2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49238" y="1341438"/>
            <a:ext cx="273843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 dirty="0">
                <a:latin typeface="Arial" charset="0"/>
              </a:rPr>
              <a:t>Aerogel:  </a:t>
            </a:r>
          </a:p>
          <a:p>
            <a:r>
              <a:rPr lang="en-US" sz="1400" dirty="0">
                <a:latin typeface="Arial" charset="0"/>
              </a:rPr>
              <a:t> -   n=1.06</a:t>
            </a:r>
          </a:p>
          <a:p>
            <a:endParaRPr lang="en-US" sz="1400" dirty="0">
              <a:latin typeface="Arial" charset="0"/>
            </a:endParaRPr>
          </a:p>
          <a:p>
            <a:r>
              <a:rPr lang="en-US" sz="1400" dirty="0">
                <a:latin typeface="Arial" charset="0"/>
              </a:rPr>
              <a:t> -   thick. increasing  with radius:</a:t>
            </a:r>
          </a:p>
          <a:p>
            <a:r>
              <a:rPr lang="en-US" sz="1400" dirty="0">
                <a:latin typeface="Arial" charset="0"/>
              </a:rPr>
              <a:t>     6-6-6-10-10 </a:t>
            </a:r>
            <a:r>
              <a:rPr lang="en-US" sz="1400" dirty="0" smtClean="0">
                <a:latin typeface="Arial" charset="0"/>
              </a:rPr>
              <a:t>cm</a:t>
            </a:r>
          </a:p>
          <a:p>
            <a:endParaRPr lang="en-US" sz="1400" dirty="0">
              <a:latin typeface="Arial" charset="0"/>
            </a:endParaRPr>
          </a:p>
          <a:p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-  varied </a:t>
            </a:r>
            <a:r>
              <a:rPr lang="en-US" sz="1400" dirty="0" err="1" smtClean="0">
                <a:latin typeface="Arial" charset="0"/>
              </a:rPr>
              <a:t>semiaxes</a:t>
            </a:r>
            <a:r>
              <a:rPr lang="en-US" sz="1400" dirty="0" smtClean="0">
                <a:latin typeface="Arial" charset="0"/>
              </a:rPr>
              <a:t>:</a:t>
            </a:r>
          </a:p>
          <a:p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   370 </a:t>
            </a:r>
            <a:r>
              <a:rPr lang="en-US" sz="1400" dirty="0" err="1" smtClean="0">
                <a:latin typeface="Arial" charset="0"/>
              </a:rPr>
              <a:t>vs</a:t>
            </a:r>
            <a:r>
              <a:rPr lang="en-US" sz="1400" dirty="0" smtClean="0">
                <a:latin typeface="Arial" charset="0"/>
              </a:rPr>
              <a:t> 370 cm (standard)</a:t>
            </a:r>
          </a:p>
          <a:p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   340 </a:t>
            </a:r>
            <a:r>
              <a:rPr lang="en-US" sz="1400" dirty="0" err="1" smtClean="0">
                <a:latin typeface="Arial" charset="0"/>
              </a:rPr>
              <a:t>vs</a:t>
            </a:r>
            <a:r>
              <a:rPr lang="en-US" sz="1400" dirty="0" smtClean="0">
                <a:latin typeface="Arial" charset="0"/>
              </a:rPr>
              <a:t> 340 cm</a:t>
            </a:r>
          </a:p>
          <a:p>
            <a:r>
              <a:rPr lang="en-US" sz="1400" dirty="0" smtClean="0">
                <a:latin typeface="Arial" charset="0"/>
              </a:rPr>
              <a:t>    340 </a:t>
            </a:r>
            <a:r>
              <a:rPr lang="en-US" sz="1400" dirty="0" err="1" smtClean="0">
                <a:latin typeface="Arial" charset="0"/>
              </a:rPr>
              <a:t>vs</a:t>
            </a:r>
            <a:r>
              <a:rPr lang="en-US" sz="1400" dirty="0" smtClean="0">
                <a:latin typeface="Arial" charset="0"/>
              </a:rPr>
              <a:t> 370 cm 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3059113" y="4005263"/>
            <a:ext cx="3603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5297" y="4552833"/>
            <a:ext cx="2579565" cy="307777"/>
          </a:xfrm>
          <a:prstGeom prst="rect">
            <a:avLst/>
          </a:prstGeom>
          <a:solidFill>
            <a:srgbClr val="FFFF00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dk1"/>
                </a:solidFill>
                <a:latin typeface="+mn-lt"/>
                <a:ea typeface="+mn-ea"/>
              </a:rPr>
              <a:t>No big sensitivity on curvature</a:t>
            </a:r>
            <a:endParaRPr lang="en-US" sz="1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323850" y="36513"/>
            <a:ext cx="7324416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596BFF"/>
                </a:solidFill>
                <a:latin typeface="Arial" charset="0"/>
              </a:rPr>
              <a:t>Average N </a:t>
            </a:r>
            <a:r>
              <a:rPr lang="en-US" dirty="0" err="1">
                <a:solidFill>
                  <a:srgbClr val="596BFF"/>
                </a:solidFill>
                <a:latin typeface="Arial" charset="0"/>
              </a:rPr>
              <a:t>p.e.</a:t>
            </a:r>
            <a:r>
              <a:rPr lang="en-US" dirty="0">
                <a:solidFill>
                  <a:srgbClr val="596BFF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:  </a:t>
            </a:r>
            <a:r>
              <a:rPr lang="en-US" sz="3200" dirty="0" smtClean="0">
                <a:solidFill>
                  <a:srgbClr val="596BFF"/>
                </a:solidFill>
                <a:latin typeface="Arial" charset="0"/>
              </a:rPr>
              <a:t>Mirror Geometry  (SBA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)</a:t>
            </a:r>
            <a:endParaRPr lang="en-US" sz="3200" baseline="-25000" dirty="0">
              <a:solidFill>
                <a:srgbClr val="596BFF"/>
              </a:solidFill>
              <a:latin typeface="Arial" charset="0"/>
            </a:endParaRPr>
          </a:p>
        </p:txBody>
      </p:sp>
      <p:sp>
        <p:nvSpPr>
          <p:cNvPr id="26633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6634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F447577F-DF6B-4450-8DBB-6747A72671F8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20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7" name="TextBox 4"/>
          <p:cNvSpPr txBox="1">
            <a:spLocks noChangeArrowheads="1"/>
          </p:cNvSpPr>
          <p:nvPr/>
        </p:nvSpPr>
        <p:spPr bwMode="auto">
          <a:xfrm>
            <a:off x="239713" y="669925"/>
            <a:ext cx="16617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 b="1" dirty="0">
                <a:latin typeface="Arial" charset="0"/>
              </a:rPr>
              <a:t>Mirror 14-35</a:t>
            </a:r>
          </a:p>
          <a:p>
            <a:r>
              <a:rPr lang="en-US" sz="1400" dirty="0">
                <a:latin typeface="Arial" charset="0"/>
              </a:rPr>
              <a:t>PMT: </a:t>
            </a:r>
            <a:r>
              <a:rPr lang="en-US" sz="1400" dirty="0" smtClean="0">
                <a:latin typeface="Arial" charset="0"/>
              </a:rPr>
              <a:t>SBA</a:t>
            </a:r>
            <a:endParaRPr lang="en-US" sz="1400" dirty="0">
              <a:latin typeface="Arial" charset="0"/>
            </a:endParaRPr>
          </a:p>
          <a:p>
            <a:r>
              <a:rPr lang="en-US" sz="1400" dirty="0">
                <a:latin typeface="Arial" charset="0"/>
              </a:rPr>
              <a:t>2</a:t>
            </a:r>
            <a:r>
              <a:rPr lang="en-US" sz="1400" dirty="0" smtClean="0">
                <a:latin typeface="Arial" charset="0"/>
              </a:rPr>
              <a:t>00 </a:t>
            </a:r>
            <a:r>
              <a:rPr lang="en-US" sz="1400" dirty="0">
                <a:latin typeface="Arial" charset="0"/>
              </a:rPr>
              <a:t>trials per point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 descr="npean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25" y="122392"/>
            <a:ext cx="6858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aerog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33575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49238" y="1341438"/>
            <a:ext cx="27384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" charset="0"/>
              </a:rPr>
              <a:t>Aerogel:  </a:t>
            </a:r>
          </a:p>
          <a:p>
            <a:r>
              <a:rPr lang="en-US" sz="1400">
                <a:latin typeface="Arial" charset="0"/>
              </a:rPr>
              <a:t> -   n=1.06</a:t>
            </a:r>
          </a:p>
          <a:p>
            <a:endParaRPr lang="en-US" sz="1400">
              <a:latin typeface="Arial" charset="0"/>
            </a:endParaRPr>
          </a:p>
          <a:p>
            <a:r>
              <a:rPr lang="en-US" sz="1400">
                <a:latin typeface="Arial" charset="0"/>
              </a:rPr>
              <a:t> -   thick. increasing  with radius:</a:t>
            </a:r>
          </a:p>
          <a:p>
            <a:r>
              <a:rPr lang="en-US" sz="1400">
                <a:latin typeface="Arial" charset="0"/>
              </a:rPr>
              <a:t>     6-6-6-10-10 cm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3059113" y="4005263"/>
            <a:ext cx="3603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1800" y="5562600"/>
            <a:ext cx="2557110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Same </a:t>
            </a:r>
            <a:r>
              <a:rPr lang="en-US" sz="1400" dirty="0" err="1" smtClean="0">
                <a:solidFill>
                  <a:schemeClr val="dk1"/>
                </a:solidFill>
                <a:latin typeface="+mn-lt"/>
                <a:ea typeface="+mn-ea"/>
              </a:rPr>
              <a:t>Np.e</a:t>
            </a:r>
            <a:r>
              <a:rPr lang="en-US" sz="1400" dirty="0" smtClean="0">
                <a:solidFill>
                  <a:schemeClr val="dk1"/>
                </a:solidFill>
                <a:latin typeface="+mn-lt"/>
                <a:ea typeface="+mn-ea"/>
              </a:rPr>
              <a:t>. with increased </a:t>
            </a:r>
          </a:p>
          <a:p>
            <a:pPr>
              <a:defRPr/>
            </a:pPr>
            <a:r>
              <a:rPr lang="en-US" sz="1400" dirty="0" smtClean="0">
                <a:solidFill>
                  <a:schemeClr val="dk1"/>
                </a:solidFill>
                <a:latin typeface="+mn-lt"/>
                <a:ea typeface="+mn-ea"/>
              </a:rPr>
              <a:t>aerogel thickness (reduced </a:t>
            </a:r>
            <a:endParaRPr lang="en-US" sz="1400" dirty="0">
              <a:solidFill>
                <a:schemeClr val="dk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400" dirty="0" err="1" smtClean="0">
                <a:solidFill>
                  <a:schemeClr val="dk1"/>
                </a:solidFill>
                <a:latin typeface="+mn-lt"/>
                <a:ea typeface="+mn-ea"/>
              </a:rPr>
              <a:t>Cereknov</a:t>
            </a:r>
            <a:r>
              <a:rPr lang="en-US" sz="1400" dirty="0" smtClean="0">
                <a:solidFill>
                  <a:schemeClr val="dk1"/>
                </a:solidFill>
                <a:latin typeface="+mn-lt"/>
                <a:ea typeface="+mn-ea"/>
              </a:rPr>
              <a:t> angle resolution)</a:t>
            </a:r>
            <a:endParaRPr lang="en-US" sz="1400" dirty="0">
              <a:solidFill>
                <a:schemeClr val="dk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Can improve high angles only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323850" y="36513"/>
            <a:ext cx="8258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596BFF"/>
                </a:solidFill>
                <a:latin typeface="Arial" charset="0"/>
              </a:rPr>
              <a:t>Average N </a:t>
            </a:r>
            <a:r>
              <a:rPr lang="en-US" dirty="0" err="1">
                <a:solidFill>
                  <a:srgbClr val="596BFF"/>
                </a:solidFill>
                <a:latin typeface="Arial" charset="0"/>
              </a:rPr>
              <a:t>p.e.</a:t>
            </a:r>
            <a:r>
              <a:rPr lang="en-US" dirty="0">
                <a:solidFill>
                  <a:srgbClr val="596BFF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:  Semi-reflective Mirror  </a:t>
            </a:r>
            <a:r>
              <a:rPr lang="en-US" sz="3200" dirty="0" smtClean="0">
                <a:solidFill>
                  <a:srgbClr val="596BFF"/>
                </a:solidFill>
                <a:latin typeface="Arial" charset="0"/>
              </a:rPr>
              <a:t>(SBA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)</a:t>
            </a:r>
            <a:endParaRPr lang="en-US" sz="3200" baseline="-25000" dirty="0">
              <a:solidFill>
                <a:srgbClr val="596BFF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339975" y="3933825"/>
            <a:ext cx="0" cy="863600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3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6634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F447577F-DF6B-4450-8DBB-6747A72671F8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21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7" name="TextBox 4"/>
          <p:cNvSpPr txBox="1">
            <a:spLocks noChangeArrowheads="1"/>
          </p:cNvSpPr>
          <p:nvPr/>
        </p:nvSpPr>
        <p:spPr bwMode="auto">
          <a:xfrm>
            <a:off x="239713" y="669925"/>
            <a:ext cx="16617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 b="1" dirty="0">
                <a:latin typeface="Arial" charset="0"/>
              </a:rPr>
              <a:t>Mirror 14-35</a:t>
            </a:r>
          </a:p>
          <a:p>
            <a:r>
              <a:rPr lang="en-US" sz="1400" dirty="0">
                <a:latin typeface="Arial" charset="0"/>
              </a:rPr>
              <a:t>PMT: </a:t>
            </a:r>
            <a:r>
              <a:rPr lang="en-US" sz="1400" dirty="0" smtClean="0">
                <a:latin typeface="Arial" charset="0"/>
              </a:rPr>
              <a:t>SBA</a:t>
            </a:r>
            <a:endParaRPr lang="en-US" sz="1400" dirty="0">
              <a:latin typeface="Arial" charset="0"/>
            </a:endParaRPr>
          </a:p>
          <a:p>
            <a:r>
              <a:rPr lang="en-US" sz="1400" dirty="0">
                <a:latin typeface="Arial" charset="0"/>
              </a:rPr>
              <a:t>2</a:t>
            </a:r>
            <a:r>
              <a:rPr lang="en-US" sz="1400" dirty="0" smtClean="0">
                <a:latin typeface="Arial" charset="0"/>
              </a:rPr>
              <a:t>00 </a:t>
            </a:r>
            <a:r>
              <a:rPr lang="en-US" sz="1400" dirty="0">
                <a:latin typeface="Arial" charset="0"/>
              </a:rPr>
              <a:t>trials per point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 descr="npeana4a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225" y="12239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09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aerog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33575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49238" y="1341438"/>
            <a:ext cx="27384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" charset="0"/>
              </a:rPr>
              <a:t>Aerogel:  </a:t>
            </a:r>
          </a:p>
          <a:p>
            <a:r>
              <a:rPr lang="en-US" sz="1400">
                <a:latin typeface="Arial" charset="0"/>
              </a:rPr>
              <a:t> -   n=1.06</a:t>
            </a:r>
          </a:p>
          <a:p>
            <a:endParaRPr lang="en-US" sz="1400">
              <a:latin typeface="Arial" charset="0"/>
            </a:endParaRPr>
          </a:p>
          <a:p>
            <a:r>
              <a:rPr lang="en-US" sz="1400">
                <a:latin typeface="Arial" charset="0"/>
              </a:rPr>
              <a:t> -   thick. increasing  with radius:</a:t>
            </a:r>
          </a:p>
          <a:p>
            <a:r>
              <a:rPr lang="en-US" sz="1400">
                <a:latin typeface="Arial" charset="0"/>
              </a:rPr>
              <a:t>     6-6-6-10-10 cm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3059113" y="4005263"/>
            <a:ext cx="3603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1800" y="5562600"/>
            <a:ext cx="2557110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Same </a:t>
            </a:r>
            <a:r>
              <a:rPr lang="en-US" sz="1400" dirty="0" err="1" smtClean="0">
                <a:solidFill>
                  <a:schemeClr val="dk1"/>
                </a:solidFill>
                <a:latin typeface="+mn-lt"/>
                <a:ea typeface="+mn-ea"/>
              </a:rPr>
              <a:t>Np.e</a:t>
            </a:r>
            <a:r>
              <a:rPr lang="en-US" sz="1400" dirty="0" smtClean="0">
                <a:solidFill>
                  <a:schemeClr val="dk1"/>
                </a:solidFill>
                <a:latin typeface="+mn-lt"/>
                <a:ea typeface="+mn-ea"/>
              </a:rPr>
              <a:t>. with increased </a:t>
            </a:r>
          </a:p>
          <a:p>
            <a:pPr>
              <a:defRPr/>
            </a:pPr>
            <a:r>
              <a:rPr lang="en-US" sz="1400" dirty="0" smtClean="0">
                <a:solidFill>
                  <a:schemeClr val="dk1"/>
                </a:solidFill>
                <a:latin typeface="+mn-lt"/>
                <a:ea typeface="+mn-ea"/>
              </a:rPr>
              <a:t>aerogel thickness (reduced </a:t>
            </a:r>
            <a:endParaRPr lang="en-US" sz="1400" dirty="0">
              <a:solidFill>
                <a:schemeClr val="dk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400" dirty="0" err="1" smtClean="0">
                <a:solidFill>
                  <a:schemeClr val="dk1"/>
                </a:solidFill>
                <a:latin typeface="+mn-lt"/>
                <a:ea typeface="+mn-ea"/>
              </a:rPr>
              <a:t>Cereknov</a:t>
            </a:r>
            <a:r>
              <a:rPr lang="en-US" sz="1400" dirty="0" smtClean="0">
                <a:solidFill>
                  <a:schemeClr val="dk1"/>
                </a:solidFill>
                <a:latin typeface="+mn-lt"/>
                <a:ea typeface="+mn-ea"/>
              </a:rPr>
              <a:t> angle resolution)</a:t>
            </a:r>
            <a:endParaRPr lang="en-US" sz="1400" dirty="0">
              <a:solidFill>
                <a:schemeClr val="dk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Can improve high angles only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323850" y="36513"/>
            <a:ext cx="8258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596BFF"/>
                </a:solidFill>
                <a:latin typeface="Arial" charset="0"/>
              </a:rPr>
              <a:t>Average N </a:t>
            </a:r>
            <a:r>
              <a:rPr lang="en-US" dirty="0" err="1">
                <a:solidFill>
                  <a:srgbClr val="596BFF"/>
                </a:solidFill>
                <a:latin typeface="Arial" charset="0"/>
              </a:rPr>
              <a:t>p.e.</a:t>
            </a:r>
            <a:r>
              <a:rPr lang="en-US" dirty="0">
                <a:solidFill>
                  <a:srgbClr val="596BFF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:  Semi-reflective Mirror  </a:t>
            </a:r>
            <a:r>
              <a:rPr lang="en-US" sz="3200" dirty="0" smtClean="0">
                <a:solidFill>
                  <a:srgbClr val="596BFF"/>
                </a:solidFill>
                <a:latin typeface="Arial" charset="0"/>
              </a:rPr>
              <a:t>(SBA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)</a:t>
            </a:r>
            <a:endParaRPr lang="en-US" sz="3200" baseline="-25000" dirty="0">
              <a:solidFill>
                <a:srgbClr val="596BFF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339975" y="3933825"/>
            <a:ext cx="0" cy="863600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3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6634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F447577F-DF6B-4450-8DBB-6747A72671F8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22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7" name="TextBox 4"/>
          <p:cNvSpPr txBox="1">
            <a:spLocks noChangeArrowheads="1"/>
          </p:cNvSpPr>
          <p:nvPr/>
        </p:nvSpPr>
        <p:spPr bwMode="auto">
          <a:xfrm>
            <a:off x="239713" y="669925"/>
            <a:ext cx="16617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 b="1" dirty="0">
                <a:latin typeface="Arial" charset="0"/>
              </a:rPr>
              <a:t>Mirror 14-35</a:t>
            </a:r>
          </a:p>
          <a:p>
            <a:r>
              <a:rPr lang="en-US" sz="1400" dirty="0">
                <a:latin typeface="Arial" charset="0"/>
              </a:rPr>
              <a:t>PMT: </a:t>
            </a:r>
            <a:r>
              <a:rPr lang="en-US" sz="1400" dirty="0" smtClean="0">
                <a:latin typeface="Arial" charset="0"/>
              </a:rPr>
              <a:t>SBA</a:t>
            </a:r>
            <a:endParaRPr lang="en-US" sz="1400" dirty="0">
              <a:latin typeface="Arial" charset="0"/>
            </a:endParaRPr>
          </a:p>
          <a:p>
            <a:r>
              <a:rPr lang="en-US" sz="1400" dirty="0">
                <a:latin typeface="Arial" charset="0"/>
              </a:rPr>
              <a:t>2</a:t>
            </a:r>
            <a:r>
              <a:rPr lang="en-US" sz="1400" dirty="0" smtClean="0">
                <a:latin typeface="Arial" charset="0"/>
              </a:rPr>
              <a:t>00 </a:t>
            </a:r>
            <a:r>
              <a:rPr lang="en-US" sz="1400" dirty="0">
                <a:latin typeface="Arial" charset="0"/>
              </a:rPr>
              <a:t>trials per point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Picture 2" descr="npeana4b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526" y="15299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9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aerog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76475"/>
            <a:ext cx="335756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49238" y="1341438"/>
            <a:ext cx="27384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" charset="0"/>
              </a:rPr>
              <a:t>Aerogel:  </a:t>
            </a:r>
          </a:p>
          <a:p>
            <a:r>
              <a:rPr lang="en-US" sz="1400">
                <a:latin typeface="Arial" charset="0"/>
              </a:rPr>
              <a:t> -   n=1.06</a:t>
            </a:r>
          </a:p>
          <a:p>
            <a:endParaRPr lang="en-US" sz="1400">
              <a:latin typeface="Arial" charset="0"/>
            </a:endParaRPr>
          </a:p>
          <a:p>
            <a:r>
              <a:rPr lang="en-US" sz="1400">
                <a:latin typeface="Arial" charset="0"/>
              </a:rPr>
              <a:t> -   thick. increasing  with radius:</a:t>
            </a:r>
          </a:p>
          <a:p>
            <a:r>
              <a:rPr lang="en-US" sz="1400">
                <a:latin typeface="Arial" charset="0"/>
              </a:rPr>
              <a:t>     6-6-6-10-10 cm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3059113" y="4005263"/>
            <a:ext cx="3603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1800" y="5562600"/>
            <a:ext cx="2557110" cy="954107"/>
          </a:xfrm>
          <a:prstGeom prst="rect">
            <a:avLst/>
          </a:prstGeom>
          <a:solidFill>
            <a:srgbClr val="FFFF00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Same </a:t>
            </a:r>
            <a:r>
              <a:rPr lang="en-US" sz="1400" dirty="0" err="1" smtClean="0">
                <a:solidFill>
                  <a:schemeClr val="dk1"/>
                </a:solidFill>
                <a:latin typeface="+mn-lt"/>
                <a:ea typeface="+mn-ea"/>
              </a:rPr>
              <a:t>Np.e</a:t>
            </a:r>
            <a:r>
              <a:rPr lang="en-US" sz="1400" dirty="0" smtClean="0">
                <a:solidFill>
                  <a:schemeClr val="dk1"/>
                </a:solidFill>
                <a:latin typeface="+mn-lt"/>
                <a:ea typeface="+mn-ea"/>
              </a:rPr>
              <a:t>. with increased </a:t>
            </a:r>
          </a:p>
          <a:p>
            <a:pPr>
              <a:defRPr/>
            </a:pPr>
            <a:r>
              <a:rPr lang="en-US" sz="1400" dirty="0" smtClean="0">
                <a:solidFill>
                  <a:schemeClr val="dk1"/>
                </a:solidFill>
                <a:latin typeface="+mn-lt"/>
                <a:ea typeface="+mn-ea"/>
              </a:rPr>
              <a:t>aerogel thickness (reduced </a:t>
            </a:r>
            <a:endParaRPr lang="en-US" sz="1400" dirty="0">
              <a:solidFill>
                <a:schemeClr val="dk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400" dirty="0" err="1" smtClean="0">
                <a:solidFill>
                  <a:schemeClr val="dk1"/>
                </a:solidFill>
                <a:latin typeface="+mn-lt"/>
                <a:ea typeface="+mn-ea"/>
              </a:rPr>
              <a:t>Cereknov</a:t>
            </a:r>
            <a:r>
              <a:rPr lang="en-US" sz="1400" dirty="0" smtClean="0">
                <a:solidFill>
                  <a:schemeClr val="dk1"/>
                </a:solidFill>
                <a:latin typeface="+mn-lt"/>
                <a:ea typeface="+mn-ea"/>
              </a:rPr>
              <a:t> angle resolution)</a:t>
            </a:r>
            <a:endParaRPr lang="en-US" sz="1400" dirty="0">
              <a:solidFill>
                <a:schemeClr val="dk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Can improve high angles only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323850" y="36513"/>
            <a:ext cx="8258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596BFF"/>
                </a:solidFill>
                <a:latin typeface="Arial" charset="0"/>
              </a:rPr>
              <a:t>Average N </a:t>
            </a:r>
            <a:r>
              <a:rPr lang="en-US" dirty="0" err="1">
                <a:solidFill>
                  <a:srgbClr val="596BFF"/>
                </a:solidFill>
                <a:latin typeface="Arial" charset="0"/>
              </a:rPr>
              <a:t>p.e.</a:t>
            </a:r>
            <a:r>
              <a:rPr lang="en-US" dirty="0">
                <a:solidFill>
                  <a:srgbClr val="596BFF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:  Semi-reflective Mirror  </a:t>
            </a:r>
            <a:r>
              <a:rPr lang="en-US" sz="3200" dirty="0" smtClean="0">
                <a:solidFill>
                  <a:srgbClr val="596BFF"/>
                </a:solidFill>
                <a:latin typeface="Arial" charset="0"/>
              </a:rPr>
              <a:t>(SBA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)</a:t>
            </a:r>
            <a:endParaRPr lang="en-US" sz="3200" baseline="-25000" dirty="0">
              <a:solidFill>
                <a:srgbClr val="596BFF"/>
              </a:solidFill>
              <a:latin typeface="Arial" charset="0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2339975" y="3933825"/>
            <a:ext cx="0" cy="863600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3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6634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F447577F-DF6B-4450-8DBB-6747A72671F8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23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7" name="TextBox 4"/>
          <p:cNvSpPr txBox="1">
            <a:spLocks noChangeArrowheads="1"/>
          </p:cNvSpPr>
          <p:nvPr/>
        </p:nvSpPr>
        <p:spPr bwMode="auto">
          <a:xfrm>
            <a:off x="239713" y="669925"/>
            <a:ext cx="16617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 b="1" dirty="0">
                <a:latin typeface="Arial" charset="0"/>
              </a:rPr>
              <a:t>Mirror 14-35</a:t>
            </a:r>
          </a:p>
          <a:p>
            <a:r>
              <a:rPr lang="en-US" sz="1400" dirty="0">
                <a:latin typeface="Arial" charset="0"/>
              </a:rPr>
              <a:t>PMT: </a:t>
            </a:r>
            <a:r>
              <a:rPr lang="en-US" sz="1400" dirty="0" smtClean="0">
                <a:latin typeface="Arial" charset="0"/>
              </a:rPr>
              <a:t>SBA</a:t>
            </a:r>
            <a:endParaRPr lang="en-US" sz="1400" dirty="0">
              <a:latin typeface="Arial" charset="0"/>
            </a:endParaRPr>
          </a:p>
          <a:p>
            <a:r>
              <a:rPr lang="en-US" sz="1400" dirty="0">
                <a:latin typeface="Arial" charset="0"/>
              </a:rPr>
              <a:t>2</a:t>
            </a:r>
            <a:r>
              <a:rPr lang="en-US" sz="1400" dirty="0" smtClean="0">
                <a:latin typeface="Arial" charset="0"/>
              </a:rPr>
              <a:t>00 </a:t>
            </a:r>
            <a:r>
              <a:rPr lang="en-US" sz="1400" dirty="0">
                <a:latin typeface="Arial" charset="0"/>
              </a:rPr>
              <a:t>trials per point</a:t>
            </a:r>
          </a:p>
        </p:txBody>
      </p:sp>
      <p:pic>
        <p:nvPicPr>
          <p:cNvPr id="2" name="Picture 1" descr="npeana4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31" y="137696"/>
            <a:ext cx="6858000" cy="6858000"/>
          </a:xfrm>
          <a:prstGeom prst="rect">
            <a:avLst/>
          </a:prstGeom>
        </p:spPr>
      </p:pic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9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249238" y="1341438"/>
            <a:ext cx="27384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" charset="0"/>
              </a:rPr>
              <a:t>Aerogel:  </a:t>
            </a:r>
          </a:p>
          <a:p>
            <a:r>
              <a:rPr lang="en-US" sz="1400">
                <a:latin typeface="Arial" charset="0"/>
              </a:rPr>
              <a:t> -   n=1.06</a:t>
            </a:r>
          </a:p>
          <a:p>
            <a:endParaRPr lang="en-US" sz="1400">
              <a:latin typeface="Arial" charset="0"/>
            </a:endParaRPr>
          </a:p>
          <a:p>
            <a:r>
              <a:rPr lang="en-US" sz="1400">
                <a:latin typeface="Arial" charset="0"/>
              </a:rPr>
              <a:t> -   thick. increasing  with radius:</a:t>
            </a:r>
          </a:p>
          <a:p>
            <a:r>
              <a:rPr lang="en-US" sz="1400">
                <a:latin typeface="Arial" charset="0"/>
              </a:rPr>
              <a:t>     6-6-6-10-10 cm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3059113" y="4005263"/>
            <a:ext cx="3603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1800" y="5837991"/>
            <a:ext cx="2429922" cy="523220"/>
          </a:xfrm>
          <a:prstGeom prst="rect">
            <a:avLst/>
          </a:prstGeom>
          <a:solidFill>
            <a:srgbClr val="FFFF00"/>
          </a:soli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chemeClr val="dk1"/>
                </a:solidFill>
                <a:latin typeface="+mn-lt"/>
                <a:ea typeface="+mn-ea"/>
              </a:rPr>
              <a:t>Improve a little for negatives </a:t>
            </a: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a</a:t>
            </a:r>
            <a:r>
              <a:rPr lang="en-US" sz="1400" dirty="0" smtClean="0">
                <a:solidFill>
                  <a:schemeClr val="dk1"/>
                </a:solidFill>
                <a:latin typeface="+mn-lt"/>
                <a:ea typeface="+mn-ea"/>
              </a:rPr>
              <a:t>t 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l</a:t>
            </a:r>
            <a:r>
              <a:rPr lang="en-US" sz="1400" dirty="0" smtClean="0">
                <a:solidFill>
                  <a:schemeClr val="dk1"/>
                </a:solidFill>
                <a:latin typeface="+mn-lt"/>
                <a:ea typeface="+mn-ea"/>
              </a:rPr>
              <a:t>ow angles</a:t>
            </a:r>
            <a:endParaRPr lang="en-US" sz="1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323850" y="36513"/>
            <a:ext cx="794117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596BFF"/>
                </a:solidFill>
                <a:latin typeface="Arial" charset="0"/>
              </a:rPr>
              <a:t>Average N </a:t>
            </a:r>
            <a:r>
              <a:rPr lang="en-US" dirty="0" err="1">
                <a:solidFill>
                  <a:srgbClr val="596BFF"/>
                </a:solidFill>
                <a:latin typeface="Arial" charset="0"/>
              </a:rPr>
              <a:t>p.e.</a:t>
            </a:r>
            <a:r>
              <a:rPr lang="en-US" dirty="0">
                <a:solidFill>
                  <a:srgbClr val="596BFF"/>
                </a:solidFill>
                <a:latin typeface="Arial" charset="0"/>
              </a:rPr>
              <a:t> 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: </a:t>
            </a:r>
            <a:r>
              <a:rPr lang="en-US" sz="3200" dirty="0" smtClean="0">
                <a:solidFill>
                  <a:srgbClr val="596BFF"/>
                </a:solidFill>
                <a:latin typeface="Arial" charset="0"/>
              </a:rPr>
              <a:t> Mirrors around Pipe  </a:t>
            </a:r>
            <a:r>
              <a:rPr lang="en-US" sz="3200" dirty="0" smtClean="0">
                <a:solidFill>
                  <a:srgbClr val="596BFF"/>
                </a:solidFill>
                <a:latin typeface="Arial" charset="0"/>
              </a:rPr>
              <a:t>(SBA</a:t>
            </a:r>
            <a:r>
              <a:rPr lang="en-US" sz="3200" dirty="0">
                <a:solidFill>
                  <a:srgbClr val="596BFF"/>
                </a:solidFill>
                <a:latin typeface="Arial" charset="0"/>
              </a:rPr>
              <a:t>)</a:t>
            </a:r>
            <a:endParaRPr lang="en-US" sz="3200" baseline="-25000" dirty="0">
              <a:solidFill>
                <a:srgbClr val="596BFF"/>
              </a:solidFill>
              <a:latin typeface="Arial" charset="0"/>
            </a:endParaRPr>
          </a:p>
        </p:txBody>
      </p:sp>
      <p:sp>
        <p:nvSpPr>
          <p:cNvPr id="26633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6634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F447577F-DF6B-4450-8DBB-6747A72671F8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24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637" name="TextBox 4"/>
          <p:cNvSpPr txBox="1">
            <a:spLocks noChangeArrowheads="1"/>
          </p:cNvSpPr>
          <p:nvPr/>
        </p:nvSpPr>
        <p:spPr bwMode="auto">
          <a:xfrm>
            <a:off x="239713" y="669925"/>
            <a:ext cx="16617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 b="1" dirty="0">
                <a:latin typeface="Arial" charset="0"/>
              </a:rPr>
              <a:t>Mirror 14-35</a:t>
            </a:r>
          </a:p>
          <a:p>
            <a:r>
              <a:rPr lang="en-US" sz="1400" dirty="0">
                <a:latin typeface="Arial" charset="0"/>
              </a:rPr>
              <a:t>PMT: </a:t>
            </a:r>
            <a:r>
              <a:rPr lang="en-US" sz="1400" dirty="0" smtClean="0">
                <a:latin typeface="Arial" charset="0"/>
              </a:rPr>
              <a:t>SBA</a:t>
            </a:r>
            <a:endParaRPr lang="en-US" sz="1400" dirty="0">
              <a:latin typeface="Arial" charset="0"/>
            </a:endParaRPr>
          </a:p>
          <a:p>
            <a:r>
              <a:rPr lang="en-US" sz="1400" dirty="0">
                <a:latin typeface="Arial" charset="0"/>
              </a:rPr>
              <a:t>2</a:t>
            </a:r>
            <a:r>
              <a:rPr lang="en-US" sz="1400" dirty="0" smtClean="0">
                <a:latin typeface="Arial" charset="0"/>
              </a:rPr>
              <a:t>00 </a:t>
            </a:r>
            <a:r>
              <a:rPr lang="en-US" sz="1400" dirty="0">
                <a:latin typeface="Arial" charset="0"/>
              </a:rPr>
              <a:t>trials per point</a:t>
            </a: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3" descr="aerog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" y="2577805"/>
            <a:ext cx="3213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755650" y="3183219"/>
            <a:ext cx="0" cy="1800225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" name="Picture 3" descr="npeana6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22" y="13769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2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721257" y="710978"/>
            <a:ext cx="7433943" cy="983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en-US" sz="8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1800" dirty="0" smtClean="0"/>
              <a:t>At low momentum the likelihood fails in events</a:t>
            </a:r>
            <a:r>
              <a:rPr lang="en-US" sz="1800" dirty="0" smtClean="0"/>
              <a:t> with few </a:t>
            </a:r>
            <a:r>
              <a:rPr lang="en-US" sz="1800" dirty="0" err="1" smtClean="0"/>
              <a:t>p.e.</a:t>
            </a:r>
            <a:endParaRPr lang="en-US" sz="1800" dirty="0" smtClean="0"/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 dirty="0"/>
              <a:t> </a:t>
            </a:r>
            <a:r>
              <a:rPr lang="en-US" sz="1800" dirty="0" smtClean="0"/>
              <a:t>   (</a:t>
            </a:r>
            <a:r>
              <a:rPr lang="en-US" sz="1800" dirty="0" err="1" smtClean="0"/>
              <a:t>mimicing</a:t>
            </a:r>
            <a:r>
              <a:rPr lang="en-US" sz="1800" dirty="0" smtClean="0"/>
              <a:t> a proton close to Cerenkov threshold) </a:t>
            </a:r>
            <a:endParaRPr lang="en-US" sz="1800" dirty="0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23850" y="36513"/>
            <a:ext cx="8365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dirty="0" smtClean="0">
                <a:solidFill>
                  <a:srgbClr val="596BFF"/>
                </a:solidFill>
                <a:latin typeface="Arial" charset="0"/>
              </a:rPr>
              <a:t>RICH performances:  Mirror 14-35    SBA MA-PMTs</a:t>
            </a:r>
            <a:endParaRPr lang="en-US" sz="3200" baseline="-25000" dirty="0">
              <a:solidFill>
                <a:srgbClr val="596BFF"/>
              </a:solidFill>
              <a:latin typeface="Arial" charset="0"/>
            </a:endParaRPr>
          </a:p>
        </p:txBody>
      </p:sp>
      <p:sp>
        <p:nvSpPr>
          <p:cNvPr id="13317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13318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FA7D7C09-DAFF-4FFA-9A79-9E0D03154F71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25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kine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2" y="1960155"/>
            <a:ext cx="4729549" cy="4729549"/>
          </a:xfrm>
          <a:prstGeom prst="rect">
            <a:avLst/>
          </a:prstGeom>
        </p:spPr>
      </p:pic>
      <p:pic>
        <p:nvPicPr>
          <p:cNvPr id="3" name="Picture 2" descr="pmat_1-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082" y="2417317"/>
            <a:ext cx="4171316" cy="4171316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 bwMode="auto">
          <a:xfrm>
            <a:off x="1698363" y="4130865"/>
            <a:ext cx="260109" cy="229493"/>
          </a:xfrm>
          <a:prstGeom prst="star8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3286" y="2187825"/>
            <a:ext cx="40128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Negative  3-3.5 </a:t>
            </a:r>
            <a:r>
              <a:rPr lang="en-US" sz="2200" dirty="0" err="1" smtClean="0"/>
              <a:t>GeV</a:t>
            </a:r>
            <a:r>
              <a:rPr lang="en-US" sz="2200" dirty="0" smtClean="0"/>
              <a:t>/c @ 23</a:t>
            </a:r>
            <a:r>
              <a:rPr lang="en-US" sz="2200" baseline="30000" dirty="0" smtClean="0"/>
              <a:t>o</a:t>
            </a:r>
            <a:endParaRPr lang="en-US" sz="2200" baseline="30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4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13318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FA7D7C09-DAFF-4FFA-9A79-9E0D03154F71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26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kine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2" y="1960155"/>
            <a:ext cx="4729549" cy="4729549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 bwMode="auto">
          <a:xfrm>
            <a:off x="1927871" y="4345058"/>
            <a:ext cx="260109" cy="229493"/>
          </a:xfrm>
          <a:prstGeom prst="star8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" name="Picture 4" descr="pmat_7-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0" y="2381169"/>
            <a:ext cx="4170838" cy="41708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71592" y="2172526"/>
            <a:ext cx="37666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Positive 3.5-4 </a:t>
            </a:r>
            <a:r>
              <a:rPr lang="en-US" sz="2200" dirty="0" err="1" smtClean="0"/>
              <a:t>GeV</a:t>
            </a:r>
            <a:r>
              <a:rPr lang="en-US" sz="2200" dirty="0" smtClean="0"/>
              <a:t>/c @ 20</a:t>
            </a:r>
            <a:r>
              <a:rPr lang="en-US" sz="2200" baseline="30000" dirty="0" smtClean="0"/>
              <a:t>o</a:t>
            </a:r>
            <a:endParaRPr lang="en-US" sz="2200" baseline="300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21257" y="649780"/>
            <a:ext cx="7433943" cy="99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800" b="1" dirty="0">
              <a:solidFill>
                <a:srgbClr val="0000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1800" dirty="0" smtClean="0"/>
              <a:t>At large angles, positive particles got smaller number of </a:t>
            </a:r>
            <a:r>
              <a:rPr lang="en-US" sz="1800" dirty="0" err="1" smtClean="0"/>
              <a:t>p.e.</a:t>
            </a:r>
            <a:r>
              <a:rPr lang="en-US" sz="1800" dirty="0" smtClean="0"/>
              <a:t> 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 dirty="0" smtClean="0"/>
              <a:t>    (larger cross talk with protons)</a:t>
            </a:r>
            <a:endParaRPr lang="en-US" sz="1800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23850" y="36513"/>
            <a:ext cx="8365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dirty="0" smtClean="0">
                <a:solidFill>
                  <a:srgbClr val="596BFF"/>
                </a:solidFill>
                <a:latin typeface="Arial" charset="0"/>
              </a:rPr>
              <a:t>RICH performances:  Mirror 14-35    SBA MA-PMTs</a:t>
            </a:r>
            <a:endParaRPr lang="en-US" sz="3200" baseline="-25000" dirty="0">
              <a:solidFill>
                <a:srgbClr val="596B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6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13318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FA7D7C09-DAFF-4FFA-9A79-9E0D03154F71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27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kine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2" y="1960155"/>
            <a:ext cx="4729549" cy="4729549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 bwMode="auto">
          <a:xfrm>
            <a:off x="3060113" y="5232429"/>
            <a:ext cx="260109" cy="229493"/>
          </a:xfrm>
          <a:prstGeom prst="star8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5" name="Picture 4" descr="pmat_19-2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80" y="2371428"/>
            <a:ext cx="4207656" cy="420765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71592" y="2172526"/>
            <a:ext cx="3433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Positive 6-7 </a:t>
            </a:r>
            <a:r>
              <a:rPr lang="en-US" sz="2200" dirty="0" err="1" smtClean="0"/>
              <a:t>GeV</a:t>
            </a:r>
            <a:r>
              <a:rPr lang="en-US" sz="2200" dirty="0" smtClean="0"/>
              <a:t>/c @ 11</a:t>
            </a:r>
            <a:r>
              <a:rPr lang="en-US" sz="2200" baseline="30000" dirty="0" smtClean="0"/>
              <a:t>o</a:t>
            </a:r>
            <a:endParaRPr lang="en-US" sz="2200" baseline="30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21257" y="649780"/>
            <a:ext cx="7433943" cy="99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800" b="1" dirty="0">
              <a:solidFill>
                <a:srgbClr val="0000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1800" dirty="0" smtClean="0"/>
              <a:t>At large momentum a small pion-</a:t>
            </a:r>
            <a:r>
              <a:rPr lang="en-US" sz="1800" dirty="0" err="1" smtClean="0"/>
              <a:t>kaon</a:t>
            </a:r>
            <a:r>
              <a:rPr lang="en-US" sz="1800" dirty="0" smtClean="0"/>
              <a:t> contamination emerges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800" dirty="0"/>
              <a:t> </a:t>
            </a:r>
            <a:r>
              <a:rPr lang="en-US" sz="1800" dirty="0" smtClean="0"/>
              <a:t>   (pion and </a:t>
            </a:r>
            <a:r>
              <a:rPr lang="en-US" sz="1800" dirty="0" err="1" smtClean="0"/>
              <a:t>kaon</a:t>
            </a:r>
            <a:r>
              <a:rPr lang="en-US" sz="1800" dirty="0" smtClean="0"/>
              <a:t> rings start to touch each other)</a:t>
            </a:r>
            <a:endParaRPr lang="en-US" sz="1800" dirty="0"/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23850" y="36513"/>
            <a:ext cx="8365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dirty="0" smtClean="0">
                <a:solidFill>
                  <a:srgbClr val="596BFF"/>
                </a:solidFill>
                <a:latin typeface="Arial" charset="0"/>
              </a:rPr>
              <a:t>RICH performances:  Mirror 14-35    SBA MA-PMTs</a:t>
            </a:r>
            <a:endParaRPr lang="en-US" sz="3200" baseline="-25000" dirty="0">
              <a:solidFill>
                <a:srgbClr val="596B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68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13318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FA7D7C09-DAFF-4FFA-9A79-9E0D03154F71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28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kine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2" y="1960155"/>
            <a:ext cx="4729549" cy="4729549"/>
          </a:xfrm>
          <a:prstGeom prst="rect">
            <a:avLst/>
          </a:prstGeom>
        </p:spPr>
      </p:pic>
      <p:sp>
        <p:nvSpPr>
          <p:cNvPr id="4" name="8-Point Star 3"/>
          <p:cNvSpPr/>
          <p:nvPr/>
        </p:nvSpPr>
        <p:spPr bwMode="auto">
          <a:xfrm>
            <a:off x="3748638" y="5767912"/>
            <a:ext cx="260109" cy="229493"/>
          </a:xfrm>
          <a:prstGeom prst="star8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" name="Picture 2" descr="pmat_25-2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98" y="2417321"/>
            <a:ext cx="4195895" cy="4195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71592" y="2172526"/>
            <a:ext cx="34790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Positive 7-10 </a:t>
            </a:r>
            <a:r>
              <a:rPr lang="en-US" sz="2200" dirty="0" err="1" smtClean="0"/>
              <a:t>GeV</a:t>
            </a:r>
            <a:r>
              <a:rPr lang="en-US" sz="2200" dirty="0" smtClean="0"/>
              <a:t>/c @ 5</a:t>
            </a:r>
            <a:r>
              <a:rPr lang="en-US" sz="2200" baseline="30000" dirty="0" smtClean="0"/>
              <a:t>o</a:t>
            </a:r>
            <a:endParaRPr lang="en-US" sz="2200" baseline="30000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21257" y="649780"/>
            <a:ext cx="7433943" cy="607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800" b="1" dirty="0">
              <a:solidFill>
                <a:srgbClr val="0000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1800" dirty="0" smtClean="0"/>
              <a:t>The pion </a:t>
            </a:r>
            <a:r>
              <a:rPr lang="en-US" sz="1800" dirty="0" err="1" smtClean="0"/>
              <a:t>mis</a:t>
            </a:r>
            <a:r>
              <a:rPr lang="en-US" sz="1800" dirty="0" smtClean="0"/>
              <a:t>-identification stays below 1 % at highest momenta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23850" y="36513"/>
            <a:ext cx="83654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dirty="0" smtClean="0">
                <a:solidFill>
                  <a:srgbClr val="596BFF"/>
                </a:solidFill>
                <a:latin typeface="Arial" charset="0"/>
              </a:rPr>
              <a:t>RICH performances:  Mirror 14-35    SBA MA-PMTs</a:t>
            </a:r>
            <a:endParaRPr lang="en-US" sz="3200" baseline="-25000" dirty="0">
              <a:solidFill>
                <a:srgbClr val="596B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37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98425" y="707014"/>
            <a:ext cx="8969375" cy="580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dirty="0" smtClean="0">
                <a:solidFill>
                  <a:srgbClr val="FF3300"/>
                </a:solidFill>
              </a:rPr>
              <a:t>Aerogel provides </a:t>
            </a:r>
            <a:r>
              <a:rPr lang="en-US" sz="1800" b="1" dirty="0" smtClean="0">
                <a:solidFill>
                  <a:srgbClr val="FF3300"/>
                </a:solidFill>
              </a:rPr>
              <a:t>a </a:t>
            </a:r>
            <a:r>
              <a:rPr lang="en-US" sz="1800" b="1" dirty="0" smtClean="0">
                <a:solidFill>
                  <a:srgbClr val="FF3300"/>
                </a:solidFill>
              </a:rPr>
              <a:t>good pion/</a:t>
            </a:r>
            <a:r>
              <a:rPr lang="en-US" sz="1800" b="1" dirty="0" err="1" smtClean="0">
                <a:solidFill>
                  <a:srgbClr val="FF3300"/>
                </a:solidFill>
              </a:rPr>
              <a:t>kaon</a:t>
            </a:r>
            <a:r>
              <a:rPr lang="en-US" sz="1800" b="1" dirty="0" smtClean="0">
                <a:solidFill>
                  <a:srgbClr val="FF3300"/>
                </a:solidFill>
              </a:rPr>
              <a:t> separation up to 8 </a:t>
            </a:r>
            <a:r>
              <a:rPr lang="en-US" sz="1800" b="1" dirty="0" err="1" smtClean="0">
                <a:solidFill>
                  <a:srgbClr val="FF3300"/>
                </a:solidFill>
              </a:rPr>
              <a:t>GeV</a:t>
            </a:r>
            <a:r>
              <a:rPr lang="en-US" sz="1800" b="1" dirty="0" smtClean="0">
                <a:solidFill>
                  <a:srgbClr val="FF3300"/>
                </a:solidFill>
              </a:rPr>
              <a:t>/c</a:t>
            </a:r>
            <a:r>
              <a:rPr lang="en-US" sz="2000" dirty="0" smtClean="0">
                <a:solidFill>
                  <a:srgbClr val="FF3300"/>
                </a:solidFill>
              </a:rPr>
              <a:t>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dirty="0" smtClean="0"/>
              <a:t> </a:t>
            </a:r>
            <a:r>
              <a:rPr lang="en-US" sz="1800" b="1" dirty="0" smtClean="0"/>
              <a:t>Systematic studies performed with a GEANT3-based simulation provided an optimal configuration for the RICH in terms of </a:t>
            </a:r>
            <a:r>
              <a:rPr lang="en-US" sz="1800" b="1" dirty="0" err="1" smtClean="0"/>
              <a:t>pions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kaons</a:t>
            </a:r>
            <a:r>
              <a:rPr lang="en-US" sz="1800" b="1" dirty="0" smtClean="0"/>
              <a:t> separation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endParaRPr lang="en-US" sz="1800" dirty="0" smtClean="0">
              <a:latin typeface="Tahoma" pitchFamily="34" charset="0"/>
            </a:endParaRPr>
          </a:p>
          <a:p>
            <a:pPr>
              <a:buFontTx/>
              <a:buChar char="•"/>
              <a:defRPr/>
            </a:pPr>
            <a:r>
              <a:rPr lang="en-US" sz="1800" dirty="0" smtClean="0">
                <a:latin typeface="Tahoma" pitchFamily="34" charset="0"/>
              </a:rPr>
              <a:t> </a:t>
            </a:r>
            <a:r>
              <a:rPr lang="en-US" sz="1800" b="1" dirty="0" smtClean="0"/>
              <a:t>RICH simulation is now being performed with GEMC (GEANT4-based)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  - realistic </a:t>
            </a:r>
            <a:r>
              <a:rPr lang="en-US" sz="1800" dirty="0" smtClean="0"/>
              <a:t>geometry &amp; optic effects </a:t>
            </a:r>
            <a:endParaRPr lang="en-US" sz="1800" dirty="0" smtClean="0"/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  - mirror system (different geometries tested)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  - joint sectors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  -  multi-aerogel thickness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  - semi-reflective plane </a:t>
            </a:r>
            <a:r>
              <a:rPr lang="en-US" sz="1800" dirty="0" smtClean="0"/>
              <a:t>mirror</a:t>
            </a:r>
          </a:p>
          <a:p>
            <a:pPr>
              <a:lnSpc>
                <a:spcPct val="120000"/>
              </a:lnSpc>
              <a:defRPr/>
            </a:pPr>
            <a:endParaRPr lang="en-US" sz="1800" dirty="0" smtClean="0"/>
          </a:p>
          <a:p>
            <a:pPr marL="285750" indent="-285750">
              <a:lnSpc>
                <a:spcPct val="120000"/>
              </a:lnSpc>
              <a:buFont typeface="Arial" pitchFamily="34" charset="0"/>
              <a:buChar char="•"/>
              <a:defRPr/>
            </a:pPr>
            <a:r>
              <a:rPr lang="en-US" sz="1800" b="1" dirty="0" smtClean="0"/>
              <a:t>A new reconstruction algorithm allows for quantitative </a:t>
            </a:r>
            <a:r>
              <a:rPr lang="en-US" sz="1800" b="1" dirty="0" smtClean="0"/>
              <a:t>studies (ongoing):</a:t>
            </a:r>
            <a:endParaRPr lang="en-US" sz="1800" b="1" dirty="0" smtClean="0"/>
          </a:p>
          <a:p>
            <a:pPr>
              <a:lnSpc>
                <a:spcPct val="120000"/>
              </a:lnSpc>
              <a:defRPr/>
            </a:pPr>
            <a:r>
              <a:rPr lang="en-US" sz="1800" dirty="0" smtClean="0"/>
              <a:t>     n of </a:t>
            </a:r>
            <a:r>
              <a:rPr lang="en-US" sz="1800" dirty="0" err="1" smtClean="0"/>
              <a:t>p.e.</a:t>
            </a:r>
            <a:r>
              <a:rPr lang="en-US" sz="1800" dirty="0" smtClean="0"/>
              <a:t> for different configurations </a:t>
            </a:r>
            <a:endParaRPr lang="en-US" sz="1800" dirty="0" smtClean="0"/>
          </a:p>
          <a:p>
            <a:pPr>
              <a:lnSpc>
                <a:spcPct val="120000"/>
              </a:lnSpc>
              <a:defRPr/>
            </a:pPr>
            <a:r>
              <a:rPr lang="en-US" sz="1800" dirty="0" smtClean="0">
                <a:sym typeface="Symbol"/>
              </a:rPr>
              <a:t>     </a:t>
            </a:r>
            <a:r>
              <a:rPr lang="en-US" sz="1800" dirty="0" smtClean="0">
                <a:sym typeface="Symbol"/>
              </a:rPr>
              <a:t>/</a:t>
            </a:r>
            <a:r>
              <a:rPr lang="en-US" sz="1800" dirty="0" smtClean="0">
                <a:sym typeface="Symbol"/>
              </a:rPr>
              <a:t>K/p separation</a:t>
            </a:r>
          </a:p>
          <a:p>
            <a:pPr>
              <a:lnSpc>
                <a:spcPct val="120000"/>
              </a:lnSpc>
              <a:defRPr/>
            </a:pPr>
            <a:endParaRPr lang="en-US" sz="1800" dirty="0">
              <a:sym typeface="Symbol"/>
            </a:endParaRPr>
          </a:p>
          <a:p>
            <a:pPr>
              <a:lnSpc>
                <a:spcPct val="120000"/>
              </a:lnSpc>
              <a:defRPr/>
            </a:pPr>
            <a:r>
              <a:rPr lang="en-US" sz="1800" dirty="0" smtClean="0">
                <a:sym typeface="Symbol"/>
              </a:rPr>
              <a:t>Given the complex geometry, large surface to cover and torus bending, some</a:t>
            </a:r>
          </a:p>
          <a:p>
            <a:pPr>
              <a:lnSpc>
                <a:spcPct val="120000"/>
              </a:lnSpc>
              <a:defRPr/>
            </a:pPr>
            <a:r>
              <a:rPr lang="en-US" sz="1800" dirty="0">
                <a:sym typeface="Symbol"/>
              </a:rPr>
              <a:t>c</a:t>
            </a:r>
            <a:r>
              <a:rPr lang="en-US" sz="1800" dirty="0" smtClean="0">
                <a:sym typeface="Symbol"/>
              </a:rPr>
              <a:t>ompromise has to be found. It would depend on a realistic background estimate.</a:t>
            </a:r>
            <a:endParaRPr lang="en-US" sz="1800" dirty="0" smtClean="0">
              <a:sym typeface="Symbol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47663" y="117756"/>
            <a:ext cx="8551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Conclusions</a:t>
            </a:r>
          </a:p>
        </p:txBody>
      </p:sp>
      <p:sp>
        <p:nvSpPr>
          <p:cNvPr id="27652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27653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43CD523E-AF74-45B3-AB12-46F1113B068F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29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 descr="Gamm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796925"/>
            <a:ext cx="4487862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5"/>
          <p:cNvSpPr txBox="1">
            <a:spLocks noChangeArrowheads="1"/>
          </p:cNvSpPr>
          <p:nvPr/>
        </p:nvSpPr>
        <p:spPr bwMode="auto">
          <a:xfrm>
            <a:off x="4338638" y="5194300"/>
            <a:ext cx="48053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>
                <a:latin typeface="Arial" charset="0"/>
              </a:rPr>
              <a:t>Goals:</a:t>
            </a:r>
            <a:r>
              <a:rPr lang="en-US" sz="1800">
                <a:latin typeface="Arial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1800">
                <a:latin typeface="Arial" charset="0"/>
              </a:rPr>
              <a:t> instrument only forward region  </a:t>
            </a:r>
          </a:p>
          <a:p>
            <a:pPr eaLnBrk="1" hangingPunct="1">
              <a:buFontTx/>
              <a:buChar char="•"/>
            </a:pPr>
            <a:r>
              <a:rPr lang="en-US" sz="1800">
                <a:latin typeface="Arial" charset="0"/>
              </a:rPr>
              <a:t> reduce active area  (~1 m</a:t>
            </a:r>
            <a:r>
              <a:rPr lang="en-US" sz="1800" baseline="30000">
                <a:latin typeface="Arial" charset="0"/>
              </a:rPr>
              <a:t>2</a:t>
            </a:r>
            <a:r>
              <a:rPr lang="en-US" sz="1800">
                <a:latin typeface="Arial" charset="0"/>
              </a:rPr>
              <a:t>/sect)</a:t>
            </a:r>
          </a:p>
          <a:p>
            <a:pPr eaLnBrk="1" hangingPunct="1">
              <a:buFontTx/>
              <a:buChar char="•"/>
            </a:pPr>
            <a:r>
              <a:rPr lang="en-US" sz="1800">
                <a:latin typeface="Arial" charset="0"/>
              </a:rPr>
              <a:t> minimize interference with TOF system</a:t>
            </a:r>
          </a:p>
        </p:txBody>
      </p:sp>
      <p:pic>
        <p:nvPicPr>
          <p:cNvPr id="7172" name="Picture 16" descr="Kine_pla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757238"/>
            <a:ext cx="383857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Group 21"/>
          <p:cNvGrpSpPr>
            <a:grpSpLocks/>
          </p:cNvGrpSpPr>
          <p:nvPr/>
        </p:nvGrpSpPr>
        <p:grpSpPr bwMode="auto">
          <a:xfrm>
            <a:off x="198438" y="4394200"/>
            <a:ext cx="4035425" cy="1952625"/>
            <a:chOff x="109" y="2776"/>
            <a:chExt cx="2542" cy="1230"/>
          </a:xfrm>
        </p:grpSpPr>
        <p:pic>
          <p:nvPicPr>
            <p:cNvPr id="7180" name="Picture 32" descr="Specchio_gi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" r="17093" b="54803"/>
            <a:stretch>
              <a:fillRect/>
            </a:stretch>
          </p:blipFill>
          <p:spPr bwMode="auto">
            <a:xfrm>
              <a:off x="109" y="2776"/>
              <a:ext cx="2279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1" name="AutoShape 14"/>
            <p:cNvSpPr>
              <a:spLocks/>
            </p:cNvSpPr>
            <p:nvPr/>
          </p:nvSpPr>
          <p:spPr bwMode="auto">
            <a:xfrm rot="-1602303">
              <a:off x="1818" y="3001"/>
              <a:ext cx="127" cy="500"/>
            </a:xfrm>
            <a:prstGeom prst="rightBrace">
              <a:avLst>
                <a:gd name="adj1" fmla="val 3280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182" name="Text Box 15"/>
            <p:cNvSpPr txBox="1">
              <a:spLocks noChangeArrowheads="1"/>
            </p:cNvSpPr>
            <p:nvPr/>
          </p:nvSpPr>
          <p:spPr bwMode="auto">
            <a:xfrm>
              <a:off x="1976" y="2959"/>
              <a:ext cx="653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Low material budget</a:t>
              </a:r>
            </a:p>
          </p:txBody>
        </p:sp>
        <p:sp>
          <p:nvSpPr>
            <p:cNvPr id="7183" name="Text Box 16"/>
            <p:cNvSpPr txBox="1">
              <a:spLocks noChangeArrowheads="1"/>
            </p:cNvSpPr>
            <p:nvPr/>
          </p:nvSpPr>
          <p:spPr bwMode="auto">
            <a:xfrm>
              <a:off x="2095" y="3539"/>
              <a:ext cx="55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1400">
                  <a:latin typeface="Tahoma" pitchFamily="34" charset="0"/>
                </a:rPr>
                <a:t>Direct &amp; reflected photons</a:t>
              </a:r>
            </a:p>
          </p:txBody>
        </p:sp>
      </p:grp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174625" y="215900"/>
            <a:ext cx="8632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endParaRPr lang="it-IT">
              <a:solidFill>
                <a:srgbClr val="6600FF"/>
              </a:solidFill>
            </a:endParaRPr>
          </a:p>
        </p:txBody>
      </p:sp>
      <p:sp>
        <p:nvSpPr>
          <p:cNvPr id="7175" name="Text Box 18"/>
          <p:cNvSpPr txBox="1">
            <a:spLocks noChangeArrowheads="1"/>
          </p:cNvSpPr>
          <p:nvPr/>
        </p:nvSpPr>
        <p:spPr bwMode="auto">
          <a:xfrm>
            <a:off x="239713" y="165100"/>
            <a:ext cx="8632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6600FF"/>
                </a:solidFill>
              </a:rPr>
              <a:t>The focusing mirror system</a:t>
            </a:r>
          </a:p>
        </p:txBody>
      </p:sp>
      <p:sp>
        <p:nvSpPr>
          <p:cNvPr id="7176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7177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5F614175-9E2E-4B87-BA31-5CB9102A1F8F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3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536825"/>
            <a:ext cx="7772400" cy="1470025"/>
          </a:xfrm>
        </p:spPr>
        <p:txBody>
          <a:bodyPr/>
          <a:lstStyle/>
          <a:p>
            <a:r>
              <a:rPr lang="en-US" smtClean="0"/>
              <a:t>Back up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6" descr="plot_cas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28650"/>
            <a:ext cx="5900737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Datumsplatzhalter 5"/>
          <p:cNvSpPr txBox="1">
            <a:spLocks noGrp="1"/>
          </p:cNvSpPr>
          <p:nvPr/>
        </p:nvSpPr>
        <p:spPr bwMode="auto">
          <a:xfrm>
            <a:off x="63500" y="6486525"/>
            <a:ext cx="2797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200">
                <a:solidFill>
                  <a:srgbClr val="898989"/>
                </a:solidFill>
                <a:latin typeface="Arial" charset="0"/>
              </a:rPr>
              <a:t>L. Pappalardo</a:t>
            </a:r>
            <a:endParaRPr lang="en-US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46084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0CA67D89-CC72-4557-9FC4-96E831DB453D}" type="slidenum">
              <a:rPr lang="en-US" sz="1200">
                <a:solidFill>
                  <a:srgbClr val="898989"/>
                </a:solidFill>
                <a:latin typeface="Arial" charset="0"/>
              </a:rPr>
              <a:pPr algn="r" eaLnBrk="1" hangingPunct="1"/>
              <a:t>31</a:t>
            </a:fld>
            <a:endParaRPr lang="en-US" sz="1200">
              <a:solidFill>
                <a:srgbClr val="898989"/>
              </a:solidFill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86" name="Fußzeilenplatzhalter 7"/>
          <p:cNvSpPr txBox="1">
            <a:spLocks noGrp="1"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898989"/>
                </a:solidFill>
                <a:latin typeface="Arial" charset="0"/>
              </a:rPr>
              <a:t>JLAB12 Coll. Meeting Nov. 2010</a:t>
            </a:r>
          </a:p>
        </p:txBody>
      </p:sp>
      <p:sp>
        <p:nvSpPr>
          <p:cNvPr id="46087" name="TextBox 14"/>
          <p:cNvSpPr txBox="1">
            <a:spLocks noChangeArrowheads="1"/>
          </p:cNvSpPr>
          <p:nvPr/>
        </p:nvSpPr>
        <p:spPr bwMode="auto">
          <a:xfrm>
            <a:off x="685800" y="4989513"/>
            <a:ext cx="982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b="1">
                <a:latin typeface="Arial" charset="0"/>
              </a:rPr>
              <a:t>Optimal 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geometry</a:t>
            </a:r>
          </a:p>
        </p:txBody>
      </p:sp>
      <p:pic>
        <p:nvPicPr>
          <p:cNvPr id="46088" name="Picture 7" descr="plot_cas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769938"/>
            <a:ext cx="2968625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408238" y="5956300"/>
            <a:ext cx="904875" cy="598488"/>
          </a:xfrm>
          <a:prstGeom prst="ellipse">
            <a:avLst/>
          </a:prstGeom>
          <a:noFill/>
          <a:ln w="254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4071938" y="5932488"/>
            <a:ext cx="904875" cy="598487"/>
          </a:xfrm>
          <a:prstGeom prst="ellipse">
            <a:avLst/>
          </a:prstGeom>
          <a:noFill/>
          <a:ln w="254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4932363" y="5932488"/>
            <a:ext cx="906462" cy="598487"/>
          </a:xfrm>
          <a:prstGeom prst="ellipse">
            <a:avLst/>
          </a:prstGeom>
          <a:noFill/>
          <a:ln w="254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170738" y="3395663"/>
            <a:ext cx="434975" cy="355600"/>
          </a:xfrm>
          <a:prstGeom prst="ellipse">
            <a:avLst/>
          </a:prstGeom>
          <a:noFill/>
          <a:ln w="254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8469313" y="3400425"/>
            <a:ext cx="434975" cy="355600"/>
          </a:xfrm>
          <a:prstGeom prst="ellipse">
            <a:avLst/>
          </a:prstGeom>
          <a:noFill/>
          <a:ln w="254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034338" y="3395663"/>
            <a:ext cx="434975" cy="355600"/>
          </a:xfrm>
          <a:prstGeom prst="ellipse">
            <a:avLst/>
          </a:prstGeom>
          <a:noFill/>
          <a:ln w="254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095" name="TextBox 22"/>
          <p:cNvSpPr txBox="1">
            <a:spLocks noChangeArrowheads="1"/>
          </p:cNvSpPr>
          <p:nvPr/>
        </p:nvSpPr>
        <p:spPr bwMode="auto">
          <a:xfrm>
            <a:off x="652463" y="5711825"/>
            <a:ext cx="5351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5              8  5               8  5               8 5               8 5                8 5               8</a:t>
            </a:r>
          </a:p>
        </p:txBody>
      </p:sp>
      <p:sp>
        <p:nvSpPr>
          <p:cNvPr id="46096" name="TextBox 23"/>
          <p:cNvSpPr txBox="1">
            <a:spLocks noChangeArrowheads="1"/>
          </p:cNvSpPr>
          <p:nvPr/>
        </p:nvSpPr>
        <p:spPr bwMode="auto">
          <a:xfrm>
            <a:off x="6019800" y="60499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P (GeV/c)</a:t>
            </a: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3152775" y="3333750"/>
            <a:ext cx="190500" cy="2032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4881563" y="3886200"/>
            <a:ext cx="190500" cy="2032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5743575" y="4565650"/>
            <a:ext cx="188913" cy="204788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1808163" y="184150"/>
            <a:ext cx="5691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6600FF"/>
                </a:solidFill>
              </a:rPr>
              <a:t>Mean p/K separation (5-8 GeV/c)</a:t>
            </a:r>
          </a:p>
        </p:txBody>
      </p:sp>
      <p:sp>
        <p:nvSpPr>
          <p:cNvPr id="46101" name="Rectangle 22"/>
          <p:cNvSpPr>
            <a:spLocks noChangeArrowheads="1"/>
          </p:cNvSpPr>
          <p:nvPr/>
        </p:nvSpPr>
        <p:spPr bwMode="auto">
          <a:xfrm>
            <a:off x="6172200" y="4098925"/>
            <a:ext cx="2895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 - small photo-detector pads (</a:t>
            </a:r>
            <a:r>
              <a:rPr lang="en-US" sz="1600">
                <a:sym typeface="Symbol" pitchFamily="18" charset="2"/>
              </a:rPr>
              <a:t> 0.3 cm</a:t>
            </a:r>
            <a:r>
              <a:rPr lang="en-US" sz="1600"/>
              <a:t>)</a:t>
            </a:r>
          </a:p>
          <a:p>
            <a:pPr>
              <a:spcBef>
                <a:spcPct val="50000"/>
              </a:spcBef>
            </a:pPr>
            <a:r>
              <a:rPr lang="en-US" sz="1600"/>
              <a:t>   - small radiator thickness (</a:t>
            </a:r>
            <a:r>
              <a:rPr lang="en-US" sz="1600">
                <a:sym typeface="Symbol" pitchFamily="18" charset="2"/>
              </a:rPr>
              <a:t> 3 cm</a:t>
            </a:r>
            <a:r>
              <a:rPr lang="en-US" sz="1600"/>
              <a:t>)</a:t>
            </a:r>
          </a:p>
          <a:p>
            <a:pPr>
              <a:spcBef>
                <a:spcPct val="50000"/>
              </a:spcBef>
            </a:pPr>
            <a:r>
              <a:rPr lang="en-US" sz="1600"/>
              <a:t>   - relatively small refraction index (</a:t>
            </a:r>
            <a:r>
              <a:rPr lang="en-US" sz="1600">
                <a:sym typeface="Symbol" pitchFamily="18" charset="2"/>
              </a:rPr>
              <a:t> 1.03</a:t>
            </a:r>
            <a:r>
              <a:rPr lang="en-US" sz="1600"/>
              <a:t>) </a:t>
            </a:r>
            <a:endParaRPr lang="it-IT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plot_cas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28650"/>
            <a:ext cx="5900737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Datumsplatzhalter 5"/>
          <p:cNvSpPr txBox="1">
            <a:spLocks noGrp="1"/>
          </p:cNvSpPr>
          <p:nvPr/>
        </p:nvSpPr>
        <p:spPr bwMode="auto">
          <a:xfrm>
            <a:off x="63500" y="6486525"/>
            <a:ext cx="27971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200">
                <a:solidFill>
                  <a:srgbClr val="898989"/>
                </a:solidFill>
                <a:latin typeface="Arial" charset="0"/>
              </a:rPr>
              <a:t>L. Pappalardo</a:t>
            </a:r>
            <a:endParaRPr lang="en-US" sz="12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47108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CDB8ABA8-1317-4DB4-A0DC-06FADBF325C7}" type="slidenum">
              <a:rPr lang="en-US" sz="1200">
                <a:solidFill>
                  <a:srgbClr val="898989"/>
                </a:solidFill>
                <a:latin typeface="Arial" charset="0"/>
              </a:rPr>
              <a:pPr algn="r" eaLnBrk="1" hangingPunct="1"/>
              <a:t>32</a:t>
            </a:fld>
            <a:endParaRPr lang="en-US" sz="1200">
              <a:solidFill>
                <a:srgbClr val="898989"/>
              </a:solidFill>
              <a:latin typeface="Arial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0" name="Fußzeilenplatzhalter 7"/>
          <p:cNvSpPr txBox="1">
            <a:spLocks noGrp="1"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898989"/>
                </a:solidFill>
                <a:latin typeface="Arial" charset="0"/>
              </a:rPr>
              <a:t>JLAB12 Coll. Meeting Nov. 2010</a:t>
            </a:r>
          </a:p>
        </p:txBody>
      </p:sp>
      <p:sp>
        <p:nvSpPr>
          <p:cNvPr id="47111" name="TextBox 14"/>
          <p:cNvSpPr txBox="1">
            <a:spLocks noChangeArrowheads="1"/>
          </p:cNvSpPr>
          <p:nvPr/>
        </p:nvSpPr>
        <p:spPr bwMode="auto">
          <a:xfrm>
            <a:off x="685800" y="4989513"/>
            <a:ext cx="982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400" b="1">
                <a:latin typeface="Arial" charset="0"/>
              </a:rPr>
              <a:t>Optimal </a:t>
            </a:r>
          </a:p>
          <a:p>
            <a:pPr algn="ctr" eaLnBrk="1" hangingPunct="1"/>
            <a:r>
              <a:rPr lang="en-US" sz="1400" b="1">
                <a:latin typeface="Arial" charset="0"/>
              </a:rPr>
              <a:t>geometry</a:t>
            </a:r>
          </a:p>
        </p:txBody>
      </p:sp>
      <p:pic>
        <p:nvPicPr>
          <p:cNvPr id="47112" name="Picture 7" descr="plot_cas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769938"/>
            <a:ext cx="2968625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589088" y="5956300"/>
            <a:ext cx="906462" cy="598488"/>
          </a:xfrm>
          <a:prstGeom prst="ellipse">
            <a:avLst/>
          </a:prstGeom>
          <a:noFill/>
          <a:ln w="254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454275" y="5932488"/>
            <a:ext cx="904875" cy="598487"/>
          </a:xfrm>
          <a:prstGeom prst="ellipse">
            <a:avLst/>
          </a:prstGeom>
          <a:noFill/>
          <a:ln w="254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3313113" y="5956300"/>
            <a:ext cx="904875" cy="598488"/>
          </a:xfrm>
          <a:prstGeom prst="ellipse">
            <a:avLst/>
          </a:prstGeom>
          <a:noFill/>
          <a:ln w="254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7216775" y="3395663"/>
            <a:ext cx="434975" cy="355600"/>
          </a:xfrm>
          <a:prstGeom prst="ellipse">
            <a:avLst/>
          </a:prstGeom>
          <a:noFill/>
          <a:ln w="254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651750" y="3381375"/>
            <a:ext cx="433388" cy="355600"/>
          </a:xfrm>
          <a:prstGeom prst="ellipse">
            <a:avLst/>
          </a:prstGeom>
          <a:noFill/>
          <a:ln w="254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781800" y="3400425"/>
            <a:ext cx="434975" cy="355600"/>
          </a:xfrm>
          <a:prstGeom prst="ellipse">
            <a:avLst/>
          </a:prstGeom>
          <a:noFill/>
          <a:ln w="25400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119" name="TextBox 15"/>
          <p:cNvSpPr txBox="1">
            <a:spLocks noChangeArrowheads="1"/>
          </p:cNvSpPr>
          <p:nvPr/>
        </p:nvSpPr>
        <p:spPr bwMode="auto">
          <a:xfrm>
            <a:off x="652463" y="5711825"/>
            <a:ext cx="53514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Arial" charset="0"/>
              </a:rPr>
              <a:t>5              8  5               8  5               8 5               8 5                8 5               8</a:t>
            </a:r>
          </a:p>
        </p:txBody>
      </p:sp>
      <p:sp>
        <p:nvSpPr>
          <p:cNvPr id="47120" name="TextBox 22"/>
          <p:cNvSpPr txBox="1">
            <a:spLocks noChangeArrowheads="1"/>
          </p:cNvSpPr>
          <p:nvPr/>
        </p:nvSpPr>
        <p:spPr bwMode="auto">
          <a:xfrm>
            <a:off x="6019800" y="6049963"/>
            <a:ext cx="1187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Arial" charset="0"/>
              </a:rPr>
              <a:t>P (GeV/c)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3152775" y="3333750"/>
            <a:ext cx="190500" cy="2032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4029075" y="3784600"/>
            <a:ext cx="188913" cy="2032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2305050" y="2846388"/>
            <a:ext cx="190500" cy="2032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eaLnBrk="1" hangingPunct="1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1808163" y="184150"/>
            <a:ext cx="5691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6600FF"/>
                </a:solidFill>
              </a:rPr>
              <a:t>Mean p/K separation (5-8 GeV/c)</a:t>
            </a:r>
          </a:p>
        </p:txBody>
      </p:sp>
      <p:sp>
        <p:nvSpPr>
          <p:cNvPr id="47125" name="Rectangle 1"/>
          <p:cNvSpPr>
            <a:spLocks noChangeArrowheads="1"/>
          </p:cNvSpPr>
          <p:nvPr/>
        </p:nvSpPr>
        <p:spPr bwMode="auto">
          <a:xfrm>
            <a:off x="6172200" y="4098925"/>
            <a:ext cx="2895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 - small photo-detector pads (</a:t>
            </a:r>
            <a:r>
              <a:rPr lang="en-US" sz="1600">
                <a:sym typeface="Symbol" pitchFamily="18" charset="2"/>
              </a:rPr>
              <a:t> 0.3 cm</a:t>
            </a:r>
            <a:r>
              <a:rPr lang="en-US" sz="1600"/>
              <a:t>)</a:t>
            </a:r>
          </a:p>
          <a:p>
            <a:pPr>
              <a:spcBef>
                <a:spcPct val="50000"/>
              </a:spcBef>
            </a:pPr>
            <a:r>
              <a:rPr lang="en-US" sz="1600"/>
              <a:t>   - small radiator thickness (</a:t>
            </a:r>
            <a:r>
              <a:rPr lang="en-US" sz="1600">
                <a:sym typeface="Symbol" pitchFamily="18" charset="2"/>
              </a:rPr>
              <a:t> 3 cm</a:t>
            </a:r>
            <a:r>
              <a:rPr lang="en-US" sz="1600"/>
              <a:t>)</a:t>
            </a:r>
          </a:p>
          <a:p>
            <a:pPr>
              <a:spcBef>
                <a:spcPct val="50000"/>
              </a:spcBef>
            </a:pPr>
            <a:r>
              <a:rPr lang="en-US" sz="1600"/>
              <a:t>   - relatively small refraction index (</a:t>
            </a:r>
            <a:r>
              <a:rPr lang="en-US" sz="1600">
                <a:sym typeface="Symbol" pitchFamily="18" charset="2"/>
              </a:rPr>
              <a:t> 1.03</a:t>
            </a:r>
            <a:r>
              <a:rPr lang="en-US" sz="1600"/>
              <a:t>) </a:t>
            </a:r>
            <a:endParaRPr lang="it-IT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 descr="ana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150938"/>
            <a:ext cx="511333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Box 8"/>
          <p:cNvSpPr txBox="1">
            <a:spLocks noChangeArrowheads="1"/>
          </p:cNvSpPr>
          <p:nvPr/>
        </p:nvSpPr>
        <p:spPr bwMode="auto">
          <a:xfrm>
            <a:off x="179388" y="115888"/>
            <a:ext cx="5468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3200">
                <a:solidFill>
                  <a:srgbClr val="596BFF"/>
                </a:solidFill>
                <a:latin typeface="Arial" charset="0"/>
              </a:rPr>
              <a:t>Average N p.e. :  PMTs: UBA</a:t>
            </a:r>
            <a:endParaRPr lang="en-US" sz="3200" baseline="-25000">
              <a:solidFill>
                <a:srgbClr val="596BFF"/>
              </a:solidFill>
              <a:latin typeface="Arial" charset="0"/>
            </a:endParaRPr>
          </a:p>
        </p:txBody>
      </p:sp>
      <p:sp>
        <p:nvSpPr>
          <p:cNvPr id="48132" name="Rectangle 1"/>
          <p:cNvSpPr>
            <a:spLocks noChangeArrowheads="1"/>
          </p:cNvSpPr>
          <p:nvPr/>
        </p:nvSpPr>
        <p:spPr bwMode="auto">
          <a:xfrm>
            <a:off x="1331913" y="981075"/>
            <a:ext cx="197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596BFF"/>
                </a:solidFill>
              </a:rPr>
              <a:t>Mirror 14-25</a:t>
            </a:r>
            <a:r>
              <a:rPr lang="en-US" baseline="30000">
                <a:solidFill>
                  <a:srgbClr val="596BFF"/>
                </a:solidFill>
              </a:rPr>
              <a:t>o</a:t>
            </a:r>
            <a:r>
              <a:rPr lang="en-US">
                <a:solidFill>
                  <a:srgbClr val="596BFF"/>
                </a:solidFill>
              </a:rPr>
              <a:t> </a:t>
            </a:r>
            <a:endParaRPr lang="en-US"/>
          </a:p>
        </p:txBody>
      </p:sp>
      <p:pic>
        <p:nvPicPr>
          <p:cNvPr id="48133" name="Picture 2" descr="ana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1125538"/>
            <a:ext cx="5132387" cy="513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9"/>
          <p:cNvSpPr>
            <a:spLocks noChangeArrowheads="1"/>
          </p:cNvSpPr>
          <p:nvPr/>
        </p:nvSpPr>
        <p:spPr bwMode="auto">
          <a:xfrm>
            <a:off x="6011863" y="981075"/>
            <a:ext cx="197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596BFF"/>
                </a:solidFill>
              </a:rPr>
              <a:t>Mirror 14-35</a:t>
            </a:r>
            <a:r>
              <a:rPr lang="en-US" baseline="30000">
                <a:solidFill>
                  <a:srgbClr val="596BFF"/>
                </a:solidFill>
              </a:rPr>
              <a:t>o</a:t>
            </a:r>
            <a:r>
              <a:rPr lang="en-US">
                <a:solidFill>
                  <a:srgbClr val="596BFF"/>
                </a:solidFill>
              </a:rPr>
              <a:t> </a:t>
            </a: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87675" y="6092825"/>
            <a:ext cx="2660650" cy="585788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Worse for positive hadrons</a:t>
            </a:r>
          </a:p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Better for negative hadrons</a:t>
            </a:r>
          </a:p>
        </p:txBody>
      </p:sp>
      <p:sp>
        <p:nvSpPr>
          <p:cNvPr id="48136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48137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73207E04-9142-40A6-AED0-9777618CED0B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33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7542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JLAB12 Meeting - Roma 9/6/2011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8"/>
          <p:cNvSpPr txBox="1">
            <a:spLocks noChangeArrowheads="1"/>
          </p:cNvSpPr>
          <p:nvPr/>
        </p:nvSpPr>
        <p:spPr bwMode="auto">
          <a:xfrm>
            <a:off x="179388" y="115888"/>
            <a:ext cx="45894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3200">
                <a:solidFill>
                  <a:srgbClr val="596BFF"/>
                </a:solidFill>
                <a:latin typeface="Arial" charset="0"/>
              </a:rPr>
              <a:t>LH</a:t>
            </a:r>
            <a:r>
              <a:rPr lang="en-US" sz="3600" baseline="-25000">
                <a:solidFill>
                  <a:srgbClr val="596BFF"/>
                </a:solidFill>
                <a:latin typeface="Symbol" pitchFamily="18" charset="2"/>
              </a:rPr>
              <a:t>p</a:t>
            </a:r>
            <a:r>
              <a:rPr lang="en-US" sz="3200">
                <a:solidFill>
                  <a:srgbClr val="596BFF"/>
                </a:solidFill>
                <a:latin typeface="Arial" charset="0"/>
              </a:rPr>
              <a:t>-LH</a:t>
            </a:r>
            <a:r>
              <a:rPr lang="en-US" sz="3600" baseline="-25000">
                <a:solidFill>
                  <a:srgbClr val="596BFF"/>
                </a:solidFill>
                <a:latin typeface="Arial" charset="0"/>
              </a:rPr>
              <a:t>k,p </a:t>
            </a:r>
            <a:r>
              <a:rPr lang="en-US" sz="3200">
                <a:solidFill>
                  <a:srgbClr val="596BFF"/>
                </a:solidFill>
                <a:latin typeface="Arial" charset="0"/>
              </a:rPr>
              <a:t> :  PMTs: UBA</a:t>
            </a:r>
            <a:endParaRPr lang="en-US" sz="3200" baseline="-25000">
              <a:solidFill>
                <a:srgbClr val="596BFF"/>
              </a:solidFill>
              <a:latin typeface="Arial" charset="0"/>
            </a:endParaRPr>
          </a:p>
        </p:txBody>
      </p:sp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1331913" y="981075"/>
            <a:ext cx="197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596BFF"/>
                </a:solidFill>
              </a:rPr>
              <a:t>Mirror 14-25</a:t>
            </a:r>
            <a:r>
              <a:rPr lang="en-US" baseline="30000">
                <a:solidFill>
                  <a:srgbClr val="596BFF"/>
                </a:solidFill>
              </a:rPr>
              <a:t>o</a:t>
            </a:r>
            <a:r>
              <a:rPr lang="en-US">
                <a:solidFill>
                  <a:srgbClr val="596BFF"/>
                </a:solidFill>
              </a:rPr>
              <a:t> </a:t>
            </a:r>
            <a:endParaRPr lang="en-US"/>
          </a:p>
        </p:txBody>
      </p:sp>
      <p:sp>
        <p:nvSpPr>
          <p:cNvPr id="49156" name="Rectangle 9"/>
          <p:cNvSpPr>
            <a:spLocks noChangeArrowheads="1"/>
          </p:cNvSpPr>
          <p:nvPr/>
        </p:nvSpPr>
        <p:spPr bwMode="auto">
          <a:xfrm>
            <a:off x="6011863" y="981075"/>
            <a:ext cx="197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596BFF"/>
                </a:solidFill>
              </a:rPr>
              <a:t>Mirror 14-35</a:t>
            </a:r>
            <a:r>
              <a:rPr lang="en-US" baseline="30000">
                <a:solidFill>
                  <a:srgbClr val="596BFF"/>
                </a:solidFill>
              </a:rPr>
              <a:t>o</a:t>
            </a:r>
            <a:r>
              <a:rPr lang="en-US">
                <a:solidFill>
                  <a:srgbClr val="596BFF"/>
                </a:solidFill>
              </a:rPr>
              <a:t> </a:t>
            </a: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63875" y="5949950"/>
            <a:ext cx="2660650" cy="584200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Worse for positive hadrons</a:t>
            </a:r>
          </a:p>
          <a:p>
            <a:pPr>
              <a:defRPr/>
            </a:pP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</a:rPr>
              <a:t>Better for negative hadrons</a:t>
            </a:r>
          </a:p>
        </p:txBody>
      </p:sp>
      <p:pic>
        <p:nvPicPr>
          <p:cNvPr id="49158" name="Picture 10" descr="ana_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1052513"/>
            <a:ext cx="51308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3" descr="ana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016000"/>
            <a:ext cx="5148262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49161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8E5F3D15-E2E4-4AE2-B521-B24C41C43226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34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7542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JLAB12 Meeting - Roma 9/6/2011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250825" y="908050"/>
            <a:ext cx="1662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" charset="0"/>
              </a:rPr>
              <a:t>100 trials per point</a:t>
            </a:r>
          </a:p>
        </p:txBody>
      </p:sp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249238" y="1341438"/>
            <a:ext cx="27384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" charset="0"/>
              </a:rPr>
              <a:t>Aerogel:  </a:t>
            </a:r>
          </a:p>
          <a:p>
            <a:r>
              <a:rPr lang="en-US" sz="1400">
                <a:latin typeface="Arial" charset="0"/>
              </a:rPr>
              <a:t> -   n=1.06</a:t>
            </a:r>
          </a:p>
          <a:p>
            <a:endParaRPr lang="en-US" sz="1400">
              <a:latin typeface="Arial" charset="0"/>
            </a:endParaRPr>
          </a:p>
          <a:p>
            <a:r>
              <a:rPr lang="en-US" sz="1400">
                <a:latin typeface="Arial" charset="0"/>
              </a:rPr>
              <a:t> -   thick. increasing  with radius:</a:t>
            </a:r>
          </a:p>
          <a:p>
            <a:r>
              <a:rPr lang="en-US" sz="1400">
                <a:latin typeface="Arial" charset="0"/>
              </a:rPr>
              <a:t>     2-4-6-8-10 cm</a:t>
            </a:r>
          </a:p>
        </p:txBody>
      </p:sp>
      <p:sp>
        <p:nvSpPr>
          <p:cNvPr id="50180" name="Rectangle 2"/>
          <p:cNvSpPr>
            <a:spLocks noChangeArrowheads="1"/>
          </p:cNvSpPr>
          <p:nvPr/>
        </p:nvSpPr>
        <p:spPr bwMode="auto">
          <a:xfrm>
            <a:off x="3059113" y="4005263"/>
            <a:ext cx="3603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1800" y="5661025"/>
            <a:ext cx="2646363" cy="738188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M35 is </a:t>
            </a:r>
            <a:r>
              <a:rPr lang="en-US" sz="1400" dirty="0" err="1">
                <a:solidFill>
                  <a:schemeClr val="dk1"/>
                </a:solidFill>
                <a:latin typeface="+mn-lt"/>
                <a:ea typeface="+mn-ea"/>
              </a:rPr>
              <a:t>acceptanble</a:t>
            </a: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 but slightly</a:t>
            </a: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worse for positive and does </a:t>
            </a: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not improve at large angles ?!</a:t>
            </a:r>
          </a:p>
        </p:txBody>
      </p:sp>
      <p:pic>
        <p:nvPicPr>
          <p:cNvPr id="50182" name="Picture 3" descr="aeroge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303463"/>
            <a:ext cx="3213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Box 8"/>
          <p:cNvSpPr txBox="1">
            <a:spLocks noChangeArrowheads="1"/>
          </p:cNvSpPr>
          <p:nvPr/>
        </p:nvSpPr>
        <p:spPr bwMode="auto">
          <a:xfrm>
            <a:off x="323850" y="36513"/>
            <a:ext cx="8351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596BFF"/>
                </a:solidFill>
                <a:latin typeface="Arial" charset="0"/>
              </a:rPr>
              <a:t>Average N p.e. </a:t>
            </a:r>
            <a:r>
              <a:rPr lang="en-US" sz="3200">
                <a:solidFill>
                  <a:srgbClr val="596BFF"/>
                </a:solidFill>
                <a:latin typeface="Arial" charset="0"/>
              </a:rPr>
              <a:t>:  Mirror Angle Coverage (UBA)</a:t>
            </a:r>
            <a:endParaRPr lang="en-US" sz="3200" baseline="-25000">
              <a:solidFill>
                <a:srgbClr val="596BFF"/>
              </a:solidFill>
              <a:latin typeface="Arial" charset="0"/>
            </a:endParaRPr>
          </a:p>
        </p:txBody>
      </p:sp>
      <p:pic>
        <p:nvPicPr>
          <p:cNvPr id="50184" name="Picture 5" descr="npeana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2888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755650" y="2924175"/>
            <a:ext cx="0" cy="1800225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6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50187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F7B94084-461D-471B-834B-A8A8C7327035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35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7542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JLAB12 Meeting - Roma 9/6/2011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4"/>
          <p:cNvSpPr txBox="1">
            <a:spLocks noChangeArrowheads="1"/>
          </p:cNvSpPr>
          <p:nvPr/>
        </p:nvSpPr>
        <p:spPr bwMode="auto">
          <a:xfrm>
            <a:off x="250825" y="908050"/>
            <a:ext cx="16621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" charset="0"/>
              </a:rPr>
              <a:t>100 trials per point</a:t>
            </a:r>
          </a:p>
        </p:txBody>
      </p:sp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249238" y="1341438"/>
            <a:ext cx="27384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400">
                <a:latin typeface="Arial" charset="0"/>
              </a:rPr>
              <a:t>Aerogel:  </a:t>
            </a:r>
          </a:p>
          <a:p>
            <a:r>
              <a:rPr lang="en-US" sz="1400">
                <a:latin typeface="Arial" charset="0"/>
              </a:rPr>
              <a:t> -   n=1.06</a:t>
            </a:r>
          </a:p>
          <a:p>
            <a:endParaRPr lang="en-US" sz="1400">
              <a:latin typeface="Arial" charset="0"/>
            </a:endParaRPr>
          </a:p>
          <a:p>
            <a:r>
              <a:rPr lang="en-US" sz="1400">
                <a:latin typeface="Arial" charset="0"/>
              </a:rPr>
              <a:t> -   thick. increasing  with radius:</a:t>
            </a:r>
          </a:p>
          <a:p>
            <a:r>
              <a:rPr lang="en-US" sz="1400">
                <a:latin typeface="Arial" charset="0"/>
              </a:rPr>
              <a:t>     2-4-6-8-10 cm</a:t>
            </a:r>
          </a:p>
        </p:txBody>
      </p:sp>
      <p:sp>
        <p:nvSpPr>
          <p:cNvPr id="51204" name="Rectangle 2"/>
          <p:cNvSpPr>
            <a:spLocks noChangeArrowheads="1"/>
          </p:cNvSpPr>
          <p:nvPr/>
        </p:nvSpPr>
        <p:spPr bwMode="auto">
          <a:xfrm>
            <a:off x="3059113" y="4005263"/>
            <a:ext cx="360362" cy="576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1800" y="5661025"/>
            <a:ext cx="2549525" cy="738188"/>
          </a:xfrm>
          <a:prstGeom prst="rect">
            <a:avLst/>
          </a:prstGeom>
          <a:gradFill rotWithShape="1">
            <a:gsLst>
              <a:gs pos="0">
                <a:srgbClr val="E8E8FA"/>
              </a:gs>
              <a:gs pos="64999">
                <a:srgbClr val="C3C3EF"/>
              </a:gs>
              <a:gs pos="100000">
                <a:srgbClr val="A8A8EA"/>
              </a:gs>
            </a:gsLst>
            <a:lin ang="5400000" scaled="1"/>
          </a:gradFill>
          <a:ln w="9525">
            <a:solidFill>
              <a:srgbClr val="2F2F98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Symmetric </a:t>
            </a:r>
            <a:r>
              <a:rPr lang="en-US" sz="1400" dirty="0" err="1">
                <a:solidFill>
                  <a:schemeClr val="dk1"/>
                </a:solidFill>
                <a:latin typeface="+mn-lt"/>
                <a:ea typeface="+mn-ea"/>
              </a:rPr>
              <a:t>Ellipsoide</a:t>
            </a:r>
            <a:endParaRPr lang="en-US" sz="1400" dirty="0">
              <a:solidFill>
                <a:schemeClr val="dk1"/>
              </a:solidFill>
              <a:latin typeface="+mn-lt"/>
              <a:ea typeface="+mn-ea"/>
            </a:endParaRP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Semi-Axes focalizing onto the </a:t>
            </a:r>
          </a:p>
          <a:p>
            <a:pPr>
              <a:defRPr/>
            </a:pPr>
            <a:r>
              <a:rPr lang="en-US" sz="1400" dirty="0">
                <a:solidFill>
                  <a:schemeClr val="dk1"/>
                </a:solidFill>
                <a:latin typeface="+mn-lt"/>
                <a:ea typeface="+mn-ea"/>
              </a:rPr>
              <a:t>photon detector best in </a:t>
            </a:r>
            <a:r>
              <a:rPr lang="en-US" sz="1400" dirty="0" err="1">
                <a:solidFill>
                  <a:schemeClr val="dk1"/>
                </a:solidFill>
                <a:latin typeface="+mn-lt"/>
                <a:ea typeface="+mn-ea"/>
              </a:rPr>
              <a:t>Npe</a:t>
            </a:r>
            <a:endParaRPr lang="en-US" sz="1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51206" name="Picture 3" descr="aeroge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303463"/>
            <a:ext cx="3213100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8"/>
          <p:cNvSpPr txBox="1">
            <a:spLocks noChangeArrowheads="1"/>
          </p:cNvSpPr>
          <p:nvPr/>
        </p:nvSpPr>
        <p:spPr bwMode="auto">
          <a:xfrm>
            <a:off x="323850" y="36513"/>
            <a:ext cx="7369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596BFF"/>
                </a:solidFill>
                <a:latin typeface="Arial" charset="0"/>
              </a:rPr>
              <a:t>Average N p.e. </a:t>
            </a:r>
            <a:r>
              <a:rPr lang="en-US" sz="3200">
                <a:solidFill>
                  <a:srgbClr val="596BFF"/>
                </a:solidFill>
                <a:latin typeface="Arial" charset="0"/>
              </a:rPr>
              <a:t>:  Mirror Semi-axes (UBA)</a:t>
            </a:r>
            <a:endParaRPr lang="en-US" sz="3200" baseline="-25000">
              <a:solidFill>
                <a:srgbClr val="596BFF"/>
              </a:solidFill>
              <a:latin typeface="Arial" charset="0"/>
            </a:endParaRPr>
          </a:p>
        </p:txBody>
      </p:sp>
      <p:pic>
        <p:nvPicPr>
          <p:cNvPr id="51208" name="Picture 1" descr="npeana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242888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755650" y="2924175"/>
            <a:ext cx="0" cy="1800225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0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51211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3E51EC7D-D042-4360-8C22-F9B4C0C54957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36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75425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JLAB12 Meeting - Roma 9/6/2011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3"/>
          <p:cNvSpPr txBox="1">
            <a:spLocks noChangeArrowheads="1"/>
          </p:cNvSpPr>
          <p:nvPr/>
        </p:nvSpPr>
        <p:spPr bwMode="auto">
          <a:xfrm>
            <a:off x="101600" y="5018088"/>
            <a:ext cx="8915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en-US" sz="2000">
                <a:latin typeface="Arial" charset="0"/>
              </a:rPr>
              <a:t> elliptical mirror within gap volume for backward reflections 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en-US" sz="2000">
                <a:latin typeface="Arial" charset="0"/>
              </a:rPr>
              <a:t> plane mirror just beyond radiator for forward reflections 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en-US" sz="2000">
                <a:latin typeface="Arial" charset="0"/>
              </a:rPr>
              <a:t> combined reflections focalize Cerenkov photons onto photon-detector plane</a:t>
            </a:r>
          </a:p>
        </p:txBody>
      </p:sp>
      <p:pic>
        <p:nvPicPr>
          <p:cNvPr id="8195" name="Picture 50" descr="rich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2"/>
          <a:stretch>
            <a:fillRect/>
          </a:stretch>
        </p:blipFill>
        <p:spPr bwMode="auto">
          <a:xfrm>
            <a:off x="5691188" y="730250"/>
            <a:ext cx="332740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4749800" y="4762500"/>
            <a:ext cx="4302125" cy="323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1" hangingPunct="1">
              <a:defRPr/>
            </a:pPr>
            <a:endParaRPr lang="en-US" sz="1800"/>
          </a:p>
        </p:txBody>
      </p:sp>
      <p:sp>
        <p:nvSpPr>
          <p:cNvPr id="8197" name="Text Box 28"/>
          <p:cNvSpPr txBox="1">
            <a:spLocks noChangeArrowheads="1"/>
          </p:cNvSpPr>
          <p:nvPr/>
        </p:nvSpPr>
        <p:spPr bwMode="auto">
          <a:xfrm>
            <a:off x="239713" y="165100"/>
            <a:ext cx="8632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>
                <a:solidFill>
                  <a:srgbClr val="6600FF"/>
                </a:solidFill>
              </a:rPr>
              <a:t>The focusing mirror system</a:t>
            </a:r>
          </a:p>
        </p:txBody>
      </p:sp>
      <p:pic>
        <p:nvPicPr>
          <p:cNvPr id="8198" name="Picture 29" descr="mirrors_obliqu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4"/>
          <a:stretch>
            <a:fillRect/>
          </a:stretch>
        </p:blipFill>
        <p:spPr bwMode="auto">
          <a:xfrm>
            <a:off x="238125" y="744538"/>
            <a:ext cx="304958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0" descr="mirrors_later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719138"/>
            <a:ext cx="209232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8201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5C0883DF-48F7-43F6-A0B5-79FB59CDC37F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4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85738" y="114300"/>
            <a:ext cx="8794750" cy="7178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</a:rPr>
              <a:t>Progresses done (1)</a:t>
            </a:r>
          </a:p>
          <a:p>
            <a:pPr algn="ctr">
              <a:spcBef>
                <a:spcPct val="50000"/>
              </a:spcBef>
              <a:defRPr/>
            </a:pPr>
            <a:endParaRPr lang="en-US" sz="800" b="1" dirty="0" smtClean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n-US" sz="800" b="1" dirty="0">
              <a:solidFill>
                <a:srgbClr val="0000FF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n-US" sz="800" b="1" dirty="0">
              <a:solidFill>
                <a:srgbClr val="0000FF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1800" dirty="0"/>
              <a:t>Optimization of mirror geometry to minimize the “dead region” (reflected photons were not focalized on detector at certain intermediate angles)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US" sz="8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1800" dirty="0"/>
              <a:t>Optimization of RICH geometry -&gt; joint sectors </a:t>
            </a:r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US" sz="1800" dirty="0"/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en-US" sz="1800" dirty="0"/>
          </a:p>
        </p:txBody>
      </p:sp>
      <p:pic>
        <p:nvPicPr>
          <p:cNvPr id="13315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2973275"/>
            <a:ext cx="322262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4" descr="prov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12834"/>
          <a:stretch>
            <a:fillRect/>
          </a:stretch>
        </p:blipFill>
        <p:spPr bwMode="auto">
          <a:xfrm>
            <a:off x="4648200" y="2695463"/>
            <a:ext cx="3690938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13318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FA7D7C09-DAFF-4FFA-9A79-9E0D03154F71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5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8144" y="780274"/>
            <a:ext cx="6314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DC09F3"/>
                </a:solidFill>
              </a:rPr>
              <a:t>In all studies ~1m</a:t>
            </a:r>
            <a:r>
              <a:rPr lang="en-US" sz="2200" baseline="30000" dirty="0" smtClean="0">
                <a:solidFill>
                  <a:srgbClr val="DC09F3"/>
                </a:solidFill>
              </a:rPr>
              <a:t>2</a:t>
            </a:r>
            <a:r>
              <a:rPr lang="en-US" sz="2200" dirty="0" smtClean="0">
                <a:solidFill>
                  <a:srgbClr val="DC09F3"/>
                </a:solidFill>
              </a:rPr>
              <a:t> photon detector per sector</a:t>
            </a:r>
            <a:endParaRPr lang="en-US" sz="2200" dirty="0">
              <a:solidFill>
                <a:srgbClr val="DC09F3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85738" y="114300"/>
            <a:ext cx="8794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</a:rPr>
              <a:t>Progresses done (2)</a:t>
            </a:r>
          </a:p>
          <a:p>
            <a:pPr algn="ctr">
              <a:spcBef>
                <a:spcPct val="50000"/>
              </a:spcBef>
              <a:defRPr/>
            </a:pPr>
            <a:endParaRPr lang="en-US" sz="1050" b="1" dirty="0">
              <a:solidFill>
                <a:srgbClr val="0000FF"/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1800" dirty="0"/>
              <a:t>Investigate multi-layer (2 or more) aerogel options: e.g. thicker radiator at larger angles (more photons produced in case of reflection) to compensate for absorption in multiple crossing of radiator material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8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8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8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8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8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8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8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8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800" dirty="0"/>
          </a:p>
        </p:txBody>
      </p:sp>
      <p:grpSp>
        <p:nvGrpSpPr>
          <p:cNvPr id="14339" name="Group 70"/>
          <p:cNvGrpSpPr>
            <a:grpSpLocks/>
          </p:cNvGrpSpPr>
          <p:nvPr/>
        </p:nvGrpSpPr>
        <p:grpSpPr bwMode="auto">
          <a:xfrm>
            <a:off x="11113" y="2370138"/>
            <a:ext cx="4460875" cy="2586037"/>
            <a:chOff x="113" y="1532"/>
            <a:chExt cx="2810" cy="1629"/>
          </a:xfrm>
        </p:grpSpPr>
        <p:sp>
          <p:nvSpPr>
            <p:cNvPr id="14346" name="Rectangle 5"/>
            <p:cNvSpPr>
              <a:spLocks noChangeArrowheads="1"/>
            </p:cNvSpPr>
            <p:nvPr/>
          </p:nvSpPr>
          <p:spPr bwMode="auto">
            <a:xfrm>
              <a:off x="697" y="1532"/>
              <a:ext cx="56" cy="14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47" name="Rectangle 6"/>
            <p:cNvSpPr>
              <a:spLocks noChangeArrowheads="1"/>
            </p:cNvSpPr>
            <p:nvPr/>
          </p:nvSpPr>
          <p:spPr bwMode="auto">
            <a:xfrm>
              <a:off x="748" y="1540"/>
              <a:ext cx="407" cy="6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48" name="Rectangle 8"/>
            <p:cNvSpPr>
              <a:spLocks noChangeArrowheads="1"/>
            </p:cNvSpPr>
            <p:nvPr/>
          </p:nvSpPr>
          <p:spPr bwMode="auto">
            <a:xfrm>
              <a:off x="1011" y="2238"/>
              <a:ext cx="144" cy="7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49" name="Rectangle 9"/>
            <p:cNvSpPr>
              <a:spLocks noChangeArrowheads="1"/>
            </p:cNvSpPr>
            <p:nvPr/>
          </p:nvSpPr>
          <p:spPr bwMode="auto">
            <a:xfrm>
              <a:off x="2340" y="2438"/>
              <a:ext cx="59" cy="5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50" name="AutoShape 10"/>
            <p:cNvSpPr>
              <a:spLocks noChangeArrowheads="1"/>
            </p:cNvSpPr>
            <p:nvPr/>
          </p:nvSpPr>
          <p:spPr bwMode="auto">
            <a:xfrm rot="2576239">
              <a:off x="913" y="1805"/>
              <a:ext cx="1711" cy="729"/>
            </a:xfrm>
            <a:custGeom>
              <a:avLst/>
              <a:gdLst>
                <a:gd name="T0" fmla="*/ 5 w 21600"/>
                <a:gd name="T1" fmla="*/ 0 h 21600"/>
                <a:gd name="T2" fmla="*/ 2 w 21600"/>
                <a:gd name="T3" fmla="*/ 0 h 21600"/>
                <a:gd name="T4" fmla="*/ 5 w 21600"/>
                <a:gd name="T5" fmla="*/ 0 h 21600"/>
                <a:gd name="T6" fmla="*/ 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528 w 21600"/>
                <a:gd name="T13" fmla="*/ 0 h 21600"/>
                <a:gd name="T14" fmla="*/ 20072 w 21600"/>
                <a:gd name="T15" fmla="*/ 59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941" y="4296"/>
                  </a:moveTo>
                  <a:cubicBezTo>
                    <a:pt x="5726" y="2414"/>
                    <a:pt x="8206" y="1347"/>
                    <a:pt x="10800" y="1348"/>
                  </a:cubicBezTo>
                  <a:cubicBezTo>
                    <a:pt x="13393" y="1348"/>
                    <a:pt x="15873" y="2414"/>
                    <a:pt x="17658" y="4296"/>
                  </a:cubicBezTo>
                  <a:lnTo>
                    <a:pt x="18636" y="3368"/>
                  </a:lnTo>
                  <a:cubicBezTo>
                    <a:pt x="16597" y="1218"/>
                    <a:pt x="13763" y="-1"/>
                    <a:pt x="10799" y="0"/>
                  </a:cubicBezTo>
                  <a:cubicBezTo>
                    <a:pt x="7836" y="0"/>
                    <a:pt x="5002" y="1218"/>
                    <a:pt x="2963" y="3368"/>
                  </a:cubicBezTo>
                  <a:lnTo>
                    <a:pt x="3941" y="429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351" name="Line 11"/>
            <p:cNvSpPr>
              <a:spLocks noChangeShapeType="1"/>
            </p:cNvSpPr>
            <p:nvPr/>
          </p:nvSpPr>
          <p:spPr bwMode="auto">
            <a:xfrm flipH="1" flipV="1">
              <a:off x="418" y="2312"/>
              <a:ext cx="219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52" name="Text Box 12"/>
            <p:cNvSpPr txBox="1">
              <a:spLocks noChangeArrowheads="1"/>
            </p:cNvSpPr>
            <p:nvPr/>
          </p:nvSpPr>
          <p:spPr bwMode="auto">
            <a:xfrm>
              <a:off x="113" y="1982"/>
              <a:ext cx="45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1400"/>
                <a:t>plane </a:t>
              </a:r>
            </a:p>
            <a:p>
              <a:r>
                <a:rPr lang="en-US" sz="1400"/>
                <a:t>mirror</a:t>
              </a:r>
            </a:p>
          </p:txBody>
        </p:sp>
        <p:sp>
          <p:nvSpPr>
            <p:cNvPr id="14353" name="Line 13"/>
            <p:cNvSpPr>
              <a:spLocks noChangeShapeType="1"/>
            </p:cNvSpPr>
            <p:nvPr/>
          </p:nvSpPr>
          <p:spPr bwMode="auto">
            <a:xfrm flipV="1">
              <a:off x="2077" y="1811"/>
              <a:ext cx="237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54" name="Text Box 14"/>
            <p:cNvSpPr txBox="1">
              <a:spLocks noChangeArrowheads="1"/>
            </p:cNvSpPr>
            <p:nvPr/>
          </p:nvSpPr>
          <p:spPr bwMode="auto">
            <a:xfrm>
              <a:off x="2295" y="1623"/>
              <a:ext cx="62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1400"/>
                <a:t>spherical </a:t>
              </a:r>
            </a:p>
            <a:p>
              <a:r>
                <a:rPr lang="en-US" sz="1400"/>
                <a:t> mirror</a:t>
              </a:r>
            </a:p>
          </p:txBody>
        </p:sp>
        <p:sp>
          <p:nvSpPr>
            <p:cNvPr id="14355" name="Text Box 16"/>
            <p:cNvSpPr txBox="1">
              <a:spLocks noChangeArrowheads="1"/>
            </p:cNvSpPr>
            <p:nvPr/>
          </p:nvSpPr>
          <p:spPr bwMode="auto">
            <a:xfrm>
              <a:off x="1928" y="2969"/>
              <a:ext cx="9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1400"/>
                <a:t>photon detector</a:t>
              </a:r>
            </a:p>
          </p:txBody>
        </p:sp>
        <p:sp>
          <p:nvSpPr>
            <p:cNvPr id="14356" name="Text Box 18"/>
            <p:cNvSpPr txBox="1">
              <a:spLocks noChangeArrowheads="1"/>
            </p:cNvSpPr>
            <p:nvPr/>
          </p:nvSpPr>
          <p:spPr bwMode="auto">
            <a:xfrm>
              <a:off x="848" y="2918"/>
              <a:ext cx="4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1400"/>
                <a:t>aerogel</a:t>
              </a:r>
            </a:p>
          </p:txBody>
        </p:sp>
        <p:sp>
          <p:nvSpPr>
            <p:cNvPr id="14357" name="Text Box 19"/>
            <p:cNvSpPr txBox="1">
              <a:spLocks noChangeArrowheads="1"/>
            </p:cNvSpPr>
            <p:nvPr/>
          </p:nvSpPr>
          <p:spPr bwMode="auto">
            <a:xfrm rot="-5400000">
              <a:off x="830" y="2486"/>
              <a:ext cx="4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1 cm</a:t>
              </a:r>
            </a:p>
          </p:txBody>
        </p:sp>
        <p:sp>
          <p:nvSpPr>
            <p:cNvPr id="14358" name="Text Box 21"/>
            <p:cNvSpPr txBox="1">
              <a:spLocks noChangeArrowheads="1"/>
            </p:cNvSpPr>
            <p:nvPr/>
          </p:nvSpPr>
          <p:spPr bwMode="auto">
            <a:xfrm rot="-5400000">
              <a:off x="698" y="1758"/>
              <a:ext cx="4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3 cm</a:t>
              </a:r>
            </a:p>
          </p:txBody>
        </p:sp>
        <p:sp>
          <p:nvSpPr>
            <p:cNvPr id="14359" name="Line 22"/>
            <p:cNvSpPr>
              <a:spLocks noChangeShapeType="1"/>
            </p:cNvSpPr>
            <p:nvPr/>
          </p:nvSpPr>
          <p:spPr bwMode="auto">
            <a:xfrm>
              <a:off x="1162" y="1862"/>
              <a:ext cx="1051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60" name="Line 23"/>
            <p:cNvSpPr>
              <a:spLocks noChangeShapeType="1"/>
            </p:cNvSpPr>
            <p:nvPr/>
          </p:nvSpPr>
          <p:spPr bwMode="auto">
            <a:xfrm flipH="1">
              <a:off x="748" y="2125"/>
              <a:ext cx="1456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61" name="Line 24"/>
            <p:cNvSpPr>
              <a:spLocks noChangeShapeType="1"/>
            </p:cNvSpPr>
            <p:nvPr/>
          </p:nvSpPr>
          <p:spPr bwMode="auto">
            <a:xfrm>
              <a:off x="764" y="2540"/>
              <a:ext cx="1576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4362" name="Text Box 27"/>
            <p:cNvSpPr txBox="1">
              <a:spLocks noChangeArrowheads="1"/>
            </p:cNvSpPr>
            <p:nvPr/>
          </p:nvSpPr>
          <p:spPr bwMode="auto">
            <a:xfrm>
              <a:off x="1361" y="2077"/>
              <a:ext cx="6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gap</a:t>
              </a:r>
            </a:p>
          </p:txBody>
        </p:sp>
      </p:grpSp>
      <p:pic>
        <p:nvPicPr>
          <p:cNvPr id="14340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851025"/>
            <a:ext cx="4541837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842963" y="5830888"/>
            <a:ext cx="3821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ym typeface="Symbol" pitchFamily="18" charset="2"/>
              </a:rPr>
              <a:t> </a:t>
            </a:r>
            <a:r>
              <a:rPr lang="en-US" sz="2000"/>
              <a:t>Thickness 2-4-6-8-10 cm</a:t>
            </a:r>
          </a:p>
        </p:txBody>
      </p:sp>
      <p:sp>
        <p:nvSpPr>
          <p:cNvPr id="14342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14343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B2AA2999-1483-4905-BF32-AA4D26DB4E87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6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85738" y="114300"/>
            <a:ext cx="8794750" cy="621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0000FF"/>
                </a:solidFill>
              </a:rPr>
              <a:t>Progresses done (3)</a:t>
            </a:r>
          </a:p>
          <a:p>
            <a:pPr algn="ctr">
              <a:spcBef>
                <a:spcPct val="50000"/>
              </a:spcBef>
              <a:defRPr/>
            </a:pPr>
            <a:endParaRPr lang="en-US" sz="18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1800" dirty="0"/>
              <a:t> Investigate different configurations </a:t>
            </a:r>
            <a:r>
              <a:rPr lang="en-US" sz="1600" dirty="0"/>
              <a:t>(semi-reflective mirror in front of aerogel)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  <a:defRPr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en-US" sz="1600" dirty="0"/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en-US" sz="800" dirty="0"/>
          </a:p>
          <a:p>
            <a:pPr marL="285750" indent="-28575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en-US" sz="1600" dirty="0"/>
              <a:t> </a:t>
            </a:r>
            <a:r>
              <a:rPr lang="en-US" sz="1600" b="1" dirty="0"/>
              <a:t>Reconstruction algorithm </a:t>
            </a:r>
            <a:r>
              <a:rPr lang="en-US" sz="1600" dirty="0"/>
              <a:t>(so far only used for systematic studies on  number of </a:t>
            </a:r>
            <a:r>
              <a:rPr lang="en-US" sz="1600" dirty="0" err="1"/>
              <a:t>p.e.</a:t>
            </a:r>
            <a:r>
              <a:rPr lang="en-US" sz="1600" dirty="0"/>
              <a:t>)</a:t>
            </a:r>
          </a:p>
        </p:txBody>
      </p:sp>
      <p:grpSp>
        <p:nvGrpSpPr>
          <p:cNvPr id="15363" name="Group 1"/>
          <p:cNvGrpSpPr>
            <a:grpSpLocks/>
          </p:cNvGrpSpPr>
          <p:nvPr/>
        </p:nvGrpSpPr>
        <p:grpSpPr bwMode="auto">
          <a:xfrm>
            <a:off x="2906713" y="1784350"/>
            <a:ext cx="3468687" cy="3057525"/>
            <a:chOff x="2699693" y="1436688"/>
            <a:chExt cx="3468688" cy="3057534"/>
          </a:xfrm>
        </p:grpSpPr>
        <p:grpSp>
          <p:nvGrpSpPr>
            <p:cNvPr id="15369" name="Group 70"/>
            <p:cNvGrpSpPr>
              <a:grpSpLocks/>
            </p:cNvGrpSpPr>
            <p:nvPr/>
          </p:nvGrpSpPr>
          <p:grpSpPr bwMode="auto">
            <a:xfrm>
              <a:off x="2699693" y="1436688"/>
              <a:ext cx="3468688" cy="3057534"/>
              <a:chOff x="738" y="1532"/>
              <a:chExt cx="2185" cy="1926"/>
            </a:xfrm>
          </p:grpSpPr>
          <p:sp>
            <p:nvSpPr>
              <p:cNvPr id="191493" name="Rectangle 5"/>
              <p:cNvSpPr>
                <a:spLocks noChangeArrowheads="1"/>
              </p:cNvSpPr>
              <p:nvPr/>
            </p:nvSpPr>
            <p:spPr bwMode="auto">
              <a:xfrm>
                <a:off x="1152" y="1532"/>
                <a:ext cx="56" cy="1414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5372" name="Rectangle 6"/>
              <p:cNvSpPr>
                <a:spLocks noChangeArrowheads="1"/>
              </p:cNvSpPr>
              <p:nvPr/>
            </p:nvSpPr>
            <p:spPr bwMode="auto">
              <a:xfrm>
                <a:off x="748" y="1540"/>
                <a:ext cx="407" cy="69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373" name="Rectangle 8"/>
              <p:cNvSpPr>
                <a:spLocks noChangeArrowheads="1"/>
              </p:cNvSpPr>
              <p:nvPr/>
            </p:nvSpPr>
            <p:spPr bwMode="auto">
              <a:xfrm>
                <a:off x="1011" y="2238"/>
                <a:ext cx="144" cy="70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374" name="Rectangle 9"/>
              <p:cNvSpPr>
                <a:spLocks noChangeArrowheads="1"/>
              </p:cNvSpPr>
              <p:nvPr/>
            </p:nvSpPr>
            <p:spPr bwMode="auto">
              <a:xfrm>
                <a:off x="2340" y="2438"/>
                <a:ext cx="59" cy="517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375" name="AutoShape 10"/>
              <p:cNvSpPr>
                <a:spLocks noChangeArrowheads="1"/>
              </p:cNvSpPr>
              <p:nvPr/>
            </p:nvSpPr>
            <p:spPr bwMode="auto">
              <a:xfrm rot="2576239">
                <a:off x="913" y="1805"/>
                <a:ext cx="1711" cy="729"/>
              </a:xfrm>
              <a:custGeom>
                <a:avLst/>
                <a:gdLst>
                  <a:gd name="T0" fmla="*/ 5 w 21600"/>
                  <a:gd name="T1" fmla="*/ 0 h 21600"/>
                  <a:gd name="T2" fmla="*/ 2 w 21600"/>
                  <a:gd name="T3" fmla="*/ 0 h 21600"/>
                  <a:gd name="T4" fmla="*/ 5 w 21600"/>
                  <a:gd name="T5" fmla="*/ 0 h 21600"/>
                  <a:gd name="T6" fmla="*/ 9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528 w 21600"/>
                  <a:gd name="T13" fmla="*/ 0 h 21600"/>
                  <a:gd name="T14" fmla="*/ 20072 w 21600"/>
                  <a:gd name="T15" fmla="*/ 595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941" y="4296"/>
                    </a:moveTo>
                    <a:cubicBezTo>
                      <a:pt x="5726" y="2414"/>
                      <a:pt x="8206" y="1347"/>
                      <a:pt x="10800" y="1348"/>
                    </a:cubicBezTo>
                    <a:cubicBezTo>
                      <a:pt x="13393" y="1348"/>
                      <a:pt x="15873" y="2414"/>
                      <a:pt x="17658" y="4296"/>
                    </a:cubicBezTo>
                    <a:lnTo>
                      <a:pt x="18636" y="3368"/>
                    </a:lnTo>
                    <a:cubicBezTo>
                      <a:pt x="16597" y="1218"/>
                      <a:pt x="13763" y="-1"/>
                      <a:pt x="10799" y="0"/>
                    </a:cubicBezTo>
                    <a:cubicBezTo>
                      <a:pt x="7836" y="0"/>
                      <a:pt x="5002" y="1218"/>
                      <a:pt x="2963" y="3368"/>
                    </a:cubicBezTo>
                    <a:lnTo>
                      <a:pt x="3941" y="429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5376" name="Line 11"/>
              <p:cNvSpPr>
                <a:spLocks noChangeShapeType="1"/>
              </p:cNvSpPr>
              <p:nvPr/>
            </p:nvSpPr>
            <p:spPr bwMode="auto">
              <a:xfrm flipH="1">
                <a:off x="1152" y="2987"/>
                <a:ext cx="34" cy="1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77" name="Text Box 12"/>
              <p:cNvSpPr txBox="1">
                <a:spLocks noChangeArrowheads="1"/>
              </p:cNvSpPr>
              <p:nvPr/>
            </p:nvSpPr>
            <p:spPr bwMode="auto">
              <a:xfrm>
                <a:off x="738" y="3128"/>
                <a:ext cx="104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/>
                  <a:t>Semi-reflective plane mirror</a:t>
                </a:r>
              </a:p>
            </p:txBody>
          </p:sp>
          <p:sp>
            <p:nvSpPr>
              <p:cNvPr id="15378" name="Line 13"/>
              <p:cNvSpPr>
                <a:spLocks noChangeShapeType="1"/>
              </p:cNvSpPr>
              <p:nvPr/>
            </p:nvSpPr>
            <p:spPr bwMode="auto">
              <a:xfrm flipV="1">
                <a:off x="2077" y="1811"/>
                <a:ext cx="237" cy="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79" name="Text Box 14"/>
              <p:cNvSpPr txBox="1">
                <a:spLocks noChangeArrowheads="1"/>
              </p:cNvSpPr>
              <p:nvPr/>
            </p:nvSpPr>
            <p:spPr bwMode="auto">
              <a:xfrm>
                <a:off x="2295" y="1623"/>
                <a:ext cx="621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/>
                  <a:t>spherical </a:t>
                </a:r>
              </a:p>
              <a:p>
                <a:r>
                  <a:rPr lang="en-US" sz="1400"/>
                  <a:t> mirror</a:t>
                </a:r>
              </a:p>
            </p:txBody>
          </p:sp>
          <p:sp>
            <p:nvSpPr>
              <p:cNvPr id="15380" name="Text Box 16"/>
              <p:cNvSpPr txBox="1">
                <a:spLocks noChangeArrowheads="1"/>
              </p:cNvSpPr>
              <p:nvPr/>
            </p:nvSpPr>
            <p:spPr bwMode="auto">
              <a:xfrm>
                <a:off x="1928" y="2969"/>
                <a:ext cx="99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/>
                  <a:t>photon detector</a:t>
                </a:r>
              </a:p>
            </p:txBody>
          </p:sp>
          <p:sp>
            <p:nvSpPr>
              <p:cNvPr id="15381" name="Text Box 18"/>
              <p:cNvSpPr txBox="1">
                <a:spLocks noChangeArrowheads="1"/>
              </p:cNvSpPr>
              <p:nvPr/>
            </p:nvSpPr>
            <p:spPr bwMode="auto">
              <a:xfrm rot="-5400000">
                <a:off x="606" y="1794"/>
                <a:ext cx="49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400"/>
                  <a:t>aerogel</a:t>
                </a:r>
              </a:p>
            </p:txBody>
          </p:sp>
          <p:sp>
            <p:nvSpPr>
              <p:cNvPr id="15382" name="Text Box 19"/>
              <p:cNvSpPr txBox="1">
                <a:spLocks noChangeArrowheads="1"/>
              </p:cNvSpPr>
              <p:nvPr/>
            </p:nvSpPr>
            <p:spPr bwMode="auto">
              <a:xfrm rot="-5400000">
                <a:off x="830" y="2486"/>
                <a:ext cx="4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1"/>
                  <a:t>1 cm</a:t>
                </a:r>
              </a:p>
            </p:txBody>
          </p:sp>
          <p:sp>
            <p:nvSpPr>
              <p:cNvPr id="15383" name="Text Box 21"/>
              <p:cNvSpPr txBox="1">
                <a:spLocks noChangeArrowheads="1"/>
              </p:cNvSpPr>
              <p:nvPr/>
            </p:nvSpPr>
            <p:spPr bwMode="auto">
              <a:xfrm rot="-5400000">
                <a:off x="754" y="1765"/>
                <a:ext cx="49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1400" b="1"/>
                  <a:t>3 cm</a:t>
                </a:r>
              </a:p>
            </p:txBody>
          </p:sp>
          <p:sp>
            <p:nvSpPr>
              <p:cNvPr id="15384" name="Line 22"/>
              <p:cNvSpPr>
                <a:spLocks noChangeShapeType="1"/>
              </p:cNvSpPr>
              <p:nvPr/>
            </p:nvSpPr>
            <p:spPr bwMode="auto">
              <a:xfrm>
                <a:off x="1208" y="1862"/>
                <a:ext cx="1005" cy="2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85" name="Line 23"/>
              <p:cNvSpPr>
                <a:spLocks noChangeShapeType="1"/>
              </p:cNvSpPr>
              <p:nvPr/>
            </p:nvSpPr>
            <p:spPr bwMode="auto">
              <a:xfrm flipH="1">
                <a:off x="1208" y="2125"/>
                <a:ext cx="996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86" name="Line 24"/>
              <p:cNvSpPr>
                <a:spLocks noChangeShapeType="1"/>
              </p:cNvSpPr>
              <p:nvPr/>
            </p:nvSpPr>
            <p:spPr bwMode="auto">
              <a:xfrm>
                <a:off x="1208" y="2438"/>
                <a:ext cx="1132" cy="2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5387" name="Text Box 27"/>
              <p:cNvSpPr txBox="1">
                <a:spLocks noChangeArrowheads="1"/>
              </p:cNvSpPr>
              <p:nvPr/>
            </p:nvSpPr>
            <p:spPr bwMode="auto">
              <a:xfrm>
                <a:off x="1361" y="2077"/>
                <a:ext cx="6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Comic Sans MS" pitchFamily="66" charset="0"/>
                    <a:ea typeface="ＭＳ Ｐゴシック" pitchFamily="34" charset="-128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2000"/>
                  <a:t>gap</a:t>
                </a:r>
              </a:p>
            </p:txBody>
          </p:sp>
        </p:grpSp>
        <p:sp>
          <p:nvSpPr>
            <p:cNvPr id="15370" name="Line 24"/>
            <p:cNvSpPr>
              <a:spLocks noChangeShapeType="1"/>
            </p:cNvSpPr>
            <p:nvPr/>
          </p:nvSpPr>
          <p:spPr bwMode="auto">
            <a:xfrm flipV="1">
              <a:off x="2896087" y="2872159"/>
              <a:ext cx="572297" cy="1663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364" name="Rectangle 23"/>
          <p:cNvSpPr>
            <a:spLocks noChangeArrowheads="1"/>
          </p:cNvSpPr>
          <p:nvPr/>
        </p:nvSpPr>
        <p:spPr bwMode="auto">
          <a:xfrm>
            <a:off x="757238" y="5019675"/>
            <a:ext cx="7494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ym typeface="Symbol" pitchFamily="18" charset="2"/>
              </a:rPr>
              <a:t> …but no real improvements in number of p.e.</a:t>
            </a:r>
            <a:endParaRPr lang="en-US" sz="2000"/>
          </a:p>
        </p:txBody>
      </p:sp>
      <p:sp>
        <p:nvSpPr>
          <p:cNvPr id="15365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15366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F757D370-4EAD-43AE-9042-FB86C0E78509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7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195513" y="1196975"/>
            <a:ext cx="1512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6673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140200" y="1773238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4140200" y="1773238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7391400" y="4124325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cxnSp>
        <p:nvCxnSpPr>
          <p:cNvPr id="16391" name="直線矢印コネクタ 10"/>
          <p:cNvCxnSpPr>
            <a:cxnSpLocks noChangeShapeType="1"/>
          </p:cNvCxnSpPr>
          <p:nvPr/>
        </p:nvCxnSpPr>
        <p:spPr bwMode="auto">
          <a:xfrm rot="10800000" flipV="1">
            <a:off x="2344738" y="4897438"/>
            <a:ext cx="161925" cy="53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2" name="Rectangle 2"/>
          <p:cNvSpPr>
            <a:spLocks noChangeArrowheads="1"/>
          </p:cNvSpPr>
          <p:nvPr/>
        </p:nvSpPr>
        <p:spPr bwMode="auto">
          <a:xfrm>
            <a:off x="2195513" y="1196975"/>
            <a:ext cx="1512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56673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94" name="Rectangle 4"/>
          <p:cNvSpPr>
            <a:spLocks noChangeArrowheads="1"/>
          </p:cNvSpPr>
          <p:nvPr/>
        </p:nvSpPr>
        <p:spPr bwMode="auto">
          <a:xfrm>
            <a:off x="4140200" y="1773238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6395" name="Rectangle 4"/>
          <p:cNvSpPr>
            <a:spLocks noChangeArrowheads="1"/>
          </p:cNvSpPr>
          <p:nvPr/>
        </p:nvSpPr>
        <p:spPr bwMode="auto">
          <a:xfrm>
            <a:off x="4140200" y="1773238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cxnSp>
        <p:nvCxnSpPr>
          <p:cNvPr id="16396" name="直線矢印コネクタ 10"/>
          <p:cNvCxnSpPr>
            <a:cxnSpLocks noChangeShapeType="1"/>
          </p:cNvCxnSpPr>
          <p:nvPr/>
        </p:nvCxnSpPr>
        <p:spPr bwMode="auto">
          <a:xfrm rot="10800000" flipV="1">
            <a:off x="2344738" y="4897438"/>
            <a:ext cx="161925" cy="53975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arrow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7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95943" y="718152"/>
            <a:ext cx="8795657" cy="1341393"/>
          </a:xfrm>
          <a:prstGeom prst="rect">
            <a:avLst/>
          </a:prstGeom>
          <a:blipFill rotWithShape="1">
            <a:blip r:embed="rId2"/>
            <a:stretch>
              <a:fillRect l="-554" t="-2273" r="-485" b="-6364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it-IT">
                <a:noFill/>
              </a:rPr>
              <a:t> </a:t>
            </a:r>
          </a:p>
        </p:txBody>
      </p:sp>
      <p:grpSp>
        <p:nvGrpSpPr>
          <p:cNvPr id="16398" name="Group 21"/>
          <p:cNvGrpSpPr>
            <a:grpSpLocks/>
          </p:cNvGrpSpPr>
          <p:nvPr/>
        </p:nvGrpSpPr>
        <p:grpSpPr bwMode="auto">
          <a:xfrm>
            <a:off x="831850" y="2783310"/>
            <a:ext cx="7908925" cy="400050"/>
            <a:chOff x="2383121" y="6167841"/>
            <a:chExt cx="6705600" cy="400110"/>
          </a:xfrm>
        </p:grpSpPr>
        <p:sp>
          <p:nvSpPr>
            <p:cNvPr id="16421" name="TextBox 14"/>
            <p:cNvSpPr txBox="1">
              <a:spLocks noChangeArrowheads="1"/>
            </p:cNvSpPr>
            <p:nvPr/>
          </p:nvSpPr>
          <p:spPr bwMode="auto">
            <a:xfrm>
              <a:off x="2383121" y="6167841"/>
              <a:ext cx="67056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2000" dirty="0">
                  <a:solidFill>
                    <a:srgbClr val="DC09F3"/>
                  </a:solidFill>
                  <a:latin typeface="Tahoma" pitchFamily="34" charset="0"/>
                  <a:cs typeface="Tahoma" pitchFamily="34" charset="0"/>
                </a:rPr>
                <a:t>(the hypothesis that maximizes             is assumed to be true)</a:t>
              </a:r>
            </a:p>
          </p:txBody>
        </p:sp>
        <p:pic>
          <p:nvPicPr>
            <p:cNvPr id="16422" name="Picture 23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9702" y="6217997"/>
              <a:ext cx="704850" cy="29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3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4605021"/>
            <a:ext cx="44513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00" name="Group 42"/>
          <p:cNvGrpSpPr>
            <a:grpSpLocks/>
          </p:cNvGrpSpPr>
          <p:nvPr/>
        </p:nvGrpSpPr>
        <p:grpSpPr bwMode="auto">
          <a:xfrm>
            <a:off x="320675" y="4061799"/>
            <a:ext cx="8664575" cy="403225"/>
            <a:chOff x="560388" y="4192588"/>
            <a:chExt cx="8664575" cy="403225"/>
          </a:xfrm>
        </p:grpSpPr>
        <p:sp>
          <p:nvSpPr>
            <p:cNvPr id="16419" name="TextBox 20"/>
            <p:cNvSpPr txBox="1">
              <a:spLocks noChangeArrowheads="1"/>
            </p:cNvSpPr>
            <p:nvPr/>
          </p:nvSpPr>
          <p:spPr bwMode="auto">
            <a:xfrm>
              <a:off x="1490663" y="4195763"/>
              <a:ext cx="77343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2000">
                  <a:latin typeface="Calibri" pitchFamily="34" charset="0"/>
                  <a:cs typeface="Calibri" pitchFamily="34" charset="0"/>
                </a:rPr>
                <a:t>is the probability of a hit given the kinematics of track t and hypothesis h </a:t>
              </a:r>
            </a:p>
          </p:txBody>
        </p:sp>
        <p:pic>
          <p:nvPicPr>
            <p:cNvPr id="1642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88" y="4192588"/>
              <a:ext cx="96520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1" name="Group 41"/>
          <p:cNvGrpSpPr>
            <a:grpSpLocks/>
          </p:cNvGrpSpPr>
          <p:nvPr/>
        </p:nvGrpSpPr>
        <p:grpSpPr bwMode="auto">
          <a:xfrm>
            <a:off x="933335" y="3243494"/>
            <a:ext cx="6991466" cy="781514"/>
            <a:chOff x="533400" y="3355975"/>
            <a:chExt cx="6922861" cy="708025"/>
          </a:xfrm>
        </p:grpSpPr>
        <p:grpSp>
          <p:nvGrpSpPr>
            <p:cNvPr id="16413" name="Group 27"/>
            <p:cNvGrpSpPr>
              <a:grpSpLocks/>
            </p:cNvGrpSpPr>
            <p:nvPr/>
          </p:nvGrpSpPr>
          <p:grpSpPr bwMode="auto">
            <a:xfrm>
              <a:off x="1489075" y="3355975"/>
              <a:ext cx="5967186" cy="708025"/>
              <a:chOff x="1272403" y="3838018"/>
              <a:chExt cx="5967728" cy="707886"/>
            </a:xfrm>
          </p:grpSpPr>
          <p:grpSp>
            <p:nvGrpSpPr>
              <p:cNvPr id="16415" name="Group 25"/>
              <p:cNvGrpSpPr>
                <a:grpSpLocks/>
              </p:cNvGrpSpPr>
              <p:nvPr/>
            </p:nvGrpSpPr>
            <p:grpSpPr bwMode="auto">
              <a:xfrm>
                <a:off x="1272403" y="3838018"/>
                <a:ext cx="5967728" cy="707886"/>
                <a:chOff x="1272403" y="3860582"/>
                <a:chExt cx="5967728" cy="707886"/>
              </a:xfrm>
            </p:grpSpPr>
            <p:sp>
              <p:nvSpPr>
                <p:cNvPr id="16417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1272403" y="3929699"/>
                  <a:ext cx="3263562" cy="4615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400">
                      <a:latin typeface="Arial" charset="0"/>
                    </a:rPr>
                    <a:t> </a:t>
                  </a:r>
                  <a:r>
                    <a:rPr lang="en-US" sz="2000">
                      <a:latin typeface="Calibri" pitchFamily="34" charset="0"/>
                      <a:cs typeface="Calibri" pitchFamily="34" charset="0"/>
                    </a:rPr>
                    <a:t>is the hit pattern from data   </a:t>
                  </a:r>
                </a:p>
              </p:txBody>
            </p:sp>
            <p:sp>
              <p:nvSpPr>
                <p:cNvPr id="16418" name="TextBox 18"/>
                <p:cNvSpPr txBox="1">
                  <a:spLocks noChangeArrowheads="1"/>
                </p:cNvSpPr>
                <p:nvPr/>
              </p:nvSpPr>
              <p:spPr bwMode="auto">
                <a:xfrm>
                  <a:off x="4297549" y="3860582"/>
                  <a:ext cx="2942582" cy="7078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Comic Sans MS" pitchFamily="66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2000">
                      <a:latin typeface="Calibri" pitchFamily="34" charset="0"/>
                      <a:cs typeface="Calibri" pitchFamily="34" charset="0"/>
                    </a:rPr>
                    <a:t>= 1 if the ith PMT is hit</a:t>
                  </a:r>
                </a:p>
                <a:p>
                  <a:r>
                    <a:rPr lang="en-US" sz="2000">
                      <a:latin typeface="Calibri" pitchFamily="34" charset="0"/>
                      <a:cs typeface="Calibri" pitchFamily="34" charset="0"/>
                    </a:rPr>
                    <a:t>= 0 if the ith PMT is not hit</a:t>
                  </a:r>
                </a:p>
              </p:txBody>
            </p:sp>
          </p:grpSp>
          <p:sp>
            <p:nvSpPr>
              <p:cNvPr id="30" name="Left Brace 29"/>
              <p:cNvSpPr>
                <a:spLocks/>
              </p:cNvSpPr>
              <p:nvPr/>
            </p:nvSpPr>
            <p:spPr bwMode="auto">
              <a:xfrm>
                <a:off x="4314199" y="3945947"/>
                <a:ext cx="77792" cy="506314"/>
              </a:xfrm>
              <a:prstGeom prst="leftBrace">
                <a:avLst>
                  <a:gd name="adj1" fmla="val 8346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</p:grpSp>
        <p:pic>
          <p:nvPicPr>
            <p:cNvPr id="1641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557588"/>
              <a:ext cx="1046163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2" name="Group 43"/>
          <p:cNvGrpSpPr>
            <a:grpSpLocks/>
          </p:cNvGrpSpPr>
          <p:nvPr/>
        </p:nvGrpSpPr>
        <p:grpSpPr bwMode="auto">
          <a:xfrm>
            <a:off x="579438" y="5200482"/>
            <a:ext cx="5487987" cy="446087"/>
            <a:chOff x="579438" y="5256213"/>
            <a:chExt cx="5487987" cy="446087"/>
          </a:xfrm>
        </p:grpSpPr>
        <p:sp>
          <p:nvSpPr>
            <p:cNvPr id="16411" name="TextBox 24"/>
            <p:cNvSpPr txBox="1">
              <a:spLocks noChangeArrowheads="1"/>
            </p:cNvSpPr>
            <p:nvPr/>
          </p:nvSpPr>
          <p:spPr bwMode="auto">
            <a:xfrm>
              <a:off x="3195638" y="5272088"/>
              <a:ext cx="28717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2000">
                  <a:latin typeface="Calibri" pitchFamily="34" charset="0"/>
                  <a:cs typeface="Calibri" pitchFamily="34" charset="0"/>
                </a:rPr>
                <a:t>is the probability of no hit </a:t>
              </a:r>
            </a:p>
          </p:txBody>
        </p:sp>
        <p:pic>
          <p:nvPicPr>
            <p:cNvPr id="16412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38" y="5256213"/>
              <a:ext cx="2655887" cy="446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3" name="Group 44"/>
          <p:cNvGrpSpPr>
            <a:grpSpLocks/>
          </p:cNvGrpSpPr>
          <p:nvPr/>
        </p:nvGrpSpPr>
        <p:grpSpPr bwMode="auto">
          <a:xfrm>
            <a:off x="579438" y="5684669"/>
            <a:ext cx="5168900" cy="404813"/>
            <a:chOff x="579438" y="5740400"/>
            <a:chExt cx="5168900" cy="404813"/>
          </a:xfrm>
        </p:grpSpPr>
        <p:sp>
          <p:nvSpPr>
            <p:cNvPr id="16409" name="TextBox 25"/>
            <p:cNvSpPr txBox="1">
              <a:spLocks noChangeArrowheads="1"/>
            </p:cNvSpPr>
            <p:nvPr/>
          </p:nvSpPr>
          <p:spPr bwMode="auto">
            <a:xfrm>
              <a:off x="1319213" y="5745163"/>
              <a:ext cx="44291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2000">
                  <a:latin typeface="Calibri" pitchFamily="34" charset="0"/>
                  <a:cs typeface="Calibri" pitchFamily="34" charset="0"/>
                </a:rPr>
                <a:t>is the total number of expected PMT hits </a:t>
              </a:r>
            </a:p>
          </p:txBody>
        </p:sp>
        <p:pic>
          <p:nvPicPr>
            <p:cNvPr id="1641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438" y="5740400"/>
              <a:ext cx="665162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04" name="Group 45"/>
          <p:cNvGrpSpPr>
            <a:grpSpLocks/>
          </p:cNvGrpSpPr>
          <p:nvPr/>
        </p:nvGrpSpPr>
        <p:grpSpPr bwMode="auto">
          <a:xfrm>
            <a:off x="560388" y="6059319"/>
            <a:ext cx="2944812" cy="400050"/>
            <a:chOff x="560388" y="6115050"/>
            <a:chExt cx="2944812" cy="400050"/>
          </a:xfrm>
        </p:grpSpPr>
        <p:sp>
          <p:nvSpPr>
            <p:cNvPr id="16407" name="TextBox 26"/>
            <p:cNvSpPr txBox="1">
              <a:spLocks noChangeArrowheads="1"/>
            </p:cNvSpPr>
            <p:nvPr/>
          </p:nvSpPr>
          <p:spPr bwMode="auto">
            <a:xfrm>
              <a:off x="1131888" y="6115050"/>
              <a:ext cx="2373312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2000" dirty="0">
                  <a:latin typeface="Calibri" pitchFamily="34" charset="0"/>
                  <a:cs typeface="Calibri" pitchFamily="34" charset="0"/>
                </a:rPr>
                <a:t>is a background term</a:t>
              </a:r>
            </a:p>
          </p:txBody>
        </p:sp>
        <p:pic>
          <p:nvPicPr>
            <p:cNvPr id="16408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88" y="6162675"/>
              <a:ext cx="565150" cy="322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405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114831"/>
            <a:ext cx="80772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TextBox 8"/>
          <p:cNvSpPr txBox="1">
            <a:spLocks noChangeArrowheads="1"/>
          </p:cNvSpPr>
          <p:nvPr/>
        </p:nvSpPr>
        <p:spPr bwMode="auto">
          <a:xfrm>
            <a:off x="2168525" y="115888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596BFF"/>
                </a:solidFill>
              </a:rPr>
              <a:t>The reconstruction algorithm</a:t>
            </a:r>
            <a:endParaRPr lang="en-US" sz="3200" baseline="-25000">
              <a:solidFill>
                <a:srgbClr val="596BFF"/>
              </a:solidFill>
            </a:endParaRPr>
          </a:p>
        </p:txBody>
      </p:sp>
      <p:sp>
        <p:nvSpPr>
          <p:cNvPr id="3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179388" y="1560513"/>
            <a:ext cx="2084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200 trials per point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179388" y="1920875"/>
            <a:ext cx="22367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Arial" charset="0"/>
              </a:rPr>
              <a:t>Aerogel:  </a:t>
            </a:r>
          </a:p>
          <a:p>
            <a:r>
              <a:rPr lang="en-US" sz="1800">
                <a:latin typeface="Arial" charset="0"/>
              </a:rPr>
              <a:t> -   n=1.06</a:t>
            </a:r>
          </a:p>
          <a:p>
            <a:r>
              <a:rPr lang="en-US" sz="1800">
                <a:latin typeface="Arial" charset="0"/>
              </a:rPr>
              <a:t> -   thick. increasing </a:t>
            </a:r>
          </a:p>
          <a:p>
            <a:r>
              <a:rPr lang="en-US" sz="1800">
                <a:latin typeface="Arial" charset="0"/>
              </a:rPr>
              <a:t>     with radius:</a:t>
            </a:r>
          </a:p>
          <a:p>
            <a:r>
              <a:rPr lang="en-US" sz="1800">
                <a:latin typeface="Arial" charset="0"/>
              </a:rPr>
              <a:t>     2-4-6-8-10 cm</a:t>
            </a: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  <a:p>
            <a:endParaRPr lang="en-US" sz="1800">
              <a:latin typeface="Arial" charset="0"/>
            </a:endParaRPr>
          </a:p>
        </p:txBody>
      </p:sp>
      <p:sp>
        <p:nvSpPr>
          <p:cNvPr id="17412" name="Datumsplatzhalter 5"/>
          <p:cNvSpPr txBox="1">
            <a:spLocks noGrp="1"/>
          </p:cNvSpPr>
          <p:nvPr/>
        </p:nvSpPr>
        <p:spPr bwMode="auto">
          <a:xfrm>
            <a:off x="1143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de-DE" sz="1200">
                <a:solidFill>
                  <a:srgbClr val="898989"/>
                </a:solidFill>
                <a:latin typeface="Tahoma" pitchFamily="34" charset="0"/>
              </a:rPr>
              <a:t>L. Pappalardo</a:t>
            </a:r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sp>
        <p:nvSpPr>
          <p:cNvPr id="17413" name="Foliennummernplatzhalter 6"/>
          <p:cNvSpPr txBox="1">
            <a:spLocks noGrp="1"/>
          </p:cNvSpPr>
          <p:nvPr/>
        </p:nvSpPr>
        <p:spPr bwMode="auto">
          <a:xfrm>
            <a:off x="6553200" y="64865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algn="r"/>
            <a:fld id="{288D5C01-BF02-4C4D-A21E-919B1B85249C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/>
              <a:t>9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52400" y="65532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416" name="Picture 3" descr="aerogel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30200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766763" y="3884613"/>
            <a:ext cx="0" cy="1720850"/>
          </a:xfrm>
          <a:prstGeom prst="line">
            <a:avLst/>
          </a:prstGeom>
          <a:noFill/>
          <a:ln w="38100">
            <a:solidFill>
              <a:srgbClr val="2D2D8A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18" name="Rectangle 1"/>
          <p:cNvSpPr>
            <a:spLocks noChangeArrowheads="1"/>
          </p:cNvSpPr>
          <p:nvPr/>
        </p:nvSpPr>
        <p:spPr bwMode="auto">
          <a:xfrm>
            <a:off x="217488" y="555625"/>
            <a:ext cx="18399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Arial" charset="0"/>
              </a:rPr>
              <a:t>Mirror: 14-25</a:t>
            </a:r>
            <a:r>
              <a:rPr lang="en-US" sz="1800" baseline="30000">
                <a:latin typeface="Arial" charset="0"/>
              </a:rPr>
              <a:t>o</a:t>
            </a:r>
          </a:p>
          <a:p>
            <a:endParaRPr lang="en-US" sz="1800">
              <a:latin typeface="Arial" charset="0"/>
            </a:endParaRPr>
          </a:p>
          <a:p>
            <a:r>
              <a:rPr lang="en-US" sz="1800">
                <a:latin typeface="Arial" charset="0"/>
              </a:rPr>
              <a:t>PMTs: UBA</a:t>
            </a:r>
          </a:p>
        </p:txBody>
      </p:sp>
      <p:sp>
        <p:nvSpPr>
          <p:cNvPr id="17419" name="TextBox 8"/>
          <p:cNvSpPr txBox="1">
            <a:spLocks noChangeArrowheads="1"/>
          </p:cNvSpPr>
          <p:nvPr/>
        </p:nvSpPr>
        <p:spPr bwMode="auto">
          <a:xfrm>
            <a:off x="252413" y="39688"/>
            <a:ext cx="5105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596BFF"/>
                </a:solidFill>
              </a:rPr>
              <a:t>The reconstruction algorithm</a:t>
            </a:r>
            <a:endParaRPr lang="en-US" sz="3200" baseline="-25000">
              <a:solidFill>
                <a:srgbClr val="596BFF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199" y="6575425"/>
            <a:ext cx="3500945" cy="457200"/>
          </a:xfrm>
        </p:spPr>
        <p:txBody>
          <a:bodyPr/>
          <a:lstStyle/>
          <a:p>
            <a:pPr>
              <a:defRPr/>
            </a:pP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CLAS12 RICH Meeting – </a:t>
            </a:r>
            <a:r>
              <a:rPr lang="en-US" sz="1200" dirty="0" err="1" smtClean="0">
                <a:solidFill>
                  <a:schemeClr val="bg2">
                    <a:lumMod val="75000"/>
                  </a:schemeClr>
                </a:solidFill>
              </a:rPr>
              <a:t>JLab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</a:rPr>
              <a:t> 21/6/2011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16956</TotalTime>
  <Words>2663</Words>
  <Application>Microsoft Macintosh PowerPoint</Application>
  <PresentationFormat>On-screen Show (4:3)</PresentationFormat>
  <Paragraphs>525</Paragraphs>
  <Slides>36</Slides>
  <Notes>15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Blank Presentation</vt:lpstr>
      <vt:lpstr>RICH studies for CLAS12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patrizia rossi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Kaon Spin-Orbit Correlations</dc:title>
  <dc:creator>patrizia rossi</dc:creator>
  <cp:lastModifiedBy>Marco Contalbrigo</cp:lastModifiedBy>
  <cp:revision>619</cp:revision>
  <cp:lastPrinted>2010-02-10T16:29:13Z</cp:lastPrinted>
  <dcterms:created xsi:type="dcterms:W3CDTF">2010-06-16T17:25:54Z</dcterms:created>
  <dcterms:modified xsi:type="dcterms:W3CDTF">2011-06-21T11:23:46Z</dcterms:modified>
</cp:coreProperties>
</file>