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657" r:id="rId2"/>
    <p:sldId id="658" r:id="rId3"/>
    <p:sldId id="660" r:id="rId4"/>
    <p:sldId id="663" r:id="rId5"/>
    <p:sldId id="664" r:id="rId6"/>
    <p:sldId id="666" r:id="rId7"/>
    <p:sldId id="661" r:id="rId8"/>
    <p:sldId id="665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varisto Cisbani" initials="EC" lastIdx="2" clrIdx="0"/>
  <p:cmAuthor id="1" name="Cвой" initials="C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03DDA"/>
    <a:srgbClr val="FF48F7"/>
    <a:srgbClr val="DFD2E7"/>
    <a:srgbClr val="E3CBE7"/>
    <a:srgbClr val="D9B8D6"/>
    <a:srgbClr val="C4A5BF"/>
    <a:srgbClr val="E4C535"/>
    <a:srgbClr val="357616"/>
    <a:srgbClr val="DC7FFC"/>
    <a:srgbClr val="F6F4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3" autoAdjust="0"/>
    <p:restoredTop sz="94234" autoAdjust="0"/>
  </p:normalViewPr>
  <p:slideViewPr>
    <p:cSldViewPr snapToGrid="0" snapToObjects="1">
      <p:cViewPr>
        <p:scale>
          <a:sx n="80" d="100"/>
          <a:sy n="80" d="100"/>
        </p:scale>
        <p:origin x="-624" y="-4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printerSettings" Target="printerSettings/printerSettings1.bin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8728B-32A3-944B-A7BD-DD912AC76995}" type="datetimeFigureOut">
              <a:rPr lang="en-US" smtClean="0"/>
              <a:pPr/>
              <a:t>16/12/11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D5413-665A-8C4B-B85F-5C603DCC17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9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EFB9905-6D89-A143-8EF2-FB1A254D5AAB}" type="datetime1">
              <a:rPr lang="en-US"/>
              <a:pPr>
                <a:defRPr/>
              </a:pPr>
              <a:t>16/12/11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3649E0E-4C44-FB4C-A473-DE36212A84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2905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74E311-5AE1-D54E-97D5-B94F128FB259}" type="slidenum">
              <a:rPr lang="en-US"/>
              <a:pPr/>
              <a:t>2</a:t>
            </a:fld>
            <a:endParaRPr lang="en-US"/>
          </a:p>
        </p:txBody>
      </p:sp>
      <p:sp>
        <p:nvSpPr>
          <p:cNvPr id="158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/>
        </p:spPr>
      </p:sp>
      <p:sp>
        <p:nvSpPr>
          <p:cNvPr id="158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1"/>
            <a:ext cx="5486400" cy="4113286"/>
          </a:xfrm>
        </p:spPr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74E311-5AE1-D54E-97D5-B94F128FB259}" type="slidenum">
              <a:rPr lang="en-US"/>
              <a:pPr/>
              <a:t>3</a:t>
            </a:fld>
            <a:endParaRPr lang="en-US"/>
          </a:p>
        </p:txBody>
      </p:sp>
      <p:sp>
        <p:nvSpPr>
          <p:cNvPr id="158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/>
        </p:spPr>
      </p:sp>
      <p:sp>
        <p:nvSpPr>
          <p:cNvPr id="158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1"/>
            <a:ext cx="5486400" cy="4113286"/>
          </a:xfrm>
        </p:spPr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74E311-5AE1-D54E-97D5-B94F128FB259}" type="slidenum">
              <a:rPr lang="en-US"/>
              <a:pPr/>
              <a:t>4</a:t>
            </a:fld>
            <a:endParaRPr lang="en-US"/>
          </a:p>
        </p:txBody>
      </p:sp>
      <p:sp>
        <p:nvSpPr>
          <p:cNvPr id="158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/>
        </p:spPr>
      </p:sp>
      <p:sp>
        <p:nvSpPr>
          <p:cNvPr id="158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1"/>
            <a:ext cx="5486400" cy="4113286"/>
          </a:xfrm>
        </p:spPr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74E311-5AE1-D54E-97D5-B94F128FB259}" type="slidenum">
              <a:rPr lang="en-US"/>
              <a:pPr/>
              <a:t>5</a:t>
            </a:fld>
            <a:endParaRPr lang="en-US"/>
          </a:p>
        </p:txBody>
      </p:sp>
      <p:sp>
        <p:nvSpPr>
          <p:cNvPr id="158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/>
        </p:spPr>
      </p:sp>
      <p:sp>
        <p:nvSpPr>
          <p:cNvPr id="158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1"/>
            <a:ext cx="5486400" cy="4113286"/>
          </a:xfrm>
        </p:spPr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74E311-5AE1-D54E-97D5-B94F128FB259}" type="slidenum">
              <a:rPr lang="en-US"/>
              <a:pPr/>
              <a:t>6</a:t>
            </a:fld>
            <a:endParaRPr lang="en-US"/>
          </a:p>
        </p:txBody>
      </p:sp>
      <p:sp>
        <p:nvSpPr>
          <p:cNvPr id="158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/>
        </p:spPr>
      </p:sp>
      <p:sp>
        <p:nvSpPr>
          <p:cNvPr id="158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1"/>
            <a:ext cx="5486400" cy="4113286"/>
          </a:xfrm>
        </p:spPr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74E311-5AE1-D54E-97D5-B94F128FB259}" type="slidenum">
              <a:rPr lang="en-US"/>
              <a:pPr/>
              <a:t>7</a:t>
            </a:fld>
            <a:endParaRPr lang="en-US"/>
          </a:p>
        </p:txBody>
      </p:sp>
      <p:sp>
        <p:nvSpPr>
          <p:cNvPr id="158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/>
        </p:spPr>
      </p:sp>
      <p:sp>
        <p:nvSpPr>
          <p:cNvPr id="158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1"/>
            <a:ext cx="5486400" cy="4113286"/>
          </a:xfrm>
        </p:spPr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74E311-5AE1-D54E-97D5-B94F128FB259}" type="slidenum">
              <a:rPr lang="en-US"/>
              <a:pPr/>
              <a:t>8</a:t>
            </a:fld>
            <a:endParaRPr lang="en-US"/>
          </a:p>
        </p:txBody>
      </p:sp>
      <p:sp>
        <p:nvSpPr>
          <p:cNvPr id="158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/>
        </p:spPr>
      </p:sp>
      <p:sp>
        <p:nvSpPr>
          <p:cNvPr id="158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1"/>
            <a:ext cx="5486400" cy="4113286"/>
          </a:xfrm>
        </p:spPr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PAX Polarized Antiproton Experiments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7F8002C5-0EFB-8844-B890-D8670C0AE744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0759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image" Target="../media/image4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5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9460" y="1143000"/>
            <a:ext cx="655820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 </a:t>
            </a:r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RICH 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GEMC </a:t>
            </a:r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G</a:t>
            </a:r>
            <a:r>
              <a:rPr lang="en-U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  <a:cs typeface="+mn-cs"/>
              </a:rPr>
              <a:t>eometry</a:t>
            </a:r>
            <a:endParaRPr lang="en-U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5362" name="TextBox 2"/>
          <p:cNvSpPr txBox="1">
            <a:spLocks noChangeArrowheads="1"/>
          </p:cNvSpPr>
          <p:nvPr/>
        </p:nvSpPr>
        <p:spPr bwMode="auto">
          <a:xfrm>
            <a:off x="1952783" y="3429000"/>
            <a:ext cx="487545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/>
              <a:t>Contalbrigo </a:t>
            </a:r>
            <a:r>
              <a:rPr lang="en-US" sz="2000" dirty="0" smtClean="0"/>
              <a:t>Marco &amp; Luciano </a:t>
            </a:r>
            <a:r>
              <a:rPr lang="en-US" sz="2000" dirty="0" err="1" smtClean="0"/>
              <a:t>Pappalardo</a:t>
            </a:r>
            <a:endParaRPr lang="en-US" sz="2000" dirty="0"/>
          </a:p>
          <a:p>
            <a:pPr algn="ctr" eaLnBrk="1" hangingPunct="1"/>
            <a:r>
              <a:rPr lang="en-US" sz="2000" dirty="0"/>
              <a:t>    INFN Ferrara</a:t>
            </a:r>
          </a:p>
        </p:txBody>
      </p:sp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2820474" y="5384800"/>
            <a:ext cx="36062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 smtClean="0"/>
              <a:t>Rich </a:t>
            </a:r>
            <a:r>
              <a:rPr lang="en-US" sz="1800" dirty="0" smtClean="0"/>
              <a:t>Meeting, December 16 2011</a:t>
            </a:r>
            <a:endParaRPr lang="en-US" sz="1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5180013"/>
            <a:ext cx="8763000" cy="158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52400" y="6019800"/>
            <a:ext cx="87630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1676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9144000" cy="56854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oliennummernplatzhalter 6"/>
          <p:cNvSpPr txBox="1">
            <a:spLocks noGrp="1"/>
          </p:cNvSpPr>
          <p:nvPr/>
        </p:nvSpPr>
        <p:spPr>
          <a:xfrm>
            <a:off x="6633408" y="6511107"/>
            <a:ext cx="2133600" cy="365125"/>
          </a:xfrm>
          <a:prstGeom prst="rect">
            <a:avLst/>
          </a:prstGeom>
          <a:noFill/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78BEA122-F9E3-6547-A64F-E206C65A37C3}" type="slidenum">
              <a:rPr lang="en-US" sz="1200">
                <a:solidFill>
                  <a:schemeClr val="bg1"/>
                </a:solidFill>
              </a:rPr>
              <a:pPr algn="r"/>
              <a:t>2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5" name="Datumsplatzhalter 5"/>
          <p:cNvSpPr txBox="1">
            <a:spLocks noGrp="1"/>
          </p:cNvSpPr>
          <p:nvPr/>
        </p:nvSpPr>
        <p:spPr>
          <a:xfrm>
            <a:off x="330634" y="6509520"/>
            <a:ext cx="2133600" cy="365125"/>
          </a:xfrm>
          <a:prstGeom prst="rect">
            <a:avLst/>
          </a:prstGeom>
          <a:noFill/>
        </p:spPr>
        <p:txBody>
          <a:bodyPr anchor="b">
            <a:prstTxWarp prst="textNoShape">
              <a:avLst/>
            </a:prstTxWarp>
          </a:bodyPr>
          <a:lstStyle/>
          <a:p>
            <a:r>
              <a:rPr lang="de-DE" sz="1200" dirty="0" smtClean="0">
                <a:solidFill>
                  <a:schemeClr val="bg1"/>
                </a:solidFill>
              </a:rPr>
              <a:t>Contalbrigo M.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09577" y="-76200"/>
            <a:ext cx="191636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The </a:t>
            </a:r>
            <a:r>
              <a:rPr lang="en-US" sz="3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RICH </a:t>
            </a:r>
            <a:endParaRPr lang="en-US" sz="36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97946" y="753546"/>
            <a:ext cx="6153986" cy="6016979"/>
            <a:chOff x="2861818" y="699187"/>
            <a:chExt cx="6153986" cy="6016979"/>
          </a:xfrm>
        </p:grpSpPr>
        <p:pic>
          <p:nvPicPr>
            <p:cNvPr id="9" name="Picture 50" descr="rich_2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8402"/>
            <a:stretch>
              <a:fillRect/>
            </a:stretch>
          </p:blipFill>
          <p:spPr bwMode="auto">
            <a:xfrm>
              <a:off x="2861818" y="708301"/>
              <a:ext cx="2451822" cy="3191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7" name="Group 70"/>
            <p:cNvGrpSpPr>
              <a:grpSpLocks/>
            </p:cNvGrpSpPr>
            <p:nvPr/>
          </p:nvGrpSpPr>
          <p:grpSpPr bwMode="auto">
            <a:xfrm>
              <a:off x="5217026" y="4212851"/>
              <a:ext cx="3798778" cy="2143125"/>
              <a:chOff x="113" y="1532"/>
              <a:chExt cx="2810" cy="1629"/>
            </a:xfrm>
          </p:grpSpPr>
          <p:sp>
            <p:nvSpPr>
              <p:cNvPr id="18" name="Rectangle 5"/>
              <p:cNvSpPr>
                <a:spLocks noChangeArrowheads="1"/>
              </p:cNvSpPr>
              <p:nvPr/>
            </p:nvSpPr>
            <p:spPr bwMode="auto">
              <a:xfrm>
                <a:off x="697" y="1532"/>
                <a:ext cx="56" cy="1414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" name="Rectangle 6"/>
              <p:cNvSpPr>
                <a:spLocks noChangeArrowheads="1"/>
              </p:cNvSpPr>
              <p:nvPr/>
            </p:nvSpPr>
            <p:spPr bwMode="auto">
              <a:xfrm>
                <a:off x="748" y="1540"/>
                <a:ext cx="407" cy="69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0" name="Rectangle 8"/>
              <p:cNvSpPr>
                <a:spLocks noChangeArrowheads="1"/>
              </p:cNvSpPr>
              <p:nvPr/>
            </p:nvSpPr>
            <p:spPr bwMode="auto">
              <a:xfrm>
                <a:off x="1011" y="2238"/>
                <a:ext cx="144" cy="70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1" name="Rectangle 9"/>
              <p:cNvSpPr>
                <a:spLocks noChangeArrowheads="1"/>
              </p:cNvSpPr>
              <p:nvPr/>
            </p:nvSpPr>
            <p:spPr bwMode="auto">
              <a:xfrm>
                <a:off x="2340" y="2438"/>
                <a:ext cx="59" cy="517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4" name="AutoShape 10"/>
              <p:cNvSpPr>
                <a:spLocks noChangeArrowheads="1"/>
              </p:cNvSpPr>
              <p:nvPr/>
            </p:nvSpPr>
            <p:spPr bwMode="auto">
              <a:xfrm rot="2576239">
                <a:off x="913" y="1805"/>
                <a:ext cx="1711" cy="729"/>
              </a:xfrm>
              <a:custGeom>
                <a:avLst/>
                <a:gdLst>
                  <a:gd name="T0" fmla="*/ 5 w 21600"/>
                  <a:gd name="T1" fmla="*/ 0 h 21600"/>
                  <a:gd name="T2" fmla="*/ 2 w 21600"/>
                  <a:gd name="T3" fmla="*/ 0 h 21600"/>
                  <a:gd name="T4" fmla="*/ 5 w 21600"/>
                  <a:gd name="T5" fmla="*/ 0 h 21600"/>
                  <a:gd name="T6" fmla="*/ 9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1528 w 21600"/>
                  <a:gd name="T13" fmla="*/ 0 h 21600"/>
                  <a:gd name="T14" fmla="*/ 20072 w 21600"/>
                  <a:gd name="T15" fmla="*/ 595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3941" y="4296"/>
                    </a:moveTo>
                    <a:cubicBezTo>
                      <a:pt x="5726" y="2414"/>
                      <a:pt x="8206" y="1347"/>
                      <a:pt x="10800" y="1348"/>
                    </a:cubicBezTo>
                    <a:cubicBezTo>
                      <a:pt x="13393" y="1348"/>
                      <a:pt x="15873" y="2414"/>
                      <a:pt x="17658" y="4296"/>
                    </a:cubicBezTo>
                    <a:lnTo>
                      <a:pt x="18636" y="3368"/>
                    </a:lnTo>
                    <a:cubicBezTo>
                      <a:pt x="16597" y="1218"/>
                      <a:pt x="13763" y="-1"/>
                      <a:pt x="10799" y="0"/>
                    </a:cubicBezTo>
                    <a:cubicBezTo>
                      <a:pt x="7836" y="0"/>
                      <a:pt x="5002" y="1218"/>
                      <a:pt x="2963" y="3368"/>
                    </a:cubicBezTo>
                    <a:lnTo>
                      <a:pt x="3941" y="429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7" name="Line 11"/>
              <p:cNvSpPr>
                <a:spLocks noChangeShapeType="1"/>
              </p:cNvSpPr>
              <p:nvPr/>
            </p:nvSpPr>
            <p:spPr bwMode="auto">
              <a:xfrm flipH="1" flipV="1">
                <a:off x="418" y="2312"/>
                <a:ext cx="219" cy="1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8" name="Text Box 12"/>
              <p:cNvSpPr txBox="1">
                <a:spLocks noChangeArrowheads="1"/>
              </p:cNvSpPr>
              <p:nvPr/>
            </p:nvSpPr>
            <p:spPr bwMode="auto">
              <a:xfrm>
                <a:off x="113" y="1982"/>
                <a:ext cx="455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400" dirty="0"/>
                  <a:t>plane </a:t>
                </a:r>
              </a:p>
              <a:p>
                <a:r>
                  <a:rPr lang="en-US" sz="1400" dirty="0"/>
                  <a:t>mirror</a:t>
                </a:r>
              </a:p>
            </p:txBody>
          </p:sp>
          <p:sp>
            <p:nvSpPr>
              <p:cNvPr id="29" name="Line 13"/>
              <p:cNvSpPr>
                <a:spLocks noChangeShapeType="1"/>
              </p:cNvSpPr>
              <p:nvPr/>
            </p:nvSpPr>
            <p:spPr bwMode="auto">
              <a:xfrm flipV="1">
                <a:off x="2077" y="1811"/>
                <a:ext cx="237" cy="4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30" name="Text Box 14"/>
              <p:cNvSpPr txBox="1">
                <a:spLocks noChangeArrowheads="1"/>
              </p:cNvSpPr>
              <p:nvPr/>
            </p:nvSpPr>
            <p:spPr bwMode="auto">
              <a:xfrm>
                <a:off x="2295" y="1623"/>
                <a:ext cx="621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400"/>
                  <a:t>spherical </a:t>
                </a:r>
              </a:p>
              <a:p>
                <a:r>
                  <a:rPr lang="en-US" sz="1400"/>
                  <a:t> mirror</a:t>
                </a:r>
              </a:p>
            </p:txBody>
          </p:sp>
          <p:sp>
            <p:nvSpPr>
              <p:cNvPr id="31" name="Text Box 16"/>
              <p:cNvSpPr txBox="1">
                <a:spLocks noChangeArrowheads="1"/>
              </p:cNvSpPr>
              <p:nvPr/>
            </p:nvSpPr>
            <p:spPr bwMode="auto">
              <a:xfrm>
                <a:off x="1928" y="2969"/>
                <a:ext cx="995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400"/>
                  <a:t>photon detector</a:t>
                </a:r>
              </a:p>
            </p:txBody>
          </p:sp>
          <p:sp>
            <p:nvSpPr>
              <p:cNvPr id="32" name="Text Box 18"/>
              <p:cNvSpPr txBox="1">
                <a:spLocks noChangeArrowheads="1"/>
              </p:cNvSpPr>
              <p:nvPr/>
            </p:nvSpPr>
            <p:spPr bwMode="auto">
              <a:xfrm>
                <a:off x="848" y="2918"/>
                <a:ext cx="49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400"/>
                  <a:t>aerogel</a:t>
                </a:r>
              </a:p>
            </p:txBody>
          </p:sp>
          <p:sp>
            <p:nvSpPr>
              <p:cNvPr id="33" name="Text Box 19"/>
              <p:cNvSpPr txBox="1">
                <a:spLocks noChangeArrowheads="1"/>
              </p:cNvSpPr>
              <p:nvPr/>
            </p:nvSpPr>
            <p:spPr bwMode="auto">
              <a:xfrm rot="-5400000">
                <a:off x="830" y="2486"/>
                <a:ext cx="4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400" b="1"/>
                  <a:t>1 cm</a:t>
                </a:r>
              </a:p>
            </p:txBody>
          </p:sp>
          <p:sp>
            <p:nvSpPr>
              <p:cNvPr id="34" name="Text Box 21"/>
              <p:cNvSpPr txBox="1">
                <a:spLocks noChangeArrowheads="1"/>
              </p:cNvSpPr>
              <p:nvPr/>
            </p:nvSpPr>
            <p:spPr bwMode="auto">
              <a:xfrm rot="-5400000">
                <a:off x="698" y="1758"/>
                <a:ext cx="4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400" b="1"/>
                  <a:t>3 cm</a:t>
                </a:r>
              </a:p>
            </p:txBody>
          </p:sp>
          <p:sp>
            <p:nvSpPr>
              <p:cNvPr id="35" name="Line 22"/>
              <p:cNvSpPr>
                <a:spLocks noChangeShapeType="1"/>
              </p:cNvSpPr>
              <p:nvPr/>
            </p:nvSpPr>
            <p:spPr bwMode="auto">
              <a:xfrm>
                <a:off x="1162" y="1862"/>
                <a:ext cx="1051" cy="2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36" name="Line 23"/>
              <p:cNvSpPr>
                <a:spLocks noChangeShapeType="1"/>
              </p:cNvSpPr>
              <p:nvPr/>
            </p:nvSpPr>
            <p:spPr bwMode="auto">
              <a:xfrm flipH="1">
                <a:off x="748" y="2125"/>
                <a:ext cx="1456" cy="41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37" name="Line 24"/>
              <p:cNvSpPr>
                <a:spLocks noChangeShapeType="1"/>
              </p:cNvSpPr>
              <p:nvPr/>
            </p:nvSpPr>
            <p:spPr bwMode="auto">
              <a:xfrm>
                <a:off x="764" y="2540"/>
                <a:ext cx="1576" cy="1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38" name="Text Box 27"/>
              <p:cNvSpPr txBox="1">
                <a:spLocks noChangeArrowheads="1"/>
              </p:cNvSpPr>
              <p:nvPr/>
            </p:nvSpPr>
            <p:spPr bwMode="auto">
              <a:xfrm>
                <a:off x="1361" y="2077"/>
                <a:ext cx="63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Comic Sans MS" pitchFamily="66" charset="0"/>
                    <a:ea typeface="ＭＳ Ｐゴシック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000"/>
                  <a:t>gap</a:t>
                </a:r>
              </a:p>
            </p:txBody>
          </p:sp>
        </p:grpSp>
        <p:pic>
          <p:nvPicPr>
            <p:cNvPr id="2" name="Picture 1" descr="old_sector.bmp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9829" y="699187"/>
              <a:ext cx="3188681" cy="3188681"/>
            </a:xfrm>
            <a:prstGeom prst="rect">
              <a:avLst/>
            </a:prstGeom>
          </p:spPr>
        </p:pic>
        <p:cxnSp>
          <p:nvCxnSpPr>
            <p:cNvPr id="4" name="Straight Arrow Connector 3"/>
            <p:cNvCxnSpPr/>
            <p:nvPr/>
          </p:nvCxnSpPr>
          <p:spPr>
            <a:xfrm flipV="1">
              <a:off x="5832131" y="3186547"/>
              <a:ext cx="264968" cy="161832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H="1" flipV="1">
              <a:off x="7423711" y="2646934"/>
              <a:ext cx="1051359" cy="168563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H="1" flipV="1">
              <a:off x="6639351" y="3367261"/>
              <a:ext cx="1404453" cy="277292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3094506" y="5208061"/>
              <a:ext cx="1497651" cy="15081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0000FF"/>
                  </a:solidFill>
                </a:rPr>
                <a:t>Design:          50% </a:t>
              </a:r>
            </a:p>
            <a:p>
              <a:endParaRPr lang="en-US" sz="400" dirty="0" smtClean="0">
                <a:solidFill>
                  <a:srgbClr val="0000FF"/>
                </a:solidFill>
              </a:endParaRPr>
            </a:p>
            <a:p>
              <a:r>
                <a:rPr lang="en-US" sz="1200" dirty="0" smtClean="0">
                  <a:solidFill>
                    <a:srgbClr val="0000FF"/>
                  </a:solidFill>
                </a:rPr>
                <a:t>Material          80%</a:t>
              </a:r>
            </a:p>
            <a:p>
              <a:endParaRPr lang="en-US" sz="400" dirty="0">
                <a:solidFill>
                  <a:srgbClr val="0000FF"/>
                </a:solidFill>
              </a:endParaRPr>
            </a:p>
            <a:p>
              <a:r>
                <a:rPr lang="en-US" sz="1200" dirty="0" smtClean="0">
                  <a:solidFill>
                    <a:srgbClr val="0000FF"/>
                  </a:solidFill>
                </a:rPr>
                <a:t>Geometry:      50%</a:t>
              </a:r>
            </a:p>
            <a:p>
              <a:endParaRPr lang="en-US" sz="400" dirty="0">
                <a:solidFill>
                  <a:srgbClr val="0000FF"/>
                </a:solidFill>
              </a:endParaRPr>
            </a:p>
            <a:p>
              <a:r>
                <a:rPr lang="en-US" sz="1200" dirty="0" err="1" smtClean="0">
                  <a:solidFill>
                    <a:srgbClr val="0000FF"/>
                  </a:solidFill>
                </a:rPr>
                <a:t>Pixalization</a:t>
              </a:r>
              <a:r>
                <a:rPr lang="en-US" sz="1200" dirty="0" smtClean="0">
                  <a:solidFill>
                    <a:srgbClr val="0000FF"/>
                  </a:solidFill>
                </a:rPr>
                <a:t>:    50%</a:t>
              </a:r>
            </a:p>
            <a:p>
              <a:endParaRPr lang="en-US" sz="400" dirty="0">
                <a:solidFill>
                  <a:srgbClr val="0000FF"/>
                </a:solidFill>
              </a:endParaRPr>
            </a:p>
            <a:p>
              <a:r>
                <a:rPr lang="en-US" sz="1200" dirty="0" smtClean="0">
                  <a:solidFill>
                    <a:srgbClr val="0000FF"/>
                  </a:solidFill>
                </a:rPr>
                <a:t>V(t):                0% </a:t>
              </a:r>
            </a:p>
            <a:p>
              <a:endParaRPr lang="en-US" sz="400" dirty="0">
                <a:solidFill>
                  <a:srgbClr val="0000FF"/>
                </a:solidFill>
              </a:endParaRPr>
            </a:p>
            <a:p>
              <a:r>
                <a:rPr lang="en-US" sz="1200" dirty="0" smtClean="0">
                  <a:solidFill>
                    <a:srgbClr val="0000FF"/>
                  </a:solidFill>
                </a:rPr>
                <a:t>Inefficiency:    0%</a:t>
              </a: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6474717" y="778158"/>
            <a:ext cx="2575791" cy="5811920"/>
            <a:chOff x="125845" y="699187"/>
            <a:chExt cx="2575791" cy="5811920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5845" y="3263901"/>
              <a:ext cx="2575791" cy="3247206"/>
            </a:xfrm>
            <a:prstGeom prst="rect">
              <a:avLst/>
            </a:prstGeom>
          </p:spPr>
        </p:pic>
        <p:pic>
          <p:nvPicPr>
            <p:cNvPr id="52" name="Picture 5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5845" y="1161295"/>
              <a:ext cx="2304473" cy="1912995"/>
            </a:xfrm>
            <a:prstGeom prst="rect">
              <a:avLst/>
            </a:prstGeom>
          </p:spPr>
        </p:pic>
        <p:sp>
          <p:nvSpPr>
            <p:cNvPr id="54" name="TextBox 53"/>
            <p:cNvSpPr txBox="1"/>
            <p:nvPr/>
          </p:nvSpPr>
          <p:spPr>
            <a:xfrm>
              <a:off x="412947" y="699187"/>
              <a:ext cx="2077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FF0000"/>
                  </a:solidFill>
                </a:rPr>
                <a:t>Pixalization</a:t>
              </a:r>
              <a:r>
                <a:rPr lang="en-US" dirty="0" smtClean="0">
                  <a:solidFill>
                    <a:srgbClr val="FF0000"/>
                  </a:solidFill>
                </a:rPr>
                <a:t> + Q.E.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193636" y="3912653"/>
              <a:ext cx="92364" cy="8207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/>
            <p:nvPr/>
          </p:nvCxnSpPr>
          <p:spPr>
            <a:xfrm flipV="1">
              <a:off x="2286000" y="3029324"/>
              <a:ext cx="104588" cy="88333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556559" y="3029324"/>
              <a:ext cx="1637078" cy="8944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Oval 2"/>
          <p:cNvSpPr/>
          <p:nvPr/>
        </p:nvSpPr>
        <p:spPr>
          <a:xfrm>
            <a:off x="1886646" y="1920105"/>
            <a:ext cx="332608" cy="740878"/>
          </a:xfrm>
          <a:prstGeom prst="ellipse">
            <a:avLst/>
          </a:prstGeom>
          <a:solidFill>
            <a:srgbClr val="FFFF00">
              <a:alpha val="15000"/>
            </a:srgbClr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22263" y="2066679"/>
            <a:ext cx="864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Detector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946" y="4267210"/>
            <a:ext cx="23186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Pool: INFN Fe (M. Contalbrigo,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              L. </a:t>
            </a:r>
            <a:r>
              <a:rPr lang="en-US" sz="1200" dirty="0" err="1" smtClean="0"/>
              <a:t>Pappalardo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Argonne           (N. </a:t>
            </a:r>
            <a:r>
              <a:rPr lang="en-US" sz="1200" dirty="0" err="1" smtClean="0"/>
              <a:t>Baltzell</a:t>
            </a:r>
            <a:r>
              <a:rPr lang="en-US" sz="1200" dirty="0" smtClean="0"/>
              <a:t>,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              A. El </a:t>
            </a:r>
            <a:r>
              <a:rPr lang="en-US" sz="1200" dirty="0" err="1" smtClean="0"/>
              <a:t>Alaoui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078182" y="6410335"/>
            <a:ext cx="23206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416584" y="6035462"/>
            <a:ext cx="65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Beam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201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9144000" cy="56854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oliennummernplatzhalter 6"/>
          <p:cNvSpPr txBox="1">
            <a:spLocks noGrp="1"/>
          </p:cNvSpPr>
          <p:nvPr/>
        </p:nvSpPr>
        <p:spPr>
          <a:xfrm>
            <a:off x="6633408" y="6511107"/>
            <a:ext cx="2133600" cy="365125"/>
          </a:xfrm>
          <a:prstGeom prst="rect">
            <a:avLst/>
          </a:prstGeom>
          <a:noFill/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78BEA122-F9E3-6547-A64F-E206C65A37C3}" type="slidenum">
              <a:rPr lang="en-US" sz="1200">
                <a:solidFill>
                  <a:schemeClr val="bg1"/>
                </a:solidFill>
              </a:rPr>
              <a:pPr algn="r"/>
              <a:t>3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5" name="Datumsplatzhalter 5"/>
          <p:cNvSpPr txBox="1">
            <a:spLocks noGrp="1"/>
          </p:cNvSpPr>
          <p:nvPr/>
        </p:nvSpPr>
        <p:spPr>
          <a:xfrm>
            <a:off x="330634" y="6509520"/>
            <a:ext cx="2133600" cy="365125"/>
          </a:xfrm>
          <a:prstGeom prst="rect">
            <a:avLst/>
          </a:prstGeom>
          <a:noFill/>
        </p:spPr>
        <p:txBody>
          <a:bodyPr anchor="b">
            <a:prstTxWarp prst="textNoShape">
              <a:avLst/>
            </a:prstTxWarp>
          </a:bodyPr>
          <a:lstStyle/>
          <a:p>
            <a:r>
              <a:rPr lang="de-DE" sz="1200" dirty="0" smtClean="0">
                <a:solidFill>
                  <a:schemeClr val="bg1"/>
                </a:solidFill>
              </a:rPr>
              <a:t>Contalbrigo M.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22697" y="-76200"/>
            <a:ext cx="4890131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The RICH </a:t>
            </a:r>
            <a:r>
              <a:rPr lang="en-US" sz="3600" b="1" dirty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B</a:t>
            </a:r>
            <a:r>
              <a:rPr lang="en-US" sz="3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asic Structure</a:t>
            </a:r>
            <a:endParaRPr lang="en-US" sz="36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/>
            </a:endParaRPr>
          </a:p>
        </p:txBody>
      </p:sp>
      <p:pic>
        <p:nvPicPr>
          <p:cNvPr id="2" name="Picture 1" descr="prova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302" y="802105"/>
            <a:ext cx="4846211" cy="6858000"/>
          </a:xfrm>
          <a:prstGeom prst="rect">
            <a:avLst/>
          </a:prstGeom>
        </p:spPr>
      </p:pic>
      <p:pic>
        <p:nvPicPr>
          <p:cNvPr id="6" name="Picture 5" descr="prova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2105"/>
            <a:ext cx="4846211" cy="6858000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5347367" y="4610099"/>
            <a:ext cx="347579" cy="460376"/>
          </a:xfrm>
          <a:prstGeom prst="ellipse">
            <a:avLst/>
          </a:prstGeom>
          <a:noFill/>
          <a:ln w="317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110387" y="3548411"/>
            <a:ext cx="10127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RICH Gap</a:t>
            </a:r>
          </a:p>
          <a:p>
            <a:pPr algn="ctr"/>
            <a:r>
              <a:rPr lang="en-US" sz="1400" dirty="0" smtClean="0"/>
              <a:t>(</a:t>
            </a:r>
            <a:r>
              <a:rPr lang="en-US" sz="1400" dirty="0" err="1" smtClean="0"/>
              <a:t>opt_air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203685" y="1173011"/>
            <a:ext cx="9827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RICH Box</a:t>
            </a:r>
          </a:p>
          <a:p>
            <a:pPr algn="ctr"/>
            <a:r>
              <a:rPr lang="en-US" sz="1400" dirty="0" smtClean="0"/>
              <a:t>(</a:t>
            </a:r>
            <a:r>
              <a:rPr lang="en-US" sz="1400" dirty="0" err="1" smtClean="0"/>
              <a:t>opt_air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1940808" y="1559418"/>
            <a:ext cx="803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Aerogel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846211" y="802105"/>
            <a:ext cx="122664" cy="523039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>
            <a:endCxn id="11" idx="0"/>
          </p:cNvCxnSpPr>
          <p:nvPr/>
        </p:nvCxnSpPr>
        <p:spPr>
          <a:xfrm>
            <a:off x="4846211" y="984250"/>
            <a:ext cx="674946" cy="36258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1" idx="3"/>
          </p:cNvCxnSpPr>
          <p:nvPr/>
        </p:nvCxnSpPr>
        <p:spPr>
          <a:xfrm flipV="1">
            <a:off x="4846211" y="5003054"/>
            <a:ext cx="552058" cy="8865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506378" y="6199894"/>
            <a:ext cx="69249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RICH structure: can be upgraded to a mirror and used to isolate the sector </a:t>
            </a:r>
            <a:endParaRPr lang="en-US" sz="1600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1707469" y="5959521"/>
            <a:ext cx="617006" cy="2403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2324475" y="5792128"/>
            <a:ext cx="1240666" cy="4077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9319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9144000" cy="56854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oliennummernplatzhalter 6"/>
          <p:cNvSpPr txBox="1">
            <a:spLocks noGrp="1"/>
          </p:cNvSpPr>
          <p:nvPr/>
        </p:nvSpPr>
        <p:spPr>
          <a:xfrm>
            <a:off x="6633408" y="6511107"/>
            <a:ext cx="2133600" cy="365125"/>
          </a:xfrm>
          <a:prstGeom prst="rect">
            <a:avLst/>
          </a:prstGeom>
          <a:noFill/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78BEA122-F9E3-6547-A64F-E206C65A37C3}" type="slidenum">
              <a:rPr lang="en-US" sz="1200">
                <a:solidFill>
                  <a:schemeClr val="bg1"/>
                </a:solidFill>
              </a:rPr>
              <a:pPr algn="r"/>
              <a:t>4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5" name="Datumsplatzhalter 5"/>
          <p:cNvSpPr txBox="1">
            <a:spLocks noGrp="1"/>
          </p:cNvSpPr>
          <p:nvPr/>
        </p:nvSpPr>
        <p:spPr>
          <a:xfrm>
            <a:off x="330634" y="6509520"/>
            <a:ext cx="2133600" cy="365125"/>
          </a:xfrm>
          <a:prstGeom prst="rect">
            <a:avLst/>
          </a:prstGeom>
          <a:noFill/>
        </p:spPr>
        <p:txBody>
          <a:bodyPr anchor="b">
            <a:prstTxWarp prst="textNoShape">
              <a:avLst/>
            </a:prstTxWarp>
          </a:bodyPr>
          <a:lstStyle/>
          <a:p>
            <a:r>
              <a:rPr lang="de-DE" sz="1200" dirty="0" smtClean="0">
                <a:solidFill>
                  <a:schemeClr val="bg1"/>
                </a:solidFill>
              </a:rPr>
              <a:t>Contalbrigo M.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09586" y="-76200"/>
            <a:ext cx="5516354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The </a:t>
            </a:r>
            <a:r>
              <a:rPr lang="en-US" sz="3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Open or Isolated Sector</a:t>
            </a:r>
            <a:endParaRPr lang="en-US" sz="36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/>
            </a:endParaRPr>
          </a:p>
        </p:txBody>
      </p:sp>
      <p:pic>
        <p:nvPicPr>
          <p:cNvPr id="2" name="Picture 1" descr="prova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8" y="1016000"/>
            <a:ext cx="4846211" cy="6858000"/>
          </a:xfrm>
          <a:prstGeom prst="rect">
            <a:avLst/>
          </a:prstGeom>
        </p:spPr>
      </p:pic>
      <p:pic>
        <p:nvPicPr>
          <p:cNvPr id="3" name="Picture 2" descr="prova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302" y="1016000"/>
            <a:ext cx="4846211" cy="68580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846211" y="929105"/>
            <a:ext cx="122664" cy="523039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44249" y="1375946"/>
            <a:ext cx="157547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Open Sector</a:t>
            </a:r>
          </a:p>
          <a:p>
            <a:pPr algn="ctr"/>
            <a:r>
              <a:rPr lang="en-US" sz="1600" dirty="0" smtClean="0"/>
              <a:t>Pre Mirror Only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4984171" y="1296571"/>
            <a:ext cx="19067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Isolated Sector</a:t>
            </a:r>
          </a:p>
          <a:p>
            <a:pPr algn="ctr"/>
            <a:r>
              <a:rPr lang="en-US" sz="1600" dirty="0" smtClean="0"/>
              <a:t>Internally reflecting</a:t>
            </a:r>
          </a:p>
          <a:p>
            <a:pPr algn="ctr"/>
            <a:r>
              <a:rPr lang="en-US" sz="1600" dirty="0" smtClean="0"/>
              <a:t>structure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28818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ova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088" y="633413"/>
            <a:ext cx="5550412" cy="7854533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0" y="0"/>
            <a:ext cx="9144000" cy="56854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oliennummernplatzhalter 6"/>
          <p:cNvSpPr txBox="1">
            <a:spLocks noGrp="1"/>
          </p:cNvSpPr>
          <p:nvPr/>
        </p:nvSpPr>
        <p:spPr>
          <a:xfrm>
            <a:off x="6633408" y="6511107"/>
            <a:ext cx="2133600" cy="365125"/>
          </a:xfrm>
          <a:prstGeom prst="rect">
            <a:avLst/>
          </a:prstGeom>
          <a:noFill/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78BEA122-F9E3-6547-A64F-E206C65A37C3}" type="slidenum">
              <a:rPr lang="en-US" sz="1200">
                <a:solidFill>
                  <a:schemeClr val="bg1"/>
                </a:solidFill>
              </a:rPr>
              <a:pPr algn="r"/>
              <a:t>5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5" name="Datumsplatzhalter 5"/>
          <p:cNvSpPr txBox="1">
            <a:spLocks noGrp="1"/>
          </p:cNvSpPr>
          <p:nvPr/>
        </p:nvSpPr>
        <p:spPr>
          <a:xfrm>
            <a:off x="330634" y="6509520"/>
            <a:ext cx="2133600" cy="365125"/>
          </a:xfrm>
          <a:prstGeom prst="rect">
            <a:avLst/>
          </a:prstGeom>
          <a:noFill/>
        </p:spPr>
        <p:txBody>
          <a:bodyPr anchor="b">
            <a:prstTxWarp prst="textNoShape">
              <a:avLst/>
            </a:prstTxWarp>
          </a:bodyPr>
          <a:lstStyle/>
          <a:p>
            <a:r>
              <a:rPr lang="de-DE" sz="1200" dirty="0" smtClean="0">
                <a:solidFill>
                  <a:schemeClr val="bg1"/>
                </a:solidFill>
              </a:rPr>
              <a:t>Contalbrigo M.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23584" y="-76200"/>
            <a:ext cx="428835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The </a:t>
            </a:r>
            <a:r>
              <a:rPr lang="en-US" sz="3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Mirror Geometry </a:t>
            </a:r>
            <a:endParaRPr lang="en-US" sz="36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42194" y="1960722"/>
            <a:ext cx="19293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Mirror Basic Shape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6201319" y="2926348"/>
            <a:ext cx="13019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Dummy Box </a:t>
            </a:r>
          </a:p>
          <a:p>
            <a:pPr algn="ctr"/>
            <a:r>
              <a:rPr lang="en-US" sz="1600" dirty="0"/>
              <a:t>j</a:t>
            </a:r>
            <a:r>
              <a:rPr lang="en-US" sz="1600" dirty="0" smtClean="0"/>
              <a:t>ust to cut</a:t>
            </a:r>
          </a:p>
          <a:p>
            <a:pPr algn="ctr"/>
            <a:r>
              <a:rPr lang="en-US" sz="1600" dirty="0"/>
              <a:t>t</a:t>
            </a:r>
            <a:r>
              <a:rPr lang="en-US" sz="1600" dirty="0" smtClean="0"/>
              <a:t>he mirror  </a:t>
            </a:r>
            <a:endParaRPr lang="en-US" sz="16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461125" y="1412875"/>
            <a:ext cx="172283" cy="1513473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772150" y="3757345"/>
            <a:ext cx="861258" cy="90355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8014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9144000" cy="56854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oliennummernplatzhalter 6"/>
          <p:cNvSpPr txBox="1">
            <a:spLocks noGrp="1"/>
          </p:cNvSpPr>
          <p:nvPr/>
        </p:nvSpPr>
        <p:spPr>
          <a:xfrm>
            <a:off x="6633408" y="6511107"/>
            <a:ext cx="2133600" cy="365125"/>
          </a:xfrm>
          <a:prstGeom prst="rect">
            <a:avLst/>
          </a:prstGeom>
          <a:noFill/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78BEA122-F9E3-6547-A64F-E206C65A37C3}" type="slidenum">
              <a:rPr lang="en-US" sz="1200">
                <a:solidFill>
                  <a:schemeClr val="bg1"/>
                </a:solidFill>
              </a:rPr>
              <a:pPr algn="r"/>
              <a:t>6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5" name="Datumsplatzhalter 5"/>
          <p:cNvSpPr txBox="1">
            <a:spLocks noGrp="1"/>
          </p:cNvSpPr>
          <p:nvPr/>
        </p:nvSpPr>
        <p:spPr>
          <a:xfrm>
            <a:off x="330634" y="6509520"/>
            <a:ext cx="2133600" cy="365125"/>
          </a:xfrm>
          <a:prstGeom prst="rect">
            <a:avLst/>
          </a:prstGeom>
          <a:noFill/>
        </p:spPr>
        <p:txBody>
          <a:bodyPr anchor="b">
            <a:prstTxWarp prst="textNoShape">
              <a:avLst/>
            </a:prstTxWarp>
          </a:bodyPr>
          <a:lstStyle/>
          <a:p>
            <a:r>
              <a:rPr lang="de-DE" sz="1200" dirty="0" smtClean="0">
                <a:solidFill>
                  <a:schemeClr val="bg1"/>
                </a:solidFill>
              </a:rPr>
              <a:t>Contalbrigo M.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59814" y="-76200"/>
            <a:ext cx="421589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The </a:t>
            </a:r>
            <a:r>
              <a:rPr lang="en-US" sz="3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H8500 MA-PMTs</a:t>
            </a:r>
            <a:endParaRPr lang="en-US" sz="36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1038" y="1943096"/>
            <a:ext cx="6244936" cy="46656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0634" y="738910"/>
            <a:ext cx="4582079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Number of anode pixels:       64 (8x8 matrix) </a:t>
            </a:r>
          </a:p>
          <a:p>
            <a:r>
              <a:rPr lang="en-US" sz="1400" dirty="0" smtClean="0"/>
              <a:t>Pixel size / Pitch at center:    5.8 x 5.8 / 6.08 mm</a:t>
            </a:r>
          </a:p>
          <a:p>
            <a:r>
              <a:rPr lang="en-US" sz="1400" dirty="0" smtClean="0"/>
              <a:t>Effective area:                        49 x 49 mm</a:t>
            </a:r>
          </a:p>
          <a:p>
            <a:r>
              <a:rPr lang="en-US" sz="1400" dirty="0" smtClean="0"/>
              <a:t>Dimensional Outline:              52 x 52 x 28 mm</a:t>
            </a:r>
          </a:p>
          <a:p>
            <a:r>
              <a:rPr lang="en-US" sz="1400" dirty="0" smtClean="0"/>
              <a:t>Packing density (Effective Area / </a:t>
            </a:r>
            <a:r>
              <a:rPr lang="en-US" sz="1400" dirty="0" err="1" smtClean="0"/>
              <a:t>Esternal</a:t>
            </a:r>
            <a:r>
              <a:rPr lang="en-US" sz="1400" dirty="0" smtClean="0"/>
              <a:t> Size) :   89 %</a:t>
            </a:r>
            <a:endParaRPr lang="en-US" sz="1400" dirty="0"/>
          </a:p>
        </p:txBody>
      </p:sp>
      <p:sp>
        <p:nvSpPr>
          <p:cNvPr id="4" name="Line Callout 1 (Accent Bar) 3"/>
          <p:cNvSpPr/>
          <p:nvPr/>
        </p:nvSpPr>
        <p:spPr>
          <a:xfrm>
            <a:off x="749734" y="5039590"/>
            <a:ext cx="1651000" cy="519546"/>
          </a:xfrm>
          <a:prstGeom prst="accentCallout1">
            <a:avLst>
              <a:gd name="adj1" fmla="val 24013"/>
              <a:gd name="adj2" fmla="val 101503"/>
              <a:gd name="adj3" fmla="val -101184"/>
              <a:gd name="adj4" fmla="val 16955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48.36 mm</a:t>
            </a:r>
          </a:p>
          <a:p>
            <a:pPr algn="ctr"/>
            <a:r>
              <a:rPr lang="en-US" dirty="0" smtClean="0"/>
              <a:t>(6.08 x 7 + 5.8)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387272" y="5559136"/>
            <a:ext cx="0" cy="5022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548909" y="5461014"/>
            <a:ext cx="1082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6.08 mm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Line Callout 1 (Accent Bar) 16"/>
          <p:cNvSpPr/>
          <p:nvPr/>
        </p:nvSpPr>
        <p:spPr>
          <a:xfrm>
            <a:off x="708814" y="3509240"/>
            <a:ext cx="1651000" cy="380135"/>
          </a:xfrm>
          <a:prstGeom prst="accentCallout1">
            <a:avLst>
              <a:gd name="adj1" fmla="val 24013"/>
              <a:gd name="adj2" fmla="val 101503"/>
              <a:gd name="adj3" fmla="val 119226"/>
              <a:gd name="adj4" fmla="val 13686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52 mm</a:t>
            </a:r>
          </a:p>
        </p:txBody>
      </p:sp>
    </p:spTree>
    <p:extLst>
      <p:ext uri="{BB962C8B-B14F-4D97-AF65-F5344CB8AC3E}">
        <p14:creationId xmlns:p14="http://schemas.microsoft.com/office/powerpoint/2010/main" val="4254058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2599988" y="4512152"/>
            <a:ext cx="6263275" cy="22252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0" y="0"/>
            <a:ext cx="9144000" cy="56854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oliennummernplatzhalter 6"/>
          <p:cNvSpPr txBox="1">
            <a:spLocks noGrp="1"/>
          </p:cNvSpPr>
          <p:nvPr/>
        </p:nvSpPr>
        <p:spPr>
          <a:xfrm>
            <a:off x="6633408" y="6511107"/>
            <a:ext cx="2133600" cy="365125"/>
          </a:xfrm>
          <a:prstGeom prst="rect">
            <a:avLst/>
          </a:prstGeom>
          <a:noFill/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78BEA122-F9E3-6547-A64F-E206C65A37C3}" type="slidenum">
              <a:rPr lang="en-US" sz="1200">
                <a:solidFill>
                  <a:schemeClr val="bg1"/>
                </a:solidFill>
              </a:rPr>
              <a:pPr algn="r"/>
              <a:t>7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5" name="Datumsplatzhalter 5"/>
          <p:cNvSpPr txBox="1">
            <a:spLocks noGrp="1"/>
          </p:cNvSpPr>
          <p:nvPr/>
        </p:nvSpPr>
        <p:spPr>
          <a:xfrm>
            <a:off x="330634" y="6509520"/>
            <a:ext cx="2133600" cy="365125"/>
          </a:xfrm>
          <a:prstGeom prst="rect">
            <a:avLst/>
          </a:prstGeom>
          <a:noFill/>
        </p:spPr>
        <p:txBody>
          <a:bodyPr anchor="b">
            <a:prstTxWarp prst="textNoShape">
              <a:avLst/>
            </a:prstTxWarp>
          </a:bodyPr>
          <a:lstStyle/>
          <a:p>
            <a:r>
              <a:rPr lang="de-DE" sz="1200" dirty="0" smtClean="0">
                <a:solidFill>
                  <a:schemeClr val="bg1"/>
                </a:solidFill>
              </a:rPr>
              <a:t>Contalbrigo M.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25598" y="-76200"/>
            <a:ext cx="288432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The </a:t>
            </a:r>
            <a:r>
              <a:rPr lang="en-US" sz="3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MA-PMTs</a:t>
            </a:r>
            <a:endParaRPr lang="en-US" sz="36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913582" y="598689"/>
            <a:ext cx="7767716" cy="5095503"/>
            <a:chOff x="272812" y="1501354"/>
            <a:chExt cx="7767716" cy="5095503"/>
          </a:xfrm>
        </p:grpSpPr>
        <p:pic>
          <p:nvPicPr>
            <p:cNvPr id="4" name="Picture 3" descr="prova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4077" y="1501354"/>
              <a:ext cx="3600741" cy="5095503"/>
            </a:xfrm>
            <a:prstGeom prst="rect">
              <a:avLst/>
            </a:prstGeom>
          </p:spPr>
        </p:pic>
        <p:grpSp>
          <p:nvGrpSpPr>
            <p:cNvPr id="33" name="Group 32"/>
            <p:cNvGrpSpPr/>
            <p:nvPr/>
          </p:nvGrpSpPr>
          <p:grpSpPr>
            <a:xfrm>
              <a:off x="272812" y="1634865"/>
              <a:ext cx="7767716" cy="3779952"/>
              <a:chOff x="272812" y="1634865"/>
              <a:chExt cx="7767716" cy="3779952"/>
            </a:xfrm>
          </p:grpSpPr>
          <p:pic>
            <p:nvPicPr>
              <p:cNvPr id="5" name="Picture 4" descr="symm.pdf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057391" y="850286"/>
                <a:ext cx="3779952" cy="5349109"/>
              </a:xfrm>
              <a:prstGeom prst="rect">
                <a:avLst/>
              </a:prstGeom>
            </p:spPr>
          </p:pic>
          <p:sp>
            <p:nvSpPr>
              <p:cNvPr id="6" name="TextBox 5"/>
              <p:cNvSpPr txBox="1"/>
              <p:nvPr/>
            </p:nvSpPr>
            <p:spPr>
              <a:xfrm>
                <a:off x="1368123" y="4756789"/>
                <a:ext cx="184134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smtClean="0"/>
                  <a:t>PMT arrays are </a:t>
                </a:r>
              </a:p>
              <a:p>
                <a:pPr algn="ctr"/>
                <a:r>
                  <a:rPr lang="en-US" sz="1400" dirty="0" smtClean="0"/>
                  <a:t>horizontally centered</a:t>
                </a:r>
                <a:endParaRPr lang="en-US" sz="14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959218" y="1895825"/>
                <a:ext cx="65915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smtClean="0"/>
                  <a:t>Mirror</a:t>
                </a:r>
                <a:endParaRPr lang="en-US" sz="1400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876769" y="3006497"/>
                <a:ext cx="9625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smtClean="0">
                    <a:solidFill>
                      <a:schemeClr val="bg1"/>
                    </a:solidFill>
                  </a:rPr>
                  <a:t>MA-PMTs</a:t>
                </a:r>
                <a:endParaRPr lang="en-US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069191" y="3686998"/>
                <a:ext cx="10428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err="1" smtClean="0"/>
                  <a:t>PhWindow</a:t>
                </a:r>
                <a:endParaRPr lang="en-US" sz="1400" dirty="0" smtClean="0"/>
              </a:p>
              <a:p>
                <a:pPr algn="ctr"/>
                <a:r>
                  <a:rPr lang="en-US" sz="1400" dirty="0" smtClean="0"/>
                  <a:t>(glass)</a:t>
                </a:r>
                <a:endParaRPr lang="en-US" sz="1400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062678" y="4629987"/>
                <a:ext cx="85319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err="1" smtClean="0"/>
                  <a:t>PhCath</a:t>
                </a:r>
                <a:endParaRPr lang="en-US" sz="1400" dirty="0" smtClean="0"/>
              </a:p>
              <a:p>
                <a:pPr algn="ctr"/>
                <a:r>
                  <a:rPr lang="en-US" sz="1400" dirty="0" smtClean="0"/>
                  <a:t>(</a:t>
                </a:r>
                <a:r>
                  <a:rPr lang="en-US" sz="1400" dirty="0" err="1" smtClean="0"/>
                  <a:t>air_opt</a:t>
                </a:r>
                <a:r>
                  <a:rPr lang="en-US" sz="1400" dirty="0" smtClean="0"/>
                  <a:t>)</a:t>
                </a:r>
                <a:endParaRPr lang="en-US" sz="1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881236" y="4368377"/>
                <a:ext cx="115929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smtClean="0"/>
                  <a:t>PMT Socket</a:t>
                </a:r>
              </a:p>
              <a:p>
                <a:pPr algn="ctr"/>
                <a:r>
                  <a:rPr lang="en-US" sz="1400" dirty="0" smtClean="0"/>
                  <a:t>(copper)</a:t>
                </a:r>
                <a:endParaRPr lang="en-US" sz="1400" dirty="0"/>
              </a:p>
            </p:txBody>
          </p:sp>
          <p:cxnSp>
            <p:nvCxnSpPr>
              <p:cNvPr id="8" name="Straight Arrow Connector 7"/>
              <p:cNvCxnSpPr/>
              <p:nvPr/>
            </p:nvCxnSpPr>
            <p:spPr>
              <a:xfrm flipH="1" flipV="1">
                <a:off x="6782025" y="4210219"/>
                <a:ext cx="461818" cy="158158"/>
              </a:xfrm>
              <a:prstGeom prst="straightConnector1">
                <a:avLst/>
              </a:prstGeom>
              <a:ln>
                <a:solidFill>
                  <a:schemeClr val="accent3">
                    <a:lumMod val="50000"/>
                  </a:schemeClr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>
                <a:off x="5922818" y="4052060"/>
                <a:ext cx="381001" cy="0"/>
              </a:xfrm>
              <a:prstGeom prst="straightConnector1">
                <a:avLst/>
              </a:prstGeom>
              <a:ln>
                <a:solidFill>
                  <a:schemeClr val="accent3">
                    <a:lumMod val="50000"/>
                  </a:schemeClr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 flipH="1" flipV="1">
                <a:off x="6575323" y="4268839"/>
                <a:ext cx="58085" cy="426064"/>
              </a:xfrm>
              <a:prstGeom prst="straightConnector1">
                <a:avLst/>
              </a:prstGeom>
              <a:ln>
                <a:solidFill>
                  <a:schemeClr val="accent3">
                    <a:lumMod val="50000"/>
                  </a:schemeClr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4594145" y="2579558"/>
                <a:ext cx="101274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smtClean="0"/>
                  <a:t>RICH Gap</a:t>
                </a:r>
              </a:p>
              <a:p>
                <a:pPr algn="ctr"/>
                <a:r>
                  <a:rPr lang="en-US" sz="1400" dirty="0" smtClean="0"/>
                  <a:t>(</a:t>
                </a:r>
                <a:r>
                  <a:rPr lang="en-US" sz="1400" dirty="0" err="1" smtClean="0"/>
                  <a:t>opt_air</a:t>
                </a:r>
                <a:r>
                  <a:rPr lang="en-US" sz="1400" dirty="0" smtClean="0"/>
                  <a:t>)</a:t>
                </a:r>
                <a:endParaRPr lang="en-US" sz="1400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638814" y="1941992"/>
                <a:ext cx="98276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smtClean="0"/>
                  <a:t>RICH Box</a:t>
                </a:r>
              </a:p>
              <a:p>
                <a:pPr algn="ctr"/>
                <a:r>
                  <a:rPr lang="en-US" sz="1400" dirty="0" smtClean="0"/>
                  <a:t>(</a:t>
                </a:r>
                <a:r>
                  <a:rPr lang="en-US" sz="1400" dirty="0" err="1" smtClean="0"/>
                  <a:t>opt_air</a:t>
                </a:r>
                <a:r>
                  <a:rPr lang="en-US" sz="1400" dirty="0" smtClean="0"/>
                  <a:t>)</a:t>
                </a:r>
                <a:endParaRPr lang="en-US" sz="1400" dirty="0"/>
              </a:p>
            </p:txBody>
          </p:sp>
          <p:cxnSp>
            <p:nvCxnSpPr>
              <p:cNvPr id="30" name="Straight Arrow Connector 29"/>
              <p:cNvCxnSpPr/>
              <p:nvPr/>
            </p:nvCxnSpPr>
            <p:spPr>
              <a:xfrm flipH="1">
                <a:off x="6852300" y="2465212"/>
                <a:ext cx="391543" cy="541285"/>
              </a:xfrm>
              <a:prstGeom prst="straightConnector1">
                <a:avLst/>
              </a:prstGeom>
              <a:ln>
                <a:solidFill>
                  <a:schemeClr val="accent3">
                    <a:lumMod val="50000"/>
                  </a:schemeClr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5" name="TextBox 34"/>
          <p:cNvSpPr txBox="1"/>
          <p:nvPr/>
        </p:nvSpPr>
        <p:spPr>
          <a:xfrm>
            <a:off x="2788160" y="4490599"/>
            <a:ext cx="569559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my $type=0;</a:t>
            </a:r>
            <a:endParaRPr lang="tr-TR" sz="1400" dirty="0" smtClean="0"/>
          </a:p>
          <a:p>
            <a:r>
              <a:rPr lang="tr-TR" sz="1400" dirty="0" err="1" smtClean="0"/>
              <a:t>my</a:t>
            </a:r>
            <a:r>
              <a:rPr lang="tr-TR" sz="1400" dirty="0" smtClean="0"/>
              <a:t> </a:t>
            </a:r>
            <a:r>
              <a:rPr lang="tr-TR" sz="1400" dirty="0"/>
              <a:t>$</a:t>
            </a:r>
            <a:r>
              <a:rPr lang="tr-TR" sz="1400" dirty="0" err="1"/>
              <a:t>MAPMT_TYPEs</a:t>
            </a:r>
            <a:r>
              <a:rPr lang="tr-TR" sz="1400" dirty="0"/>
              <a:t> = 4 ;</a:t>
            </a:r>
          </a:p>
          <a:p>
            <a:r>
              <a:rPr lang="tr-TR" sz="1400" dirty="0" err="1"/>
              <a:t>my</a:t>
            </a:r>
            <a:r>
              <a:rPr lang="tr-TR" sz="1400" dirty="0"/>
              <a:t> @</a:t>
            </a:r>
            <a:r>
              <a:rPr lang="tr-TR" sz="1400" dirty="0" err="1"/>
              <a:t>MAPMT_name</a:t>
            </a:r>
            <a:r>
              <a:rPr lang="tr-TR" sz="1400" dirty="0"/>
              <a:t>      = ('H8500', 'H8500_03', 'R8900', 'R8900_C');</a:t>
            </a:r>
          </a:p>
          <a:p>
            <a:r>
              <a:rPr lang="tr-TR" sz="1400" dirty="0" err="1" smtClean="0"/>
              <a:t>my</a:t>
            </a:r>
            <a:r>
              <a:rPr lang="tr-TR" sz="1400" dirty="0" smtClean="0"/>
              <a:t> </a:t>
            </a:r>
            <a:r>
              <a:rPr lang="tr-TR" sz="1400" dirty="0"/>
              <a:t>@</a:t>
            </a:r>
            <a:r>
              <a:rPr lang="tr-TR" sz="1400" dirty="0" err="1"/>
              <a:t>MAPMT_color</a:t>
            </a:r>
            <a:r>
              <a:rPr lang="tr-TR" sz="1400" dirty="0"/>
              <a:t>     = ('0000ee', '0000ee', 'ff44ff', 'ee99ff');</a:t>
            </a:r>
          </a:p>
          <a:p>
            <a:endParaRPr lang="tr-TR" sz="1400" dirty="0"/>
          </a:p>
          <a:p>
            <a:r>
              <a:rPr lang="tr-TR" sz="1400" dirty="0" smtClean="0"/>
              <a:t>2my </a:t>
            </a:r>
            <a:r>
              <a:rPr lang="tr-TR" sz="1400" dirty="0"/>
              <a:t>@MAPMT_DX        = (52./2., 52./2., 25./2., 25./2.);</a:t>
            </a:r>
          </a:p>
          <a:p>
            <a:r>
              <a:rPr lang="tr-TR" sz="1400" dirty="0" err="1"/>
              <a:t>my</a:t>
            </a:r>
            <a:r>
              <a:rPr lang="tr-TR" sz="1400" dirty="0"/>
              <a:t> @MAPMT_DY        = (52./2., 52./2., 25./2., 25./2.);</a:t>
            </a:r>
          </a:p>
          <a:p>
            <a:r>
              <a:rPr lang="tr-TR" sz="1400" dirty="0" err="1"/>
              <a:t>my</a:t>
            </a:r>
            <a:r>
              <a:rPr lang="tr-TR" sz="1400" dirty="0"/>
              <a:t> @MAPMT_DZ        = (28./2., 28./2., 25./2., 25./2.);</a:t>
            </a:r>
          </a:p>
          <a:p>
            <a:r>
              <a:rPr lang="tr-TR" sz="1400" dirty="0" err="1"/>
              <a:t>my</a:t>
            </a:r>
            <a:r>
              <a:rPr lang="tr-TR" sz="1400" dirty="0"/>
              <a:t> @MAPMT_DXSPACE    = (1.0/2., 0.0/2., 0.0/2., 0.0/2.);</a:t>
            </a:r>
          </a:p>
          <a:p>
            <a:r>
              <a:rPr lang="tr-TR" sz="1400" dirty="0" err="1"/>
              <a:t>my</a:t>
            </a:r>
            <a:r>
              <a:rPr lang="tr-TR" sz="1400" dirty="0"/>
              <a:t> @MAPMT_DYSPACE    = (1.0/2., 0.0/2., 0.0/2., 0.0/2.);</a:t>
            </a:r>
            <a:endParaRPr 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165100" y="4605730"/>
            <a:ext cx="2352439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Different types of </a:t>
            </a:r>
          </a:p>
          <a:p>
            <a:pPr algn="ctr"/>
            <a:r>
              <a:rPr lang="en-US" dirty="0" smtClean="0"/>
              <a:t>MA-PMTs in principle</a:t>
            </a:r>
          </a:p>
          <a:p>
            <a:pPr algn="ctr"/>
            <a:r>
              <a:rPr lang="en-US" dirty="0" smtClean="0"/>
              <a:t>Supported</a:t>
            </a:r>
          </a:p>
          <a:p>
            <a:pPr algn="ctr"/>
            <a:endParaRPr lang="en-US" dirty="0"/>
          </a:p>
          <a:p>
            <a:pPr algn="ctr"/>
            <a:r>
              <a:rPr lang="en-US" sz="1400" dirty="0" smtClean="0"/>
              <a:t>(only H8500 completed)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99319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9144000" cy="56854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oliennummernplatzhalter 6"/>
          <p:cNvSpPr txBox="1">
            <a:spLocks noGrp="1"/>
          </p:cNvSpPr>
          <p:nvPr/>
        </p:nvSpPr>
        <p:spPr>
          <a:xfrm>
            <a:off x="6633408" y="6511107"/>
            <a:ext cx="2133600" cy="365125"/>
          </a:xfrm>
          <a:prstGeom prst="rect">
            <a:avLst/>
          </a:prstGeom>
          <a:noFill/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78BEA122-F9E3-6547-A64F-E206C65A37C3}" type="slidenum">
              <a:rPr lang="en-US" sz="1200">
                <a:solidFill>
                  <a:schemeClr val="bg1"/>
                </a:solidFill>
              </a:rPr>
              <a:pPr algn="r"/>
              <a:t>8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5" name="Datumsplatzhalter 5"/>
          <p:cNvSpPr txBox="1">
            <a:spLocks noGrp="1"/>
          </p:cNvSpPr>
          <p:nvPr/>
        </p:nvSpPr>
        <p:spPr>
          <a:xfrm>
            <a:off x="330634" y="6509520"/>
            <a:ext cx="2133600" cy="365125"/>
          </a:xfrm>
          <a:prstGeom prst="rect">
            <a:avLst/>
          </a:prstGeom>
          <a:noFill/>
        </p:spPr>
        <p:txBody>
          <a:bodyPr anchor="b">
            <a:prstTxWarp prst="textNoShape">
              <a:avLst/>
            </a:prstTxWarp>
          </a:bodyPr>
          <a:lstStyle/>
          <a:p>
            <a:r>
              <a:rPr lang="de-DE" sz="1200" dirty="0" smtClean="0">
                <a:solidFill>
                  <a:schemeClr val="bg1"/>
                </a:solidFill>
              </a:rPr>
              <a:t>Contalbrigo M.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99575" y="-76200"/>
            <a:ext cx="173637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Outlook</a:t>
            </a:r>
            <a:endParaRPr lang="en-US" sz="36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5384" y="1940211"/>
            <a:ext cx="396984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Clean text and uniform nomenclature</a:t>
            </a:r>
          </a:p>
          <a:p>
            <a:endParaRPr lang="en-US" dirty="0"/>
          </a:p>
          <a:p>
            <a:r>
              <a:rPr lang="en-US" dirty="0" smtClean="0"/>
              <a:t>Put comments</a:t>
            </a:r>
          </a:p>
          <a:p>
            <a:endParaRPr lang="en-US" dirty="0"/>
          </a:p>
          <a:p>
            <a:r>
              <a:rPr lang="en-US" dirty="0" smtClean="0"/>
              <a:t>Group relevant parameters</a:t>
            </a:r>
          </a:p>
          <a:p>
            <a:r>
              <a:rPr lang="en-US" dirty="0"/>
              <a:t> </a:t>
            </a:r>
            <a:r>
              <a:rPr lang="en-US" dirty="0" smtClean="0"/>
              <a:t>    -  Isolated Sector Flag</a:t>
            </a:r>
          </a:p>
          <a:p>
            <a:r>
              <a:rPr lang="en-US" dirty="0"/>
              <a:t> </a:t>
            </a:r>
            <a:r>
              <a:rPr lang="en-US" dirty="0" smtClean="0"/>
              <a:t>    -  MA-PMT type</a:t>
            </a:r>
          </a:p>
          <a:p>
            <a:endParaRPr lang="en-US" dirty="0"/>
          </a:p>
          <a:p>
            <a:r>
              <a:rPr lang="en-US" dirty="0" smtClean="0"/>
              <a:t>Put on the repository</a:t>
            </a:r>
          </a:p>
        </p:txBody>
      </p:sp>
      <p:pic>
        <p:nvPicPr>
          <p:cNvPr id="5" name="Picture 4" descr="prova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5750" y="1158875"/>
            <a:ext cx="48462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054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57676</TotalTime>
  <Words>529</Words>
  <Application>Microsoft Macintosh PowerPoint</Application>
  <PresentationFormat>On-screen Show (4:3)</PresentationFormat>
  <Paragraphs>121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INFN - Sezione di Ferrara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Marco Contalbrigo</dc:creator>
  <cp:lastModifiedBy>Marco Contalbrigo</cp:lastModifiedBy>
  <cp:revision>959</cp:revision>
  <cp:lastPrinted>2010-12-08T08:29:55Z</cp:lastPrinted>
  <dcterms:created xsi:type="dcterms:W3CDTF">2010-04-14T08:22:41Z</dcterms:created>
  <dcterms:modified xsi:type="dcterms:W3CDTF">2011-12-16T14:17:07Z</dcterms:modified>
</cp:coreProperties>
</file>