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657" r:id="rId2"/>
    <p:sldId id="665" r:id="rId3"/>
    <p:sldId id="666" r:id="rId4"/>
    <p:sldId id="667" r:id="rId5"/>
    <p:sldId id="668" r:id="rId6"/>
    <p:sldId id="669" r:id="rId7"/>
    <p:sldId id="670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03DDA"/>
    <a:srgbClr val="FF48F7"/>
    <a:srgbClr val="DFD2E7"/>
    <a:srgbClr val="E3CBE7"/>
    <a:srgbClr val="D9B8D6"/>
    <a:srgbClr val="C4A5BF"/>
    <a:srgbClr val="E4C535"/>
    <a:srgbClr val="357616"/>
    <a:srgbClr val="DC7FFC"/>
    <a:srgbClr val="F6F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3" autoAdjust="0"/>
    <p:restoredTop sz="94234" autoAdjust="0"/>
  </p:normalViewPr>
  <p:slideViewPr>
    <p:cSldViewPr snapToGrid="0" snapToObjects="1">
      <p:cViewPr>
        <p:scale>
          <a:sx n="95" d="100"/>
          <a:sy n="95" d="100"/>
        </p:scale>
        <p:origin x="-576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viewProps" Target="viewProp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02/02/12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02/02/12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75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9460" y="1143000"/>
            <a:ext cx="65582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RICH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GEMC 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G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eometry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952783" y="3429000"/>
            <a:ext cx="4875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/>
              <a:t>Contalbrigo </a:t>
            </a:r>
            <a:r>
              <a:rPr lang="en-US" sz="2000" dirty="0" smtClean="0"/>
              <a:t>Marco &amp; Luciano </a:t>
            </a:r>
            <a:r>
              <a:rPr lang="en-US" sz="2000" dirty="0" err="1" smtClean="0"/>
              <a:t>Pappalardo</a:t>
            </a:r>
            <a:endParaRPr lang="en-US" sz="2000" dirty="0"/>
          </a:p>
          <a:p>
            <a:pPr algn="ctr" eaLnBrk="1" hangingPunct="1"/>
            <a:r>
              <a:rPr lang="en-US" sz="2000" dirty="0"/>
              <a:t>    INFN Ferrara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908050" y="5384800"/>
            <a:ext cx="3431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/>
              <a:t>Rich Meeting, 13 January 2012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5180013"/>
            <a:ext cx="87630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60198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16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45828" y="-76200"/>
            <a:ext cx="32438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Standard set-up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06" y="1908461"/>
            <a:ext cx="31357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the </a:t>
            </a:r>
            <a:r>
              <a:rPr lang="en-US" dirty="0" err="1" smtClean="0"/>
              <a:t>Jlab</a:t>
            </a:r>
            <a:r>
              <a:rPr lang="en-US" dirty="0" smtClean="0"/>
              <a:t> GEMC database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Only one isolated sector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No magnetic field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71884" y="832306"/>
            <a:ext cx="15016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Geometry: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2974" y="1321832"/>
            <a:ext cx="371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/>
              </a:rPr>
              <a:t>rich_build_radtrap_mirror35_default.pl</a:t>
            </a:r>
            <a:endParaRPr lang="en-US" dirty="0" smtClean="0">
              <a:latin typeface="Garamon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Rich Meeting,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2012,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RICH_example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16" y="1321832"/>
            <a:ext cx="4800963" cy="480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5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74019" y="-76200"/>
            <a:ext cx="41874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14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degrees, 8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GeV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/c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Rich Meeting,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2012,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 descr="raddr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63" y="1996339"/>
            <a:ext cx="5022082" cy="5022082"/>
          </a:xfrm>
          <a:prstGeom prst="rect">
            <a:avLst/>
          </a:prstGeom>
        </p:spPr>
      </p:pic>
      <p:pic>
        <p:nvPicPr>
          <p:cNvPr id="15" name="Picture 14" descr="raddra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24" y="387684"/>
            <a:ext cx="5454316" cy="5454316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3556000" y="2232524"/>
            <a:ext cx="5334000" cy="2272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28211" y="2612189"/>
            <a:ext cx="2063181" cy="35239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Callout 20"/>
          <p:cNvSpPr/>
          <p:nvPr/>
        </p:nvSpPr>
        <p:spPr>
          <a:xfrm>
            <a:off x="722698" y="1093979"/>
            <a:ext cx="1790836" cy="715208"/>
          </a:xfrm>
          <a:prstGeom prst="wedgeEllipseCallout">
            <a:avLst>
              <a:gd name="adj1" fmla="val 26196"/>
              <a:gd name="adj2" fmla="val 998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Reflections on lateral mirrors</a:t>
            </a:r>
            <a:endParaRPr lang="en-US" sz="1400" dirty="0"/>
          </a:p>
        </p:txBody>
      </p:sp>
      <p:sp>
        <p:nvSpPr>
          <p:cNvPr id="27" name="Oval Callout 26"/>
          <p:cNvSpPr/>
          <p:nvPr/>
        </p:nvSpPr>
        <p:spPr>
          <a:xfrm>
            <a:off x="5685065" y="4080485"/>
            <a:ext cx="2047501" cy="715208"/>
          </a:xfrm>
          <a:prstGeom prst="wedgeEllipseCallout">
            <a:avLst>
              <a:gd name="adj1" fmla="val 26196"/>
              <a:gd name="adj2" fmla="val 998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At the limit of Cerenkov angle resolution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191392" y="792281"/>
            <a:ext cx="3066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magnetic field</a:t>
            </a:r>
          </a:p>
          <a:p>
            <a:endParaRPr lang="en-US" sz="1600" dirty="0"/>
          </a:p>
          <a:p>
            <a:r>
              <a:rPr lang="en-US" sz="1600" dirty="0" smtClean="0"/>
              <a:t>The simulated PMT plane is the </a:t>
            </a:r>
          </a:p>
          <a:p>
            <a:r>
              <a:rPr lang="en-US" sz="1600" dirty="0" smtClean="0"/>
              <a:t>CLAS12 standard, not matched </a:t>
            </a:r>
          </a:p>
          <a:p>
            <a:r>
              <a:rPr lang="en-US" sz="1600" dirty="0" smtClean="0"/>
              <a:t>to the prototype tests 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3034632" y="2115719"/>
            <a:ext cx="585994" cy="496469"/>
          </a:xfrm>
          <a:prstGeom prst="rect">
            <a:avLst/>
          </a:prstGeom>
          <a:solidFill>
            <a:srgbClr val="FFFF00">
              <a:alpha val="24000"/>
            </a:srgbClr>
          </a:solidFill>
          <a:ln w="63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4002" y="5470182"/>
            <a:ext cx="3548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Direct </a:t>
            </a:r>
            <a:r>
              <a:rPr lang="en-US" sz="1600" dirty="0" err="1" smtClean="0">
                <a:solidFill>
                  <a:srgbClr val="FF0000"/>
                </a:solidFill>
              </a:rPr>
              <a:t>vs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reflecte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rigns</a:t>
            </a:r>
            <a:r>
              <a:rPr lang="en-US" sz="1600" dirty="0" smtClean="0">
                <a:solidFill>
                  <a:srgbClr val="FF0000"/>
                </a:solidFill>
              </a:rPr>
              <a:t> at once</a:t>
            </a:r>
          </a:p>
          <a:p>
            <a:endParaRPr lang="en-US" sz="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Important </a:t>
            </a:r>
            <a:r>
              <a:rPr lang="en-US" sz="1600" dirty="0">
                <a:solidFill>
                  <a:srgbClr val="FF0000"/>
                </a:solidFill>
              </a:rPr>
              <a:t>to fix the momentum </a:t>
            </a:r>
            <a:r>
              <a:rPr lang="en-US" sz="1600" dirty="0" smtClean="0">
                <a:solidFill>
                  <a:srgbClr val="FF0000"/>
                </a:solidFill>
              </a:rPr>
              <a:t>range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(is direct ring more effective ?)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5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dr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344" y="541807"/>
            <a:ext cx="5567562" cy="5567562"/>
          </a:xfrm>
          <a:prstGeom prst="rect">
            <a:avLst/>
          </a:prstGeom>
        </p:spPr>
      </p:pic>
      <p:pic>
        <p:nvPicPr>
          <p:cNvPr id="2" name="Picture 1" descr="raddra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48" y="1965157"/>
            <a:ext cx="4977503" cy="497750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74019" y="-76200"/>
            <a:ext cx="41874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14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degrees, 4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GeV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/c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Rich Meeting,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2012,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64234" y="1851530"/>
            <a:ext cx="770928" cy="675106"/>
          </a:xfrm>
          <a:prstGeom prst="rect">
            <a:avLst/>
          </a:prstGeom>
          <a:solidFill>
            <a:srgbClr val="FFFF00">
              <a:alpha val="24000"/>
            </a:srgbClr>
          </a:solidFill>
          <a:ln w="63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235162" y="1851530"/>
            <a:ext cx="5654838" cy="6082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64234" y="2526636"/>
            <a:ext cx="2727158" cy="3609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Callout 20"/>
          <p:cNvSpPr/>
          <p:nvPr/>
        </p:nvSpPr>
        <p:spPr>
          <a:xfrm>
            <a:off x="722698" y="1093979"/>
            <a:ext cx="1790836" cy="715208"/>
          </a:xfrm>
          <a:prstGeom prst="wedgeEllipseCallout">
            <a:avLst>
              <a:gd name="adj1" fmla="val 26196"/>
              <a:gd name="adj2" fmla="val 998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Reflections on lateral mirrors</a:t>
            </a:r>
            <a:endParaRPr lang="en-US" sz="1400" dirty="0"/>
          </a:p>
        </p:txBody>
      </p:sp>
      <p:sp>
        <p:nvSpPr>
          <p:cNvPr id="27" name="Oval Callout 26"/>
          <p:cNvSpPr/>
          <p:nvPr/>
        </p:nvSpPr>
        <p:spPr>
          <a:xfrm>
            <a:off x="5297381" y="2459789"/>
            <a:ext cx="2047501" cy="715208"/>
          </a:xfrm>
          <a:prstGeom prst="wedgeEllipseCallout">
            <a:avLst>
              <a:gd name="adj1" fmla="val 26196"/>
              <a:gd name="adj2" fmla="val 998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Outside the single MA-PMT range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191392" y="792281"/>
            <a:ext cx="3066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magnetic field</a:t>
            </a:r>
          </a:p>
          <a:p>
            <a:endParaRPr lang="en-US" sz="1600" dirty="0"/>
          </a:p>
          <a:p>
            <a:r>
              <a:rPr lang="en-US" sz="1600" dirty="0" smtClean="0"/>
              <a:t>The simulated PMT plane is the </a:t>
            </a:r>
          </a:p>
          <a:p>
            <a:r>
              <a:rPr lang="en-US" sz="1600" dirty="0" smtClean="0"/>
              <a:t>CLAS12 standard, not matched </a:t>
            </a:r>
          </a:p>
          <a:p>
            <a:r>
              <a:rPr lang="en-US" sz="1600" dirty="0" smtClean="0"/>
              <a:t>to the prototype tests 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89266" y="5786203"/>
            <a:ext cx="204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Easier to handle 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6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dr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23" y="483902"/>
            <a:ext cx="5365176" cy="5365176"/>
          </a:xfrm>
          <a:prstGeom prst="rect">
            <a:avLst/>
          </a:prstGeom>
        </p:spPr>
      </p:pic>
      <p:pic>
        <p:nvPicPr>
          <p:cNvPr id="2" name="Picture 1" descr="raddra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06" y="1951790"/>
            <a:ext cx="5033595" cy="503359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74019" y="-76200"/>
            <a:ext cx="41874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degrees, 8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GeV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/c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Rich Meeting,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2012,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235162" y="1822553"/>
            <a:ext cx="5654838" cy="637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64234" y="2446428"/>
            <a:ext cx="2727158" cy="36896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Callout 20"/>
          <p:cNvSpPr/>
          <p:nvPr/>
        </p:nvSpPr>
        <p:spPr>
          <a:xfrm>
            <a:off x="673398" y="1125164"/>
            <a:ext cx="1790836" cy="715208"/>
          </a:xfrm>
          <a:prstGeom prst="wedgeEllipseCallout">
            <a:avLst>
              <a:gd name="adj1" fmla="val 35900"/>
              <a:gd name="adj2" fmla="val 1709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Reflections on lateral mirrors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191392" y="792281"/>
            <a:ext cx="3066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magnetic field</a:t>
            </a:r>
          </a:p>
          <a:p>
            <a:endParaRPr lang="en-US" sz="1600" dirty="0"/>
          </a:p>
          <a:p>
            <a:r>
              <a:rPr lang="en-US" sz="1600" dirty="0" smtClean="0"/>
              <a:t>The simulated PMT plane is the </a:t>
            </a:r>
          </a:p>
          <a:p>
            <a:r>
              <a:rPr lang="en-US" sz="1600" dirty="0" smtClean="0"/>
              <a:t>CLAS12 standard, not matched </a:t>
            </a:r>
          </a:p>
          <a:p>
            <a:r>
              <a:rPr lang="en-US" sz="1600" dirty="0" smtClean="0"/>
              <a:t>to the prototype tests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30634" y="5849078"/>
            <a:ext cx="349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Feasible only with lateral mirrors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64234" y="1771322"/>
            <a:ext cx="770928" cy="675106"/>
          </a:xfrm>
          <a:prstGeom prst="rect">
            <a:avLst/>
          </a:prstGeom>
          <a:solidFill>
            <a:srgbClr val="FFFF00">
              <a:alpha val="24000"/>
            </a:srgbClr>
          </a:solidFill>
          <a:ln w="63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0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dra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95" y="285599"/>
            <a:ext cx="5395980" cy="5395980"/>
          </a:xfrm>
          <a:prstGeom prst="rect">
            <a:avLst/>
          </a:prstGeom>
        </p:spPr>
      </p:pic>
      <p:pic>
        <p:nvPicPr>
          <p:cNvPr id="2" name="Picture 1" descr="raddra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53" y="1970021"/>
            <a:ext cx="4906211" cy="490621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74019" y="-76200"/>
            <a:ext cx="41874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degrees, 4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GeV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/c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Rich Meeting,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2012,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455737" y="1529117"/>
            <a:ext cx="5434263" cy="9306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620211" y="2232526"/>
            <a:ext cx="2571181" cy="3903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Callout 20"/>
          <p:cNvSpPr/>
          <p:nvPr/>
        </p:nvSpPr>
        <p:spPr>
          <a:xfrm>
            <a:off x="722698" y="1093979"/>
            <a:ext cx="1790836" cy="715208"/>
          </a:xfrm>
          <a:prstGeom prst="wedgeEllipseCallout">
            <a:avLst>
              <a:gd name="adj1" fmla="val 26196"/>
              <a:gd name="adj2" fmla="val 998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Reflections on lateral mirrors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191392" y="792281"/>
            <a:ext cx="3066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magnetic field</a:t>
            </a:r>
          </a:p>
          <a:p>
            <a:endParaRPr lang="en-US" sz="1600" dirty="0"/>
          </a:p>
          <a:p>
            <a:r>
              <a:rPr lang="en-US" sz="1600" dirty="0" smtClean="0"/>
              <a:t>The simulated PMT plane is the </a:t>
            </a:r>
          </a:p>
          <a:p>
            <a:r>
              <a:rPr lang="en-US" sz="1600" dirty="0" smtClean="0"/>
              <a:t>CLAS12 standard, not matched </a:t>
            </a:r>
          </a:p>
          <a:p>
            <a:r>
              <a:rPr lang="en-US" sz="1600" dirty="0" smtClean="0"/>
              <a:t>to the prototype tests 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2620211" y="1510966"/>
            <a:ext cx="835526" cy="721560"/>
          </a:xfrm>
          <a:prstGeom prst="rect">
            <a:avLst/>
          </a:prstGeom>
          <a:solidFill>
            <a:srgbClr val="FFFF00">
              <a:alpha val="24000"/>
            </a:srgbClr>
          </a:solidFill>
          <a:ln w="63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0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75895" y="5801895"/>
            <a:ext cx="6777789" cy="47261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35301" y="-76200"/>
            <a:ext cx="28649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To be decided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Rich Meeting,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2012,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3375" y="919198"/>
            <a:ext cx="5804106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Wich</a:t>
            </a:r>
            <a:r>
              <a:rPr lang="en-US" dirty="0" smtClean="0">
                <a:solidFill>
                  <a:srgbClr val="FF0000"/>
                </a:solidFill>
              </a:rPr>
              <a:t> angle ?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--   up to 3 configurations (direct, reflected, half-half)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--   lateral mirrors ?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Wich</a:t>
            </a:r>
            <a:r>
              <a:rPr lang="en-US" dirty="0" smtClean="0">
                <a:solidFill>
                  <a:srgbClr val="FF0000"/>
                </a:solidFill>
              </a:rPr>
              <a:t> energy 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--   one “easy”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--   most challenging one 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Which aerogel to test 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--   n=1.05, 3-6-9-12 cm (for photon yield)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 --   n=1.03, 1.04, 1.06 (for </a:t>
            </a:r>
            <a:r>
              <a:rPr lang="en-US" dirty="0" err="1" smtClean="0">
                <a:solidFill>
                  <a:srgbClr val="FF0000"/>
                </a:solidFill>
              </a:rPr>
              <a:t>choerence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rayleigh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How much time do we need for each measurement ?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9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59254</TotalTime>
  <Words>403</Words>
  <Application>Microsoft Macintosh PowerPoint</Application>
  <PresentationFormat>On-screen Show (4:3)</PresentationFormat>
  <Paragraphs>105</Paragraphs>
  <Slides>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1006</cp:revision>
  <cp:lastPrinted>2010-12-08T08:29:55Z</cp:lastPrinted>
  <dcterms:created xsi:type="dcterms:W3CDTF">2010-04-14T08:22:41Z</dcterms:created>
  <dcterms:modified xsi:type="dcterms:W3CDTF">2012-02-02T13:08:55Z</dcterms:modified>
</cp:coreProperties>
</file>