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662" r:id="rId2"/>
    <p:sldId id="609" r:id="rId3"/>
    <p:sldId id="666" r:id="rId4"/>
    <p:sldId id="675" r:id="rId5"/>
    <p:sldId id="664" r:id="rId6"/>
    <p:sldId id="670" r:id="rId7"/>
    <p:sldId id="674" r:id="rId8"/>
    <p:sldId id="669" r:id="rId9"/>
    <p:sldId id="676" r:id="rId10"/>
    <p:sldId id="677" r:id="rId11"/>
    <p:sldId id="665" r:id="rId12"/>
    <p:sldId id="667" r:id="rId13"/>
    <p:sldId id="668" r:id="rId14"/>
    <p:sldId id="678" r:id="rId15"/>
    <p:sldId id="67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A78"/>
    <a:srgbClr val="F5F701"/>
    <a:srgbClr val="4CD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81" autoAdjust="0"/>
  </p:normalViewPr>
  <p:slideViewPr>
    <p:cSldViewPr snapToGrid="0" snapToObjects="1">
      <p:cViewPr>
        <p:scale>
          <a:sx n="140" d="100"/>
          <a:sy n="140" d="100"/>
        </p:scale>
        <p:origin x="-1048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EE8B9-7048-E245-BE2F-1374BE5408F2}" type="datetimeFigureOut">
              <a:rPr lang="en-US" smtClean="0"/>
              <a:t>13/06/16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CCEFC-6E8B-B743-AFE9-4C5BF3F94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5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86146-0E38-724C-8F8F-8FF46B4BA8C5}" type="datetimeFigureOut">
              <a:rPr lang="en-US" smtClean="0"/>
              <a:pPr/>
              <a:t>13/06/16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8A572-61CB-384F-BB4C-DB6F1BE60B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25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77FDB-A31C-46B6-AD0F-692E6D69A274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INFN-LNF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957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Dire </a:t>
            </a:r>
            <a:r>
              <a:rPr lang="en-US" dirty="0" err="1" smtClean="0"/>
              <a:t>meglio</a:t>
            </a:r>
            <a:r>
              <a:rPr lang="en-US" dirty="0" smtClean="0"/>
              <a:t> chi </a:t>
            </a:r>
            <a:r>
              <a:rPr lang="en-US" dirty="0" err="1" smtClean="0"/>
              <a:t>fa</a:t>
            </a:r>
            <a:r>
              <a:rPr lang="en-US" dirty="0" smtClean="0"/>
              <a:t> </a:t>
            </a:r>
            <a:r>
              <a:rPr lang="en-US" dirty="0" err="1" smtClean="0"/>
              <a:t>cosa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8A572-61CB-384F-BB4C-DB6F1BE60B7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31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Dire </a:t>
            </a:r>
            <a:r>
              <a:rPr lang="en-US" dirty="0" err="1" smtClean="0"/>
              <a:t>meglio</a:t>
            </a:r>
            <a:r>
              <a:rPr lang="en-US" dirty="0" smtClean="0"/>
              <a:t> chi </a:t>
            </a:r>
            <a:r>
              <a:rPr lang="en-US" dirty="0" err="1" smtClean="0"/>
              <a:t>fa</a:t>
            </a:r>
            <a:r>
              <a:rPr lang="en-US" dirty="0" smtClean="0"/>
              <a:t> </a:t>
            </a:r>
            <a:r>
              <a:rPr lang="en-US" dirty="0" err="1" smtClean="0"/>
              <a:t>cosa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8A572-61CB-384F-BB4C-DB6F1BE60B7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31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Dire </a:t>
            </a:r>
            <a:r>
              <a:rPr lang="en-US" dirty="0" err="1" smtClean="0"/>
              <a:t>meglio</a:t>
            </a:r>
            <a:r>
              <a:rPr lang="en-US" dirty="0" smtClean="0"/>
              <a:t> chi </a:t>
            </a:r>
            <a:r>
              <a:rPr lang="en-US" dirty="0" err="1" smtClean="0"/>
              <a:t>fa</a:t>
            </a:r>
            <a:r>
              <a:rPr lang="en-US" dirty="0" smtClean="0"/>
              <a:t> </a:t>
            </a:r>
            <a:r>
              <a:rPr lang="en-US" dirty="0" err="1" smtClean="0"/>
              <a:t>cosa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8A572-61CB-384F-BB4C-DB6F1BE60B7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31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2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3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4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Prendere</a:t>
            </a:r>
            <a:r>
              <a:rPr lang="en-US" dirty="0" smtClean="0"/>
              <a:t> </a:t>
            </a:r>
            <a:r>
              <a:rPr lang="en-US" dirty="0" err="1" smtClean="0"/>
              <a:t>codice</a:t>
            </a:r>
            <a:r>
              <a:rPr lang="en-US" dirty="0" smtClean="0"/>
              <a:t> di </a:t>
            </a:r>
            <a:r>
              <a:rPr lang="en-US" dirty="0" err="1" smtClean="0"/>
              <a:t>Matteo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8A572-61CB-384F-BB4C-DB6F1BE60B7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64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Avrei</a:t>
            </a:r>
            <a:r>
              <a:rPr lang="en-US" dirty="0" smtClean="0"/>
              <a:t> </a:t>
            </a:r>
            <a:r>
              <a:rPr lang="en-US" dirty="0" err="1" smtClean="0"/>
              <a:t>dovuto</a:t>
            </a:r>
            <a:r>
              <a:rPr lang="en-US" dirty="0" smtClean="0"/>
              <a:t> </a:t>
            </a:r>
            <a:r>
              <a:rPr lang="en-US" dirty="0" err="1" smtClean="0"/>
              <a:t>mettere</a:t>
            </a:r>
            <a:r>
              <a:rPr lang="en-US" dirty="0" smtClean="0"/>
              <a:t> </a:t>
            </a:r>
            <a:r>
              <a:rPr lang="en-US" dirty="0" err="1" smtClean="0"/>
              <a:t>l’immagine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conti</a:t>
            </a:r>
            <a:r>
              <a:rPr lang="en-US" dirty="0" smtClean="0"/>
              <a:t> FEA di </a:t>
            </a:r>
            <a:r>
              <a:rPr lang="en-US" dirty="0" err="1" smtClean="0"/>
              <a:t>Sandro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8A572-61CB-384F-BB4C-DB6F1BE60B7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6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letto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ha </a:t>
            </a:r>
            <a:r>
              <a:rPr lang="en-US" dirty="0" err="1" smtClean="0"/>
              <a:t>scrito</a:t>
            </a:r>
            <a:r>
              <a:rPr lang="en-US" dirty="0" smtClean="0"/>
              <a:t> </a:t>
            </a:r>
            <a:r>
              <a:rPr lang="en-US" dirty="0" err="1" smtClean="0"/>
              <a:t>Saptashi</a:t>
            </a:r>
            <a:r>
              <a:rPr lang="en-US" dirty="0" smtClean="0"/>
              <a:t>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8A572-61CB-384F-BB4C-DB6F1BE60B7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2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Prendersi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documento</a:t>
            </a:r>
            <a:r>
              <a:rPr lang="en-US" dirty="0" smtClean="0"/>
              <a:t> di G. Jacobs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8A572-61CB-384F-BB4C-DB6F1BE60B7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36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Non </a:t>
            </a:r>
            <a:r>
              <a:rPr lang="en-US" dirty="0" err="1" smtClean="0"/>
              <a:t>doveva</a:t>
            </a:r>
            <a:r>
              <a:rPr lang="en-US" dirty="0" smtClean="0"/>
              <a:t> </a:t>
            </a:r>
            <a:r>
              <a:rPr lang="en-US" dirty="0" err="1" smtClean="0"/>
              <a:t>esserci</a:t>
            </a:r>
            <a:r>
              <a:rPr lang="en-US" dirty="0" smtClean="0"/>
              <a:t> </a:t>
            </a:r>
            <a:r>
              <a:rPr lang="en-US" dirty="0" err="1" smtClean="0"/>
              <a:t>questo</a:t>
            </a:r>
            <a:r>
              <a:rPr lang="en-US" dirty="0" smtClean="0"/>
              <a:t> in progress!!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8A572-61CB-384F-BB4C-DB6F1BE60B7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64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A390-F353-A942-B1EC-182107C9CD39}" type="datetime1">
              <a:rPr lang="it-IT" smtClean="0"/>
              <a:t>13/06/16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3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F51A-CE5E-E748-A830-FE93B106B54D}" type="datetime1">
              <a:rPr lang="it-IT" smtClean="0"/>
              <a:t>13/06/16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3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13CC-B590-AC47-B794-68704C5FB3E1}" type="datetime1">
              <a:rPr lang="it-IT" smtClean="0"/>
              <a:t>13/06/16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74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PAX Polarized Antiproton Experiments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F8002C5-0EFB-8844-B890-D8670C0AE744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863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CEC6-B19E-384D-B71E-62CC78295F4A}" type="datetime1">
              <a:rPr lang="it-IT" smtClean="0"/>
              <a:t>13/06/16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87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AF78-90E5-BE43-819D-C3FB19FF949B}" type="datetime1">
              <a:rPr lang="it-IT" smtClean="0"/>
              <a:t>13/06/16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5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7D95-F0E3-E247-BCE0-771CD02EEEE6}" type="datetime1">
              <a:rPr lang="it-IT" smtClean="0"/>
              <a:t>13/06/16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3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F577-23AC-354A-A7DE-66F64868466C}" type="datetime1">
              <a:rPr lang="it-IT" smtClean="0"/>
              <a:t>13/06/16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7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2E39-976D-7647-8E52-FDC2C48B6F36}" type="datetime1">
              <a:rPr lang="it-IT" smtClean="0"/>
              <a:t>13/06/16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26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C3CF-3BBA-FF44-99FE-581A4605639B}" type="datetime1">
              <a:rPr lang="it-IT" smtClean="0"/>
              <a:t>13/06/16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83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B41D-237A-5847-AF91-4703BAB8DA8F}" type="datetime1">
              <a:rPr lang="it-IT" smtClean="0"/>
              <a:t>13/06/16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43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13E-44B7-0F48-B289-6CB9735EB302}" type="datetime1">
              <a:rPr lang="it-IT" smtClean="0"/>
              <a:t>13/06/16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99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D5165-5239-3648-9EB3-6D0B1CB4855A}" type="datetime1">
              <a:rPr lang="it-IT" smtClean="0"/>
              <a:t>13/06/16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1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0" r="6963"/>
          <a:stretch/>
        </p:blipFill>
        <p:spPr bwMode="auto">
          <a:xfrm>
            <a:off x="2747" y="571500"/>
            <a:ext cx="5005876" cy="572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731" y="815132"/>
            <a:ext cx="4868485" cy="2088232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CLAS12-RICH </a:t>
            </a:r>
            <a:br>
              <a:rPr lang="en-US" sz="3000" b="1" dirty="0" smtClean="0">
                <a:solidFill>
                  <a:srgbClr val="FF0000"/>
                </a:solidFill>
              </a:rPr>
            </a:br>
            <a:r>
              <a:rPr lang="en-US" sz="3000" b="1" dirty="0" smtClean="0">
                <a:solidFill>
                  <a:srgbClr val="FF0000"/>
                </a:solidFill>
              </a:rPr>
              <a:t/>
            </a:r>
            <a:br>
              <a:rPr lang="en-US" sz="3000" b="1" dirty="0" smtClean="0">
                <a:solidFill>
                  <a:srgbClr val="FF0000"/>
                </a:solidFill>
              </a:rPr>
            </a:br>
            <a:r>
              <a:rPr lang="en-US" sz="3000" b="1" dirty="0" smtClean="0">
                <a:solidFill>
                  <a:srgbClr val="FF0000"/>
                </a:solidFill>
              </a:rPr>
              <a:t>Responsibility,</a:t>
            </a:r>
            <a:br>
              <a:rPr lang="en-US" sz="3000" b="1" dirty="0" smtClean="0">
                <a:solidFill>
                  <a:srgbClr val="FF0000"/>
                </a:solidFill>
              </a:rPr>
            </a:br>
            <a:r>
              <a:rPr lang="en-US" sz="3000" b="1" dirty="0" smtClean="0">
                <a:solidFill>
                  <a:srgbClr val="FF0000"/>
                </a:solidFill>
              </a:rPr>
              <a:t>Manpower &amp; Summary</a:t>
            </a:r>
            <a:br>
              <a:rPr lang="en-US" sz="3000" b="1" dirty="0" smtClean="0">
                <a:solidFill>
                  <a:srgbClr val="FF0000"/>
                </a:solidFill>
              </a:rPr>
            </a:br>
            <a:endParaRPr lang="en-US" sz="3000" b="1" dirty="0">
              <a:solidFill>
                <a:srgbClr val="002060"/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5228580" y="2810329"/>
            <a:ext cx="3851920" cy="988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" b="1" dirty="0" smtClean="0"/>
              <a:t>June 13</a:t>
            </a:r>
            <a:r>
              <a:rPr lang="en-US" sz="1500" b="1" baseline="30000" dirty="0" smtClean="0"/>
              <a:t>th</a:t>
            </a:r>
            <a:r>
              <a:rPr lang="en-US" sz="1500" b="1" dirty="0" smtClean="0"/>
              <a:t> 2016</a:t>
            </a:r>
            <a:endParaRPr lang="en-US" sz="1500" b="1" dirty="0"/>
          </a:p>
        </p:txBody>
      </p:sp>
      <p:sp>
        <p:nvSpPr>
          <p:cNvPr id="3" name="Rectangle 2"/>
          <p:cNvSpPr/>
          <p:nvPr/>
        </p:nvSpPr>
        <p:spPr>
          <a:xfrm>
            <a:off x="5179786" y="3967609"/>
            <a:ext cx="3900714" cy="1292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Charge 6:</a:t>
            </a:r>
          </a:p>
          <a:p>
            <a:endParaRPr lang="en-US" sz="800" dirty="0" smtClean="0"/>
          </a:p>
          <a:p>
            <a:r>
              <a:rPr lang="en-US" sz="1400" dirty="0" smtClean="0"/>
              <a:t>Are </a:t>
            </a:r>
            <a:r>
              <a:rPr lang="en-US" sz="1400" dirty="0"/>
              <a:t>the responsibilities for carrying out each job identified, and are </a:t>
            </a:r>
            <a:r>
              <a:rPr lang="en-US" sz="1400" dirty="0" smtClean="0"/>
              <a:t>the manpower </a:t>
            </a:r>
            <a:r>
              <a:rPr lang="en-US" sz="1400" dirty="0"/>
              <a:t>and other resources necessary to complete them on </a:t>
            </a:r>
            <a:r>
              <a:rPr lang="en-US" sz="1400" dirty="0" smtClean="0"/>
              <a:t>time</a:t>
            </a:r>
          </a:p>
          <a:p>
            <a:r>
              <a:rPr lang="en-US" sz="1400" dirty="0" smtClean="0"/>
              <a:t>In place</a:t>
            </a:r>
            <a:r>
              <a:rPr lang="en-US" sz="1400" dirty="0"/>
              <a:t>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364088" y="2810329"/>
            <a:ext cx="367105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64088" y="1447801"/>
            <a:ext cx="367105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536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234" y="4141491"/>
            <a:ext cx="6679766" cy="248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892143" y="6308684"/>
            <a:ext cx="471714" cy="3198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818905" y="6268318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hour)</a:t>
            </a:r>
            <a:endParaRPr lang="en-US" sz="1400" b="1" dirty="0"/>
          </a:p>
        </p:txBody>
      </p:sp>
      <p:sp>
        <p:nvSpPr>
          <p:cNvPr id="22" name="Rectangle 21"/>
          <p:cNvSpPr/>
          <p:nvPr/>
        </p:nvSpPr>
        <p:spPr>
          <a:xfrm>
            <a:off x="207936" y="3817276"/>
            <a:ext cx="3236304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530704" y="3874149"/>
            <a:ext cx="3236304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5" y="686098"/>
            <a:ext cx="5143500" cy="295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5" y="4280824"/>
            <a:ext cx="2399945" cy="202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46998" y="-76200"/>
            <a:ext cx="310411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smtClean="0">
                <a:ln w="1905"/>
                <a:solidFill>
                  <a:schemeClr val="bg1"/>
                </a:solidFill>
                <a:latin typeface="Calibri"/>
              </a:rPr>
              <a:t>Aerogel Weight </a:t>
            </a:r>
            <a:endParaRPr lang="en-US" sz="3600" dirty="0">
              <a:ln w="1905"/>
              <a:solidFill>
                <a:schemeClr val="bg1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10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407" y="638473"/>
            <a:ext cx="2358787" cy="314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9897" y="3802639"/>
            <a:ext cx="1680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 Air ( ≈ 40 % RH)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5832199" y="3856825"/>
            <a:ext cx="23384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Inside Dry-Box ( ≈ 1 % RH)</a:t>
            </a:r>
            <a:endParaRPr lang="en-US" sz="1600" dirty="0"/>
          </a:p>
        </p:txBody>
      </p:sp>
      <p:sp>
        <p:nvSpPr>
          <p:cNvPr id="21" name="Fußzeilenplatzhalter 7"/>
          <p:cNvSpPr txBox="1">
            <a:spLocks noGrp="1"/>
          </p:cNvSpPr>
          <p:nvPr/>
        </p:nvSpPr>
        <p:spPr>
          <a:xfrm>
            <a:off x="272037" y="6499767"/>
            <a:ext cx="3312257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CLAS12 </a:t>
            </a:r>
            <a:r>
              <a:rPr lang="en-US" sz="1200" dirty="0" err="1">
                <a:solidFill>
                  <a:schemeClr val="bg1"/>
                </a:solidFill>
              </a:rPr>
              <a:t>R</a:t>
            </a:r>
            <a:r>
              <a:rPr lang="en-US" sz="1200" dirty="0" err="1" smtClean="0">
                <a:solidFill>
                  <a:schemeClr val="bg1"/>
                </a:solidFill>
              </a:rPr>
              <a:t>iCH</a:t>
            </a:r>
            <a:r>
              <a:rPr lang="en-US" sz="1200" dirty="0" smtClean="0">
                <a:solidFill>
                  <a:schemeClr val="bg1"/>
                </a:solidFill>
              </a:rPr>
              <a:t> Readiness  Review, 13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June 2016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56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11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75845" y="-76200"/>
            <a:ext cx="704629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smtClean="0">
                <a:ln w="1905"/>
                <a:solidFill>
                  <a:schemeClr val="bg1"/>
                </a:solidFill>
                <a:latin typeface="Calibri"/>
              </a:rPr>
              <a:t>CLAS12 RICH Project Midterm Status</a:t>
            </a:r>
            <a:endParaRPr lang="en-US" sz="3600" dirty="0">
              <a:ln w="1905"/>
              <a:solidFill>
                <a:schemeClr val="bg1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142" y="887393"/>
            <a:ext cx="8367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Charge 1:</a:t>
            </a:r>
          </a:p>
          <a:p>
            <a:endParaRPr lang="en-US" sz="1000" dirty="0"/>
          </a:p>
          <a:p>
            <a:r>
              <a:rPr lang="en-US" dirty="0"/>
              <a:t>Have the </a:t>
            </a:r>
            <a:r>
              <a:rPr lang="en-US" dirty="0" smtClean="0"/>
              <a:t>ESH&amp;</a:t>
            </a:r>
            <a:r>
              <a:rPr lang="en-US" dirty="0"/>
              <a:t>Q considerations been properly included in the design of</a:t>
            </a:r>
          </a:p>
          <a:p>
            <a:r>
              <a:rPr lang="en-US" dirty="0"/>
              <a:t>the detector?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51796" y="2195285"/>
            <a:ext cx="6593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hazardous material </a:t>
            </a:r>
          </a:p>
          <a:p>
            <a:r>
              <a:rPr lang="en-US" dirty="0" smtClean="0"/>
              <a:t>Gas and Cooling systems authorized by design authority </a:t>
            </a:r>
            <a:r>
              <a:rPr lang="en-US" smtClean="0"/>
              <a:t>(in progress</a:t>
            </a:r>
            <a:r>
              <a:rPr lang="en-US" dirty="0" smtClean="0"/>
              <a:t>)</a:t>
            </a:r>
          </a:p>
          <a:p>
            <a:r>
              <a:rPr lang="en-US" dirty="0"/>
              <a:t>I</a:t>
            </a:r>
            <a:r>
              <a:rPr lang="en-US" dirty="0" smtClean="0"/>
              <a:t>nterlock for cooling implemented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9142" y="3579793"/>
            <a:ext cx="8367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Charge </a:t>
            </a:r>
            <a:r>
              <a:rPr lang="en-US" b="1" dirty="0" smtClean="0">
                <a:solidFill>
                  <a:srgbClr val="0000FF"/>
                </a:solidFill>
              </a:rPr>
              <a:t>2:</a:t>
            </a:r>
            <a:endParaRPr lang="en-US" b="1" dirty="0">
              <a:solidFill>
                <a:srgbClr val="0000FF"/>
              </a:solidFill>
            </a:endParaRPr>
          </a:p>
          <a:p>
            <a:endParaRPr lang="en-US" sz="1000" dirty="0"/>
          </a:p>
          <a:p>
            <a:r>
              <a:rPr lang="en-US" dirty="0" smtClean="0"/>
              <a:t>Are </a:t>
            </a:r>
            <a:r>
              <a:rPr lang="en-US" dirty="0"/>
              <a:t>the specific documentation and procedures to operate safely and</a:t>
            </a:r>
          </a:p>
          <a:p>
            <a:r>
              <a:rPr lang="en-US" dirty="0"/>
              <a:t>efficiently the detector, in place and adequate? This includes </a:t>
            </a:r>
            <a:r>
              <a:rPr lang="en-US" dirty="0" smtClean="0"/>
              <a:t>initial operation</a:t>
            </a:r>
            <a:r>
              <a:rPr lang="en-US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40696" y="5050971"/>
            <a:ext cx="2646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ESAD document</a:t>
            </a:r>
          </a:p>
          <a:p>
            <a:r>
              <a:rPr lang="en-US" dirty="0" smtClean="0"/>
              <a:t>RICH Operational Manual</a:t>
            </a:r>
          </a:p>
          <a:p>
            <a:r>
              <a:rPr lang="en-US" dirty="0" smtClean="0"/>
              <a:t>Commissioning Document</a:t>
            </a:r>
            <a:endParaRPr lang="en-US" dirty="0"/>
          </a:p>
        </p:txBody>
      </p:sp>
      <p:sp>
        <p:nvSpPr>
          <p:cNvPr id="15" name="Fußzeilenplatzhalter 7"/>
          <p:cNvSpPr txBox="1">
            <a:spLocks noGrp="1"/>
          </p:cNvSpPr>
          <p:nvPr/>
        </p:nvSpPr>
        <p:spPr>
          <a:xfrm>
            <a:off x="272037" y="6499767"/>
            <a:ext cx="3312257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CLAS12 </a:t>
            </a:r>
            <a:r>
              <a:rPr lang="en-US" sz="1200" dirty="0" err="1">
                <a:solidFill>
                  <a:schemeClr val="bg1"/>
                </a:solidFill>
              </a:rPr>
              <a:t>R</a:t>
            </a:r>
            <a:r>
              <a:rPr lang="en-US" sz="1200" dirty="0" err="1" smtClean="0">
                <a:solidFill>
                  <a:schemeClr val="bg1"/>
                </a:solidFill>
              </a:rPr>
              <a:t>iCH</a:t>
            </a:r>
            <a:r>
              <a:rPr lang="en-US" sz="1200" dirty="0" smtClean="0">
                <a:solidFill>
                  <a:schemeClr val="bg1"/>
                </a:solidFill>
              </a:rPr>
              <a:t> Readiness  Review, 13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June 2016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923640" y="3100473"/>
            <a:ext cx="2973479" cy="863741"/>
          </a:xfrm>
          <a:prstGeom prst="wedgeRoundRectCallout">
            <a:avLst>
              <a:gd name="adj1" fmla="val -2207"/>
              <a:gd name="adj2" fmla="val -9415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50857" y="3140152"/>
            <a:ext cx="2891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Reviewed by M. </a:t>
            </a:r>
            <a:r>
              <a:rPr lang="en-US" sz="1200" dirty="0" err="1" smtClean="0"/>
              <a:t>Saptarshi</a:t>
            </a:r>
            <a:r>
              <a:rPr lang="en-US" sz="1200" dirty="0" smtClean="0"/>
              <a:t>:</a:t>
            </a:r>
            <a:endParaRPr lang="en-US" sz="1200" dirty="0"/>
          </a:p>
          <a:p>
            <a:r>
              <a:rPr lang="en-US" sz="1200" dirty="0" smtClean="0"/>
              <a:t>Tank (200 psi): McMaster </a:t>
            </a:r>
            <a:r>
              <a:rPr lang="en-US" sz="1200" dirty="0"/>
              <a:t>Part # 9554K71</a:t>
            </a:r>
            <a:r>
              <a:rPr lang="it-IT" sz="1200" dirty="0"/>
              <a:t> </a:t>
            </a:r>
            <a:r>
              <a:rPr lang="it-IT" sz="1200" dirty="0" smtClean="0"/>
              <a:t> </a:t>
            </a:r>
            <a:endParaRPr lang="en-US" sz="1200" dirty="0" smtClean="0"/>
          </a:p>
          <a:p>
            <a:r>
              <a:rPr lang="en-US" sz="1200" dirty="0" smtClean="0"/>
              <a:t>Relief (90 psig): McMaster </a:t>
            </a:r>
            <a:r>
              <a:rPr lang="en-US" sz="1200" dirty="0"/>
              <a:t>Part # </a:t>
            </a:r>
            <a:r>
              <a:rPr lang="en-US" sz="1200" dirty="0" smtClean="0"/>
              <a:t>4700K83</a:t>
            </a:r>
          </a:p>
          <a:p>
            <a:r>
              <a:rPr lang="it-IT" sz="1200" dirty="0" err="1" smtClean="0"/>
              <a:t>Relief</a:t>
            </a:r>
            <a:r>
              <a:rPr lang="it-IT" sz="1200" dirty="0" smtClean="0"/>
              <a:t> (175 </a:t>
            </a:r>
            <a:r>
              <a:rPr lang="it-IT" sz="1200" dirty="0" err="1" smtClean="0"/>
              <a:t>psig</a:t>
            </a:r>
            <a:r>
              <a:rPr lang="it-IT" sz="1200" dirty="0" smtClean="0"/>
              <a:t>): </a:t>
            </a:r>
            <a:r>
              <a:rPr lang="en-US" sz="1200" dirty="0"/>
              <a:t>McMaster Part # 4700K15</a:t>
            </a:r>
            <a:r>
              <a:rPr lang="it-IT" sz="1200" dirty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78874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12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75845" y="-76200"/>
            <a:ext cx="704629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smtClean="0">
                <a:ln w="1905"/>
                <a:solidFill>
                  <a:schemeClr val="bg1"/>
                </a:solidFill>
                <a:latin typeface="Calibri"/>
              </a:rPr>
              <a:t>CLAS12 RICH Project Midterm Status</a:t>
            </a:r>
            <a:endParaRPr lang="en-US" sz="3600" dirty="0">
              <a:ln w="1905"/>
              <a:solidFill>
                <a:schemeClr val="bg1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142" y="887393"/>
            <a:ext cx="8367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Charge </a:t>
            </a:r>
            <a:r>
              <a:rPr lang="en-US" b="1" dirty="0" smtClean="0">
                <a:solidFill>
                  <a:srgbClr val="0000FF"/>
                </a:solidFill>
              </a:rPr>
              <a:t>3:</a:t>
            </a:r>
            <a:endParaRPr lang="en-US" b="1" dirty="0">
              <a:solidFill>
                <a:srgbClr val="0000FF"/>
              </a:solidFill>
            </a:endParaRPr>
          </a:p>
          <a:p>
            <a:endParaRPr lang="en-US" sz="1000" dirty="0"/>
          </a:p>
          <a:p>
            <a:r>
              <a:rPr lang="en-US" dirty="0" smtClean="0"/>
              <a:t>Has </a:t>
            </a:r>
            <a:r>
              <a:rPr lang="en-US" dirty="0"/>
              <a:t>the detector been completed towards operation? If not, what are the</a:t>
            </a:r>
          </a:p>
          <a:p>
            <a:r>
              <a:rPr lang="en-US" dirty="0"/>
              <a:t>completion/commissioning schedule and tasks?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40696" y="2195285"/>
            <a:ext cx="6299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Detector under construction </a:t>
            </a:r>
          </a:p>
          <a:p>
            <a:r>
              <a:rPr lang="en-US" dirty="0" smtClean="0"/>
              <a:t>A Management Plan define responsibilities and milestones</a:t>
            </a:r>
          </a:p>
          <a:p>
            <a:r>
              <a:rPr lang="en-US" dirty="0" smtClean="0"/>
              <a:t>Hardware and software tasks have been identified</a:t>
            </a:r>
          </a:p>
          <a:p>
            <a:r>
              <a:rPr lang="en-US" dirty="0" smtClean="0"/>
              <a:t>Detailed schedule exists for construction, assembling, installation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9142" y="3679579"/>
            <a:ext cx="8367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Charge 4</a:t>
            </a:r>
            <a:r>
              <a:rPr lang="en-US" b="1" dirty="0" smtClean="0">
                <a:solidFill>
                  <a:srgbClr val="0000FF"/>
                </a:solidFill>
              </a:rPr>
              <a:t>:</a:t>
            </a:r>
            <a:endParaRPr lang="en-US" b="1" dirty="0">
              <a:solidFill>
                <a:srgbClr val="0000FF"/>
              </a:solidFill>
            </a:endParaRPr>
          </a:p>
          <a:p>
            <a:endParaRPr lang="en-US" sz="1000" dirty="0"/>
          </a:p>
          <a:p>
            <a:r>
              <a:rPr lang="en-US" dirty="0" smtClean="0"/>
              <a:t>Have </a:t>
            </a:r>
            <a:r>
              <a:rPr lang="en-US" dirty="0"/>
              <a:t>all the jobs that need to be done to safely mount the detector been</a:t>
            </a:r>
          </a:p>
          <a:p>
            <a:r>
              <a:rPr lang="en-US" dirty="0"/>
              <a:t>identified and defined adequately?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40696" y="5050971"/>
            <a:ext cx="51740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systems </a:t>
            </a:r>
            <a:r>
              <a:rPr lang="en-US" dirty="0" smtClean="0"/>
              <a:t>are verified </a:t>
            </a:r>
            <a:r>
              <a:rPr lang="en-US" dirty="0"/>
              <a:t>prior of installation</a:t>
            </a:r>
          </a:p>
          <a:p>
            <a:r>
              <a:rPr lang="en-US" dirty="0" smtClean="0"/>
              <a:t>Installation procedure derived from the LTCC</a:t>
            </a:r>
          </a:p>
          <a:p>
            <a:r>
              <a:rPr lang="en-US" dirty="0" smtClean="0"/>
              <a:t>Special care planned during transportation and lifting</a:t>
            </a:r>
          </a:p>
          <a:p>
            <a:r>
              <a:rPr lang="en-US" dirty="0" smtClean="0"/>
              <a:t>The space for services has been allocated </a:t>
            </a:r>
          </a:p>
        </p:txBody>
      </p:sp>
      <p:sp>
        <p:nvSpPr>
          <p:cNvPr id="15" name="Fußzeilenplatzhalter 7"/>
          <p:cNvSpPr txBox="1">
            <a:spLocks noGrp="1"/>
          </p:cNvSpPr>
          <p:nvPr/>
        </p:nvSpPr>
        <p:spPr>
          <a:xfrm>
            <a:off x="272037" y="6499767"/>
            <a:ext cx="3312257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CLAS12 </a:t>
            </a:r>
            <a:r>
              <a:rPr lang="en-US" sz="1200" dirty="0" err="1">
                <a:solidFill>
                  <a:schemeClr val="bg1"/>
                </a:solidFill>
              </a:rPr>
              <a:t>R</a:t>
            </a:r>
            <a:r>
              <a:rPr lang="en-US" sz="1200" dirty="0" err="1" smtClean="0">
                <a:solidFill>
                  <a:schemeClr val="bg1"/>
                </a:solidFill>
              </a:rPr>
              <a:t>iCH</a:t>
            </a:r>
            <a:r>
              <a:rPr lang="en-US" sz="1200" dirty="0" smtClean="0">
                <a:solidFill>
                  <a:schemeClr val="bg1"/>
                </a:solidFill>
              </a:rPr>
              <a:t> Readiness  Review, 13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June 2016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829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13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75845" y="-76200"/>
            <a:ext cx="704629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smtClean="0">
                <a:ln w="1905"/>
                <a:solidFill>
                  <a:schemeClr val="bg1"/>
                </a:solidFill>
                <a:latin typeface="Calibri"/>
              </a:rPr>
              <a:t>CLAS12 RICH Project Midterm Status</a:t>
            </a:r>
            <a:endParaRPr lang="en-US" sz="3600" dirty="0">
              <a:ln w="1905"/>
              <a:solidFill>
                <a:schemeClr val="bg1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142" y="887393"/>
            <a:ext cx="8367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Charge 5</a:t>
            </a:r>
            <a:r>
              <a:rPr lang="en-US" b="1" dirty="0" smtClean="0">
                <a:solidFill>
                  <a:srgbClr val="0000FF"/>
                </a:solidFill>
              </a:rPr>
              <a:t>:</a:t>
            </a:r>
            <a:endParaRPr lang="en-US" b="1" dirty="0">
              <a:solidFill>
                <a:srgbClr val="0000FF"/>
              </a:solidFill>
            </a:endParaRPr>
          </a:p>
          <a:p>
            <a:endParaRPr lang="en-US" sz="1000" dirty="0"/>
          </a:p>
          <a:p>
            <a:r>
              <a:rPr lang="en-US" dirty="0" smtClean="0"/>
              <a:t>Has </a:t>
            </a:r>
            <a:r>
              <a:rPr lang="en-US" dirty="0"/>
              <a:t>the detector ownership, maintenance and control been defined</a:t>
            </a:r>
          </a:p>
          <a:p>
            <a:r>
              <a:rPr lang="en-US" dirty="0"/>
              <a:t>during beam operations?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40696" y="2195285"/>
            <a:ext cx="4791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Slow control and interlock ensure safety</a:t>
            </a:r>
          </a:p>
          <a:p>
            <a:r>
              <a:rPr lang="en-US" dirty="0" smtClean="0"/>
              <a:t>RICH run is a shared duty between INFN and JLab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9142" y="3579793"/>
            <a:ext cx="8367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Charge </a:t>
            </a:r>
            <a:r>
              <a:rPr lang="en-US" b="1" dirty="0" smtClean="0">
                <a:solidFill>
                  <a:srgbClr val="0000FF"/>
                </a:solidFill>
              </a:rPr>
              <a:t>6:</a:t>
            </a:r>
            <a:endParaRPr lang="en-US" b="1" dirty="0">
              <a:solidFill>
                <a:srgbClr val="0000FF"/>
              </a:solidFill>
            </a:endParaRPr>
          </a:p>
          <a:p>
            <a:endParaRPr lang="en-US" sz="1000" dirty="0"/>
          </a:p>
          <a:p>
            <a:r>
              <a:rPr lang="en-US" dirty="0" smtClean="0"/>
              <a:t>Are </a:t>
            </a:r>
            <a:r>
              <a:rPr lang="en-US" dirty="0"/>
              <a:t>the responsibilities for carrying out each job identified, and are the manpower </a:t>
            </a:r>
          </a:p>
          <a:p>
            <a:r>
              <a:rPr lang="en-US" dirty="0"/>
              <a:t>and other resources necessary to complete them on time in place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40696" y="5050971"/>
            <a:ext cx="4651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phases have a plan with assigned manpower </a:t>
            </a:r>
          </a:p>
        </p:txBody>
      </p:sp>
      <p:sp>
        <p:nvSpPr>
          <p:cNvPr id="16" name="Fußzeilenplatzhalter 7"/>
          <p:cNvSpPr txBox="1">
            <a:spLocks noGrp="1"/>
          </p:cNvSpPr>
          <p:nvPr/>
        </p:nvSpPr>
        <p:spPr>
          <a:xfrm>
            <a:off x="272037" y="6499767"/>
            <a:ext cx="3312257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CLAS12 </a:t>
            </a:r>
            <a:r>
              <a:rPr lang="en-US" sz="1200" dirty="0" err="1">
                <a:solidFill>
                  <a:schemeClr val="bg1"/>
                </a:solidFill>
              </a:rPr>
              <a:t>R</a:t>
            </a:r>
            <a:r>
              <a:rPr lang="en-US" sz="1200" dirty="0" err="1" smtClean="0">
                <a:solidFill>
                  <a:schemeClr val="bg1"/>
                </a:solidFill>
              </a:rPr>
              <a:t>iCH</a:t>
            </a:r>
            <a:r>
              <a:rPr lang="en-US" sz="1200" dirty="0" smtClean="0">
                <a:solidFill>
                  <a:schemeClr val="bg1"/>
                </a:solidFill>
              </a:rPr>
              <a:t> Readiness  Review, 13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June 2016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25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14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86993" y="-76200"/>
            <a:ext cx="602400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smtClean="0">
                <a:ln w="1905"/>
                <a:solidFill>
                  <a:schemeClr val="bg1"/>
                </a:solidFill>
                <a:latin typeface="Calibri"/>
              </a:rPr>
              <a:t>CLAS12 RICH </a:t>
            </a:r>
            <a:r>
              <a:rPr lang="en-US" sz="3600" dirty="0" smtClean="0">
                <a:ln w="1905"/>
                <a:solidFill>
                  <a:schemeClr val="bg1"/>
                </a:solidFill>
                <a:latin typeface="Calibri"/>
              </a:rPr>
              <a:t>Readiness Review</a:t>
            </a:r>
            <a:endParaRPr lang="en-US" sz="3600" dirty="0">
              <a:ln w="1905"/>
              <a:solidFill>
                <a:schemeClr val="bg1"/>
              </a:solidFill>
              <a:latin typeface="Calibri"/>
            </a:endParaRPr>
          </a:p>
        </p:txBody>
      </p:sp>
      <p:sp>
        <p:nvSpPr>
          <p:cNvPr id="16" name="Fußzeilenplatzhalter 7"/>
          <p:cNvSpPr txBox="1">
            <a:spLocks noGrp="1"/>
          </p:cNvSpPr>
          <p:nvPr/>
        </p:nvSpPr>
        <p:spPr>
          <a:xfrm>
            <a:off x="272037" y="6499767"/>
            <a:ext cx="3312257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CLAS12 </a:t>
            </a:r>
            <a:r>
              <a:rPr lang="en-US" sz="1200" dirty="0" err="1">
                <a:solidFill>
                  <a:schemeClr val="bg1"/>
                </a:solidFill>
              </a:rPr>
              <a:t>R</a:t>
            </a:r>
            <a:r>
              <a:rPr lang="en-US" sz="1200" dirty="0" err="1" smtClean="0">
                <a:solidFill>
                  <a:schemeClr val="bg1"/>
                </a:solidFill>
              </a:rPr>
              <a:t>iCH</a:t>
            </a:r>
            <a:r>
              <a:rPr lang="en-US" sz="1200" dirty="0" smtClean="0">
                <a:solidFill>
                  <a:schemeClr val="bg1"/>
                </a:solidFill>
              </a:rPr>
              <a:t> Readiness  Review, 13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June 2016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90803" y="2960915"/>
            <a:ext cx="307210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smtClean="0">
                <a:ln w="1905"/>
                <a:solidFill>
                  <a:srgbClr val="0000FF"/>
                </a:solidFill>
                <a:latin typeface="Calibri"/>
              </a:rPr>
              <a:t>BACKUP SLIDES </a:t>
            </a:r>
            <a:endParaRPr lang="en-US" sz="3600" dirty="0">
              <a:ln w="1905"/>
              <a:solidFill>
                <a:srgbClr val="0000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6113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15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86993" y="-76200"/>
            <a:ext cx="602400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smtClean="0">
                <a:ln w="1905"/>
                <a:solidFill>
                  <a:schemeClr val="bg1"/>
                </a:solidFill>
                <a:latin typeface="Calibri"/>
              </a:rPr>
              <a:t>CLAS12 RICH </a:t>
            </a:r>
            <a:r>
              <a:rPr lang="en-US" sz="3600" dirty="0" smtClean="0">
                <a:ln w="1905"/>
                <a:solidFill>
                  <a:schemeClr val="bg1"/>
                </a:solidFill>
                <a:latin typeface="Calibri"/>
              </a:rPr>
              <a:t>Readiness Review</a:t>
            </a:r>
            <a:endParaRPr lang="en-US" sz="3600" dirty="0">
              <a:ln w="1905"/>
              <a:solidFill>
                <a:schemeClr val="bg1"/>
              </a:solidFill>
              <a:latin typeface="Calibri"/>
            </a:endParaRPr>
          </a:p>
        </p:txBody>
      </p:sp>
      <p:sp>
        <p:nvSpPr>
          <p:cNvPr id="16" name="Fußzeilenplatzhalter 7"/>
          <p:cNvSpPr txBox="1">
            <a:spLocks noGrp="1"/>
          </p:cNvSpPr>
          <p:nvPr/>
        </p:nvSpPr>
        <p:spPr>
          <a:xfrm>
            <a:off x="272037" y="6499767"/>
            <a:ext cx="3312257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CLAS12 </a:t>
            </a:r>
            <a:r>
              <a:rPr lang="en-US" sz="1200" dirty="0" err="1">
                <a:solidFill>
                  <a:schemeClr val="bg1"/>
                </a:solidFill>
              </a:rPr>
              <a:t>R</a:t>
            </a:r>
            <a:r>
              <a:rPr lang="en-US" sz="1200" dirty="0" err="1" smtClean="0">
                <a:solidFill>
                  <a:schemeClr val="bg1"/>
                </a:solidFill>
              </a:rPr>
              <a:t>iCH</a:t>
            </a:r>
            <a:r>
              <a:rPr lang="en-US" sz="1200" dirty="0" smtClean="0">
                <a:solidFill>
                  <a:schemeClr val="bg1"/>
                </a:solidFill>
              </a:rPr>
              <a:t> Readiness  Review, 13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June 2016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" name="Picture 1" descr="Panel_deform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43" y="912640"/>
            <a:ext cx="7710714" cy="558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8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731993" y="-76200"/>
            <a:ext cx="553393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The RICH Management Plan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2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5" name="Picture 14" descr="Organiz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939" y="827837"/>
            <a:ext cx="6032500" cy="58007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02000" y="734786"/>
            <a:ext cx="852714" cy="1995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62429" y="1533071"/>
            <a:ext cx="30197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Responsibility during construction</a:t>
            </a:r>
          </a:p>
          <a:p>
            <a:r>
              <a:rPr lang="en-US" sz="1600" dirty="0" smtClean="0"/>
              <a:t>identified in the </a:t>
            </a:r>
          </a:p>
          <a:p>
            <a:r>
              <a:rPr lang="en-US" sz="1600" dirty="0" smtClean="0"/>
              <a:t>RICH </a:t>
            </a:r>
            <a:r>
              <a:rPr lang="en-US" sz="1600" dirty="0"/>
              <a:t>M</a:t>
            </a:r>
            <a:r>
              <a:rPr lang="en-US" sz="1600" dirty="0" smtClean="0"/>
              <a:t>anagement </a:t>
            </a:r>
            <a:r>
              <a:rPr lang="en-US" sz="1600" dirty="0"/>
              <a:t>P</a:t>
            </a:r>
            <a:r>
              <a:rPr lang="en-US" sz="1600" dirty="0" smtClean="0"/>
              <a:t>lan</a:t>
            </a:r>
            <a:endParaRPr lang="en-US" sz="1600" dirty="0"/>
          </a:p>
        </p:txBody>
      </p:sp>
      <p:sp>
        <p:nvSpPr>
          <p:cNvPr id="13" name="Fußzeilenplatzhalter 7"/>
          <p:cNvSpPr txBox="1">
            <a:spLocks noGrp="1"/>
          </p:cNvSpPr>
          <p:nvPr/>
        </p:nvSpPr>
        <p:spPr>
          <a:xfrm>
            <a:off x="272037" y="6499767"/>
            <a:ext cx="3312257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CLAS12 </a:t>
            </a:r>
            <a:r>
              <a:rPr lang="en-US" sz="1200" dirty="0" err="1">
                <a:solidFill>
                  <a:schemeClr val="bg1"/>
                </a:solidFill>
              </a:rPr>
              <a:t>R</a:t>
            </a:r>
            <a:r>
              <a:rPr lang="en-US" sz="1200" dirty="0" err="1" smtClean="0">
                <a:solidFill>
                  <a:schemeClr val="bg1"/>
                </a:solidFill>
              </a:rPr>
              <a:t>iCH</a:t>
            </a:r>
            <a:r>
              <a:rPr lang="en-US" sz="1200" dirty="0" smtClean="0">
                <a:solidFill>
                  <a:schemeClr val="bg1"/>
                </a:solidFill>
              </a:rPr>
              <a:t> Readiness  Review, 13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June 2016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020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995983" y="-76200"/>
            <a:ext cx="300595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The RICH Crew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3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Donut 1"/>
          <p:cNvSpPr/>
          <p:nvPr/>
        </p:nvSpPr>
        <p:spPr>
          <a:xfrm>
            <a:off x="1633211" y="787405"/>
            <a:ext cx="5883525" cy="5524129"/>
          </a:xfrm>
          <a:prstGeom prst="donut">
            <a:avLst>
              <a:gd name="adj" fmla="val 478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35051" y="2327148"/>
            <a:ext cx="1877784" cy="2170032"/>
            <a:chOff x="489855" y="2392889"/>
            <a:chExt cx="1877784" cy="2170032"/>
          </a:xfrm>
        </p:grpSpPr>
        <p:sp>
          <p:nvSpPr>
            <p:cNvPr id="3" name="Rounded Rectangle 2"/>
            <p:cNvSpPr/>
            <p:nvPr/>
          </p:nvSpPr>
          <p:spPr>
            <a:xfrm>
              <a:off x="489855" y="2392889"/>
              <a:ext cx="1877784" cy="21700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26142" y="2438248"/>
              <a:ext cx="1841497" cy="19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Electronics</a:t>
              </a:r>
            </a:p>
            <a:p>
              <a:endParaRPr lang="en-US" sz="800" dirty="0"/>
            </a:p>
            <a:p>
              <a:r>
                <a:rPr lang="en-US" sz="1400" dirty="0"/>
                <a:t>B. </a:t>
              </a:r>
              <a:r>
                <a:rPr lang="en-US" sz="1400" dirty="0" err="1"/>
                <a:t>Raydo</a:t>
              </a:r>
              <a:r>
                <a:rPr lang="en-US" sz="1400" dirty="0"/>
                <a:t> (JLab)</a:t>
              </a:r>
            </a:p>
            <a:p>
              <a:r>
                <a:rPr lang="en-US" sz="1400" dirty="0" smtClean="0"/>
                <a:t>M</a:t>
              </a:r>
              <a:r>
                <a:rPr lang="en-US" sz="1400" dirty="0"/>
                <a:t>. </a:t>
              </a:r>
              <a:r>
                <a:rPr lang="en-US" sz="1400" dirty="0" err="1"/>
                <a:t>Turisini</a:t>
              </a:r>
              <a:r>
                <a:rPr lang="en-US" sz="1400" dirty="0"/>
                <a:t> (INFN-FE)</a:t>
              </a:r>
            </a:p>
            <a:p>
              <a:r>
                <a:rPr lang="en-US" sz="1400" dirty="0" smtClean="0"/>
                <a:t>P. </a:t>
              </a:r>
              <a:r>
                <a:rPr lang="en-US" sz="1400" dirty="0" err="1" smtClean="0"/>
                <a:t>Musico</a:t>
              </a:r>
              <a:r>
                <a:rPr lang="en-US" sz="1400" dirty="0" smtClean="0"/>
                <a:t> (INFN-GE)</a:t>
              </a:r>
            </a:p>
            <a:p>
              <a:r>
                <a:rPr lang="en-US" sz="1400" dirty="0" smtClean="0"/>
                <a:t>C. Cuevas (JLab)</a:t>
              </a:r>
            </a:p>
            <a:p>
              <a:r>
                <a:rPr lang="en-US" sz="1400" dirty="0" smtClean="0"/>
                <a:t>R. </a:t>
              </a:r>
              <a:r>
                <a:rPr lang="en-US" sz="1400" dirty="0" err="1" smtClean="0"/>
                <a:t>Malaguti</a:t>
              </a:r>
              <a:r>
                <a:rPr lang="en-US" sz="1400" dirty="0" smtClean="0"/>
                <a:t> (INFN-FE)</a:t>
              </a:r>
            </a:p>
            <a:p>
              <a:r>
                <a:rPr lang="en-US" sz="1400" dirty="0"/>
                <a:t>G</a:t>
              </a:r>
              <a:r>
                <a:rPr lang="en-US" sz="1400" dirty="0" smtClean="0"/>
                <a:t>. Mini (INFN-GE)</a:t>
              </a:r>
            </a:p>
            <a:p>
              <a:r>
                <a:rPr lang="en-US" sz="1400" dirty="0" smtClean="0"/>
                <a:t>E. </a:t>
              </a:r>
              <a:r>
                <a:rPr lang="en-US" sz="1400" dirty="0" err="1" smtClean="0"/>
                <a:t>Cisbani</a:t>
              </a:r>
              <a:r>
                <a:rPr lang="en-US" sz="1400" dirty="0" smtClean="0"/>
                <a:t> (ISS)</a:t>
              </a:r>
              <a:endParaRPr lang="en-US" sz="14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048071" y="771077"/>
            <a:ext cx="1802821" cy="1224643"/>
            <a:chOff x="2048071" y="916213"/>
            <a:chExt cx="1802821" cy="1224643"/>
          </a:xfrm>
        </p:grpSpPr>
        <p:sp>
          <p:nvSpPr>
            <p:cNvPr id="10" name="Rounded Rectangle 9"/>
            <p:cNvSpPr/>
            <p:nvPr/>
          </p:nvSpPr>
          <p:spPr>
            <a:xfrm>
              <a:off x="2048071" y="916213"/>
              <a:ext cx="1802821" cy="122464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76548" y="932541"/>
              <a:ext cx="167434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MA-PMTs</a:t>
              </a:r>
            </a:p>
            <a:p>
              <a:endParaRPr lang="en-US" sz="800" dirty="0"/>
            </a:p>
            <a:p>
              <a:r>
                <a:rPr lang="en-US" sz="1400" dirty="0" smtClean="0">
                  <a:solidFill>
                    <a:srgbClr val="000000"/>
                  </a:solidFill>
                </a:rPr>
                <a:t>V. </a:t>
              </a:r>
              <a:r>
                <a:rPr lang="en-US" sz="1400" dirty="0" err="1" smtClean="0">
                  <a:solidFill>
                    <a:srgbClr val="000000"/>
                  </a:solidFill>
                </a:rPr>
                <a:t>Kubarovsky</a:t>
              </a:r>
              <a:r>
                <a:rPr lang="en-US" sz="1400" dirty="0" smtClean="0">
                  <a:solidFill>
                    <a:srgbClr val="000000"/>
                  </a:solidFill>
                </a:rPr>
                <a:t> (JLab)</a:t>
              </a:r>
            </a:p>
            <a:p>
              <a:r>
                <a:rPr lang="en-US" sz="1400" dirty="0" smtClean="0"/>
                <a:t>A. Kim (UCONN)</a:t>
              </a:r>
            </a:p>
            <a:p>
              <a:r>
                <a:rPr lang="en-US" sz="1400" dirty="0" smtClean="0"/>
                <a:t>++ students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849402" y="741291"/>
            <a:ext cx="1784006" cy="2000548"/>
            <a:chOff x="5282984" y="777574"/>
            <a:chExt cx="1784006" cy="2000548"/>
          </a:xfrm>
        </p:grpSpPr>
        <p:sp>
          <p:nvSpPr>
            <p:cNvPr id="12" name="Rounded Rectangle 11"/>
            <p:cNvSpPr/>
            <p:nvPr/>
          </p:nvSpPr>
          <p:spPr>
            <a:xfrm>
              <a:off x="5282984" y="777574"/>
              <a:ext cx="1784006" cy="200054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92646" y="777574"/>
              <a:ext cx="1632265" cy="2000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Software</a:t>
              </a:r>
            </a:p>
            <a:p>
              <a:endParaRPr lang="en-US" sz="800" dirty="0"/>
            </a:p>
            <a:p>
              <a:r>
                <a:rPr lang="en-US" sz="1400" dirty="0" smtClean="0"/>
                <a:t>F. </a:t>
              </a:r>
              <a:r>
                <a:rPr lang="en-US" sz="1400" dirty="0" err="1" smtClean="0"/>
                <a:t>Benmokhtar</a:t>
              </a:r>
              <a:r>
                <a:rPr lang="en-US" sz="1400" dirty="0" smtClean="0"/>
                <a:t> (DU)</a:t>
              </a:r>
            </a:p>
            <a:p>
              <a:r>
                <a:rPr lang="en-US" sz="1400" dirty="0" smtClean="0"/>
                <a:t>S. Pisano (LNF)</a:t>
              </a:r>
            </a:p>
            <a:p>
              <a:r>
                <a:rPr lang="en-US" sz="1400" dirty="0" smtClean="0"/>
                <a:t>K. Livingston (UG)</a:t>
              </a:r>
            </a:p>
            <a:p>
              <a:r>
                <a:rPr lang="en-US" sz="1400" dirty="0" smtClean="0"/>
                <a:t>N. </a:t>
              </a:r>
              <a:r>
                <a:rPr lang="en-US" sz="1400" dirty="0" err="1" smtClean="0"/>
                <a:t>Baltzell</a:t>
              </a:r>
              <a:endParaRPr lang="en-US" sz="1400" dirty="0" smtClean="0"/>
            </a:p>
            <a:p>
              <a:r>
                <a:rPr lang="en-US" sz="1400" dirty="0" smtClean="0"/>
                <a:t>M. </a:t>
              </a:r>
              <a:r>
                <a:rPr lang="en-US" sz="1400" dirty="0" err="1" smtClean="0"/>
                <a:t>Turisini</a:t>
              </a:r>
              <a:endParaRPr lang="en-US" sz="1400" dirty="0"/>
            </a:p>
            <a:p>
              <a:r>
                <a:rPr lang="en-US" sz="1400" dirty="0" smtClean="0"/>
                <a:t>B. </a:t>
              </a:r>
              <a:r>
                <a:rPr lang="en-US" sz="1400" dirty="0" err="1" smtClean="0"/>
                <a:t>Raydo</a:t>
              </a:r>
              <a:endParaRPr lang="en-US" sz="1400" dirty="0" smtClean="0"/>
            </a:p>
            <a:p>
              <a:r>
                <a:rPr lang="en-US" sz="1400" dirty="0" smtClean="0"/>
                <a:t>++ students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843809" y="2225814"/>
            <a:ext cx="1923199" cy="2226300"/>
            <a:chOff x="6558631" y="2389106"/>
            <a:chExt cx="1923199" cy="1960186"/>
          </a:xfrm>
        </p:grpSpPr>
        <p:sp>
          <p:nvSpPr>
            <p:cNvPr id="14" name="Rounded Rectangle 13"/>
            <p:cNvSpPr/>
            <p:nvPr/>
          </p:nvSpPr>
          <p:spPr>
            <a:xfrm>
              <a:off x="6558631" y="2389106"/>
              <a:ext cx="1881979" cy="196018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20323" y="2398182"/>
              <a:ext cx="1861507" cy="1951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Mechanics &amp; Gas</a:t>
              </a:r>
            </a:p>
            <a:p>
              <a:endParaRPr lang="en-US" sz="800" dirty="0"/>
            </a:p>
            <a:p>
              <a:r>
                <a:rPr lang="en-US" sz="1400" dirty="0" smtClean="0"/>
                <a:t>S. </a:t>
              </a:r>
              <a:r>
                <a:rPr lang="en-US" sz="1400" dirty="0" err="1" smtClean="0"/>
                <a:t>Tomassini</a:t>
              </a:r>
              <a:r>
                <a:rPr lang="en-US" sz="1400" dirty="0" smtClean="0"/>
                <a:t> (LNF)</a:t>
              </a:r>
            </a:p>
            <a:p>
              <a:r>
                <a:rPr lang="en-US" sz="1400" dirty="0" smtClean="0"/>
                <a:t>D. </a:t>
              </a:r>
              <a:r>
                <a:rPr lang="en-US" sz="1400" dirty="0" err="1" smtClean="0"/>
                <a:t>Orecchini</a:t>
              </a:r>
              <a:r>
                <a:rPr lang="en-US" sz="1400" dirty="0" smtClean="0"/>
                <a:t> (LNF)</a:t>
              </a:r>
            </a:p>
            <a:p>
              <a:r>
                <a:rPr lang="en-US" sz="1400" dirty="0" smtClean="0"/>
                <a:t>G. </a:t>
              </a:r>
              <a:r>
                <a:rPr lang="en-US" sz="1400" dirty="0" err="1" smtClean="0"/>
                <a:t>Fuga</a:t>
              </a:r>
              <a:r>
                <a:rPr lang="en-US" sz="1400" dirty="0" smtClean="0"/>
                <a:t> (LNF)</a:t>
              </a:r>
            </a:p>
            <a:p>
              <a:r>
                <a:rPr lang="en-US" sz="1400" dirty="0" smtClean="0"/>
                <a:t>S. </a:t>
              </a:r>
              <a:r>
                <a:rPr lang="en-US" sz="1400" dirty="0" err="1" smtClean="0"/>
                <a:t>Squerzanti</a:t>
              </a:r>
              <a:r>
                <a:rPr lang="en-US" sz="1400" dirty="0" smtClean="0"/>
                <a:t> (INFN-FE)</a:t>
              </a:r>
            </a:p>
            <a:p>
              <a:r>
                <a:rPr lang="en-US" sz="1400" dirty="0" smtClean="0"/>
                <a:t>V. </a:t>
              </a:r>
              <a:r>
                <a:rPr lang="en-US" sz="1400" dirty="0" err="1" smtClean="0"/>
                <a:t>Lucherini</a:t>
              </a:r>
              <a:r>
                <a:rPr lang="en-US" sz="1400" dirty="0" smtClean="0"/>
                <a:t> (LNF)</a:t>
              </a:r>
            </a:p>
            <a:p>
              <a:r>
                <a:rPr lang="en-US" sz="1400" dirty="0" smtClean="0"/>
                <a:t>R. </a:t>
              </a:r>
              <a:r>
                <a:rPr lang="en-US" sz="1400" dirty="0" err="1" smtClean="0"/>
                <a:t>Perrino</a:t>
              </a:r>
              <a:r>
                <a:rPr lang="en-US" sz="1400" dirty="0" smtClean="0"/>
                <a:t> (INFN-BA)</a:t>
              </a:r>
            </a:p>
            <a:p>
              <a:r>
                <a:rPr lang="en-US" sz="1400" dirty="0" smtClean="0"/>
                <a:t>K. Bailey (ANL)</a:t>
              </a:r>
            </a:p>
            <a:p>
              <a:r>
                <a:rPr lang="en-US" sz="1400" dirty="0" smtClean="0"/>
                <a:t>T. O’Connor (ANL)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447488" y="4632705"/>
            <a:ext cx="2069248" cy="1693036"/>
            <a:chOff x="5692418" y="4632705"/>
            <a:chExt cx="2069248" cy="1693036"/>
          </a:xfrm>
        </p:grpSpPr>
        <p:sp>
          <p:nvSpPr>
            <p:cNvPr id="16" name="Rounded Rectangle 15"/>
            <p:cNvSpPr/>
            <p:nvPr/>
          </p:nvSpPr>
          <p:spPr>
            <a:xfrm>
              <a:off x="5692418" y="4632705"/>
              <a:ext cx="2069248" cy="169303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54110" y="4696206"/>
              <a:ext cx="2007556" cy="15388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Aerogel</a:t>
              </a:r>
            </a:p>
            <a:p>
              <a:endParaRPr lang="en-US" sz="800" dirty="0"/>
            </a:p>
            <a:p>
              <a:r>
                <a:rPr lang="en-US" sz="1400" dirty="0" smtClean="0">
                  <a:solidFill>
                    <a:srgbClr val="000000"/>
                  </a:solidFill>
                </a:rPr>
                <a:t>M. Contalbrigo (INFN-FE)</a:t>
              </a:r>
            </a:p>
            <a:p>
              <a:r>
                <a:rPr lang="en-US" sz="1400" dirty="0" smtClean="0"/>
                <a:t>M. </a:t>
              </a:r>
              <a:r>
                <a:rPr lang="en-US" sz="1400" dirty="0" err="1" smtClean="0"/>
                <a:t>Mirazita</a:t>
              </a:r>
              <a:r>
                <a:rPr lang="en-US" sz="1400" dirty="0" smtClean="0"/>
                <a:t> (LNF)</a:t>
              </a:r>
            </a:p>
            <a:p>
              <a:r>
                <a:rPr lang="en-US" sz="1400" dirty="0" smtClean="0"/>
                <a:t>A. </a:t>
              </a:r>
              <a:r>
                <a:rPr lang="en-US" sz="1400" dirty="0" err="1" smtClean="0"/>
                <a:t>Movsysian</a:t>
              </a:r>
              <a:r>
                <a:rPr lang="en-US" sz="1400" dirty="0" smtClean="0"/>
                <a:t> (INFN-FE)</a:t>
              </a:r>
            </a:p>
            <a:p>
              <a:r>
                <a:rPr lang="en-US" sz="1400" dirty="0" smtClean="0"/>
                <a:t>L. </a:t>
              </a:r>
              <a:r>
                <a:rPr lang="en-US" sz="1400" dirty="0" err="1" smtClean="0"/>
                <a:t>Pappalardo</a:t>
              </a:r>
              <a:r>
                <a:rPr lang="en-US" sz="1400" dirty="0" smtClean="0"/>
                <a:t> (INFN-FE)</a:t>
              </a:r>
            </a:p>
            <a:p>
              <a:r>
                <a:rPr lang="en-US" sz="1400" dirty="0" smtClean="0"/>
                <a:t>++students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379532" y="4700672"/>
            <a:ext cx="1881979" cy="1785104"/>
            <a:chOff x="2379532" y="4700672"/>
            <a:chExt cx="1881979" cy="1785104"/>
          </a:xfrm>
        </p:grpSpPr>
        <p:sp>
          <p:nvSpPr>
            <p:cNvPr id="18" name="Rounded Rectangle 17"/>
            <p:cNvSpPr/>
            <p:nvPr/>
          </p:nvSpPr>
          <p:spPr>
            <a:xfrm>
              <a:off x="2379532" y="4718810"/>
              <a:ext cx="1881979" cy="176696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95650" y="4700672"/>
              <a:ext cx="1740092" cy="1785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Mirrors</a:t>
              </a:r>
            </a:p>
            <a:p>
              <a:endParaRPr lang="en-US" sz="800" dirty="0"/>
            </a:p>
            <a:p>
              <a:r>
                <a:rPr lang="en-US" sz="1400" dirty="0" smtClean="0">
                  <a:solidFill>
                    <a:srgbClr val="000000"/>
                  </a:solidFill>
                </a:rPr>
                <a:t>M. </a:t>
              </a:r>
              <a:r>
                <a:rPr lang="en-US" sz="1400" dirty="0" err="1" smtClean="0">
                  <a:solidFill>
                    <a:srgbClr val="000000"/>
                  </a:solidFill>
                </a:rPr>
                <a:t>Mirzita</a:t>
              </a:r>
              <a:r>
                <a:rPr lang="en-US" sz="1400" dirty="0" smtClean="0">
                  <a:solidFill>
                    <a:srgbClr val="000000"/>
                  </a:solidFill>
                </a:rPr>
                <a:t> (LNF)</a:t>
              </a:r>
            </a:p>
            <a:p>
              <a:r>
                <a:rPr lang="en-US" sz="1400" dirty="0"/>
                <a:t>S. </a:t>
              </a:r>
              <a:r>
                <a:rPr lang="en-US" sz="1400" dirty="0" err="1"/>
                <a:t>Tomassini</a:t>
              </a:r>
              <a:r>
                <a:rPr lang="en-US" sz="1400" dirty="0"/>
                <a:t> (LNF)</a:t>
              </a:r>
            </a:p>
            <a:p>
              <a:r>
                <a:rPr lang="en-US" sz="1400" dirty="0" smtClean="0"/>
                <a:t>I. </a:t>
              </a:r>
              <a:r>
                <a:rPr lang="en-US" sz="1400" dirty="0" err="1" smtClean="0"/>
                <a:t>Balossino</a:t>
              </a:r>
              <a:r>
                <a:rPr lang="en-US" sz="1400" dirty="0" smtClean="0"/>
                <a:t> (INFN-FE)</a:t>
              </a:r>
            </a:p>
            <a:p>
              <a:r>
                <a:rPr lang="en-US" sz="1400" dirty="0" smtClean="0"/>
                <a:t>L. </a:t>
              </a:r>
              <a:r>
                <a:rPr lang="en-US" sz="1400" dirty="0" err="1" smtClean="0"/>
                <a:t>Barion</a:t>
              </a:r>
              <a:r>
                <a:rPr lang="en-US" sz="1400" dirty="0" smtClean="0"/>
                <a:t> (INFN-FE)</a:t>
              </a:r>
            </a:p>
            <a:p>
              <a:r>
                <a:rPr lang="en-US" sz="1400" dirty="0" smtClean="0"/>
                <a:t>G. </a:t>
              </a:r>
              <a:r>
                <a:rPr lang="en-US" sz="1400" dirty="0" err="1" smtClean="0"/>
                <a:t>Angelini</a:t>
              </a:r>
              <a:r>
                <a:rPr lang="en-US" sz="1400" dirty="0" smtClean="0"/>
                <a:t> (GWU)</a:t>
              </a:r>
            </a:p>
            <a:p>
              <a:r>
                <a:rPr lang="en-US" sz="1400" dirty="0" smtClean="0"/>
                <a:t>++students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477508" y="2846203"/>
            <a:ext cx="3908642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@ JLab:</a:t>
            </a:r>
          </a:p>
          <a:p>
            <a:endParaRPr lang="en-US" sz="1000" dirty="0"/>
          </a:p>
          <a:p>
            <a:r>
              <a:rPr lang="en-US" sz="1400" dirty="0" smtClean="0"/>
              <a:t>Hall-B liaison V. </a:t>
            </a:r>
            <a:r>
              <a:rPr lang="en-US" sz="1400" dirty="0" err="1" smtClean="0"/>
              <a:t>Kubarovsky</a:t>
            </a:r>
            <a:endParaRPr lang="en-US" sz="1400" dirty="0" smtClean="0"/>
          </a:p>
          <a:p>
            <a:r>
              <a:rPr lang="en-US" sz="1400" dirty="0" smtClean="0"/>
              <a:t>Gas system: G. Jacobs (DSG)</a:t>
            </a:r>
          </a:p>
          <a:p>
            <a:r>
              <a:rPr lang="en-US" sz="1400" dirty="0"/>
              <a:t>Component validation, storage: </a:t>
            </a:r>
            <a:r>
              <a:rPr lang="en-US" sz="1400" dirty="0" smtClean="0"/>
              <a:t>L</a:t>
            </a:r>
            <a:r>
              <a:rPr lang="en-US" sz="1400" dirty="0"/>
              <a:t>. Tyler et al</a:t>
            </a:r>
            <a:r>
              <a:rPr lang="en-US" sz="1400" dirty="0" smtClean="0"/>
              <a:t>. (DSG)</a:t>
            </a:r>
            <a:endParaRPr lang="en-US" sz="1400" dirty="0"/>
          </a:p>
          <a:p>
            <a:r>
              <a:rPr lang="en-US" sz="1400" dirty="0" smtClean="0"/>
              <a:t>Power lines: C. Cuevas &amp; B. </a:t>
            </a:r>
            <a:r>
              <a:rPr lang="en-US" sz="1400" dirty="0" err="1" smtClean="0"/>
              <a:t>Raydo</a:t>
            </a:r>
            <a:r>
              <a:rPr lang="en-US" sz="1400" dirty="0"/>
              <a:t> </a:t>
            </a:r>
            <a:r>
              <a:rPr lang="en-US" sz="1400" dirty="0" smtClean="0"/>
              <a:t>(FE)</a:t>
            </a:r>
          </a:p>
          <a:p>
            <a:r>
              <a:rPr lang="en-US" sz="1400" dirty="0" smtClean="0"/>
              <a:t>Installation: R. Miller </a:t>
            </a:r>
            <a:endParaRPr lang="en-US" sz="1400" dirty="0"/>
          </a:p>
        </p:txBody>
      </p:sp>
      <p:sp>
        <p:nvSpPr>
          <p:cNvPr id="27" name="Fußzeilenplatzhalter 7"/>
          <p:cNvSpPr txBox="1">
            <a:spLocks noGrp="1"/>
          </p:cNvSpPr>
          <p:nvPr/>
        </p:nvSpPr>
        <p:spPr>
          <a:xfrm>
            <a:off x="272037" y="6499767"/>
            <a:ext cx="3312257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CLAS12 </a:t>
            </a:r>
            <a:r>
              <a:rPr lang="en-US" sz="1200" dirty="0" err="1">
                <a:solidFill>
                  <a:schemeClr val="bg1"/>
                </a:solidFill>
              </a:rPr>
              <a:t>R</a:t>
            </a:r>
            <a:r>
              <a:rPr lang="en-US" sz="1200" dirty="0" err="1" smtClean="0">
                <a:solidFill>
                  <a:schemeClr val="bg1"/>
                </a:solidFill>
              </a:rPr>
              <a:t>iCH</a:t>
            </a:r>
            <a:r>
              <a:rPr lang="en-US" sz="1200" dirty="0" smtClean="0">
                <a:solidFill>
                  <a:schemeClr val="bg1"/>
                </a:solidFill>
              </a:rPr>
              <a:t> Readiness  Review, 13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June 2016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384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226089" y="5464313"/>
            <a:ext cx="1554597" cy="7707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995983" y="-76200"/>
            <a:ext cx="300595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The RICH Crew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4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Donut 1"/>
          <p:cNvSpPr/>
          <p:nvPr/>
        </p:nvSpPr>
        <p:spPr>
          <a:xfrm>
            <a:off x="1633211" y="787405"/>
            <a:ext cx="5883525" cy="5524129"/>
          </a:xfrm>
          <a:prstGeom prst="donut">
            <a:avLst>
              <a:gd name="adj" fmla="val 478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35051" y="2327148"/>
            <a:ext cx="1877784" cy="2170032"/>
            <a:chOff x="489855" y="2392889"/>
            <a:chExt cx="1877784" cy="2170032"/>
          </a:xfrm>
        </p:grpSpPr>
        <p:sp>
          <p:nvSpPr>
            <p:cNvPr id="3" name="Rounded Rectangle 2"/>
            <p:cNvSpPr/>
            <p:nvPr/>
          </p:nvSpPr>
          <p:spPr>
            <a:xfrm>
              <a:off x="489855" y="2392889"/>
              <a:ext cx="1877784" cy="21700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26142" y="2438248"/>
              <a:ext cx="1841497" cy="19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Electronics</a:t>
              </a:r>
            </a:p>
            <a:p>
              <a:endParaRPr lang="en-US" sz="800" dirty="0"/>
            </a:p>
            <a:p>
              <a:r>
                <a:rPr lang="en-US" sz="1400" dirty="0" smtClean="0">
                  <a:solidFill>
                    <a:srgbClr val="FF0000"/>
                  </a:solidFill>
                </a:rPr>
                <a:t>M</a:t>
              </a:r>
              <a:r>
                <a:rPr lang="en-US" sz="1400" dirty="0">
                  <a:solidFill>
                    <a:srgbClr val="FF0000"/>
                  </a:solidFill>
                </a:rPr>
                <a:t>. </a:t>
              </a:r>
              <a:r>
                <a:rPr lang="en-US" sz="1400" dirty="0" err="1">
                  <a:solidFill>
                    <a:srgbClr val="FF0000"/>
                  </a:solidFill>
                </a:rPr>
                <a:t>Turisini</a:t>
              </a:r>
              <a:r>
                <a:rPr lang="en-US" sz="1400" dirty="0">
                  <a:solidFill>
                    <a:srgbClr val="FF0000"/>
                  </a:solidFill>
                </a:rPr>
                <a:t> (INFN-FE)</a:t>
              </a:r>
            </a:p>
            <a:p>
              <a:r>
                <a:rPr lang="en-US" sz="1400" dirty="0"/>
                <a:t>B. </a:t>
              </a:r>
              <a:r>
                <a:rPr lang="en-US" sz="1400" dirty="0" err="1"/>
                <a:t>Raydo</a:t>
              </a:r>
              <a:r>
                <a:rPr lang="en-US" sz="1400" dirty="0"/>
                <a:t> (</a:t>
              </a:r>
              <a:r>
                <a:rPr lang="en-US" sz="1400" dirty="0" err="1" smtClean="0"/>
                <a:t>Jlab</a:t>
              </a:r>
              <a:r>
                <a:rPr lang="en-US" sz="1400" dirty="0" smtClean="0"/>
                <a:t>)</a:t>
              </a:r>
            </a:p>
            <a:p>
              <a:r>
                <a:rPr lang="en-US" sz="1400" dirty="0" smtClean="0"/>
                <a:t>P. </a:t>
              </a:r>
              <a:r>
                <a:rPr lang="en-US" sz="1400" dirty="0" err="1" smtClean="0"/>
                <a:t>Musico</a:t>
              </a:r>
              <a:r>
                <a:rPr lang="en-US" sz="1400" dirty="0" smtClean="0"/>
                <a:t> (INFN-GE)</a:t>
              </a:r>
            </a:p>
            <a:p>
              <a:r>
                <a:rPr lang="en-US" sz="1400" dirty="0" smtClean="0"/>
                <a:t>C. Cuevas (JLab)</a:t>
              </a:r>
            </a:p>
            <a:p>
              <a:r>
                <a:rPr lang="en-US" sz="1400" dirty="0" smtClean="0"/>
                <a:t>R. </a:t>
              </a:r>
              <a:r>
                <a:rPr lang="en-US" sz="1400" dirty="0" err="1" smtClean="0"/>
                <a:t>Malaguti</a:t>
              </a:r>
              <a:r>
                <a:rPr lang="en-US" sz="1400" dirty="0" smtClean="0"/>
                <a:t> (INFN-FE)</a:t>
              </a:r>
            </a:p>
            <a:p>
              <a:r>
                <a:rPr lang="en-US" sz="1400" dirty="0"/>
                <a:t>G</a:t>
              </a:r>
              <a:r>
                <a:rPr lang="en-US" sz="1400" dirty="0" smtClean="0"/>
                <a:t>. Mini (INFN-GE)</a:t>
              </a:r>
            </a:p>
            <a:p>
              <a:r>
                <a:rPr lang="en-US" sz="1400" dirty="0" smtClean="0"/>
                <a:t>E. </a:t>
              </a:r>
              <a:r>
                <a:rPr lang="en-US" sz="1400" dirty="0" err="1" smtClean="0"/>
                <a:t>Cisbani</a:t>
              </a:r>
              <a:r>
                <a:rPr lang="en-US" sz="1400" dirty="0" smtClean="0"/>
                <a:t> (ISS)</a:t>
              </a:r>
              <a:endParaRPr lang="en-US" sz="14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048071" y="771077"/>
            <a:ext cx="1802821" cy="1224643"/>
            <a:chOff x="2048071" y="916213"/>
            <a:chExt cx="1802821" cy="1224643"/>
          </a:xfrm>
        </p:grpSpPr>
        <p:sp>
          <p:nvSpPr>
            <p:cNvPr id="10" name="Rounded Rectangle 9"/>
            <p:cNvSpPr/>
            <p:nvPr/>
          </p:nvSpPr>
          <p:spPr>
            <a:xfrm>
              <a:off x="2048071" y="916213"/>
              <a:ext cx="1802821" cy="122464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76548" y="932541"/>
              <a:ext cx="167434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MA-PMTs</a:t>
              </a:r>
            </a:p>
            <a:p>
              <a:endParaRPr lang="en-US" sz="800" dirty="0"/>
            </a:p>
            <a:p>
              <a:r>
                <a:rPr lang="en-US" sz="1400" dirty="0" smtClean="0">
                  <a:solidFill>
                    <a:srgbClr val="FF0000"/>
                  </a:solidFill>
                </a:rPr>
                <a:t>V. </a:t>
              </a:r>
              <a:r>
                <a:rPr lang="en-US" sz="1400" dirty="0" err="1" smtClean="0">
                  <a:solidFill>
                    <a:srgbClr val="FF0000"/>
                  </a:solidFill>
                </a:rPr>
                <a:t>Kubarovsky</a:t>
              </a:r>
              <a:r>
                <a:rPr lang="en-US" sz="1400" dirty="0" smtClean="0">
                  <a:solidFill>
                    <a:srgbClr val="FF0000"/>
                  </a:solidFill>
                </a:rPr>
                <a:t> (JLab)</a:t>
              </a:r>
            </a:p>
            <a:p>
              <a:r>
                <a:rPr lang="en-US" sz="1400" dirty="0" smtClean="0">
                  <a:solidFill>
                    <a:srgbClr val="FF0000"/>
                  </a:solidFill>
                </a:rPr>
                <a:t>A. Kim (UCONN)</a:t>
              </a:r>
            </a:p>
            <a:p>
              <a:r>
                <a:rPr lang="en-US" sz="1400" dirty="0" smtClean="0"/>
                <a:t>++ students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849402" y="741291"/>
            <a:ext cx="1784006" cy="2000548"/>
            <a:chOff x="5282984" y="777574"/>
            <a:chExt cx="1784006" cy="2000548"/>
          </a:xfrm>
        </p:grpSpPr>
        <p:sp>
          <p:nvSpPr>
            <p:cNvPr id="12" name="Rounded Rectangle 11"/>
            <p:cNvSpPr/>
            <p:nvPr/>
          </p:nvSpPr>
          <p:spPr>
            <a:xfrm>
              <a:off x="5282984" y="777574"/>
              <a:ext cx="1784006" cy="200054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92646" y="777574"/>
              <a:ext cx="1632265" cy="2000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Software</a:t>
              </a:r>
            </a:p>
            <a:p>
              <a:endParaRPr lang="en-US" sz="800" dirty="0"/>
            </a:p>
            <a:p>
              <a:r>
                <a:rPr lang="en-US" sz="1400" dirty="0" smtClean="0">
                  <a:solidFill>
                    <a:srgbClr val="FF0000"/>
                  </a:solidFill>
                </a:rPr>
                <a:t>F. </a:t>
              </a:r>
              <a:r>
                <a:rPr lang="en-US" sz="1400" dirty="0" err="1" smtClean="0">
                  <a:solidFill>
                    <a:srgbClr val="FF0000"/>
                  </a:solidFill>
                </a:rPr>
                <a:t>Benmokhtar</a:t>
              </a:r>
              <a:r>
                <a:rPr lang="en-US" sz="1400" dirty="0" smtClean="0">
                  <a:solidFill>
                    <a:srgbClr val="FF0000"/>
                  </a:solidFill>
                </a:rPr>
                <a:t> (DU)</a:t>
              </a:r>
            </a:p>
            <a:p>
              <a:r>
                <a:rPr lang="en-US" sz="1400" dirty="0" smtClean="0">
                  <a:solidFill>
                    <a:srgbClr val="FF0000"/>
                  </a:solidFill>
                </a:rPr>
                <a:t>S. Pisano (LNF)</a:t>
              </a:r>
            </a:p>
            <a:p>
              <a:r>
                <a:rPr lang="en-US" sz="1400" dirty="0" smtClean="0"/>
                <a:t>K. Livingston (UG)</a:t>
              </a:r>
            </a:p>
            <a:p>
              <a:r>
                <a:rPr lang="en-US" sz="1400" dirty="0" smtClean="0"/>
                <a:t>N. </a:t>
              </a:r>
              <a:r>
                <a:rPr lang="en-US" sz="1400" dirty="0" err="1" smtClean="0"/>
                <a:t>Baltzell</a:t>
              </a:r>
              <a:endParaRPr lang="en-US" sz="1400" dirty="0" smtClean="0"/>
            </a:p>
            <a:p>
              <a:r>
                <a:rPr lang="en-US" sz="1400" dirty="0" smtClean="0"/>
                <a:t>M. </a:t>
              </a:r>
              <a:r>
                <a:rPr lang="en-US" sz="1400" dirty="0" err="1" smtClean="0"/>
                <a:t>Turisini</a:t>
              </a:r>
              <a:endParaRPr lang="en-US" sz="1400" dirty="0"/>
            </a:p>
            <a:p>
              <a:r>
                <a:rPr lang="en-US" sz="1400" dirty="0" smtClean="0"/>
                <a:t>B. </a:t>
              </a:r>
              <a:r>
                <a:rPr lang="en-US" sz="1400" dirty="0" err="1" smtClean="0"/>
                <a:t>Raydo</a:t>
              </a:r>
              <a:endParaRPr lang="en-US" sz="1400" dirty="0" smtClean="0"/>
            </a:p>
            <a:p>
              <a:r>
                <a:rPr lang="en-US" sz="1400" dirty="0" smtClean="0"/>
                <a:t>++ students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843809" y="2225814"/>
            <a:ext cx="1923199" cy="2226300"/>
            <a:chOff x="6558631" y="2389106"/>
            <a:chExt cx="1923199" cy="1960186"/>
          </a:xfrm>
        </p:grpSpPr>
        <p:sp>
          <p:nvSpPr>
            <p:cNvPr id="14" name="Rounded Rectangle 13"/>
            <p:cNvSpPr/>
            <p:nvPr/>
          </p:nvSpPr>
          <p:spPr>
            <a:xfrm>
              <a:off x="6558631" y="2389106"/>
              <a:ext cx="1881979" cy="196018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20323" y="2398182"/>
              <a:ext cx="1861507" cy="1951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Mechanics &amp; Gas</a:t>
              </a:r>
            </a:p>
            <a:p>
              <a:endParaRPr lang="en-US" sz="800" dirty="0"/>
            </a:p>
            <a:p>
              <a:r>
                <a:rPr lang="en-US" sz="1400" dirty="0" smtClean="0">
                  <a:solidFill>
                    <a:srgbClr val="FF0000"/>
                  </a:solidFill>
                </a:rPr>
                <a:t>S. </a:t>
              </a:r>
              <a:r>
                <a:rPr lang="en-US" sz="1400" dirty="0" err="1" smtClean="0">
                  <a:solidFill>
                    <a:srgbClr val="FF0000"/>
                  </a:solidFill>
                </a:rPr>
                <a:t>Tomassini</a:t>
              </a:r>
              <a:r>
                <a:rPr lang="en-US" sz="1400" dirty="0" smtClean="0">
                  <a:solidFill>
                    <a:srgbClr val="FF0000"/>
                  </a:solidFill>
                </a:rPr>
                <a:t> (LNF)</a:t>
              </a:r>
            </a:p>
            <a:p>
              <a:r>
                <a:rPr lang="en-US" sz="1400" dirty="0" smtClean="0"/>
                <a:t>D. </a:t>
              </a:r>
              <a:r>
                <a:rPr lang="en-US" sz="1400" dirty="0" err="1" smtClean="0"/>
                <a:t>Orecchini</a:t>
              </a:r>
              <a:r>
                <a:rPr lang="en-US" sz="1400" dirty="0" smtClean="0"/>
                <a:t> (LNF)</a:t>
              </a:r>
            </a:p>
            <a:p>
              <a:r>
                <a:rPr lang="en-US" sz="1400" dirty="0" smtClean="0"/>
                <a:t>G. </a:t>
              </a:r>
              <a:r>
                <a:rPr lang="en-US" sz="1400" dirty="0" err="1" smtClean="0"/>
                <a:t>Fuga</a:t>
              </a:r>
              <a:r>
                <a:rPr lang="en-US" sz="1400" dirty="0" smtClean="0"/>
                <a:t> (LNF)</a:t>
              </a:r>
            </a:p>
            <a:p>
              <a:r>
                <a:rPr lang="en-US" sz="1400" dirty="0" smtClean="0"/>
                <a:t>S. </a:t>
              </a:r>
              <a:r>
                <a:rPr lang="en-US" sz="1400" dirty="0" err="1" smtClean="0"/>
                <a:t>Squerzanti</a:t>
              </a:r>
              <a:r>
                <a:rPr lang="en-US" sz="1400" dirty="0" smtClean="0"/>
                <a:t> (INFN-FE)</a:t>
              </a:r>
            </a:p>
            <a:p>
              <a:r>
                <a:rPr lang="en-US" sz="1400" dirty="0" smtClean="0"/>
                <a:t>V. </a:t>
              </a:r>
              <a:r>
                <a:rPr lang="en-US" sz="1400" dirty="0" err="1" smtClean="0"/>
                <a:t>Lucherini</a:t>
              </a:r>
              <a:r>
                <a:rPr lang="en-US" sz="1400" dirty="0" smtClean="0"/>
                <a:t> (LNF)</a:t>
              </a:r>
            </a:p>
            <a:p>
              <a:r>
                <a:rPr lang="en-US" sz="1400" dirty="0" smtClean="0"/>
                <a:t>R. </a:t>
              </a:r>
              <a:r>
                <a:rPr lang="en-US" sz="1400" dirty="0" err="1" smtClean="0"/>
                <a:t>Perrino</a:t>
              </a:r>
              <a:r>
                <a:rPr lang="en-US" sz="1400" dirty="0" smtClean="0"/>
                <a:t> (INFN-BA)</a:t>
              </a:r>
            </a:p>
            <a:p>
              <a:r>
                <a:rPr lang="en-US" sz="1400" dirty="0" smtClean="0"/>
                <a:t>K. Bailey (ANL)</a:t>
              </a:r>
            </a:p>
            <a:p>
              <a:r>
                <a:rPr lang="en-US" sz="1400" dirty="0" smtClean="0"/>
                <a:t>T. O’Connor (ANL)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447488" y="4632705"/>
            <a:ext cx="2069248" cy="1693036"/>
            <a:chOff x="5692418" y="4632705"/>
            <a:chExt cx="2069248" cy="1693036"/>
          </a:xfrm>
        </p:grpSpPr>
        <p:sp>
          <p:nvSpPr>
            <p:cNvPr id="16" name="Rounded Rectangle 15"/>
            <p:cNvSpPr/>
            <p:nvPr/>
          </p:nvSpPr>
          <p:spPr>
            <a:xfrm>
              <a:off x="5692418" y="4632705"/>
              <a:ext cx="2069248" cy="169303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54110" y="4696206"/>
              <a:ext cx="2007556" cy="15388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Aerogel</a:t>
              </a:r>
            </a:p>
            <a:p>
              <a:endParaRPr lang="en-US" sz="800" dirty="0"/>
            </a:p>
            <a:p>
              <a:r>
                <a:rPr lang="en-US" sz="1400" dirty="0" smtClean="0">
                  <a:solidFill>
                    <a:srgbClr val="FF0000"/>
                  </a:solidFill>
                </a:rPr>
                <a:t>M. Contalbrigo (INFN-FE)</a:t>
              </a:r>
            </a:p>
            <a:p>
              <a:r>
                <a:rPr lang="en-US" sz="1400" dirty="0" smtClean="0"/>
                <a:t>M. </a:t>
              </a:r>
              <a:r>
                <a:rPr lang="en-US" sz="1400" dirty="0" err="1" smtClean="0"/>
                <a:t>Mirazita</a:t>
              </a:r>
              <a:r>
                <a:rPr lang="en-US" sz="1400" dirty="0" smtClean="0"/>
                <a:t> (LNF)</a:t>
              </a:r>
            </a:p>
            <a:p>
              <a:r>
                <a:rPr lang="en-US" sz="1400" dirty="0" smtClean="0"/>
                <a:t>A. </a:t>
              </a:r>
              <a:r>
                <a:rPr lang="en-US" sz="1400" dirty="0" err="1" smtClean="0"/>
                <a:t>Movsysian</a:t>
              </a:r>
              <a:r>
                <a:rPr lang="en-US" sz="1400" dirty="0" smtClean="0"/>
                <a:t> (INFN-FE)</a:t>
              </a:r>
            </a:p>
            <a:p>
              <a:r>
                <a:rPr lang="en-US" sz="1400" dirty="0" smtClean="0"/>
                <a:t>L. </a:t>
              </a:r>
              <a:r>
                <a:rPr lang="en-US" sz="1400" dirty="0" err="1" smtClean="0"/>
                <a:t>Pappalardo</a:t>
              </a:r>
              <a:r>
                <a:rPr lang="en-US" sz="1400" dirty="0" smtClean="0"/>
                <a:t> (INFN-FE)</a:t>
              </a:r>
            </a:p>
            <a:p>
              <a:r>
                <a:rPr lang="en-US" sz="1400" dirty="0" smtClean="0"/>
                <a:t>++students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379532" y="4700672"/>
            <a:ext cx="1881979" cy="1785104"/>
            <a:chOff x="2379532" y="4700672"/>
            <a:chExt cx="1881979" cy="1785104"/>
          </a:xfrm>
        </p:grpSpPr>
        <p:sp>
          <p:nvSpPr>
            <p:cNvPr id="18" name="Rounded Rectangle 17"/>
            <p:cNvSpPr/>
            <p:nvPr/>
          </p:nvSpPr>
          <p:spPr>
            <a:xfrm>
              <a:off x="2379532" y="4718810"/>
              <a:ext cx="1881979" cy="176696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95650" y="4700672"/>
              <a:ext cx="1740092" cy="1785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Mirrors</a:t>
              </a:r>
            </a:p>
            <a:p>
              <a:endParaRPr lang="en-US" sz="800" dirty="0"/>
            </a:p>
            <a:p>
              <a:r>
                <a:rPr lang="en-US" sz="1400" dirty="0" smtClean="0">
                  <a:solidFill>
                    <a:srgbClr val="FF0000"/>
                  </a:solidFill>
                </a:rPr>
                <a:t>M. </a:t>
              </a:r>
              <a:r>
                <a:rPr lang="en-US" sz="1400" dirty="0" err="1" smtClean="0">
                  <a:solidFill>
                    <a:srgbClr val="FF0000"/>
                  </a:solidFill>
                </a:rPr>
                <a:t>Mirzita</a:t>
              </a:r>
              <a:r>
                <a:rPr lang="en-US" sz="1400" dirty="0" smtClean="0">
                  <a:solidFill>
                    <a:srgbClr val="FF0000"/>
                  </a:solidFill>
                </a:rPr>
                <a:t> (LNF)</a:t>
              </a:r>
            </a:p>
            <a:p>
              <a:r>
                <a:rPr lang="en-US" sz="1400" dirty="0"/>
                <a:t>S. </a:t>
              </a:r>
              <a:r>
                <a:rPr lang="en-US" sz="1400" dirty="0" err="1"/>
                <a:t>Tomassini</a:t>
              </a:r>
              <a:r>
                <a:rPr lang="en-US" sz="1400" dirty="0"/>
                <a:t> (LNF)</a:t>
              </a:r>
            </a:p>
            <a:p>
              <a:r>
                <a:rPr lang="en-US" sz="1400" dirty="0" smtClean="0"/>
                <a:t>I. </a:t>
              </a:r>
              <a:r>
                <a:rPr lang="en-US" sz="1400" dirty="0" err="1" smtClean="0"/>
                <a:t>Balossino</a:t>
              </a:r>
              <a:r>
                <a:rPr lang="en-US" sz="1400" dirty="0" smtClean="0"/>
                <a:t> (INFN-FE)</a:t>
              </a:r>
            </a:p>
            <a:p>
              <a:r>
                <a:rPr lang="en-US" sz="1400" dirty="0" smtClean="0"/>
                <a:t>L. </a:t>
              </a:r>
              <a:r>
                <a:rPr lang="en-US" sz="1400" dirty="0" err="1" smtClean="0"/>
                <a:t>Barion</a:t>
              </a:r>
              <a:r>
                <a:rPr lang="en-US" sz="1400" dirty="0" smtClean="0"/>
                <a:t> (INFN-FE)</a:t>
              </a:r>
            </a:p>
            <a:p>
              <a:r>
                <a:rPr lang="en-US" sz="1400" dirty="0" smtClean="0"/>
                <a:t>G. </a:t>
              </a:r>
              <a:r>
                <a:rPr lang="en-US" sz="1400" dirty="0" err="1" smtClean="0"/>
                <a:t>Angelini</a:t>
              </a:r>
              <a:r>
                <a:rPr lang="en-US" sz="1400" dirty="0" smtClean="0"/>
                <a:t> (GWU)</a:t>
              </a:r>
            </a:p>
            <a:p>
              <a:r>
                <a:rPr lang="en-US" sz="1400" dirty="0" smtClean="0"/>
                <a:t>++students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477508" y="2846203"/>
            <a:ext cx="3908642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@ JLab:</a:t>
            </a:r>
          </a:p>
          <a:p>
            <a:endParaRPr lang="en-US" sz="1000" dirty="0"/>
          </a:p>
          <a:p>
            <a:r>
              <a:rPr lang="en-US" sz="1400" dirty="0" smtClean="0"/>
              <a:t>Hall-B liaison: </a:t>
            </a:r>
            <a:r>
              <a:rPr lang="en-US" sz="1400" dirty="0" smtClean="0">
                <a:solidFill>
                  <a:srgbClr val="FF0000"/>
                </a:solidFill>
              </a:rPr>
              <a:t>V. </a:t>
            </a:r>
            <a:r>
              <a:rPr lang="en-US" sz="1400" dirty="0" err="1" smtClean="0">
                <a:solidFill>
                  <a:srgbClr val="FF0000"/>
                </a:solidFill>
              </a:rPr>
              <a:t>Kubarovsky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sz="1400" dirty="0" smtClean="0"/>
              <a:t>Gas system: </a:t>
            </a:r>
            <a:r>
              <a:rPr lang="en-US" sz="1400" dirty="0" smtClean="0">
                <a:solidFill>
                  <a:srgbClr val="FF0000"/>
                </a:solidFill>
              </a:rPr>
              <a:t>G. Jacobs </a:t>
            </a:r>
            <a:r>
              <a:rPr lang="en-US" sz="1400" dirty="0" smtClean="0"/>
              <a:t>(DSG)</a:t>
            </a:r>
          </a:p>
          <a:p>
            <a:r>
              <a:rPr lang="en-US" sz="1400" dirty="0"/>
              <a:t>Component validation, storage: </a:t>
            </a:r>
            <a:r>
              <a:rPr lang="en-US" sz="1400" dirty="0" smtClean="0">
                <a:solidFill>
                  <a:srgbClr val="FF0000"/>
                </a:solidFill>
              </a:rPr>
              <a:t>L</a:t>
            </a:r>
            <a:r>
              <a:rPr lang="en-US" sz="1400" dirty="0">
                <a:solidFill>
                  <a:srgbClr val="FF0000"/>
                </a:solidFill>
              </a:rPr>
              <a:t>. Tyler </a:t>
            </a:r>
            <a:r>
              <a:rPr lang="en-US" sz="1400" dirty="0"/>
              <a:t>et al</a:t>
            </a:r>
            <a:r>
              <a:rPr lang="en-US" sz="1400" dirty="0" smtClean="0"/>
              <a:t>. (DSG)</a:t>
            </a:r>
            <a:endParaRPr lang="en-US" sz="1400" dirty="0"/>
          </a:p>
          <a:p>
            <a:r>
              <a:rPr lang="en-US" sz="1400" dirty="0" smtClean="0"/>
              <a:t>Power lines: </a:t>
            </a:r>
            <a:r>
              <a:rPr lang="en-US" sz="1400" dirty="0" smtClean="0">
                <a:solidFill>
                  <a:srgbClr val="FF0000"/>
                </a:solidFill>
              </a:rPr>
              <a:t>C. Cuevas </a:t>
            </a:r>
            <a:r>
              <a:rPr lang="en-US" sz="1400" dirty="0" smtClean="0"/>
              <a:t>&amp; </a:t>
            </a:r>
            <a:r>
              <a:rPr lang="en-US" sz="1400" dirty="0" smtClean="0">
                <a:solidFill>
                  <a:srgbClr val="FF0000"/>
                </a:solidFill>
              </a:rPr>
              <a:t>B. </a:t>
            </a:r>
            <a:r>
              <a:rPr lang="en-US" sz="1400" dirty="0" err="1" smtClean="0">
                <a:solidFill>
                  <a:srgbClr val="FF0000"/>
                </a:solidFill>
              </a:rPr>
              <a:t>Raydo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/>
              <a:t>(FE)</a:t>
            </a:r>
          </a:p>
          <a:p>
            <a:r>
              <a:rPr lang="en-US" sz="1400" dirty="0" smtClean="0"/>
              <a:t>Installation: R. Miller </a:t>
            </a:r>
            <a:endParaRPr lang="en-US" sz="1400" dirty="0"/>
          </a:p>
        </p:txBody>
      </p:sp>
      <p:sp>
        <p:nvSpPr>
          <p:cNvPr id="27" name="Fußzeilenplatzhalter 7"/>
          <p:cNvSpPr txBox="1">
            <a:spLocks noGrp="1"/>
          </p:cNvSpPr>
          <p:nvPr/>
        </p:nvSpPr>
        <p:spPr>
          <a:xfrm>
            <a:off x="272037" y="6499767"/>
            <a:ext cx="3312257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CLAS12 </a:t>
            </a:r>
            <a:r>
              <a:rPr lang="en-US" sz="1200" dirty="0" err="1">
                <a:solidFill>
                  <a:schemeClr val="bg1"/>
                </a:solidFill>
              </a:rPr>
              <a:t>R</a:t>
            </a:r>
            <a:r>
              <a:rPr lang="en-US" sz="1200" dirty="0" err="1" smtClean="0">
                <a:solidFill>
                  <a:schemeClr val="bg1"/>
                </a:solidFill>
              </a:rPr>
              <a:t>iCH</a:t>
            </a:r>
            <a:r>
              <a:rPr lang="en-US" sz="1200" dirty="0" smtClean="0">
                <a:solidFill>
                  <a:schemeClr val="bg1"/>
                </a:solidFill>
              </a:rPr>
              <a:t> Readiness  Review, 13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June 2016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089" y="5496425"/>
            <a:ext cx="15731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Responsible during 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>
                <a:solidFill>
                  <a:srgbClr val="FF0000"/>
                </a:solidFill>
              </a:rPr>
              <a:t>P</a:t>
            </a:r>
            <a:r>
              <a:rPr lang="en-US" sz="1400" dirty="0" smtClean="0">
                <a:solidFill>
                  <a:srgbClr val="FF0000"/>
                </a:solidFill>
              </a:rPr>
              <a:t>hysics run and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Maintenance</a:t>
            </a:r>
          </a:p>
        </p:txBody>
      </p:sp>
    </p:spTree>
    <p:extLst>
      <p:ext uri="{BB962C8B-B14F-4D97-AF65-F5344CB8AC3E}">
        <p14:creationId xmlns:p14="http://schemas.microsoft.com/office/powerpoint/2010/main" val="402954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5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99981" y="-76200"/>
            <a:ext cx="619803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smtClean="0">
                <a:ln w="1905"/>
                <a:solidFill>
                  <a:schemeClr val="bg1"/>
                </a:solidFill>
                <a:latin typeface="Calibri"/>
              </a:rPr>
              <a:t>CLAS12 RICH Recommendations</a:t>
            </a:r>
            <a:endParaRPr lang="en-US" sz="3600" dirty="0">
              <a:ln w="1905"/>
              <a:solidFill>
                <a:schemeClr val="bg1"/>
              </a:solidFill>
              <a:latin typeface="Calibri"/>
            </a:endParaRPr>
          </a:p>
        </p:txBody>
      </p:sp>
      <p:sp>
        <p:nvSpPr>
          <p:cNvPr id="15" name="Fußzeilenplatzhalter 7"/>
          <p:cNvSpPr txBox="1">
            <a:spLocks noGrp="1"/>
          </p:cNvSpPr>
          <p:nvPr/>
        </p:nvSpPr>
        <p:spPr>
          <a:xfrm>
            <a:off x="272037" y="6499767"/>
            <a:ext cx="3312257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CLAS12 </a:t>
            </a:r>
            <a:r>
              <a:rPr lang="en-US" sz="1200" dirty="0" err="1">
                <a:solidFill>
                  <a:schemeClr val="bg1"/>
                </a:solidFill>
              </a:rPr>
              <a:t>R</a:t>
            </a:r>
            <a:r>
              <a:rPr lang="en-US" sz="1200" dirty="0" err="1" smtClean="0">
                <a:solidFill>
                  <a:schemeClr val="bg1"/>
                </a:solidFill>
              </a:rPr>
              <a:t>iCH</a:t>
            </a:r>
            <a:r>
              <a:rPr lang="en-US" sz="1200" dirty="0" smtClean="0">
                <a:solidFill>
                  <a:schemeClr val="bg1"/>
                </a:solidFill>
              </a:rPr>
              <a:t> Readiness  Review, 13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June 2016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81321" y="1986956"/>
            <a:ext cx="8894110" cy="2992897"/>
            <a:chOff x="208540" y="3886723"/>
            <a:chExt cx="8894110" cy="2992897"/>
          </a:xfrm>
        </p:grpSpPr>
        <p:pic>
          <p:nvPicPr>
            <p:cNvPr id="2" name="Picture 1" descr="BRMA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1089" y="3886723"/>
              <a:ext cx="3115490" cy="276044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8640007" y="6347360"/>
              <a:ext cx="462643" cy="4082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08540" y="4022642"/>
              <a:ext cx="498032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FF"/>
                  </a:solidFill>
                </a:rPr>
                <a:t>A more quantitative evaluation of the front-end electronic FPGA board design and component choices such as the </a:t>
              </a:r>
              <a:r>
                <a:rPr lang="en-US" sz="1200" dirty="0">
                  <a:solidFill>
                    <a:srgbClr val="FF0000"/>
                  </a:solidFill>
                </a:rPr>
                <a:t>FPGA </a:t>
              </a:r>
              <a:r>
                <a:rPr lang="en-US" sz="1200" dirty="0">
                  <a:solidFill>
                    <a:srgbClr val="0000FF"/>
                  </a:solidFill>
                </a:rPr>
                <a:t>and the fiber transceiver should be made to establish that </a:t>
              </a:r>
              <a:r>
                <a:rPr lang="en-US" sz="1200" dirty="0">
                  <a:solidFill>
                    <a:srgbClr val="FF0000"/>
                  </a:solidFill>
                </a:rPr>
                <a:t>radiation effects</a:t>
              </a:r>
              <a:r>
                <a:rPr lang="en-US" sz="1200" dirty="0">
                  <a:solidFill>
                    <a:srgbClr val="0000FF"/>
                  </a:solidFill>
                </a:rPr>
                <a:t> in close proximity to the beam line will not compromise the performance of the readout electronics</a:t>
              </a:r>
              <a:r>
                <a:rPr lang="en-US" sz="1200" dirty="0" smtClean="0">
                  <a:solidFill>
                    <a:srgbClr val="0000FF"/>
                  </a:solidFill>
                </a:rPr>
                <a:t>. [PR 2013]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72043" y="5156071"/>
              <a:ext cx="4732485" cy="1723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Radiation tests performed with neutron and gammas:</a:t>
              </a:r>
            </a:p>
            <a:p>
              <a:endParaRPr lang="en-US" sz="1400" dirty="0" smtClean="0">
                <a:solidFill>
                  <a:srgbClr val="FF0000"/>
                </a:solidFill>
              </a:endParaRPr>
            </a:p>
            <a:p>
              <a:r>
                <a:rPr lang="en-US" sz="1400" dirty="0" smtClean="0"/>
                <a:t>    </a:t>
              </a:r>
              <a:r>
                <a:rPr lang="en-US" sz="1400" dirty="0" smtClean="0">
                  <a:solidFill>
                    <a:srgbClr val="4CDE41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r>
                <a:rPr lang="en-US" sz="1400" dirty="0" smtClean="0">
                  <a:latin typeface="Zapf Dingbats"/>
                  <a:ea typeface="Zapf Dingbats"/>
                  <a:cs typeface="Zapf Dingbats"/>
                  <a:sym typeface="Zapf Dingbats"/>
                </a:rPr>
                <a:t>   </a:t>
              </a:r>
              <a:r>
                <a:rPr lang="en-US" sz="1200" dirty="0" smtClean="0"/>
                <a:t>~ 1 error/day in the FPGA volatile configuration over the full RICH</a:t>
              </a:r>
            </a:p>
            <a:p>
              <a:endParaRPr lang="en-US" sz="1200" dirty="0" smtClean="0"/>
            </a:p>
            <a:p>
              <a:r>
                <a:rPr lang="en-US" sz="1400" dirty="0" smtClean="0"/>
                <a:t>    </a:t>
              </a:r>
              <a:r>
                <a:rPr lang="en-US" sz="1400" dirty="0" smtClean="0">
                  <a:solidFill>
                    <a:srgbClr val="4CDE41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   </a:t>
              </a:r>
              <a:r>
                <a:rPr lang="en-US" sz="1200" dirty="0" smtClean="0"/>
                <a:t>No error in the non-volatile memory after ~ 50 years*</a:t>
              </a:r>
            </a:p>
            <a:p>
              <a:endParaRPr lang="en-US" sz="1200" dirty="0" smtClean="0"/>
            </a:p>
            <a:p>
              <a:r>
                <a:rPr lang="en-US" sz="1400" dirty="0" smtClean="0">
                  <a:solidFill>
                    <a:srgbClr val="4CDE41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   ✔   </a:t>
              </a:r>
              <a:r>
                <a:rPr lang="en-US" sz="1200" dirty="0" smtClean="0"/>
                <a:t>Hardware issues only after 20 </a:t>
              </a:r>
              <a:r>
                <a:rPr lang="en-US" sz="1200" dirty="0" smtClean="0"/>
                <a:t>years*   </a:t>
              </a:r>
              <a:r>
                <a:rPr lang="en-US" sz="1200" dirty="0" smtClean="0"/>
                <a:t>[*CLAS12 years at full </a:t>
              </a:r>
              <a:r>
                <a:rPr lang="en-US" sz="1200" dirty="0" err="1" smtClean="0"/>
                <a:t>lumi</a:t>
              </a:r>
              <a:r>
                <a:rPr lang="en-US" sz="1200" dirty="0" smtClean="0"/>
                <a:t>]</a:t>
              </a:r>
            </a:p>
            <a:p>
              <a:r>
                <a:rPr lang="en-US" sz="1400" dirty="0" smtClean="0"/>
                <a:t>           </a:t>
              </a:r>
              <a:r>
                <a:rPr lang="en-US" sz="1200" dirty="0" smtClean="0"/>
                <a:t>transceiver (with n) and voltage regulators (with </a:t>
              </a:r>
              <a:r>
                <a:rPr lang="en-US" sz="1200" dirty="0" smtClean="0">
                  <a:latin typeface="Symbol" charset="2"/>
                  <a:cs typeface="Symbol" charset="2"/>
                </a:rPr>
                <a:t>g</a:t>
              </a:r>
              <a:r>
                <a:rPr lang="en-US" sz="1200" dirty="0" smtClean="0"/>
                <a:t>) 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244824" y="762979"/>
            <a:ext cx="82953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Several recommendations referred to the Management Plan and Schedule [PR 2013, MR 2014, PMR 2015]</a:t>
            </a:r>
          </a:p>
          <a:p>
            <a:endParaRPr lang="en-US" sz="1400" dirty="0" smtClean="0">
              <a:solidFill>
                <a:srgbClr val="0000FF"/>
              </a:solidFill>
            </a:endParaRPr>
          </a:p>
          <a:p>
            <a:pPr marL="285750" indent="-285750">
              <a:buFont typeface="Zapf Dingbats" charset="0"/>
              <a:buChar char=" "/>
            </a:pPr>
            <a:r>
              <a:rPr lang="en-US" sz="1400" dirty="0" smtClean="0">
                <a:solidFill>
                  <a:srgbClr val="4CDE4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sz="1400" dirty="0" smtClean="0">
                <a:latin typeface="Zapf Dingbats"/>
                <a:ea typeface="Zapf Dingbats"/>
                <a:cs typeface="Zapf Dingbats"/>
                <a:sym typeface="Zapf Dingbats"/>
              </a:rPr>
              <a:t>   </a:t>
            </a:r>
            <a:r>
              <a:rPr lang="en-US" sz="1200" dirty="0" smtClean="0">
                <a:solidFill>
                  <a:srgbClr val="000000"/>
                </a:solidFill>
                <a:sym typeface="Zapf Dingbats"/>
              </a:rPr>
              <a:t>Accomplished in accordance to JLab management and DOE</a:t>
            </a:r>
          </a:p>
          <a:p>
            <a:pPr marL="285750" indent="-285750">
              <a:buFont typeface="Zapf Dingbats" charset="0"/>
              <a:buChar char=" "/>
            </a:pPr>
            <a:endParaRPr lang="en-US" sz="1200" dirty="0" smtClean="0">
              <a:solidFill>
                <a:srgbClr val="000000"/>
              </a:solidFill>
              <a:sym typeface="Zapf Dingbats"/>
            </a:endParaRPr>
          </a:p>
          <a:p>
            <a:pPr marL="285750" indent="-285750">
              <a:buFont typeface="Zapf Dingbats" charset="0"/>
              <a:buChar char=" "/>
            </a:pPr>
            <a:r>
              <a:rPr lang="en-US" sz="1400" dirty="0" smtClean="0">
                <a:solidFill>
                  <a:srgbClr val="4CDE4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sz="1400" dirty="0" smtClean="0">
                <a:solidFill>
                  <a:srgbClr val="0000FF"/>
                </a:solidFill>
                <a:sym typeface="Zapf Dingbats"/>
              </a:rPr>
              <a:t>    </a:t>
            </a:r>
            <a:r>
              <a:rPr lang="en-US" sz="1200" dirty="0" smtClean="0">
                <a:sym typeface="Zapf Dingbats"/>
              </a:rPr>
              <a:t>DOE relaxed supervision after project mid-term review</a:t>
            </a:r>
            <a:r>
              <a:rPr lang="en-US" sz="1400" dirty="0" smtClean="0">
                <a:sym typeface="Zapf Dingbats"/>
              </a:rPr>
              <a:t> </a:t>
            </a:r>
            <a:r>
              <a:rPr lang="en-US" sz="1400" dirty="0" smtClean="0"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endParaRPr lang="en-US" sz="1400" dirty="0"/>
          </a:p>
          <a:p>
            <a:r>
              <a:rPr lang="en-US" sz="1400" dirty="0" smtClean="0"/>
              <a:t>    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199469" y="5298023"/>
            <a:ext cx="887196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Cabling</a:t>
            </a:r>
            <a:r>
              <a:rPr lang="en-US" sz="1200" dirty="0">
                <a:solidFill>
                  <a:srgbClr val="0000FF"/>
                </a:solidFill>
              </a:rPr>
              <a:t>, PMTs and electronics were mentioned, so ensure the procurements of </a:t>
            </a:r>
            <a:r>
              <a:rPr lang="en-US" sz="1200" dirty="0" smtClean="0">
                <a:solidFill>
                  <a:srgbClr val="0000FF"/>
                </a:solidFill>
              </a:rPr>
              <a:t>these</a:t>
            </a:r>
          </a:p>
          <a:p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>
                <a:solidFill>
                  <a:srgbClr val="0000FF"/>
                </a:solidFill>
              </a:rPr>
              <a:t>items are </a:t>
            </a:r>
            <a:r>
              <a:rPr lang="en-US" sz="1200" dirty="0" smtClean="0">
                <a:solidFill>
                  <a:srgbClr val="0000FF"/>
                </a:solidFill>
              </a:rPr>
              <a:t>acceptable </a:t>
            </a:r>
            <a:r>
              <a:rPr lang="en-US" sz="1200" dirty="0">
                <a:solidFill>
                  <a:srgbClr val="0000FF"/>
                </a:solidFill>
              </a:rPr>
              <a:t>per JLab </a:t>
            </a:r>
            <a:r>
              <a:rPr lang="en-US" sz="1200" dirty="0">
                <a:solidFill>
                  <a:srgbClr val="FF0000"/>
                </a:solidFill>
              </a:rPr>
              <a:t>electrical and fire protection </a:t>
            </a:r>
            <a:r>
              <a:rPr lang="en-US" sz="1200" dirty="0" smtClean="0">
                <a:solidFill>
                  <a:srgbClr val="0000FF"/>
                </a:solidFill>
              </a:rPr>
              <a:t>guidance. [MR 2014]   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dirty="0" smtClean="0">
                <a:solidFill>
                  <a:srgbClr val="0000FF"/>
                </a:solidFill>
              </a:rPr>
              <a:t>         </a:t>
            </a:r>
            <a:r>
              <a:rPr lang="en-US" sz="1400" dirty="0" smtClean="0">
                <a:solidFill>
                  <a:srgbClr val="4CDE4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    </a:t>
            </a:r>
            <a:r>
              <a:rPr lang="en-US" sz="1200" dirty="0" smtClean="0"/>
              <a:t>We accounted for </a:t>
            </a:r>
            <a:r>
              <a:rPr lang="en-US" sz="1200" dirty="0"/>
              <a:t>the </a:t>
            </a:r>
            <a:r>
              <a:rPr lang="en-US" sz="1200" dirty="0" smtClean="0"/>
              <a:t>cable fire </a:t>
            </a:r>
            <a:r>
              <a:rPr lang="en-US" sz="1200" dirty="0"/>
              <a:t>rating </a:t>
            </a:r>
            <a:r>
              <a:rPr lang="en-US" sz="1200" dirty="0" smtClean="0"/>
              <a:t>requirements and RICH services design was reviewed by C. Cuevas. </a:t>
            </a:r>
          </a:p>
        </p:txBody>
      </p:sp>
    </p:spTree>
    <p:extLst>
      <p:ext uri="{BB962C8B-B14F-4D97-AF65-F5344CB8AC3E}">
        <p14:creationId xmlns:p14="http://schemas.microsoft.com/office/powerpoint/2010/main" val="156058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569599" y="1939055"/>
            <a:ext cx="6574401" cy="2468965"/>
            <a:chOff x="2569599" y="2056978"/>
            <a:chExt cx="6574401" cy="2468965"/>
          </a:xfrm>
        </p:grpSpPr>
        <p:pic>
          <p:nvPicPr>
            <p:cNvPr id="11" name="Picture 10" descr="Nitrogen_lin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9599" y="2056978"/>
              <a:ext cx="6574401" cy="2468965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6812644" y="2442501"/>
              <a:ext cx="879928" cy="870842"/>
            </a:xfrm>
            <a:prstGeom prst="ellipse">
              <a:avLst/>
            </a:prstGeom>
            <a:noFill/>
            <a:ln w="38100"/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336472" y="3118772"/>
              <a:ext cx="988785" cy="718457"/>
            </a:xfrm>
            <a:prstGeom prst="ellipse">
              <a:avLst/>
            </a:prstGeom>
            <a:noFill/>
            <a:ln w="38100"/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66502" y="2066049"/>
              <a:ext cx="1866906" cy="3764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6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99981" y="-76200"/>
            <a:ext cx="619803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smtClean="0">
                <a:ln w="1905"/>
                <a:solidFill>
                  <a:schemeClr val="bg1"/>
                </a:solidFill>
                <a:latin typeface="Calibri"/>
              </a:rPr>
              <a:t>CLAS12 RICH Recommendations</a:t>
            </a:r>
            <a:endParaRPr lang="en-US" sz="3600" dirty="0">
              <a:ln w="1905"/>
              <a:solidFill>
                <a:schemeClr val="bg1"/>
              </a:solidFill>
              <a:latin typeface="Calibri"/>
            </a:endParaRPr>
          </a:p>
        </p:txBody>
      </p:sp>
      <p:sp>
        <p:nvSpPr>
          <p:cNvPr id="15" name="Fußzeilenplatzhalter 7"/>
          <p:cNvSpPr txBox="1">
            <a:spLocks noGrp="1"/>
          </p:cNvSpPr>
          <p:nvPr/>
        </p:nvSpPr>
        <p:spPr>
          <a:xfrm>
            <a:off x="272037" y="6499767"/>
            <a:ext cx="3312257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CLAS12 </a:t>
            </a:r>
            <a:r>
              <a:rPr lang="en-US" sz="1200" dirty="0" err="1">
                <a:solidFill>
                  <a:schemeClr val="bg1"/>
                </a:solidFill>
              </a:rPr>
              <a:t>R</a:t>
            </a:r>
            <a:r>
              <a:rPr lang="en-US" sz="1200" dirty="0" err="1" smtClean="0">
                <a:solidFill>
                  <a:schemeClr val="bg1"/>
                </a:solidFill>
              </a:rPr>
              <a:t>iCH</a:t>
            </a:r>
            <a:r>
              <a:rPr lang="en-US" sz="1200" dirty="0" smtClean="0">
                <a:solidFill>
                  <a:schemeClr val="bg1"/>
                </a:solidFill>
              </a:rPr>
              <a:t> Readiness  Review, 13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June 2016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5037" y="681054"/>
            <a:ext cx="8735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A </a:t>
            </a:r>
            <a:r>
              <a:rPr lang="en-US" sz="1200" dirty="0">
                <a:solidFill>
                  <a:srgbClr val="0000FF"/>
                </a:solidFill>
              </a:rPr>
              <a:t>properly sized relief valve will be required after the pressure regulator, preferably a properly sized 15 psig relief to eliminate pressure system requirements downstream. The pressure regulator used must be for pure gas and have the proper outlet </a:t>
            </a:r>
            <a:r>
              <a:rPr lang="en-US" sz="1200" dirty="0">
                <a:solidFill>
                  <a:srgbClr val="FF0000"/>
                </a:solidFill>
              </a:rPr>
              <a:t>pressure range of 0‐15psig</a:t>
            </a:r>
            <a:r>
              <a:rPr lang="en-US" sz="1200" dirty="0" smtClean="0"/>
              <a:t>.  </a:t>
            </a:r>
            <a:r>
              <a:rPr lang="en-US" sz="1200" dirty="0" smtClean="0">
                <a:solidFill>
                  <a:srgbClr val="0000FF"/>
                </a:solidFill>
              </a:rPr>
              <a:t>[MR 2014]</a:t>
            </a:r>
          </a:p>
          <a:p>
            <a:endParaRPr lang="en-US" sz="1200" dirty="0"/>
          </a:p>
          <a:p>
            <a:r>
              <a:rPr lang="en-US" sz="1200" dirty="0">
                <a:solidFill>
                  <a:srgbClr val="0000FF"/>
                </a:solidFill>
              </a:rPr>
              <a:t>The controller for the N2 system shall be an </a:t>
            </a:r>
            <a:r>
              <a:rPr lang="en-US" sz="1200" dirty="0">
                <a:solidFill>
                  <a:srgbClr val="FF0000"/>
                </a:solidFill>
              </a:rPr>
              <a:t>Allen Bradley </a:t>
            </a:r>
            <a:r>
              <a:rPr lang="en-US" sz="1200" dirty="0" err="1">
                <a:solidFill>
                  <a:srgbClr val="FF0000"/>
                </a:solidFill>
              </a:rPr>
              <a:t>CompactLogix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>
                <a:solidFill>
                  <a:srgbClr val="0000FF"/>
                </a:solidFill>
              </a:rPr>
              <a:t>to match the other Hall B gas system controllers for ease of programming and maintenance</a:t>
            </a:r>
            <a:r>
              <a:rPr lang="en-US" sz="1200" dirty="0" smtClean="0">
                <a:solidFill>
                  <a:srgbClr val="0000FF"/>
                </a:solidFill>
              </a:rPr>
              <a:t>.  [MR 2014]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5982" y="2044014"/>
            <a:ext cx="2890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  </a:t>
            </a:r>
            <a:r>
              <a:rPr lang="en-US" sz="1400" dirty="0" smtClean="0">
                <a:solidFill>
                  <a:srgbClr val="4CDE4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sz="1400" dirty="0" smtClean="0">
                <a:latin typeface="Zapf Dingbats"/>
                <a:ea typeface="Zapf Dingbats"/>
                <a:cs typeface="Zapf Dingbats"/>
                <a:sym typeface="Zapf Dingbats"/>
              </a:rPr>
              <a:t>   </a:t>
            </a:r>
            <a:r>
              <a:rPr lang="en-US" sz="1200" dirty="0" smtClean="0"/>
              <a:t>accounted for in the G. Jacobs design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2037" y="5563077"/>
            <a:ext cx="873589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The </a:t>
            </a:r>
            <a:r>
              <a:rPr lang="en-US" sz="1200" dirty="0">
                <a:solidFill>
                  <a:srgbClr val="0000FF"/>
                </a:solidFill>
              </a:rPr>
              <a:t>dry nitrogen volume, </a:t>
            </a:r>
            <a:r>
              <a:rPr lang="en-US" sz="1200" dirty="0" err="1">
                <a:solidFill>
                  <a:srgbClr val="0000FF"/>
                </a:solidFill>
              </a:rPr>
              <a:t>allbeit</a:t>
            </a:r>
            <a:r>
              <a:rPr lang="en-US" sz="1200" dirty="0">
                <a:solidFill>
                  <a:srgbClr val="0000FF"/>
                </a:solidFill>
              </a:rPr>
              <a:t> relatively small, shall have an approved </a:t>
            </a:r>
            <a:r>
              <a:rPr lang="en-US" sz="1200" dirty="0">
                <a:solidFill>
                  <a:srgbClr val="FF0000"/>
                </a:solidFill>
              </a:rPr>
              <a:t>oxygen deficiency hazard </a:t>
            </a:r>
            <a:r>
              <a:rPr lang="en-US" sz="1200" dirty="0">
                <a:solidFill>
                  <a:srgbClr val="0000FF"/>
                </a:solidFill>
              </a:rPr>
              <a:t>safety review per JLab ODH guidance</a:t>
            </a:r>
            <a:r>
              <a:rPr lang="en-US" sz="1200" dirty="0" smtClean="0">
                <a:solidFill>
                  <a:srgbClr val="0000FF"/>
                </a:solidFill>
              </a:rPr>
              <a:t>.  [MR 2014]</a:t>
            </a:r>
          </a:p>
          <a:p>
            <a:endParaRPr lang="en-US" sz="1200" dirty="0">
              <a:solidFill>
                <a:srgbClr val="0000FF"/>
              </a:solidFill>
            </a:endParaRPr>
          </a:p>
          <a:p>
            <a:r>
              <a:rPr lang="en-US" sz="1400" dirty="0" smtClean="0">
                <a:solidFill>
                  <a:srgbClr val="4CDE41"/>
                </a:solidFill>
                <a:latin typeface="Zapf Dingbats"/>
                <a:ea typeface="Zapf Dingbats"/>
                <a:cs typeface="Zapf Dingbats"/>
                <a:sym typeface="Zapf Dingbats"/>
              </a:rPr>
              <a:t>      ✔</a:t>
            </a:r>
            <a:r>
              <a:rPr lang="en-US" sz="1400" dirty="0" smtClean="0">
                <a:latin typeface="Zapf Dingbats"/>
                <a:ea typeface="Zapf Dingbats"/>
                <a:cs typeface="Zapf Dingbats"/>
                <a:sym typeface="Zapf Dingbats"/>
              </a:rPr>
              <a:t>   </a:t>
            </a:r>
            <a:r>
              <a:rPr lang="en-US" sz="1200" dirty="0"/>
              <a:t>no need as we are going to replace a volume of LTCC </a:t>
            </a:r>
            <a:r>
              <a:rPr lang="en-US" sz="1200" dirty="0" err="1"/>
              <a:t>freon</a:t>
            </a:r>
            <a:r>
              <a:rPr lang="en-US" sz="1200" dirty="0"/>
              <a:t> with the same volume of RICH nitrogen</a:t>
            </a:r>
          </a:p>
          <a:p>
            <a:endParaRPr lang="en-US" sz="1200" dirty="0" smtClean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3888" y="4495801"/>
            <a:ext cx="88719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The </a:t>
            </a:r>
            <a:r>
              <a:rPr lang="en-US" sz="1200" dirty="0">
                <a:solidFill>
                  <a:srgbClr val="0000FF"/>
                </a:solidFill>
              </a:rPr>
              <a:t>internal pressure of the RICH detector from the N2 dry gas system shall be included in the </a:t>
            </a:r>
            <a:r>
              <a:rPr lang="en-US" sz="1200" dirty="0">
                <a:solidFill>
                  <a:srgbClr val="FF0000"/>
                </a:solidFill>
              </a:rPr>
              <a:t>FEA analysis </a:t>
            </a:r>
            <a:r>
              <a:rPr lang="en-US" sz="1200" dirty="0">
                <a:solidFill>
                  <a:srgbClr val="0000FF"/>
                </a:solidFill>
              </a:rPr>
              <a:t>of the detector. The statement: “pressure: wanted levels of~30-40 mbar are not expected to affect mechanics significantly” must be confirmed via analysis</a:t>
            </a:r>
            <a:r>
              <a:rPr lang="en-US" sz="1200" dirty="0" smtClean="0">
                <a:solidFill>
                  <a:srgbClr val="0000FF"/>
                </a:solidFill>
              </a:rPr>
              <a:t>. [MR 2014]</a:t>
            </a:r>
          </a:p>
          <a:p>
            <a:endParaRPr lang="en-US" sz="1200" dirty="0"/>
          </a:p>
          <a:p>
            <a:pPr marL="285750" indent="-285750">
              <a:buFont typeface="Zapf Dingbats" charset="0"/>
              <a:buChar char=" "/>
            </a:pPr>
            <a:r>
              <a:rPr lang="en-US" sz="1400" dirty="0" smtClean="0">
                <a:solidFill>
                  <a:srgbClr val="4CDE4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    </a:t>
            </a:r>
            <a:r>
              <a:rPr lang="en-US" sz="1200" dirty="0"/>
              <a:t>We </a:t>
            </a:r>
            <a:r>
              <a:rPr lang="en-US" sz="1200" dirty="0" smtClean="0"/>
              <a:t>reduced the overpressure to 0.5 mbar</a:t>
            </a:r>
          </a:p>
          <a:p>
            <a:pPr marL="285750" indent="-285750">
              <a:buFont typeface="Zapf Dingbats" charset="0"/>
              <a:buChar char=" 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76017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7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04266" y="-76200"/>
            <a:ext cx="618946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smtClean="0">
                <a:ln w="1905"/>
                <a:solidFill>
                  <a:schemeClr val="bg1"/>
                </a:solidFill>
                <a:latin typeface="Calibri"/>
              </a:rPr>
              <a:t>CLAS12 RICH Recommendations</a:t>
            </a:r>
            <a:endParaRPr lang="en-US" sz="3600" dirty="0">
              <a:ln w="1905"/>
              <a:solidFill>
                <a:schemeClr val="bg1"/>
              </a:solidFill>
              <a:latin typeface="Calibri"/>
            </a:endParaRPr>
          </a:p>
        </p:txBody>
      </p:sp>
      <p:sp>
        <p:nvSpPr>
          <p:cNvPr id="15" name="Fußzeilenplatzhalter 7"/>
          <p:cNvSpPr txBox="1">
            <a:spLocks noGrp="1"/>
          </p:cNvSpPr>
          <p:nvPr/>
        </p:nvSpPr>
        <p:spPr>
          <a:xfrm>
            <a:off x="272037" y="6499767"/>
            <a:ext cx="3312257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CLAS12 </a:t>
            </a:r>
            <a:r>
              <a:rPr lang="en-US" sz="1200" dirty="0" err="1">
                <a:solidFill>
                  <a:schemeClr val="bg1"/>
                </a:solidFill>
              </a:rPr>
              <a:t>R</a:t>
            </a:r>
            <a:r>
              <a:rPr lang="en-US" sz="1200" dirty="0" err="1" smtClean="0">
                <a:solidFill>
                  <a:schemeClr val="bg1"/>
                </a:solidFill>
              </a:rPr>
              <a:t>iCH</a:t>
            </a:r>
            <a:r>
              <a:rPr lang="en-US" sz="1200" dirty="0" smtClean="0">
                <a:solidFill>
                  <a:schemeClr val="bg1"/>
                </a:solidFill>
              </a:rPr>
              <a:t> Readiness  Review, 13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June 2016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5036" y="826182"/>
            <a:ext cx="887196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Studies </a:t>
            </a:r>
            <a:r>
              <a:rPr lang="en-US" sz="1200" dirty="0">
                <a:solidFill>
                  <a:srgbClr val="0000FF"/>
                </a:solidFill>
              </a:rPr>
              <a:t>of </a:t>
            </a:r>
            <a:r>
              <a:rPr lang="en-US" sz="1200" dirty="0">
                <a:solidFill>
                  <a:srgbClr val="FF0000"/>
                </a:solidFill>
              </a:rPr>
              <a:t>mechanical deformations</a:t>
            </a:r>
            <a:r>
              <a:rPr lang="en-US" sz="1200" dirty="0">
                <a:solidFill>
                  <a:srgbClr val="0000FF"/>
                </a:solidFill>
              </a:rPr>
              <a:t> and resulting stresses  </a:t>
            </a:r>
            <a:r>
              <a:rPr lang="en-US" sz="1200" dirty="0" smtClean="0">
                <a:solidFill>
                  <a:srgbClr val="0000FF"/>
                </a:solidFill>
              </a:rPr>
              <a:t>on the entire</a:t>
            </a:r>
          </a:p>
          <a:p>
            <a:r>
              <a:rPr lang="en-US" sz="1200" dirty="0" smtClean="0">
                <a:solidFill>
                  <a:srgbClr val="0000FF"/>
                </a:solidFill>
              </a:rPr>
              <a:t>detector </a:t>
            </a:r>
            <a:r>
              <a:rPr lang="en-US" sz="1200" dirty="0">
                <a:solidFill>
                  <a:srgbClr val="0000FF"/>
                </a:solidFill>
              </a:rPr>
              <a:t>should include operation, installation</a:t>
            </a:r>
            <a:r>
              <a:rPr lang="en-US" sz="1200" dirty="0" smtClean="0">
                <a:solidFill>
                  <a:srgbClr val="0000FF"/>
                </a:solidFill>
              </a:rPr>
              <a:t>,  </a:t>
            </a:r>
            <a:r>
              <a:rPr lang="en-US" sz="1200" dirty="0">
                <a:solidFill>
                  <a:srgbClr val="0000FF"/>
                </a:solidFill>
              </a:rPr>
              <a:t>transportation, </a:t>
            </a:r>
            <a:r>
              <a:rPr lang="en-US" sz="1200" dirty="0" smtClean="0">
                <a:solidFill>
                  <a:srgbClr val="0000FF"/>
                </a:solidFill>
              </a:rPr>
              <a:t>maintenance</a:t>
            </a:r>
          </a:p>
          <a:p>
            <a:r>
              <a:rPr lang="en-US" sz="1200" dirty="0" smtClean="0">
                <a:solidFill>
                  <a:srgbClr val="0000FF"/>
                </a:solidFill>
              </a:rPr>
              <a:t>(</a:t>
            </a:r>
            <a:r>
              <a:rPr lang="en-US" sz="1200" dirty="0">
                <a:solidFill>
                  <a:srgbClr val="0000FF"/>
                </a:solidFill>
              </a:rPr>
              <a:t>local fixture(s) ), and earthquake </a:t>
            </a:r>
            <a:r>
              <a:rPr lang="en-US" sz="1200" dirty="0" smtClean="0">
                <a:solidFill>
                  <a:srgbClr val="0000FF"/>
                </a:solidFill>
              </a:rPr>
              <a:t>loads. [PR 2013].</a:t>
            </a:r>
            <a:endParaRPr lang="en-US" sz="1200" dirty="0">
              <a:solidFill>
                <a:srgbClr val="0000FF"/>
              </a:solidFill>
            </a:endParaRPr>
          </a:p>
          <a:p>
            <a:r>
              <a:rPr lang="en-US" sz="1400" dirty="0" smtClean="0">
                <a:solidFill>
                  <a:srgbClr val="0000FF"/>
                </a:solidFill>
              </a:rPr>
              <a:t>      </a:t>
            </a:r>
            <a:endParaRPr lang="en-US" sz="1400" dirty="0"/>
          </a:p>
          <a:p>
            <a:r>
              <a:rPr lang="en-US" sz="1200" dirty="0" smtClean="0">
                <a:solidFill>
                  <a:srgbClr val="0000FF"/>
                </a:solidFill>
              </a:rPr>
              <a:t>The </a:t>
            </a:r>
            <a:r>
              <a:rPr lang="en-US" sz="1200" dirty="0">
                <a:solidFill>
                  <a:srgbClr val="0000FF"/>
                </a:solidFill>
              </a:rPr>
              <a:t>RICH project should provide all </a:t>
            </a:r>
            <a:r>
              <a:rPr lang="en-US" sz="1200" dirty="0">
                <a:solidFill>
                  <a:srgbClr val="FF0000"/>
                </a:solidFill>
              </a:rPr>
              <a:t>engineering </a:t>
            </a:r>
            <a:r>
              <a:rPr lang="en-US" sz="1200" dirty="0" smtClean="0">
                <a:solidFill>
                  <a:srgbClr val="FF0000"/>
                </a:solidFill>
              </a:rPr>
              <a:t>calculations </a:t>
            </a:r>
            <a:r>
              <a:rPr lang="en-US" sz="1200" dirty="0" smtClean="0">
                <a:solidFill>
                  <a:srgbClr val="0000FF"/>
                </a:solidFill>
              </a:rPr>
              <a:t>necessary to</a:t>
            </a:r>
          </a:p>
          <a:p>
            <a:r>
              <a:rPr lang="en-US" sz="1200" dirty="0" smtClean="0">
                <a:solidFill>
                  <a:srgbClr val="0000FF"/>
                </a:solidFill>
              </a:rPr>
              <a:t>demonstrate </a:t>
            </a:r>
            <a:r>
              <a:rPr lang="en-US" sz="1200" dirty="0">
                <a:solidFill>
                  <a:srgbClr val="0000FF"/>
                </a:solidFill>
              </a:rPr>
              <a:t>code compliance for all appropriate </a:t>
            </a:r>
            <a:r>
              <a:rPr lang="en-US" sz="1200" dirty="0" smtClean="0">
                <a:solidFill>
                  <a:srgbClr val="0000FF"/>
                </a:solidFill>
              </a:rPr>
              <a:t>equipment </a:t>
            </a:r>
            <a:r>
              <a:rPr lang="en-US" sz="1200" dirty="0">
                <a:solidFill>
                  <a:srgbClr val="0000FF"/>
                </a:solidFill>
              </a:rPr>
              <a:t>and </a:t>
            </a:r>
            <a:r>
              <a:rPr lang="en-US" sz="1200" dirty="0" smtClean="0">
                <a:solidFill>
                  <a:srgbClr val="0000FF"/>
                </a:solidFill>
              </a:rPr>
              <a:t>operating</a:t>
            </a:r>
          </a:p>
          <a:p>
            <a:r>
              <a:rPr lang="en-US" sz="1200" dirty="0" smtClean="0">
                <a:solidFill>
                  <a:srgbClr val="0000FF"/>
                </a:solidFill>
              </a:rPr>
              <a:t>conditions thereof. [PMR 2015]</a:t>
            </a:r>
          </a:p>
          <a:p>
            <a:pPr marL="285750" indent="-285750">
              <a:buFont typeface="Zapf Dingbats" charset="0"/>
              <a:buChar char=" "/>
            </a:pPr>
            <a:endParaRPr lang="en-US" sz="1200" dirty="0">
              <a:solidFill>
                <a:srgbClr val="0000FF"/>
              </a:solidFill>
            </a:endParaRPr>
          </a:p>
          <a:p>
            <a:pPr marL="285750" indent="-285750">
              <a:buFont typeface="Zapf Dingbats" charset="0"/>
              <a:buChar char=" "/>
            </a:pPr>
            <a:r>
              <a:rPr lang="en-US" sz="1400" dirty="0">
                <a:solidFill>
                  <a:srgbClr val="4CDE4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  </a:t>
            </a:r>
            <a:r>
              <a:rPr lang="en-US" sz="1200" dirty="0"/>
              <a:t>Relevant calculations has been performed at each </a:t>
            </a:r>
            <a:r>
              <a:rPr lang="en-US" sz="1200" dirty="0" smtClean="0"/>
              <a:t>stage </a:t>
            </a:r>
          </a:p>
          <a:p>
            <a:pPr marL="285750" indent="-285750">
              <a:buFont typeface="Zapf Dingbats" charset="0"/>
              <a:buChar char=" "/>
            </a:pPr>
            <a:r>
              <a:rPr lang="en-US" sz="1200" dirty="0"/>
              <a:t> </a:t>
            </a:r>
            <a:r>
              <a:rPr lang="en-US" sz="1200" dirty="0" smtClean="0"/>
              <a:t>       of </a:t>
            </a:r>
            <a:r>
              <a:rPr lang="en-US" sz="1200" dirty="0"/>
              <a:t>the project and reviewed by JLab experts (B. Miller</a:t>
            </a:r>
            <a:r>
              <a:rPr lang="en-US" sz="1200" dirty="0" smtClean="0"/>
              <a:t>)</a:t>
            </a:r>
          </a:p>
          <a:p>
            <a:pPr marL="285750" indent="-285750">
              <a:buFont typeface="Zapf Dingbats" charset="0"/>
              <a:buChar char=" "/>
            </a:pPr>
            <a:endParaRPr lang="en-US" sz="1200" dirty="0" smtClean="0"/>
          </a:p>
          <a:p>
            <a:pPr marL="285750" indent="-285750">
              <a:buFont typeface="Zapf Dingbats" charset="0"/>
              <a:buChar char=" "/>
            </a:pPr>
            <a:r>
              <a:rPr lang="en-US" sz="1400" dirty="0">
                <a:solidFill>
                  <a:srgbClr val="4CDE4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sz="1400" dirty="0" smtClean="0"/>
              <a:t>   </a:t>
            </a:r>
            <a:r>
              <a:rPr lang="en-US" sz="1200" dirty="0" smtClean="0"/>
              <a:t>RICH underwent a mechanical review in June 2014.</a:t>
            </a:r>
            <a:endParaRPr lang="en-US" sz="1200" dirty="0"/>
          </a:p>
          <a:p>
            <a:pPr marL="285750" indent="-285750">
              <a:buFont typeface="Zapf Dingbats" charset="0"/>
              <a:buChar char=" "/>
            </a:pPr>
            <a:endParaRPr lang="en-US" sz="1400" dirty="0">
              <a:solidFill>
                <a:srgbClr val="0000FF"/>
              </a:solidFill>
            </a:endParaRPr>
          </a:p>
        </p:txBody>
      </p:sp>
      <p:pic>
        <p:nvPicPr>
          <p:cNvPr id="2" name="Picture 1" descr="Deform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536" y="679897"/>
            <a:ext cx="2468151" cy="2032907"/>
          </a:xfrm>
          <a:prstGeom prst="rect">
            <a:avLst/>
          </a:prstGeom>
        </p:spPr>
      </p:pic>
      <p:pic>
        <p:nvPicPr>
          <p:cNvPr id="4" name="Picture 3" descr="Deform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578" y="1643220"/>
            <a:ext cx="2169415" cy="1722283"/>
          </a:xfrm>
          <a:prstGeom prst="rect">
            <a:avLst/>
          </a:prstGeom>
        </p:spPr>
      </p:pic>
      <p:pic>
        <p:nvPicPr>
          <p:cNvPr id="18" name="Immagine 2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188750" y="4245023"/>
            <a:ext cx="3392820" cy="236008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145036" y="3497028"/>
            <a:ext cx="8518074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The </a:t>
            </a:r>
            <a:r>
              <a:rPr lang="en-US" sz="1200" dirty="0">
                <a:solidFill>
                  <a:srgbClr val="0000FF"/>
                </a:solidFill>
              </a:rPr>
              <a:t>RICH detector group should show by analysis that the steady state temperature of the FTOF panel 1B </a:t>
            </a:r>
            <a:endParaRPr lang="en-US" sz="1200" dirty="0" smtClean="0">
              <a:solidFill>
                <a:srgbClr val="0000FF"/>
              </a:solidFill>
            </a:endParaRPr>
          </a:p>
          <a:p>
            <a:r>
              <a:rPr lang="en-US" sz="1200" dirty="0" smtClean="0">
                <a:solidFill>
                  <a:srgbClr val="0000FF"/>
                </a:solidFill>
              </a:rPr>
              <a:t>will </a:t>
            </a:r>
            <a:r>
              <a:rPr lang="en-US" sz="1200" dirty="0">
                <a:solidFill>
                  <a:srgbClr val="0000FF"/>
                </a:solidFill>
              </a:rPr>
              <a:t>not exceed 30C. It is acceptable to extend the RICH detector 1 inch downstream at the electronics </a:t>
            </a:r>
            <a:r>
              <a:rPr lang="en-US" sz="1200" dirty="0" smtClean="0">
                <a:solidFill>
                  <a:srgbClr val="0000FF"/>
                </a:solidFill>
              </a:rPr>
              <a:t>box</a:t>
            </a:r>
          </a:p>
          <a:p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>
                <a:solidFill>
                  <a:srgbClr val="0000FF"/>
                </a:solidFill>
              </a:rPr>
              <a:t>location to install insulation to reduce the </a:t>
            </a:r>
            <a:r>
              <a:rPr lang="en-US" sz="1200" dirty="0">
                <a:solidFill>
                  <a:srgbClr val="FF0000"/>
                </a:solidFill>
              </a:rPr>
              <a:t>heat load on the </a:t>
            </a:r>
            <a:r>
              <a:rPr lang="en-US" sz="1200" dirty="0" smtClean="0">
                <a:solidFill>
                  <a:srgbClr val="FF0000"/>
                </a:solidFill>
              </a:rPr>
              <a:t>FTOF</a:t>
            </a:r>
            <a:r>
              <a:rPr lang="en-US" sz="1200" dirty="0" smtClean="0">
                <a:solidFill>
                  <a:srgbClr val="0000FF"/>
                </a:solidFill>
              </a:rPr>
              <a:t>. The </a:t>
            </a:r>
            <a:r>
              <a:rPr lang="en-US" sz="1200" dirty="0">
                <a:solidFill>
                  <a:srgbClr val="0000FF"/>
                </a:solidFill>
              </a:rPr>
              <a:t>insulation must not interfere with </a:t>
            </a:r>
            <a:endParaRPr lang="en-US" sz="1200" dirty="0" smtClean="0">
              <a:solidFill>
                <a:srgbClr val="0000FF"/>
              </a:solidFill>
            </a:endParaRPr>
          </a:p>
          <a:p>
            <a:r>
              <a:rPr lang="en-US" sz="1200" dirty="0" smtClean="0">
                <a:solidFill>
                  <a:srgbClr val="0000FF"/>
                </a:solidFill>
              </a:rPr>
              <a:t>the </a:t>
            </a:r>
            <a:r>
              <a:rPr lang="en-US" sz="1200" dirty="0">
                <a:solidFill>
                  <a:srgbClr val="0000FF"/>
                </a:solidFill>
              </a:rPr>
              <a:t>FTOF panel </a:t>
            </a:r>
            <a:r>
              <a:rPr lang="en-US" sz="1200" dirty="0" smtClean="0">
                <a:solidFill>
                  <a:srgbClr val="0000FF"/>
                </a:solidFill>
              </a:rPr>
              <a:t>1B cables. [MR 2014]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pPr marL="285750" indent="-285750">
              <a:buFont typeface="Zapf Dingbats" charset="0"/>
              <a:buChar char=" "/>
            </a:pPr>
            <a:r>
              <a:rPr lang="en-US" sz="1400" dirty="0">
                <a:solidFill>
                  <a:srgbClr val="4CDE4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 </a:t>
            </a:r>
            <a:r>
              <a:rPr lang="en-US" sz="1400" dirty="0" smtClean="0">
                <a:solidFill>
                  <a:srgbClr val="4CDE41"/>
                </a:solidFill>
                <a:latin typeface="Zapf Dingbats"/>
                <a:ea typeface="Zapf Dingbats"/>
                <a:cs typeface="Zapf Dingbats"/>
                <a:sym typeface="Zapf Dingbats"/>
              </a:rPr>
              <a:t>  </a:t>
            </a:r>
            <a:r>
              <a:rPr lang="en-US" sz="1200" dirty="0" smtClean="0">
                <a:sym typeface="Zapf Dingbats"/>
              </a:rPr>
              <a:t>Maximum temperature value revised to 100 F</a:t>
            </a:r>
          </a:p>
          <a:p>
            <a:pPr marL="285750" indent="-285750">
              <a:buFont typeface="Zapf Dingbats" charset="0"/>
              <a:buChar char=" "/>
            </a:pPr>
            <a:endParaRPr lang="en-US" sz="1200" dirty="0" smtClean="0">
              <a:sym typeface="Zapf Dingbats"/>
            </a:endParaRPr>
          </a:p>
          <a:p>
            <a:pPr marL="285750" indent="-285750">
              <a:buFont typeface="Zapf Dingbats" charset="0"/>
              <a:buChar char=" "/>
            </a:pPr>
            <a:r>
              <a:rPr lang="en-US" sz="1200" dirty="0" smtClean="0">
                <a:solidFill>
                  <a:srgbClr val="4CDE4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sz="1200" dirty="0" smtClean="0">
                <a:sym typeface="Zapf Dingbats"/>
              </a:rPr>
              <a:t>     Air-cooling validated by e</a:t>
            </a:r>
            <a:r>
              <a:rPr lang="en-US" sz="1200" dirty="0" smtClean="0"/>
              <a:t>xtensive tests performed at LNF </a:t>
            </a:r>
          </a:p>
          <a:p>
            <a:pPr marL="285750" indent="-285750">
              <a:buFont typeface="Zapf Dingbats" charset="0"/>
              <a:buChar char=" "/>
            </a:pPr>
            <a:r>
              <a:rPr lang="en-US" sz="1200" dirty="0">
                <a:solidFill>
                  <a:srgbClr val="4CDE41"/>
                </a:solidFill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r>
              <a:rPr lang="en-US" sz="1200" dirty="0" smtClean="0">
                <a:solidFill>
                  <a:srgbClr val="4CDE41"/>
                </a:solidFill>
                <a:latin typeface="Zapf Dingbats"/>
                <a:ea typeface="Zapf Dingbats"/>
                <a:cs typeface="Zapf Dingbats"/>
                <a:sym typeface="Zapf Dingbats"/>
              </a:rPr>
              <a:t>   </a:t>
            </a:r>
            <a:r>
              <a:rPr lang="en-US" sz="1200" dirty="0" smtClean="0"/>
              <a:t>    Final optimization before entering the Hall</a:t>
            </a:r>
          </a:p>
          <a:p>
            <a:pPr marL="285750" indent="-285750">
              <a:buFont typeface="Zapf Dingbats" charset="0"/>
              <a:buChar char=" "/>
            </a:pPr>
            <a:endParaRPr lang="en-US" sz="1200" dirty="0" smtClean="0">
              <a:solidFill>
                <a:srgbClr val="0000FF"/>
              </a:solidFill>
            </a:endParaRPr>
          </a:p>
          <a:p>
            <a:r>
              <a:rPr lang="en-US" sz="1200" dirty="0" smtClean="0">
                <a:solidFill>
                  <a:srgbClr val="0000FF"/>
                </a:solidFill>
              </a:rPr>
              <a:t>The </a:t>
            </a:r>
            <a:r>
              <a:rPr lang="en-US" sz="1200" dirty="0">
                <a:solidFill>
                  <a:srgbClr val="0000FF"/>
                </a:solidFill>
              </a:rPr>
              <a:t>final design of the dry nitrogen piping and ventilation </a:t>
            </a:r>
            <a:r>
              <a:rPr lang="en-US" sz="1200" dirty="0" smtClean="0">
                <a:solidFill>
                  <a:srgbClr val="0000FF"/>
                </a:solidFill>
              </a:rPr>
              <a:t>systems</a:t>
            </a:r>
          </a:p>
          <a:p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>
                <a:solidFill>
                  <a:srgbClr val="0000FF"/>
                </a:solidFill>
              </a:rPr>
              <a:t>shall be reviewed by a </a:t>
            </a:r>
            <a:r>
              <a:rPr lang="en-US" sz="1200" dirty="0" err="1" smtClean="0">
                <a:solidFill>
                  <a:srgbClr val="0000FF"/>
                </a:solidFill>
              </a:rPr>
              <a:t>Jlab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>
                <a:solidFill>
                  <a:srgbClr val="0000FF"/>
                </a:solidFill>
              </a:rPr>
              <a:t>engineering subject matter expert(s).</a:t>
            </a:r>
          </a:p>
          <a:p>
            <a:endParaRPr lang="en-US" sz="1400" dirty="0"/>
          </a:p>
          <a:p>
            <a:pPr marL="285750" indent="-285750">
              <a:buFont typeface="Zapf Dingbats" charset="0"/>
              <a:buChar char=" "/>
            </a:pPr>
            <a:r>
              <a:rPr lang="en-US" sz="1400" dirty="0" smtClean="0">
                <a:solidFill>
                  <a:srgbClr val="4CDE4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  </a:t>
            </a:r>
            <a:r>
              <a:rPr lang="en-US" sz="1200" dirty="0" smtClean="0"/>
              <a:t>Done by G. Jacobs and reviewed by M</a:t>
            </a:r>
            <a:r>
              <a:rPr lang="en-US" sz="1200" dirty="0"/>
              <a:t>. </a:t>
            </a:r>
            <a:r>
              <a:rPr lang="en-US" sz="1200" dirty="0" err="1"/>
              <a:t>Saptarshi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42346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8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66502" y="-76200"/>
            <a:ext cx="446498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smtClean="0">
                <a:ln w="1905"/>
                <a:solidFill>
                  <a:schemeClr val="bg1"/>
                </a:solidFill>
                <a:latin typeface="Calibri"/>
              </a:rPr>
              <a:t>CLAS12 RICH Summary</a:t>
            </a:r>
            <a:endParaRPr lang="en-US" sz="3600" dirty="0">
              <a:ln w="1905"/>
              <a:solidFill>
                <a:schemeClr val="bg1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7643" y="1260929"/>
            <a:ext cx="686598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Goal: RICH ready for October 2017 run 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4CDE4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dirty="0" smtClean="0">
                <a:latin typeface="Zapf Dingbats"/>
                <a:ea typeface="Zapf Dingbats"/>
                <a:cs typeface="Zapf Dingbats"/>
                <a:sym typeface="Zapf Dingbats"/>
              </a:rPr>
              <a:t>    </a:t>
            </a:r>
            <a:r>
              <a:rPr lang="en-US" dirty="0" smtClean="0"/>
              <a:t>Several </a:t>
            </a:r>
            <a:r>
              <a:rPr lang="en-US" dirty="0"/>
              <a:t>reviews validated the design and monitored the progresses </a:t>
            </a:r>
          </a:p>
          <a:p>
            <a:r>
              <a:rPr lang="en-US" dirty="0" smtClean="0"/>
              <a:t>        (DOE </a:t>
            </a:r>
            <a:r>
              <a:rPr lang="en-US" dirty="0"/>
              <a:t>has relaxed the supervision after mid-term </a:t>
            </a:r>
            <a:r>
              <a:rPr lang="en-US" dirty="0" smtClean="0"/>
              <a:t>review)</a:t>
            </a:r>
            <a:endParaRPr lang="en-US" dirty="0"/>
          </a:p>
          <a:p>
            <a:endParaRPr lang="en-US" dirty="0"/>
          </a:p>
          <a:p>
            <a:r>
              <a:rPr lang="en-US" dirty="0" smtClean="0">
                <a:solidFill>
                  <a:srgbClr val="4CDE4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   </a:t>
            </a:r>
            <a:r>
              <a:rPr lang="en-US" dirty="0" smtClean="0"/>
              <a:t>Construction follows a Management Plan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4CDE4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   </a:t>
            </a:r>
            <a:r>
              <a:rPr lang="en-US" dirty="0" smtClean="0"/>
              <a:t>Assembling planned and described in a dedicated document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4CDE4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   </a:t>
            </a:r>
            <a:r>
              <a:rPr lang="en-US" dirty="0" smtClean="0"/>
              <a:t>Installation procedure derived from LTCC in collaboration with JLab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4CDE4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   </a:t>
            </a:r>
            <a:r>
              <a:rPr lang="en-US" dirty="0" smtClean="0"/>
              <a:t>Safety considerations accounted and documented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4CDE4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   </a:t>
            </a:r>
            <a:r>
              <a:rPr lang="en-US" dirty="0" smtClean="0"/>
              <a:t>A (preliminary) Task Hazard Analysis has been performed:</a:t>
            </a:r>
          </a:p>
          <a:p>
            <a:r>
              <a:rPr lang="en-US" dirty="0" smtClean="0"/>
              <a:t>             gas system risk code after mitigation = 1</a:t>
            </a:r>
            <a:endParaRPr lang="en-US" dirty="0"/>
          </a:p>
        </p:txBody>
      </p:sp>
      <p:sp>
        <p:nvSpPr>
          <p:cNvPr id="15" name="Fußzeilenplatzhalter 7"/>
          <p:cNvSpPr txBox="1">
            <a:spLocks noGrp="1"/>
          </p:cNvSpPr>
          <p:nvPr/>
        </p:nvSpPr>
        <p:spPr>
          <a:xfrm>
            <a:off x="272037" y="6499767"/>
            <a:ext cx="3312257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CLAS12 </a:t>
            </a:r>
            <a:r>
              <a:rPr lang="en-US" sz="1200" dirty="0" err="1">
                <a:solidFill>
                  <a:schemeClr val="bg1"/>
                </a:solidFill>
              </a:rPr>
              <a:t>R</a:t>
            </a:r>
            <a:r>
              <a:rPr lang="en-US" sz="1200" dirty="0" err="1" smtClean="0">
                <a:solidFill>
                  <a:schemeClr val="bg1"/>
                </a:solidFill>
              </a:rPr>
              <a:t>iCH</a:t>
            </a:r>
            <a:r>
              <a:rPr lang="en-US" sz="1200" dirty="0" smtClean="0">
                <a:solidFill>
                  <a:schemeClr val="bg1"/>
                </a:solidFill>
              </a:rPr>
              <a:t> Readiness  Review, 13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June 2016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145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38" y="1341119"/>
            <a:ext cx="4703939" cy="410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40188" y="-76200"/>
            <a:ext cx="631773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smtClean="0">
                <a:ln w="1905"/>
                <a:solidFill>
                  <a:schemeClr val="bg1"/>
                </a:solidFill>
                <a:latin typeface="Calibri"/>
              </a:rPr>
              <a:t>Aerogel Characteristics in the Air</a:t>
            </a:r>
            <a:endParaRPr lang="en-US" sz="3600" dirty="0">
              <a:ln w="1905"/>
              <a:solidFill>
                <a:schemeClr val="bg1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9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5" y="1379834"/>
            <a:ext cx="4146174" cy="396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1605280" y="3606800"/>
            <a:ext cx="10160" cy="138176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40188" y="1019312"/>
            <a:ext cx="1955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Transmission </a:t>
            </a:r>
            <a:r>
              <a:rPr lang="en-US" sz="1600" dirty="0" err="1" smtClean="0"/>
              <a:t>vs</a:t>
            </a:r>
            <a:r>
              <a:rPr lang="en-US" sz="1600" dirty="0" smtClean="0"/>
              <a:t> Time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5199325" y="1032747"/>
            <a:ext cx="2957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Absorption and Clarity @ 400 nm</a:t>
            </a:r>
            <a:endParaRPr lang="en-US" sz="1600" dirty="0"/>
          </a:p>
        </p:txBody>
      </p:sp>
      <p:sp>
        <p:nvSpPr>
          <p:cNvPr id="19" name="Rectangle 9"/>
          <p:cNvSpPr>
            <a:spLocks/>
          </p:cNvSpPr>
          <p:nvPr/>
        </p:nvSpPr>
        <p:spPr bwMode="auto">
          <a:xfrm>
            <a:off x="1340188" y="5584825"/>
            <a:ext cx="7286784" cy="73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600" dirty="0">
                <a:latin typeface="Calibri"/>
                <a:ea typeface="ＭＳ Ｐゴシック" charset="0"/>
                <a:cs typeface="Calibri"/>
              </a:rPr>
              <a:t>Monitoring the time dependence of the transmission of aerogel tile </a:t>
            </a:r>
            <a:endParaRPr lang="en-US" sz="1600" dirty="0" smtClean="0">
              <a:latin typeface="Calibri"/>
              <a:ea typeface="ＭＳ Ｐゴシック" charset="0"/>
              <a:cs typeface="Calibri"/>
            </a:endParaRPr>
          </a:p>
          <a:p>
            <a:pPr algn="l"/>
            <a:r>
              <a:rPr lang="en-US" sz="1600" dirty="0" smtClean="0">
                <a:latin typeface="Calibri"/>
                <a:ea typeface="ＭＳ Ｐゴシック" charset="0"/>
                <a:cs typeface="Calibri"/>
              </a:rPr>
              <a:t>in </a:t>
            </a:r>
            <a:r>
              <a:rPr lang="en-US" sz="1600" dirty="0">
                <a:latin typeface="Calibri"/>
                <a:ea typeface="ＭＳ Ｐゴシック" charset="0"/>
                <a:cs typeface="Calibri"/>
              </a:rPr>
              <a:t>environment </a:t>
            </a:r>
            <a:r>
              <a:rPr lang="en-US" sz="1600" dirty="0" smtClean="0">
                <a:latin typeface="Calibri"/>
                <a:ea typeface="ＭＳ Ｐゴシック" charset="0"/>
                <a:cs typeface="Calibri"/>
              </a:rPr>
              <a:t>of </a:t>
            </a:r>
            <a:r>
              <a:rPr lang="en-US" sz="1600" dirty="0">
                <a:latin typeface="Calibri"/>
                <a:ea typeface="ＭＳ Ｐゴシック" charset="0"/>
                <a:cs typeface="Calibri"/>
              </a:rPr>
              <a:t>non-zero </a:t>
            </a:r>
            <a:r>
              <a:rPr lang="en-US" sz="1600" dirty="0" smtClean="0">
                <a:latin typeface="Calibri"/>
                <a:ea typeface="ＭＳ Ｐゴシック" charset="0"/>
                <a:cs typeface="Calibri"/>
              </a:rPr>
              <a:t>relative humidity  (~ 40 %)</a:t>
            </a:r>
            <a:endParaRPr lang="en-US" sz="1600" dirty="0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5" name="Fußzeilenplatzhalter 7"/>
          <p:cNvSpPr txBox="1">
            <a:spLocks noGrp="1"/>
          </p:cNvSpPr>
          <p:nvPr/>
        </p:nvSpPr>
        <p:spPr>
          <a:xfrm>
            <a:off x="272037" y="6499767"/>
            <a:ext cx="3312257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CLAS12 </a:t>
            </a:r>
            <a:r>
              <a:rPr lang="en-US" sz="1200" dirty="0" err="1">
                <a:solidFill>
                  <a:schemeClr val="bg1"/>
                </a:solidFill>
              </a:rPr>
              <a:t>R</a:t>
            </a:r>
            <a:r>
              <a:rPr lang="en-US" sz="1200" dirty="0" err="1" smtClean="0">
                <a:solidFill>
                  <a:schemeClr val="bg1"/>
                </a:solidFill>
              </a:rPr>
              <a:t>iCH</a:t>
            </a:r>
            <a:r>
              <a:rPr lang="en-US" sz="1200" dirty="0" smtClean="0">
                <a:solidFill>
                  <a:schemeClr val="bg1"/>
                </a:solidFill>
              </a:rPr>
              <a:t> Readiness  Review, 13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June 2016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2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41501</TotalTime>
  <Words>1918</Words>
  <Application>Microsoft Macintosh PowerPoint</Application>
  <PresentationFormat>On-screen Show (4:3)</PresentationFormat>
  <Paragraphs>308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CLAS12-RICH   Responsibility, Manpower &amp; Summary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INFN - Sezione di Ferrara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 Contalbrigo</dc:creator>
  <cp:lastModifiedBy>Marco Contalbrigo</cp:lastModifiedBy>
  <cp:revision>799</cp:revision>
  <dcterms:created xsi:type="dcterms:W3CDTF">2012-03-30T13:12:09Z</dcterms:created>
  <dcterms:modified xsi:type="dcterms:W3CDTF">2016-06-13T19:11:45Z</dcterms:modified>
</cp:coreProperties>
</file>