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35" r:id="rId2"/>
    <p:sldId id="609" r:id="rId3"/>
    <p:sldId id="660" r:id="rId4"/>
    <p:sldId id="670" r:id="rId5"/>
    <p:sldId id="671" r:id="rId6"/>
    <p:sldId id="672" r:id="rId7"/>
    <p:sldId id="651" r:id="rId8"/>
    <p:sldId id="662" r:id="rId9"/>
    <p:sldId id="665" r:id="rId10"/>
    <p:sldId id="647" r:id="rId11"/>
    <p:sldId id="675" r:id="rId12"/>
    <p:sldId id="673" r:id="rId13"/>
    <p:sldId id="667" r:id="rId14"/>
    <p:sldId id="674" r:id="rId15"/>
    <p:sldId id="66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19" autoAdjust="0"/>
  </p:normalViewPr>
  <p:slideViewPr>
    <p:cSldViewPr snapToGrid="0" snapToObjects="1">
      <p:cViewPr>
        <p:scale>
          <a:sx n="140" d="100"/>
          <a:sy n="140" d="100"/>
        </p:scale>
        <p:origin x="-44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13/06/16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13/06/16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 mi </a:t>
            </a:r>
            <a:r>
              <a:rPr lang="en-US" dirty="0" err="1" smtClean="0"/>
              <a:t>fanno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culo</a:t>
            </a:r>
            <a:r>
              <a:rPr lang="en-US" dirty="0" smtClean="0"/>
              <a:t> di </a:t>
            </a:r>
            <a:r>
              <a:rPr lang="en-US" dirty="0" err="1" smtClean="0"/>
              <a:t>sicur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sui LV. 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Ricordarsi</a:t>
            </a:r>
            <a:r>
              <a:rPr lang="en-US" dirty="0" smtClean="0"/>
              <a:t> </a:t>
            </a:r>
            <a:r>
              <a:rPr lang="en-US" dirty="0" err="1" smtClean="0"/>
              <a:t>quanti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gli</a:t>
            </a:r>
            <a:r>
              <a:rPr lang="en-US" baseline="0" dirty="0" smtClean="0"/>
              <a:t> h8500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63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13/06/16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13/06/16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13/06/16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13/06/16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13/06/16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13/06/16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13/06/16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microsoft.com/office/2007/relationships/hdphoto" Target="../media/hdphoto1.wdp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r="6963"/>
          <a:stretch/>
        </p:blipFill>
        <p:spPr bwMode="auto">
          <a:xfrm>
            <a:off x="2747" y="571500"/>
            <a:ext cx="5005876" cy="572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3731" y="815132"/>
            <a:ext cx="4868485" cy="208823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CLAS12-RICH </a:t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/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>Project-Status &amp; Tasks</a:t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>Towards Completion</a:t>
            </a:r>
            <a:br>
              <a:rPr lang="en-US" sz="3000" b="1" dirty="0" smtClean="0">
                <a:solidFill>
                  <a:srgbClr val="FF0000"/>
                </a:solidFill>
              </a:rPr>
            </a:br>
            <a:endParaRPr lang="en-US" sz="3000" b="1" dirty="0">
              <a:solidFill>
                <a:srgbClr val="002060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228580" y="2810329"/>
            <a:ext cx="3851920" cy="98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/>
              <a:t>June 13</a:t>
            </a:r>
            <a:r>
              <a:rPr lang="en-US" sz="1500" b="1" baseline="30000" dirty="0" smtClean="0"/>
              <a:t>th</a:t>
            </a:r>
            <a:r>
              <a:rPr lang="en-US" sz="1500" b="1" dirty="0" smtClean="0"/>
              <a:t> 2016</a:t>
            </a:r>
            <a:endParaRPr lang="en-US" sz="1500" b="1" dirty="0"/>
          </a:p>
        </p:txBody>
      </p:sp>
      <p:sp>
        <p:nvSpPr>
          <p:cNvPr id="3" name="Rectangle 2"/>
          <p:cNvSpPr/>
          <p:nvPr/>
        </p:nvSpPr>
        <p:spPr>
          <a:xfrm>
            <a:off x="5179786" y="3967609"/>
            <a:ext cx="39007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Charge 3:</a:t>
            </a:r>
          </a:p>
          <a:p>
            <a:endParaRPr lang="en-US" sz="800" dirty="0" smtClean="0"/>
          </a:p>
          <a:p>
            <a:r>
              <a:rPr lang="en-US" sz="1400" dirty="0" smtClean="0"/>
              <a:t>Has </a:t>
            </a:r>
            <a:r>
              <a:rPr lang="en-US" sz="1400" dirty="0"/>
              <a:t>the detector been completed </a:t>
            </a:r>
            <a:r>
              <a:rPr lang="en-US" sz="1400" dirty="0" smtClean="0"/>
              <a:t>towards operation</a:t>
            </a:r>
            <a:r>
              <a:rPr lang="en-US" sz="1400" dirty="0"/>
              <a:t>? If not, what are </a:t>
            </a:r>
            <a:r>
              <a:rPr lang="en-US" sz="1400" dirty="0" smtClean="0"/>
              <a:t>the completion</a:t>
            </a:r>
            <a:r>
              <a:rPr lang="en-US" sz="1400" dirty="0"/>
              <a:t>/commissioning schedule and tasks?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364088" y="2810329"/>
            <a:ext cx="367105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64088" y="1447801"/>
            <a:ext cx="367105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36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5813176" y="2951092"/>
            <a:ext cx="2997612" cy="3726116"/>
            <a:chOff x="5818761" y="2916976"/>
            <a:chExt cx="2997612" cy="3726116"/>
          </a:xfrm>
        </p:grpSpPr>
        <p:pic>
          <p:nvPicPr>
            <p:cNvPr id="37" name="Picture 36" descr="Service_Panel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1899" y="2916976"/>
              <a:ext cx="2994474" cy="367175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5818761" y="6545547"/>
              <a:ext cx="2997611" cy="97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2" descr="L:\JLab-CLAS_12-RICH - June_2015 REVIEW\PICS\32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4" t="12049" r="20642" b="12035"/>
          <a:stretch/>
        </p:blipFill>
        <p:spPr bwMode="auto">
          <a:xfrm>
            <a:off x="5766962" y="773527"/>
            <a:ext cx="3000046" cy="300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90472" y="-76200"/>
            <a:ext cx="53547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Services: Powers and DAQ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Service_CA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" y="1291229"/>
            <a:ext cx="2603500" cy="2072810"/>
          </a:xfrm>
          <a:prstGeom prst="rect">
            <a:avLst/>
          </a:prstGeom>
        </p:spPr>
      </p:pic>
      <p:pic>
        <p:nvPicPr>
          <p:cNvPr id="3" name="Picture 2" descr="Service_fib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86" y="5488273"/>
            <a:ext cx="2512785" cy="1020990"/>
          </a:xfrm>
          <a:prstGeom prst="rect">
            <a:avLst/>
          </a:prstGeom>
        </p:spPr>
      </p:pic>
      <p:pic>
        <p:nvPicPr>
          <p:cNvPr id="4" name="Picture 3" descr="Service_SSP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276" y="1357239"/>
            <a:ext cx="1824263" cy="2198745"/>
          </a:xfrm>
          <a:prstGeom prst="rect">
            <a:avLst/>
          </a:prstGeom>
        </p:spPr>
      </p:pic>
      <p:pic>
        <p:nvPicPr>
          <p:cNvPr id="12" name="Picture 11" descr="Service_LVcabl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3" y="3747929"/>
            <a:ext cx="2622127" cy="147864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08858" y="5276998"/>
            <a:ext cx="2796251" cy="1311728"/>
            <a:chOff x="79392" y="5234257"/>
            <a:chExt cx="2796251" cy="1311728"/>
          </a:xfrm>
        </p:grpSpPr>
        <p:pic>
          <p:nvPicPr>
            <p:cNvPr id="6" name="Picture 5" descr="Service_HVcabl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92" y="5234257"/>
              <a:ext cx="2709580" cy="131172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267857" y="5234257"/>
              <a:ext cx="607786" cy="644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438070" y="3764807"/>
            <a:ext cx="1685469" cy="1621670"/>
            <a:chOff x="3438070" y="3592450"/>
            <a:chExt cx="1685469" cy="1621670"/>
          </a:xfrm>
        </p:grpSpPr>
        <p:pic>
          <p:nvPicPr>
            <p:cNvPr id="5" name="Picture 4" descr="Service_MTP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070" y="3610592"/>
              <a:ext cx="1515835" cy="1603528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4515753" y="3592450"/>
              <a:ext cx="607786" cy="644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2930" y="706453"/>
            <a:ext cx="27058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SY4527 LV &amp; HV Power Supply</a:t>
            </a:r>
          </a:p>
          <a:p>
            <a:pPr algn="ctr"/>
            <a:r>
              <a:rPr lang="en-US" sz="1600" dirty="0" smtClean="0"/>
              <a:t>(compatible with EPICS)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020786" y="692330"/>
            <a:ext cx="23250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5 SSP Fiber-Optic DAQ</a:t>
            </a:r>
          </a:p>
          <a:p>
            <a:pPr algn="ctr"/>
            <a:r>
              <a:rPr lang="en-US" sz="1600" dirty="0" smtClean="0"/>
              <a:t>(compatible with CLAS12)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2184101" y="388416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84101" y="5251070"/>
            <a:ext cx="45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6" name="Picture 35" descr="Service_LVcable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08" y="3555984"/>
            <a:ext cx="1218020" cy="512851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>
          <a:xfrm flipH="1" flipV="1">
            <a:off x="7866456" y="2155437"/>
            <a:ext cx="526143" cy="9162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921165" y="3071651"/>
            <a:ext cx="8600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Service</a:t>
            </a:r>
          </a:p>
          <a:p>
            <a:pPr algn="ctr"/>
            <a:r>
              <a:rPr lang="en-US" sz="1600" dirty="0" smtClean="0"/>
              <a:t>Loglines</a:t>
            </a:r>
            <a:endParaRPr lang="en-US" sz="1600" dirty="0"/>
          </a:p>
        </p:txBody>
      </p:sp>
      <p:cxnSp>
        <p:nvCxnSpPr>
          <p:cNvPr id="52" name="Straight Arrow Connector 51"/>
          <p:cNvCxnSpPr>
            <a:stCxn id="50" idx="0"/>
          </p:cNvCxnSpPr>
          <p:nvPr/>
        </p:nvCxnSpPr>
        <p:spPr>
          <a:xfrm flipH="1" flipV="1">
            <a:off x="6428014" y="1868714"/>
            <a:ext cx="1923167" cy="1202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5629724" y="3764808"/>
            <a:ext cx="3387275" cy="119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6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77116" y="-76200"/>
            <a:ext cx="578145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Services: Backend Electronics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 descr="Matteo_sevic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631864"/>
            <a:ext cx="9144000" cy="587924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1143" y="6322786"/>
            <a:ext cx="6712861" cy="188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138714" y="3193142"/>
            <a:ext cx="212271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726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9556" y="-76200"/>
            <a:ext cx="435655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Services: Gas Systems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89537" y="5276998"/>
            <a:ext cx="607786" cy="644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 descr="Nitrogen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01" y="4254487"/>
            <a:ext cx="6147824" cy="2308767"/>
          </a:xfrm>
          <a:prstGeom prst="rect">
            <a:avLst/>
          </a:prstGeom>
        </p:spPr>
      </p:pic>
      <p:pic>
        <p:nvPicPr>
          <p:cNvPr id="5" name="Picture 4" descr="Air_cool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840098"/>
            <a:ext cx="5906346" cy="2933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357" y="3838988"/>
            <a:ext cx="2086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RICH Cooling Circuit </a:t>
            </a:r>
          </a:p>
          <a:p>
            <a:r>
              <a:rPr lang="en-US" sz="1600" dirty="0" smtClean="0"/>
              <a:t>Diagram with Interlock </a:t>
            </a:r>
          </a:p>
          <a:p>
            <a:r>
              <a:rPr lang="en-US" sz="1600" dirty="0" smtClean="0"/>
              <a:t>(G. Jacobs)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99357" y="5505528"/>
            <a:ext cx="1621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RICH 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Pure Gas</a:t>
            </a:r>
          </a:p>
          <a:p>
            <a:r>
              <a:rPr lang="en-US" sz="1600" dirty="0" smtClean="0"/>
              <a:t>System Diagram </a:t>
            </a:r>
          </a:p>
          <a:p>
            <a:r>
              <a:rPr lang="en-US" sz="1600" dirty="0" smtClean="0"/>
              <a:t>(G. Jacobs)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719" y="1213981"/>
            <a:ext cx="1624692" cy="11919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109" y="1223731"/>
            <a:ext cx="1624692" cy="1191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632" y="606733"/>
            <a:ext cx="629557" cy="52115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558642" y="867311"/>
            <a:ext cx="0" cy="399144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525328" y="866632"/>
            <a:ext cx="0" cy="382359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3" idx="3"/>
          </p:cNvCxnSpPr>
          <p:nvPr/>
        </p:nvCxnSpPr>
        <p:spPr>
          <a:xfrm flipH="1">
            <a:off x="7657189" y="867311"/>
            <a:ext cx="885373" cy="0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3" idx="1"/>
          </p:cNvCxnSpPr>
          <p:nvPr/>
        </p:nvCxnSpPr>
        <p:spPr>
          <a:xfrm flipH="1" flipV="1">
            <a:off x="6594018" y="866632"/>
            <a:ext cx="433614" cy="679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2021" y="2574472"/>
            <a:ext cx="1140779" cy="1433286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6558642" y="2378757"/>
            <a:ext cx="0" cy="803500"/>
          </a:xfrm>
          <a:prstGeom prst="line">
            <a:avLst/>
          </a:prstGeom>
          <a:ln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525328" y="2361293"/>
            <a:ext cx="0" cy="820964"/>
          </a:xfrm>
          <a:prstGeom prst="line">
            <a:avLst/>
          </a:prstGeom>
          <a:ln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895566" y="3182257"/>
            <a:ext cx="629762" cy="0"/>
          </a:xfrm>
          <a:prstGeom prst="line">
            <a:avLst/>
          </a:prstGeom>
          <a:ln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558642" y="3189514"/>
            <a:ext cx="468990" cy="0"/>
          </a:xfrm>
          <a:prstGeom prst="line">
            <a:avLst/>
          </a:prstGeom>
          <a:ln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12800" y="3838988"/>
            <a:ext cx="986271" cy="0"/>
          </a:xfrm>
          <a:prstGeom prst="line">
            <a:avLst/>
          </a:prstGeom>
          <a:ln>
            <a:prstDash val="solid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923815" y="3552919"/>
            <a:ext cx="1056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To electronics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7380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65843" y="-76200"/>
            <a:ext cx="186631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Software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30057" y="4172699"/>
            <a:ext cx="3228728" cy="2337958"/>
            <a:chOff x="5784702" y="2914399"/>
            <a:chExt cx="3228728" cy="2337958"/>
          </a:xfrm>
        </p:grpSpPr>
        <p:sp>
          <p:nvSpPr>
            <p:cNvPr id="23" name="Rectangle 22"/>
            <p:cNvSpPr/>
            <p:nvPr/>
          </p:nvSpPr>
          <p:spPr>
            <a:xfrm>
              <a:off x="5784702" y="2914399"/>
              <a:ext cx="3228115" cy="23379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05507" y="3025718"/>
              <a:ext cx="3107923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u="sng" dirty="0" smtClean="0"/>
                <a:t>Slow Control:</a:t>
              </a:r>
            </a:p>
            <a:p>
              <a:r>
                <a:rPr lang="en-US" sz="1500" dirty="0" smtClean="0"/>
                <a:t>Basic hardware supported by CLAS12 </a:t>
              </a:r>
            </a:p>
            <a:p>
              <a:r>
                <a:rPr lang="en-US" sz="1500" dirty="0" smtClean="0"/>
                <a:t>   -  SY4527 power supply</a:t>
              </a:r>
            </a:p>
            <a:p>
              <a:r>
                <a:rPr lang="en-US" sz="1500" dirty="0" smtClean="0"/>
                <a:t>   -  </a:t>
              </a:r>
              <a:r>
                <a:rPr lang="en-US" sz="1500" dirty="0" err="1" smtClean="0"/>
                <a:t>cRio</a:t>
              </a:r>
              <a:r>
                <a:rPr lang="en-US" sz="1500" dirty="0" smtClean="0"/>
                <a:t> for gas systems</a:t>
              </a:r>
            </a:p>
            <a:p>
              <a:endParaRPr lang="en-US" sz="800" dirty="0"/>
            </a:p>
            <a:p>
              <a:r>
                <a:rPr lang="en-US" sz="1500" dirty="0" smtClean="0"/>
                <a:t>SSP will provide temperature and </a:t>
              </a:r>
            </a:p>
            <a:p>
              <a:r>
                <a:rPr lang="en-US" sz="1500" dirty="0"/>
                <a:t>b</a:t>
              </a:r>
              <a:r>
                <a:rPr lang="en-US" sz="1500" dirty="0" smtClean="0"/>
                <a:t>ias voltages for all chips</a:t>
              </a:r>
            </a:p>
            <a:p>
              <a:endParaRPr lang="en-US" sz="1500" dirty="0"/>
            </a:p>
            <a:p>
              <a:r>
                <a:rPr lang="en-US" sz="1500" dirty="0"/>
                <a:t>Next:  </a:t>
              </a:r>
              <a:r>
                <a:rPr lang="en-US" sz="1500" dirty="0" smtClean="0"/>
                <a:t>Implementation within CLAS12</a:t>
              </a:r>
              <a:endParaRPr lang="en-US" sz="15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20986" y="2002783"/>
            <a:ext cx="3223227" cy="2040936"/>
            <a:chOff x="5784702" y="721064"/>
            <a:chExt cx="3223227" cy="2040936"/>
          </a:xfrm>
        </p:grpSpPr>
        <p:sp>
          <p:nvSpPr>
            <p:cNvPr id="22" name="Rectangle 21"/>
            <p:cNvSpPr/>
            <p:nvPr/>
          </p:nvSpPr>
          <p:spPr>
            <a:xfrm>
              <a:off x="5784702" y="721064"/>
              <a:ext cx="3223227" cy="204093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05507" y="795794"/>
              <a:ext cx="2771669" cy="183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u="sng" dirty="0" smtClean="0"/>
                <a:t>Reconstruction:</a:t>
              </a:r>
            </a:p>
            <a:p>
              <a:r>
                <a:rPr lang="en-US" sz="1500" dirty="0" smtClean="0"/>
                <a:t>Full chain under development:</a:t>
              </a:r>
            </a:p>
            <a:p>
              <a:r>
                <a:rPr lang="en-US" sz="1500" dirty="0"/>
                <a:t> </a:t>
              </a:r>
              <a:r>
                <a:rPr lang="en-US" sz="1500" dirty="0" smtClean="0"/>
                <a:t>  - </a:t>
              </a:r>
              <a:r>
                <a:rPr lang="en-US" sz="1500" dirty="0" err="1" smtClean="0"/>
                <a:t>gemc</a:t>
              </a:r>
              <a:r>
                <a:rPr lang="en-US" sz="1500" dirty="0" smtClean="0"/>
                <a:t> simulation</a:t>
              </a:r>
            </a:p>
            <a:p>
              <a:r>
                <a:rPr lang="en-US" sz="1500" dirty="0"/>
                <a:t> </a:t>
              </a:r>
              <a:r>
                <a:rPr lang="en-US" sz="1500" dirty="0" smtClean="0"/>
                <a:t>  - </a:t>
              </a:r>
              <a:r>
                <a:rPr lang="en-US" sz="1500" dirty="0" err="1" smtClean="0"/>
                <a:t>coatjava</a:t>
              </a:r>
              <a:r>
                <a:rPr lang="en-US" sz="1500" dirty="0" smtClean="0"/>
                <a:t> based reconstruction</a:t>
              </a:r>
            </a:p>
            <a:p>
              <a:r>
                <a:rPr lang="en-US" sz="1500" dirty="0" smtClean="0"/>
                <a:t>   - java based event display</a:t>
              </a:r>
            </a:p>
            <a:p>
              <a:endParaRPr lang="en-US" sz="800" dirty="0" smtClean="0"/>
            </a:p>
            <a:p>
              <a:r>
                <a:rPr lang="en-US" sz="1500" dirty="0" smtClean="0"/>
                <a:t>Next: </a:t>
              </a:r>
            </a:p>
            <a:p>
              <a:r>
                <a:rPr lang="en-US" sz="1500" dirty="0"/>
                <a:t> </a:t>
              </a:r>
              <a:r>
                <a:rPr lang="en-US" sz="1500" dirty="0" smtClean="0"/>
                <a:t>   Optimize for KPP </a:t>
              </a:r>
              <a:endParaRPr lang="en-US" sz="15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11915" y="755861"/>
            <a:ext cx="3223227" cy="1092113"/>
            <a:chOff x="5784702" y="5430400"/>
            <a:chExt cx="3223227" cy="1092113"/>
          </a:xfrm>
        </p:grpSpPr>
        <p:sp>
          <p:nvSpPr>
            <p:cNvPr id="24" name="Rectangle 23"/>
            <p:cNvSpPr/>
            <p:nvPr/>
          </p:nvSpPr>
          <p:spPr>
            <a:xfrm>
              <a:off x="5784702" y="5430400"/>
              <a:ext cx="3223227" cy="10921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87150" y="5475755"/>
              <a:ext cx="2485476" cy="907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u="sng" dirty="0" smtClean="0"/>
                <a:t>DAQ and Calibration</a:t>
              </a:r>
              <a:r>
                <a:rPr lang="en-US" sz="1500" dirty="0" smtClean="0"/>
                <a:t>:</a:t>
              </a:r>
            </a:p>
            <a:p>
              <a:r>
                <a:rPr lang="en-US" sz="1500" dirty="0" smtClean="0"/>
                <a:t>  - Tested on PCI-e optical link</a:t>
              </a:r>
            </a:p>
            <a:p>
              <a:r>
                <a:rPr lang="en-US" sz="800" dirty="0"/>
                <a:t> </a:t>
              </a:r>
              <a:endParaRPr lang="en-US" sz="800" dirty="0" smtClean="0"/>
            </a:p>
            <a:p>
              <a:r>
                <a:rPr lang="en-US" sz="1500" dirty="0" smtClean="0"/>
                <a:t>Next:  SSP and CODA</a:t>
              </a:r>
              <a:endParaRPr lang="en-US" sz="1500" dirty="0"/>
            </a:p>
          </p:txBody>
        </p:sp>
      </p:grp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 descr="EPICS_interlo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" y="3394379"/>
            <a:ext cx="5696857" cy="3128134"/>
          </a:xfrm>
          <a:prstGeom prst="rect">
            <a:avLst/>
          </a:prstGeom>
        </p:spPr>
      </p:pic>
      <p:pic>
        <p:nvPicPr>
          <p:cNvPr id="18" name="Picture 17" descr="Databa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7" y="735345"/>
            <a:ext cx="4341787" cy="2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I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825"/>
            <a:ext cx="9144000" cy="50883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92281" y="-76200"/>
            <a:ext cx="50134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Tasks Toward Completion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24856" y="787637"/>
            <a:ext cx="6903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Component production </a:t>
            </a:r>
            <a:r>
              <a:rPr lang="en-US" dirty="0"/>
              <a:t>organized subject to assembling schedule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786" y="1333501"/>
            <a:ext cx="2168071" cy="399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7175500" y="3011714"/>
            <a:ext cx="1591508" cy="462643"/>
          </a:xfrm>
          <a:prstGeom prst="wedgeRoundRectCallout">
            <a:avLst>
              <a:gd name="adj1" fmla="val -61373"/>
              <a:gd name="adj2" fmla="val 13504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75500" y="3011714"/>
            <a:ext cx="167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Critical path: 4 months</a:t>
            </a:r>
          </a:p>
          <a:p>
            <a:r>
              <a:rPr lang="en-US" sz="1200" dirty="0" smtClean="0"/>
              <a:t> contingency included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348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75329" y="-76200"/>
            <a:ext cx="38473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CLAS12 RICH Status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1796" y="1052289"/>
            <a:ext cx="61869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</a:t>
            </a:r>
            <a:r>
              <a:rPr lang="en-US" dirty="0" smtClean="0">
                <a:sym typeface="Zapf Dingbats"/>
              </a:rPr>
              <a:t>Components </a:t>
            </a:r>
            <a:endParaRPr lang="en-US" dirty="0" smtClean="0"/>
          </a:p>
          <a:p>
            <a:r>
              <a:rPr lang="en-US" sz="800" dirty="0"/>
              <a:t> </a:t>
            </a:r>
          </a:p>
          <a:p>
            <a:r>
              <a:rPr lang="en-US" dirty="0" smtClean="0">
                <a:sym typeface="Zapf Dingbats"/>
              </a:rPr>
              <a:t>       -  Under production </a:t>
            </a:r>
          </a:p>
          <a:p>
            <a:r>
              <a:rPr lang="en-US" dirty="0"/>
              <a:t> </a:t>
            </a:r>
            <a:r>
              <a:rPr lang="en-US" dirty="0" smtClean="0"/>
              <a:t>      -  Performance in line or better than the design specification</a:t>
            </a:r>
          </a:p>
          <a:p>
            <a:r>
              <a:rPr lang="en-US" dirty="0"/>
              <a:t> </a:t>
            </a:r>
            <a:r>
              <a:rPr lang="en-US" dirty="0" smtClean="0"/>
              <a:t>      -  Deliveries organized subject to assembling schedule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51796" y="2696758"/>
            <a:ext cx="57625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ym typeface="Zapf Dingbats"/>
              </a:rPr>
              <a:t> </a:t>
            </a:r>
            <a:r>
              <a:rPr lang="en-US" dirty="0" smtClean="0">
                <a:sym typeface="Zapf Dingbats"/>
              </a:rPr>
              <a:t>  </a:t>
            </a:r>
            <a:r>
              <a:rPr lang="en-US" dirty="0" smtClean="0"/>
              <a:t>Assembling &amp; Installation</a:t>
            </a:r>
          </a:p>
          <a:p>
            <a:endParaRPr lang="en-US" sz="800" dirty="0" smtClean="0"/>
          </a:p>
          <a:p>
            <a:r>
              <a:rPr lang="en-US" dirty="0"/>
              <a:t> </a:t>
            </a:r>
            <a:r>
              <a:rPr lang="en-US" dirty="0" smtClean="0"/>
              <a:t>     -  Start foreseen in October 2016</a:t>
            </a:r>
          </a:p>
          <a:p>
            <a:r>
              <a:rPr lang="en-US" dirty="0"/>
              <a:t> </a:t>
            </a:r>
            <a:r>
              <a:rPr lang="en-US" dirty="0" smtClean="0"/>
              <a:t>     -  Almost 1 year before installation</a:t>
            </a:r>
          </a:p>
          <a:p>
            <a:r>
              <a:rPr lang="en-US" dirty="0"/>
              <a:t> </a:t>
            </a:r>
            <a:r>
              <a:rPr lang="en-US" dirty="0" smtClean="0"/>
              <a:t>     -  Comprises commissioning of all systems without beam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51796" y="4450444"/>
            <a:ext cx="504497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Zapf Dingbats"/>
              </a:rPr>
              <a:t> </a:t>
            </a: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>
                <a:sym typeface="Zapf Dingbats"/>
              </a:rPr>
              <a:t>  Operation</a:t>
            </a:r>
          </a:p>
          <a:p>
            <a:endParaRPr lang="en-US" sz="800" dirty="0" smtClean="0"/>
          </a:p>
          <a:p>
            <a:r>
              <a:rPr lang="en-US" dirty="0"/>
              <a:t> </a:t>
            </a:r>
            <a:r>
              <a:rPr lang="en-US" dirty="0" smtClean="0"/>
              <a:t>     -  Hazard identified </a:t>
            </a:r>
          </a:p>
          <a:p>
            <a:r>
              <a:rPr lang="en-US" dirty="0"/>
              <a:t> </a:t>
            </a:r>
            <a:r>
              <a:rPr lang="en-US" dirty="0" smtClean="0"/>
              <a:t>     -  Services defined to be compatible with CLAS12</a:t>
            </a:r>
          </a:p>
          <a:p>
            <a:r>
              <a:rPr lang="en-US" dirty="0"/>
              <a:t> </a:t>
            </a:r>
            <a:r>
              <a:rPr lang="en-US" dirty="0" smtClean="0"/>
              <a:t>     -  Slow control and Interlock under development</a:t>
            </a:r>
          </a:p>
          <a:p>
            <a:r>
              <a:rPr lang="en-US" dirty="0"/>
              <a:t> </a:t>
            </a:r>
            <a:r>
              <a:rPr lang="en-US" dirty="0" smtClean="0"/>
              <a:t>     -  Reconstruction software under development</a:t>
            </a:r>
            <a:endParaRPr lang="en-US" dirty="0"/>
          </a:p>
        </p:txBody>
      </p:sp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43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ileston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2" y="551989"/>
            <a:ext cx="7728857" cy="617436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613957" y="-76200"/>
            <a:ext cx="377000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Project Milestones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633408" y="1043214"/>
            <a:ext cx="0" cy="5388429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2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181929" y="1244084"/>
            <a:ext cx="4826000" cy="3567586"/>
            <a:chOff x="4181929" y="1225942"/>
            <a:chExt cx="4826000" cy="3567586"/>
          </a:xfrm>
        </p:grpSpPr>
        <p:pic>
          <p:nvPicPr>
            <p:cNvPr id="19" name="Picture 18" descr="Roof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374622" y="1225942"/>
              <a:ext cx="4517571" cy="3388178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4181929" y="4140385"/>
              <a:ext cx="4826000" cy="653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4374622" y="4553857"/>
            <a:ext cx="4061807" cy="17961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385012" y="-76200"/>
            <a:ext cx="222789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Mechanics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Picture 16" descr="Front_Panel_Autoclav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9" y="1054892"/>
            <a:ext cx="3909910" cy="21955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81071" y="4623191"/>
            <a:ext cx="32834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Assembling test ongoing in Italy</a:t>
            </a:r>
          </a:p>
          <a:p>
            <a:r>
              <a:rPr lang="en-US" sz="1500" dirty="0" smtClean="0"/>
              <a:t>Delivery expected before the summer</a:t>
            </a:r>
          </a:p>
          <a:p>
            <a:endParaRPr lang="en-US" sz="1500" dirty="0"/>
          </a:p>
          <a:p>
            <a:r>
              <a:rPr lang="en-US" sz="1500" dirty="0" smtClean="0"/>
              <a:t>Next: 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-  Closing panel (Argonne)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-  Cart and joints for Installation  (LNF)</a:t>
            </a:r>
            <a:endParaRPr lang="en-US" sz="1500" dirty="0"/>
          </a:p>
        </p:txBody>
      </p:sp>
      <p:pic>
        <p:nvPicPr>
          <p:cNvPr id="15" name="Picture 14" descr="Rib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9" y="3417661"/>
            <a:ext cx="3909786" cy="293234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3500" y="3417661"/>
            <a:ext cx="4118429" cy="5556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60360" y="695261"/>
            <a:ext cx="3870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3m diameter autoclave housing large panels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181429" y="3597432"/>
            <a:ext cx="1994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CFRP Reinforcing Ribs 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4374622" y="815800"/>
            <a:ext cx="147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CFRP Top Panel</a:t>
            </a:r>
            <a:endParaRPr lang="en-US" sz="1600" dirty="0"/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9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ero_L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33" y="791881"/>
            <a:ext cx="3042093" cy="2146894"/>
          </a:xfrm>
          <a:prstGeom prst="rect">
            <a:avLst/>
          </a:prstGeom>
        </p:spPr>
      </p:pic>
      <p:pic>
        <p:nvPicPr>
          <p:cNvPr id="10" name="Picture 9" descr="Aero_Ab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699" y="786651"/>
            <a:ext cx="3019404" cy="21506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662056" y="-76200"/>
            <a:ext cx="16738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793622" y="1738183"/>
            <a:ext cx="1103813" cy="282324"/>
            <a:chOff x="8114175" y="3694502"/>
            <a:chExt cx="1103813" cy="282324"/>
          </a:xfrm>
        </p:grpSpPr>
        <p:sp>
          <p:nvSpPr>
            <p:cNvPr id="34" name="Rectangle 33"/>
            <p:cNvSpPr/>
            <p:nvPr/>
          </p:nvSpPr>
          <p:spPr>
            <a:xfrm>
              <a:off x="8123248" y="3694502"/>
              <a:ext cx="984468" cy="2769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114175" y="3699827"/>
              <a:ext cx="11038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&lt;</a:t>
              </a:r>
              <a:r>
                <a:rPr lang="en-US" sz="1200" dirty="0" err="1" smtClean="0">
                  <a:solidFill>
                    <a:srgbClr val="FFFFFF"/>
                  </a:solidFill>
                </a:rPr>
                <a:t>L</a:t>
              </a:r>
              <a:r>
                <a:rPr lang="en-US" sz="1200" baseline="-25000" dirty="0" err="1" smtClean="0">
                  <a:solidFill>
                    <a:srgbClr val="FFFFFF"/>
                  </a:solidFill>
                </a:rPr>
                <a:t>sc</a:t>
              </a:r>
              <a:r>
                <a:rPr lang="en-US" sz="1200" dirty="0" smtClean="0">
                  <a:solidFill>
                    <a:srgbClr val="FFFFFF"/>
                  </a:solidFill>
                </a:rPr>
                <a:t>&gt;  ~ </a:t>
              </a:r>
              <a:r>
                <a:rPr lang="en-US" sz="1200" smtClean="0">
                  <a:solidFill>
                    <a:srgbClr val="FFFFFF"/>
                  </a:solidFill>
                </a:rPr>
                <a:t>50 </a:t>
              </a:r>
              <a:r>
                <a:rPr lang="en-US" sz="1200" smtClean="0">
                  <a:solidFill>
                    <a:srgbClr val="FFFFFF"/>
                  </a:solidFill>
                </a:rPr>
                <a:t>mm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446180" y="1695718"/>
            <a:ext cx="763926" cy="276999"/>
            <a:chOff x="1233717" y="3462859"/>
            <a:chExt cx="763926" cy="276999"/>
          </a:xfrm>
        </p:grpSpPr>
        <p:sp>
          <p:nvSpPr>
            <p:cNvPr id="37" name="Rectangle 36"/>
            <p:cNvSpPr/>
            <p:nvPr/>
          </p:nvSpPr>
          <p:spPr>
            <a:xfrm>
              <a:off x="1233717" y="3462859"/>
              <a:ext cx="743854" cy="2769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33717" y="3462859"/>
              <a:ext cx="763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A</a:t>
              </a:r>
              <a:r>
                <a:rPr lang="en-US" sz="1200" baseline="-25000" dirty="0" smtClean="0">
                  <a:solidFill>
                    <a:schemeClr val="bg1"/>
                  </a:solidFill>
                </a:rPr>
                <a:t>0 </a:t>
              </a:r>
              <a:r>
                <a:rPr lang="en-US" sz="1200" dirty="0" smtClean="0">
                  <a:solidFill>
                    <a:schemeClr val="bg1"/>
                  </a:solidFill>
                </a:rPr>
                <a:t>&gt; 95 %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5821" y="4753429"/>
            <a:ext cx="3642322" cy="1639756"/>
            <a:chOff x="185821" y="4726216"/>
            <a:chExt cx="3642322" cy="1639756"/>
          </a:xfrm>
        </p:grpSpPr>
        <p:sp>
          <p:nvSpPr>
            <p:cNvPr id="42" name="Rectangle 41"/>
            <p:cNvSpPr/>
            <p:nvPr/>
          </p:nvSpPr>
          <p:spPr>
            <a:xfrm>
              <a:off x="185821" y="4726216"/>
              <a:ext cx="3476235" cy="16397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9730" y="4811282"/>
              <a:ext cx="355841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3 cm layers:</a:t>
              </a:r>
            </a:p>
            <a:p>
              <a:r>
                <a:rPr lang="en-US" sz="1500" dirty="0" smtClean="0"/>
                <a:t>         Production tiles fulfill specifications</a:t>
              </a:r>
            </a:p>
            <a:p>
              <a:r>
                <a:rPr lang="en-US" sz="1500" dirty="0" smtClean="0"/>
                <a:t>         Tile delivery proceeds steadily </a:t>
              </a:r>
            </a:p>
            <a:p>
              <a:r>
                <a:rPr lang="en-US" sz="1500" dirty="0" smtClean="0"/>
                <a:t>         36 tiles out of foreseen 72 approved </a:t>
              </a:r>
            </a:p>
            <a:p>
              <a:endParaRPr lang="en-US" sz="1500" dirty="0" smtClean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69730" y="5997451"/>
              <a:ext cx="31683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Next: start 2cm layer production</a:t>
              </a:r>
            </a:p>
          </p:txBody>
        </p:sp>
      </p:grpSp>
      <p:pic>
        <p:nvPicPr>
          <p:cNvPr id="11" name="Picture 10" descr="Aero_densit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6" y="791881"/>
            <a:ext cx="2980656" cy="2133550"/>
          </a:xfrm>
          <a:prstGeom prst="rect">
            <a:avLst/>
          </a:prstGeom>
        </p:spPr>
      </p:pic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443" y="3007770"/>
            <a:ext cx="2537504" cy="1482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2287" y="4622933"/>
            <a:ext cx="2529660" cy="1897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821" y="3327617"/>
            <a:ext cx="331541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All tiles are measured at the production </a:t>
            </a:r>
            <a:endParaRPr lang="en-US" sz="1400" dirty="0" smtClean="0"/>
          </a:p>
          <a:p>
            <a:r>
              <a:rPr lang="en-US" sz="1400" dirty="0" smtClean="0"/>
              <a:t>site </a:t>
            </a:r>
            <a:r>
              <a:rPr lang="en-US" sz="1400" dirty="0"/>
              <a:t>(</a:t>
            </a:r>
            <a:r>
              <a:rPr lang="en-US" sz="1400" dirty="0" smtClean="0"/>
              <a:t>Novosibirsk</a:t>
            </a:r>
            <a:r>
              <a:rPr lang="en-US" sz="1400" dirty="0"/>
              <a:t>) before delivery approval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r>
              <a:rPr lang="en-US" sz="1400" dirty="0" smtClean="0"/>
              <a:t>Acceptance tests at JLab and CUA.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tress tests and optical study at Ferrara.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15047" y="5194153"/>
            <a:ext cx="20912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 bench @ FE for </a:t>
            </a:r>
          </a:p>
          <a:p>
            <a:r>
              <a:rPr lang="en-US" sz="1400" dirty="0" smtClean="0"/>
              <a:t>specific light propagation</a:t>
            </a:r>
          </a:p>
          <a:p>
            <a:r>
              <a:rPr lang="en-US" sz="1400" dirty="0" smtClean="0"/>
              <a:t>Tests (FS, double passage)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722751" y="3420437"/>
            <a:ext cx="24212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Same spectrophotometer with</a:t>
            </a:r>
          </a:p>
          <a:p>
            <a:r>
              <a:rPr lang="en-US" sz="1400" dirty="0" smtClean="0"/>
              <a:t>large sample compartment</a:t>
            </a:r>
          </a:p>
          <a:p>
            <a:r>
              <a:rPr lang="en-US" sz="1400" dirty="0" smtClean="0"/>
              <a:t>available @ FE and CUA.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572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773" y="-833862"/>
            <a:ext cx="3867184" cy="6858000"/>
          </a:xfrm>
          <a:prstGeom prst="rect">
            <a:avLst/>
          </a:prstGeom>
        </p:spPr>
      </p:pic>
      <p:pic>
        <p:nvPicPr>
          <p:cNvPr id="20" name="Picture 19" descr="d0-be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4221660"/>
            <a:ext cx="3484247" cy="2371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92639" y="-76200"/>
            <a:ext cx="34127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Spherical Mirrors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6" name="Picture 15" descr="IMG_20160428_1508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4" y="775755"/>
            <a:ext cx="4653643" cy="261767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3500" y="3311071"/>
            <a:ext cx="4780643" cy="3537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6831" y="3435734"/>
            <a:ext cx="241784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Reflected image comparable </a:t>
            </a:r>
            <a:endParaRPr lang="en-US" sz="1500" dirty="0"/>
          </a:p>
          <a:p>
            <a:r>
              <a:rPr lang="en-US" sz="1500" dirty="0" smtClean="0"/>
              <a:t>with the 1 mm source size</a:t>
            </a:r>
          </a:p>
          <a:p>
            <a:r>
              <a:rPr lang="en-US" sz="1500" dirty="0"/>
              <a:t>a</a:t>
            </a:r>
            <a:r>
              <a:rPr lang="en-US" sz="1500" dirty="0" smtClean="0"/>
              <a:t>nd stable over time</a:t>
            </a:r>
            <a:endParaRPr lang="en-US" sz="15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957786" y="666898"/>
            <a:ext cx="1496785" cy="467031"/>
          </a:xfrm>
          <a:prstGeom prst="wedgeRoundRectCallout">
            <a:avLst>
              <a:gd name="adj1" fmla="val -82004"/>
              <a:gd name="adj2" fmla="val 17515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7636566" y="1299555"/>
            <a:ext cx="1397976" cy="467031"/>
          </a:xfrm>
          <a:prstGeom prst="wedgeRoundRectCallout">
            <a:avLst>
              <a:gd name="adj1" fmla="val -42452"/>
              <a:gd name="adj2" fmla="val 7998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ular Callout 18"/>
          <p:cNvSpPr/>
          <p:nvPr/>
        </p:nvSpPr>
        <p:spPr>
          <a:xfrm>
            <a:off x="7745186" y="3077555"/>
            <a:ext cx="1398814" cy="467031"/>
          </a:xfrm>
          <a:prstGeom prst="wedgeRoundRectCallout">
            <a:avLst>
              <a:gd name="adj1" fmla="val -55422"/>
              <a:gd name="adj2" fmla="val 8192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30357" y="666898"/>
            <a:ext cx="135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Surface analyzer</a:t>
            </a:r>
          </a:p>
          <a:p>
            <a:r>
              <a:rPr lang="en-US" sz="1200" dirty="0" smtClean="0"/>
              <a:t>(waveform sensor)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7710291" y="1280963"/>
            <a:ext cx="132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Spot image sensor</a:t>
            </a:r>
          </a:p>
          <a:p>
            <a:r>
              <a:rPr lang="en-US" sz="1200" dirty="0" smtClean="0"/>
              <a:t>(point-like source)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7783465" y="3068484"/>
            <a:ext cx="1348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Mechanical guide </a:t>
            </a:r>
          </a:p>
          <a:p>
            <a:r>
              <a:rPr lang="en-US" sz="1200" dirty="0" smtClean="0"/>
              <a:t>(along optical axis)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5031772" y="4045857"/>
            <a:ext cx="4002770" cy="2449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341" y="3068484"/>
            <a:ext cx="2600556" cy="166007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031772" y="4290786"/>
            <a:ext cx="3867185" cy="20229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179540" y="4374751"/>
            <a:ext cx="35317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Produced at CMA (Tucson, AZ)</a:t>
            </a:r>
          </a:p>
          <a:p>
            <a:r>
              <a:rPr lang="en-US" sz="1500" dirty="0" smtClean="0"/>
              <a:t>4 Mirror delivered (out of 10)</a:t>
            </a:r>
          </a:p>
          <a:p>
            <a:r>
              <a:rPr lang="en-US" sz="1500" dirty="0" smtClean="0"/>
              <a:t>Surface accuracy better than specifications</a:t>
            </a:r>
          </a:p>
          <a:p>
            <a:r>
              <a:rPr lang="en-US" sz="1500" dirty="0" smtClean="0"/>
              <a:t>Areal density better than LHC-b</a:t>
            </a:r>
          </a:p>
          <a:p>
            <a:endParaRPr lang="en-US" sz="1500" dirty="0" smtClean="0"/>
          </a:p>
          <a:p>
            <a:r>
              <a:rPr lang="en-US" sz="1500" dirty="0" smtClean="0"/>
              <a:t>Next  (LNF):</a:t>
            </a:r>
          </a:p>
          <a:p>
            <a:r>
              <a:rPr lang="en-US" sz="1500" dirty="0" smtClean="0"/>
              <a:t>    - Mockup for assembling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 - Support structure</a:t>
            </a:r>
            <a:endParaRPr lang="en-US" sz="1500" dirty="0"/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4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L_ref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14" y="1025072"/>
            <a:ext cx="5243286" cy="262899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917852" y="3991199"/>
            <a:ext cx="4005678" cy="22634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55594" y="-76200"/>
            <a:ext cx="288680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Planar Mirrors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6043" y="4147963"/>
            <a:ext cx="3743990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Produced at Media-</a:t>
            </a:r>
            <a:r>
              <a:rPr lang="en-US" sz="1500" dirty="0" err="1" smtClean="0"/>
              <a:t>Lario</a:t>
            </a:r>
            <a:r>
              <a:rPr lang="en-US" sz="1500" dirty="0" smtClean="0"/>
              <a:t> (</a:t>
            </a:r>
            <a:r>
              <a:rPr lang="en-US" sz="1500" dirty="0" err="1" smtClean="0"/>
              <a:t>Bosisio</a:t>
            </a:r>
            <a:r>
              <a:rPr lang="en-US" sz="1500" dirty="0" smtClean="0"/>
              <a:t> </a:t>
            </a:r>
            <a:r>
              <a:rPr lang="en-US" sz="1500" dirty="0" err="1" smtClean="0"/>
              <a:t>Parini</a:t>
            </a:r>
            <a:r>
              <a:rPr lang="en-US" sz="1500" dirty="0" smtClean="0"/>
              <a:t>, Italy)</a:t>
            </a:r>
          </a:p>
          <a:p>
            <a:r>
              <a:rPr lang="en-US" sz="1500" dirty="0" smtClean="0"/>
              <a:t>2 Mirror produced (out of 7)</a:t>
            </a:r>
          </a:p>
          <a:p>
            <a:r>
              <a:rPr lang="en-US" sz="1500" dirty="0" smtClean="0"/>
              <a:t>Surface accuracy better than specifications</a:t>
            </a:r>
          </a:p>
          <a:p>
            <a:r>
              <a:rPr lang="en-US" sz="1500" dirty="0" smtClean="0"/>
              <a:t>Reflectivity fulfilling specifications</a:t>
            </a:r>
          </a:p>
          <a:p>
            <a:endParaRPr lang="en-US" sz="1500" dirty="0" smtClean="0"/>
          </a:p>
          <a:p>
            <a:r>
              <a:rPr lang="en-US" sz="1500" dirty="0" smtClean="0"/>
              <a:t>Next  (LNF):</a:t>
            </a:r>
          </a:p>
          <a:p>
            <a:r>
              <a:rPr lang="en-US" sz="1500" dirty="0" smtClean="0"/>
              <a:t>    - Validate aerogel assembling procedure</a:t>
            </a:r>
            <a:endParaRPr lang="en-US" sz="15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4192" r="29543" b="4475"/>
          <a:stretch>
            <a:fillRect/>
          </a:stretch>
        </p:blipFill>
        <p:spPr bwMode="auto">
          <a:xfrm>
            <a:off x="368972" y="862824"/>
            <a:ext cx="3531742" cy="319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58" y="4260120"/>
            <a:ext cx="3837215" cy="2158433"/>
          </a:xfrm>
          <a:prstGeom prst="rect">
            <a:avLst/>
          </a:prstGeom>
        </p:spPr>
      </p:pic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3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964110" y="4778010"/>
            <a:ext cx="4006874" cy="17237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MAPMTs_cfr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5" y="906111"/>
            <a:ext cx="3220591" cy="21637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62855" y="-76200"/>
            <a:ext cx="50722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MA-PMT Photon Detector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9364" y="761260"/>
            <a:ext cx="79646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H8500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450866" y="721445"/>
            <a:ext cx="91345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H12700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MAPMT_H127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929"/>
            <a:ext cx="4652450" cy="2773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2151" y="615389"/>
            <a:ext cx="435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Full characterization done on a pulsed-laser bench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4588952" y="3265714"/>
            <a:ext cx="199483" cy="31519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44337" y="4793608"/>
            <a:ext cx="3635787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All MA-PMTs delivered </a:t>
            </a:r>
          </a:p>
          <a:p>
            <a:r>
              <a:rPr lang="en-US" sz="1500" dirty="0" smtClean="0"/>
              <a:t>2 out of 391 rejected and substituted</a:t>
            </a:r>
          </a:p>
          <a:p>
            <a:r>
              <a:rPr lang="en-US" sz="1500" dirty="0" smtClean="0"/>
              <a:t>Stand-alone characterization done</a:t>
            </a:r>
          </a:p>
          <a:p>
            <a:r>
              <a:rPr lang="en-US" sz="1500" dirty="0" smtClean="0"/>
              <a:t>Storing info into CLAS12 database (JLab/DU)</a:t>
            </a:r>
          </a:p>
          <a:p>
            <a:endParaRPr lang="en-US" sz="1500" dirty="0"/>
          </a:p>
          <a:p>
            <a:r>
              <a:rPr lang="en-US" sz="1500" dirty="0" smtClean="0"/>
              <a:t>Next (FE + JLab):</a:t>
            </a:r>
          </a:p>
          <a:p>
            <a:r>
              <a:rPr lang="en-US" sz="1500" dirty="0"/>
              <a:t>  </a:t>
            </a:r>
            <a:r>
              <a:rPr lang="en-US" sz="1500" dirty="0" smtClean="0"/>
              <a:t> - Characterization with RICH electronics </a:t>
            </a:r>
            <a:endParaRPr lang="en-US" sz="1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450" y="981156"/>
            <a:ext cx="4318533" cy="3674905"/>
          </a:xfrm>
          <a:prstGeom prst="rect">
            <a:avLst/>
          </a:prstGeom>
        </p:spPr>
      </p:pic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1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705202" y="3433424"/>
            <a:ext cx="3985228" cy="3041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86850" y="-76200"/>
            <a:ext cx="22242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4" name="Picture 13" descr="IMG_20160421_1904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0" y="792157"/>
            <a:ext cx="1955367" cy="2607156"/>
          </a:xfrm>
          <a:prstGeom prst="rect">
            <a:avLst/>
          </a:prstGeom>
        </p:spPr>
      </p:pic>
      <p:pic>
        <p:nvPicPr>
          <p:cNvPr id="15" name="Picture 14" descr="IMG_20160421_1914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14" y="792157"/>
            <a:ext cx="1955367" cy="2607156"/>
          </a:xfrm>
          <a:prstGeom prst="rect">
            <a:avLst/>
          </a:prstGeom>
        </p:spPr>
      </p:pic>
      <p:pic>
        <p:nvPicPr>
          <p:cNvPr id="17" name="Picture 16" descr="IMG_20160426_0734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90" y="3469708"/>
            <a:ext cx="4006820" cy="30051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8547" y="3487851"/>
            <a:ext cx="3335506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FPGA: </a:t>
            </a:r>
          </a:p>
          <a:p>
            <a:r>
              <a:rPr lang="en-US" sz="1500" dirty="0" smtClean="0"/>
              <a:t>   - Production done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- Stand-alone validation done</a:t>
            </a:r>
          </a:p>
          <a:p>
            <a:endParaRPr lang="en-US" sz="800" dirty="0"/>
          </a:p>
          <a:p>
            <a:r>
              <a:rPr lang="en-US" sz="1500" dirty="0" err="1" smtClean="0"/>
              <a:t>Asics+Adapter</a:t>
            </a:r>
            <a:endParaRPr lang="en-US" sz="1500" dirty="0" smtClean="0"/>
          </a:p>
          <a:p>
            <a:r>
              <a:rPr lang="en-US" sz="1500" dirty="0"/>
              <a:t> </a:t>
            </a:r>
            <a:r>
              <a:rPr lang="en-US" sz="1500" dirty="0" smtClean="0"/>
              <a:t>  - Pre-production done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- Stand-alone validation done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- All MAROC3A chips delivered</a:t>
            </a:r>
          </a:p>
          <a:p>
            <a:endParaRPr lang="en-US" sz="800" dirty="0"/>
          </a:p>
          <a:p>
            <a:r>
              <a:rPr lang="en-US" sz="1500" dirty="0" err="1" smtClean="0"/>
              <a:t>Succesfully</a:t>
            </a:r>
            <a:r>
              <a:rPr lang="en-US" sz="1500" dirty="0" smtClean="0"/>
              <a:t> Test-Beam @ </a:t>
            </a:r>
            <a:r>
              <a:rPr lang="en-US" sz="1500" dirty="0" err="1" smtClean="0"/>
              <a:t>Fermilab</a:t>
            </a:r>
            <a:endParaRPr lang="en-US" sz="1500" dirty="0" smtClean="0"/>
          </a:p>
          <a:p>
            <a:endParaRPr lang="en-US" sz="1500" dirty="0"/>
          </a:p>
          <a:p>
            <a:r>
              <a:rPr lang="en-US" sz="1500" dirty="0" smtClean="0"/>
              <a:t>Next (FE):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- Complete production before summer</a:t>
            </a:r>
          </a:p>
          <a:p>
            <a:endParaRPr lang="en-US" sz="1500" dirty="0"/>
          </a:p>
        </p:txBody>
      </p:sp>
      <p:pic>
        <p:nvPicPr>
          <p:cNvPr id="18" name="Picture 17" descr="F_20160504_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29" y="792156"/>
            <a:ext cx="4510328" cy="2537059"/>
          </a:xfrm>
          <a:prstGeom prst="rect">
            <a:avLst/>
          </a:prstGeom>
        </p:spPr>
      </p:pic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7108" y="3785495"/>
            <a:ext cx="5061963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ark_Cou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214"/>
            <a:ext cx="5261429" cy="26028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86850" y="-76200"/>
            <a:ext cx="22242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 descr="Tim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" y="4135355"/>
            <a:ext cx="5170715" cy="2286737"/>
          </a:xfrm>
          <a:prstGeom prst="rect">
            <a:avLst/>
          </a:prstGeom>
        </p:spPr>
      </p:pic>
      <p:pic>
        <p:nvPicPr>
          <p:cNvPr id="16" name="Picture 15" descr="Databa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427" y="1192314"/>
            <a:ext cx="3679573" cy="214825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524500" y="3935794"/>
            <a:ext cx="3546494" cy="21951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663353" y="3961090"/>
            <a:ext cx="3407641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Preliminary Tests Done</a:t>
            </a:r>
          </a:p>
          <a:p>
            <a:r>
              <a:rPr lang="en-US" sz="1500" dirty="0" smtClean="0"/>
              <a:t>Developing characterization procedures</a:t>
            </a:r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 smtClean="0"/>
              <a:t>Next (FE + JLab):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-  Characterization with MA-PMTs</a:t>
            </a:r>
          </a:p>
          <a:p>
            <a:r>
              <a:rPr lang="en-US" sz="1500" dirty="0" smtClean="0"/>
              <a:t>   -  Store relevant information on CLAS12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   database</a:t>
            </a:r>
          </a:p>
          <a:p>
            <a:endParaRPr lang="en-US" sz="1500" dirty="0"/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27108" y="6499767"/>
            <a:ext cx="3312257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</a:t>
            </a:r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iCH</a:t>
            </a:r>
            <a:r>
              <a:rPr lang="en-US" sz="1200" dirty="0" smtClean="0">
                <a:solidFill>
                  <a:schemeClr val="bg1"/>
                </a:solidFill>
              </a:rPr>
              <a:t> Readiness  Review, 13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2016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88143" y="925284"/>
            <a:ext cx="2766786" cy="145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4929" y="3785495"/>
            <a:ext cx="2952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Time resolution with pulsed laser</a:t>
            </a:r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27108" y="652670"/>
            <a:ext cx="5061963" cy="338554"/>
            <a:chOff x="27108" y="652670"/>
            <a:chExt cx="5061963" cy="338554"/>
          </a:xfrm>
        </p:grpSpPr>
        <p:sp>
          <p:nvSpPr>
            <p:cNvPr id="6" name="Rectangle 5"/>
            <p:cNvSpPr/>
            <p:nvPr/>
          </p:nvSpPr>
          <p:spPr>
            <a:xfrm>
              <a:off x="27108" y="652670"/>
              <a:ext cx="5061963" cy="3385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7500" y="652670"/>
              <a:ext cx="31853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Noise, single (photo)-electron signal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9574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45360</TotalTime>
  <Words>871</Words>
  <Application>Microsoft Macintosh PowerPoint</Application>
  <PresentationFormat>On-screen Show (4:3)</PresentationFormat>
  <Paragraphs>209</Paragraphs>
  <Slides>15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CLAS12-RICH   Project-Status &amp; Tasks Towards Completion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805</cp:revision>
  <dcterms:created xsi:type="dcterms:W3CDTF">2012-03-30T13:12:09Z</dcterms:created>
  <dcterms:modified xsi:type="dcterms:W3CDTF">2016-06-13T17:00:55Z</dcterms:modified>
</cp:coreProperties>
</file>