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2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535" r:id="rId2"/>
    <p:sldId id="609" r:id="rId3"/>
    <p:sldId id="667" r:id="rId4"/>
    <p:sldId id="660" r:id="rId5"/>
    <p:sldId id="611" r:id="rId6"/>
    <p:sldId id="674" r:id="rId7"/>
    <p:sldId id="614" r:id="rId8"/>
    <p:sldId id="663" r:id="rId9"/>
    <p:sldId id="675" r:id="rId10"/>
    <p:sldId id="668" r:id="rId11"/>
    <p:sldId id="670" r:id="rId12"/>
    <p:sldId id="651" r:id="rId13"/>
    <p:sldId id="642" r:id="rId14"/>
    <p:sldId id="654" r:id="rId15"/>
    <p:sldId id="676" r:id="rId16"/>
    <p:sldId id="65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A3"/>
    <a:srgbClr val="0000BF"/>
    <a:srgbClr val="FCBA78"/>
    <a:srgbClr val="F5F701"/>
    <a:srgbClr val="4CD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898" autoAdjust="0"/>
  </p:normalViewPr>
  <p:slideViewPr>
    <p:cSldViewPr snapToGrid="0" snapToObjects="1">
      <p:cViewPr>
        <p:scale>
          <a:sx n="125" d="100"/>
          <a:sy n="125" d="100"/>
        </p:scale>
        <p:origin x="-1016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EE8B9-7048-E245-BE2F-1374BE5408F2}" type="datetimeFigureOut">
              <a:rPr lang="en-US" smtClean="0"/>
              <a:t>13/06/16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CCEFC-6E8B-B743-AFE9-4C5BF3F94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5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86146-0E38-724C-8F8F-8FF46B4BA8C5}" type="datetimeFigureOut">
              <a:rPr lang="en-US" smtClean="0"/>
              <a:pPr/>
              <a:t>13/06/16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8A572-61CB-384F-BB4C-DB6F1BE60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25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Ricontrollare</a:t>
            </a:r>
            <a:r>
              <a:rPr lang="en-US" dirty="0" smtClean="0"/>
              <a:t> Dan Carman requirement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Come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scrive</a:t>
            </a:r>
            <a:r>
              <a:rPr lang="en-US" dirty="0" smtClean="0"/>
              <a:t> ESHQ ???</a:t>
            </a:r>
          </a:p>
          <a:p>
            <a:r>
              <a:rPr lang="en-US" dirty="0" smtClean="0"/>
              <a:t>50 mm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78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2F7081-FF0F-1C4C-B6E4-DC74F12DCD89}" type="slidenum">
              <a:rPr lang="en-US" sz="1200">
                <a:latin typeface="Calibri" charset="0"/>
              </a:rPr>
              <a:pPr eaLnBrk="1" hangingPunct="1"/>
              <a:t>5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6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9 vs 8</a:t>
            </a:r>
            <a:endParaRPr lang="it-IT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8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Qual e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 il packing factor di HERMES ?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Refraction or refractive ?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8E4850-44A4-DB45-BB72-4DD6532707AF}" type="slidenum">
              <a:rPr lang="en-US" sz="1200">
                <a:latin typeface="Calibri" charset="0"/>
              </a:rPr>
              <a:pPr eaLnBrk="1" hangingPunct="1"/>
              <a:t>11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6A390-F353-A942-B1EC-182107C9CD39}" type="datetime1">
              <a:rPr lang="it-IT" smtClean="0"/>
              <a:t>13/06/16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3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1F51A-CE5E-E748-A830-FE93B106B54D}" type="datetime1">
              <a:rPr lang="it-IT" smtClean="0"/>
              <a:t>13/06/16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3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213CC-B590-AC47-B794-68704C5FB3E1}" type="datetime1">
              <a:rPr lang="it-IT" smtClean="0"/>
              <a:t>13/06/16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4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PAX Polarized Antiproton Experiments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7F8002C5-0EFB-8844-B890-D8670C0AE744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8633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CEC6-B19E-384D-B71E-62CC78295F4A}" type="datetime1">
              <a:rPr lang="it-IT" smtClean="0"/>
              <a:t>13/06/16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8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AF78-90E5-BE43-819D-C3FB19FF949B}" type="datetime1">
              <a:rPr lang="it-IT" smtClean="0"/>
              <a:t>13/06/16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7D95-F0E3-E247-BCE0-771CD02EEEE6}" type="datetime1">
              <a:rPr lang="it-IT" smtClean="0"/>
              <a:t>13/06/16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F577-23AC-354A-A7DE-66F64868466C}" type="datetime1">
              <a:rPr lang="it-IT" smtClean="0"/>
              <a:t>13/06/16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7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92E39-976D-7647-8E52-FDC2C48B6F36}" type="datetime1">
              <a:rPr lang="it-IT" smtClean="0"/>
              <a:t>13/06/16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2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6C3CF-3BBA-FF44-99FE-581A4605639B}" type="datetime1">
              <a:rPr lang="it-IT" smtClean="0"/>
              <a:t>13/06/16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8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7B41D-237A-5847-AF91-4703BAB8DA8F}" type="datetime1">
              <a:rPr lang="it-IT" smtClean="0"/>
              <a:t>13/06/16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4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6A13E-44B7-0F48-B289-6CB9735EB302}" type="datetime1">
              <a:rPr lang="it-IT" smtClean="0"/>
              <a:t>13/06/16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D5165-5239-3648-9EB3-6D0B1CB4855A}" type="datetime1">
              <a:rPr lang="it-IT" smtClean="0"/>
              <a:t>13/06/16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1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jpeg"/><Relationship Id="rId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emf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microsoft.com/office/2007/relationships/hdphoto" Target="../media/hdphoto3.wdp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6.emf"/><Relationship Id="rId5" Type="http://schemas.openxmlformats.org/officeDocument/2006/relationships/image" Target="../media/image7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6" Type="http://schemas.openxmlformats.org/officeDocument/2006/relationships/image" Target="../media/image15.png"/><Relationship Id="rId7" Type="http://schemas.openxmlformats.org/officeDocument/2006/relationships/oleObject" Target="../embeddings/oleObject2.bin"/><Relationship Id="rId8" Type="http://schemas.openxmlformats.org/officeDocument/2006/relationships/image" Target="../media/image1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0" r="6963"/>
          <a:stretch/>
        </p:blipFill>
        <p:spPr bwMode="auto">
          <a:xfrm>
            <a:off x="2747" y="571500"/>
            <a:ext cx="5005876" cy="572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4683731" y="815132"/>
            <a:ext cx="4868485" cy="2088232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</a:rPr>
              <a:t>CLAS12-RICH </a:t>
            </a:r>
            <a:br>
              <a:rPr lang="en-US" sz="3000" b="1" dirty="0" smtClean="0">
                <a:solidFill>
                  <a:srgbClr val="FF0000"/>
                </a:solidFill>
              </a:rPr>
            </a:br>
            <a:r>
              <a:rPr lang="en-US" sz="3000" b="1" dirty="0" smtClean="0">
                <a:solidFill>
                  <a:srgbClr val="FF0000"/>
                </a:solidFill>
              </a:rPr>
              <a:t/>
            </a:r>
            <a:br>
              <a:rPr lang="en-US" sz="3000" b="1" dirty="0" smtClean="0">
                <a:solidFill>
                  <a:srgbClr val="FF0000"/>
                </a:solidFill>
              </a:rPr>
            </a:br>
            <a:r>
              <a:rPr lang="en-US" sz="3000" b="1" dirty="0" smtClean="0">
                <a:solidFill>
                  <a:srgbClr val="FF0000"/>
                </a:solidFill>
              </a:rPr>
              <a:t>Project </a:t>
            </a:r>
            <a:br>
              <a:rPr lang="en-US" sz="3000" b="1" dirty="0" smtClean="0">
                <a:solidFill>
                  <a:srgbClr val="FF0000"/>
                </a:solidFill>
              </a:rPr>
            </a:br>
            <a:r>
              <a:rPr lang="en-US" sz="3000" b="1" dirty="0" smtClean="0">
                <a:solidFill>
                  <a:srgbClr val="FF0000"/>
                </a:solidFill>
              </a:rPr>
              <a:t>Scope &amp; Overview</a:t>
            </a:r>
            <a:br>
              <a:rPr lang="en-US" sz="3000" b="1" dirty="0" smtClean="0">
                <a:solidFill>
                  <a:srgbClr val="FF0000"/>
                </a:solidFill>
              </a:rPr>
            </a:br>
            <a:endParaRPr lang="en-US" sz="3000" b="1" dirty="0">
              <a:solidFill>
                <a:srgbClr val="002060"/>
              </a:solidFill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5336875" y="2810329"/>
            <a:ext cx="3851920" cy="98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 smtClean="0"/>
              <a:t>June 13</a:t>
            </a:r>
            <a:r>
              <a:rPr lang="en-US" sz="1500" b="1" baseline="30000" dirty="0" smtClean="0"/>
              <a:t>th</a:t>
            </a:r>
            <a:r>
              <a:rPr lang="en-US" sz="1500" b="1" dirty="0" smtClean="0"/>
              <a:t> 2016</a:t>
            </a:r>
            <a:endParaRPr lang="en-US" sz="1500" b="1" dirty="0"/>
          </a:p>
        </p:txBody>
      </p:sp>
      <p:sp>
        <p:nvSpPr>
          <p:cNvPr id="10" name="Rectangle 9"/>
          <p:cNvSpPr/>
          <p:nvPr/>
        </p:nvSpPr>
        <p:spPr>
          <a:xfrm>
            <a:off x="5179786" y="3967609"/>
            <a:ext cx="37918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Charge 1:</a:t>
            </a:r>
          </a:p>
          <a:p>
            <a:endParaRPr lang="en-US" sz="800" b="1" dirty="0" smtClean="0">
              <a:solidFill>
                <a:srgbClr val="0000FF"/>
              </a:solidFill>
            </a:endParaRPr>
          </a:p>
          <a:p>
            <a:r>
              <a:rPr lang="en-US" sz="1400" dirty="0" smtClean="0"/>
              <a:t>Have </a:t>
            </a:r>
            <a:r>
              <a:rPr lang="en-US" sz="1400" dirty="0"/>
              <a:t>the HES&amp;Q considerations been  </a:t>
            </a:r>
            <a:r>
              <a:rPr lang="en-US" sz="1400" dirty="0" smtClean="0"/>
              <a:t>properly </a:t>
            </a:r>
          </a:p>
          <a:p>
            <a:r>
              <a:rPr lang="en-US" sz="1400" dirty="0" smtClean="0"/>
              <a:t>included </a:t>
            </a:r>
            <a:r>
              <a:rPr lang="en-US" sz="1400" dirty="0"/>
              <a:t>in the design </a:t>
            </a:r>
            <a:r>
              <a:rPr lang="en-US" sz="1400" dirty="0" smtClean="0"/>
              <a:t>of the </a:t>
            </a:r>
            <a:r>
              <a:rPr lang="en-US" sz="1400" dirty="0"/>
              <a:t>detector?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5364088" y="1460500"/>
            <a:ext cx="367105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364088" y="2810329"/>
            <a:ext cx="367105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367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027408" y="-76200"/>
            <a:ext cx="294315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RICH Structure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1" name="Picture 10" descr="FE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932" y="2909750"/>
            <a:ext cx="4545004" cy="3601357"/>
          </a:xfrm>
          <a:prstGeom prst="rect">
            <a:avLst/>
          </a:prstGeom>
        </p:spPr>
      </p:pic>
      <p:pic>
        <p:nvPicPr>
          <p:cNvPr id="15" name="Picture 14" descr="Flangi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1" y="4590143"/>
            <a:ext cx="2085843" cy="2038437"/>
          </a:xfrm>
          <a:prstGeom prst="rect">
            <a:avLst/>
          </a:prstGeom>
        </p:spPr>
      </p:pic>
      <p:pic>
        <p:nvPicPr>
          <p:cNvPr id="19" name="Picture 18" descr="Anell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068" y="4590143"/>
            <a:ext cx="2358646" cy="191912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466932" y="898071"/>
            <a:ext cx="43000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Design to substitute one LTCC sector</a:t>
            </a:r>
          </a:p>
          <a:p>
            <a:endParaRPr lang="en-US" sz="800" dirty="0" smtClean="0"/>
          </a:p>
          <a:p>
            <a:r>
              <a:rPr lang="en-US" sz="1600" dirty="0" smtClean="0"/>
              <a:t>   -   Use composite Material (CFRP) to increase </a:t>
            </a:r>
          </a:p>
          <a:p>
            <a:r>
              <a:rPr lang="en-US" sz="1600" dirty="0" smtClean="0"/>
              <a:t>        stiffness and lightness</a:t>
            </a:r>
          </a:p>
          <a:p>
            <a:r>
              <a:rPr lang="en-US" sz="1600" dirty="0" smtClean="0"/>
              <a:t>   -   Detailed analysis of mounting bracket </a:t>
            </a:r>
            <a:endParaRPr lang="en-US" sz="1600" dirty="0"/>
          </a:p>
          <a:p>
            <a:r>
              <a:rPr lang="en-US" sz="1600" dirty="0" smtClean="0"/>
              <a:t>       compatibility</a:t>
            </a:r>
          </a:p>
        </p:txBody>
      </p:sp>
      <p:pic>
        <p:nvPicPr>
          <p:cNvPr id="14" name="Picture 2" descr="I:\JLab-CLAS_12-RICH - June_2015 REVIEW\October PICS\A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62" y="742488"/>
            <a:ext cx="3977238" cy="35802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ußzeilenplatzhalter 7"/>
          <p:cNvSpPr txBox="1">
            <a:spLocks noGrp="1"/>
          </p:cNvSpPr>
          <p:nvPr/>
        </p:nvSpPr>
        <p:spPr>
          <a:xfrm>
            <a:off x="27108" y="6499767"/>
            <a:ext cx="3312257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</a:t>
            </a:r>
            <a:r>
              <a:rPr lang="en-US" sz="1200" dirty="0" err="1">
                <a:solidFill>
                  <a:schemeClr val="bg1"/>
                </a:solidFill>
              </a:rPr>
              <a:t>R</a:t>
            </a:r>
            <a:r>
              <a:rPr lang="en-US" sz="1200" dirty="0" err="1" smtClean="0">
                <a:solidFill>
                  <a:schemeClr val="bg1"/>
                </a:solidFill>
              </a:rPr>
              <a:t>iCH</a:t>
            </a:r>
            <a:r>
              <a:rPr lang="en-US" sz="1200" dirty="0" smtClean="0">
                <a:solidFill>
                  <a:schemeClr val="bg1"/>
                </a:solidFill>
              </a:rPr>
              <a:t> Readiness  Review, 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2016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025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034" y="2653450"/>
            <a:ext cx="4473699" cy="324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onfr_japo_0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" y="3086377"/>
            <a:ext cx="3722242" cy="372224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027190" y="-76200"/>
            <a:ext cx="342736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Aerogel Radiator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42979" y="1512735"/>
            <a:ext cx="47470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Flexible geometry, mass production capability</a:t>
            </a:r>
          </a:p>
          <a:p>
            <a:endParaRPr lang="en-US" sz="800" dirty="0"/>
          </a:p>
          <a:p>
            <a:r>
              <a:rPr lang="en-US" sz="1600" dirty="0"/>
              <a:t>Achieved  ~ 0.00050 </a:t>
            </a:r>
            <a:r>
              <a:rPr lang="en-US" sz="1600" dirty="0">
                <a:latin typeface="Symbol" charset="2"/>
                <a:cs typeface="Symbol" charset="2"/>
              </a:rPr>
              <a:t>m</a:t>
            </a:r>
            <a:r>
              <a:rPr lang="en-US" sz="1600" dirty="0"/>
              <a:t>m</a:t>
            </a:r>
            <a:r>
              <a:rPr lang="en-US" sz="1600" baseline="30000" dirty="0"/>
              <a:t>4</a:t>
            </a:r>
            <a:r>
              <a:rPr lang="en-US" sz="1600" dirty="0"/>
              <a:t> cm</a:t>
            </a:r>
            <a:r>
              <a:rPr lang="en-US" sz="1600" baseline="30000" dirty="0"/>
              <a:t>-</a:t>
            </a:r>
            <a:r>
              <a:rPr lang="en-US" sz="1600" baseline="30000" dirty="0" smtClean="0"/>
              <a:t>1</a:t>
            </a:r>
            <a:r>
              <a:rPr lang="en-US" sz="1600" dirty="0" smtClean="0"/>
              <a:t> clarity for large tiles</a:t>
            </a:r>
            <a:endParaRPr lang="en-US" sz="800" dirty="0" smtClean="0"/>
          </a:p>
          <a:p>
            <a:r>
              <a:rPr lang="en-US" sz="1600" dirty="0" smtClean="0"/>
              <a:t>(LHCB has 0.0064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</a:t>
            </a:r>
            <a:r>
              <a:rPr lang="en-US" sz="1600" baseline="30000" dirty="0" smtClean="0"/>
              <a:t>4</a:t>
            </a:r>
            <a:r>
              <a:rPr lang="en-US" sz="1600" dirty="0" smtClean="0"/>
              <a:t> cm</a:t>
            </a:r>
            <a:r>
              <a:rPr lang="en-US" sz="1600" baseline="30000" dirty="0" smtClean="0"/>
              <a:t>-1</a:t>
            </a:r>
            <a:r>
              <a:rPr lang="en-US" sz="1600" dirty="0" smtClean="0"/>
              <a:t> for n=1.03) 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4145793" y="699390"/>
            <a:ext cx="401373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Aerogel with n=1.05 in collaboration with </a:t>
            </a:r>
          </a:p>
          <a:p>
            <a:r>
              <a:rPr lang="en-US" sz="1600" dirty="0" err="1" smtClean="0"/>
              <a:t>Budker</a:t>
            </a:r>
            <a:r>
              <a:rPr lang="en-US" sz="1600" dirty="0" smtClean="0"/>
              <a:t> and </a:t>
            </a:r>
            <a:r>
              <a:rPr lang="en-US" sz="1600" dirty="0" err="1" smtClean="0"/>
              <a:t>Boreskov</a:t>
            </a:r>
            <a:r>
              <a:rPr lang="en-US" sz="1600" dirty="0"/>
              <a:t> </a:t>
            </a:r>
            <a:r>
              <a:rPr lang="en-US" sz="1600" dirty="0" smtClean="0"/>
              <a:t>Institutes of Novosibirsk</a:t>
            </a:r>
            <a:endParaRPr lang="en-US" sz="1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29" y="635893"/>
            <a:ext cx="3467928" cy="2600946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1977571" y="5116285"/>
            <a:ext cx="1342572" cy="390071"/>
          </a:xfrm>
          <a:prstGeom prst="wedgeRoundRectCallout">
            <a:avLst>
              <a:gd name="adj1" fmla="val -100476"/>
              <a:gd name="adj2" fmla="val -25789"/>
              <a:gd name="adj3" fmla="val 16667"/>
            </a:avLst>
          </a:prstGeom>
          <a:noFill/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ular Callout 16"/>
          <p:cNvSpPr/>
          <p:nvPr/>
        </p:nvSpPr>
        <p:spPr>
          <a:xfrm>
            <a:off x="2585517" y="3964347"/>
            <a:ext cx="1342572" cy="390071"/>
          </a:xfrm>
          <a:prstGeom prst="wedgeRoundRectCallout">
            <a:avLst>
              <a:gd name="adj1" fmla="val -72774"/>
              <a:gd name="adj2" fmla="val -65324"/>
              <a:gd name="adj3" fmla="val 16667"/>
            </a:avLst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24621" y="3910895"/>
            <a:ext cx="1264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Dominated by </a:t>
            </a:r>
          </a:p>
          <a:p>
            <a:r>
              <a:rPr lang="en-US" sz="1200" dirty="0" smtClean="0"/>
              <a:t>Absorption </a:t>
            </a:r>
            <a:r>
              <a:rPr lang="en-US" sz="1200" dirty="0" err="1" smtClean="0"/>
              <a:t>coeff</a:t>
            </a:r>
            <a:r>
              <a:rPr lang="en-US" sz="1200" dirty="0" smtClean="0"/>
              <a:t>.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2013855" y="5080001"/>
            <a:ext cx="1242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Dominated by </a:t>
            </a:r>
          </a:p>
          <a:p>
            <a:r>
              <a:rPr lang="en-US" sz="1200" dirty="0" smtClean="0"/>
              <a:t>Scattering length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4257146" y="6139513"/>
            <a:ext cx="430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0000FF"/>
                </a:solidFill>
              </a:rPr>
              <a:t>Hydrophillic</a:t>
            </a:r>
            <a:r>
              <a:rPr lang="en-US" sz="1600" b="1" dirty="0" smtClean="0">
                <a:solidFill>
                  <a:srgbClr val="0000FF"/>
                </a:solidFill>
              </a:rPr>
              <a:t> aerogel requires dry N</a:t>
            </a:r>
            <a:r>
              <a:rPr lang="en-US" sz="1600" b="1" baseline="-25000" dirty="0" smtClean="0">
                <a:solidFill>
                  <a:srgbClr val="0000FF"/>
                </a:solidFill>
              </a:rPr>
              <a:t>2</a:t>
            </a:r>
            <a:r>
              <a:rPr lang="en-US" sz="1600" b="1" dirty="0" smtClean="0">
                <a:solidFill>
                  <a:srgbClr val="0000FF"/>
                </a:solidFill>
              </a:rPr>
              <a:t> atmosphere</a:t>
            </a:r>
            <a:endParaRPr lang="en-US" sz="1600" b="1" dirty="0">
              <a:solidFill>
                <a:srgbClr val="0000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680720" y="3601359"/>
            <a:ext cx="2811780" cy="9070"/>
          </a:xfrm>
          <a:prstGeom prst="line">
            <a:avLst/>
          </a:prstGeom>
          <a:ln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474857" y="3574145"/>
            <a:ext cx="1152072" cy="9072"/>
          </a:xfrm>
          <a:prstGeom prst="line">
            <a:avLst/>
          </a:prstGeom>
          <a:ln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1233717" y="3462859"/>
            <a:ext cx="763926" cy="276999"/>
            <a:chOff x="1233717" y="3462859"/>
            <a:chExt cx="763926" cy="276999"/>
          </a:xfrm>
        </p:grpSpPr>
        <p:sp>
          <p:nvSpPr>
            <p:cNvPr id="13" name="Rectangle 12"/>
            <p:cNvSpPr/>
            <p:nvPr/>
          </p:nvSpPr>
          <p:spPr>
            <a:xfrm>
              <a:off x="1233717" y="3462859"/>
              <a:ext cx="743854" cy="27699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33717" y="3462859"/>
              <a:ext cx="7639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A</a:t>
              </a:r>
              <a:r>
                <a:rPr lang="en-US" sz="1200" baseline="-25000" dirty="0" smtClean="0">
                  <a:solidFill>
                    <a:schemeClr val="bg1"/>
                  </a:solidFill>
                </a:rPr>
                <a:t>0 </a:t>
              </a:r>
              <a:r>
                <a:rPr lang="en-US" sz="1200" dirty="0" smtClean="0">
                  <a:solidFill>
                    <a:schemeClr val="bg1"/>
                  </a:solidFill>
                </a:rPr>
                <a:t>&gt; 95 %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116188" y="3439392"/>
            <a:ext cx="1103813" cy="282324"/>
            <a:chOff x="8114175" y="3694502"/>
            <a:chExt cx="1103813" cy="282324"/>
          </a:xfrm>
        </p:grpSpPr>
        <p:sp>
          <p:nvSpPr>
            <p:cNvPr id="16" name="Rectangle 15"/>
            <p:cNvSpPr/>
            <p:nvPr/>
          </p:nvSpPr>
          <p:spPr>
            <a:xfrm>
              <a:off x="8123248" y="3694502"/>
              <a:ext cx="984468" cy="27699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114175" y="3699827"/>
              <a:ext cx="11038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FFFF"/>
                  </a:solidFill>
                </a:rPr>
                <a:t>&lt;</a:t>
              </a:r>
              <a:r>
                <a:rPr lang="en-US" sz="1200" dirty="0" err="1" smtClean="0">
                  <a:solidFill>
                    <a:srgbClr val="FFFFFF"/>
                  </a:solidFill>
                </a:rPr>
                <a:t>L</a:t>
              </a:r>
              <a:r>
                <a:rPr lang="en-US" sz="1200" baseline="-25000" dirty="0" err="1" smtClean="0">
                  <a:solidFill>
                    <a:srgbClr val="FFFFFF"/>
                  </a:solidFill>
                </a:rPr>
                <a:t>sc</a:t>
              </a:r>
              <a:r>
                <a:rPr lang="en-US" sz="1200" dirty="0" smtClean="0">
                  <a:solidFill>
                    <a:srgbClr val="FFFFFF"/>
                  </a:solidFill>
                </a:rPr>
                <a:t>&gt;  ~ 50 </a:t>
              </a:r>
              <a:r>
                <a:rPr lang="en-US" sz="1200" dirty="0" smtClean="0">
                  <a:solidFill>
                    <a:srgbClr val="FFFFFF"/>
                  </a:solidFill>
                </a:rPr>
                <a:t>mm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8" name="Fußzeilenplatzhalter 7"/>
          <p:cNvSpPr txBox="1">
            <a:spLocks noGrp="1"/>
          </p:cNvSpPr>
          <p:nvPr/>
        </p:nvSpPr>
        <p:spPr>
          <a:xfrm>
            <a:off x="27108" y="6499767"/>
            <a:ext cx="3312257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</a:t>
            </a:r>
            <a:r>
              <a:rPr lang="en-US" sz="1200" dirty="0" err="1">
                <a:solidFill>
                  <a:schemeClr val="bg1"/>
                </a:solidFill>
              </a:rPr>
              <a:t>R</a:t>
            </a:r>
            <a:r>
              <a:rPr lang="en-US" sz="1200" dirty="0" err="1" smtClean="0">
                <a:solidFill>
                  <a:schemeClr val="bg1"/>
                </a:solidFill>
              </a:rPr>
              <a:t>iCH</a:t>
            </a:r>
            <a:r>
              <a:rPr lang="en-US" sz="1200" dirty="0" smtClean="0">
                <a:solidFill>
                  <a:schemeClr val="bg1"/>
                </a:solidFill>
              </a:rPr>
              <a:t> Readiness  Review, 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2016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254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4532075" y="700300"/>
            <a:ext cx="4523107" cy="3075136"/>
            <a:chOff x="4582711" y="3285681"/>
            <a:chExt cx="4523107" cy="3075136"/>
          </a:xfrm>
        </p:grpSpPr>
        <p:pic>
          <p:nvPicPr>
            <p:cNvPr id="23" name="Picture 2" descr="C:\Users\Dario Orecchini\Desktop\5.t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2711" y="3367148"/>
              <a:ext cx="4034387" cy="2993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4" name="Connettore 2 42"/>
            <p:cNvCxnSpPr/>
            <p:nvPr/>
          </p:nvCxnSpPr>
          <p:spPr>
            <a:xfrm>
              <a:off x="6965881" y="3580039"/>
              <a:ext cx="0" cy="42728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CasellaDiTesto 33"/>
            <p:cNvSpPr txBox="1"/>
            <p:nvPr/>
          </p:nvSpPr>
          <p:spPr>
            <a:xfrm>
              <a:off x="4844035" y="3522197"/>
              <a:ext cx="5806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PMTs</a:t>
              </a:r>
              <a:endParaRPr lang="it-IT" sz="1200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6" name="CasellaDiTesto 33"/>
            <p:cNvSpPr txBox="1"/>
            <p:nvPr/>
          </p:nvSpPr>
          <p:spPr>
            <a:xfrm>
              <a:off x="6677849" y="3285681"/>
              <a:ext cx="14830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ADAPTER BOARD</a:t>
              </a:r>
              <a:endParaRPr lang="it-IT" sz="1200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27" name="Connettore 2 42"/>
            <p:cNvCxnSpPr/>
            <p:nvPr/>
          </p:nvCxnSpPr>
          <p:spPr>
            <a:xfrm>
              <a:off x="7641712" y="3941366"/>
              <a:ext cx="0" cy="42728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sellaDiTesto 33"/>
            <p:cNvSpPr txBox="1"/>
            <p:nvPr/>
          </p:nvSpPr>
          <p:spPr>
            <a:xfrm>
              <a:off x="7353680" y="3670098"/>
              <a:ext cx="11673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ASIC BOARD</a:t>
              </a:r>
              <a:endParaRPr lang="it-IT" sz="1200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29" name="Connettore 2 42"/>
            <p:cNvCxnSpPr/>
            <p:nvPr/>
          </p:nvCxnSpPr>
          <p:spPr>
            <a:xfrm>
              <a:off x="8232955" y="4358496"/>
              <a:ext cx="0" cy="42728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CasellaDiTesto 33"/>
            <p:cNvSpPr txBox="1"/>
            <p:nvPr/>
          </p:nvSpPr>
          <p:spPr>
            <a:xfrm>
              <a:off x="7944923" y="4087228"/>
              <a:ext cx="11608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FPGA BOARD</a:t>
              </a:r>
              <a:endParaRPr lang="it-IT" sz="1200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82" y="4896400"/>
            <a:ext cx="3265026" cy="1698824"/>
          </a:xfrm>
          <a:prstGeom prst="rect">
            <a:avLst/>
          </a:prstGeom>
        </p:spPr>
      </p:pic>
      <p:pic>
        <p:nvPicPr>
          <p:cNvPr id="21" name="Picture 20" descr="Mechanics_EPane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422" y="3714320"/>
            <a:ext cx="3388920" cy="31543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12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 descr="MAPMTs_cfr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05" y="906111"/>
            <a:ext cx="3220591" cy="216372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845721" y="-76200"/>
            <a:ext cx="330653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Photon Detector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9364" y="761260"/>
            <a:ext cx="796462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H8500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450866" y="721445"/>
            <a:ext cx="91345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H12700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08" y="3213069"/>
            <a:ext cx="3265026" cy="1683331"/>
          </a:xfrm>
          <a:prstGeom prst="rect">
            <a:avLst/>
          </a:prstGeom>
        </p:spPr>
      </p:pic>
      <p:sp>
        <p:nvSpPr>
          <p:cNvPr id="8" name="Rectangular Callout 7"/>
          <p:cNvSpPr/>
          <p:nvPr/>
        </p:nvSpPr>
        <p:spPr>
          <a:xfrm>
            <a:off x="3437468" y="5958228"/>
            <a:ext cx="1922296" cy="461665"/>
          </a:xfrm>
          <a:prstGeom prst="wedgeRectCallout">
            <a:avLst>
              <a:gd name="adj1" fmla="val -54333"/>
              <a:gd name="adj2" fmla="val -14106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37468" y="5958228"/>
            <a:ext cx="1922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Dynode structure optimized</a:t>
            </a:r>
          </a:p>
          <a:p>
            <a:r>
              <a:rPr lang="en-US" sz="1200" dirty="0"/>
              <a:t>f</a:t>
            </a:r>
            <a:r>
              <a:rPr lang="en-US" sz="1200" dirty="0" smtClean="0"/>
              <a:t>or single-photon detection</a:t>
            </a:r>
            <a:endParaRPr lang="en-US" sz="1200" dirty="0"/>
          </a:p>
        </p:txBody>
      </p:sp>
      <p:sp>
        <p:nvSpPr>
          <p:cNvPr id="31" name="Rectangular Callout 30"/>
          <p:cNvSpPr/>
          <p:nvPr/>
        </p:nvSpPr>
        <p:spPr>
          <a:xfrm>
            <a:off x="7160744" y="5937908"/>
            <a:ext cx="1922296" cy="461665"/>
          </a:xfrm>
          <a:prstGeom prst="wedgeRectCallout">
            <a:avLst>
              <a:gd name="adj1" fmla="val -43234"/>
              <a:gd name="adj2" fmla="val -1608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160744" y="5937908"/>
            <a:ext cx="1954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 (2) MA-PMT grouped into </a:t>
            </a:r>
          </a:p>
          <a:p>
            <a:r>
              <a:rPr lang="en-US" sz="1200" dirty="0"/>
              <a:t>t</a:t>
            </a:r>
            <a:r>
              <a:rPr lang="en-US" sz="1200" dirty="0" smtClean="0"/>
              <a:t>iles for control and services </a:t>
            </a:r>
            <a:endParaRPr lang="en-US" sz="1200" dirty="0"/>
          </a:p>
        </p:txBody>
      </p:sp>
      <p:sp>
        <p:nvSpPr>
          <p:cNvPr id="34" name="Fußzeilenplatzhalter 7"/>
          <p:cNvSpPr txBox="1">
            <a:spLocks noGrp="1"/>
          </p:cNvSpPr>
          <p:nvPr/>
        </p:nvSpPr>
        <p:spPr>
          <a:xfrm>
            <a:off x="27108" y="6499767"/>
            <a:ext cx="3312257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</a:t>
            </a:r>
            <a:r>
              <a:rPr lang="en-US" sz="1200" dirty="0" err="1">
                <a:solidFill>
                  <a:schemeClr val="bg1"/>
                </a:solidFill>
              </a:rPr>
              <a:t>R</a:t>
            </a:r>
            <a:r>
              <a:rPr lang="en-US" sz="1200" dirty="0" err="1" smtClean="0">
                <a:solidFill>
                  <a:schemeClr val="bg1"/>
                </a:solidFill>
              </a:rPr>
              <a:t>iCH</a:t>
            </a:r>
            <a:r>
              <a:rPr lang="en-US" sz="1200" dirty="0" smtClean="0">
                <a:solidFill>
                  <a:schemeClr val="bg1"/>
                </a:solidFill>
              </a:rPr>
              <a:t> Readiness  Review, 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2016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2" name="Rectangular Callout 31"/>
          <p:cNvSpPr/>
          <p:nvPr/>
        </p:nvSpPr>
        <p:spPr>
          <a:xfrm>
            <a:off x="3477256" y="3500960"/>
            <a:ext cx="2659384" cy="461665"/>
          </a:xfrm>
          <a:prstGeom prst="wedgeRectCallout">
            <a:avLst>
              <a:gd name="adj1" fmla="val 46246"/>
              <a:gd name="adj2" fmla="val -15866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521846" y="3490800"/>
            <a:ext cx="2706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Digital readout, almost dead-time free, </a:t>
            </a:r>
          </a:p>
          <a:p>
            <a:r>
              <a:rPr lang="en-US" sz="1200" dirty="0" smtClean="0"/>
              <a:t>20 kHz, 8 </a:t>
            </a:r>
            <a:r>
              <a:rPr lang="en-US" sz="1200" dirty="0" err="1" smtClean="0">
                <a:latin typeface="Symbol" charset="2"/>
                <a:cs typeface="Symbol" charset="2"/>
              </a:rPr>
              <a:t>m</a:t>
            </a:r>
            <a:r>
              <a:rPr lang="en-US" sz="1200" dirty="0" err="1" smtClean="0"/>
              <a:t>s</a:t>
            </a:r>
            <a:r>
              <a:rPr lang="en-US" sz="1200" dirty="0" smtClean="0"/>
              <a:t> latency, 1 ns resolution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69204" y="3564374"/>
            <a:ext cx="661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H8500</a:t>
            </a:r>
            <a:endParaRPr lang="en-US" sz="14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1785910" y="5650451"/>
            <a:ext cx="752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H12700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916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09314" y="3840173"/>
            <a:ext cx="3909625" cy="271957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67309" y="-76200"/>
            <a:ext cx="380104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Electronics Cooling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13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 descr="FPGA_Hea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67" y="1276629"/>
            <a:ext cx="4348170" cy="3216938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2355474" y="1440061"/>
            <a:ext cx="1322848" cy="471714"/>
          </a:xfrm>
          <a:prstGeom prst="wedgeEllipseCallout">
            <a:avLst>
              <a:gd name="adj1" fmla="val 84609"/>
              <a:gd name="adj2" fmla="val -4974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32091" y="1450110"/>
            <a:ext cx="1200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Validated with a </a:t>
            </a:r>
          </a:p>
          <a:p>
            <a:pPr algn="ctr"/>
            <a:r>
              <a:rPr lang="en-US" sz="1200" dirty="0"/>
              <a:t>t</a:t>
            </a:r>
            <a:r>
              <a:rPr lang="en-US" sz="1200" dirty="0" smtClean="0"/>
              <a:t>hermo-couple</a:t>
            </a:r>
            <a:endParaRPr lang="en-US" sz="1200" dirty="0"/>
          </a:p>
        </p:txBody>
      </p:sp>
      <p:sp>
        <p:nvSpPr>
          <p:cNvPr id="28" name="Oval Callout 27"/>
          <p:cNvSpPr/>
          <p:nvPr/>
        </p:nvSpPr>
        <p:spPr>
          <a:xfrm>
            <a:off x="2437113" y="4159676"/>
            <a:ext cx="1322848" cy="471714"/>
          </a:xfrm>
          <a:prstGeom prst="wedgeEllipseCallout">
            <a:avLst>
              <a:gd name="adj1" fmla="val -101915"/>
              <a:gd name="adj2" fmla="val -11897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605053" y="4169725"/>
            <a:ext cx="1018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Modified to</a:t>
            </a:r>
          </a:p>
          <a:p>
            <a:pPr algn="ctr"/>
            <a:r>
              <a:rPr lang="en-US" sz="1200" dirty="0"/>
              <a:t>g</a:t>
            </a:r>
            <a:r>
              <a:rPr lang="en-US" sz="1200" dirty="0" smtClean="0"/>
              <a:t>ain 800 </a:t>
            </a:r>
            <a:r>
              <a:rPr lang="en-US" sz="1200" dirty="0" err="1" smtClean="0"/>
              <a:t>mW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1069918" y="832274"/>
            <a:ext cx="2692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Tile power dissipation </a:t>
            </a:r>
            <a:r>
              <a:rPr lang="en-US" sz="1600" smtClean="0"/>
              <a:t>~ 3.5 </a:t>
            </a:r>
            <a:r>
              <a:rPr lang="en-US" sz="1600" dirty="0" smtClean="0"/>
              <a:t>W</a:t>
            </a:r>
            <a:endParaRPr lang="en-US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5645641" y="4000448"/>
            <a:ext cx="1762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FTOF requirement: </a:t>
            </a:r>
          </a:p>
          <a:p>
            <a:r>
              <a:rPr lang="en-US" sz="1600" dirty="0" smtClean="0"/>
              <a:t>T &lt; 100 F = 38 C 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5059950" y="741291"/>
            <a:ext cx="3925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Half-Module Air Cooling Tests with ~ 100 </a:t>
            </a:r>
            <a:r>
              <a:rPr lang="en-US" sz="1600" dirty="0" err="1" smtClean="0"/>
              <a:t>slm</a:t>
            </a:r>
            <a:endParaRPr lang="en-US" sz="1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5459" y="1197562"/>
            <a:ext cx="1783481" cy="23767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9950" y="1197563"/>
            <a:ext cx="1815605" cy="23491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7863" y="5069083"/>
            <a:ext cx="464452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Air Cooling required</a:t>
            </a:r>
          </a:p>
          <a:p>
            <a:endParaRPr lang="en-US" sz="800" b="1" dirty="0" smtClean="0">
              <a:solidFill>
                <a:srgbClr val="0000FF"/>
              </a:solidFill>
            </a:endParaRPr>
          </a:p>
          <a:p>
            <a:r>
              <a:rPr lang="en-US" sz="1600" dirty="0"/>
              <a:t> </a:t>
            </a:r>
            <a:r>
              <a:rPr lang="en-US" sz="1600" dirty="0" smtClean="0"/>
              <a:t>   -  compressor for clean ~ 200 (+50%) </a:t>
            </a:r>
            <a:r>
              <a:rPr lang="en-US" sz="1600" dirty="0" err="1" smtClean="0"/>
              <a:t>slm</a:t>
            </a:r>
            <a:r>
              <a:rPr lang="en-US" sz="1600" dirty="0" smtClean="0"/>
              <a:t> air flow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-  interlock system to prevent over-temperature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-  temperature monitor (FPGA</a:t>
            </a:r>
            <a:r>
              <a:rPr lang="en-US" sz="1600" dirty="0"/>
              <a:t> </a:t>
            </a:r>
            <a:r>
              <a:rPr lang="en-US" sz="1600" dirty="0" smtClean="0"/>
              <a:t>+ dedicated sensors)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093224" y="2793999"/>
            <a:ext cx="520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FPGA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93339" y="3701673"/>
            <a:ext cx="793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Voltage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Regulator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95956" y="3085062"/>
            <a:ext cx="904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Optical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Transceiver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" name="Fußzeilenplatzhalter 7"/>
          <p:cNvSpPr txBox="1">
            <a:spLocks noGrp="1"/>
          </p:cNvSpPr>
          <p:nvPr/>
        </p:nvSpPr>
        <p:spPr>
          <a:xfrm>
            <a:off x="27108" y="6499767"/>
            <a:ext cx="3312257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</a:t>
            </a:r>
            <a:r>
              <a:rPr lang="en-US" sz="1200" dirty="0" err="1">
                <a:solidFill>
                  <a:schemeClr val="bg1"/>
                </a:solidFill>
              </a:rPr>
              <a:t>R</a:t>
            </a:r>
            <a:r>
              <a:rPr lang="en-US" sz="1200" dirty="0" err="1" smtClean="0">
                <a:solidFill>
                  <a:schemeClr val="bg1"/>
                </a:solidFill>
              </a:rPr>
              <a:t>iCH</a:t>
            </a:r>
            <a:r>
              <a:rPr lang="en-US" sz="1200" dirty="0" smtClean="0">
                <a:solidFill>
                  <a:schemeClr val="bg1"/>
                </a:solidFill>
              </a:rPr>
              <a:t> Readiness  Review, 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2016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683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anar_Sur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643" y="3041711"/>
            <a:ext cx="2821215" cy="34693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163817" y="-76200"/>
            <a:ext cx="467034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Glass-skin Planar Mirror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0" name="Picture 9" descr="0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18" y="4271242"/>
            <a:ext cx="2971366" cy="2228525"/>
          </a:xfrm>
          <a:prstGeom prst="rect">
            <a:avLst/>
          </a:prstGeom>
        </p:spPr>
      </p:pic>
      <p:pic>
        <p:nvPicPr>
          <p:cNvPr id="16" name="Picture 15" descr="Planar_Sigm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871" y="5900656"/>
            <a:ext cx="1364343" cy="2718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342" y="619059"/>
            <a:ext cx="3569327" cy="3573962"/>
          </a:xfrm>
          <a:prstGeom prst="rect">
            <a:avLst/>
          </a:prstGeom>
        </p:spPr>
      </p:pic>
      <p:sp>
        <p:nvSpPr>
          <p:cNvPr id="14" name="Fußzeilenplatzhalter 7"/>
          <p:cNvSpPr txBox="1">
            <a:spLocks noGrp="1"/>
          </p:cNvSpPr>
          <p:nvPr/>
        </p:nvSpPr>
        <p:spPr>
          <a:xfrm>
            <a:off x="27108" y="6499767"/>
            <a:ext cx="3312257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</a:t>
            </a:r>
            <a:r>
              <a:rPr lang="en-US" sz="1200" dirty="0" err="1">
                <a:solidFill>
                  <a:schemeClr val="bg1"/>
                </a:solidFill>
              </a:rPr>
              <a:t>R</a:t>
            </a:r>
            <a:r>
              <a:rPr lang="en-US" sz="1200" dirty="0" err="1" smtClean="0">
                <a:solidFill>
                  <a:schemeClr val="bg1"/>
                </a:solidFill>
              </a:rPr>
              <a:t>iCH</a:t>
            </a:r>
            <a:r>
              <a:rPr lang="en-US" sz="1200" dirty="0" smtClean="0">
                <a:solidFill>
                  <a:schemeClr val="bg1"/>
                </a:solidFill>
              </a:rPr>
              <a:t> Readiness  Review, 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2016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74640" y="2966720"/>
            <a:ext cx="1459521" cy="386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865079" y="1299331"/>
            <a:ext cx="379813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Cost-effective technology derived </a:t>
            </a:r>
          </a:p>
          <a:p>
            <a:r>
              <a:rPr lang="en-US" sz="1600" dirty="0" smtClean="0"/>
              <a:t>                             from terrestrial telescopes:</a:t>
            </a:r>
          </a:p>
          <a:p>
            <a:endParaRPr lang="en-US" sz="1600" dirty="0"/>
          </a:p>
          <a:p>
            <a:r>
              <a:rPr lang="en-US" sz="1600" dirty="0" smtClean="0"/>
              <a:t>   -  Glass-skin of 0.7 mm thickness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-  Al Honeycomb core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-  Areal density comparable with CFRP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-  Not available for curved mirrors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33680" y="4193021"/>
            <a:ext cx="3677920" cy="386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1760" y="4176958"/>
            <a:ext cx="4390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Demonstrator passed optical and mechanical tests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36191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CMA_supp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4982">
            <a:off x="-135258" y="860830"/>
            <a:ext cx="4220523" cy="22875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357000" y="-76200"/>
            <a:ext cx="428397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CFRP Spherical Mirror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3" name="Picture 2" descr="Mirror_Roug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539" y="3949606"/>
            <a:ext cx="2579461" cy="2540001"/>
          </a:xfrm>
          <a:prstGeom prst="rect">
            <a:avLst/>
          </a:prstGeom>
        </p:spPr>
      </p:pic>
      <p:pic>
        <p:nvPicPr>
          <p:cNvPr id="6" name="Picture 5" descr="CM2_Deliver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4" y="3949606"/>
            <a:ext cx="3053464" cy="254000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389676" y="3877036"/>
            <a:ext cx="3020786" cy="2749609"/>
            <a:chOff x="4254500" y="680357"/>
            <a:chExt cx="3020786" cy="2749609"/>
          </a:xfrm>
        </p:grpSpPr>
        <p:pic>
          <p:nvPicPr>
            <p:cNvPr id="5" name="Picture 4" descr="CMA2_D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4500" y="680357"/>
              <a:ext cx="3020786" cy="2749609"/>
            </a:xfrm>
            <a:prstGeom prst="rect">
              <a:avLst/>
            </a:prstGeom>
          </p:spPr>
        </p:pic>
        <p:pic>
          <p:nvPicPr>
            <p:cNvPr id="14" name="Picture 13" descr="Mirror_D0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297" y="899786"/>
              <a:ext cx="2133826" cy="527957"/>
            </a:xfrm>
            <a:prstGeom prst="rect">
              <a:avLst/>
            </a:prstGeom>
          </p:spPr>
        </p:pic>
      </p:grpSp>
      <p:sp>
        <p:nvSpPr>
          <p:cNvPr id="17" name="Rounded Rectangle 16"/>
          <p:cNvSpPr/>
          <p:nvPr/>
        </p:nvSpPr>
        <p:spPr>
          <a:xfrm>
            <a:off x="6758214" y="3877036"/>
            <a:ext cx="1796143" cy="54428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837320" y="3895178"/>
            <a:ext cx="1717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Mirror: 1.3 nm </a:t>
            </a:r>
            <a:r>
              <a:rPr lang="en-US" sz="1400" dirty="0" err="1" smtClean="0"/>
              <a:t>rms</a:t>
            </a:r>
            <a:endParaRPr lang="en-US" sz="1400" dirty="0" smtClean="0"/>
          </a:p>
          <a:p>
            <a:r>
              <a:rPr lang="en-US" sz="1400" dirty="0" smtClean="0"/>
              <a:t>Mandrel: 0.9 nm </a:t>
            </a:r>
            <a:r>
              <a:rPr lang="en-US" sz="1400" dirty="0" err="1" smtClean="0"/>
              <a:t>rms</a:t>
            </a:r>
            <a:endParaRPr lang="en-US" sz="1400" dirty="0"/>
          </a:p>
        </p:txBody>
      </p:sp>
      <p:sp>
        <p:nvSpPr>
          <p:cNvPr id="20" name="Fußzeilenplatzhalter 7"/>
          <p:cNvSpPr txBox="1">
            <a:spLocks noGrp="1"/>
          </p:cNvSpPr>
          <p:nvPr/>
        </p:nvSpPr>
        <p:spPr>
          <a:xfrm>
            <a:off x="27108" y="6499767"/>
            <a:ext cx="3312257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</a:t>
            </a:r>
            <a:r>
              <a:rPr lang="en-US" sz="1200" dirty="0" err="1">
                <a:solidFill>
                  <a:schemeClr val="bg1"/>
                </a:solidFill>
              </a:rPr>
              <a:t>R</a:t>
            </a:r>
            <a:r>
              <a:rPr lang="en-US" sz="1200" dirty="0" err="1" smtClean="0">
                <a:solidFill>
                  <a:schemeClr val="bg1"/>
                </a:solidFill>
              </a:rPr>
              <a:t>iCH</a:t>
            </a:r>
            <a:r>
              <a:rPr lang="en-US" sz="1200" dirty="0" smtClean="0">
                <a:solidFill>
                  <a:schemeClr val="bg1"/>
                </a:solidFill>
              </a:rPr>
              <a:t> Readiness  Review, 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2016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2" name="Picture 21" descr="Mirror_Segmentatio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881" y="780538"/>
            <a:ext cx="3879679" cy="287564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234908" y="2355847"/>
            <a:ext cx="184728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Same technology of </a:t>
            </a:r>
          </a:p>
          <a:p>
            <a:r>
              <a:rPr lang="en-US" sz="1600" dirty="0" smtClean="0"/>
              <a:t>Hermes, AMS, </a:t>
            </a:r>
            <a:r>
              <a:rPr lang="en-US" sz="1600" dirty="0" err="1" smtClean="0"/>
              <a:t>LHCb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181444" y="3611052"/>
            <a:ext cx="4390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Demonstrator passed optical and mechanical tests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06862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491696" y="-76200"/>
            <a:ext cx="401459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CLAS12 RICH Project 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8676" y="1052289"/>
            <a:ext cx="7422750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 </a:t>
            </a:r>
            <a:r>
              <a:rPr lang="en-US" dirty="0" smtClean="0"/>
              <a:t>Scope</a:t>
            </a:r>
          </a:p>
          <a:p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     Extend CLAS12 hadron (</a:t>
            </a:r>
            <a:r>
              <a:rPr lang="en-US" dirty="0" err="1" smtClean="0"/>
              <a:t>kaon</a:t>
            </a:r>
            <a:r>
              <a:rPr lang="en-US" dirty="0" smtClean="0"/>
              <a:t>, proton) identification in the full phase-space</a:t>
            </a:r>
          </a:p>
          <a:p>
            <a:endParaRPr lang="en-US" dirty="0" smtClean="0"/>
          </a:p>
          <a:p>
            <a:endParaRPr lang="en-US" sz="800" dirty="0"/>
          </a:p>
          <a:p>
            <a:r>
              <a:rPr lang="en-US" dirty="0" smtClean="0"/>
              <a:t> </a:t>
            </a:r>
            <a:r>
              <a:rPr lang="en-US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dirty="0" smtClean="0"/>
              <a:t>  Overview</a:t>
            </a:r>
          </a:p>
          <a:p>
            <a:pPr marL="285750" indent="-285750">
              <a:buFont typeface="Zapf Dingbats" charset="0"/>
              <a:buChar char="✔"/>
            </a:pPr>
            <a:endParaRPr lang="en-US" dirty="0"/>
          </a:p>
          <a:p>
            <a:r>
              <a:rPr lang="en-US" dirty="0" smtClean="0"/>
              <a:t>       Design to substitute one LTCC sector</a:t>
            </a:r>
          </a:p>
          <a:p>
            <a:r>
              <a:rPr lang="en-US" dirty="0"/>
              <a:t> </a:t>
            </a:r>
            <a:r>
              <a:rPr lang="en-US" dirty="0" smtClean="0"/>
              <a:t>      Performance proven with large-scale prototype</a:t>
            </a:r>
          </a:p>
          <a:p>
            <a:r>
              <a:rPr lang="en-US" dirty="0"/>
              <a:t> </a:t>
            </a:r>
            <a:r>
              <a:rPr lang="en-US" dirty="0" smtClean="0"/>
              <a:t>      Quality assurance verified on demonstrators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8676" y="4066543"/>
            <a:ext cx="410881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dirty="0">
                <a:sym typeface="Zapf Dingbats"/>
              </a:rPr>
              <a:t> </a:t>
            </a:r>
            <a:r>
              <a:rPr lang="en-US" dirty="0" smtClean="0">
                <a:sym typeface="Zapf Dingbats"/>
              </a:rPr>
              <a:t> </a:t>
            </a:r>
            <a:r>
              <a:rPr lang="en-US" dirty="0" smtClean="0"/>
              <a:t>Safety Considerations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-  No hazardous material</a:t>
            </a:r>
          </a:p>
          <a:p>
            <a:r>
              <a:rPr lang="en-US" dirty="0"/>
              <a:t> </a:t>
            </a:r>
            <a:r>
              <a:rPr lang="en-US" dirty="0" smtClean="0"/>
              <a:t>     -  </a:t>
            </a:r>
            <a:r>
              <a:rPr lang="en-US" smtClean="0"/>
              <a:t>Standard </a:t>
            </a:r>
            <a:r>
              <a:rPr lang="en-US" smtClean="0"/>
              <a:t>HES&amp;</a:t>
            </a:r>
            <a:r>
              <a:rPr lang="en-US" dirty="0" smtClean="0"/>
              <a:t>Q as Hall-B, i.e. HV</a:t>
            </a:r>
          </a:p>
          <a:p>
            <a:r>
              <a:rPr lang="en-US" dirty="0"/>
              <a:t> </a:t>
            </a:r>
            <a:r>
              <a:rPr lang="en-US" dirty="0" smtClean="0"/>
              <a:t>     -  Electronics cooling requires interlock</a:t>
            </a:r>
          </a:p>
          <a:p>
            <a:r>
              <a:rPr lang="en-US" dirty="0"/>
              <a:t> </a:t>
            </a:r>
            <a:r>
              <a:rPr lang="en-US" dirty="0" smtClean="0"/>
              <a:t>     -  Aerogel preservation requires N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9" name="Fußzeilenplatzhalter 7"/>
          <p:cNvSpPr txBox="1">
            <a:spLocks noGrp="1"/>
          </p:cNvSpPr>
          <p:nvPr/>
        </p:nvSpPr>
        <p:spPr>
          <a:xfrm>
            <a:off x="27108" y="6499767"/>
            <a:ext cx="3312257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</a:t>
            </a:r>
            <a:r>
              <a:rPr lang="en-US" sz="1200" dirty="0" err="1">
                <a:solidFill>
                  <a:schemeClr val="bg1"/>
                </a:solidFill>
              </a:rPr>
              <a:t>R</a:t>
            </a:r>
            <a:r>
              <a:rPr lang="en-US" sz="1200" dirty="0" err="1" smtClean="0">
                <a:solidFill>
                  <a:schemeClr val="bg1"/>
                </a:solidFill>
              </a:rPr>
              <a:t>iCH</a:t>
            </a:r>
            <a:r>
              <a:rPr lang="en-US" sz="1200" dirty="0" smtClean="0">
                <a:solidFill>
                  <a:schemeClr val="bg1"/>
                </a:solidFill>
              </a:rPr>
              <a:t> Readiness  Review, 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2016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769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276537" y="565735"/>
            <a:ext cx="5866190" cy="5191611"/>
            <a:chOff x="3289905" y="940039"/>
            <a:chExt cx="5866190" cy="5191611"/>
          </a:xfrm>
        </p:grpSpPr>
        <p:pic>
          <p:nvPicPr>
            <p:cNvPr id="5" name="Picture 4" descr="clas1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905" y="940039"/>
              <a:ext cx="5866190" cy="519161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698936" y="1457958"/>
              <a:ext cx="518065" cy="120032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DC </a:t>
              </a:r>
            </a:p>
            <a:p>
              <a:r>
                <a:rPr lang="en-US" dirty="0" smtClean="0"/>
                <a:t>R3</a:t>
              </a:r>
            </a:p>
            <a:p>
              <a:r>
                <a:rPr lang="en-US" dirty="0" smtClean="0"/>
                <a:t>R2</a:t>
              </a:r>
            </a:p>
            <a:p>
              <a:r>
                <a:rPr lang="en-US" dirty="0" smtClean="0"/>
                <a:t>R1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84098" y="2417236"/>
              <a:ext cx="428322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/>
                <a:t>E</a:t>
              </a:r>
              <a:r>
                <a:rPr lang="en-US" dirty="0" smtClean="0"/>
                <a:t>C 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039871" y="5506629"/>
              <a:ext cx="710914" cy="369332"/>
            </a:xfrm>
            <a:prstGeom prst="rect">
              <a:avLst/>
            </a:prstGeom>
            <a:gradFill>
              <a:gsLst>
                <a:gs pos="0">
                  <a:srgbClr val="E4C535"/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Torus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79698" y="1324913"/>
              <a:ext cx="653144" cy="369332"/>
            </a:xfrm>
            <a:prstGeom prst="rect">
              <a:avLst/>
            </a:prstGeom>
            <a:gradFill>
              <a:gsLst>
                <a:gs pos="0">
                  <a:srgbClr val="008000"/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/>
                <a:t>FTOF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798568" y="5006058"/>
              <a:ext cx="658992" cy="36933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/>
                <a:t>PCAL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965033" y="3465770"/>
              <a:ext cx="680704" cy="369332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/>
                <a:t>HTCC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235015" y="5375390"/>
              <a:ext cx="997539" cy="369332"/>
            </a:xfrm>
            <a:prstGeom prst="rect">
              <a:avLst/>
            </a:prstGeom>
            <a:gradFill>
              <a:gsLst>
                <a:gs pos="0">
                  <a:srgbClr val="0000FF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Solenoid</a:t>
              </a:r>
              <a:endParaRPr lang="en-US" dirty="0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5228214" y="2897009"/>
              <a:ext cx="755479" cy="568761"/>
              <a:chOff x="7937280" y="1625006"/>
              <a:chExt cx="1510957" cy="568761"/>
            </a:xfrm>
          </p:grpSpPr>
          <p:sp>
            <p:nvSpPr>
              <p:cNvPr id="21" name="10-Point Star 20"/>
              <p:cNvSpPr/>
              <p:nvPr/>
            </p:nvSpPr>
            <p:spPr>
              <a:xfrm>
                <a:off x="7937280" y="1625006"/>
                <a:ext cx="1510957" cy="568761"/>
              </a:xfrm>
              <a:prstGeom prst="star10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999806" y="1744880"/>
                <a:ext cx="134678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 RICH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7" name="Rounded Rectangle 36"/>
          <p:cNvSpPr/>
          <p:nvPr/>
        </p:nvSpPr>
        <p:spPr>
          <a:xfrm>
            <a:off x="145572" y="1568938"/>
            <a:ext cx="3317251" cy="258194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185184" y="4386591"/>
            <a:ext cx="3277639" cy="86069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930924" y="-76200"/>
            <a:ext cx="513606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CLAS12 Spectrometer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2377" y="4420330"/>
            <a:ext cx="284746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RICH: Hadron ID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for flavor separation</a:t>
            </a:r>
          </a:p>
          <a:p>
            <a:r>
              <a:rPr lang="en-US" sz="1400" dirty="0" smtClean="0"/>
              <a:t>(common to &gt;4 SIDIS approved exp.)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75372" y="2346307"/>
            <a:ext cx="2588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Luminosity up to 10</a:t>
            </a:r>
            <a:r>
              <a:rPr lang="en-US" sz="1600" baseline="30000" dirty="0" smtClean="0"/>
              <a:t>35 </a:t>
            </a:r>
            <a:r>
              <a:rPr lang="en-US" sz="1600" dirty="0" smtClean="0"/>
              <a:t>cm</a:t>
            </a:r>
            <a:r>
              <a:rPr lang="en-US" sz="1600" baseline="30000" dirty="0" smtClean="0"/>
              <a:t>-2 </a:t>
            </a:r>
            <a:r>
              <a:rPr lang="en-US" sz="1600" dirty="0" smtClean="0"/>
              <a:t>s</a:t>
            </a:r>
            <a:r>
              <a:rPr lang="en-US" sz="1600" baseline="30000" dirty="0" smtClean="0"/>
              <a:t>-1</a:t>
            </a:r>
            <a:endParaRPr lang="en-US" sz="1600" baseline="30000" dirty="0"/>
          </a:p>
        </p:txBody>
      </p:sp>
      <p:sp>
        <p:nvSpPr>
          <p:cNvPr id="33" name="TextBox 32"/>
          <p:cNvSpPr txBox="1"/>
          <p:nvPr/>
        </p:nvSpPr>
        <p:spPr>
          <a:xfrm>
            <a:off x="329192" y="3370717"/>
            <a:ext cx="29475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Broad kinematic range coverage </a:t>
            </a:r>
          </a:p>
          <a:p>
            <a:r>
              <a:rPr lang="en-US" sz="1600" dirty="0" smtClean="0"/>
              <a:t>(current to target fragmentation)</a:t>
            </a:r>
            <a:endParaRPr lang="en-US" sz="1600" baseline="30000" dirty="0"/>
          </a:p>
        </p:txBody>
      </p:sp>
      <p:sp>
        <p:nvSpPr>
          <p:cNvPr id="34" name="TextBox 33"/>
          <p:cNvSpPr txBox="1"/>
          <p:nvPr/>
        </p:nvSpPr>
        <p:spPr>
          <a:xfrm>
            <a:off x="499509" y="2862180"/>
            <a:ext cx="2295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 and D polarized targets</a:t>
            </a:r>
            <a:endParaRPr lang="en-US" sz="1600" baseline="30000" dirty="0"/>
          </a:p>
        </p:txBody>
      </p:sp>
      <p:sp>
        <p:nvSpPr>
          <p:cNvPr id="38" name="TextBox 37"/>
          <p:cNvSpPr txBox="1"/>
          <p:nvPr/>
        </p:nvSpPr>
        <p:spPr>
          <a:xfrm>
            <a:off x="106979" y="1815930"/>
            <a:ext cx="3429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Highly polarized 12 GeV electron beam</a:t>
            </a:r>
            <a:endParaRPr lang="en-US" sz="1600" baseline="30000" dirty="0"/>
          </a:p>
        </p:txBody>
      </p:sp>
      <p:sp>
        <p:nvSpPr>
          <p:cNvPr id="2" name="TextBox 1"/>
          <p:cNvSpPr txBox="1"/>
          <p:nvPr/>
        </p:nvSpPr>
        <p:spPr>
          <a:xfrm>
            <a:off x="177489" y="5568693"/>
            <a:ext cx="59035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PAC30 report (2006)</a:t>
            </a:r>
            <a:r>
              <a:rPr lang="en-US" sz="1600" dirty="0" smtClean="0"/>
              <a:t>: Measuring the </a:t>
            </a:r>
            <a:r>
              <a:rPr lang="en-US" sz="1600" dirty="0" err="1" smtClean="0"/>
              <a:t>kaon</a:t>
            </a:r>
            <a:r>
              <a:rPr lang="en-US" sz="1600" dirty="0" smtClean="0"/>
              <a:t> asymmetries is likely to be </a:t>
            </a:r>
          </a:p>
          <a:p>
            <a:r>
              <a:rPr lang="en-US" sz="1600" dirty="0" smtClean="0"/>
              <a:t>as important as </a:t>
            </a:r>
            <a:r>
              <a:rPr lang="en-US" sz="1600" dirty="0" err="1" smtClean="0"/>
              <a:t>pions</a:t>
            </a:r>
            <a:r>
              <a:rPr lang="en-US" sz="1600" dirty="0" smtClean="0"/>
              <a:t> …. The </a:t>
            </a:r>
            <a:r>
              <a:rPr lang="en-US" sz="1600" dirty="0"/>
              <a:t>present capabilities of </a:t>
            </a:r>
            <a:r>
              <a:rPr lang="en-US" sz="1600" dirty="0" smtClean="0"/>
              <a:t>the present </a:t>
            </a:r>
          </a:p>
          <a:p>
            <a:r>
              <a:rPr lang="en-US" sz="1600" dirty="0" smtClean="0"/>
              <a:t>CLAS12 </a:t>
            </a:r>
            <a:r>
              <a:rPr lang="en-US" sz="1600" dirty="0"/>
              <a:t>design are weak in this respect and should be </a:t>
            </a:r>
            <a:r>
              <a:rPr lang="en-US" sz="1600" dirty="0" smtClean="0"/>
              <a:t>strengthened.</a:t>
            </a:r>
            <a:endParaRPr lang="en-US" sz="1600" dirty="0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8001145" y="4508405"/>
            <a:ext cx="842674" cy="6293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2333430">
            <a:off x="8235401" y="4508405"/>
            <a:ext cx="731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Beam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914" y="754344"/>
            <a:ext cx="34342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Ongoing upgrade of the CLAS detector.</a:t>
            </a:r>
          </a:p>
          <a:p>
            <a:r>
              <a:rPr lang="en-US" sz="1600" dirty="0" smtClean="0"/>
              <a:t>First beam expected in 2017.</a:t>
            </a:r>
            <a:endParaRPr lang="en-US" sz="1600" dirty="0"/>
          </a:p>
        </p:txBody>
      </p:sp>
      <p:sp>
        <p:nvSpPr>
          <p:cNvPr id="31" name="Fußzeilenplatzhalter 7"/>
          <p:cNvSpPr txBox="1">
            <a:spLocks noGrp="1"/>
          </p:cNvSpPr>
          <p:nvPr/>
        </p:nvSpPr>
        <p:spPr>
          <a:xfrm>
            <a:off x="27108" y="6499767"/>
            <a:ext cx="3312257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</a:t>
            </a:r>
            <a:r>
              <a:rPr lang="en-US" sz="1200" dirty="0" err="1">
                <a:solidFill>
                  <a:schemeClr val="bg1"/>
                </a:solidFill>
              </a:rPr>
              <a:t>R</a:t>
            </a:r>
            <a:r>
              <a:rPr lang="en-US" sz="1200" dirty="0" err="1" smtClean="0">
                <a:solidFill>
                  <a:schemeClr val="bg1"/>
                </a:solidFill>
              </a:rPr>
              <a:t>iCH</a:t>
            </a:r>
            <a:r>
              <a:rPr lang="en-US" sz="1200" dirty="0" smtClean="0">
                <a:solidFill>
                  <a:schemeClr val="bg1"/>
                </a:solidFill>
              </a:rPr>
              <a:t> Readiness  Review, 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2016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020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271458" y="-76200"/>
            <a:ext cx="493882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Kaon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Program @ CLAS12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 descr="RICH_3ex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31"/>
            <a:ext cx="9144000" cy="2917568"/>
          </a:xfrm>
          <a:prstGeom prst="rect">
            <a:avLst/>
          </a:prstGeom>
        </p:spPr>
      </p:pic>
      <p:pic>
        <p:nvPicPr>
          <p:cNvPr id="6" name="Picture 5" descr="RICH_T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06" y="3743843"/>
            <a:ext cx="3982357" cy="20008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27735" y="4019290"/>
            <a:ext cx="3228368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A3"/>
                </a:solidFill>
              </a:rPr>
              <a:t>C12-12-009:</a:t>
            </a:r>
          </a:p>
          <a:p>
            <a:r>
              <a:rPr lang="en-US" sz="1400" dirty="0" smtClean="0">
                <a:solidFill>
                  <a:srgbClr val="0000A3"/>
                </a:solidFill>
              </a:rPr>
              <a:t>Transverse spin effects in SIDIS at 11 GeV</a:t>
            </a:r>
          </a:p>
          <a:p>
            <a:r>
              <a:rPr lang="en-US" sz="1400" dirty="0" smtClean="0">
                <a:solidFill>
                  <a:srgbClr val="0000A3"/>
                </a:solidFill>
              </a:rPr>
              <a:t> with a transversely polarized target using</a:t>
            </a:r>
          </a:p>
          <a:p>
            <a:r>
              <a:rPr lang="en-US" sz="1400" dirty="0">
                <a:solidFill>
                  <a:srgbClr val="0000A3"/>
                </a:solidFill>
              </a:rPr>
              <a:t>t</a:t>
            </a:r>
            <a:r>
              <a:rPr lang="en-US" sz="1400" dirty="0" smtClean="0">
                <a:solidFill>
                  <a:srgbClr val="0000A3"/>
                </a:solidFill>
              </a:rPr>
              <a:t>he CLAS12 detector</a:t>
            </a:r>
            <a:endParaRPr lang="en-US" sz="1400" dirty="0">
              <a:solidFill>
                <a:srgbClr val="0000A3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6435" y="5865662"/>
            <a:ext cx="8759850" cy="636374"/>
            <a:chOff x="121079" y="689429"/>
            <a:chExt cx="8759850" cy="636374"/>
          </a:xfrm>
        </p:grpSpPr>
        <p:sp>
          <p:nvSpPr>
            <p:cNvPr id="2" name="TextBox 1"/>
            <p:cNvSpPr txBox="1"/>
            <p:nvPr/>
          </p:nvSpPr>
          <p:spPr>
            <a:xfrm>
              <a:off x="139222" y="713814"/>
              <a:ext cx="862778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RICH detector for flavor separation of quark spin-orbit correlations in nucleon structure and quark fragmentation. In general, </a:t>
              </a:r>
              <a:r>
                <a:rPr lang="en-US" sz="1600" dirty="0"/>
                <a:t>the whole CLAS12 physics </a:t>
              </a:r>
              <a:r>
                <a:rPr lang="en-US" sz="1600" dirty="0" smtClean="0"/>
                <a:t>program </a:t>
              </a:r>
              <a:r>
                <a:rPr lang="en-US" sz="1600" dirty="0"/>
                <a:t>will benefit fro a better </a:t>
              </a:r>
              <a:r>
                <a:rPr lang="en-US" sz="1600" dirty="0" smtClean="0"/>
                <a:t>PID. </a:t>
              </a:r>
              <a:endParaRPr lang="en-US" sz="16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21079" y="689429"/>
              <a:ext cx="8759850" cy="636374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Fußzeilenplatzhalter 7"/>
          <p:cNvSpPr txBox="1">
            <a:spLocks noGrp="1"/>
          </p:cNvSpPr>
          <p:nvPr/>
        </p:nvSpPr>
        <p:spPr>
          <a:xfrm>
            <a:off x="27108" y="6499767"/>
            <a:ext cx="3312257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</a:t>
            </a:r>
            <a:r>
              <a:rPr lang="en-US" sz="1200" dirty="0" err="1">
                <a:solidFill>
                  <a:schemeClr val="bg1"/>
                </a:solidFill>
              </a:rPr>
              <a:t>R</a:t>
            </a:r>
            <a:r>
              <a:rPr lang="en-US" sz="1200" dirty="0" err="1" smtClean="0">
                <a:solidFill>
                  <a:schemeClr val="bg1"/>
                </a:solidFill>
              </a:rPr>
              <a:t>iCH</a:t>
            </a:r>
            <a:r>
              <a:rPr lang="en-US" sz="1200" dirty="0" smtClean="0">
                <a:solidFill>
                  <a:schemeClr val="bg1"/>
                </a:solidFill>
              </a:rPr>
              <a:t> Readiness  Review, 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2016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086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ratios_mo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34" y="1563566"/>
            <a:ext cx="4876367" cy="4947482"/>
          </a:xfrm>
          <a:prstGeom prst="rect">
            <a:avLst/>
          </a:prstGeom>
        </p:spPr>
      </p:pic>
      <p:sp>
        <p:nvSpPr>
          <p:cNvPr id="17" name="TextBox 49"/>
          <p:cNvSpPr txBox="1">
            <a:spLocks noChangeArrowheads="1"/>
          </p:cNvSpPr>
          <p:nvPr/>
        </p:nvSpPr>
        <p:spPr bwMode="auto">
          <a:xfrm>
            <a:off x="732800" y="831555"/>
            <a:ext cx="7104913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n-US" sz="2000" b="1" dirty="0" smtClean="0">
                <a:solidFill>
                  <a:srgbClr val="000090"/>
                </a:solidFill>
                <a:latin typeface="Tahoma" charset="0"/>
                <a:ea typeface="Tahoma" charset="0"/>
                <a:cs typeface="Tahoma" charset="0"/>
              </a:rPr>
              <a:t>   </a:t>
            </a:r>
            <a:r>
              <a:rPr lang="en-US" sz="1600" dirty="0" err="1" smtClean="0">
                <a:solidFill>
                  <a:srgbClr val="000090"/>
                </a:solidFill>
                <a:ea typeface="Tahoma" charset="0"/>
                <a:cs typeface="Calibri"/>
              </a:rPr>
              <a:t>Kaon</a:t>
            </a:r>
            <a:r>
              <a:rPr lang="en-US" sz="1600" dirty="0" smtClean="0">
                <a:solidFill>
                  <a:srgbClr val="000090"/>
                </a:solidFill>
                <a:ea typeface="Tahoma" charset="0"/>
                <a:cs typeface="Calibri"/>
              </a:rPr>
              <a:t> flux 1 order of magnitude lower than </a:t>
            </a:r>
            <a:r>
              <a:rPr lang="en-US" sz="1600" dirty="0" smtClean="0">
                <a:solidFill>
                  <a:srgbClr val="000090"/>
                </a:solidFill>
                <a:latin typeface="Symbol" charset="2"/>
                <a:ea typeface="Tahoma" charset="0"/>
                <a:cs typeface="Symbol" charset="2"/>
              </a:rPr>
              <a:t>p</a:t>
            </a:r>
            <a:r>
              <a:rPr lang="en-US" sz="1600" dirty="0" smtClean="0">
                <a:solidFill>
                  <a:srgbClr val="000090"/>
                </a:solidFill>
                <a:ea typeface="Tahoma" charset="0"/>
                <a:cs typeface="Calibri"/>
              </a:rPr>
              <a:t> </a:t>
            </a:r>
            <a:r>
              <a:rPr lang="en-US" sz="1600" dirty="0" smtClean="0">
                <a:solidFill>
                  <a:srgbClr val="000090"/>
                </a:solidFill>
                <a:ea typeface="Tahoma" charset="0"/>
                <a:cs typeface="Calibri"/>
                <a:sym typeface="Wingdings"/>
              </a:rPr>
              <a:t> </a:t>
            </a:r>
            <a:r>
              <a:rPr lang="en-US" sz="1600" b="1" dirty="0" smtClean="0">
                <a:solidFill>
                  <a:srgbClr val="000090"/>
                </a:solidFill>
                <a:latin typeface="Symbol" charset="2"/>
                <a:ea typeface="Tahoma" charset="0"/>
                <a:cs typeface="Symbol" charset="2"/>
                <a:sym typeface="Wingdings"/>
              </a:rPr>
              <a:t>p</a:t>
            </a:r>
            <a:r>
              <a:rPr lang="en-US" sz="1600" b="1" dirty="0" smtClean="0">
                <a:solidFill>
                  <a:srgbClr val="000090"/>
                </a:solidFill>
                <a:ea typeface="Tahoma" charset="0"/>
                <a:cs typeface="Calibri"/>
                <a:sym typeface="Wingdings"/>
              </a:rPr>
              <a:t> rejection 1:500 required</a:t>
            </a:r>
            <a:endParaRPr lang="en-US" sz="1600" b="1" dirty="0" smtClean="0">
              <a:solidFill>
                <a:srgbClr val="000090"/>
              </a:solidFill>
              <a:latin typeface="Tahoma" charset="0"/>
              <a:ea typeface="Tahoma" charset="0"/>
              <a:cs typeface="Tahoma" charset="0"/>
            </a:endParaRPr>
          </a:p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n-US" sz="2000" b="1" dirty="0">
                <a:solidFill>
                  <a:srgbClr val="00009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2000" b="1" dirty="0" smtClean="0">
                <a:solidFill>
                  <a:srgbClr val="000090"/>
                </a:solidFill>
                <a:latin typeface="Tahoma" charset="0"/>
                <a:ea typeface="Tahoma" charset="0"/>
                <a:cs typeface="Tahoma" charset="0"/>
              </a:rPr>
              <a:t>  </a:t>
            </a:r>
            <a:r>
              <a:rPr lang="en-US" sz="1600" b="1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Aerogel</a:t>
            </a:r>
            <a:r>
              <a:rPr lang="en-US" sz="16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 </a:t>
            </a:r>
            <a:r>
              <a:rPr lang="en-US" sz="1600" dirty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mandatory to separate hadrons in the  </a:t>
            </a:r>
            <a:r>
              <a:rPr lang="en-US" sz="16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3-</a:t>
            </a:r>
            <a:r>
              <a:rPr lang="en-US" sz="1600" dirty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8 GeV/c momentum </a:t>
            </a:r>
            <a:r>
              <a:rPr lang="en-US" sz="16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        		               range with the required large rejection factors </a:t>
            </a:r>
          </a:p>
          <a:p>
            <a:pPr>
              <a:buClr>
                <a:srgbClr val="FF0000"/>
              </a:buClr>
              <a:buFont typeface="Wingdings" charset="2"/>
              <a:buChar char="u"/>
            </a:pPr>
            <a:endParaRPr lang="en-US" sz="800" dirty="0" smtClean="0">
              <a:solidFill>
                <a:srgbClr val="000090"/>
              </a:solidFill>
              <a:latin typeface="Calibri"/>
              <a:ea typeface="Tahoma" charset="0"/>
              <a:cs typeface="Calibri"/>
            </a:endParaRPr>
          </a:p>
          <a:p>
            <a:pPr lvl="1">
              <a:buFont typeface="Wingdings" charset="2"/>
              <a:buChar char="à"/>
            </a:pPr>
            <a:r>
              <a:rPr lang="en-US" sz="16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  collection </a:t>
            </a:r>
            <a:r>
              <a:rPr lang="en-US" sz="1600" dirty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of </a:t>
            </a:r>
            <a:r>
              <a:rPr lang="en-US" sz="1600" b="1" dirty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visible Cherenkov </a:t>
            </a:r>
            <a:r>
              <a:rPr lang="en-US" sz="1600" b="1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light  </a:t>
            </a:r>
            <a:r>
              <a:rPr lang="en-US" sz="1600" b="1" dirty="0" smtClean="0">
                <a:solidFill>
                  <a:srgbClr val="000090"/>
                </a:solidFill>
                <a:ea typeface="Tahoma" charset="0"/>
                <a:cs typeface="Calibri"/>
              </a:rPr>
              <a:t> </a:t>
            </a:r>
            <a:r>
              <a:rPr lang="en-US" sz="1600" b="1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  <a:sym typeface="Wingdings"/>
              </a:rPr>
              <a:t> </a:t>
            </a:r>
            <a:r>
              <a:rPr lang="en-US" sz="16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 </a:t>
            </a:r>
            <a:endParaRPr lang="en-US" sz="1600" b="1" dirty="0" smtClean="0">
              <a:solidFill>
                <a:srgbClr val="000090"/>
              </a:solidFill>
              <a:latin typeface="Calibri"/>
              <a:ea typeface="Tahoma" charset="0"/>
              <a:cs typeface="Calibri"/>
            </a:endParaRPr>
          </a:p>
          <a:p>
            <a:pPr>
              <a:buClr>
                <a:srgbClr val="FF0000"/>
              </a:buClr>
              <a:buFont typeface="Wingdings" charset="2"/>
              <a:buChar char="u"/>
            </a:pPr>
            <a:endParaRPr lang="en-US" sz="800" dirty="0" smtClean="0">
              <a:solidFill>
                <a:srgbClr val="000090"/>
              </a:solidFill>
              <a:latin typeface="Tahoma" charset="0"/>
              <a:ea typeface="Tahoma" charset="0"/>
              <a:cs typeface="Tahoma" charset="0"/>
            </a:endParaRPr>
          </a:p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n-US" sz="2000" b="1" dirty="0" smtClean="0">
                <a:solidFill>
                  <a:srgbClr val="000090"/>
                </a:solidFill>
                <a:latin typeface="Tahoma" charset="0"/>
                <a:ea typeface="Tahoma" charset="0"/>
                <a:cs typeface="Tahoma" charset="0"/>
              </a:rPr>
              <a:t>   </a:t>
            </a:r>
            <a:r>
              <a:rPr lang="en-US" sz="1600" b="1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Use of PMTs:</a:t>
            </a:r>
            <a:r>
              <a:rPr lang="en-US" sz="2000" b="1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 </a:t>
            </a:r>
            <a:r>
              <a:rPr lang="en-US" sz="16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challenging project, need to</a:t>
            </a:r>
            <a:r>
              <a:rPr lang="en-US" sz="1600" b="1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 </a:t>
            </a:r>
            <a:r>
              <a:rPr lang="en-US" sz="16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minimize the detector</a:t>
            </a:r>
          </a:p>
          <a:p>
            <a:pPr>
              <a:buClr>
                <a:srgbClr val="FF0000"/>
              </a:buClr>
            </a:pPr>
            <a:r>
              <a:rPr lang="en-US" sz="16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		                area covered with expensive photo-detectors</a:t>
            </a:r>
            <a:endParaRPr lang="en-US" sz="1600" b="1" dirty="0">
              <a:solidFill>
                <a:srgbClr val="000090"/>
              </a:solidFill>
              <a:latin typeface="Calibri"/>
              <a:ea typeface="Tahoma" charset="0"/>
              <a:cs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102612" y="-76200"/>
            <a:ext cx="527650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CLAS12 Momentum Range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798916" y="5434343"/>
            <a:ext cx="873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SIDIS </a:t>
            </a:r>
          </a:p>
          <a:p>
            <a:r>
              <a:rPr lang="en-US" sz="1200" b="1" dirty="0" smtClean="0"/>
              <a:t>kinematics</a:t>
            </a:r>
            <a:endParaRPr lang="en-US" sz="12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807257" y="5672130"/>
            <a:ext cx="642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TOF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2273" y="3207771"/>
            <a:ext cx="3623073" cy="3253372"/>
          </a:xfrm>
          <a:prstGeom prst="rect">
            <a:avLst/>
          </a:prstGeom>
        </p:spPr>
      </p:pic>
      <p:sp>
        <p:nvSpPr>
          <p:cNvPr id="48" name="Rectangle 1164"/>
          <p:cNvSpPr>
            <a:spLocks noChangeArrowheads="1"/>
          </p:cNvSpPr>
          <p:nvPr/>
        </p:nvSpPr>
        <p:spPr bwMode="auto">
          <a:xfrm>
            <a:off x="1772962" y="3021888"/>
            <a:ext cx="18837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FF1B30"/>
              </a:buClr>
            </a:pPr>
            <a:r>
              <a:rPr lang="en-US" sz="1400" b="1" dirty="0">
                <a:solidFill>
                  <a:srgbClr val="292900"/>
                </a:solidFill>
              </a:rPr>
              <a:t>Ratio K/</a:t>
            </a:r>
            <a:r>
              <a:rPr lang="en-US" sz="1400" b="1" dirty="0">
                <a:solidFill>
                  <a:srgbClr val="292900"/>
                </a:solidFill>
                <a:latin typeface="Symbol" charset="0"/>
                <a:sym typeface="Symbol" charset="0"/>
              </a:rPr>
              <a:t></a:t>
            </a:r>
            <a:r>
              <a:rPr lang="en-US" sz="1400" b="1" dirty="0">
                <a:solidFill>
                  <a:srgbClr val="292900"/>
                </a:solidFill>
              </a:rPr>
              <a:t> ~ 0.1-0.15</a:t>
            </a:r>
          </a:p>
        </p:txBody>
      </p:sp>
      <p:sp>
        <p:nvSpPr>
          <p:cNvPr id="3" name="Rectangle 2"/>
          <p:cNvSpPr/>
          <p:nvPr/>
        </p:nvSpPr>
        <p:spPr>
          <a:xfrm>
            <a:off x="1235364" y="3329665"/>
            <a:ext cx="3059545" cy="274388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434348" y="3303756"/>
            <a:ext cx="3059545" cy="278793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775986" y="3094458"/>
            <a:ext cx="1634871" cy="1858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Object 1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4563160"/>
              </p:ext>
            </p:extLst>
          </p:nvPr>
        </p:nvGraphicFramePr>
        <p:xfrm>
          <a:off x="7236960" y="1734753"/>
          <a:ext cx="1530048" cy="1359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0" name="Designer Drawing" r:id="rId6" imgW="7390503" imgH="6562165" progId="Designer.Drawing.7">
                  <p:embed/>
                </p:oleObj>
              </mc:Choice>
              <mc:Fallback>
                <p:oleObj name="Designer Drawing" r:id="rId6" imgW="7390503" imgH="6562165" progId="Designer.Drawing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6960" y="1734753"/>
                        <a:ext cx="1530048" cy="13597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Fußzeilenplatzhalter 7"/>
          <p:cNvSpPr txBox="1">
            <a:spLocks noGrp="1"/>
          </p:cNvSpPr>
          <p:nvPr/>
        </p:nvSpPr>
        <p:spPr>
          <a:xfrm>
            <a:off x="27108" y="6499767"/>
            <a:ext cx="3312257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</a:t>
            </a:r>
            <a:r>
              <a:rPr lang="en-US" sz="1200" dirty="0" err="1">
                <a:solidFill>
                  <a:schemeClr val="bg1"/>
                </a:solidFill>
              </a:rPr>
              <a:t>R</a:t>
            </a:r>
            <a:r>
              <a:rPr lang="en-US" sz="1200" dirty="0" err="1" smtClean="0">
                <a:solidFill>
                  <a:schemeClr val="bg1"/>
                </a:solidFill>
              </a:rPr>
              <a:t>iCH</a:t>
            </a:r>
            <a:r>
              <a:rPr lang="en-US" sz="1200" dirty="0" smtClean="0">
                <a:solidFill>
                  <a:schemeClr val="bg1"/>
                </a:solidFill>
              </a:rPr>
              <a:t> Readiness  Review, 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2016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958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ChangeArrowheads="1"/>
          </p:cNvSpPr>
          <p:nvPr/>
        </p:nvSpPr>
        <p:spPr bwMode="auto">
          <a:xfrm>
            <a:off x="2782599" y="3234857"/>
            <a:ext cx="15128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376238" y="6608763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600">
              <a:latin typeface="Calibri" charset="0"/>
            </a:endParaRPr>
          </a:p>
        </p:txBody>
      </p:sp>
      <p:sp>
        <p:nvSpPr>
          <p:cNvPr id="16390" name="Rectangle 2"/>
          <p:cNvSpPr>
            <a:spLocks noChangeArrowheads="1"/>
          </p:cNvSpPr>
          <p:nvPr/>
        </p:nvSpPr>
        <p:spPr bwMode="auto">
          <a:xfrm>
            <a:off x="2782599" y="3234857"/>
            <a:ext cx="15128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6392" name="TextBox 79"/>
          <p:cNvSpPr txBox="1">
            <a:spLocks noChangeArrowheads="1"/>
          </p:cNvSpPr>
          <p:nvPr/>
        </p:nvSpPr>
        <p:spPr bwMode="auto">
          <a:xfrm rot="3978021">
            <a:off x="2950080" y="4485013"/>
            <a:ext cx="936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chemeClr val="bg1"/>
                </a:solidFill>
                <a:latin typeface="Calibri" charset="0"/>
              </a:rPr>
              <a:t>RICH</a:t>
            </a:r>
          </a:p>
        </p:txBody>
      </p:sp>
      <p:sp>
        <p:nvSpPr>
          <p:cNvPr id="57" name="Rectangle 3"/>
          <p:cNvSpPr>
            <a:spLocks noChangeArrowheads="1"/>
          </p:cNvSpPr>
          <p:nvPr/>
        </p:nvSpPr>
        <p:spPr bwMode="auto">
          <a:xfrm>
            <a:off x="0" y="566738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 </a:t>
            </a:r>
            <a:endParaRPr lang="en-GB" sz="40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  <p:sp>
        <p:nvSpPr>
          <p:cNvPr id="16395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6396" name="Text Box 5"/>
          <p:cNvSpPr txBox="1">
            <a:spLocks noChangeArrowheads="1"/>
          </p:cNvSpPr>
          <p:nvPr/>
        </p:nvSpPr>
        <p:spPr bwMode="auto">
          <a:xfrm>
            <a:off x="376238" y="69024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6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6398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6399" name="Text Box 5"/>
          <p:cNvSpPr txBox="1">
            <a:spLocks noChangeArrowheads="1"/>
          </p:cNvSpPr>
          <p:nvPr/>
        </p:nvSpPr>
        <p:spPr bwMode="auto">
          <a:xfrm>
            <a:off x="376238" y="69024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6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6541" name="Text Box 5"/>
          <p:cNvSpPr txBox="1">
            <a:spLocks noChangeArrowheads="1"/>
          </p:cNvSpPr>
          <p:nvPr/>
        </p:nvSpPr>
        <p:spPr bwMode="auto">
          <a:xfrm>
            <a:off x="376238" y="69024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6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</a:t>
            </a:fld>
            <a:endParaRPr 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93" name="Table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2525883"/>
              </p:ext>
            </p:extLst>
          </p:nvPr>
        </p:nvGraphicFramePr>
        <p:xfrm>
          <a:off x="4542015" y="2309269"/>
          <a:ext cx="4405711" cy="373888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40571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INSTITUTIONS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INFN</a:t>
                      </a:r>
                      <a:r>
                        <a:rPr lang="en-US" sz="1600" b="1" baseline="0" dirty="0" smtClean="0">
                          <a:latin typeface="Calibri"/>
                          <a:cs typeface="Calibri"/>
                        </a:rPr>
                        <a:t> (Italy)</a:t>
                      </a:r>
                    </a:p>
                    <a:p>
                      <a:r>
                        <a:rPr lang="en-US" sz="1600" b="1" baseline="0" dirty="0" smtClean="0">
                          <a:solidFill>
                            <a:srgbClr val="1737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Bari, Ferrara, </a:t>
                      </a: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Genova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, </a:t>
                      </a: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L.Frascati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Roma/ISS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Jefferson Lab (Newport News, USA)</a:t>
                      </a:r>
                      <a:endParaRPr lang="en-US" sz="1600" b="1" dirty="0" smtClean="0"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+mn-lt"/>
                          <a:cs typeface="Calibri"/>
                        </a:rPr>
                        <a:t>Argonne</a:t>
                      </a:r>
                      <a:r>
                        <a:rPr lang="en-US" sz="1600" b="1" baseline="0" dirty="0" smtClean="0">
                          <a:latin typeface="+mn-lt"/>
                          <a:cs typeface="Calibri"/>
                        </a:rPr>
                        <a:t> National Lab (Argonne, USA)</a:t>
                      </a:r>
                      <a:endParaRPr lang="en-US" sz="1600" b="1" dirty="0" smtClean="0"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Duquesne University  (Pittsburgh, USA) 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5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Glasgow University  (Glasgow, UK)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5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J. Gutenberg </a:t>
                      </a:r>
                      <a:r>
                        <a:rPr lang="en-US" sz="16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Universitat</a:t>
                      </a:r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Mainz (Mainz, Germany) </a:t>
                      </a:r>
                      <a:endParaRPr lang="en-US" sz="1600" b="1" dirty="0" smtClean="0">
                        <a:solidFill>
                          <a:srgbClr val="000000"/>
                        </a:solidFill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5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Kyungpook</a:t>
                      </a:r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National University, (</a:t>
                      </a:r>
                      <a:r>
                        <a:rPr lang="en-US" sz="16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Daegu</a:t>
                      </a:r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Korea)</a:t>
                      </a:r>
                      <a:endParaRPr lang="en-US" sz="1600" b="1" dirty="0" smtClean="0">
                        <a:solidFill>
                          <a:srgbClr val="000000"/>
                        </a:solidFill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University</a:t>
                      </a:r>
                      <a:r>
                        <a:rPr lang="en-US" sz="1600" b="1" baseline="0" dirty="0" smtClean="0">
                          <a:latin typeface="Calibri"/>
                          <a:cs typeface="Calibri"/>
                        </a:rPr>
                        <a:t> of</a:t>
                      </a:r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 Connecticut  (Storrs, USA)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UTFSM (Valparaiso, Chile)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4" name="Rectangle 9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2294792" y="-76200"/>
            <a:ext cx="489215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CLAS12 RICH Project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71" name="Text Box 22"/>
          <p:cNvSpPr txBox="1">
            <a:spLocks noChangeArrowheads="1"/>
          </p:cNvSpPr>
          <p:nvPr/>
        </p:nvSpPr>
        <p:spPr bwMode="auto">
          <a:xfrm>
            <a:off x="1039349" y="902663"/>
            <a:ext cx="7600659" cy="74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b="1" dirty="0" smtClean="0">
                <a:solidFill>
                  <a:srgbClr val="FF0000"/>
                </a:solidFill>
                <a:latin typeface="+mj-lt"/>
                <a:cs typeface="Symbol" charset="0"/>
              </a:rPr>
              <a:t>RICH goal:         </a:t>
            </a:r>
            <a:r>
              <a:rPr lang="en-US" sz="1800" b="1" dirty="0" smtClean="0">
                <a:solidFill>
                  <a:srgbClr val="0000FF"/>
                </a:solidFill>
                <a:latin typeface="Symbol" charset="0"/>
                <a:cs typeface="Symbol" charset="0"/>
              </a:rPr>
              <a:t>p</a:t>
            </a:r>
            <a:r>
              <a:rPr lang="en-US" sz="1800" b="1" dirty="0" smtClean="0">
                <a:solidFill>
                  <a:srgbClr val="0000FF"/>
                </a:solidFill>
                <a:latin typeface="Calibri" charset="0"/>
              </a:rPr>
              <a:t>/K/p identification from 3 up to 8 GeV/c and 25 degrees</a:t>
            </a:r>
          </a:p>
          <a:p>
            <a:pPr>
              <a:lnSpc>
                <a:spcPct val="120000"/>
              </a:lnSpc>
            </a:pPr>
            <a:r>
              <a:rPr lang="en-US" sz="1800" dirty="0" smtClean="0">
                <a:solidFill>
                  <a:srgbClr val="0000FF"/>
                </a:solidFill>
                <a:latin typeface="Calibri" charset="0"/>
              </a:rPr>
              <a:t>                            </a:t>
            </a:r>
            <a:r>
              <a:rPr lang="en-US" sz="1800" b="1" dirty="0" smtClean="0">
                <a:solidFill>
                  <a:srgbClr val="0000FF"/>
                </a:solidFill>
                <a:latin typeface="Calibri" charset="0"/>
              </a:rPr>
              <a:t>~4</a:t>
            </a:r>
            <a:r>
              <a:rPr lang="en-US" sz="18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sz="1800" b="1" dirty="0" smtClean="0">
                <a:solidFill>
                  <a:srgbClr val="0000FF"/>
                </a:solidFill>
                <a:latin typeface="Calibri" charset="0"/>
              </a:rPr>
              <a:t> pion-</a:t>
            </a:r>
            <a:r>
              <a:rPr lang="en-US" sz="1800" b="1" dirty="0" err="1" smtClean="0">
                <a:solidFill>
                  <a:srgbClr val="0000FF"/>
                </a:solidFill>
                <a:latin typeface="Calibri" charset="0"/>
              </a:rPr>
              <a:t>kaon</a:t>
            </a:r>
            <a:r>
              <a:rPr lang="en-US" sz="1800" b="1" dirty="0" smtClean="0">
                <a:solidFill>
                  <a:srgbClr val="0000FF"/>
                </a:solidFill>
                <a:latin typeface="Calibri" charset="0"/>
              </a:rPr>
              <a:t> separation</a:t>
            </a:r>
            <a:r>
              <a:rPr lang="en-US" sz="1800" dirty="0" smtClean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sz="1800" b="1" dirty="0" smtClean="0">
                <a:solidFill>
                  <a:srgbClr val="0000FF"/>
                </a:solidFill>
                <a:latin typeface="Calibri" charset="0"/>
              </a:rPr>
              <a:t>for a pion rejection factor </a:t>
            </a:r>
            <a:r>
              <a:rPr lang="en-US" sz="1800" dirty="0" smtClean="0">
                <a:solidFill>
                  <a:srgbClr val="0000FF"/>
                </a:solidFill>
                <a:latin typeface="Calibri" charset="0"/>
              </a:rPr>
              <a:t>~ </a:t>
            </a:r>
            <a:r>
              <a:rPr lang="en-US" sz="1800" b="1" dirty="0" smtClean="0">
                <a:solidFill>
                  <a:srgbClr val="0000FF"/>
                </a:solidFill>
                <a:latin typeface="Calibri" charset="0"/>
              </a:rPr>
              <a:t>1:500</a:t>
            </a:r>
            <a:endParaRPr lang="en-US" sz="1800" dirty="0" smtClean="0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28" name="Fußzeilenplatzhalter 7"/>
          <p:cNvSpPr txBox="1">
            <a:spLocks noGrp="1"/>
          </p:cNvSpPr>
          <p:nvPr/>
        </p:nvSpPr>
        <p:spPr>
          <a:xfrm>
            <a:off x="27108" y="6499767"/>
            <a:ext cx="3312257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</a:t>
            </a:r>
            <a:r>
              <a:rPr lang="en-US" sz="1200" dirty="0" err="1">
                <a:solidFill>
                  <a:schemeClr val="bg1"/>
                </a:solidFill>
              </a:rPr>
              <a:t>R</a:t>
            </a:r>
            <a:r>
              <a:rPr lang="en-US" sz="1200" dirty="0" err="1" smtClean="0">
                <a:solidFill>
                  <a:schemeClr val="bg1"/>
                </a:solidFill>
              </a:rPr>
              <a:t>iCH</a:t>
            </a:r>
            <a:r>
              <a:rPr lang="en-US" sz="1200" dirty="0" smtClean="0">
                <a:solidFill>
                  <a:schemeClr val="bg1"/>
                </a:solidFill>
              </a:rPr>
              <a:t> Readiness  Review, 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2016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0" r="6963"/>
          <a:stretch/>
        </p:blipFill>
        <p:spPr bwMode="auto">
          <a:xfrm>
            <a:off x="325438" y="1807264"/>
            <a:ext cx="3819842" cy="437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2320" y="3796853"/>
            <a:ext cx="607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RICH 1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78389" y="3699747"/>
            <a:ext cx="607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RICH 2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849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302587" y="-76200"/>
            <a:ext cx="433040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RICH Project Timeline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8897" y="1162680"/>
            <a:ext cx="4581503" cy="5539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ym typeface="Zapf Dingbats"/>
              </a:rPr>
              <a:t>2010:          Concept of Design and Technology</a:t>
            </a:r>
          </a:p>
          <a:p>
            <a:endParaRPr lang="en-US" sz="1600" dirty="0">
              <a:sym typeface="Zapf Dingbats"/>
            </a:endParaRPr>
          </a:p>
          <a:p>
            <a:r>
              <a:rPr lang="en-US" sz="1600" dirty="0" smtClean="0">
                <a:sym typeface="Zapf Dingbats"/>
              </a:rPr>
              <a:t>2011:          Tests of components and small prototype</a:t>
            </a:r>
          </a:p>
          <a:p>
            <a:endParaRPr lang="en-US" sz="1600" dirty="0" smtClean="0">
              <a:sym typeface="Zapf Dingbats"/>
            </a:endParaRPr>
          </a:p>
          <a:p>
            <a:r>
              <a:rPr lang="en-US" sz="1600" dirty="0" smtClean="0">
                <a:sym typeface="Zapf Dingbats"/>
              </a:rPr>
              <a:t>2012: </a:t>
            </a:r>
            <a:r>
              <a:rPr lang="en-US" sz="1600" dirty="0">
                <a:sym typeface="Zapf Dingbats"/>
              </a:rPr>
              <a:t>         Tests of </a:t>
            </a:r>
            <a:r>
              <a:rPr lang="en-US" sz="1600" dirty="0" smtClean="0">
                <a:sym typeface="Zapf Dingbats"/>
              </a:rPr>
              <a:t>large scale prototype</a:t>
            </a:r>
          </a:p>
          <a:p>
            <a:r>
              <a:rPr lang="en-US" sz="1600" dirty="0" smtClean="0">
                <a:sym typeface="Zapf Dingbats"/>
              </a:rPr>
              <a:t> </a:t>
            </a:r>
            <a:endParaRPr lang="en-US" sz="1600" dirty="0" smtClean="0"/>
          </a:p>
          <a:p>
            <a:r>
              <a:rPr lang="en-US" sz="1600" dirty="0" smtClean="0">
                <a:sym typeface="Zapf Dingbats"/>
              </a:rPr>
              <a:t>2013:          June</a:t>
            </a:r>
            <a:r>
              <a:rPr lang="en-US" sz="1600" dirty="0">
                <a:sym typeface="Zapf Dingbats"/>
              </a:rPr>
              <a:t>:  </a:t>
            </a:r>
            <a:r>
              <a:rPr lang="en-US" sz="1600" dirty="0" smtClean="0">
                <a:sym typeface="Zapf Dingbats"/>
              </a:rPr>
              <a:t>RICH Technical Review</a:t>
            </a:r>
          </a:p>
          <a:p>
            <a:r>
              <a:rPr lang="en-US" sz="1600" dirty="0" smtClean="0">
                <a:sym typeface="Zapf Dingbats"/>
              </a:rPr>
              <a:t>                    September: Project Review with DOE</a:t>
            </a:r>
          </a:p>
          <a:p>
            <a:r>
              <a:rPr lang="en-US" sz="1600" dirty="0">
                <a:sym typeface="Zapf Dingbats"/>
              </a:rPr>
              <a:t> </a:t>
            </a:r>
            <a:r>
              <a:rPr lang="en-US" sz="1600" dirty="0" smtClean="0">
                <a:sym typeface="Zapf Dingbats"/>
              </a:rPr>
              <a:t>                                         Start Construction Phase</a:t>
            </a:r>
          </a:p>
          <a:p>
            <a:endParaRPr lang="en-US" sz="1600" dirty="0" smtClean="0">
              <a:sym typeface="Zapf Dingbats"/>
            </a:endParaRPr>
          </a:p>
          <a:p>
            <a:r>
              <a:rPr lang="en-US" sz="1600" dirty="0" smtClean="0">
                <a:sym typeface="Zapf Dingbats"/>
              </a:rPr>
              <a:t>2014:          June: RICH Mechanical Review</a:t>
            </a:r>
          </a:p>
          <a:p>
            <a:endParaRPr lang="en-US" sz="1600" dirty="0" smtClean="0">
              <a:sym typeface="Zapf Dingbats"/>
            </a:endParaRPr>
          </a:p>
          <a:p>
            <a:endParaRPr lang="en-US" sz="1600" dirty="0">
              <a:sym typeface="Zapf Dingbats"/>
            </a:endParaRPr>
          </a:p>
          <a:p>
            <a:r>
              <a:rPr lang="en-US" sz="1600" dirty="0" smtClean="0">
                <a:sym typeface="Zapf Dingbats"/>
              </a:rPr>
              <a:t>2015:          June:   RICH Internal Review</a:t>
            </a:r>
          </a:p>
          <a:p>
            <a:r>
              <a:rPr lang="en-US" sz="1600" dirty="0">
                <a:sym typeface="Zapf Dingbats"/>
              </a:rPr>
              <a:t> </a:t>
            </a:r>
            <a:r>
              <a:rPr lang="en-US" sz="1600" dirty="0" smtClean="0">
                <a:sym typeface="Zapf Dingbats"/>
              </a:rPr>
              <a:t>                   October: Project Mid-term Review</a:t>
            </a:r>
          </a:p>
          <a:p>
            <a:r>
              <a:rPr lang="en-US" sz="1600" dirty="0" smtClean="0">
                <a:sym typeface="Zapf Dingbats"/>
              </a:rPr>
              <a:t>                    DOE relaxed supervision</a:t>
            </a:r>
          </a:p>
          <a:p>
            <a:endParaRPr lang="en-US" sz="1600" dirty="0">
              <a:sym typeface="Zapf Dingbats"/>
            </a:endParaRPr>
          </a:p>
          <a:p>
            <a:r>
              <a:rPr lang="en-US" sz="1600" dirty="0" smtClean="0">
                <a:sym typeface="Zapf Dingbats"/>
              </a:rPr>
              <a:t>2016:          June: RICH Readiness Review</a:t>
            </a:r>
          </a:p>
          <a:p>
            <a:endParaRPr lang="en-US" sz="1600" dirty="0">
              <a:sym typeface="Zapf Dingbats"/>
            </a:endParaRPr>
          </a:p>
          <a:p>
            <a:r>
              <a:rPr lang="en-US" sz="1600" dirty="0" smtClean="0">
                <a:sym typeface="Zapf Dingbats"/>
              </a:rPr>
              <a:t>2017:          September: Ready for Installation</a:t>
            </a:r>
            <a:endParaRPr lang="en-US" sz="1600" dirty="0">
              <a:sym typeface="Zapf Dingbats"/>
            </a:endParaRPr>
          </a:p>
          <a:p>
            <a:pPr marL="285750" indent="-285750">
              <a:buFont typeface="Zapf Dingbats" charset="0"/>
              <a:buChar char=" "/>
            </a:pPr>
            <a:r>
              <a:rPr lang="en-US" sz="16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</a:t>
            </a:r>
          </a:p>
          <a:p>
            <a:endParaRPr lang="en-US" dirty="0">
              <a:sym typeface="Zapf Dingbats"/>
            </a:endParaRPr>
          </a:p>
        </p:txBody>
      </p:sp>
      <p:pic>
        <p:nvPicPr>
          <p:cNvPr id="2" name="Picture 1" descr="P10708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504" y="771071"/>
            <a:ext cx="3120571" cy="2340428"/>
          </a:xfrm>
          <a:prstGeom prst="rect">
            <a:avLst/>
          </a:prstGeom>
        </p:spPr>
      </p:pic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27108" y="6499767"/>
            <a:ext cx="3312257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</a:t>
            </a:r>
            <a:r>
              <a:rPr lang="en-US" sz="1200" dirty="0" err="1">
                <a:solidFill>
                  <a:schemeClr val="bg1"/>
                </a:solidFill>
              </a:rPr>
              <a:t>R</a:t>
            </a:r>
            <a:r>
              <a:rPr lang="en-US" sz="1200" dirty="0" err="1" smtClean="0">
                <a:solidFill>
                  <a:schemeClr val="bg1"/>
                </a:solidFill>
              </a:rPr>
              <a:t>iCH</a:t>
            </a:r>
            <a:r>
              <a:rPr lang="en-US" sz="1200" dirty="0" smtClean="0">
                <a:solidFill>
                  <a:schemeClr val="bg1"/>
                </a:solidFill>
              </a:rPr>
              <a:t> Readiness  Review, 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2016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528" y="3356378"/>
            <a:ext cx="2333472" cy="28098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57094" y="3707764"/>
            <a:ext cx="2809814" cy="210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235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16" descr="Kine_plan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55" y="673247"/>
            <a:ext cx="3067682" cy="2718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75465" y="-76200"/>
            <a:ext cx="498458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Hybrid Optics </a:t>
            </a:r>
            <a:r>
              <a:rPr lang="en-US" sz="3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esign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83" name="TextBox 23"/>
          <p:cNvSpPr txBox="1">
            <a:spLocks noChangeArrowheads="1"/>
          </p:cNvSpPr>
          <p:nvPr/>
        </p:nvSpPr>
        <p:spPr bwMode="auto">
          <a:xfrm>
            <a:off x="3968028" y="564375"/>
            <a:ext cx="5229198" cy="35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sz="1400" dirty="0" smtClean="0">
                <a:latin typeface="Arial" charset="0"/>
              </a:rPr>
              <a:t>Direct rings and best performance for high momentum particles                    </a:t>
            </a:r>
            <a:endParaRPr lang="en-US" sz="1400" dirty="0">
              <a:latin typeface="Arial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684960" y="3546744"/>
            <a:ext cx="2444113" cy="2672960"/>
            <a:chOff x="6355048" y="576995"/>
            <a:chExt cx="2444113" cy="2672960"/>
          </a:xfrm>
        </p:grpSpPr>
        <p:pic>
          <p:nvPicPr>
            <p:cNvPr id="71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2" t="3090" r="3630" b="4507"/>
            <a:stretch/>
          </p:blipFill>
          <p:spPr bwMode="auto">
            <a:xfrm>
              <a:off x="6355048" y="758984"/>
              <a:ext cx="2411959" cy="2490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2" name="Straight Arrow Connector 71"/>
            <p:cNvCxnSpPr/>
            <p:nvPr/>
          </p:nvCxnSpPr>
          <p:spPr>
            <a:xfrm>
              <a:off x="6633408" y="731108"/>
              <a:ext cx="2087259" cy="131434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 rot="215146">
              <a:off x="7595143" y="576995"/>
              <a:ext cx="4822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rgbClr val="0000FF"/>
                  </a:solidFill>
                </a:rPr>
                <a:t>4.2 m</a:t>
              </a:r>
              <a:endParaRPr lang="en-US" sz="10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flipV="1">
              <a:off x="8375146" y="1014942"/>
              <a:ext cx="415553" cy="1706977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 rot="17073022">
              <a:off x="8434939" y="1762560"/>
              <a:ext cx="4822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rgbClr val="0000FF"/>
                  </a:solidFill>
                </a:rPr>
                <a:t>3.7 m</a:t>
              </a:r>
              <a:endParaRPr lang="en-US" sz="10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V="1">
              <a:off x="7706179" y="2830284"/>
              <a:ext cx="589642" cy="299357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 rot="19810889">
              <a:off x="7834410" y="2913717"/>
              <a:ext cx="4822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0000FF"/>
                  </a:solidFill>
                </a:rPr>
                <a:t>1</a:t>
              </a:r>
              <a:r>
                <a:rPr lang="en-US" sz="1000" b="1" dirty="0" smtClean="0">
                  <a:solidFill>
                    <a:srgbClr val="0000FF"/>
                  </a:solidFill>
                </a:rPr>
                <a:t>.2 m</a:t>
              </a:r>
              <a:endParaRPr lang="en-US" sz="10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81" name="Rectangle 80"/>
          <p:cNvSpPr/>
          <p:nvPr/>
        </p:nvSpPr>
        <p:spPr>
          <a:xfrm>
            <a:off x="684960" y="5082831"/>
            <a:ext cx="500373" cy="11368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1041704" y="5791966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</a:p>
        </p:txBody>
      </p:sp>
      <p:cxnSp>
        <p:nvCxnSpPr>
          <p:cNvPr id="79" name="Straight Arrow Connector 78"/>
          <p:cNvCxnSpPr/>
          <p:nvPr/>
        </p:nvCxnSpPr>
        <p:spPr>
          <a:xfrm flipV="1">
            <a:off x="931904" y="5800033"/>
            <a:ext cx="819892" cy="487729"/>
          </a:xfrm>
          <a:prstGeom prst="straightConnector1">
            <a:avLst/>
          </a:prstGeom>
          <a:ln>
            <a:solidFill>
              <a:srgbClr val="FF0000"/>
            </a:solidFill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V="1">
            <a:off x="1011734" y="5479143"/>
            <a:ext cx="2038845" cy="961022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20099055">
            <a:off x="1277462" y="6144924"/>
            <a:ext cx="541585" cy="251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Beam</a:t>
            </a:r>
            <a:endParaRPr lang="en-US" sz="1200" dirty="0"/>
          </a:p>
        </p:txBody>
      </p:sp>
      <p:sp>
        <p:nvSpPr>
          <p:cNvPr id="46" name="Rectangle 45"/>
          <p:cNvSpPr/>
          <p:nvPr/>
        </p:nvSpPr>
        <p:spPr>
          <a:xfrm>
            <a:off x="4177941" y="939122"/>
            <a:ext cx="4718284" cy="203930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>
            <a:off x="4673609" y="1078727"/>
            <a:ext cx="4093400" cy="1827382"/>
            <a:chOff x="4922020" y="754530"/>
            <a:chExt cx="4222617" cy="1927368"/>
          </a:xfrm>
        </p:grpSpPr>
        <p:cxnSp>
          <p:nvCxnSpPr>
            <p:cNvPr id="48" name="Straight Arrow Connector 47"/>
            <p:cNvCxnSpPr/>
            <p:nvPr/>
          </p:nvCxnSpPr>
          <p:spPr>
            <a:xfrm flipV="1">
              <a:off x="4922020" y="2233275"/>
              <a:ext cx="3249265" cy="22628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70"/>
            <p:cNvGrpSpPr>
              <a:grpSpLocks/>
            </p:cNvGrpSpPr>
            <p:nvPr/>
          </p:nvGrpSpPr>
          <p:grpSpPr bwMode="auto">
            <a:xfrm>
              <a:off x="5018705" y="754530"/>
              <a:ext cx="4125932" cy="1927368"/>
              <a:chOff x="217" y="1532"/>
              <a:chExt cx="3052" cy="1465"/>
            </a:xfrm>
          </p:grpSpPr>
          <p:sp>
            <p:nvSpPr>
              <p:cNvPr id="58" name="Rectangle 5"/>
              <p:cNvSpPr>
                <a:spLocks noChangeArrowheads="1"/>
              </p:cNvSpPr>
              <p:nvPr/>
            </p:nvSpPr>
            <p:spPr bwMode="auto">
              <a:xfrm>
                <a:off x="697" y="1532"/>
                <a:ext cx="56" cy="141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9" name="Rectangle 6"/>
              <p:cNvSpPr>
                <a:spLocks noChangeArrowheads="1"/>
              </p:cNvSpPr>
              <p:nvPr/>
            </p:nvSpPr>
            <p:spPr bwMode="auto">
              <a:xfrm>
                <a:off x="748" y="1540"/>
                <a:ext cx="407" cy="69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0" name="Rectangle 8"/>
              <p:cNvSpPr>
                <a:spLocks noChangeArrowheads="1"/>
              </p:cNvSpPr>
              <p:nvPr/>
            </p:nvSpPr>
            <p:spPr bwMode="auto">
              <a:xfrm>
                <a:off x="750" y="2238"/>
                <a:ext cx="144" cy="70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1" name="Rectangle 9"/>
              <p:cNvSpPr>
                <a:spLocks noChangeArrowheads="1"/>
              </p:cNvSpPr>
              <p:nvPr/>
            </p:nvSpPr>
            <p:spPr bwMode="auto">
              <a:xfrm>
                <a:off x="2340" y="2438"/>
                <a:ext cx="59" cy="517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2" name="AutoShape 10"/>
              <p:cNvSpPr>
                <a:spLocks noChangeArrowheads="1"/>
              </p:cNvSpPr>
              <p:nvPr/>
            </p:nvSpPr>
            <p:spPr bwMode="auto">
              <a:xfrm rot="2576239">
                <a:off x="913" y="1805"/>
                <a:ext cx="1711" cy="729"/>
              </a:xfrm>
              <a:custGeom>
                <a:avLst/>
                <a:gdLst>
                  <a:gd name="T0" fmla="*/ 5 w 21600"/>
                  <a:gd name="T1" fmla="*/ 0 h 21600"/>
                  <a:gd name="T2" fmla="*/ 2 w 21600"/>
                  <a:gd name="T3" fmla="*/ 0 h 21600"/>
                  <a:gd name="T4" fmla="*/ 5 w 21600"/>
                  <a:gd name="T5" fmla="*/ 0 h 21600"/>
                  <a:gd name="T6" fmla="*/ 9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1528 w 21600"/>
                  <a:gd name="T13" fmla="*/ 0 h 21600"/>
                  <a:gd name="T14" fmla="*/ 20072 w 21600"/>
                  <a:gd name="T15" fmla="*/ 595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3941" y="4296"/>
                    </a:moveTo>
                    <a:cubicBezTo>
                      <a:pt x="5726" y="2414"/>
                      <a:pt x="8206" y="1347"/>
                      <a:pt x="10800" y="1348"/>
                    </a:cubicBezTo>
                    <a:cubicBezTo>
                      <a:pt x="13393" y="1348"/>
                      <a:pt x="15873" y="2414"/>
                      <a:pt x="17658" y="4296"/>
                    </a:cubicBezTo>
                    <a:lnTo>
                      <a:pt x="18636" y="3368"/>
                    </a:lnTo>
                    <a:cubicBezTo>
                      <a:pt x="16597" y="1218"/>
                      <a:pt x="13763" y="-1"/>
                      <a:pt x="10799" y="0"/>
                    </a:cubicBezTo>
                    <a:cubicBezTo>
                      <a:pt x="7836" y="0"/>
                      <a:pt x="5002" y="1218"/>
                      <a:pt x="2963" y="3368"/>
                    </a:cubicBezTo>
                    <a:lnTo>
                      <a:pt x="3941" y="429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3" name="Line 11"/>
              <p:cNvSpPr>
                <a:spLocks noChangeShapeType="1"/>
              </p:cNvSpPr>
              <p:nvPr/>
            </p:nvSpPr>
            <p:spPr bwMode="auto">
              <a:xfrm flipH="1">
                <a:off x="418" y="2143"/>
                <a:ext cx="227" cy="1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" name="Text Box 12"/>
              <p:cNvSpPr txBox="1">
                <a:spLocks noChangeArrowheads="1"/>
              </p:cNvSpPr>
              <p:nvPr/>
            </p:nvSpPr>
            <p:spPr bwMode="auto">
              <a:xfrm>
                <a:off x="217" y="2330"/>
                <a:ext cx="455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plane </a:t>
                </a:r>
              </a:p>
              <a:p>
                <a:r>
                  <a:rPr lang="en-US" sz="1400" dirty="0"/>
                  <a:t>mirror</a:t>
                </a:r>
              </a:p>
            </p:txBody>
          </p:sp>
          <p:sp>
            <p:nvSpPr>
              <p:cNvPr id="65" name="Line 13"/>
              <p:cNvSpPr>
                <a:spLocks noChangeShapeType="1"/>
              </p:cNvSpPr>
              <p:nvPr/>
            </p:nvSpPr>
            <p:spPr bwMode="auto">
              <a:xfrm flipV="1">
                <a:off x="2077" y="1811"/>
                <a:ext cx="237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6" name="Text Box 14"/>
              <p:cNvSpPr txBox="1">
                <a:spLocks noChangeArrowheads="1"/>
              </p:cNvSpPr>
              <p:nvPr/>
            </p:nvSpPr>
            <p:spPr bwMode="auto">
              <a:xfrm>
                <a:off x="2295" y="1623"/>
                <a:ext cx="621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/>
                  <a:t>spherical </a:t>
                </a:r>
              </a:p>
              <a:p>
                <a:r>
                  <a:rPr lang="en-US" sz="1400"/>
                  <a:t> mirror</a:t>
                </a:r>
              </a:p>
            </p:txBody>
          </p:sp>
          <p:sp>
            <p:nvSpPr>
              <p:cNvPr id="67" name="Text Box 16"/>
              <p:cNvSpPr txBox="1">
                <a:spLocks noChangeArrowheads="1"/>
              </p:cNvSpPr>
              <p:nvPr/>
            </p:nvSpPr>
            <p:spPr bwMode="auto">
              <a:xfrm>
                <a:off x="2549" y="2540"/>
                <a:ext cx="720" cy="3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photon detector</a:t>
                </a:r>
              </a:p>
            </p:txBody>
          </p:sp>
          <p:sp>
            <p:nvSpPr>
              <p:cNvPr id="69" name="Text Box 18"/>
              <p:cNvSpPr txBox="1">
                <a:spLocks noChangeArrowheads="1"/>
              </p:cNvSpPr>
              <p:nvPr/>
            </p:nvSpPr>
            <p:spPr bwMode="auto">
              <a:xfrm>
                <a:off x="1187" y="2805"/>
                <a:ext cx="49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aerogel</a:t>
                </a:r>
              </a:p>
            </p:txBody>
          </p:sp>
          <p:sp>
            <p:nvSpPr>
              <p:cNvPr id="70" name="Text Box 19"/>
              <p:cNvSpPr txBox="1">
                <a:spLocks noChangeArrowheads="1"/>
              </p:cNvSpPr>
              <p:nvPr/>
            </p:nvSpPr>
            <p:spPr bwMode="auto">
              <a:xfrm rot="16200000">
                <a:off x="569" y="2468"/>
                <a:ext cx="492" cy="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 dirty="0"/>
                  <a:t>2</a:t>
                </a:r>
                <a:r>
                  <a:rPr lang="en-US" sz="1400" b="1" dirty="0" smtClean="0"/>
                  <a:t> </a:t>
                </a:r>
                <a:r>
                  <a:rPr lang="en-US" sz="1400" b="1" dirty="0"/>
                  <a:t>cm</a:t>
                </a:r>
              </a:p>
            </p:txBody>
          </p:sp>
          <p:sp>
            <p:nvSpPr>
              <p:cNvPr id="101" name="Text Box 21"/>
              <p:cNvSpPr txBox="1">
                <a:spLocks noChangeArrowheads="1"/>
              </p:cNvSpPr>
              <p:nvPr/>
            </p:nvSpPr>
            <p:spPr bwMode="auto">
              <a:xfrm rot="16200000">
                <a:off x="698" y="1740"/>
                <a:ext cx="492" cy="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 dirty="0"/>
                  <a:t>6</a:t>
                </a:r>
                <a:r>
                  <a:rPr lang="en-US" sz="1400" b="1" dirty="0" smtClean="0"/>
                  <a:t> </a:t>
                </a:r>
                <a:r>
                  <a:rPr lang="en-US" sz="1400" b="1" dirty="0"/>
                  <a:t>cm</a:t>
                </a:r>
              </a:p>
            </p:txBody>
          </p:sp>
          <p:sp>
            <p:nvSpPr>
              <p:cNvPr id="102" name="Line 23"/>
              <p:cNvSpPr>
                <a:spLocks noChangeShapeType="1"/>
              </p:cNvSpPr>
              <p:nvPr/>
            </p:nvSpPr>
            <p:spPr bwMode="auto">
              <a:xfrm flipH="1">
                <a:off x="901" y="2464"/>
                <a:ext cx="1439" cy="3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3" name="Line 24"/>
              <p:cNvSpPr>
                <a:spLocks noChangeShapeType="1"/>
              </p:cNvSpPr>
              <p:nvPr/>
            </p:nvSpPr>
            <p:spPr bwMode="auto">
              <a:xfrm>
                <a:off x="901" y="2784"/>
                <a:ext cx="1426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" name="Text Box 27"/>
              <p:cNvSpPr txBox="1">
                <a:spLocks noChangeArrowheads="1"/>
              </p:cNvSpPr>
              <p:nvPr/>
            </p:nvSpPr>
            <p:spPr bwMode="auto">
              <a:xfrm>
                <a:off x="1296" y="2207"/>
                <a:ext cx="635" cy="2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600" dirty="0"/>
                  <a:t>gap</a:t>
                </a:r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8015751" y="1804386"/>
              <a:ext cx="3113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p</a:t>
              </a:r>
              <a:endParaRPr lang="en-US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253629" y="1659326"/>
              <a:ext cx="2795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g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4445001" y="4039118"/>
            <a:ext cx="3599830" cy="2285064"/>
            <a:chOff x="5120042" y="1023285"/>
            <a:chExt cx="3350003" cy="2248135"/>
          </a:xfrm>
        </p:grpSpPr>
        <p:pic>
          <p:nvPicPr>
            <p:cNvPr id="52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0042" y="1023285"/>
              <a:ext cx="3350003" cy="2248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4" name="TextBox 53"/>
            <p:cNvSpPr txBox="1"/>
            <p:nvPr/>
          </p:nvSpPr>
          <p:spPr>
            <a:xfrm>
              <a:off x="5529570" y="1152867"/>
              <a:ext cx="1114791" cy="3654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</a:rPr>
                <a:t>p=8 </a:t>
              </a:r>
              <a:r>
                <a:rPr lang="en-US" sz="1600" b="1" dirty="0" err="1" smtClean="0">
                  <a:solidFill>
                    <a:prstClr val="black"/>
                  </a:solidFill>
                </a:rPr>
                <a:t>GeV</a:t>
              </a:r>
              <a:r>
                <a:rPr lang="en-US" sz="1600" b="1" dirty="0" smtClean="0">
                  <a:solidFill>
                    <a:prstClr val="black"/>
                  </a:solidFill>
                </a:rPr>
                <a:t>/c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882891" y="1550645"/>
              <a:ext cx="9486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K</a:t>
              </a:r>
              <a:r>
                <a:rPr lang="en-US" sz="1200" dirty="0" smtClean="0">
                  <a:solidFill>
                    <a:srgbClr val="FF0000"/>
                  </a:solidFill>
                </a:rPr>
                <a:t> (x40)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686372" y="1062918"/>
              <a:ext cx="195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176452" y="2532926"/>
              <a:ext cx="8389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P </a:t>
              </a:r>
              <a:r>
                <a:rPr lang="en-US" sz="1200" dirty="0" smtClean="0">
                  <a:solidFill>
                    <a:srgbClr val="FF0000"/>
                  </a:solidFill>
                </a:rPr>
                <a:t>(x40)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82" name="Rectangle 81"/>
          <p:cNvSpPr/>
          <p:nvPr/>
        </p:nvSpPr>
        <p:spPr>
          <a:xfrm>
            <a:off x="4314507" y="3362303"/>
            <a:ext cx="391554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Test beam: clear hadron separation up </a:t>
            </a:r>
          </a:p>
          <a:p>
            <a:r>
              <a:rPr lang="en-US" sz="1600" b="1" dirty="0" smtClean="0">
                <a:solidFill>
                  <a:srgbClr val="008000"/>
                </a:solidFill>
              </a:rPr>
              <a:t>to the  CLAS12 maximum momentum</a:t>
            </a:r>
            <a:endParaRPr lang="en-US" sz="1600" b="1" dirty="0">
              <a:solidFill>
                <a:srgbClr val="008000"/>
              </a:solidFill>
            </a:endParaRPr>
          </a:p>
        </p:txBody>
      </p:sp>
      <p:cxnSp>
        <p:nvCxnSpPr>
          <p:cNvPr id="84" name="Straight Arrow Connector 83"/>
          <p:cNvCxnSpPr/>
          <p:nvPr/>
        </p:nvCxnSpPr>
        <p:spPr>
          <a:xfrm>
            <a:off x="2782455" y="2396078"/>
            <a:ext cx="1395486" cy="158630"/>
          </a:xfrm>
          <a:prstGeom prst="straightConnector1">
            <a:avLst/>
          </a:prstGeom>
          <a:ln>
            <a:headEnd type="triangle" w="lg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Fußzeilenplatzhalter 7"/>
          <p:cNvSpPr txBox="1">
            <a:spLocks noGrp="1"/>
          </p:cNvSpPr>
          <p:nvPr/>
        </p:nvSpPr>
        <p:spPr>
          <a:xfrm>
            <a:off x="27108" y="6499767"/>
            <a:ext cx="3312257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</a:t>
            </a:r>
            <a:r>
              <a:rPr lang="en-US" sz="1200" dirty="0" err="1">
                <a:solidFill>
                  <a:schemeClr val="bg1"/>
                </a:solidFill>
              </a:rPr>
              <a:t>R</a:t>
            </a:r>
            <a:r>
              <a:rPr lang="en-US" sz="1200" dirty="0" err="1" smtClean="0">
                <a:solidFill>
                  <a:schemeClr val="bg1"/>
                </a:solidFill>
              </a:rPr>
              <a:t>iCH</a:t>
            </a:r>
            <a:r>
              <a:rPr lang="en-US" sz="1200" dirty="0" smtClean="0">
                <a:solidFill>
                  <a:schemeClr val="bg1"/>
                </a:solidFill>
              </a:rPr>
              <a:t> Readiness  Review, 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2016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49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16" descr="Kine_plan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55" y="673247"/>
            <a:ext cx="3067682" cy="2718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75465" y="-76200"/>
            <a:ext cx="498458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Hybrid Optics </a:t>
            </a:r>
            <a:r>
              <a:rPr lang="en-US" sz="3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esign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782455" y="2396078"/>
            <a:ext cx="1395486" cy="158630"/>
          </a:xfrm>
          <a:prstGeom prst="straightConnector1">
            <a:avLst/>
          </a:prstGeom>
          <a:ln>
            <a:headEnd type="triangle" w="lg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8" name="Group 67"/>
          <p:cNvGrpSpPr/>
          <p:nvPr/>
        </p:nvGrpSpPr>
        <p:grpSpPr>
          <a:xfrm>
            <a:off x="684960" y="3546744"/>
            <a:ext cx="2444113" cy="2672960"/>
            <a:chOff x="6355048" y="576995"/>
            <a:chExt cx="2444113" cy="2672960"/>
          </a:xfrm>
        </p:grpSpPr>
        <p:pic>
          <p:nvPicPr>
            <p:cNvPr id="71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2" t="3090" r="3630" b="4507"/>
            <a:stretch/>
          </p:blipFill>
          <p:spPr bwMode="auto">
            <a:xfrm>
              <a:off x="6355048" y="758984"/>
              <a:ext cx="2411959" cy="2490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2" name="Straight Arrow Connector 71"/>
            <p:cNvCxnSpPr/>
            <p:nvPr/>
          </p:nvCxnSpPr>
          <p:spPr>
            <a:xfrm>
              <a:off x="6633408" y="731108"/>
              <a:ext cx="2087259" cy="131434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 rot="215146">
              <a:off x="7595143" y="576995"/>
              <a:ext cx="4822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rgbClr val="0000FF"/>
                  </a:solidFill>
                </a:rPr>
                <a:t>4.2 m</a:t>
              </a:r>
              <a:endParaRPr lang="en-US" sz="10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flipV="1">
              <a:off x="8375146" y="1014942"/>
              <a:ext cx="415553" cy="1706977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 rot="17073022">
              <a:off x="8434939" y="1762560"/>
              <a:ext cx="4822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rgbClr val="0000FF"/>
                  </a:solidFill>
                </a:rPr>
                <a:t>3.7 m</a:t>
              </a:r>
              <a:endParaRPr lang="en-US" sz="10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V="1">
              <a:off x="7706179" y="2830284"/>
              <a:ext cx="589642" cy="299357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 rot="19810889">
              <a:off x="7834410" y="2913717"/>
              <a:ext cx="4822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0000FF"/>
                  </a:solidFill>
                </a:rPr>
                <a:t>1</a:t>
              </a:r>
              <a:r>
                <a:rPr lang="en-US" sz="1000" b="1" dirty="0" smtClean="0">
                  <a:solidFill>
                    <a:srgbClr val="0000FF"/>
                  </a:solidFill>
                </a:rPr>
                <a:t>.2 m</a:t>
              </a:r>
              <a:endParaRPr lang="en-US" sz="10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81" name="Rectangle 80"/>
          <p:cNvSpPr/>
          <p:nvPr/>
        </p:nvSpPr>
        <p:spPr>
          <a:xfrm>
            <a:off x="684960" y="5082831"/>
            <a:ext cx="500373" cy="11368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644646" y="5383891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</a:p>
        </p:txBody>
      </p:sp>
      <p:cxnSp>
        <p:nvCxnSpPr>
          <p:cNvPr id="79" name="Straight Arrow Connector 78"/>
          <p:cNvCxnSpPr/>
          <p:nvPr/>
        </p:nvCxnSpPr>
        <p:spPr>
          <a:xfrm flipV="1">
            <a:off x="684960" y="5300359"/>
            <a:ext cx="616533" cy="780779"/>
          </a:xfrm>
          <a:prstGeom prst="straightConnector1">
            <a:avLst/>
          </a:prstGeom>
          <a:ln>
            <a:solidFill>
              <a:srgbClr val="FF0000"/>
            </a:solidFill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V="1">
            <a:off x="1011734" y="5479143"/>
            <a:ext cx="2038845" cy="961022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20099055">
            <a:off x="1277462" y="6144924"/>
            <a:ext cx="541585" cy="251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Beam</a:t>
            </a:r>
            <a:endParaRPr lang="en-US" sz="1200" dirty="0"/>
          </a:p>
        </p:txBody>
      </p:sp>
      <p:sp>
        <p:nvSpPr>
          <p:cNvPr id="51" name="Rectangle 50"/>
          <p:cNvSpPr/>
          <p:nvPr/>
        </p:nvSpPr>
        <p:spPr>
          <a:xfrm>
            <a:off x="4175909" y="1001148"/>
            <a:ext cx="4718284" cy="20247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4671576" y="897609"/>
            <a:ext cx="4125932" cy="2051025"/>
            <a:chOff x="5018705" y="582195"/>
            <a:chExt cx="4125932" cy="2051025"/>
          </a:xfrm>
        </p:grpSpPr>
        <p:cxnSp>
          <p:nvCxnSpPr>
            <p:cNvPr id="54" name="Straight Arrow Connector 53"/>
            <p:cNvCxnSpPr/>
            <p:nvPr/>
          </p:nvCxnSpPr>
          <p:spPr>
            <a:xfrm flipV="1">
              <a:off x="5114636" y="837625"/>
              <a:ext cx="2418562" cy="56746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Group 70"/>
            <p:cNvGrpSpPr>
              <a:grpSpLocks/>
            </p:cNvGrpSpPr>
            <p:nvPr/>
          </p:nvGrpSpPr>
          <p:grpSpPr bwMode="auto">
            <a:xfrm>
              <a:off x="5018705" y="754530"/>
              <a:ext cx="4125932" cy="1878690"/>
              <a:chOff x="217" y="1532"/>
              <a:chExt cx="3052" cy="1428"/>
            </a:xfrm>
          </p:grpSpPr>
          <p:sp>
            <p:nvSpPr>
              <p:cNvPr id="82" name="Rectangle 5"/>
              <p:cNvSpPr>
                <a:spLocks noChangeArrowheads="1"/>
              </p:cNvSpPr>
              <p:nvPr/>
            </p:nvSpPr>
            <p:spPr bwMode="auto">
              <a:xfrm>
                <a:off x="697" y="1532"/>
                <a:ext cx="56" cy="141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4" name="Rectangle 6"/>
              <p:cNvSpPr>
                <a:spLocks noChangeArrowheads="1"/>
              </p:cNvSpPr>
              <p:nvPr/>
            </p:nvSpPr>
            <p:spPr bwMode="auto">
              <a:xfrm>
                <a:off x="748" y="1540"/>
                <a:ext cx="407" cy="69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6" name="Rectangle 8"/>
              <p:cNvSpPr>
                <a:spLocks noChangeArrowheads="1"/>
              </p:cNvSpPr>
              <p:nvPr/>
            </p:nvSpPr>
            <p:spPr bwMode="auto">
              <a:xfrm>
                <a:off x="750" y="2238"/>
                <a:ext cx="144" cy="70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7" name="Rectangle 9"/>
              <p:cNvSpPr>
                <a:spLocks noChangeArrowheads="1"/>
              </p:cNvSpPr>
              <p:nvPr/>
            </p:nvSpPr>
            <p:spPr bwMode="auto">
              <a:xfrm>
                <a:off x="2340" y="2438"/>
                <a:ext cx="59" cy="517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8" name="AutoShape 10"/>
              <p:cNvSpPr>
                <a:spLocks noChangeArrowheads="1"/>
              </p:cNvSpPr>
              <p:nvPr/>
            </p:nvSpPr>
            <p:spPr bwMode="auto">
              <a:xfrm rot="2576239">
                <a:off x="913" y="1805"/>
                <a:ext cx="1711" cy="729"/>
              </a:xfrm>
              <a:custGeom>
                <a:avLst/>
                <a:gdLst>
                  <a:gd name="T0" fmla="*/ 5 w 21600"/>
                  <a:gd name="T1" fmla="*/ 0 h 21600"/>
                  <a:gd name="T2" fmla="*/ 2 w 21600"/>
                  <a:gd name="T3" fmla="*/ 0 h 21600"/>
                  <a:gd name="T4" fmla="*/ 5 w 21600"/>
                  <a:gd name="T5" fmla="*/ 0 h 21600"/>
                  <a:gd name="T6" fmla="*/ 9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1528 w 21600"/>
                  <a:gd name="T13" fmla="*/ 0 h 21600"/>
                  <a:gd name="T14" fmla="*/ 20072 w 21600"/>
                  <a:gd name="T15" fmla="*/ 595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3941" y="4296"/>
                    </a:moveTo>
                    <a:cubicBezTo>
                      <a:pt x="5726" y="2414"/>
                      <a:pt x="8206" y="1347"/>
                      <a:pt x="10800" y="1348"/>
                    </a:cubicBezTo>
                    <a:cubicBezTo>
                      <a:pt x="13393" y="1348"/>
                      <a:pt x="15873" y="2414"/>
                      <a:pt x="17658" y="4296"/>
                    </a:cubicBezTo>
                    <a:lnTo>
                      <a:pt x="18636" y="3368"/>
                    </a:lnTo>
                    <a:cubicBezTo>
                      <a:pt x="16597" y="1218"/>
                      <a:pt x="13763" y="-1"/>
                      <a:pt x="10799" y="0"/>
                    </a:cubicBezTo>
                    <a:cubicBezTo>
                      <a:pt x="7836" y="0"/>
                      <a:pt x="5002" y="1218"/>
                      <a:pt x="2963" y="3368"/>
                    </a:cubicBezTo>
                    <a:lnTo>
                      <a:pt x="3941" y="429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9" name="Line 11"/>
              <p:cNvSpPr>
                <a:spLocks noChangeShapeType="1"/>
              </p:cNvSpPr>
              <p:nvPr/>
            </p:nvSpPr>
            <p:spPr bwMode="auto">
              <a:xfrm flipH="1">
                <a:off x="418" y="2143"/>
                <a:ext cx="227" cy="1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0" name="Text Box 12"/>
              <p:cNvSpPr txBox="1">
                <a:spLocks noChangeArrowheads="1"/>
              </p:cNvSpPr>
              <p:nvPr/>
            </p:nvSpPr>
            <p:spPr bwMode="auto">
              <a:xfrm>
                <a:off x="217" y="2330"/>
                <a:ext cx="455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plane </a:t>
                </a:r>
              </a:p>
              <a:p>
                <a:r>
                  <a:rPr lang="en-US" sz="1400" dirty="0"/>
                  <a:t>mirror</a:t>
                </a:r>
              </a:p>
            </p:txBody>
          </p:sp>
          <p:sp>
            <p:nvSpPr>
              <p:cNvPr id="91" name="Line 13"/>
              <p:cNvSpPr>
                <a:spLocks noChangeShapeType="1"/>
              </p:cNvSpPr>
              <p:nvPr/>
            </p:nvSpPr>
            <p:spPr bwMode="auto">
              <a:xfrm flipV="1">
                <a:off x="2077" y="1811"/>
                <a:ext cx="237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2" name="Text Box 14"/>
              <p:cNvSpPr txBox="1">
                <a:spLocks noChangeArrowheads="1"/>
              </p:cNvSpPr>
              <p:nvPr/>
            </p:nvSpPr>
            <p:spPr bwMode="auto">
              <a:xfrm>
                <a:off x="2295" y="1623"/>
                <a:ext cx="621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/>
                  <a:t>spherical </a:t>
                </a:r>
              </a:p>
              <a:p>
                <a:r>
                  <a:rPr lang="en-US" sz="1400"/>
                  <a:t> mirror</a:t>
                </a:r>
              </a:p>
            </p:txBody>
          </p:sp>
          <p:sp>
            <p:nvSpPr>
              <p:cNvPr id="93" name="Text Box 16"/>
              <p:cNvSpPr txBox="1">
                <a:spLocks noChangeArrowheads="1"/>
              </p:cNvSpPr>
              <p:nvPr/>
            </p:nvSpPr>
            <p:spPr bwMode="auto">
              <a:xfrm>
                <a:off x="2549" y="2540"/>
                <a:ext cx="720" cy="3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photon detector</a:t>
                </a:r>
              </a:p>
            </p:txBody>
          </p:sp>
          <p:sp>
            <p:nvSpPr>
              <p:cNvPr id="94" name="Text Box 18"/>
              <p:cNvSpPr txBox="1">
                <a:spLocks noChangeArrowheads="1"/>
              </p:cNvSpPr>
              <p:nvPr/>
            </p:nvSpPr>
            <p:spPr bwMode="auto">
              <a:xfrm>
                <a:off x="1187" y="2733"/>
                <a:ext cx="49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aerogel</a:t>
                </a:r>
              </a:p>
            </p:txBody>
          </p:sp>
          <p:sp>
            <p:nvSpPr>
              <p:cNvPr id="95" name="Text Box 19"/>
              <p:cNvSpPr txBox="1">
                <a:spLocks noChangeArrowheads="1"/>
              </p:cNvSpPr>
              <p:nvPr/>
            </p:nvSpPr>
            <p:spPr bwMode="auto">
              <a:xfrm rot="16200000">
                <a:off x="569" y="2600"/>
                <a:ext cx="492" cy="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 dirty="0" smtClean="0"/>
                  <a:t>2 </a:t>
                </a:r>
                <a:r>
                  <a:rPr lang="en-US" sz="1400" b="1" dirty="0"/>
                  <a:t>cm</a:t>
                </a:r>
              </a:p>
            </p:txBody>
          </p:sp>
          <p:sp>
            <p:nvSpPr>
              <p:cNvPr id="96" name="Text Box 21"/>
              <p:cNvSpPr txBox="1">
                <a:spLocks noChangeArrowheads="1"/>
              </p:cNvSpPr>
              <p:nvPr/>
            </p:nvSpPr>
            <p:spPr bwMode="auto">
              <a:xfrm rot="16200000">
                <a:off x="698" y="1740"/>
                <a:ext cx="492" cy="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 dirty="0"/>
                  <a:t>6</a:t>
                </a:r>
                <a:r>
                  <a:rPr lang="en-US" sz="1400" b="1" dirty="0" smtClean="0"/>
                  <a:t> </a:t>
                </a:r>
                <a:r>
                  <a:rPr lang="en-US" sz="1400" b="1" dirty="0"/>
                  <a:t>cm</a:t>
                </a:r>
              </a:p>
            </p:txBody>
          </p:sp>
          <p:sp>
            <p:nvSpPr>
              <p:cNvPr id="97" name="Line 22"/>
              <p:cNvSpPr>
                <a:spLocks noChangeShapeType="1"/>
              </p:cNvSpPr>
              <p:nvPr/>
            </p:nvSpPr>
            <p:spPr bwMode="auto">
              <a:xfrm>
                <a:off x="1162" y="1862"/>
                <a:ext cx="1051" cy="2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8" name="Line 23"/>
              <p:cNvSpPr>
                <a:spLocks noChangeShapeType="1"/>
              </p:cNvSpPr>
              <p:nvPr/>
            </p:nvSpPr>
            <p:spPr bwMode="auto">
              <a:xfrm flipH="1">
                <a:off x="748" y="2125"/>
                <a:ext cx="1456" cy="4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9" name="Line 24"/>
              <p:cNvSpPr>
                <a:spLocks noChangeShapeType="1"/>
              </p:cNvSpPr>
              <p:nvPr/>
            </p:nvSpPr>
            <p:spPr bwMode="auto">
              <a:xfrm>
                <a:off x="764" y="2540"/>
                <a:ext cx="1576" cy="1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5" name="Text Box 27"/>
              <p:cNvSpPr txBox="1">
                <a:spLocks noChangeArrowheads="1"/>
              </p:cNvSpPr>
              <p:nvPr/>
            </p:nvSpPr>
            <p:spPr bwMode="auto">
              <a:xfrm>
                <a:off x="1676" y="2320"/>
                <a:ext cx="635" cy="2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600" dirty="0"/>
                  <a:t>gap</a:t>
                </a:r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7615715" y="582195"/>
              <a:ext cx="3113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p</a:t>
              </a:r>
              <a:endParaRPr lang="en-US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771762" y="1265364"/>
              <a:ext cx="2795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g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106" name="TextBox 23"/>
          <p:cNvSpPr txBox="1">
            <a:spLocks noChangeArrowheads="1"/>
          </p:cNvSpPr>
          <p:nvPr/>
        </p:nvSpPr>
        <p:spPr bwMode="auto">
          <a:xfrm>
            <a:off x="3977039" y="591371"/>
            <a:ext cx="5229198" cy="35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sz="1400" dirty="0" smtClean="0">
                <a:latin typeface="Arial" charset="0"/>
              </a:rPr>
              <a:t>Reflected rings for less demanding low momentum particles                    </a:t>
            </a:r>
            <a:endParaRPr lang="en-US" sz="1400" dirty="0">
              <a:latin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396386" y="3956595"/>
            <a:ext cx="3711021" cy="2483570"/>
            <a:chOff x="4577815" y="3616173"/>
            <a:chExt cx="3711021" cy="2483570"/>
          </a:xfrm>
        </p:grpSpPr>
        <p:pic>
          <p:nvPicPr>
            <p:cNvPr id="107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6749" y="3650808"/>
              <a:ext cx="3562087" cy="24489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8" name="TextBox 107"/>
            <p:cNvSpPr txBox="1"/>
            <p:nvPr/>
          </p:nvSpPr>
          <p:spPr>
            <a:xfrm rot="16200000">
              <a:off x="4157771" y="4036217"/>
              <a:ext cx="11170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Arbitrary units</a:t>
              </a:r>
              <a:endParaRPr lang="en-US" sz="1200" b="1" dirty="0"/>
            </a:p>
          </p:txBody>
        </p:sp>
        <p:graphicFrame>
          <p:nvGraphicFramePr>
            <p:cNvPr id="109" name="Object 10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43761973"/>
                </p:ext>
              </p:extLst>
            </p:nvPr>
          </p:nvGraphicFramePr>
          <p:xfrm>
            <a:off x="5423907" y="5112082"/>
            <a:ext cx="1681163" cy="3730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35" name="Equation" r:id="rId7" imgW="1257300" imgH="279400" progId="Equation.3">
                    <p:embed/>
                  </p:oleObj>
                </mc:Choice>
                <mc:Fallback>
                  <p:oleObj name="Equation" r:id="rId7" imgW="1257300" imgH="279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5423907" y="5112082"/>
                          <a:ext cx="1681163" cy="3730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1" name="Rectangle 110"/>
          <p:cNvSpPr/>
          <p:nvPr/>
        </p:nvSpPr>
        <p:spPr>
          <a:xfrm>
            <a:off x="4295745" y="3289302"/>
            <a:ext cx="452680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Test beam: resolution is not  significantly degraded</a:t>
            </a:r>
          </a:p>
          <a:p>
            <a:r>
              <a:rPr lang="en-US" sz="1600" b="1" dirty="0" smtClean="0">
                <a:solidFill>
                  <a:srgbClr val="008000"/>
                </a:solidFill>
              </a:rPr>
              <a:t>beyond light yield loss  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57" name="Fußzeilenplatzhalter 7"/>
          <p:cNvSpPr txBox="1">
            <a:spLocks noGrp="1"/>
          </p:cNvSpPr>
          <p:nvPr/>
        </p:nvSpPr>
        <p:spPr>
          <a:xfrm>
            <a:off x="27108" y="6499767"/>
            <a:ext cx="3312257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</a:t>
            </a:r>
            <a:r>
              <a:rPr lang="en-US" sz="1200" dirty="0" err="1">
                <a:solidFill>
                  <a:schemeClr val="bg1"/>
                </a:solidFill>
              </a:rPr>
              <a:t>R</a:t>
            </a:r>
            <a:r>
              <a:rPr lang="en-US" sz="1200" dirty="0" err="1" smtClean="0">
                <a:solidFill>
                  <a:schemeClr val="bg1"/>
                </a:solidFill>
              </a:rPr>
              <a:t>iCH</a:t>
            </a:r>
            <a:r>
              <a:rPr lang="en-US" sz="1200" dirty="0" smtClean="0">
                <a:solidFill>
                  <a:schemeClr val="bg1"/>
                </a:solidFill>
              </a:rPr>
              <a:t> Readiness  Review, 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2016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204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E:\JLab-CLAS_12-RICH - June_2015 REVIEW\PICS\25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01" t="2295" r="19364" b="5219"/>
          <a:stretch/>
        </p:blipFill>
        <p:spPr bwMode="auto">
          <a:xfrm>
            <a:off x="3641056" y="1268271"/>
            <a:ext cx="5502945" cy="4483282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795661" y="2800802"/>
            <a:ext cx="1516958" cy="46491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2872417" y="3583380"/>
            <a:ext cx="2105696" cy="46491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3641056" y="5388524"/>
            <a:ext cx="1872208" cy="363029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-48597" y="1312625"/>
            <a:ext cx="3689653" cy="44864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Connettore 2 9"/>
          <p:cNvCxnSpPr/>
          <p:nvPr/>
        </p:nvCxnSpPr>
        <p:spPr>
          <a:xfrm flipH="1">
            <a:off x="1816999" y="4614273"/>
            <a:ext cx="322838" cy="14998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2065149" y="4421474"/>
            <a:ext cx="699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</a:rPr>
              <a:t>970 mm</a:t>
            </a:r>
            <a:endParaRPr lang="it-IT" sz="1200" dirty="0">
              <a:solidFill>
                <a:srgbClr val="FF0000"/>
              </a:solidFill>
            </a:endParaRPr>
          </a:p>
        </p:txBody>
      </p:sp>
      <p:cxnSp>
        <p:nvCxnSpPr>
          <p:cNvPr id="12" name="Connettore 2 11"/>
          <p:cNvCxnSpPr/>
          <p:nvPr/>
        </p:nvCxnSpPr>
        <p:spPr>
          <a:xfrm flipV="1">
            <a:off x="2411686" y="4341661"/>
            <a:ext cx="345524" cy="1596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42"/>
          <p:cNvCxnSpPr/>
          <p:nvPr/>
        </p:nvCxnSpPr>
        <p:spPr>
          <a:xfrm flipH="1">
            <a:off x="1797592" y="2992034"/>
            <a:ext cx="998069" cy="520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42"/>
          <p:cNvCxnSpPr/>
          <p:nvPr/>
        </p:nvCxnSpPr>
        <p:spPr>
          <a:xfrm>
            <a:off x="4312619" y="2992034"/>
            <a:ext cx="1339501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42"/>
          <p:cNvCxnSpPr/>
          <p:nvPr/>
        </p:nvCxnSpPr>
        <p:spPr>
          <a:xfrm flipH="1">
            <a:off x="1644474" y="3698194"/>
            <a:ext cx="1189048" cy="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tangolo arrotondato 84"/>
          <p:cNvSpPr/>
          <p:nvPr/>
        </p:nvSpPr>
        <p:spPr>
          <a:xfrm>
            <a:off x="2848650" y="3583380"/>
            <a:ext cx="2139623" cy="471549"/>
          </a:xfrm>
          <a:prstGeom prst="roundRect">
            <a:avLst/>
          </a:prstGeom>
          <a:solidFill>
            <a:srgbClr val="FFC000">
              <a:alpha val="52941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Lateral Flat Mirrors</a:t>
            </a:r>
          </a:p>
          <a:p>
            <a:r>
              <a:rPr lang="en-US" sz="1200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Glass skin + Al honeycomb</a:t>
            </a:r>
            <a:endParaRPr lang="it-IT" sz="1200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Rettangolo arrotondato 84"/>
          <p:cNvSpPr/>
          <p:nvPr/>
        </p:nvSpPr>
        <p:spPr>
          <a:xfrm>
            <a:off x="2795661" y="2800802"/>
            <a:ext cx="1516958" cy="464912"/>
          </a:xfrm>
          <a:prstGeom prst="roundRect">
            <a:avLst/>
          </a:prstGeom>
          <a:solidFill>
            <a:srgbClr val="FFC000">
              <a:alpha val="52941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Spherical Mirror</a:t>
            </a:r>
          </a:p>
          <a:p>
            <a:r>
              <a:rPr lang="en-US" sz="1200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Carbon Fiber</a:t>
            </a:r>
            <a:endParaRPr lang="it-IT" sz="1200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3" name="Connettore 2 42"/>
          <p:cNvCxnSpPr/>
          <p:nvPr/>
        </p:nvCxnSpPr>
        <p:spPr>
          <a:xfrm flipV="1">
            <a:off x="5513264" y="4776286"/>
            <a:ext cx="894463" cy="61863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42"/>
          <p:cNvCxnSpPr/>
          <p:nvPr/>
        </p:nvCxnSpPr>
        <p:spPr>
          <a:xfrm flipH="1" flipV="1">
            <a:off x="2994878" y="4797153"/>
            <a:ext cx="646178" cy="59777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tangolo arrotondato 84"/>
          <p:cNvSpPr/>
          <p:nvPr/>
        </p:nvSpPr>
        <p:spPr>
          <a:xfrm>
            <a:off x="3641056" y="5394924"/>
            <a:ext cx="1872208" cy="356629"/>
          </a:xfrm>
          <a:prstGeom prst="roundRect">
            <a:avLst/>
          </a:prstGeom>
          <a:solidFill>
            <a:srgbClr val="FFC000">
              <a:alpha val="52941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 PMTs +  Electronic </a:t>
            </a:r>
            <a:endParaRPr lang="it-IT" sz="1200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0" name="Connettore 2 42"/>
          <p:cNvCxnSpPr/>
          <p:nvPr/>
        </p:nvCxnSpPr>
        <p:spPr>
          <a:xfrm flipH="1" flipV="1">
            <a:off x="2503126" y="5153829"/>
            <a:ext cx="345524" cy="62583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ttangolo arrotondato 84"/>
          <p:cNvSpPr/>
          <p:nvPr/>
        </p:nvSpPr>
        <p:spPr>
          <a:xfrm>
            <a:off x="183618" y="5789623"/>
            <a:ext cx="1613974" cy="564770"/>
          </a:xfrm>
          <a:prstGeom prst="roundRect">
            <a:avLst/>
          </a:prstGeom>
          <a:solidFill>
            <a:srgbClr val="FFC000">
              <a:alpha val="52941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Aerogel SiO</a:t>
            </a:r>
            <a:r>
              <a:rPr lang="en-US" sz="1200" i="1" baseline="-25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  <a:r>
              <a:rPr lang="en-US" sz="1200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Wall</a:t>
            </a:r>
            <a:endParaRPr lang="it-IT" sz="1200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833522" y="-76200"/>
            <a:ext cx="333088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RICH Assembling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1" name="Rettangolo arrotondato 84"/>
          <p:cNvSpPr/>
          <p:nvPr/>
        </p:nvSpPr>
        <p:spPr>
          <a:xfrm>
            <a:off x="1936742" y="654959"/>
            <a:ext cx="2166258" cy="532821"/>
          </a:xfrm>
          <a:prstGeom prst="roundRect">
            <a:avLst/>
          </a:prstGeom>
          <a:solidFill>
            <a:srgbClr val="FFC000">
              <a:alpha val="52941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External Frame</a:t>
            </a:r>
          </a:p>
          <a:p>
            <a:r>
              <a:rPr lang="en-US" sz="1200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Composite material (CFRP)</a:t>
            </a:r>
            <a:endParaRPr lang="it-IT" sz="1200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42" name="Connettore 2 42"/>
          <p:cNvCxnSpPr/>
          <p:nvPr/>
        </p:nvCxnSpPr>
        <p:spPr>
          <a:xfrm flipH="1">
            <a:off x="1908439" y="1187780"/>
            <a:ext cx="1430926" cy="46140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ttangolo arrotondato 84"/>
          <p:cNvSpPr/>
          <p:nvPr/>
        </p:nvSpPr>
        <p:spPr>
          <a:xfrm>
            <a:off x="2231277" y="5779658"/>
            <a:ext cx="1006204" cy="564770"/>
          </a:xfrm>
          <a:prstGeom prst="roundRect">
            <a:avLst/>
          </a:prstGeom>
          <a:solidFill>
            <a:srgbClr val="FFC000">
              <a:alpha val="52941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N</a:t>
            </a:r>
            <a:r>
              <a:rPr lang="en-US" sz="1200" i="1" baseline="-25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  <a:r>
              <a:rPr lang="en-US" sz="1200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Volume</a:t>
            </a:r>
            <a:endParaRPr lang="it-IT" sz="1200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7" name="Fußzeilenplatzhalter 7"/>
          <p:cNvSpPr txBox="1">
            <a:spLocks noGrp="1"/>
          </p:cNvSpPr>
          <p:nvPr/>
        </p:nvSpPr>
        <p:spPr>
          <a:xfrm>
            <a:off x="27108" y="6499767"/>
            <a:ext cx="3312257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</a:t>
            </a:r>
            <a:r>
              <a:rPr lang="en-US" sz="1200" dirty="0" err="1">
                <a:solidFill>
                  <a:schemeClr val="bg1"/>
                </a:solidFill>
              </a:rPr>
              <a:t>R</a:t>
            </a:r>
            <a:r>
              <a:rPr lang="en-US" sz="1200" dirty="0" err="1" smtClean="0">
                <a:solidFill>
                  <a:schemeClr val="bg1"/>
                </a:solidFill>
              </a:rPr>
              <a:t>iCH</a:t>
            </a:r>
            <a:r>
              <a:rPr lang="en-US" sz="1200" dirty="0" smtClean="0">
                <a:solidFill>
                  <a:schemeClr val="bg1"/>
                </a:solidFill>
              </a:rPr>
              <a:t> Readiness  Review, 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2016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38" name="Connettore 2 42"/>
          <p:cNvCxnSpPr>
            <a:stCxn id="31" idx="0"/>
          </p:cNvCxnSpPr>
          <p:nvPr/>
        </p:nvCxnSpPr>
        <p:spPr>
          <a:xfrm flipV="1">
            <a:off x="990605" y="4947136"/>
            <a:ext cx="917834" cy="84248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820160" y="5853436"/>
            <a:ext cx="33896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MA-PMTs grouped in 138 tiles</a:t>
            </a:r>
          </a:p>
          <a:p>
            <a:r>
              <a:rPr lang="en-US" sz="1600" dirty="0" smtClean="0"/>
              <a:t>~ 1 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coverage, 25 k channels in total</a:t>
            </a:r>
            <a:endParaRPr lang="en-US" sz="1600" dirty="0"/>
          </a:p>
        </p:txBody>
      </p:sp>
      <p:cxnSp>
        <p:nvCxnSpPr>
          <p:cNvPr id="39" name="Connettore 2 42"/>
          <p:cNvCxnSpPr/>
          <p:nvPr/>
        </p:nvCxnSpPr>
        <p:spPr>
          <a:xfrm>
            <a:off x="3339365" y="1187780"/>
            <a:ext cx="1445995" cy="5699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995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40799</TotalTime>
  <Words>1198</Words>
  <Application>Microsoft Macintosh PowerPoint</Application>
  <PresentationFormat>On-screen Show (4:3)</PresentationFormat>
  <Paragraphs>286</Paragraphs>
  <Slides>16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Office Theme</vt:lpstr>
      <vt:lpstr>Designer Drawing</vt:lpstr>
      <vt:lpstr>Equation</vt:lpstr>
      <vt:lpstr>CLAS12-RICH   Project  Scope &amp; Overview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Contalbrigo</dc:creator>
  <cp:lastModifiedBy>Marco Contalbrigo</cp:lastModifiedBy>
  <cp:revision>797</cp:revision>
  <dcterms:created xsi:type="dcterms:W3CDTF">2012-03-30T13:12:09Z</dcterms:created>
  <dcterms:modified xsi:type="dcterms:W3CDTF">2016-06-13T12:50:59Z</dcterms:modified>
</cp:coreProperties>
</file>