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3750" r:id="rId2"/>
  </p:sldMasterIdLst>
  <p:notesMasterIdLst>
    <p:notesMasterId r:id="rId17"/>
  </p:notesMasterIdLst>
  <p:sldIdLst>
    <p:sldId id="378" r:id="rId3"/>
    <p:sldId id="447" r:id="rId4"/>
    <p:sldId id="444" r:id="rId5"/>
    <p:sldId id="445" r:id="rId6"/>
    <p:sldId id="446" r:id="rId7"/>
    <p:sldId id="443" r:id="rId8"/>
    <p:sldId id="439" r:id="rId9"/>
    <p:sldId id="442" r:id="rId10"/>
    <p:sldId id="449" r:id="rId11"/>
    <p:sldId id="437" r:id="rId12"/>
    <p:sldId id="438" r:id="rId13"/>
    <p:sldId id="448" r:id="rId14"/>
    <p:sldId id="441" r:id="rId15"/>
    <p:sldId id="450" r:id="rId16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99"/>
    <a:srgbClr val="FFFF66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8818" autoAdjust="0"/>
  </p:normalViewPr>
  <p:slideViewPr>
    <p:cSldViewPr snapToGrid="0" snapToObjects="1"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EB0DE91F-2BF0-4C4D-9FCE-E7E531C321AA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7C8661E-A719-45A4-96A6-17EAF87C5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7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 defTabSz="91440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" name="Picture 12" descr="JSA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New JLab Logo wo word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2813050" y="6643688"/>
            <a:ext cx="343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R.. </a:t>
            </a:r>
            <a:r>
              <a:rPr lang="en-US" sz="800" i="1" dirty="0" err="1">
                <a:solidFill>
                  <a:srgbClr val="000000"/>
                </a:solidFill>
                <a:latin typeface="Times New Roman" pitchFamily="18" charset="0"/>
              </a:rPr>
              <a:t>McKeown</a:t>
            </a: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3BF0C78C-53C2-4EC5-B0B1-6F46FDE5308E}" type="slidenum"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ab.org/user_resources/PFX/NP-PFX/text.html" TargetMode="External"/><Relationship Id="rId2" Type="http://schemas.openxmlformats.org/officeDocument/2006/relationships/hyperlink" Target="http://www.jlab.org/user_resources/PFX/NP-PFX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" y="6141720"/>
            <a:ext cx="499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Hall B RICH Review</a:t>
            </a:r>
          </a:p>
          <a:p>
            <a:pPr defTabSz="914400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September 05+06, 2013</a:t>
            </a:r>
          </a:p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3044" y="929971"/>
            <a:ext cx="7638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Readiness Review Process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160020" y="54715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Rolf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5380721" y="2603261"/>
            <a:ext cx="3530633" cy="3188898"/>
            <a:chOff x="4852927" y="2543885"/>
            <a:chExt cx="3749678" cy="3386741"/>
          </a:xfrm>
        </p:grpSpPr>
        <p:grpSp>
          <p:nvGrpSpPr>
            <p:cNvPr id="11" name="Group 10"/>
            <p:cNvGrpSpPr/>
            <p:nvPr/>
          </p:nvGrpSpPr>
          <p:grpSpPr>
            <a:xfrm>
              <a:off x="4852927" y="2543885"/>
              <a:ext cx="3749678" cy="3386741"/>
              <a:chOff x="-45530" y="1960258"/>
              <a:chExt cx="4075248" cy="3680799"/>
            </a:xfrm>
          </p:grpSpPr>
          <p:grpSp>
            <p:nvGrpSpPr>
              <p:cNvPr id="12" name="Group 327"/>
              <p:cNvGrpSpPr>
                <a:grpSpLocks/>
              </p:cNvGrpSpPr>
              <p:nvPr/>
            </p:nvGrpSpPr>
            <p:grpSpPr bwMode="auto">
              <a:xfrm>
                <a:off x="-45530" y="1960258"/>
                <a:ext cx="4075248" cy="3680799"/>
                <a:chOff x="873129" y="1524000"/>
                <a:chExt cx="4886321" cy="4592644"/>
              </a:xfrm>
            </p:grpSpPr>
            <p:grpSp>
              <p:nvGrpSpPr>
                <p:cNvPr id="26" name="Group 408"/>
                <p:cNvGrpSpPr>
                  <a:grpSpLocks/>
                </p:cNvGrpSpPr>
                <p:nvPr/>
              </p:nvGrpSpPr>
              <p:grpSpPr bwMode="auto">
                <a:xfrm>
                  <a:off x="3810000" y="1524000"/>
                  <a:ext cx="1949450" cy="1509713"/>
                  <a:chOff x="2400" y="960"/>
                  <a:chExt cx="1228" cy="951"/>
                </a:xfrm>
              </p:grpSpPr>
              <p:grpSp>
                <p:nvGrpSpPr>
                  <p:cNvPr id="291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2477" y="960"/>
                    <a:ext cx="1151" cy="912"/>
                    <a:chOff x="2477" y="960"/>
                    <a:chExt cx="1151" cy="912"/>
                  </a:xfrm>
                </p:grpSpPr>
                <p:sp>
                  <p:nvSpPr>
                    <p:cNvPr id="293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77" y="1870"/>
                      <a:ext cx="0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239 w 323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117"/>
                        <a:gd name="T17" fmla="*/ 323 w 32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7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3"/>
                        <a:gd name="T13" fmla="*/ 0 h 117"/>
                        <a:gd name="T14" fmla="*/ 323 w 323"/>
                        <a:gd name="T15" fmla="*/ 117 h 1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8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Freeform 3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2 w 90"/>
                        <a:gd name="T1" fmla="*/ 19 h 108"/>
                        <a:gd name="T2" fmla="*/ 48 w 90"/>
                        <a:gd name="T3" fmla="*/ 19 h 108"/>
                        <a:gd name="T4" fmla="*/ 53 w 90"/>
                        <a:gd name="T5" fmla="*/ 21 h 108"/>
                        <a:gd name="T6" fmla="*/ 59 w 90"/>
                        <a:gd name="T7" fmla="*/ 22 h 108"/>
                        <a:gd name="T8" fmla="*/ 63 w 90"/>
                        <a:gd name="T9" fmla="*/ 27 h 108"/>
                        <a:gd name="T10" fmla="*/ 64 w 90"/>
                        <a:gd name="T11" fmla="*/ 27 h 108"/>
                        <a:gd name="T12" fmla="*/ 66 w 90"/>
                        <a:gd name="T13" fmla="*/ 33 h 108"/>
                        <a:gd name="T14" fmla="*/ 66 w 90"/>
                        <a:gd name="T15" fmla="*/ 42 h 108"/>
                        <a:gd name="T16" fmla="*/ 66 w 90"/>
                        <a:gd name="T17" fmla="*/ 53 h 108"/>
                        <a:gd name="T18" fmla="*/ 64 w 90"/>
                        <a:gd name="T19" fmla="*/ 63 h 108"/>
                        <a:gd name="T20" fmla="*/ 61 w 90"/>
                        <a:gd name="T21" fmla="*/ 70 h 108"/>
                        <a:gd name="T22" fmla="*/ 55 w 90"/>
                        <a:gd name="T23" fmla="*/ 73 h 108"/>
                        <a:gd name="T24" fmla="*/ 50 w 90"/>
                        <a:gd name="T25" fmla="*/ 74 h 108"/>
                        <a:gd name="T26" fmla="*/ 42 w 90"/>
                        <a:gd name="T27" fmla="*/ 75 h 108"/>
                        <a:gd name="T28" fmla="*/ 20 w 90"/>
                        <a:gd name="T29" fmla="*/ 75 h 108"/>
                        <a:gd name="T30" fmla="*/ 20 w 90"/>
                        <a:gd name="T31" fmla="*/ 19 h 108"/>
                        <a:gd name="T32" fmla="*/ 42 w 90"/>
                        <a:gd name="T33" fmla="*/ 19 h 108"/>
                        <a:gd name="T34" fmla="*/ 46 w 90"/>
                        <a:gd name="T35" fmla="*/ 0 h 108"/>
                        <a:gd name="T36" fmla="*/ 0 w 90"/>
                        <a:gd name="T37" fmla="*/ 0 h 108"/>
                        <a:gd name="T38" fmla="*/ 0 w 90"/>
                        <a:gd name="T39" fmla="*/ 88 h 108"/>
                        <a:gd name="T40" fmla="*/ 46 w 90"/>
                        <a:gd name="T41" fmla="*/ 88 h 108"/>
                        <a:gd name="T42" fmla="*/ 61 w 90"/>
                        <a:gd name="T43" fmla="*/ 84 h 108"/>
                        <a:gd name="T44" fmla="*/ 72 w 90"/>
                        <a:gd name="T45" fmla="*/ 79 h 108"/>
                        <a:gd name="T46" fmla="*/ 81 w 90"/>
                        <a:gd name="T47" fmla="*/ 74 h 108"/>
                        <a:gd name="T48" fmla="*/ 89 w 90"/>
                        <a:gd name="T49" fmla="*/ 61 h 108"/>
                        <a:gd name="T50" fmla="*/ 90 w 90"/>
                        <a:gd name="T51" fmla="*/ 40 h 108"/>
                        <a:gd name="T52" fmla="*/ 89 w 90"/>
                        <a:gd name="T53" fmla="*/ 33 h 108"/>
                        <a:gd name="T54" fmla="*/ 89 w 90"/>
                        <a:gd name="T55" fmla="*/ 27 h 108"/>
                        <a:gd name="T56" fmla="*/ 85 w 90"/>
                        <a:gd name="T57" fmla="*/ 24 h 108"/>
                        <a:gd name="T58" fmla="*/ 81 w 90"/>
                        <a:gd name="T59" fmla="*/ 15 h 108"/>
                        <a:gd name="T60" fmla="*/ 76 w 90"/>
                        <a:gd name="T61" fmla="*/ 9 h 108"/>
                        <a:gd name="T62" fmla="*/ 68 w 90"/>
                        <a:gd name="T63" fmla="*/ 6 h 108"/>
                        <a:gd name="T64" fmla="*/ 63 w 90"/>
                        <a:gd name="T65" fmla="*/ 2 h 108"/>
                        <a:gd name="T66" fmla="*/ 55 w 90"/>
                        <a:gd name="T67" fmla="*/ 0 h 108"/>
                        <a:gd name="T68" fmla="*/ 46 w 90"/>
                        <a:gd name="T69" fmla="*/ 0 h 10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108"/>
                        <a:gd name="T107" fmla="*/ 90 w 90"/>
                        <a:gd name="T108" fmla="*/ 108 h 10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108">
                          <a:moveTo>
                            <a:pt x="42" y="19"/>
                          </a:moveTo>
                          <a:lnTo>
                            <a:pt x="48" y="19"/>
                          </a:lnTo>
                          <a:lnTo>
                            <a:pt x="53" y="21"/>
                          </a:lnTo>
                          <a:lnTo>
                            <a:pt x="59" y="22"/>
                          </a:lnTo>
                          <a:lnTo>
                            <a:pt x="63" y="28"/>
                          </a:lnTo>
                          <a:lnTo>
                            <a:pt x="64" y="34"/>
                          </a:lnTo>
                          <a:lnTo>
                            <a:pt x="66" y="43"/>
                          </a:lnTo>
                          <a:lnTo>
                            <a:pt x="66" y="52"/>
                          </a:lnTo>
                          <a:lnTo>
                            <a:pt x="66" y="63"/>
                          </a:lnTo>
                          <a:lnTo>
                            <a:pt x="64" y="73"/>
                          </a:lnTo>
                          <a:lnTo>
                            <a:pt x="61" y="80"/>
                          </a:lnTo>
                          <a:lnTo>
                            <a:pt x="55" y="86"/>
                          </a:lnTo>
                          <a:lnTo>
                            <a:pt x="50" y="87"/>
                          </a:lnTo>
                          <a:lnTo>
                            <a:pt x="42" y="89"/>
                          </a:lnTo>
                          <a:lnTo>
                            <a:pt x="20" y="89"/>
                          </a:lnTo>
                          <a:lnTo>
                            <a:pt x="20" y="19"/>
                          </a:lnTo>
                          <a:lnTo>
                            <a:pt x="42" y="19"/>
                          </a:lnTo>
                          <a:close/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472" y="1025"/>
                      <a:ext cx="46" cy="69"/>
                    </a:xfrm>
                    <a:custGeom>
                      <a:avLst/>
                      <a:gdLst>
                        <a:gd name="T0" fmla="*/ 22 w 46"/>
                        <a:gd name="T1" fmla="*/ 0 h 70"/>
                        <a:gd name="T2" fmla="*/ 28 w 46"/>
                        <a:gd name="T3" fmla="*/ 0 h 70"/>
                        <a:gd name="T4" fmla="*/ 33 w 46"/>
                        <a:gd name="T5" fmla="*/ 2 h 70"/>
                        <a:gd name="T6" fmla="*/ 39 w 46"/>
                        <a:gd name="T7" fmla="*/ 3 h 70"/>
                        <a:gd name="T8" fmla="*/ 43 w 46"/>
                        <a:gd name="T9" fmla="*/ 9 h 70"/>
                        <a:gd name="T10" fmla="*/ 44 w 46"/>
                        <a:gd name="T11" fmla="*/ 15 h 70"/>
                        <a:gd name="T12" fmla="*/ 46 w 46"/>
                        <a:gd name="T13" fmla="*/ 24 h 70"/>
                        <a:gd name="T14" fmla="*/ 46 w 46"/>
                        <a:gd name="T15" fmla="*/ 33 h 70"/>
                        <a:gd name="T16" fmla="*/ 46 w 46"/>
                        <a:gd name="T17" fmla="*/ 35 h 70"/>
                        <a:gd name="T18" fmla="*/ 44 w 46"/>
                        <a:gd name="T19" fmla="*/ 44 h 70"/>
                        <a:gd name="T20" fmla="*/ 41 w 46"/>
                        <a:gd name="T21" fmla="*/ 51 h 70"/>
                        <a:gd name="T22" fmla="*/ 35 w 46"/>
                        <a:gd name="T23" fmla="*/ 57 h 70"/>
                        <a:gd name="T24" fmla="*/ 30 w 46"/>
                        <a:gd name="T25" fmla="*/ 58 h 70"/>
                        <a:gd name="T26" fmla="*/ 22 w 46"/>
                        <a:gd name="T27" fmla="*/ 60 h 70"/>
                        <a:gd name="T28" fmla="*/ 0 w 46"/>
                        <a:gd name="T29" fmla="*/ 60 h 70"/>
                        <a:gd name="T30" fmla="*/ 0 w 46"/>
                        <a:gd name="T31" fmla="*/ 0 h 70"/>
                        <a:gd name="T32" fmla="*/ 22 w 46"/>
                        <a:gd name="T33" fmla="*/ 0 h 7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6"/>
                        <a:gd name="T52" fmla="*/ 0 h 70"/>
                        <a:gd name="T53" fmla="*/ 46 w 46"/>
                        <a:gd name="T54" fmla="*/ 70 h 7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6" h="70">
                          <a:moveTo>
                            <a:pt x="22" y="0"/>
                          </a:move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3"/>
                          </a:lnTo>
                          <a:lnTo>
                            <a:pt x="43" y="9"/>
                          </a:lnTo>
                          <a:lnTo>
                            <a:pt x="44" y="15"/>
                          </a:lnTo>
                          <a:lnTo>
                            <a:pt x="46" y="24"/>
                          </a:lnTo>
                          <a:lnTo>
                            <a:pt x="46" y="33"/>
                          </a:lnTo>
                          <a:lnTo>
                            <a:pt x="46" y="44"/>
                          </a:lnTo>
                          <a:lnTo>
                            <a:pt x="44" y="54"/>
                          </a:lnTo>
                          <a:lnTo>
                            <a:pt x="41" y="61"/>
                          </a:lnTo>
                          <a:lnTo>
                            <a:pt x="35" y="67"/>
                          </a:lnTo>
                          <a:lnTo>
                            <a:pt x="30" y="68"/>
                          </a:lnTo>
                          <a:lnTo>
                            <a:pt x="22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6 w 90"/>
                        <a:gd name="T1" fmla="*/ 0 h 108"/>
                        <a:gd name="T2" fmla="*/ 0 w 90"/>
                        <a:gd name="T3" fmla="*/ 0 h 108"/>
                        <a:gd name="T4" fmla="*/ 0 w 90"/>
                        <a:gd name="T5" fmla="*/ 88 h 108"/>
                        <a:gd name="T6" fmla="*/ 46 w 90"/>
                        <a:gd name="T7" fmla="*/ 88 h 108"/>
                        <a:gd name="T8" fmla="*/ 61 w 90"/>
                        <a:gd name="T9" fmla="*/ 84 h 108"/>
                        <a:gd name="T10" fmla="*/ 72 w 90"/>
                        <a:gd name="T11" fmla="*/ 79 h 108"/>
                        <a:gd name="T12" fmla="*/ 81 w 90"/>
                        <a:gd name="T13" fmla="*/ 74 h 108"/>
                        <a:gd name="T14" fmla="*/ 89 w 90"/>
                        <a:gd name="T15" fmla="*/ 61 h 108"/>
                        <a:gd name="T16" fmla="*/ 90 w 90"/>
                        <a:gd name="T17" fmla="*/ 40 h 108"/>
                        <a:gd name="T18" fmla="*/ 89 w 90"/>
                        <a:gd name="T19" fmla="*/ 33 h 108"/>
                        <a:gd name="T20" fmla="*/ 89 w 90"/>
                        <a:gd name="T21" fmla="*/ 27 h 108"/>
                        <a:gd name="T22" fmla="*/ 85 w 90"/>
                        <a:gd name="T23" fmla="*/ 24 h 108"/>
                        <a:gd name="T24" fmla="*/ 81 w 90"/>
                        <a:gd name="T25" fmla="*/ 15 h 108"/>
                        <a:gd name="T26" fmla="*/ 76 w 90"/>
                        <a:gd name="T27" fmla="*/ 9 h 108"/>
                        <a:gd name="T28" fmla="*/ 68 w 90"/>
                        <a:gd name="T29" fmla="*/ 6 h 108"/>
                        <a:gd name="T30" fmla="*/ 63 w 90"/>
                        <a:gd name="T31" fmla="*/ 2 h 108"/>
                        <a:gd name="T32" fmla="*/ 55 w 90"/>
                        <a:gd name="T33" fmla="*/ 0 h 108"/>
                        <a:gd name="T34" fmla="*/ 46 w 90"/>
                        <a:gd name="T35" fmla="*/ 0 h 10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0"/>
                        <a:gd name="T55" fmla="*/ 0 h 108"/>
                        <a:gd name="T56" fmla="*/ 90 w 90"/>
                        <a:gd name="T57" fmla="*/ 108 h 10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0" h="108"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925" y="1130"/>
                      <a:ext cx="176" cy="70"/>
                    </a:xfrm>
                    <a:custGeom>
                      <a:avLst/>
                      <a:gdLst>
                        <a:gd name="T0" fmla="*/ 176 w 176"/>
                        <a:gd name="T1" fmla="*/ 35 h 71"/>
                        <a:gd name="T2" fmla="*/ 89 w 176"/>
                        <a:gd name="T3" fmla="*/ 61 h 71"/>
                        <a:gd name="T4" fmla="*/ 0 w 176"/>
                        <a:gd name="T5" fmla="*/ 30 h 71"/>
                        <a:gd name="T6" fmla="*/ 87 w 176"/>
                        <a:gd name="T7" fmla="*/ 0 h 71"/>
                        <a:gd name="T8" fmla="*/ 176 w 176"/>
                        <a:gd name="T9" fmla="*/ 35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6"/>
                        <a:gd name="T16" fmla="*/ 0 h 71"/>
                        <a:gd name="T17" fmla="*/ 176 w 176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6" h="71">
                          <a:moveTo>
                            <a:pt x="176" y="39"/>
                          </a:moveTo>
                          <a:lnTo>
                            <a:pt x="89" y="71"/>
                          </a:lnTo>
                          <a:lnTo>
                            <a:pt x="0" y="30"/>
                          </a:lnTo>
                          <a:lnTo>
                            <a:pt x="87" y="0"/>
                          </a:lnTo>
                          <a:lnTo>
                            <a:pt x="176" y="39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014" y="1169"/>
                      <a:ext cx="87" cy="119"/>
                    </a:xfrm>
                    <a:custGeom>
                      <a:avLst/>
                      <a:gdLst>
                        <a:gd name="T0" fmla="*/ 0 w 87"/>
                        <a:gd name="T1" fmla="*/ 101 h 121"/>
                        <a:gd name="T2" fmla="*/ 0 w 87"/>
                        <a:gd name="T3" fmla="*/ 30 h 121"/>
                        <a:gd name="T4" fmla="*/ 87 w 87"/>
                        <a:gd name="T5" fmla="*/ 0 h 121"/>
                        <a:gd name="T6" fmla="*/ 87 w 87"/>
                        <a:gd name="T7" fmla="*/ 76 h 121"/>
                        <a:gd name="T8" fmla="*/ 0 w 87"/>
                        <a:gd name="T9" fmla="*/ 101 h 1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21"/>
                        <a:gd name="T17" fmla="*/ 87 w 87"/>
                        <a:gd name="T18" fmla="*/ 121 h 1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21">
                          <a:moveTo>
                            <a:pt x="0" y="121"/>
                          </a:moveTo>
                          <a:lnTo>
                            <a:pt x="0" y="32"/>
                          </a:lnTo>
                          <a:lnTo>
                            <a:pt x="87" y="0"/>
                          </a:lnTo>
                          <a:lnTo>
                            <a:pt x="87" y="86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099" y="1110"/>
                      <a:ext cx="238" cy="105"/>
                    </a:xfrm>
                    <a:custGeom>
                      <a:avLst/>
                      <a:gdLst>
                        <a:gd name="T0" fmla="*/ 238 w 238"/>
                        <a:gd name="T1" fmla="*/ 0 h 106"/>
                        <a:gd name="T2" fmla="*/ 206 w 238"/>
                        <a:gd name="T3" fmla="*/ 30 h 106"/>
                        <a:gd name="T4" fmla="*/ 184 w 238"/>
                        <a:gd name="T5" fmla="*/ 15 h 106"/>
                        <a:gd name="T6" fmla="*/ 165 w 238"/>
                        <a:gd name="T7" fmla="*/ 41 h 106"/>
                        <a:gd name="T8" fmla="*/ 145 w 238"/>
                        <a:gd name="T9" fmla="*/ 26 h 106"/>
                        <a:gd name="T10" fmla="*/ 132 w 238"/>
                        <a:gd name="T11" fmla="*/ 53 h 106"/>
                        <a:gd name="T12" fmla="*/ 112 w 238"/>
                        <a:gd name="T13" fmla="*/ 43 h 106"/>
                        <a:gd name="T14" fmla="*/ 100 w 238"/>
                        <a:gd name="T15" fmla="*/ 61 h 106"/>
                        <a:gd name="T16" fmla="*/ 78 w 238"/>
                        <a:gd name="T17" fmla="*/ 53 h 106"/>
                        <a:gd name="T18" fmla="*/ 67 w 238"/>
                        <a:gd name="T19" fmla="*/ 73 h 106"/>
                        <a:gd name="T20" fmla="*/ 45 w 238"/>
                        <a:gd name="T21" fmla="*/ 59 h 106"/>
                        <a:gd name="T22" fmla="*/ 32 w 238"/>
                        <a:gd name="T23" fmla="*/ 86 h 106"/>
                        <a:gd name="T24" fmla="*/ 15 w 238"/>
                        <a:gd name="T25" fmla="*/ 68 h 106"/>
                        <a:gd name="T26" fmla="*/ 0 w 238"/>
                        <a:gd name="T27" fmla="*/ 96 h 10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8"/>
                        <a:gd name="T43" fmla="*/ 0 h 106"/>
                        <a:gd name="T44" fmla="*/ 238 w 238"/>
                        <a:gd name="T45" fmla="*/ 106 h 10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8" h="106">
                          <a:moveTo>
                            <a:pt x="238" y="0"/>
                          </a:moveTo>
                          <a:lnTo>
                            <a:pt x="206" y="30"/>
                          </a:lnTo>
                          <a:lnTo>
                            <a:pt x="184" y="15"/>
                          </a:lnTo>
                          <a:lnTo>
                            <a:pt x="165" y="41"/>
                          </a:lnTo>
                          <a:lnTo>
                            <a:pt x="145" y="26"/>
                          </a:lnTo>
                          <a:lnTo>
                            <a:pt x="132" y="54"/>
                          </a:lnTo>
                          <a:lnTo>
                            <a:pt x="112" y="43"/>
                          </a:lnTo>
                          <a:lnTo>
                            <a:pt x="100" y="71"/>
                          </a:lnTo>
                          <a:lnTo>
                            <a:pt x="78" y="56"/>
                          </a:lnTo>
                          <a:lnTo>
                            <a:pt x="67" y="83"/>
                          </a:lnTo>
                          <a:lnTo>
                            <a:pt x="45" y="69"/>
                          </a:lnTo>
                          <a:lnTo>
                            <a:pt x="32" y="96"/>
                          </a:lnTo>
                          <a:lnTo>
                            <a:pt x="15" y="7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7" y="1234"/>
                      <a:ext cx="92" cy="4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2" name="Freeform 331"/>
                  <p:cNvSpPr>
                    <a:spLocks/>
                  </p:cNvSpPr>
                  <p:nvPr/>
                </p:nvSpPr>
                <p:spPr bwMode="auto">
                  <a:xfrm>
                    <a:off x="2400" y="1275"/>
                    <a:ext cx="477" cy="636"/>
                  </a:xfrm>
                  <a:custGeom>
                    <a:avLst/>
                    <a:gdLst>
                      <a:gd name="T0" fmla="*/ 0 w 477"/>
                      <a:gd name="T1" fmla="*/ 636 h 636"/>
                      <a:gd name="T2" fmla="*/ 247 w 477"/>
                      <a:gd name="T3" fmla="*/ 493 h 636"/>
                      <a:gd name="T4" fmla="*/ 477 w 477"/>
                      <a:gd name="T5" fmla="*/ 0 h 636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636"/>
                      <a:gd name="T11" fmla="*/ 477 w 477"/>
                      <a:gd name="T12" fmla="*/ 636 h 6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636">
                        <a:moveTo>
                          <a:pt x="0" y="636"/>
                        </a:moveTo>
                        <a:lnTo>
                          <a:pt x="247" y="493"/>
                        </a:lnTo>
                        <a:lnTo>
                          <a:pt x="47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429"/>
                <p:cNvGrpSpPr>
                  <a:grpSpLocks/>
                </p:cNvGrpSpPr>
                <p:nvPr/>
              </p:nvGrpSpPr>
              <p:grpSpPr bwMode="auto">
                <a:xfrm>
                  <a:off x="1143000" y="2286001"/>
                  <a:ext cx="4473576" cy="2576513"/>
                  <a:chOff x="672" y="1440"/>
                  <a:chExt cx="2818" cy="1623"/>
                </a:xfrm>
              </p:grpSpPr>
              <p:sp>
                <p:nvSpPr>
                  <p:cNvPr id="107" name="Freeform 135"/>
                  <p:cNvSpPr>
                    <a:spLocks/>
                  </p:cNvSpPr>
                  <p:nvPr/>
                </p:nvSpPr>
                <p:spPr bwMode="auto">
                  <a:xfrm>
                    <a:off x="672" y="2375"/>
                    <a:ext cx="1687" cy="688"/>
                  </a:xfrm>
                  <a:custGeom>
                    <a:avLst/>
                    <a:gdLst>
                      <a:gd name="T0" fmla="*/ 934 w 1687"/>
                      <a:gd name="T1" fmla="*/ 0 h 688"/>
                      <a:gd name="T2" fmla="*/ 794 w 1687"/>
                      <a:gd name="T3" fmla="*/ 17 h 688"/>
                      <a:gd name="T4" fmla="*/ 756 w 1687"/>
                      <a:gd name="T5" fmla="*/ 39 h 688"/>
                      <a:gd name="T6" fmla="*/ 727 w 1687"/>
                      <a:gd name="T7" fmla="*/ 60 h 688"/>
                      <a:gd name="T8" fmla="*/ 705 w 1687"/>
                      <a:gd name="T9" fmla="*/ 76 h 688"/>
                      <a:gd name="T10" fmla="*/ 692 w 1687"/>
                      <a:gd name="T11" fmla="*/ 89 h 688"/>
                      <a:gd name="T12" fmla="*/ 682 w 1687"/>
                      <a:gd name="T13" fmla="*/ 99 h 688"/>
                      <a:gd name="T14" fmla="*/ 680 w 1687"/>
                      <a:gd name="T15" fmla="*/ 101 h 688"/>
                      <a:gd name="T16" fmla="*/ 649 w 1687"/>
                      <a:gd name="T17" fmla="*/ 136 h 688"/>
                      <a:gd name="T18" fmla="*/ 628 w 1687"/>
                      <a:gd name="T19" fmla="*/ 169 h 688"/>
                      <a:gd name="T20" fmla="*/ 616 w 1687"/>
                      <a:gd name="T21" fmla="*/ 202 h 688"/>
                      <a:gd name="T22" fmla="*/ 612 w 1687"/>
                      <a:gd name="T23" fmla="*/ 232 h 688"/>
                      <a:gd name="T24" fmla="*/ 614 w 1687"/>
                      <a:gd name="T25" fmla="*/ 260 h 688"/>
                      <a:gd name="T26" fmla="*/ 617 w 1687"/>
                      <a:gd name="T27" fmla="*/ 286 h 688"/>
                      <a:gd name="T28" fmla="*/ 627 w 1687"/>
                      <a:gd name="T29" fmla="*/ 308 h 688"/>
                      <a:gd name="T30" fmla="*/ 634 w 1687"/>
                      <a:gd name="T31" fmla="*/ 325 h 688"/>
                      <a:gd name="T32" fmla="*/ 643 w 1687"/>
                      <a:gd name="T33" fmla="*/ 338 h 688"/>
                      <a:gd name="T34" fmla="*/ 649 w 1687"/>
                      <a:gd name="T35" fmla="*/ 347 h 688"/>
                      <a:gd name="T36" fmla="*/ 651 w 1687"/>
                      <a:gd name="T37" fmla="*/ 349 h 688"/>
                      <a:gd name="T38" fmla="*/ 682 w 1687"/>
                      <a:gd name="T39" fmla="*/ 384 h 688"/>
                      <a:gd name="T40" fmla="*/ 719 w 1687"/>
                      <a:gd name="T41" fmla="*/ 412 h 688"/>
                      <a:gd name="T42" fmla="*/ 758 w 1687"/>
                      <a:gd name="T43" fmla="*/ 434 h 688"/>
                      <a:gd name="T44" fmla="*/ 797 w 1687"/>
                      <a:gd name="T45" fmla="*/ 451 h 688"/>
                      <a:gd name="T46" fmla="*/ 834 w 1687"/>
                      <a:gd name="T47" fmla="*/ 462 h 688"/>
                      <a:gd name="T48" fmla="*/ 866 w 1687"/>
                      <a:gd name="T49" fmla="*/ 471 h 688"/>
                      <a:gd name="T50" fmla="*/ 892 w 1687"/>
                      <a:gd name="T51" fmla="*/ 477 h 688"/>
                      <a:gd name="T52" fmla="*/ 910 w 1687"/>
                      <a:gd name="T53" fmla="*/ 479 h 688"/>
                      <a:gd name="T54" fmla="*/ 916 w 1687"/>
                      <a:gd name="T55" fmla="*/ 481 h 688"/>
                      <a:gd name="T56" fmla="*/ 992 w 1687"/>
                      <a:gd name="T57" fmla="*/ 486 h 688"/>
                      <a:gd name="T58" fmla="*/ 1059 w 1687"/>
                      <a:gd name="T59" fmla="*/ 488 h 688"/>
                      <a:gd name="T60" fmla="*/ 1114 w 1687"/>
                      <a:gd name="T61" fmla="*/ 488 h 688"/>
                      <a:gd name="T62" fmla="*/ 1161 w 1687"/>
                      <a:gd name="T63" fmla="*/ 486 h 688"/>
                      <a:gd name="T64" fmla="*/ 1198 w 1687"/>
                      <a:gd name="T65" fmla="*/ 482 h 688"/>
                      <a:gd name="T66" fmla="*/ 1227 w 1687"/>
                      <a:gd name="T67" fmla="*/ 479 h 688"/>
                      <a:gd name="T68" fmla="*/ 1250 w 1687"/>
                      <a:gd name="T69" fmla="*/ 473 h 688"/>
                      <a:gd name="T70" fmla="*/ 1265 w 1687"/>
                      <a:gd name="T71" fmla="*/ 470 h 688"/>
                      <a:gd name="T72" fmla="*/ 1274 w 1687"/>
                      <a:gd name="T73" fmla="*/ 468 h 688"/>
                      <a:gd name="T74" fmla="*/ 1277 w 1687"/>
                      <a:gd name="T75" fmla="*/ 466 h 688"/>
                      <a:gd name="T76" fmla="*/ 1320 w 1687"/>
                      <a:gd name="T77" fmla="*/ 453 h 688"/>
                      <a:gd name="T78" fmla="*/ 1361 w 1687"/>
                      <a:gd name="T79" fmla="*/ 436 h 688"/>
                      <a:gd name="T80" fmla="*/ 1402 w 1687"/>
                      <a:gd name="T81" fmla="*/ 419 h 688"/>
                      <a:gd name="T82" fmla="*/ 1441 w 1687"/>
                      <a:gd name="T83" fmla="*/ 401 h 688"/>
                      <a:gd name="T84" fmla="*/ 1478 w 1687"/>
                      <a:gd name="T85" fmla="*/ 382 h 688"/>
                      <a:gd name="T86" fmla="*/ 1509 w 1687"/>
                      <a:gd name="T87" fmla="*/ 364 h 688"/>
                      <a:gd name="T88" fmla="*/ 1537 w 1687"/>
                      <a:gd name="T89" fmla="*/ 347 h 688"/>
                      <a:gd name="T90" fmla="*/ 1561 w 1687"/>
                      <a:gd name="T91" fmla="*/ 332 h 688"/>
                      <a:gd name="T92" fmla="*/ 1578 w 1687"/>
                      <a:gd name="T93" fmla="*/ 321 h 688"/>
                      <a:gd name="T94" fmla="*/ 1589 w 1687"/>
                      <a:gd name="T95" fmla="*/ 314 h 688"/>
                      <a:gd name="T96" fmla="*/ 1593 w 1687"/>
                      <a:gd name="T97" fmla="*/ 312 h 688"/>
                      <a:gd name="T98" fmla="*/ 1687 w 1687"/>
                      <a:gd name="T99" fmla="*/ 317 h 688"/>
                      <a:gd name="T100" fmla="*/ 1096 w 1687"/>
                      <a:gd name="T101" fmla="*/ 651 h 688"/>
                      <a:gd name="T102" fmla="*/ 1092 w 1687"/>
                      <a:gd name="T103" fmla="*/ 653 h 688"/>
                      <a:gd name="T104" fmla="*/ 1079 w 1687"/>
                      <a:gd name="T105" fmla="*/ 657 h 688"/>
                      <a:gd name="T106" fmla="*/ 1059 w 1687"/>
                      <a:gd name="T107" fmla="*/ 664 h 688"/>
                      <a:gd name="T108" fmla="*/ 1033 w 1687"/>
                      <a:gd name="T109" fmla="*/ 672 h 688"/>
                      <a:gd name="T110" fmla="*/ 999 w 1687"/>
                      <a:gd name="T111" fmla="*/ 679 h 688"/>
                      <a:gd name="T112" fmla="*/ 960 w 1687"/>
                      <a:gd name="T113" fmla="*/ 685 h 688"/>
                      <a:gd name="T114" fmla="*/ 916 w 1687"/>
                      <a:gd name="T115" fmla="*/ 688 h 688"/>
                      <a:gd name="T116" fmla="*/ 868 w 1687"/>
                      <a:gd name="T117" fmla="*/ 688 h 688"/>
                      <a:gd name="T118" fmla="*/ 0 w 1687"/>
                      <a:gd name="T119" fmla="*/ 668 h 6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87"/>
                      <a:gd name="T181" fmla="*/ 0 h 688"/>
                      <a:gd name="T182" fmla="*/ 1687 w 1687"/>
                      <a:gd name="T183" fmla="*/ 688 h 6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87" h="688">
                        <a:moveTo>
                          <a:pt x="934" y="0"/>
                        </a:moveTo>
                        <a:lnTo>
                          <a:pt x="794" y="17"/>
                        </a:lnTo>
                        <a:lnTo>
                          <a:pt x="756" y="39"/>
                        </a:lnTo>
                        <a:lnTo>
                          <a:pt x="727" y="60"/>
                        </a:lnTo>
                        <a:lnTo>
                          <a:pt x="705" y="76"/>
                        </a:lnTo>
                        <a:lnTo>
                          <a:pt x="692" y="89"/>
                        </a:lnTo>
                        <a:lnTo>
                          <a:pt x="682" y="99"/>
                        </a:lnTo>
                        <a:lnTo>
                          <a:pt x="680" y="101"/>
                        </a:lnTo>
                        <a:lnTo>
                          <a:pt x="649" y="136"/>
                        </a:lnTo>
                        <a:lnTo>
                          <a:pt x="628" y="169"/>
                        </a:lnTo>
                        <a:lnTo>
                          <a:pt x="616" y="202"/>
                        </a:lnTo>
                        <a:lnTo>
                          <a:pt x="612" y="232"/>
                        </a:lnTo>
                        <a:lnTo>
                          <a:pt x="614" y="260"/>
                        </a:lnTo>
                        <a:lnTo>
                          <a:pt x="617" y="286"/>
                        </a:lnTo>
                        <a:lnTo>
                          <a:pt x="627" y="308"/>
                        </a:lnTo>
                        <a:lnTo>
                          <a:pt x="634" y="325"/>
                        </a:lnTo>
                        <a:lnTo>
                          <a:pt x="643" y="338"/>
                        </a:lnTo>
                        <a:lnTo>
                          <a:pt x="649" y="347"/>
                        </a:lnTo>
                        <a:lnTo>
                          <a:pt x="651" y="349"/>
                        </a:lnTo>
                        <a:lnTo>
                          <a:pt x="682" y="384"/>
                        </a:lnTo>
                        <a:lnTo>
                          <a:pt x="719" y="412"/>
                        </a:lnTo>
                        <a:lnTo>
                          <a:pt x="758" y="434"/>
                        </a:lnTo>
                        <a:lnTo>
                          <a:pt x="797" y="451"/>
                        </a:lnTo>
                        <a:lnTo>
                          <a:pt x="834" y="462"/>
                        </a:lnTo>
                        <a:lnTo>
                          <a:pt x="866" y="471"/>
                        </a:lnTo>
                        <a:lnTo>
                          <a:pt x="892" y="477"/>
                        </a:lnTo>
                        <a:lnTo>
                          <a:pt x="910" y="479"/>
                        </a:lnTo>
                        <a:lnTo>
                          <a:pt x="916" y="481"/>
                        </a:lnTo>
                        <a:lnTo>
                          <a:pt x="992" y="486"/>
                        </a:lnTo>
                        <a:lnTo>
                          <a:pt x="1059" y="488"/>
                        </a:lnTo>
                        <a:lnTo>
                          <a:pt x="1114" y="488"/>
                        </a:lnTo>
                        <a:lnTo>
                          <a:pt x="1161" y="486"/>
                        </a:lnTo>
                        <a:lnTo>
                          <a:pt x="1198" y="482"/>
                        </a:lnTo>
                        <a:lnTo>
                          <a:pt x="1227" y="479"/>
                        </a:lnTo>
                        <a:lnTo>
                          <a:pt x="1250" y="473"/>
                        </a:lnTo>
                        <a:lnTo>
                          <a:pt x="1265" y="470"/>
                        </a:lnTo>
                        <a:lnTo>
                          <a:pt x="1274" y="468"/>
                        </a:lnTo>
                        <a:lnTo>
                          <a:pt x="1277" y="466"/>
                        </a:lnTo>
                        <a:lnTo>
                          <a:pt x="1320" y="453"/>
                        </a:lnTo>
                        <a:lnTo>
                          <a:pt x="1361" y="436"/>
                        </a:lnTo>
                        <a:lnTo>
                          <a:pt x="1402" y="419"/>
                        </a:lnTo>
                        <a:lnTo>
                          <a:pt x="1441" y="401"/>
                        </a:lnTo>
                        <a:lnTo>
                          <a:pt x="1478" y="382"/>
                        </a:lnTo>
                        <a:lnTo>
                          <a:pt x="1509" y="364"/>
                        </a:lnTo>
                        <a:lnTo>
                          <a:pt x="1537" y="347"/>
                        </a:lnTo>
                        <a:lnTo>
                          <a:pt x="1561" y="332"/>
                        </a:lnTo>
                        <a:lnTo>
                          <a:pt x="1578" y="321"/>
                        </a:lnTo>
                        <a:lnTo>
                          <a:pt x="1589" y="314"/>
                        </a:lnTo>
                        <a:lnTo>
                          <a:pt x="1593" y="312"/>
                        </a:lnTo>
                        <a:lnTo>
                          <a:pt x="1687" y="317"/>
                        </a:lnTo>
                        <a:lnTo>
                          <a:pt x="1096" y="651"/>
                        </a:lnTo>
                        <a:lnTo>
                          <a:pt x="1092" y="653"/>
                        </a:lnTo>
                        <a:lnTo>
                          <a:pt x="1079" y="657"/>
                        </a:lnTo>
                        <a:lnTo>
                          <a:pt x="1059" y="664"/>
                        </a:lnTo>
                        <a:lnTo>
                          <a:pt x="1033" y="672"/>
                        </a:lnTo>
                        <a:lnTo>
                          <a:pt x="999" y="679"/>
                        </a:lnTo>
                        <a:lnTo>
                          <a:pt x="960" y="685"/>
                        </a:lnTo>
                        <a:lnTo>
                          <a:pt x="916" y="688"/>
                        </a:lnTo>
                        <a:lnTo>
                          <a:pt x="868" y="688"/>
                        </a:lnTo>
                        <a:lnTo>
                          <a:pt x="0" y="668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08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108" y="1440"/>
                    <a:ext cx="2382" cy="1464"/>
                    <a:chOff x="1108" y="1440"/>
                    <a:chExt cx="2382" cy="1464"/>
                  </a:xfrm>
                </p:grpSpPr>
                <p:sp>
                  <p:nvSpPr>
                    <p:cNvPr id="10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94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76" y="2349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4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5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6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0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4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7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62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3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4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0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1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8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9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0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4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6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7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8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0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" name="Group 432"/>
                <p:cNvGrpSpPr>
                  <a:grpSpLocks/>
                </p:cNvGrpSpPr>
                <p:nvPr/>
              </p:nvGrpSpPr>
              <p:grpSpPr bwMode="auto">
                <a:xfrm>
                  <a:off x="873129" y="3451228"/>
                  <a:ext cx="3359153" cy="2665416"/>
                  <a:chOff x="550" y="2174"/>
                  <a:chExt cx="2116" cy="1679"/>
                </a:xfrm>
              </p:grpSpPr>
              <p:grpSp>
                <p:nvGrpSpPr>
                  <p:cNvPr id="29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2093" y="2174"/>
                    <a:ext cx="573" cy="258"/>
                    <a:chOff x="2132" y="2126"/>
                    <a:chExt cx="573" cy="258"/>
                  </a:xfrm>
                </p:grpSpPr>
                <p:sp>
                  <p:nvSpPr>
                    <p:cNvPr id="10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2126"/>
                      <a:ext cx="199" cy="97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4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2" y="2147"/>
                      <a:ext cx="573" cy="237"/>
                      <a:chOff x="2132" y="2147"/>
                      <a:chExt cx="573" cy="237"/>
                    </a:xfrm>
                  </p:grpSpPr>
                  <p:sp>
                    <p:nvSpPr>
                      <p:cNvPr id="105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6" y="2265"/>
                        <a:ext cx="249" cy="1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6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2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550" y="2742"/>
                    <a:ext cx="1240" cy="1111"/>
                    <a:chOff x="550" y="2742"/>
                    <a:chExt cx="1240" cy="1111"/>
                  </a:xfrm>
                </p:grpSpPr>
                <p:sp>
                  <p:nvSpPr>
                    <p:cNvPr id="31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" y="3035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69" y="3037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15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814" y="3366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81" y="3684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3" name="Group 343"/>
              <p:cNvGrpSpPr/>
              <p:nvPr/>
            </p:nvGrpSpPr>
            <p:grpSpPr>
              <a:xfrm>
                <a:off x="1862778" y="3550629"/>
                <a:ext cx="844708" cy="257028"/>
                <a:chOff x="5563489" y="3481924"/>
                <a:chExt cx="844708" cy="257028"/>
              </a:xfrm>
            </p:grpSpPr>
            <p:sp>
              <p:nvSpPr>
                <p:cNvPr id="16" name="Freeform 281"/>
                <p:cNvSpPr>
                  <a:spLocks/>
                </p:cNvSpPr>
                <p:nvPr/>
              </p:nvSpPr>
              <p:spPr bwMode="auto">
                <a:xfrm>
                  <a:off x="5563489" y="3581185"/>
                  <a:ext cx="571965" cy="157767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Freeform 283"/>
                <p:cNvSpPr>
                  <a:spLocks/>
                </p:cNvSpPr>
                <p:nvPr/>
              </p:nvSpPr>
              <p:spPr bwMode="auto">
                <a:xfrm>
                  <a:off x="6245345" y="3539199"/>
                  <a:ext cx="67524" cy="143771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Freeform 284"/>
                <p:cNvSpPr>
                  <a:spLocks/>
                </p:cNvSpPr>
                <p:nvPr/>
              </p:nvSpPr>
              <p:spPr bwMode="auto">
                <a:xfrm>
                  <a:off x="6312869" y="3536654"/>
                  <a:ext cx="95328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86"/>
                <p:cNvSpPr>
                  <a:spLocks/>
                </p:cNvSpPr>
                <p:nvPr/>
              </p:nvSpPr>
              <p:spPr bwMode="auto">
                <a:xfrm>
                  <a:off x="6059986" y="3484489"/>
                  <a:ext cx="348210" cy="94151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Freeform 287"/>
                <p:cNvSpPr>
                  <a:spLocks/>
                </p:cNvSpPr>
                <p:nvPr/>
              </p:nvSpPr>
              <p:spPr bwMode="auto">
                <a:xfrm>
                  <a:off x="5885219" y="3536654"/>
                  <a:ext cx="95328" cy="148861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Freeform 291"/>
                <p:cNvSpPr>
                  <a:spLocks/>
                </p:cNvSpPr>
                <p:nvPr/>
              </p:nvSpPr>
              <p:spPr bwMode="auto">
                <a:xfrm>
                  <a:off x="6063958" y="3543016"/>
                  <a:ext cx="96652" cy="148861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Freeform 290"/>
                <p:cNvSpPr>
                  <a:spLocks/>
                </p:cNvSpPr>
                <p:nvPr/>
              </p:nvSpPr>
              <p:spPr bwMode="auto">
                <a:xfrm>
                  <a:off x="5885219" y="3481924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Freeform 282"/>
                <p:cNvSpPr>
                  <a:spLocks/>
                </p:cNvSpPr>
                <p:nvPr/>
              </p:nvSpPr>
              <p:spPr bwMode="auto">
                <a:xfrm>
                  <a:off x="6159285" y="3535383"/>
                  <a:ext cx="95327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90"/>
                <p:cNvSpPr>
                  <a:spLocks/>
                </p:cNvSpPr>
                <p:nvPr/>
              </p:nvSpPr>
              <p:spPr bwMode="auto">
                <a:xfrm>
                  <a:off x="5897135" y="3483218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Freeform 288"/>
                <p:cNvSpPr>
                  <a:spLocks/>
                </p:cNvSpPr>
                <p:nvPr/>
              </p:nvSpPr>
              <p:spPr bwMode="auto">
                <a:xfrm>
                  <a:off x="5981384" y="3547469"/>
                  <a:ext cx="94004" cy="148861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Freeform 289"/>
              <p:cNvSpPr>
                <a:spLocks/>
              </p:cNvSpPr>
              <p:nvPr/>
            </p:nvSpPr>
            <p:spPr bwMode="auto">
              <a:xfrm>
                <a:off x="2184508" y="3550629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289"/>
              <p:cNvSpPr>
                <a:spLocks/>
              </p:cNvSpPr>
              <p:nvPr/>
            </p:nvSpPr>
            <p:spPr bwMode="auto">
              <a:xfrm>
                <a:off x="2359276" y="3562100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5" name="Freeform 174"/>
            <p:cNvSpPr>
              <a:spLocks/>
            </p:cNvSpPr>
            <p:nvPr/>
          </p:nvSpPr>
          <p:spPr bwMode="auto">
            <a:xfrm>
              <a:off x="6710710" y="4694399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173"/>
            <p:cNvSpPr>
              <a:spLocks/>
            </p:cNvSpPr>
            <p:nvPr/>
          </p:nvSpPr>
          <p:spPr bwMode="auto">
            <a:xfrm>
              <a:off x="6712445" y="4699438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2-07 at 16.3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556643" y="0"/>
            <a:ext cx="8077104" cy="68963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30641" y="5544508"/>
            <a:ext cx="3469688" cy="57651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0641" y="5592523"/>
            <a:ext cx="34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By the spokespersons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58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creen Shot 2012-12-07 at 16.3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" y="76010"/>
            <a:ext cx="7670808" cy="629178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677485" y="1466637"/>
            <a:ext cx="4442131" cy="42384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77485" y="1441010"/>
            <a:ext cx="457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By the Division Safety Officer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9728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ESH&amp;Q Integration for RICH in Physics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886968"/>
            <a:ext cx="8936736" cy="5287963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dirty="0" smtClean="0"/>
              <a:t>Fully integrate ESH&amp;Q into planning and design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Perform hazard analysis for new scope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dirty="0" smtClean="0">
                <a:solidFill>
                  <a:srgbClr val="333399"/>
                </a:solidFill>
              </a:rPr>
              <a:t>No </a:t>
            </a:r>
            <a:r>
              <a:rPr lang="en-US" sz="2000" dirty="0" smtClean="0">
                <a:solidFill>
                  <a:srgbClr val="333399"/>
                </a:solidFill>
              </a:rPr>
              <a:t>hazard found requiring PESAD/1</a:t>
            </a:r>
            <a:r>
              <a:rPr lang="en-US" sz="2000" baseline="30000" dirty="0" smtClean="0">
                <a:solidFill>
                  <a:srgbClr val="333399"/>
                </a:solidFill>
              </a:rPr>
              <a:t>st</a:t>
            </a:r>
            <a:r>
              <a:rPr lang="en-US" sz="2000" dirty="0" smtClean="0">
                <a:solidFill>
                  <a:srgbClr val="333399"/>
                </a:solidFill>
              </a:rPr>
              <a:t> readiness review of </a:t>
            </a:r>
            <a:r>
              <a:rPr lang="en-US" sz="2000" dirty="0" smtClean="0">
                <a:solidFill>
                  <a:srgbClr val="333399"/>
                </a:solidFill>
              </a:rPr>
              <a:t>RICH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Coordination of work with outside institutions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Design and safety reviews of major subsystems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dirty="0" smtClean="0">
                <a:solidFill>
                  <a:srgbClr val="333399"/>
                </a:solidFill>
              </a:rPr>
              <a:t>Prepare for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 smtClean="0">
                <a:solidFill>
                  <a:srgbClr val="333399"/>
                </a:solidFill>
              </a:rPr>
              <a:t>“2</a:t>
            </a:r>
            <a:r>
              <a:rPr lang="en-US" sz="2000" baseline="30000" dirty="0" smtClean="0">
                <a:solidFill>
                  <a:srgbClr val="333399"/>
                </a:solidFill>
              </a:rPr>
              <a:t>nd</a:t>
            </a:r>
            <a:r>
              <a:rPr lang="en-US" sz="2000" dirty="0" smtClean="0">
                <a:solidFill>
                  <a:srgbClr val="333399"/>
                </a:solidFill>
              </a:rPr>
              <a:t>” readiness review stage before scheduling request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dirty="0" smtClean="0">
                <a:solidFill>
                  <a:srgbClr val="333399"/>
                </a:solidFill>
              </a:rPr>
              <a:t>Integration of assembly and commissioning tasks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Design changes where appropriate, e.g.,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No flammable gases, environmental-friendly where possible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Reduce voltage where </a:t>
            </a:r>
            <a:r>
              <a:rPr lang="en-US" sz="2000" dirty="0" smtClean="0">
                <a:solidFill>
                  <a:schemeClr val="accent2"/>
                </a:solidFill>
              </a:rPr>
              <a:t>possible</a:t>
            </a:r>
          </a:p>
          <a:p>
            <a:pPr lvl="2" eaLnBrk="1" hangingPunct="1">
              <a:spcBef>
                <a:spcPts val="3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marL="114300" indent="0">
              <a:spcBef>
                <a:spcPts val="300"/>
              </a:spcBef>
              <a:buNone/>
            </a:pPr>
            <a:r>
              <a:rPr lang="en-US" dirty="0" smtClean="0"/>
              <a:t>Freeze </a:t>
            </a:r>
            <a:r>
              <a:rPr lang="en-US" dirty="0" smtClean="0"/>
              <a:t>design after “2</a:t>
            </a:r>
            <a:r>
              <a:rPr lang="en-US" baseline="30000" dirty="0" smtClean="0"/>
              <a:t>nd</a:t>
            </a:r>
            <a:r>
              <a:rPr lang="en-US" dirty="0" smtClean="0"/>
              <a:t> readiness review” </a:t>
            </a:r>
            <a:r>
              <a:rPr lang="en-US" dirty="0" smtClean="0"/>
              <a:t>to </a:t>
            </a:r>
            <a:r>
              <a:rPr lang="en-US" dirty="0" smtClean="0"/>
              <a:t>prevent surprises for installation and running.</a:t>
            </a:r>
          </a:p>
        </p:txBody>
      </p:sp>
    </p:spTree>
    <p:extLst>
      <p:ext uri="{BB962C8B-B14F-4D97-AF65-F5344CB8AC3E}">
        <p14:creationId xmlns:p14="http://schemas.microsoft.com/office/powerpoint/2010/main" val="507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solidFill>
                  <a:schemeClr val="tx1"/>
                </a:solidFill>
              </a:rPr>
              <a:t>“Final” 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READINESS REVIEW</a:t>
            </a: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661" y="896947"/>
            <a:ext cx="838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Concentrates on ESH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Final readiness documents for experiments include: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Conduct of Operations (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generic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all Halls, A-D)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Safety Assessment Documents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dirty="0" smtClean="0">
                <a:latin typeface="Arial" pitchFamily="34" charset="0"/>
                <a:cs typeface="Arial" pitchFamily="34" charset="0"/>
              </a:rPr>
              <a:t>			(&lt;40 page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document of generic form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Radiation Safety Assessment Documents (no changes)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Safety Checklists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Experimental Procedures (these are for the users, they can be on wikis or as “one-pagers” in the Hall documentation)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Includes planning for decommissioning, if applicable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to independently construct an “Operations Manual” for experts that simply links all TOSPs used for commissioning the new equipment – the RICH would be folded in here.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RICH can be declared “base equipment” only by the Division Safety Officer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Readiness Review Process -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792" y="810694"/>
            <a:ext cx="830501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Experiment Systems Readiness Process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has been used effectively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for all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experiments since the start of experiments in 1995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existing model seems to work well, with very good communication, 			coordination, and cooperation amongst multiple divisions, and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roles and responsibilities well defined (work coordinator, physics liaison, accelerator liaison, engineering coordinator)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Nonetheless, </a:t>
            </a:r>
            <a:r>
              <a:rPr lang="en-US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the process was not well known and not always followed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Revisited experiment systems readiness process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pPr lvl="2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Clarify review process from the start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communicated to users</a:t>
            </a:r>
          </a:p>
          <a:p>
            <a:pPr lvl="2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Update web pages for consistency – in progress</a:t>
            </a:r>
          </a:p>
          <a:p>
            <a:pPr lvl="2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Update safety documentation and Hall safety walkthrough to become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  as generic as possible for all Halls (A-D)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COO							generic document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ESAD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generic format (draft)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RSAD						generic format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Safety checklists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Experimental procedures for users (wiki or “how-to’s”)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Operations Manual for experts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Safety Walkthroughs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generic format (draft)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- Include decommissioning in reviews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RICH comes in at “2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readiness review”: review before scheduling request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Readiness Review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" y="877824"/>
            <a:ext cx="873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Lab experiments typically use a combination of base equipment and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new, often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-user led and constructed, equipment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How do we integrate such new equipment effectively and safely?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64" y="2743200"/>
            <a:ext cx="8685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Outline: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Experimental Readiness Review Process  in the 4 &amp;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Management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self-assessment for "Installation of New Equipment Involving Multiple Groups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Experimental Readiness Review Process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12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Implications for RICH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1688"/>
            <a:ext cx="8915400" cy="5287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smtClean="0"/>
              <a:t>Experiment Systems Readiness reviews are standalone reviews required prior to delivery of any beam to the respective Hall.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The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>
                <a:solidFill>
                  <a:srgbClr val="0033CC"/>
                </a:solidFill>
              </a:rPr>
              <a:t>Experiment Systems Readiness Process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has been used effectively for all </a:t>
            </a:r>
            <a:r>
              <a:rPr lang="en-US" sz="2000" b="0" dirty="0" err="1" smtClean="0"/>
              <a:t>JLab</a:t>
            </a:r>
            <a:r>
              <a:rPr lang="en-US" sz="2000" b="0" dirty="0" smtClean="0"/>
              <a:t> experiments since the start of experiments in 1995.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Experiments went through different levels of readiness reviews </a:t>
            </a:r>
            <a:r>
              <a:rPr lang="en-US" sz="1600" dirty="0" smtClean="0"/>
              <a:t>depending</a:t>
            </a: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n-US" sz="1600" dirty="0"/>
              <a:t>	</a:t>
            </a:r>
            <a:r>
              <a:rPr lang="en-US" sz="1600" dirty="0" smtClean="0"/>
              <a:t>on being categorized as</a:t>
            </a:r>
            <a:r>
              <a:rPr lang="en-US" sz="1600" dirty="0"/>
              <a:t> </a:t>
            </a:r>
            <a:r>
              <a:rPr lang="en-US" sz="1600" dirty="0" smtClean="0"/>
              <a:t>“Experiments using major new apparatus</a:t>
            </a:r>
            <a:r>
              <a:rPr lang="en-US" sz="1600" dirty="0" smtClean="0"/>
              <a:t>”.</a:t>
            </a:r>
          </a:p>
          <a:p>
            <a:pPr marL="0" indent="0" eaLnBrk="1" hangingPunct="1">
              <a:buFontTx/>
              <a:buNone/>
            </a:pPr>
            <a:endParaRPr lang="en-US" sz="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Goal: </a:t>
            </a:r>
            <a:r>
              <a:rPr lang="en-US" sz="2000" dirty="0" smtClean="0">
                <a:solidFill>
                  <a:srgbClr val="009900"/>
                </a:solidFill>
              </a:rPr>
              <a:t>assure that the equipment can be safely and effectively operated, 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          to document operational procedures appropriate for its commissioning.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" b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1800" b="0" dirty="0" smtClean="0"/>
              <a:t>All 12-GeV equipment will undergo an Experiment Systems (Hall A, B, C,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   and D) Readiness review as a </a:t>
            </a:r>
            <a:r>
              <a:rPr lang="en-US" sz="1800" dirty="0" smtClean="0">
                <a:solidFill>
                  <a:srgbClr val="009900"/>
                </a:solidFill>
              </a:rPr>
              <a:t>modular piece of the overall </a:t>
            </a:r>
            <a:r>
              <a:rPr lang="en-US" sz="1800" dirty="0" smtClean="0">
                <a:solidFill>
                  <a:srgbClr val="009900"/>
                </a:solidFill>
              </a:rPr>
              <a:t>Accelerator Readiness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9900"/>
                </a:solidFill>
              </a:rPr>
              <a:t> </a:t>
            </a:r>
            <a:r>
              <a:rPr lang="en-US" sz="1800" dirty="0" smtClean="0">
                <a:solidFill>
                  <a:srgbClr val="009900"/>
                </a:solidFill>
              </a:rPr>
              <a:t>  </a:t>
            </a:r>
            <a:r>
              <a:rPr lang="en-US" sz="1800" dirty="0" smtClean="0">
                <a:solidFill>
                  <a:srgbClr val="009900"/>
                </a:solidFill>
              </a:rPr>
              <a:t>Review (ARR) </a:t>
            </a:r>
            <a:r>
              <a:rPr lang="en-US" sz="1800" dirty="0" smtClean="0">
                <a:solidFill>
                  <a:srgbClr val="009900"/>
                </a:solidFill>
              </a:rPr>
              <a:t>process</a:t>
            </a:r>
            <a:r>
              <a:rPr lang="en-US" sz="1800" b="0" dirty="0" smtClean="0"/>
              <a:t>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b="0" dirty="0" smtClean="0"/>
              <a:t> Basic commissioning of components initiated under </a:t>
            </a:r>
            <a:r>
              <a:rPr lang="en-US" sz="1800" b="0" dirty="0" err="1" smtClean="0"/>
              <a:t>JLab</a:t>
            </a:r>
            <a:r>
              <a:rPr lang="en-US" sz="1800" b="0" dirty="0" smtClean="0"/>
              <a:t> Temporary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    </a:t>
            </a:r>
            <a:r>
              <a:rPr lang="en-US" sz="1800" b="0" dirty="0" smtClean="0"/>
              <a:t>         Operational </a:t>
            </a:r>
            <a:r>
              <a:rPr lang="en-US" sz="1800" b="0" dirty="0" smtClean="0"/>
              <a:t>Safety Procedures (Chapter 3320, “Temporary Work Permits”)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b="0" dirty="0" smtClean="0"/>
              <a:t> Checkout of full equipment with beam requires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rgbClr val="0033CC"/>
                </a:solidFill>
              </a:rPr>
              <a:t>Conduct of Operations (COO)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rgbClr val="0033CC"/>
                </a:solidFill>
              </a:rPr>
              <a:t>Radiation Safety Assessment Document (RSAD)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rgbClr val="0033CC"/>
                </a:solidFill>
              </a:rPr>
              <a:t>Experimental Safety Assessment Document (ESAD)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Safety Checklists</a:t>
            </a:r>
            <a:endParaRPr lang="en-US" sz="1600" b="0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Experiment Systems Readiness Process - General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36948" y="2149311"/>
            <a:ext cx="6875660" cy="631596"/>
          </a:xfrm>
          <a:prstGeom prst="rect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8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Experiment Systems Readiness Process -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0" dirty="0" smtClean="0"/>
              <a:t>G0 Experiment in Hall C as example of “Experiments using major new apparatus”. </a:t>
            </a:r>
            <a:r>
              <a:rPr lang="en-US" dirty="0"/>
              <a:t>S</a:t>
            </a:r>
            <a:r>
              <a:rPr lang="en-US" b="0" dirty="0" smtClean="0"/>
              <a:t>eries of Equipment Readiness, Safety, and Documentation reviews during design &amp; construction phases before operations.</a:t>
            </a:r>
          </a:p>
        </p:txBody>
      </p:sp>
      <p:pic>
        <p:nvPicPr>
          <p:cNvPr id="18436" name="Picture 2" descr="DSC01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71725"/>
            <a:ext cx="59801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408238" y="5791200"/>
            <a:ext cx="14779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>
                <a:latin typeface="Arial" pitchFamily="34" charset="0"/>
                <a:cs typeface="Arial" pitchFamily="34" charset="0"/>
              </a:rPr>
              <a:t>target service</a:t>
            </a:r>
          </a:p>
          <a:p>
            <a:r>
              <a:rPr lang="en-US" sz="1600" b="0">
                <a:latin typeface="Arial" pitchFamily="34" charset="0"/>
                <a:cs typeface="Arial" pitchFamily="34" charset="0"/>
              </a:rPr>
              <a:t>vessel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828800" y="39624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>
                <a:latin typeface="Arial" pitchFamily="34" charset="0"/>
                <a:cs typeface="Arial" pitchFamily="34" charset="0"/>
              </a:rPr>
              <a:t>beam line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4114800" y="6259513"/>
            <a:ext cx="1139825" cy="29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>
                <a:latin typeface="Arial" pitchFamily="34" charset="0"/>
                <a:cs typeface="Arial" pitchFamily="34" charset="0"/>
              </a:rPr>
              <a:t>SC magnet</a:t>
            </a: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5937250" y="3516313"/>
            <a:ext cx="107315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>
                <a:latin typeface="Arial" pitchFamily="34" charset="0"/>
                <a:cs typeface="Arial" pitchFamily="34" charset="0"/>
              </a:rPr>
              <a:t>detectors</a:t>
            </a: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2286000" y="41910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V="1">
            <a:off x="3200400" y="49530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4724400" y="5105400"/>
            <a:ext cx="7620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Line 10"/>
          <p:cNvSpPr>
            <a:spLocks noChangeShapeType="1"/>
          </p:cNvSpPr>
          <p:nvPr/>
        </p:nvSpPr>
        <p:spPr bwMode="auto">
          <a:xfrm flipH="1">
            <a:off x="5715000" y="3733800"/>
            <a:ext cx="838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8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G0 Safety and Technical Reviews (2002 only)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15400" cy="5287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G0 Experiment in Hall C as example of “Experiments using major new apparatus”. G0 reviews in 2002, the year of final installation and commissioning (many more before 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0145"/>
              </p:ext>
            </p:extLst>
          </p:nvPr>
        </p:nvGraphicFramePr>
        <p:xfrm>
          <a:off x="203200" y="762000"/>
          <a:ext cx="8763000" cy="562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95400"/>
                <a:gridCol w="2362200"/>
                <a:gridCol w="4114800"/>
              </a:tblGrid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Scope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Reviewers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Feb. 11-12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 &amp; Safety Review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J. Kilmer (FNAL),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J. Mark (SLAC),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J. Domingo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Kashy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 W. Vulcan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M.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Seely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Magnet + Target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for Vacuum Evacuation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Subject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Matter Experts (SME)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Punchlist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Items Review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J. Domingo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,), D.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Kashy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Vulcan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Neon Test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Hydrogen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Cooldown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Jun. 24-25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Magnet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Engineering &amp; Safety Review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B. Schneider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Visser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(FNAL),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J. Gomez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A. Guerra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July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Magnet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Magnet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Cooldown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Aug.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RSAD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(Radiation Control Group)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Aug. 14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EH&amp;S Review (I)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(Last Readiness Review)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G. Dodson (ORNL), J.P. Chen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Manzlak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E. Smith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M.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Spata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W. Vulcan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Aug.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21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G0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Beam Tests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Sep. 09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 + Magnet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TOSP Powering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the G0 SMS and G0 Beam Tests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370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Sep. 16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 and ESAD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ESH&amp;Q + SME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Sep. 19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G0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Full EH&amp;S Review (II)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(Last Readiness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Review)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G. Dodson (ORNL), J.P. Chen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Manzlak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E. Smith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N. Okay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W. Vulcan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JLab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10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Experiment Systems Readiness Process - findings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88" y="780288"/>
            <a:ext cx="86563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Performed a Management Self-Assessment process at the end of the 6-GeV era to look at  “Installation of New Equipment Involving Multiple Groups”.</a:t>
            </a:r>
          </a:p>
          <a:p>
            <a:endParaRPr lang="en-US" sz="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Asked group to fold in experience of Hall C/</a:t>
            </a:r>
            <a:r>
              <a:rPr lang="en-US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Qweak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and Hall A/g2p experiments, Hall B/</a:t>
            </a:r>
            <a:r>
              <a:rPr lang="en-US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HDICe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 and earlier reports/lessons learned on for instance Hall C/HKS, Hall A/PREX, etc. Both staff and users were polled.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Two findings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Readiness Review Process has not been followed thoroughly for the last couple of projects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Not well defined what constitutes an experiment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major new apparatus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Readiness Review process and reviews should be clearly articulated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changes were allowed until very (too) late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Identification of beam and lab infrastructure requirements need to be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done early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Readiness Review Process not commonly known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Discrepancies in 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nowledge amongst Hall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 vs. other Halls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Discrepancies in 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nowledge amongst Physics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Division vs. other Divisions</a:t>
            </a:r>
          </a:p>
          <a:p>
            <a:pPr marL="1200150" lvl="2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Discrepancies in 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nowledge amongst Staff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vs. Users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>
                <a:latin typeface="Arial" pitchFamily="34" charset="0"/>
                <a:cs typeface="Arial" pitchFamily="34" charset="0"/>
              </a:rPr>
              <a:t>T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wo noteworthy practices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Roles and Responsibilities seemed to be well known.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existing model seems to work well, with very good communication, coordination, and cooperation. </a:t>
            </a:r>
          </a:p>
        </p:txBody>
      </p:sp>
    </p:spTree>
    <p:extLst>
      <p:ext uri="{BB962C8B-B14F-4D97-AF65-F5344CB8AC3E}">
        <p14:creationId xmlns:p14="http://schemas.microsoft.com/office/powerpoint/2010/main" val="30768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 smtClean="0">
                <a:ln w="50800"/>
                <a:solidFill>
                  <a:schemeClr val="tx1"/>
                </a:solidFill>
              </a:rPr>
              <a:t>Revised READINESS REVIEW PROCESS @ 12 </a:t>
            </a:r>
            <a:r>
              <a:rPr lang="en-US" sz="2800" dirty="0" err="1" smtClean="0">
                <a:ln w="50800"/>
                <a:solidFill>
                  <a:schemeClr val="tx1"/>
                </a:solidFill>
              </a:rPr>
              <a:t>GeV</a:t>
            </a:r>
            <a:endParaRPr lang="en-US" sz="2800" dirty="0">
              <a:ln w="5080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661" y="112859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Jefferson Lab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has revisited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experimental readiness review process in preparation of the 12-GeV startup.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means: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Partly correcting the Experiment Readiness Review web pages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Folding in feedback from the management self-assessment for "Installation of New Equipment Involving Multiple Groups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document, expected to be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officially released with the completion of the web pages,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will give the guidance for running experiments in the 12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era.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67563" y="5803498"/>
            <a:ext cx="367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DECOMMISSIONING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78324" y="783385"/>
            <a:ext cx="8783072" cy="807044"/>
            <a:chOff x="278324" y="783385"/>
            <a:chExt cx="8783072" cy="807044"/>
          </a:xfrm>
        </p:grpSpPr>
        <p:sp>
          <p:nvSpPr>
            <p:cNvPr id="43" name="TextBox 42"/>
            <p:cNvSpPr txBox="1"/>
            <p:nvPr/>
          </p:nvSpPr>
          <p:spPr>
            <a:xfrm>
              <a:off x="5644896" y="851765"/>
              <a:ext cx="34165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Submitting Proposals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 &amp; PAC Process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Director’s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Decision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8324" y="783385"/>
              <a:ext cx="4122988" cy="67437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8324" y="883018"/>
              <a:ext cx="412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PROPOSAL PHASE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8324" y="1374985"/>
            <a:ext cx="8783071" cy="862313"/>
            <a:chOff x="278324" y="1416616"/>
            <a:chExt cx="8783071" cy="862313"/>
          </a:xfrm>
        </p:grpSpPr>
        <p:sp>
          <p:nvSpPr>
            <p:cNvPr id="48" name="Rectangle 47"/>
            <p:cNvSpPr/>
            <p:nvPr/>
          </p:nvSpPr>
          <p:spPr>
            <a:xfrm>
              <a:off x="278325" y="1622343"/>
              <a:ext cx="4122986" cy="656586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8324" y="1763083"/>
              <a:ext cx="412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PRELIM. PLANNING PHASE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44896" y="1714062"/>
              <a:ext cx="3416499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Description and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Requirements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Readiness Review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Calendar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46925" y="1416616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8324" y="2148516"/>
            <a:ext cx="8865676" cy="969628"/>
            <a:chOff x="278324" y="2131807"/>
            <a:chExt cx="8865676" cy="969628"/>
          </a:xfrm>
        </p:grpSpPr>
        <p:grpSp>
          <p:nvGrpSpPr>
            <p:cNvPr id="52" name="Group 32"/>
            <p:cNvGrpSpPr/>
            <p:nvPr/>
          </p:nvGrpSpPr>
          <p:grpSpPr>
            <a:xfrm>
              <a:off x="278324" y="2368271"/>
              <a:ext cx="4122987" cy="684000"/>
              <a:chOff x="278324" y="2351470"/>
              <a:chExt cx="4122987" cy="6840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78324" y="2351470"/>
                <a:ext cx="4122987" cy="684000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2360" y="2501734"/>
                <a:ext cx="40789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DESIGN PHASE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159801" y="2131807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44896" y="2362771"/>
              <a:ext cx="349910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PESAD, specific equipment reviews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Complete Conceptual Designs &amp;   “1</a:t>
              </a:r>
              <a:r>
                <a:rPr kumimoji="0" lang="en-US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” Readiness Review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5544" y="2970834"/>
            <a:ext cx="8686828" cy="955944"/>
            <a:chOff x="245544" y="2970834"/>
            <a:chExt cx="8686828" cy="955944"/>
          </a:xfrm>
        </p:grpSpPr>
        <p:sp>
          <p:nvSpPr>
            <p:cNvPr id="58" name="TextBox 57"/>
            <p:cNvSpPr txBox="1"/>
            <p:nvPr/>
          </p:nvSpPr>
          <p:spPr>
            <a:xfrm>
              <a:off x="2164320" y="2970834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9" name="Group 69"/>
            <p:cNvGrpSpPr/>
            <p:nvPr/>
          </p:nvGrpSpPr>
          <p:grpSpPr>
            <a:xfrm>
              <a:off x="245544" y="3188114"/>
              <a:ext cx="8686828" cy="738664"/>
              <a:chOff x="245544" y="3188114"/>
              <a:chExt cx="8686828" cy="738664"/>
            </a:xfrm>
          </p:grpSpPr>
          <p:grpSp>
            <p:nvGrpSpPr>
              <p:cNvPr id="60" name="Group 34"/>
              <p:cNvGrpSpPr/>
              <p:nvPr/>
            </p:nvGrpSpPr>
            <p:grpSpPr>
              <a:xfrm>
                <a:off x="245544" y="3235249"/>
                <a:ext cx="4155768" cy="684000"/>
                <a:chOff x="245544" y="3183061"/>
                <a:chExt cx="4155768" cy="684000"/>
              </a:xfrm>
            </p:grpSpPr>
            <p:sp>
              <p:nvSpPr>
                <p:cNvPr id="62" name="Rectangle 12"/>
                <p:cNvSpPr/>
                <p:nvPr/>
              </p:nvSpPr>
              <p:spPr>
                <a:xfrm>
                  <a:off x="276989" y="3183061"/>
                  <a:ext cx="4124323" cy="684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9BBB59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45544" y="3333793"/>
                  <a:ext cx="41252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CONSTRUCTION PHASE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5644896" y="3188114"/>
                <a:ext cx="3287476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08000" marR="0" lvl="0" indent="-108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abrication of the equipment</a:t>
                </a:r>
              </a:p>
              <a:p>
                <a:pPr marL="108000" marR="0" lvl="0" indent="-108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Test of the individual elements of</a:t>
                </a:r>
                <a:r>
                  <a:rPr lang="en-US" sz="1400" b="1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the equipment (OSP/TOSP)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79382" y="3877696"/>
            <a:ext cx="4121930" cy="917958"/>
            <a:chOff x="279382" y="3877696"/>
            <a:chExt cx="4121930" cy="917958"/>
          </a:xfrm>
        </p:grpSpPr>
        <p:sp>
          <p:nvSpPr>
            <p:cNvPr id="66" name="TextBox 65"/>
            <p:cNvSpPr txBox="1"/>
            <p:nvPr/>
          </p:nvSpPr>
          <p:spPr>
            <a:xfrm>
              <a:off x="279382" y="4087768"/>
              <a:ext cx="4121930" cy="707886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SCHEDULING OF EXPERIMENT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by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JLab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2341823" y="3877696"/>
              <a:ext cx="0" cy="23239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8" name="Group 67"/>
          <p:cNvGrpSpPr/>
          <p:nvPr/>
        </p:nvGrpSpPr>
        <p:grpSpPr>
          <a:xfrm>
            <a:off x="283850" y="4716826"/>
            <a:ext cx="4145844" cy="905186"/>
            <a:chOff x="220761" y="6585848"/>
            <a:chExt cx="3703132" cy="905186"/>
          </a:xfrm>
        </p:grpSpPr>
        <p:grpSp>
          <p:nvGrpSpPr>
            <p:cNvPr id="69" name="Group 53"/>
            <p:cNvGrpSpPr/>
            <p:nvPr/>
          </p:nvGrpSpPr>
          <p:grpSpPr>
            <a:xfrm>
              <a:off x="220761" y="6807034"/>
              <a:ext cx="3703132" cy="684000"/>
              <a:chOff x="220761" y="6840452"/>
              <a:chExt cx="3703132" cy="6840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28189" y="6840452"/>
                <a:ext cx="3670352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20761" y="6986756"/>
                <a:ext cx="3703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EQUIPMENT INSTALLATION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887196" y="6585848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79381" y="5589656"/>
            <a:ext cx="4121929" cy="840129"/>
            <a:chOff x="244901" y="8191508"/>
            <a:chExt cx="4156410" cy="840129"/>
          </a:xfrm>
        </p:grpSpPr>
        <p:grpSp>
          <p:nvGrpSpPr>
            <p:cNvPr id="74" name="Group 56"/>
            <p:cNvGrpSpPr/>
            <p:nvPr/>
          </p:nvGrpSpPr>
          <p:grpSpPr>
            <a:xfrm>
              <a:off x="244901" y="8347637"/>
              <a:ext cx="4156410" cy="684000"/>
              <a:chOff x="244901" y="7595732"/>
              <a:chExt cx="4156410" cy="6840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4901" y="7595732"/>
                <a:ext cx="4156410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66918" y="7743155"/>
                <a:ext cx="4134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RUN THE EXPERIMENT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2331577" y="8191508"/>
              <a:ext cx="0" cy="18838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8" name="Rectangle 77"/>
          <p:cNvSpPr/>
          <p:nvPr/>
        </p:nvSpPr>
        <p:spPr>
          <a:xfrm>
            <a:off x="5644896" y="5134284"/>
            <a:ext cx="3287475" cy="1169551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“Final” readiness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review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Final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ESAD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RSAD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COO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Safety Checklist(s)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Experimental Procedures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44896" y="3999868"/>
            <a:ext cx="3287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Construction near-completed, 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designs frozen</a:t>
            </a:r>
          </a:p>
          <a:p>
            <a:pPr marL="108000" lvl="0" indent="-108000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“2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” Readiness Review before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submitting scheduling request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559808" y="2933133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4541520" y="4438845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4547616" y="5676333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Readiness Review Process – Flow Chart</a:t>
            </a:r>
          </a:p>
        </p:txBody>
      </p:sp>
    </p:spTree>
    <p:extLst>
      <p:ext uri="{BB962C8B-B14F-4D97-AF65-F5344CB8AC3E}">
        <p14:creationId xmlns:p14="http://schemas.microsoft.com/office/powerpoint/2010/main" val="2796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Readiness Review Process – Web Pages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276" y="2182368"/>
            <a:ext cx="80528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://www.jlab.org/user_resources/PFX/NP-PFX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Or as text only version:</a:t>
            </a:r>
          </a:p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www.jlab.org/user_resources/PFX/NP-PFX/text.html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Words>1062</Words>
  <Application>Microsoft Office PowerPoint</Application>
  <PresentationFormat>On-screen Show (4:3)</PresentationFormat>
  <Paragraphs>212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4_JLab_PowerPoint1</vt:lpstr>
      <vt:lpstr>Custom Design</vt:lpstr>
      <vt:lpstr>PowerPoint Presentation</vt:lpstr>
      <vt:lpstr>PowerPoint Presentation</vt:lpstr>
      <vt:lpstr>Experiment Systems Readiness Process - General</vt:lpstr>
      <vt:lpstr>Experiment Systems Readiness Process - Example</vt:lpstr>
      <vt:lpstr>G0 Safety and Technical Reviews (2002 only)</vt:lpstr>
      <vt:lpstr>PowerPoint Presentation</vt:lpstr>
      <vt:lpstr>Revised READINESS REVIEW PROCESS @ 12 GeV</vt:lpstr>
      <vt:lpstr>PowerPoint Presentation</vt:lpstr>
      <vt:lpstr>PowerPoint Presentation</vt:lpstr>
      <vt:lpstr>PowerPoint Presentation</vt:lpstr>
      <vt:lpstr>PowerPoint Presentation</vt:lpstr>
      <vt:lpstr>ESH&amp;Q Integration for RICH in Physics</vt:lpstr>
      <vt:lpstr>“Final” READINESS REVIEW</vt:lpstr>
      <vt:lpstr>PowerPoint Presentation</vt:lpstr>
    </vt:vector>
  </TitlesOfParts>
  <Company>Jefferson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Carlini</dc:creator>
  <cp:lastModifiedBy>ent</cp:lastModifiedBy>
  <cp:revision>284</cp:revision>
  <dcterms:created xsi:type="dcterms:W3CDTF">2011-04-25T20:30:03Z</dcterms:created>
  <dcterms:modified xsi:type="dcterms:W3CDTF">2013-09-03T15:01:48Z</dcterms:modified>
</cp:coreProperties>
</file>