
<file path=[Content_Types].xml><?xml version="1.0" encoding="utf-8"?>
<Types xmlns="http://schemas.openxmlformats.org/package/2006/content-types">
  <Default Extension="tiff" ContentType="image/tiff"/>
  <Default Extension="rels" ContentType="application/vnd.openxmlformats-package.relationships+xml"/>
  <Default Extension="xls" ContentType="application/vnd.ms-excel"/>
  <Default Extension="jpg" ContentType="image/jpeg"/>
  <Default Extension="xml" ContentType="application/xml"/>
  <Default Extension="jpeg" ContentType="image/jpeg"/>
  <Default Extension="vml" ContentType="application/vnd.openxmlformats-officedocument.vmlDrawing"/>
  <Default Extension="wmf" ContentType="image/x-wmf"/>
  <Default Extension="emf" ContentType="image/x-emf"/>
  <Default Extension="png" ContentType="image/p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388" r:id="rId2"/>
    <p:sldId id="397" r:id="rId3"/>
    <p:sldId id="440" r:id="rId4"/>
    <p:sldId id="415" r:id="rId5"/>
    <p:sldId id="465" r:id="rId6"/>
    <p:sldId id="446" r:id="rId7"/>
    <p:sldId id="447" r:id="rId8"/>
    <p:sldId id="448" r:id="rId9"/>
    <p:sldId id="449" r:id="rId10"/>
    <p:sldId id="414" r:id="rId11"/>
    <p:sldId id="450" r:id="rId12"/>
    <p:sldId id="474" r:id="rId13"/>
    <p:sldId id="433" r:id="rId14"/>
    <p:sldId id="436" r:id="rId15"/>
    <p:sldId id="437" r:id="rId16"/>
    <p:sldId id="459" r:id="rId17"/>
    <p:sldId id="460" r:id="rId18"/>
    <p:sldId id="462" r:id="rId19"/>
    <p:sldId id="431" r:id="rId20"/>
    <p:sldId id="434" r:id="rId21"/>
    <p:sldId id="432" r:id="rId22"/>
    <p:sldId id="435" r:id="rId23"/>
    <p:sldId id="458" r:id="rId24"/>
    <p:sldId id="426" r:id="rId25"/>
    <p:sldId id="461" r:id="rId26"/>
    <p:sldId id="424" r:id="rId27"/>
    <p:sldId id="473" r:id="rId28"/>
    <p:sldId id="456" r:id="rId29"/>
    <p:sldId id="417" r:id="rId30"/>
    <p:sldId id="419" r:id="rId31"/>
    <p:sldId id="438" r:id="rId32"/>
    <p:sldId id="439" r:id="rId33"/>
    <p:sldId id="466" r:id="rId34"/>
    <p:sldId id="421" r:id="rId35"/>
    <p:sldId id="480" r:id="rId36"/>
    <p:sldId id="476" r:id="rId37"/>
    <p:sldId id="477" r:id="rId38"/>
    <p:sldId id="478" r:id="rId39"/>
    <p:sldId id="47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A78"/>
    <a:srgbClr val="F5F701"/>
    <a:srgbClr val="4CD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37" autoAdjust="0"/>
  </p:normalViewPr>
  <p:slideViewPr>
    <p:cSldViewPr snapToGrid="0" snapToObjects="1">
      <p:cViewPr>
        <p:scale>
          <a:sx n="110" d="100"/>
          <a:sy n="110" d="100"/>
        </p:scale>
        <p:origin x="-108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theme" Target="theme/theme1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printerSettings" Target="printerSettings/printerSettings1.bin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viewProps" Target="viewProps.xml"/><Relationship Id="rId4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6146-0E38-724C-8F8F-8FF46B4BA8C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8A572-61CB-384F-BB4C-DB6F1BE60B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11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12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2F7081-FF0F-1C4C-B6E4-DC74F12DCD89}" type="slidenum">
              <a:rPr lang="en-US" sz="1200">
                <a:latin typeface="Calibri" charset="0"/>
              </a:rPr>
              <a:pPr eaLnBrk="1" hangingPunct="1"/>
              <a:t>13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14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15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18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Qual e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 il packing factor di HERMES ?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Refraction or refractive ?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8E4850-44A4-DB45-BB72-4DD6532707AF}" type="slidenum">
              <a:rPr lang="en-US" sz="1200">
                <a:latin typeface="Calibri" charset="0"/>
              </a:rPr>
              <a:pPr eaLnBrk="1" hangingPunct="1"/>
              <a:t>19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Qual e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 il packing factor di HERMES ?</a:t>
            </a:r>
          </a:p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Refraction or refractive ?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68E4850-44A4-DB45-BB72-4DD6532707AF}" type="slidenum">
              <a:rPr lang="en-US" sz="1200">
                <a:latin typeface="Calibri" charset="0"/>
              </a:rPr>
              <a:pPr eaLnBrk="1" hangingPunct="1"/>
              <a:t>20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Fino  a che energia lavora bene l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aerogel di HERMES ?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656886-EED9-0A43-A7C9-488CAC0B705C}" type="slidenum">
              <a:rPr lang="en-US" sz="1200">
                <a:latin typeface="Calibri" charset="0"/>
              </a:rPr>
              <a:pPr eaLnBrk="1" hangingPunct="1"/>
              <a:t>21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Fino  a che energia lavora bene l</a:t>
            </a:r>
            <a:r>
              <a:rPr lang="ja-JP" altLang="en-US">
                <a:latin typeface="Calibri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Calibri" charset="0"/>
                <a:ea typeface="ＭＳ Ｐゴシック" charset="0"/>
                <a:cs typeface="ＭＳ Ｐゴシック" charset="0"/>
              </a:rPr>
              <a:t>aerogel di HERMES ?</a:t>
            </a: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5656886-EED9-0A43-A7C9-488CAC0B705C}" type="slidenum">
              <a:rPr lang="en-US" sz="1200">
                <a:latin typeface="Calibri" charset="0"/>
              </a:rPr>
              <a:pPr eaLnBrk="1" hangingPunct="1"/>
              <a:t>22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CF8A572-94F1-B144-BB00-AEA05C7DEEC9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5700" y="692150"/>
            <a:ext cx="4552950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32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90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Prendeire talks di Hafidi e/o Francesca 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24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25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26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27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29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 dirty="0"/>
          </a:p>
          <a:p>
            <a:r>
              <a:rPr lang="it-IT" dirty="0"/>
              <a:t>----- Meeting Notes (11/11/11 14:49) -----</a:t>
            </a:r>
          </a:p>
          <a:p>
            <a:r>
              <a:rPr lang="it-IT" dirty="0"/>
              <a:t>DIce che mettere cavi fra PMTs e eletrtonica per </a:t>
            </a:r>
          </a:p>
          <a:p>
            <a:r>
              <a:rPr lang="it-IT" dirty="0"/>
              <a:t>singolo fotone puo' essere un problema</a:t>
            </a:r>
          </a:p>
          <a:p>
            <a:r>
              <a:rPr lang="it-IT" dirty="0"/>
              <a:t>----- Meeting Notes (11/11/11 15:38) -----</a:t>
            </a:r>
          </a:p>
          <a:p>
            <a:r>
              <a:rPr lang="it-IT" dirty="0"/>
              <a:t>Fregarsene della geometria e fare ray tracking!!!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30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31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32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33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34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4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35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36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37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38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39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5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6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7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8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9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r>
              <a:rPr lang="it-IT" dirty="0" smtClean="0"/>
              <a:t>9 vs 8</a:t>
            </a:r>
            <a:endParaRPr 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4E311-5AE1-D54E-97D5-B94F128FB259}" type="slidenum">
              <a:rPr lang="en-US"/>
              <a:pPr/>
              <a:t>10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1"/>
            <a:ext cx="5486400" cy="4113286"/>
          </a:xfrm>
        </p:spPr>
        <p:txBody>
          <a:bodyPr/>
          <a:lstStyle/>
          <a:p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3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7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PAX Polarized Antiproton Experiments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7F8002C5-0EFB-8844-B890-D8670C0AE744}" type="slidenum">
              <a:rPr lang="it-IT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331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7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5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3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76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26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8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4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91D47-E5CF-AA4F-937F-7653EEEF2B45}" type="datetimeFigureOut">
              <a:rPr lang="en-US" smtClean="0"/>
              <a:pPr/>
              <a:t>03/09/13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C16C-400F-8248-B8F2-AE48922CC2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1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6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4" Type="http://schemas.openxmlformats.org/officeDocument/2006/relationships/image" Target="../media/image34.wmf"/><Relationship Id="rId10" Type="http://schemas.openxmlformats.org/officeDocument/2006/relationships/oleObject" Target="../embeddings/oleObject1.bin"/><Relationship Id="rId5" Type="http://schemas.openxmlformats.org/officeDocument/2006/relationships/image" Target="../media/image35.jpeg"/><Relationship Id="rId7" Type="http://schemas.openxmlformats.org/officeDocument/2006/relationships/oleObject" Target="../embeddings/Microsoft_Excel_97_-_2004_Worksheet1.xls"/><Relationship Id="rId11" Type="http://schemas.openxmlformats.org/officeDocument/2006/relationships/image" Target="../media/image3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9" Type="http://schemas.openxmlformats.org/officeDocument/2006/relationships/image" Target="../media/image37.jpeg"/><Relationship Id="rId3" Type="http://schemas.openxmlformats.org/officeDocument/2006/relationships/notesSlide" Target="../notesSlides/notesSlide15.xml"/><Relationship Id="rId6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tif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png"/><Relationship Id="rId5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3.png"/><Relationship Id="rId5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image" Target="../media/image49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6.png"/><Relationship Id="rId5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0.png"/><Relationship Id="rId5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3.png"/><Relationship Id="rId5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5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emf"/><Relationship Id="rId5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e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emf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7445" y="1604665"/>
            <a:ext cx="696223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 RICH P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roject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verwie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457483" y="3429000"/>
            <a:ext cx="606827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/>
              <a:t>Contalbrigo </a:t>
            </a:r>
            <a:r>
              <a:rPr lang="en-US" sz="2000" dirty="0" smtClean="0"/>
              <a:t>Marco</a:t>
            </a:r>
            <a:endParaRPr lang="en-US" sz="2000" dirty="0"/>
          </a:p>
          <a:p>
            <a:pPr algn="ctr" eaLnBrk="1" hangingPunct="1"/>
            <a:r>
              <a:rPr lang="en-US" sz="2000" dirty="0"/>
              <a:t>    INFN Ferrara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2427027" y="5384800"/>
            <a:ext cx="43931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 smtClean="0"/>
              <a:t>Rich Project Review, </a:t>
            </a:r>
            <a:r>
              <a:rPr lang="en-US" sz="1800" dirty="0"/>
              <a:t>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September 2013</a:t>
            </a:r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52400" y="5180013"/>
            <a:ext cx="8763000" cy="158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52400" y="6019800"/>
            <a:ext cx="8763000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9973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9"/>
          <p:cNvSpPr txBox="1">
            <a:spLocks noChangeArrowheads="1"/>
          </p:cNvSpPr>
          <p:nvPr/>
        </p:nvSpPr>
        <p:spPr bwMode="auto">
          <a:xfrm>
            <a:off x="732801" y="831555"/>
            <a:ext cx="65031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000" b="1" dirty="0" smtClean="0">
                <a:solidFill>
                  <a:srgbClr val="000090"/>
                </a:solidFill>
                <a:latin typeface="Tahoma" charset="0"/>
                <a:ea typeface="Tahoma" charset="0"/>
                <a:cs typeface="Tahoma" charset="0"/>
              </a:rPr>
              <a:t>   </a:t>
            </a:r>
            <a:r>
              <a:rPr lang="en-US" sz="1600" b="1" dirty="0" smtClean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Aerogel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 </a:t>
            </a:r>
            <a:r>
              <a:rPr lang="en-US" sz="1600" dirty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mandatory to separate hadrons in the 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3-</a:t>
            </a:r>
            <a:r>
              <a:rPr lang="en-US" sz="1600" dirty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8 GeV/c momentum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        		  range with the required large rejection factors </a:t>
            </a:r>
          </a:p>
          <a:p>
            <a:pPr>
              <a:buClr>
                <a:srgbClr val="FF0000"/>
              </a:buClr>
              <a:buFont typeface="Wingdings" charset="2"/>
              <a:buChar char="u"/>
            </a:pPr>
            <a:endParaRPr lang="en-US" sz="800" dirty="0" smtClean="0">
              <a:solidFill>
                <a:srgbClr val="000090"/>
              </a:solidFill>
              <a:latin typeface="Calibri"/>
              <a:ea typeface="Tahoma" charset="0"/>
              <a:cs typeface="Calibri"/>
            </a:endParaRPr>
          </a:p>
          <a:p>
            <a:pPr lvl="1">
              <a:buFont typeface="Wingdings" charset="2"/>
              <a:buChar char="à"/>
            </a:pPr>
            <a:r>
              <a:rPr lang="en-US" sz="1600" dirty="0" smtClean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  collection </a:t>
            </a:r>
            <a:r>
              <a:rPr lang="en-US" sz="1600" dirty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of </a:t>
            </a:r>
            <a:r>
              <a:rPr lang="en-US" sz="1600" b="1" dirty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visible Cherenkov </a:t>
            </a:r>
            <a:r>
              <a:rPr lang="en-US" sz="1600" b="1" dirty="0" smtClean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light</a:t>
            </a:r>
          </a:p>
          <a:p>
            <a:pPr lvl="1">
              <a:buFont typeface="Wingdings" charset="2"/>
              <a:buChar char="à"/>
            </a:pPr>
            <a:r>
              <a:rPr lang="en-US" sz="1600" dirty="0" smtClean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  </a:t>
            </a:r>
            <a:r>
              <a:rPr lang="en-US" sz="1600" dirty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use of </a:t>
            </a:r>
            <a:r>
              <a:rPr lang="en-US" sz="1600" b="1" dirty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PMTs</a:t>
            </a:r>
            <a:r>
              <a:rPr lang="en-US" sz="1600" b="1" dirty="0" smtClean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 </a:t>
            </a:r>
          </a:p>
          <a:p>
            <a:pPr>
              <a:buClr>
                <a:srgbClr val="FF0000"/>
              </a:buClr>
              <a:buFont typeface="Wingdings" charset="2"/>
              <a:buChar char="u"/>
            </a:pPr>
            <a:endParaRPr lang="en-US" sz="800" dirty="0" smtClean="0">
              <a:solidFill>
                <a:srgbClr val="000090"/>
              </a:solidFill>
              <a:latin typeface="Tahoma" charset="0"/>
              <a:ea typeface="Tahoma" charset="0"/>
              <a:cs typeface="Tahoma" charset="0"/>
            </a:endParaRPr>
          </a:p>
          <a:p>
            <a:pPr>
              <a:buClr>
                <a:srgbClr val="FF0000"/>
              </a:buClr>
              <a:buFont typeface="Wingdings" charset="2"/>
              <a:buChar char="u"/>
            </a:pPr>
            <a:r>
              <a:rPr lang="en-US" sz="2000" b="1" dirty="0" smtClean="0">
                <a:solidFill>
                  <a:srgbClr val="000090"/>
                </a:solidFill>
                <a:latin typeface="Tahoma" charset="0"/>
                <a:ea typeface="Tahoma" charset="0"/>
                <a:cs typeface="Tahoma" charset="0"/>
              </a:rPr>
              <a:t>   </a:t>
            </a:r>
            <a:r>
              <a:rPr lang="en-US" sz="1600" b="1" dirty="0" smtClean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Challenging project,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need</a:t>
            </a:r>
            <a:r>
              <a:rPr lang="en-US" sz="1600" b="1" dirty="0" smtClean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 to </a:t>
            </a:r>
            <a:r>
              <a:rPr lang="en-US" sz="1600" dirty="0" smtClean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minimize detector  area covered with 			  expensive </a:t>
            </a:r>
            <a:r>
              <a:rPr lang="en-US" sz="1600" dirty="0" err="1" smtClean="0">
                <a:solidFill>
                  <a:srgbClr val="000090"/>
                </a:solidFill>
                <a:latin typeface="Calibri"/>
                <a:ea typeface="Tahoma" charset="0"/>
                <a:cs typeface="Calibri"/>
              </a:rPr>
              <a:t>photodetectors</a:t>
            </a:r>
            <a:endParaRPr lang="en-US" sz="1600" b="1" dirty="0">
              <a:solidFill>
                <a:srgbClr val="000090"/>
              </a:solidFill>
              <a:latin typeface="Calibri"/>
              <a:ea typeface="Tahoma" charset="0"/>
              <a:cs typeface="Calibri"/>
            </a:endParaRPr>
          </a:p>
        </p:txBody>
      </p:sp>
      <p:pic>
        <p:nvPicPr>
          <p:cNvPr id="42" name="Picture 41" descr="ratios_mo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1563566"/>
            <a:ext cx="4876367" cy="494748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102612" y="-76200"/>
            <a:ext cx="52765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CLAS12 Momentum Range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98916" y="5434343"/>
            <a:ext cx="87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SIDIS </a:t>
            </a:r>
          </a:p>
          <a:p>
            <a:r>
              <a:rPr lang="en-US" sz="1200" b="1" dirty="0" smtClean="0"/>
              <a:t>kinematics</a:t>
            </a:r>
            <a:endParaRPr 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807257" y="5672130"/>
            <a:ext cx="64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TOF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2273" y="3207771"/>
            <a:ext cx="3623073" cy="3253372"/>
          </a:xfrm>
          <a:prstGeom prst="rect">
            <a:avLst/>
          </a:prstGeom>
        </p:spPr>
      </p:pic>
      <p:sp>
        <p:nvSpPr>
          <p:cNvPr id="18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8" name="Rectangle 1164"/>
          <p:cNvSpPr>
            <a:spLocks noChangeArrowheads="1"/>
          </p:cNvSpPr>
          <p:nvPr/>
        </p:nvSpPr>
        <p:spPr bwMode="auto">
          <a:xfrm>
            <a:off x="1772962" y="3021888"/>
            <a:ext cx="18837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FF1B30"/>
              </a:buClr>
            </a:pPr>
            <a:r>
              <a:rPr lang="en-US" sz="1400" b="1" dirty="0">
                <a:solidFill>
                  <a:srgbClr val="292900"/>
                </a:solidFill>
              </a:rPr>
              <a:t>Ratio K/</a:t>
            </a:r>
            <a:r>
              <a:rPr lang="en-US" sz="1400" b="1" dirty="0">
                <a:solidFill>
                  <a:srgbClr val="292900"/>
                </a:solidFill>
                <a:latin typeface="Symbol" charset="0"/>
                <a:sym typeface="Symbol" charset="0"/>
              </a:rPr>
              <a:t></a:t>
            </a:r>
            <a:r>
              <a:rPr lang="en-US" sz="1400" b="1" dirty="0">
                <a:solidFill>
                  <a:srgbClr val="292900"/>
                </a:solidFill>
              </a:rPr>
              <a:t> ~ 0.1-0.15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5364" y="3329665"/>
            <a:ext cx="3059545" cy="274388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34348" y="3303756"/>
            <a:ext cx="3059545" cy="278793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55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3450" y="-76200"/>
            <a:ext cx="53887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SIDIS Kinematics @ CLAS12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5" name="Picture 4" descr="2d_z_po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36" y="1292148"/>
            <a:ext cx="3994728" cy="4996658"/>
          </a:xfrm>
          <a:prstGeom prst="rect">
            <a:avLst/>
          </a:prstGeom>
        </p:spPr>
      </p:pic>
      <p:pic>
        <p:nvPicPr>
          <p:cNvPr id="13" name="Picture 12" descr="2d_pht_pos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8" y="1454729"/>
            <a:ext cx="4271818" cy="4972617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687623" y="918390"/>
            <a:ext cx="3426561" cy="5513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822415" y="922826"/>
            <a:ext cx="2818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Intermediate angular range (15-25</a:t>
            </a:r>
            <a:r>
              <a:rPr lang="en-US" sz="1400" baseline="30000" dirty="0" smtClean="0"/>
              <a:t>o</a:t>
            </a:r>
            <a:r>
              <a:rPr lang="en-US" sz="1400" dirty="0" smtClean="0"/>
              <a:t>) </a:t>
            </a:r>
          </a:p>
          <a:p>
            <a:r>
              <a:rPr lang="en-US" sz="1400" dirty="0" smtClean="0"/>
              <a:t>important to reach high P</a:t>
            </a:r>
            <a:r>
              <a:rPr lang="en-US" sz="1400" baseline="-25000" dirty="0" smtClean="0"/>
              <a:t>T</a:t>
            </a:r>
            <a:r>
              <a:rPr lang="en-US" sz="1400" dirty="0" smtClean="0"/>
              <a:t> values</a:t>
            </a:r>
            <a:endParaRPr lang="en-US" sz="1400" dirty="0"/>
          </a:p>
        </p:txBody>
      </p:sp>
      <p:sp>
        <p:nvSpPr>
          <p:cNvPr id="19" name="Oval 18"/>
          <p:cNvSpPr/>
          <p:nvPr/>
        </p:nvSpPr>
        <p:spPr>
          <a:xfrm rot="1051216">
            <a:off x="1213882" y="2078181"/>
            <a:ext cx="1780995" cy="79761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812636" y="1469774"/>
            <a:ext cx="161637" cy="516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089392" y="888291"/>
            <a:ext cx="3223336" cy="55138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24183" y="892727"/>
            <a:ext cx="3023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High Momentum region important  as</a:t>
            </a:r>
          </a:p>
          <a:p>
            <a:r>
              <a:rPr lang="en-US" sz="1400" dirty="0" smtClean="0"/>
              <a:t>transient to hard semi-exclusive region </a:t>
            </a:r>
          </a:p>
        </p:txBody>
      </p:sp>
      <p:sp>
        <p:nvSpPr>
          <p:cNvPr id="24" name="Oval 23"/>
          <p:cNvSpPr/>
          <p:nvPr/>
        </p:nvSpPr>
        <p:spPr>
          <a:xfrm rot="1051216">
            <a:off x="6508708" y="2310684"/>
            <a:ext cx="1603656" cy="67318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7472218" y="1469774"/>
            <a:ext cx="0" cy="8677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24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933765" y="2663316"/>
            <a:ext cx="5202382" cy="2000916"/>
            <a:chOff x="3941618" y="2602632"/>
            <a:chExt cx="5202382" cy="20009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41618" y="2602632"/>
              <a:ext cx="5202382" cy="200091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399411" y="2833670"/>
              <a:ext cx="1558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25000" dirty="0" smtClean="0"/>
                <a:t>T</a:t>
              </a:r>
              <a:r>
                <a:rPr lang="en-US" dirty="0" smtClean="0"/>
                <a:t> distribution</a:t>
              </a:r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966" y="4505264"/>
            <a:ext cx="2055550" cy="200584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249967" y="6466337"/>
            <a:ext cx="1863463" cy="95655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87" y="4432651"/>
            <a:ext cx="2758367" cy="220545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162" y="-76200"/>
            <a:ext cx="390526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RICH Requirements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82942" y="624421"/>
            <a:ext cx="5086927" cy="2065368"/>
            <a:chOff x="7797565" y="4543602"/>
            <a:chExt cx="5086927" cy="20653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97565" y="4543602"/>
              <a:ext cx="5086927" cy="206536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233324" y="4729434"/>
              <a:ext cx="1417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</a:t>
              </a:r>
              <a:r>
                <a:rPr lang="en-US" dirty="0" smtClean="0"/>
                <a:t> distribution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30503" y="1107017"/>
            <a:ext cx="4237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Zapf Dingbats"/>
                <a:ea typeface="Zapf Dingbats"/>
                <a:cs typeface="Zapf Dingbats"/>
                <a:sym typeface="Zapf Dingbats"/>
              </a:rPr>
              <a:t>  </a:t>
            </a:r>
            <a:r>
              <a:rPr lang="en-US" sz="1600" dirty="0" smtClean="0"/>
              <a:t>Full momentum coverage from 3 up to 8 GeV/c</a:t>
            </a:r>
          </a:p>
          <a:p>
            <a:r>
              <a:rPr lang="en-US" sz="1600" dirty="0" smtClean="0"/>
              <a:t>        Pion rejection above 3 GeV/c</a:t>
            </a:r>
          </a:p>
          <a:p>
            <a:r>
              <a:rPr lang="en-US" sz="1600" dirty="0" smtClean="0"/>
              <a:t>        Proton rejection above 5 GeV/c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25826" y="2971516"/>
            <a:ext cx="27568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Angular coverage reaching </a:t>
            </a:r>
          </a:p>
          <a:p>
            <a:r>
              <a:rPr lang="en-US" sz="1600" dirty="0" smtClean="0"/>
              <a:t>above 20 and up to 25 degrees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62944" y="5086363"/>
            <a:ext cx="3873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sz="1600" dirty="0" smtClean="0"/>
              <a:t>Contamination limited at the few % level</a:t>
            </a:r>
          </a:p>
          <a:p>
            <a:r>
              <a:rPr lang="en-US" sz="1600" dirty="0" smtClean="0"/>
              <a:t>            Pion </a:t>
            </a:r>
            <a:r>
              <a:rPr lang="en-US" sz="1600" dirty="0"/>
              <a:t>rejection close to 500 </a:t>
            </a:r>
            <a:r>
              <a:rPr lang="en-US" sz="1600" dirty="0" smtClean="0"/>
              <a:t>   </a:t>
            </a:r>
            <a:endParaRPr lang="en-US" sz="1600" dirty="0"/>
          </a:p>
          <a:p>
            <a:r>
              <a:rPr lang="en-US" sz="1600" dirty="0" smtClean="0"/>
              <a:t>            Proton </a:t>
            </a:r>
            <a:r>
              <a:rPr lang="en-US" sz="1600" dirty="0"/>
              <a:t>rejection close to </a:t>
            </a:r>
            <a:r>
              <a:rPr lang="en-US" sz="1600" dirty="0" smtClean="0"/>
              <a:t>100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2980954" y="4432650"/>
            <a:ext cx="241283" cy="1906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 rot="5400000">
            <a:off x="4701540" y="6103874"/>
            <a:ext cx="170955" cy="8320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13304" y="4534326"/>
            <a:ext cx="2366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1</a:t>
            </a:r>
            <a:endParaRPr lang="en-US" sz="8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953506" y="4929636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-1</a:t>
            </a:r>
            <a:endParaRPr lang="en-US" sz="800" b="1" baseline="30000" dirty="0"/>
          </a:p>
        </p:txBody>
      </p:sp>
      <p:sp>
        <p:nvSpPr>
          <p:cNvPr id="29" name="TextBox 28"/>
          <p:cNvSpPr txBox="1"/>
          <p:nvPr/>
        </p:nvSpPr>
        <p:spPr>
          <a:xfrm>
            <a:off x="2954049" y="5319664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-2</a:t>
            </a:r>
            <a:endParaRPr lang="en-US" sz="800" b="1" baseline="30000" dirty="0"/>
          </a:p>
        </p:txBody>
      </p:sp>
      <p:sp>
        <p:nvSpPr>
          <p:cNvPr id="30" name="TextBox 29"/>
          <p:cNvSpPr txBox="1"/>
          <p:nvPr/>
        </p:nvSpPr>
        <p:spPr>
          <a:xfrm>
            <a:off x="2954049" y="5710085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-3</a:t>
            </a:r>
            <a:endParaRPr lang="en-US" sz="800" b="1" baseline="30000" dirty="0"/>
          </a:p>
        </p:txBody>
      </p:sp>
      <p:sp>
        <p:nvSpPr>
          <p:cNvPr id="31" name="TextBox 30"/>
          <p:cNvSpPr txBox="1"/>
          <p:nvPr/>
        </p:nvSpPr>
        <p:spPr>
          <a:xfrm>
            <a:off x="2958770" y="6099911"/>
            <a:ext cx="3513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10</a:t>
            </a:r>
            <a:r>
              <a:rPr lang="en-US" sz="800" b="1" baseline="30000" dirty="0" smtClean="0"/>
              <a:t>-4</a:t>
            </a:r>
            <a:endParaRPr lang="en-US" sz="800" b="1" baseline="30000" dirty="0"/>
          </a:p>
        </p:txBody>
      </p:sp>
      <p:sp>
        <p:nvSpPr>
          <p:cNvPr id="6" name="TextBox 5"/>
          <p:cNvSpPr txBox="1"/>
          <p:nvPr/>
        </p:nvSpPr>
        <p:spPr>
          <a:xfrm>
            <a:off x="2842539" y="4283239"/>
            <a:ext cx="5437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latin typeface="Symbol" charset="2"/>
                <a:cs typeface="Symbol" charset="2"/>
              </a:rPr>
              <a:t>p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mis</a:t>
            </a:r>
            <a:r>
              <a:rPr lang="en-US" sz="800" b="1" dirty="0" smtClean="0"/>
              <a:t>-ID </a:t>
            </a:r>
            <a:endParaRPr lang="en-US" sz="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97319" y="4508656"/>
            <a:ext cx="1133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90% </a:t>
            </a:r>
            <a:r>
              <a:rPr lang="en-US" sz="900" b="1" dirty="0" err="1" smtClean="0"/>
              <a:t>kaon</a:t>
            </a:r>
            <a:r>
              <a:rPr lang="en-US" sz="900" b="1" dirty="0" smtClean="0"/>
              <a:t> efficiency</a:t>
            </a:r>
            <a:endParaRPr lang="en-US" sz="9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205979" y="6389946"/>
            <a:ext cx="9988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n-sigma separation </a:t>
            </a:r>
            <a:endParaRPr lang="en-US" sz="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70621" y="6291263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75421" y="6286730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1</a:t>
            </a:r>
            <a:endParaRPr lang="en-US" sz="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871110" y="6291263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75878" y="6286730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3</a:t>
            </a:r>
            <a:endParaRPr lang="en-US" sz="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471860" y="6288088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/>
              <a:t>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79516" y="6288021"/>
            <a:ext cx="2236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 smtClean="0"/>
              <a:t>5</a:t>
            </a:r>
            <a:endParaRPr lang="en-US" sz="600" b="1" dirty="0"/>
          </a:p>
        </p:txBody>
      </p:sp>
      <p:sp>
        <p:nvSpPr>
          <p:cNvPr id="39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01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2782599" y="3234857"/>
            <a:ext cx="1512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4134032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76238" y="66087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600">
              <a:latin typeface="Calibri" charset="0"/>
            </a:endParaRPr>
          </a:p>
        </p:txBody>
      </p:sp>
      <p:sp>
        <p:nvSpPr>
          <p:cNvPr id="16390" name="Rectangle 2"/>
          <p:cNvSpPr>
            <a:spLocks noChangeArrowheads="1"/>
          </p:cNvSpPr>
          <p:nvPr/>
        </p:nvSpPr>
        <p:spPr bwMode="auto">
          <a:xfrm>
            <a:off x="2782599" y="3234857"/>
            <a:ext cx="15128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4134032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16392" name="TextBox 79"/>
          <p:cNvSpPr txBox="1">
            <a:spLocks noChangeArrowheads="1"/>
          </p:cNvSpPr>
          <p:nvPr/>
        </p:nvSpPr>
        <p:spPr bwMode="auto">
          <a:xfrm rot="3978021">
            <a:off x="2950080" y="4485013"/>
            <a:ext cx="936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schemeClr val="bg1"/>
                </a:solidFill>
                <a:latin typeface="Calibri" charset="0"/>
              </a:rPr>
              <a:t>RICH</a:t>
            </a:r>
          </a:p>
        </p:txBody>
      </p:sp>
      <p:pic>
        <p:nvPicPr>
          <p:cNvPr id="16393" name="Picture 4" descr="CLAS12_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12213" r="20834" b="13322"/>
          <a:stretch>
            <a:fillRect/>
          </a:stretch>
        </p:blipFill>
        <p:spPr bwMode="auto">
          <a:xfrm>
            <a:off x="216942" y="2058519"/>
            <a:ext cx="41497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0" y="56673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endParaRPr lang="en-GB" sz="400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16395" name="Rectangle 4"/>
          <p:cNvSpPr>
            <a:spLocks noChangeArrowheads="1"/>
          </p:cNvSpPr>
          <p:nvPr/>
        </p:nvSpPr>
        <p:spPr bwMode="auto">
          <a:xfrm>
            <a:off x="0" y="4134032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96" name="Text Box 5"/>
          <p:cNvSpPr txBox="1">
            <a:spLocks noChangeArrowheads="1"/>
          </p:cNvSpPr>
          <p:nvPr/>
        </p:nvSpPr>
        <p:spPr bwMode="auto">
          <a:xfrm>
            <a:off x="376238" y="69024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6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98" name="Rectangle 4"/>
          <p:cNvSpPr>
            <a:spLocks noChangeArrowheads="1"/>
          </p:cNvSpPr>
          <p:nvPr/>
        </p:nvSpPr>
        <p:spPr bwMode="auto">
          <a:xfrm>
            <a:off x="0" y="4134032"/>
            <a:ext cx="1152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399" name="Text Box 5"/>
          <p:cNvSpPr txBox="1">
            <a:spLocks noChangeArrowheads="1"/>
          </p:cNvSpPr>
          <p:nvPr/>
        </p:nvSpPr>
        <p:spPr bwMode="auto">
          <a:xfrm>
            <a:off x="376238" y="69024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6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6541" name="Text Box 5"/>
          <p:cNvSpPr txBox="1">
            <a:spLocks noChangeArrowheads="1"/>
          </p:cNvSpPr>
          <p:nvPr/>
        </p:nvSpPr>
        <p:spPr bwMode="auto">
          <a:xfrm>
            <a:off x="376238" y="690245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60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16544" name="Group 53"/>
          <p:cNvGrpSpPr>
            <a:grpSpLocks/>
          </p:cNvGrpSpPr>
          <p:nvPr/>
        </p:nvGrpSpPr>
        <p:grpSpPr bwMode="auto">
          <a:xfrm>
            <a:off x="3085555" y="2583982"/>
            <a:ext cx="620712" cy="2960687"/>
            <a:chOff x="2868357" y="1287458"/>
            <a:chExt cx="620178" cy="2960597"/>
          </a:xfrm>
        </p:grpSpPr>
        <p:sp>
          <p:nvSpPr>
            <p:cNvPr id="91" name="Trapezoid 90"/>
            <p:cNvSpPr/>
            <p:nvPr/>
          </p:nvSpPr>
          <p:spPr bwMode="auto">
            <a:xfrm rot="17936322" flipH="1">
              <a:off x="2386289" y="3145810"/>
              <a:ext cx="1628725" cy="575766"/>
            </a:xfrm>
            <a:prstGeom prst="trapezoid">
              <a:avLst>
                <a:gd name="adj" fmla="val 58292"/>
              </a:avLst>
            </a:prstGeom>
            <a:solidFill>
              <a:srgbClr val="FF7A7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2" name="Trapezoid 91"/>
            <p:cNvSpPr/>
            <p:nvPr/>
          </p:nvSpPr>
          <p:spPr bwMode="auto">
            <a:xfrm rot="14529695">
              <a:off x="2327590" y="1828225"/>
              <a:ext cx="1657300" cy="575766"/>
            </a:xfrm>
            <a:prstGeom prst="trapezoid">
              <a:avLst>
                <a:gd name="adj" fmla="val 58292"/>
              </a:avLst>
            </a:prstGeom>
            <a:solidFill>
              <a:srgbClr val="FF7A7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6575" name="Group 55"/>
            <p:cNvGrpSpPr>
              <a:grpSpLocks/>
            </p:cNvGrpSpPr>
            <p:nvPr/>
          </p:nvGrpSpPr>
          <p:grpSpPr bwMode="auto">
            <a:xfrm>
              <a:off x="2952750" y="1797051"/>
              <a:ext cx="468313" cy="2090739"/>
              <a:chOff x="3003954" y="1697001"/>
              <a:chExt cx="466799" cy="2091097"/>
            </a:xfrm>
          </p:grpSpPr>
          <p:sp>
            <p:nvSpPr>
              <p:cNvPr id="16576" name="TextBox 53"/>
              <p:cNvSpPr txBox="1">
                <a:spLocks noChangeArrowheads="1"/>
              </p:cNvSpPr>
              <p:nvPr/>
            </p:nvSpPr>
            <p:spPr bwMode="auto">
              <a:xfrm rot="3885043">
                <a:off x="2889170" y="1909736"/>
                <a:ext cx="794317" cy="368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>
                    <a:solidFill>
                      <a:srgbClr val="333399"/>
                    </a:solidFill>
                    <a:latin typeface="Tahoma" charset="0"/>
                    <a:cs typeface="Tahoma" charset="0"/>
                  </a:rPr>
                  <a:t>RICH</a:t>
                </a:r>
              </a:p>
            </p:txBody>
          </p:sp>
          <p:sp>
            <p:nvSpPr>
              <p:cNvPr id="16577" name="TextBox 54"/>
              <p:cNvSpPr txBox="1">
                <a:spLocks noChangeArrowheads="1"/>
              </p:cNvSpPr>
              <p:nvPr/>
            </p:nvSpPr>
            <p:spPr bwMode="auto">
              <a:xfrm rot="7137055">
                <a:off x="2791219" y="3206516"/>
                <a:ext cx="794317" cy="368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800" b="1" dirty="0">
                    <a:solidFill>
                      <a:srgbClr val="333399"/>
                    </a:solidFill>
                    <a:latin typeface="Tahoma" charset="0"/>
                    <a:cs typeface="Tahoma" charset="0"/>
                  </a:rPr>
                  <a:t>RICH</a:t>
                </a:r>
              </a:p>
            </p:txBody>
          </p:sp>
        </p:grpSp>
      </p:grpSp>
      <p:sp>
        <p:nvSpPr>
          <p:cNvPr id="72" name="Rectangle 7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1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graphicFrame>
        <p:nvGraphicFramePr>
          <p:cNvPr id="93" name="Table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827004"/>
              </p:ext>
            </p:extLst>
          </p:nvPr>
        </p:nvGraphicFramePr>
        <p:xfrm>
          <a:off x="4542015" y="2309269"/>
          <a:ext cx="4405711" cy="373888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4057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/>
                          <a:cs typeface="Calibri"/>
                        </a:rPr>
                        <a:t>INSTITUTIONS</a:t>
                      </a:r>
                      <a:endParaRPr lang="en-US" sz="1600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INFN</a:t>
                      </a:r>
                      <a:r>
                        <a:rPr lang="en-US" sz="1600" b="1" baseline="0" dirty="0" smtClean="0">
                          <a:latin typeface="Calibri"/>
                          <a:cs typeface="Calibri"/>
                        </a:rPr>
                        <a:t> (Italy)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rgbClr val="17375E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Bari, Ferrara,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Genova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L.Frascati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Roma/ISS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Jefferson Lab (Newport News, USA)</a:t>
                      </a:r>
                      <a:endParaRPr lang="en-US" sz="1600" b="1" dirty="0" smtClean="0">
                        <a:latin typeface="+mn-lt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n-lt"/>
                          <a:cs typeface="Calibri"/>
                        </a:rPr>
                        <a:t>Argonne</a:t>
                      </a:r>
                      <a:r>
                        <a:rPr lang="en-US" sz="1600" b="1" baseline="0" dirty="0" smtClean="0">
                          <a:latin typeface="+mn-lt"/>
                          <a:cs typeface="Calibri"/>
                        </a:rPr>
                        <a:t> National Lab (Argonne, USA)</a:t>
                      </a:r>
                      <a:endParaRPr lang="en-US" sz="1600" b="1" dirty="0" smtClean="0">
                        <a:latin typeface="+mn-lt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Duquesne University  (Pittsburgh, USA) 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Glasgow University  (Glasgow, UK)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J. Gutenberg 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Universitat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Mainz (Mainz, Germany) </a:t>
                      </a:r>
                      <a:endParaRPr lang="en-US" sz="1600" b="1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85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Kyungpook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National University, (</a:t>
                      </a:r>
                      <a:r>
                        <a:rPr lang="en-US" sz="1600" b="1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Daegu</a:t>
                      </a:r>
                      <a:r>
                        <a:rPr lang="en-US" sz="16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Korea)</a:t>
                      </a:r>
                      <a:endParaRPr lang="en-US" sz="1600" b="1" dirty="0" smtClean="0">
                        <a:solidFill>
                          <a:srgbClr val="000000"/>
                        </a:solidFill>
                        <a:latin typeface="+mn-lt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University</a:t>
                      </a:r>
                      <a:r>
                        <a:rPr lang="en-US" sz="1600" b="1" baseline="0" dirty="0" smtClean="0">
                          <a:latin typeface="Calibri"/>
                          <a:cs typeface="Calibri"/>
                        </a:rPr>
                        <a:t> of</a:t>
                      </a:r>
                      <a:r>
                        <a:rPr lang="en-US" sz="1600" b="1" dirty="0" smtClean="0">
                          <a:latin typeface="Calibri"/>
                          <a:cs typeface="Calibri"/>
                        </a:rPr>
                        <a:t> Connecticut  (Storrs, USA)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UTFSM (Valparaiso, Chile)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4" name="Rectangle 93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3027751" y="-76200"/>
            <a:ext cx="342623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CLAS12 RICH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71" name="Text Box 22"/>
          <p:cNvSpPr txBox="1">
            <a:spLocks noChangeArrowheads="1"/>
          </p:cNvSpPr>
          <p:nvPr/>
        </p:nvSpPr>
        <p:spPr bwMode="auto">
          <a:xfrm>
            <a:off x="1039349" y="902663"/>
            <a:ext cx="7600659" cy="74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b="1" dirty="0" smtClean="0">
                <a:solidFill>
                  <a:srgbClr val="FF0000"/>
                </a:solidFill>
                <a:latin typeface="+mj-lt"/>
                <a:cs typeface="Symbol" charset="0"/>
              </a:rPr>
              <a:t>RICH goal:         </a:t>
            </a:r>
            <a:r>
              <a:rPr lang="en-US" sz="1800" b="1" dirty="0" smtClean="0">
                <a:solidFill>
                  <a:srgbClr val="0000FF"/>
                </a:solidFill>
                <a:latin typeface="Symbol" charset="0"/>
                <a:cs typeface="Symbol" charset="0"/>
              </a:rPr>
              <a:t>p</a:t>
            </a:r>
            <a:r>
              <a:rPr lang="en-US" sz="1800" b="1" dirty="0" smtClean="0">
                <a:solidFill>
                  <a:srgbClr val="0000FF"/>
                </a:solidFill>
                <a:latin typeface="Calibri" charset="0"/>
              </a:rPr>
              <a:t>/K/p identification from 3 up to 8 GeV/c and 25 degrees</a:t>
            </a:r>
          </a:p>
          <a:p>
            <a:pPr>
              <a:lnSpc>
                <a:spcPct val="120000"/>
              </a:lnSpc>
            </a:pPr>
            <a:r>
              <a:rPr lang="en-US" sz="1800" dirty="0" smtClean="0">
                <a:solidFill>
                  <a:srgbClr val="0000FF"/>
                </a:solidFill>
                <a:latin typeface="Calibri" charset="0"/>
              </a:rPr>
              <a:t>                            </a:t>
            </a:r>
            <a:r>
              <a:rPr lang="en-US" sz="1800" b="1" dirty="0" smtClean="0">
                <a:solidFill>
                  <a:srgbClr val="0000FF"/>
                </a:solidFill>
                <a:latin typeface="Calibri" charset="0"/>
              </a:rPr>
              <a:t>~4</a:t>
            </a:r>
            <a:r>
              <a:rPr lang="en-US" sz="1800" b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s</a:t>
            </a:r>
            <a:r>
              <a:rPr lang="en-US" sz="1800" b="1" dirty="0" smtClean="0">
                <a:solidFill>
                  <a:srgbClr val="0000FF"/>
                </a:solidFill>
                <a:latin typeface="Calibri" charset="0"/>
              </a:rPr>
              <a:t> pion-</a:t>
            </a:r>
            <a:r>
              <a:rPr lang="en-US" sz="1800" b="1" dirty="0" err="1" smtClean="0">
                <a:solidFill>
                  <a:srgbClr val="0000FF"/>
                </a:solidFill>
                <a:latin typeface="Calibri" charset="0"/>
              </a:rPr>
              <a:t>kaon</a:t>
            </a:r>
            <a:r>
              <a:rPr lang="en-US" sz="1800" b="1" dirty="0" smtClean="0">
                <a:solidFill>
                  <a:srgbClr val="0000FF"/>
                </a:solidFill>
                <a:latin typeface="Calibri" charset="0"/>
              </a:rPr>
              <a:t> separation</a:t>
            </a:r>
            <a:r>
              <a:rPr lang="en-US" sz="1800" dirty="0" smtClean="0">
                <a:solidFill>
                  <a:srgbClr val="0000FF"/>
                </a:solidFill>
                <a:latin typeface="Calibri" charset="0"/>
              </a:rPr>
              <a:t> </a:t>
            </a:r>
            <a:r>
              <a:rPr lang="en-US" sz="1800" b="1" dirty="0" smtClean="0">
                <a:solidFill>
                  <a:srgbClr val="0000FF"/>
                </a:solidFill>
                <a:latin typeface="Calibri" charset="0"/>
              </a:rPr>
              <a:t>for a pion rejection factor </a:t>
            </a:r>
            <a:r>
              <a:rPr lang="en-US" sz="1800" dirty="0" smtClean="0">
                <a:solidFill>
                  <a:srgbClr val="0000FF"/>
                </a:solidFill>
                <a:latin typeface="Calibri" charset="0"/>
              </a:rPr>
              <a:t>~ </a:t>
            </a:r>
            <a:r>
              <a:rPr lang="en-US" sz="1800" b="1" dirty="0" smtClean="0">
                <a:solidFill>
                  <a:srgbClr val="0000FF"/>
                </a:solidFill>
                <a:latin typeface="Calibri" charset="0"/>
              </a:rPr>
              <a:t>1:500</a:t>
            </a:r>
            <a:endParaRPr lang="en-US" sz="1800" dirty="0" smtClean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29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49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9690" y="-76200"/>
            <a:ext cx="483625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RICH Base Configuration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483" y="2828637"/>
            <a:ext cx="4186242" cy="33075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9" y="845391"/>
            <a:ext cx="4768273" cy="54177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6483" y="935182"/>
            <a:ext cx="41145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</a:t>
            </a:r>
            <a:r>
              <a:rPr lang="en-US" sz="1600" baseline="30000" dirty="0"/>
              <a:t>st</a:t>
            </a:r>
            <a:r>
              <a:rPr lang="en-US" sz="1600" dirty="0"/>
              <a:t> sector by the end of </a:t>
            </a:r>
            <a:r>
              <a:rPr lang="en-US" sz="1600" dirty="0" smtClean="0"/>
              <a:t>FY</a:t>
            </a:r>
            <a:r>
              <a:rPr lang="en-US" sz="1600" dirty="0" smtClean="0"/>
              <a:t>16</a:t>
            </a:r>
            <a:r>
              <a:rPr lang="en-US" sz="1600" dirty="0" smtClean="0"/>
              <a:t>: one year before</a:t>
            </a:r>
          </a:p>
          <a:p>
            <a:r>
              <a:rPr lang="en-US" sz="1600" dirty="0" err="1"/>
              <a:t>u</a:t>
            </a:r>
            <a:r>
              <a:rPr lang="en-US" sz="1600" dirty="0" err="1" smtClean="0"/>
              <a:t>npolarized</a:t>
            </a:r>
            <a:r>
              <a:rPr lang="en-US" sz="1600" dirty="0" smtClean="0"/>
              <a:t>  and </a:t>
            </a:r>
            <a:r>
              <a:rPr lang="en-US" sz="1600" dirty="0"/>
              <a:t>l</a:t>
            </a:r>
            <a:r>
              <a:rPr lang="en-US" sz="1600" dirty="0" smtClean="0"/>
              <a:t>ongitudinal polarized target </a:t>
            </a:r>
            <a:endParaRPr lang="en-US" sz="1600" dirty="0"/>
          </a:p>
          <a:p>
            <a:r>
              <a:rPr lang="en-US" sz="1600" dirty="0"/>
              <a:t>p</a:t>
            </a:r>
            <a:r>
              <a:rPr lang="en-US" sz="1600" dirty="0" smtClean="0"/>
              <a:t>hysics runs</a:t>
            </a:r>
          </a:p>
          <a:p>
            <a:endParaRPr lang="en-US" sz="1600" dirty="0" smtClean="0"/>
          </a:p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/>
              <a:t>++ </a:t>
            </a:r>
            <a:r>
              <a:rPr lang="en-US" sz="1600" dirty="0" smtClean="0"/>
              <a:t>sector </a:t>
            </a:r>
            <a:r>
              <a:rPr lang="en-US" sz="1600" dirty="0" smtClean="0"/>
              <a:t>importan</a:t>
            </a:r>
            <a:r>
              <a:rPr lang="en-US" sz="1600" dirty="0" smtClean="0"/>
              <a:t>t </a:t>
            </a:r>
            <a:r>
              <a:rPr lang="en-US" sz="1600" dirty="0" smtClean="0"/>
              <a:t>for  </a:t>
            </a:r>
            <a:r>
              <a:rPr lang="en-US" sz="1600" dirty="0" smtClean="0"/>
              <a:t>transverse target </a:t>
            </a:r>
            <a:endParaRPr lang="en-US" sz="1600" dirty="0" smtClean="0"/>
          </a:p>
          <a:p>
            <a:r>
              <a:rPr lang="en-US" sz="1600" dirty="0"/>
              <a:t>p</a:t>
            </a:r>
            <a:r>
              <a:rPr lang="en-US" sz="1600" dirty="0" smtClean="0"/>
              <a:t>hysics runs </a:t>
            </a:r>
            <a:r>
              <a:rPr lang="en-US" sz="1600" dirty="0" smtClean="0"/>
              <a:t>(left-right symmetry and statistics) </a:t>
            </a:r>
            <a:endParaRPr lang="en-US" sz="1600" dirty="0"/>
          </a:p>
        </p:txBody>
      </p:sp>
      <p:sp>
        <p:nvSpPr>
          <p:cNvPr id="12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35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7" descr="Rich_detector_space_study_2010-08-3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58" y="549275"/>
            <a:ext cx="6789737" cy="524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87697" y="-76200"/>
            <a:ext cx="590633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CLAS12 Geometry Constraints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rapezoid 10"/>
          <p:cNvSpPr/>
          <p:nvPr/>
        </p:nvSpPr>
        <p:spPr>
          <a:xfrm rot="14670301">
            <a:off x="5945183" y="3287712"/>
            <a:ext cx="1989138" cy="728663"/>
          </a:xfrm>
          <a:prstGeom prst="trapezoi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Arc 11"/>
          <p:cNvSpPr/>
          <p:nvPr/>
        </p:nvSpPr>
        <p:spPr>
          <a:xfrm>
            <a:off x="3846508" y="4584700"/>
            <a:ext cx="347662" cy="544513"/>
          </a:xfrm>
          <a:prstGeom prst="arc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4149720" y="4400550"/>
            <a:ext cx="488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25</a:t>
            </a:r>
            <a:r>
              <a:rPr lang="en-US" sz="1600" baseline="30000" dirty="0">
                <a:solidFill>
                  <a:srgbClr val="FF0000"/>
                </a:solidFill>
              </a:rPr>
              <a:t>o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452808" y="3095625"/>
            <a:ext cx="3608387" cy="17192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9"/>
          <p:cNvSpPr txBox="1">
            <a:spLocks noChangeArrowheads="1"/>
          </p:cNvSpPr>
          <p:nvPr/>
        </p:nvSpPr>
        <p:spPr bwMode="auto">
          <a:xfrm rot="4020655">
            <a:off x="6763539" y="2640807"/>
            <a:ext cx="1246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FTOF wall 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 rot="3849478">
            <a:off x="5456233" y="24130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DC3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 rot="3743625">
            <a:off x="4481508" y="2882900"/>
            <a:ext cx="9890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TORUS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 rot="20121779">
            <a:off x="5006970" y="3903663"/>
            <a:ext cx="858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0000"/>
                </a:solidFill>
              </a:rPr>
              <a:t>538 cm</a:t>
            </a:r>
          </a:p>
        </p:txBody>
      </p:sp>
      <p:sp>
        <p:nvSpPr>
          <p:cNvPr id="19" name="TextBox 34"/>
          <p:cNvSpPr txBox="1">
            <a:spLocks noChangeArrowheads="1"/>
          </p:cNvSpPr>
          <p:nvPr/>
        </p:nvSpPr>
        <p:spPr bwMode="auto">
          <a:xfrm rot="20077863">
            <a:off x="6400795" y="3262313"/>
            <a:ext cx="858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</a:rPr>
              <a:t>124 cm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48404" y="932269"/>
            <a:ext cx="2243794" cy="1293146"/>
            <a:chOff x="330634" y="884821"/>
            <a:chExt cx="2720398" cy="1293146"/>
          </a:xfrm>
        </p:grpSpPr>
        <p:sp>
          <p:nvSpPr>
            <p:cNvPr id="2" name="Rounded Rectangle 1"/>
            <p:cNvSpPr/>
            <p:nvPr/>
          </p:nvSpPr>
          <p:spPr>
            <a:xfrm>
              <a:off x="330634" y="884821"/>
              <a:ext cx="2620818" cy="129266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40"/>
            <p:cNvSpPr txBox="1">
              <a:spLocks noChangeArrowheads="1"/>
            </p:cNvSpPr>
            <p:nvPr/>
          </p:nvSpPr>
          <p:spPr bwMode="auto">
            <a:xfrm>
              <a:off x="330634" y="885306"/>
              <a:ext cx="2720398" cy="129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 dirty="0" smtClean="0">
                  <a:solidFill>
                    <a:srgbClr val="FF0000"/>
                  </a:solidFill>
                </a:rPr>
                <a:t>Base Numbers</a:t>
              </a:r>
            </a:p>
            <a:p>
              <a:pPr eaLnBrk="1" hangingPunct="1"/>
              <a:r>
                <a:rPr lang="en-US" sz="600" dirty="0" smtClean="0">
                  <a:solidFill>
                    <a:srgbClr val="FF0000"/>
                  </a:solidFill>
                </a:rPr>
                <a:t>     </a:t>
              </a:r>
              <a:endParaRPr lang="en-US" sz="600" dirty="0">
                <a:solidFill>
                  <a:srgbClr val="FF0000"/>
                </a:solidFill>
              </a:endParaRPr>
            </a:p>
            <a:p>
              <a:pPr eaLnBrk="1" hangingPunct="1"/>
              <a:r>
                <a:rPr lang="en-US" sz="1400" dirty="0">
                  <a:solidFill>
                    <a:srgbClr val="FF0000"/>
                  </a:solidFill>
                </a:rPr>
                <a:t>    </a:t>
              </a:r>
              <a:r>
                <a:rPr lang="en-US" sz="1400" dirty="0">
                  <a:solidFill>
                    <a:srgbClr val="FF0000"/>
                  </a:solidFill>
                  <a:latin typeface="Wingdings" charset="0"/>
                  <a:cs typeface="Wingdings" charset="0"/>
                </a:rPr>
                <a:t> </a:t>
              </a:r>
              <a:r>
                <a:rPr lang="en-US" sz="1400" dirty="0" smtClean="0">
                  <a:solidFill>
                    <a:srgbClr val="FF0000"/>
                  </a:solidFill>
                </a:rPr>
                <a:t>5 m from IP</a:t>
              </a:r>
              <a:endParaRPr lang="en-US" sz="1400" dirty="0">
                <a:solidFill>
                  <a:srgbClr val="FF0000"/>
                </a:solidFill>
              </a:endParaRPr>
            </a:p>
            <a:p>
              <a:pPr eaLnBrk="1" hangingPunct="1"/>
              <a:endParaRPr lang="en-US" sz="800" dirty="0">
                <a:solidFill>
                  <a:srgbClr val="FF0000"/>
                </a:solidFill>
              </a:endParaRPr>
            </a:p>
            <a:p>
              <a:pPr eaLnBrk="1" hangingPunct="1"/>
              <a:r>
                <a:rPr lang="en-US" sz="1400" dirty="0">
                  <a:solidFill>
                    <a:srgbClr val="FF0000"/>
                  </a:solidFill>
                </a:rPr>
                <a:t>    </a:t>
              </a:r>
              <a:r>
                <a:rPr lang="en-US" sz="1400" dirty="0">
                  <a:solidFill>
                    <a:srgbClr val="FF0000"/>
                  </a:solidFill>
                  <a:latin typeface="Wingdings" charset="0"/>
                  <a:cs typeface="Wingdings" charset="0"/>
                </a:rPr>
                <a:t> </a:t>
              </a:r>
              <a:r>
                <a:rPr lang="en-US" sz="1400" dirty="0">
                  <a:solidFill>
                    <a:srgbClr val="FF0000"/>
                  </a:solidFill>
                </a:rPr>
                <a:t>~ 1 m </a:t>
              </a:r>
              <a:r>
                <a:rPr lang="en-US" sz="1400" dirty="0" smtClean="0">
                  <a:solidFill>
                    <a:srgbClr val="FF0000"/>
                  </a:solidFill>
                </a:rPr>
                <a:t>gap</a:t>
              </a:r>
            </a:p>
            <a:p>
              <a:pPr eaLnBrk="1" hangingPunct="1"/>
              <a:endParaRPr lang="en-US" sz="800" dirty="0">
                <a:solidFill>
                  <a:srgbClr val="FF0000"/>
                </a:solidFill>
              </a:endParaRPr>
            </a:p>
            <a:p>
              <a:pPr eaLnBrk="1" hangingPunct="1"/>
              <a:r>
                <a:rPr lang="en-US" sz="1400" dirty="0">
                  <a:solidFill>
                    <a:srgbClr val="FF0000"/>
                  </a:solidFill>
                </a:rPr>
                <a:t>    </a:t>
              </a:r>
              <a:r>
                <a:rPr lang="en-US" sz="1400" dirty="0" smtClean="0">
                  <a:solidFill>
                    <a:srgbClr val="FF0000"/>
                  </a:solidFill>
                  <a:latin typeface="Wingdings" charset="0"/>
                  <a:cs typeface="Wingdings" charset="0"/>
                </a:rPr>
                <a:t> </a:t>
              </a:r>
              <a:r>
                <a:rPr lang="en-US" sz="1400" dirty="0">
                  <a:solidFill>
                    <a:srgbClr val="FF0000"/>
                  </a:solidFill>
                </a:rPr>
                <a:t>Several m</a:t>
              </a:r>
              <a:r>
                <a:rPr lang="en-US" sz="1400" baseline="30000" dirty="0">
                  <a:solidFill>
                    <a:srgbClr val="FF0000"/>
                  </a:solidFill>
                </a:rPr>
                <a:t>2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en-US" sz="1400" dirty="0" smtClean="0">
                  <a:solidFill>
                    <a:srgbClr val="FF0000"/>
                  </a:solidFill>
                </a:rPr>
                <a:t>surface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1386" y="3868004"/>
            <a:ext cx="3638127" cy="2522417"/>
            <a:chOff x="3974565" y="4094392"/>
            <a:chExt cx="3638127" cy="2522417"/>
          </a:xfrm>
        </p:grpSpPr>
        <p:grpSp>
          <p:nvGrpSpPr>
            <p:cNvPr id="38" name="Group 14"/>
            <p:cNvGrpSpPr>
              <a:grpSpLocks/>
            </p:cNvGrpSpPr>
            <p:nvPr/>
          </p:nvGrpSpPr>
          <p:grpSpPr bwMode="auto">
            <a:xfrm rot="-5400000">
              <a:off x="4786955" y="4464698"/>
              <a:ext cx="1687773" cy="1639887"/>
              <a:chOff x="429592" y="1196131"/>
              <a:chExt cx="2647950" cy="2209800"/>
            </a:xfrm>
          </p:grpSpPr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429592" y="3329731"/>
                <a:ext cx="2647950" cy="46037"/>
              </a:xfrm>
              <a:prstGeom prst="rect">
                <a:avLst/>
              </a:prstGeom>
              <a:solidFill>
                <a:srgbClr val="FF58B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34"/>
              <p:cNvSpPr>
                <a:spLocks noChangeArrowheads="1"/>
              </p:cNvSpPr>
              <p:nvPr/>
            </p:nvSpPr>
            <p:spPr bwMode="auto">
              <a:xfrm>
                <a:off x="583579" y="1399331"/>
                <a:ext cx="2397125" cy="346075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35"/>
              <p:cNvSpPr>
                <a:spLocks noChangeShapeType="1"/>
              </p:cNvSpPr>
              <p:nvPr/>
            </p:nvSpPr>
            <p:spPr bwMode="auto">
              <a:xfrm flipH="1">
                <a:off x="1063004" y="1729531"/>
                <a:ext cx="736600" cy="1638300"/>
              </a:xfrm>
              <a:prstGeom prst="line">
                <a:avLst/>
              </a:prstGeom>
              <a:noFill/>
              <a:ln w="57150">
                <a:solidFill>
                  <a:srgbClr val="17F97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37"/>
              <p:cNvSpPr>
                <a:spLocks noChangeShapeType="1"/>
              </p:cNvSpPr>
              <p:nvPr/>
            </p:nvSpPr>
            <p:spPr bwMode="auto">
              <a:xfrm rot="19214176" flipH="1">
                <a:off x="1899617" y="1705718"/>
                <a:ext cx="522287" cy="1647825"/>
              </a:xfrm>
              <a:prstGeom prst="line">
                <a:avLst/>
              </a:prstGeom>
              <a:noFill/>
              <a:ln w="57150">
                <a:solidFill>
                  <a:srgbClr val="2DFF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>
                <a:off x="1799604" y="1196131"/>
                <a:ext cx="30163" cy="22098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44" name="Straight Connector 43"/>
              <p:cNvCxnSpPr/>
              <p:nvPr/>
            </p:nvCxnSpPr>
            <p:spPr bwMode="auto">
              <a:xfrm rot="5400000">
                <a:off x="2271554" y="2491153"/>
                <a:ext cx="152297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10000"/>
                  </a:schemeClr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</p:grp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3974565" y="4998697"/>
              <a:ext cx="1055688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400" dirty="0">
                  <a:solidFill>
                    <a:srgbClr val="F7271E"/>
                  </a:solidFill>
                </a:rPr>
                <a:t>Charged </a:t>
              </a:r>
            </a:p>
            <a:p>
              <a:r>
                <a:rPr lang="en-US" sz="1400" dirty="0">
                  <a:solidFill>
                    <a:srgbClr val="F7271E"/>
                  </a:solidFill>
                </a:rPr>
                <a:t>particle</a:t>
              </a:r>
              <a:endParaRPr lang="en-US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60736" y="4094392"/>
              <a:ext cx="11162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200" dirty="0">
                  <a:solidFill>
                    <a:schemeClr val="bg2">
                      <a:lumMod val="10000"/>
                    </a:schemeClr>
                  </a:solidFill>
                  <a:latin typeface="Tahoma"/>
                  <a:ea typeface="ＭＳ Ｐゴシック" charset="-128"/>
                  <a:cs typeface="Tahoma"/>
                </a:rPr>
                <a:t>Proximity gap</a:t>
              </a: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505902" y="6217527"/>
              <a:ext cx="866014" cy="399282"/>
            </a:xfrm>
            <a:prstGeom prst="ellipse">
              <a:avLst/>
            </a:prstGeom>
            <a:solidFill>
              <a:srgbClr val="0000FF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" name="TextBox 65"/>
            <p:cNvSpPr txBox="1">
              <a:spLocks noChangeArrowheads="1"/>
            </p:cNvSpPr>
            <p:nvPr/>
          </p:nvSpPr>
          <p:spPr bwMode="auto">
            <a:xfrm>
              <a:off x="4547373" y="6270539"/>
              <a:ext cx="11160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0000FF"/>
                  </a:solidFill>
                  <a:latin typeface="Tahoma" charset="0"/>
                  <a:cs typeface="Tahoma" charset="0"/>
                </a:rPr>
                <a:t>Radiator</a:t>
              </a: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5901657" y="6247449"/>
              <a:ext cx="1471631" cy="347022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 w="9525" cap="flat" cmpd="sng" algn="ctr">
              <a:solidFill>
                <a:srgbClr val="FF58B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" name="TextBox 67"/>
            <p:cNvSpPr txBox="1">
              <a:spLocks noChangeArrowheads="1"/>
            </p:cNvSpPr>
            <p:nvPr/>
          </p:nvSpPr>
          <p:spPr bwMode="auto">
            <a:xfrm>
              <a:off x="5983917" y="6276410"/>
              <a:ext cx="162877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 dirty="0">
                  <a:solidFill>
                    <a:srgbClr val="FF0000"/>
                  </a:solidFill>
                  <a:latin typeface="Tahoma" charset="0"/>
                  <a:cs typeface="Tahoma" charset="0"/>
                </a:rPr>
                <a:t>Photon detector</a:t>
              </a:r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28508" y="3365602"/>
            <a:ext cx="2170092" cy="4523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5633" y="3409241"/>
            <a:ext cx="1580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Proximity RICH</a:t>
            </a:r>
            <a:endParaRPr lang="en-US" dirty="0"/>
          </a:p>
        </p:txBody>
      </p:sp>
      <p:sp>
        <p:nvSpPr>
          <p:cNvPr id="51" name="Fußzeilenplatzhalter 7"/>
          <p:cNvSpPr txBox="1">
            <a:spLocks noGrp="1"/>
          </p:cNvSpPr>
          <p:nvPr/>
        </p:nvSpPr>
        <p:spPr>
          <a:xfrm>
            <a:off x="1751796" y="6520808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69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8920" y="2409556"/>
            <a:ext cx="217806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</a:t>
            </a:r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adiator</a:t>
            </a:r>
          </a:p>
        </p:txBody>
      </p:sp>
    </p:spTree>
    <p:extLst>
      <p:ext uri="{BB962C8B-B14F-4D97-AF65-F5344CB8AC3E}">
        <p14:creationId xmlns:p14="http://schemas.microsoft.com/office/powerpoint/2010/main" val="37039407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8625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27183" y="-76200"/>
            <a:ext cx="34273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Aerogel Radiator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Fußzeilenplatzhalter 7"/>
          <p:cNvSpPr txBox="1">
            <a:spLocks noGrp="1"/>
          </p:cNvSpPr>
          <p:nvPr/>
        </p:nvSpPr>
        <p:spPr>
          <a:xfrm>
            <a:off x="1751796" y="6520808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09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889025" y="-76200"/>
            <a:ext cx="570368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Aerogel Transmission Length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45"/>
          <p:cNvSpPr txBox="1">
            <a:spLocks noChangeArrowheads="1"/>
          </p:cNvSpPr>
          <p:nvPr/>
        </p:nvSpPr>
        <p:spPr bwMode="auto">
          <a:xfrm>
            <a:off x="935038" y="237013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4586288" y="2466975"/>
            <a:ext cx="4435475" cy="3138488"/>
            <a:chOff x="4735513" y="2499776"/>
            <a:chExt cx="3951287" cy="260667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5513" y="2499776"/>
              <a:ext cx="3951287" cy="260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上矢印 22"/>
            <p:cNvSpPr>
              <a:spLocks noChangeArrowheads="1"/>
            </p:cNvSpPr>
            <p:nvPr/>
          </p:nvSpPr>
          <p:spPr bwMode="auto">
            <a:xfrm>
              <a:off x="6112948" y="3437230"/>
              <a:ext cx="186675" cy="259744"/>
            </a:xfrm>
            <a:prstGeom prst="upArrow">
              <a:avLst>
                <a:gd name="adj1" fmla="val 50000"/>
                <a:gd name="adj2" fmla="val 49956"/>
              </a:avLst>
            </a:prstGeom>
            <a:solidFill>
              <a:srgbClr val="FF6600"/>
            </a:solidFill>
            <a:ln>
              <a:noFill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152400" y="2644775"/>
            <a:ext cx="4329113" cy="2149475"/>
            <a:chOff x="273050" y="2689593"/>
            <a:chExt cx="4329113" cy="2149475"/>
          </a:xfrm>
        </p:grpSpPr>
        <p:pic>
          <p:nvPicPr>
            <p:cNvPr id="14" name="Picture 14" descr="C:\Users\makoto\Desktop\research_09\vci2010\DSC06466_edite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50" y="2689593"/>
              <a:ext cx="2071688" cy="184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C:\Users\makoto\Desktop\research_09\vci2010\DSC06762_edite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475" y="2689593"/>
              <a:ext cx="2071688" cy="1841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直線矢印コネクタ 10"/>
            <p:cNvCxnSpPr>
              <a:cxnSpLocks noChangeShapeType="1"/>
            </p:cNvCxnSpPr>
            <p:nvPr/>
          </p:nvCxnSpPr>
          <p:spPr bwMode="auto">
            <a:xfrm rot="10800000" flipV="1">
              <a:off x="2344738" y="3083293"/>
              <a:ext cx="161925" cy="53975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arrow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線矢印コネクタ 11"/>
            <p:cNvCxnSpPr>
              <a:cxnSpLocks noChangeShapeType="1"/>
            </p:cNvCxnSpPr>
            <p:nvPr/>
          </p:nvCxnSpPr>
          <p:spPr bwMode="auto">
            <a:xfrm>
              <a:off x="2270125" y="3577005"/>
              <a:ext cx="512763" cy="0"/>
            </a:xfrm>
            <a:prstGeom prst="straightConnector1">
              <a:avLst/>
            </a:prstGeom>
            <a:noFill/>
            <a:ln w="73025">
              <a:solidFill>
                <a:srgbClr val="FFC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テキスト ボックス 12"/>
            <p:cNvSpPr txBox="1">
              <a:spLocks noChangeArrowheads="1"/>
            </p:cNvSpPr>
            <p:nvPr/>
          </p:nvSpPr>
          <p:spPr bwMode="auto">
            <a:xfrm>
              <a:off x="1093788" y="4531093"/>
              <a:ext cx="31908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ja-JP" sz="1400" b="1">
                  <a:latin typeface="Maiandra GD" charset="0"/>
                </a:rPr>
                <a:t>pinhole drying process</a:t>
              </a:r>
              <a:endParaRPr lang="ja-JP" altLang="en-US" sz="1400" b="1">
                <a:latin typeface="Maiandra GD" charset="0"/>
              </a:endParaRPr>
            </a:p>
          </p:txBody>
        </p:sp>
        <p:sp>
          <p:nvSpPr>
            <p:cNvPr id="19" name="テキスト ボックス 13"/>
            <p:cNvSpPr txBox="1">
              <a:spLocks noChangeArrowheads="1"/>
            </p:cNvSpPr>
            <p:nvPr/>
          </p:nvSpPr>
          <p:spPr bwMode="auto">
            <a:xfrm>
              <a:off x="3038475" y="3961180"/>
              <a:ext cx="10223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ja-JP" sz="1200" b="1">
                  <a:latin typeface="Maiandra GD" charset="0"/>
                </a:rPr>
                <a:t>crack free</a:t>
              </a:r>
            </a:p>
          </p:txBody>
        </p:sp>
        <p:sp>
          <p:nvSpPr>
            <p:cNvPr id="20" name="テキスト ボックス 16"/>
            <p:cNvSpPr txBox="1">
              <a:spLocks noChangeArrowheads="1"/>
            </p:cNvSpPr>
            <p:nvPr/>
          </p:nvSpPr>
          <p:spPr bwMode="auto">
            <a:xfrm>
              <a:off x="801688" y="3437305"/>
              <a:ext cx="10223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ja-JP" sz="1200" b="1">
                  <a:latin typeface="Maiandra GD" charset="0"/>
                </a:rPr>
                <a:t>“initial alcogel”</a:t>
              </a:r>
            </a:p>
          </p:txBody>
        </p:sp>
      </p:grpSp>
      <p:sp>
        <p:nvSpPr>
          <p:cNvPr id="21" name="コンテンツ プレースホルダ 2"/>
          <p:cNvSpPr>
            <a:spLocks noGrp="1"/>
          </p:cNvSpPr>
          <p:nvPr>
            <p:ph idx="4294967295"/>
          </p:nvPr>
        </p:nvSpPr>
        <p:spPr>
          <a:xfrm>
            <a:off x="211138" y="892175"/>
            <a:ext cx="5922962" cy="1122363"/>
          </a:xfrm>
          <a:prstGeom prst="rect">
            <a:avLst/>
          </a:prstGeo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ja-JP" sz="1800">
                <a:solidFill>
                  <a:srgbClr val="FF0000"/>
                </a:solidFill>
                <a:latin typeface="Century" charset="0"/>
                <a:ea typeface="ＭＳ Ｐゴシック" charset="0"/>
                <a:cs typeface="ＭＳ Ｐゴシック" charset="0"/>
              </a:rPr>
              <a:t>“Pinhole drying (PD)” method: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ja-JP" sz="1800">
                <a:latin typeface="Century" charset="0"/>
                <a:ea typeface="ＭＳ Ｐゴシック" charset="0"/>
                <a:cs typeface="ＭＳ Ｐゴシック" charset="0"/>
              </a:rPr>
              <a:t>artificially shrinks alcogel to obtain high index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ja-JP" sz="1800">
                <a:solidFill>
                  <a:srgbClr val="0000FF"/>
                </a:solidFill>
                <a:latin typeface="Century" charset="0"/>
                <a:ea typeface="ＭＳ Ｐゴシック" charset="0"/>
                <a:cs typeface="ＭＳ Ｐゴシック" charset="0"/>
              </a:rPr>
              <a:t>Transparency doubled </a:t>
            </a:r>
            <a:r>
              <a:rPr lang="en-US" altLang="ja-JP" sz="1800">
                <a:latin typeface="Century" charset="0"/>
                <a:ea typeface="ＭＳ Ｐゴシック" charset="0"/>
                <a:cs typeface="ＭＳ Ｐゴシック" charset="0"/>
              </a:rPr>
              <a:t>for n&gt;1.05 aerogel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01688" y="2163763"/>
            <a:ext cx="269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M. Tabata @ RICH 2010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820738" y="5010150"/>
            <a:ext cx="3048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A.F. Danilyuk @ RICH 2010</a:t>
            </a:r>
          </a:p>
        </p:txBody>
      </p:sp>
      <p:graphicFrame>
        <p:nvGraphicFramePr>
          <p:cNvPr id="29" name="Object 35"/>
          <p:cNvGraphicFramePr>
            <a:graphicFrameLocks noChangeAspect="1"/>
          </p:cNvGraphicFramePr>
          <p:nvPr/>
        </p:nvGraphicFramePr>
        <p:xfrm>
          <a:off x="623888" y="5445125"/>
          <a:ext cx="3381375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Worksheet" r:id="rId7" imgW="2047931" imgH="514340" progId="Excel.Sheet.8">
                  <p:embed/>
                </p:oleObj>
              </mc:Choice>
              <mc:Fallback>
                <p:oleObj name="Worksheet" r:id="rId7" imgW="2047931" imgH="5143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5445125"/>
                        <a:ext cx="3381375" cy="101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" name="Рисунок 10" descr="P115081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822325"/>
            <a:ext cx="208121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024912" y="6061366"/>
            <a:ext cx="554182" cy="44974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260480"/>
              </p:ext>
            </p:extLst>
          </p:nvPr>
        </p:nvGraphicFramePr>
        <p:xfrm>
          <a:off x="4874017" y="5919252"/>
          <a:ext cx="1929556" cy="299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Equation" r:id="rId10" imgW="1473200" imgH="228600" progId="Equation.3">
                  <p:embed/>
                </p:oleObj>
              </mc:Choice>
              <mc:Fallback>
                <p:oleObj name="Equation" r:id="rId10" imgW="1473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74017" y="5919252"/>
                        <a:ext cx="1929556" cy="2994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Fußzeilenplatzhalter 7"/>
          <p:cNvSpPr txBox="1">
            <a:spLocks noGrp="1"/>
          </p:cNvSpPr>
          <p:nvPr/>
        </p:nvSpPr>
        <p:spPr>
          <a:xfrm>
            <a:off x="1751796" y="6520808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7359206" y="5832928"/>
            <a:ext cx="1750786" cy="751683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399194" y="5949620"/>
            <a:ext cx="128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Aerogel Tests</a:t>
            </a:r>
          </a:p>
          <a:p>
            <a:r>
              <a:rPr lang="en-US" sz="1400" dirty="0" smtClean="0"/>
              <a:t>(L. </a:t>
            </a:r>
            <a:r>
              <a:rPr lang="en-US" sz="1400" dirty="0" err="1" smtClean="0"/>
              <a:t>Pappalardo</a:t>
            </a:r>
            <a:r>
              <a:rPr lang="en-US" sz="1400" dirty="0"/>
              <a:t>)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67356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 descr="plot_ca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93563"/>
            <a:ext cx="5999162" cy="599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179888" y="968225"/>
            <a:ext cx="4681537" cy="1466850"/>
            <a:chOff x="4179292" y="1028039"/>
            <a:chExt cx="4681589" cy="1467630"/>
          </a:xfrm>
        </p:grpSpPr>
        <p:sp>
          <p:nvSpPr>
            <p:cNvPr id="9" name="Oval 8"/>
            <p:cNvSpPr/>
            <p:nvPr/>
          </p:nvSpPr>
          <p:spPr bwMode="auto">
            <a:xfrm>
              <a:off x="4179292" y="1962362"/>
              <a:ext cx="1142899" cy="533307"/>
            </a:xfrm>
            <a:prstGeom prst="ellipse">
              <a:avLst/>
            </a:prstGeom>
            <a:solidFill>
              <a:srgbClr val="0000FF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46" name="TextBox 9"/>
            <p:cNvSpPr txBox="1">
              <a:spLocks noChangeArrowheads="1"/>
            </p:cNvSpPr>
            <p:nvPr/>
          </p:nvSpPr>
          <p:spPr bwMode="auto">
            <a:xfrm>
              <a:off x="6201266" y="1028039"/>
              <a:ext cx="2659615" cy="120071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00FF"/>
                  </a:solidFill>
                </a:rPr>
                <a:t>BELLE II test-bench </a:t>
              </a:r>
            </a:p>
            <a:p>
              <a:pPr eaLnBrk="1" hangingPunct="1"/>
              <a:r>
                <a:rPr lang="en-US" sz="1800"/>
                <a:t>15 p.e. with aerogel of </a:t>
              </a:r>
            </a:p>
            <a:p>
              <a:pPr eaLnBrk="1" hangingPunct="1"/>
              <a:r>
                <a:rPr lang="en-US" sz="1800"/>
                <a:t>n ~ 1.05 refractive index </a:t>
              </a:r>
            </a:p>
            <a:p>
              <a:pPr eaLnBrk="1" hangingPunct="1"/>
              <a:r>
                <a:rPr lang="en-US" sz="1800"/>
                <a:t>and 4 cm thickness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371725" y="2558900"/>
            <a:ext cx="6592888" cy="1477963"/>
            <a:chOff x="2371310" y="2619885"/>
            <a:chExt cx="6592551" cy="1477328"/>
          </a:xfrm>
        </p:grpSpPr>
        <p:sp>
          <p:nvSpPr>
            <p:cNvPr id="11" name="Oval 10"/>
            <p:cNvSpPr/>
            <p:nvPr/>
          </p:nvSpPr>
          <p:spPr bwMode="auto">
            <a:xfrm>
              <a:off x="2371310" y="3072498"/>
              <a:ext cx="1142899" cy="533307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42" name="TextBox 12"/>
            <p:cNvSpPr txBox="1">
              <a:spLocks noChangeArrowheads="1"/>
            </p:cNvSpPr>
            <p:nvPr/>
          </p:nvSpPr>
          <p:spPr bwMode="auto">
            <a:xfrm>
              <a:off x="6229655" y="2619885"/>
              <a:ext cx="2734206" cy="1477328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</a:rPr>
                <a:t>HERMES experiment </a:t>
              </a:r>
            </a:p>
            <a:p>
              <a:pPr eaLnBrk="1" hangingPunct="1"/>
              <a:r>
                <a:rPr lang="en-US" sz="1800"/>
                <a:t>10 p.e. with aerogel of</a:t>
              </a:r>
            </a:p>
            <a:p>
              <a:pPr eaLnBrk="1" hangingPunct="1"/>
              <a:r>
                <a:rPr lang="en-US" sz="1800"/>
                <a:t>n ~ 1.03 refraction index</a:t>
              </a:r>
            </a:p>
            <a:p>
              <a:pPr eaLnBrk="1" hangingPunct="1"/>
              <a:r>
                <a:rPr lang="en-US" sz="1800"/>
                <a:t>and 5 cm thickness but</a:t>
              </a:r>
            </a:p>
            <a:p>
              <a:pPr eaLnBrk="1" hangingPunct="1"/>
              <a:r>
                <a:rPr lang="en-US" sz="1800"/>
                <a:t>lower transmittance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371725" y="3860650"/>
            <a:ext cx="6592888" cy="2009775"/>
            <a:chOff x="2371310" y="3920577"/>
            <a:chExt cx="6592551" cy="2010635"/>
          </a:xfrm>
        </p:grpSpPr>
        <p:sp>
          <p:nvSpPr>
            <p:cNvPr id="30735" name="TextBox 13"/>
            <p:cNvSpPr txBox="1">
              <a:spLocks noChangeArrowheads="1"/>
            </p:cNvSpPr>
            <p:nvPr/>
          </p:nvSpPr>
          <p:spPr bwMode="auto">
            <a:xfrm>
              <a:off x="6245975" y="4453884"/>
              <a:ext cx="2717886" cy="1477328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8000"/>
                  </a:solidFill>
                </a:rPr>
                <a:t>LHC-B</a:t>
              </a:r>
            </a:p>
            <a:p>
              <a:pPr eaLnBrk="1" hangingPunct="1"/>
              <a:r>
                <a:rPr lang="en-US" sz="1800"/>
                <a:t>7 p.e. with aerogel of</a:t>
              </a:r>
            </a:p>
            <a:p>
              <a:pPr eaLnBrk="1" hangingPunct="1"/>
              <a:r>
                <a:rPr lang="en-US" sz="1800"/>
                <a:t>n ~ 1.03 refraction index</a:t>
              </a:r>
            </a:p>
            <a:p>
              <a:pPr eaLnBrk="1" hangingPunct="1"/>
              <a:r>
                <a:rPr lang="en-US" sz="1800"/>
                <a:t>and 5 cm thickness but</a:t>
              </a:r>
            </a:p>
            <a:p>
              <a:pPr eaLnBrk="1" hangingPunct="1"/>
              <a:r>
                <a:rPr lang="en-US" sz="1800"/>
                <a:t>64% packing factor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371310" y="3920577"/>
              <a:ext cx="1142899" cy="533307"/>
            </a:xfrm>
            <a:prstGeom prst="ellipse">
              <a:avLst/>
            </a:prstGeom>
            <a:solidFill>
              <a:srgbClr val="0080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0733" name="TextBox 17"/>
          <p:cNvSpPr txBox="1">
            <a:spLocks noChangeArrowheads="1"/>
          </p:cNvSpPr>
          <p:nvPr/>
        </p:nvSpPr>
        <p:spPr bwMode="auto">
          <a:xfrm>
            <a:off x="755650" y="5651350"/>
            <a:ext cx="53578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5              8  5               8  5               8 5               8 5                8 5               8</a:t>
            </a:r>
          </a:p>
        </p:txBody>
      </p:sp>
      <p:sp>
        <p:nvSpPr>
          <p:cNvPr id="30734" name="TextBox 18"/>
          <p:cNvSpPr txBox="1">
            <a:spLocks noChangeArrowheads="1"/>
          </p:cNvSpPr>
          <p:nvPr/>
        </p:nvSpPr>
        <p:spPr bwMode="auto">
          <a:xfrm>
            <a:off x="6019800" y="5989488"/>
            <a:ext cx="119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 (GeV/c)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90764" y="-76200"/>
            <a:ext cx="61001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Mean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p.e.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Number (5-8 GeV/c)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19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291" y="6347585"/>
            <a:ext cx="746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New geo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83174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276537" y="565735"/>
            <a:ext cx="5866190" cy="5191611"/>
            <a:chOff x="3289905" y="940039"/>
            <a:chExt cx="5866190" cy="5191611"/>
          </a:xfrm>
        </p:grpSpPr>
        <p:pic>
          <p:nvPicPr>
            <p:cNvPr id="5" name="Picture 4" descr="clas1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9905" y="940039"/>
              <a:ext cx="5866190" cy="519161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698936" y="1457958"/>
              <a:ext cx="518065" cy="12003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DC </a:t>
              </a:r>
            </a:p>
            <a:p>
              <a:r>
                <a:rPr lang="en-US" dirty="0" smtClean="0"/>
                <a:t>R3</a:t>
              </a:r>
            </a:p>
            <a:p>
              <a:r>
                <a:rPr lang="en-US" dirty="0" smtClean="0"/>
                <a:t>R2</a:t>
              </a:r>
            </a:p>
            <a:p>
              <a:r>
                <a:rPr lang="en-US" dirty="0" smtClean="0"/>
                <a:t>R1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84098" y="2417236"/>
              <a:ext cx="428322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  <a:r>
                <a:rPr lang="en-US" dirty="0" smtClean="0"/>
                <a:t>C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39871" y="5506629"/>
              <a:ext cx="710914" cy="369332"/>
            </a:xfrm>
            <a:prstGeom prst="rect">
              <a:avLst/>
            </a:prstGeom>
            <a:gradFill>
              <a:gsLst>
                <a:gs pos="0">
                  <a:srgbClr val="E4C535"/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Torus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79698" y="1324913"/>
              <a:ext cx="653144" cy="369332"/>
            </a:xfrm>
            <a:prstGeom prst="rect">
              <a:avLst/>
            </a:prstGeom>
            <a:gradFill>
              <a:gsLst>
                <a:gs pos="0">
                  <a:srgbClr val="008000"/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FTOF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98568" y="5006058"/>
              <a:ext cx="658992" cy="36933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PCAL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65033" y="3465770"/>
              <a:ext cx="680704" cy="36933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HTCC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35015" y="5375390"/>
              <a:ext cx="997539" cy="369332"/>
            </a:xfrm>
            <a:prstGeom prst="rect">
              <a:avLst/>
            </a:prstGeom>
            <a:gradFill>
              <a:gsLst>
                <a:gs pos="0">
                  <a:srgbClr val="0000FF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Solenoid</a:t>
              </a:r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228214" y="2897009"/>
              <a:ext cx="755479" cy="568761"/>
              <a:chOff x="7937280" y="1625006"/>
              <a:chExt cx="1510957" cy="568761"/>
            </a:xfrm>
          </p:grpSpPr>
          <p:sp>
            <p:nvSpPr>
              <p:cNvPr id="21" name="10-Point Star 20"/>
              <p:cNvSpPr/>
              <p:nvPr/>
            </p:nvSpPr>
            <p:spPr>
              <a:xfrm>
                <a:off x="7937280" y="1625006"/>
                <a:ext cx="1510957" cy="568761"/>
              </a:xfrm>
              <a:prstGeom prst="star10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b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999806" y="1744880"/>
                <a:ext cx="134678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</a:rPr>
                  <a:t> RICH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7" name="Rounded Rectangle 36"/>
          <p:cNvSpPr/>
          <p:nvPr/>
        </p:nvSpPr>
        <p:spPr>
          <a:xfrm>
            <a:off x="145572" y="980143"/>
            <a:ext cx="3410428" cy="25819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185184" y="3797796"/>
            <a:ext cx="3277639" cy="860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930924" y="-76200"/>
            <a:ext cx="513606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CLAS12 Spectrometer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377" y="3831535"/>
            <a:ext cx="289883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RICH: Hadron ID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for flavor separation</a:t>
            </a:r>
          </a:p>
          <a:p>
            <a:r>
              <a:rPr lang="en-US" sz="1400" dirty="0" smtClean="0"/>
              <a:t>(common to SIDIS approved exp.)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81857" y="1140247"/>
            <a:ext cx="313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Luminosity up to 10</a:t>
            </a:r>
            <a:r>
              <a:rPr lang="en-US" baseline="30000" dirty="0" smtClean="0"/>
              <a:t>35 </a:t>
            </a:r>
            <a:r>
              <a:rPr lang="en-US" dirty="0" smtClean="0"/>
              <a:t>cm</a:t>
            </a:r>
            <a:r>
              <a:rPr lang="en-US" baseline="30000" dirty="0" smtClean="0"/>
              <a:t>-2 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endParaRPr lang="en-US" baseline="30000" dirty="0"/>
          </a:p>
        </p:txBody>
      </p:sp>
      <p:sp>
        <p:nvSpPr>
          <p:cNvPr id="33" name="TextBox 32"/>
          <p:cNvSpPr txBox="1"/>
          <p:nvPr/>
        </p:nvSpPr>
        <p:spPr>
          <a:xfrm>
            <a:off x="121382" y="2735742"/>
            <a:ext cx="3507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Broad kinematic range coverage </a:t>
            </a:r>
          </a:p>
          <a:p>
            <a:r>
              <a:rPr lang="en-US" dirty="0" smtClean="0"/>
              <a:t>(current to target fragmentation)</a:t>
            </a:r>
            <a:endParaRPr lang="en-US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176249" y="2215660"/>
            <a:ext cx="280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 and D polarized targets</a:t>
            </a:r>
            <a:endParaRPr lang="en-US" baseline="30000" dirty="0"/>
          </a:p>
        </p:txBody>
      </p:sp>
      <p:sp>
        <p:nvSpPr>
          <p:cNvPr id="38" name="TextBox 37"/>
          <p:cNvSpPr txBox="1"/>
          <p:nvPr/>
        </p:nvSpPr>
        <p:spPr>
          <a:xfrm>
            <a:off x="170204" y="1664378"/>
            <a:ext cx="3353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Highly polarized electron beam</a:t>
            </a:r>
            <a:endParaRPr lang="en-US" baseline="30000" dirty="0"/>
          </a:p>
        </p:txBody>
      </p:sp>
      <p:sp>
        <p:nvSpPr>
          <p:cNvPr id="2" name="TextBox 1"/>
          <p:cNvSpPr txBox="1"/>
          <p:nvPr/>
        </p:nvSpPr>
        <p:spPr>
          <a:xfrm>
            <a:off x="177489" y="5568693"/>
            <a:ext cx="5903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PAC30 report (2006)</a:t>
            </a:r>
            <a:r>
              <a:rPr lang="en-US" sz="1600" dirty="0" smtClean="0"/>
              <a:t>: Measuring the </a:t>
            </a:r>
            <a:r>
              <a:rPr lang="en-US" sz="1600" dirty="0" err="1" smtClean="0"/>
              <a:t>kaon</a:t>
            </a:r>
            <a:r>
              <a:rPr lang="en-US" sz="1600" dirty="0" smtClean="0"/>
              <a:t> asymmetries is likely to be </a:t>
            </a:r>
          </a:p>
          <a:p>
            <a:r>
              <a:rPr lang="en-US" sz="1600" dirty="0" smtClean="0"/>
              <a:t>as important as </a:t>
            </a:r>
            <a:r>
              <a:rPr lang="en-US" sz="1600" dirty="0" err="1" smtClean="0"/>
              <a:t>pions</a:t>
            </a:r>
            <a:r>
              <a:rPr lang="en-US" sz="1600" dirty="0" smtClean="0"/>
              <a:t> …. The </a:t>
            </a:r>
            <a:r>
              <a:rPr lang="en-US" sz="1600" dirty="0"/>
              <a:t>present capabilities of </a:t>
            </a:r>
            <a:r>
              <a:rPr lang="en-US" sz="1600" dirty="0" smtClean="0"/>
              <a:t>the present </a:t>
            </a:r>
          </a:p>
          <a:p>
            <a:r>
              <a:rPr lang="en-US" sz="1600" dirty="0" smtClean="0"/>
              <a:t>CLAS12 </a:t>
            </a:r>
            <a:r>
              <a:rPr lang="en-US" sz="1600" dirty="0"/>
              <a:t>design are weak in this respect and should be </a:t>
            </a:r>
            <a:r>
              <a:rPr lang="en-US" sz="1600" dirty="0" smtClean="0"/>
              <a:t>strengthened.</a:t>
            </a:r>
            <a:endParaRPr lang="en-US" sz="16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8001145" y="4508405"/>
            <a:ext cx="842674" cy="629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333430">
            <a:off x="8235401" y="4508405"/>
            <a:ext cx="731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Beam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0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7" descr="plot_cas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481468"/>
            <a:ext cx="5999162" cy="599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179888" y="956130"/>
            <a:ext cx="4681537" cy="1466850"/>
            <a:chOff x="4179292" y="1028039"/>
            <a:chExt cx="4681589" cy="1467630"/>
          </a:xfrm>
        </p:grpSpPr>
        <p:sp>
          <p:nvSpPr>
            <p:cNvPr id="9" name="Oval 8"/>
            <p:cNvSpPr/>
            <p:nvPr/>
          </p:nvSpPr>
          <p:spPr bwMode="auto">
            <a:xfrm>
              <a:off x="4179292" y="1962362"/>
              <a:ext cx="1142899" cy="533307"/>
            </a:xfrm>
            <a:prstGeom prst="ellipse">
              <a:avLst/>
            </a:prstGeom>
            <a:solidFill>
              <a:srgbClr val="0000FF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46" name="TextBox 9"/>
            <p:cNvSpPr txBox="1">
              <a:spLocks noChangeArrowheads="1"/>
            </p:cNvSpPr>
            <p:nvPr/>
          </p:nvSpPr>
          <p:spPr bwMode="auto">
            <a:xfrm>
              <a:off x="6201266" y="1028039"/>
              <a:ext cx="2659615" cy="1200712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00FF"/>
                  </a:solidFill>
                </a:rPr>
                <a:t>BELLE II test-bench </a:t>
              </a:r>
            </a:p>
            <a:p>
              <a:pPr eaLnBrk="1" hangingPunct="1"/>
              <a:r>
                <a:rPr lang="en-US" sz="1800"/>
                <a:t>15 p.e. with aerogel of </a:t>
              </a:r>
            </a:p>
            <a:p>
              <a:pPr eaLnBrk="1" hangingPunct="1"/>
              <a:r>
                <a:rPr lang="en-US" sz="1800"/>
                <a:t>n ~ 1.05 refractive index </a:t>
              </a:r>
            </a:p>
            <a:p>
              <a:pPr eaLnBrk="1" hangingPunct="1"/>
              <a:r>
                <a:rPr lang="en-US" sz="1800"/>
                <a:t>and 4 cm thickness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2371725" y="2546805"/>
            <a:ext cx="6592888" cy="1477963"/>
            <a:chOff x="2371310" y="2619885"/>
            <a:chExt cx="6592551" cy="1477328"/>
          </a:xfrm>
        </p:grpSpPr>
        <p:sp>
          <p:nvSpPr>
            <p:cNvPr id="11" name="Oval 10"/>
            <p:cNvSpPr/>
            <p:nvPr/>
          </p:nvSpPr>
          <p:spPr bwMode="auto">
            <a:xfrm>
              <a:off x="2371310" y="3072498"/>
              <a:ext cx="1142899" cy="533307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742" name="TextBox 12"/>
            <p:cNvSpPr txBox="1">
              <a:spLocks noChangeArrowheads="1"/>
            </p:cNvSpPr>
            <p:nvPr/>
          </p:nvSpPr>
          <p:spPr bwMode="auto">
            <a:xfrm>
              <a:off x="6229655" y="2619885"/>
              <a:ext cx="2734206" cy="1477328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</a:rPr>
                <a:t>HERMES experiment </a:t>
              </a:r>
            </a:p>
            <a:p>
              <a:pPr eaLnBrk="1" hangingPunct="1"/>
              <a:r>
                <a:rPr lang="en-US" sz="1800"/>
                <a:t>10 p.e. with aerogel of</a:t>
              </a:r>
            </a:p>
            <a:p>
              <a:pPr eaLnBrk="1" hangingPunct="1"/>
              <a:r>
                <a:rPr lang="en-US" sz="1800"/>
                <a:t>n ~ 1.03 refraction index</a:t>
              </a:r>
            </a:p>
            <a:p>
              <a:pPr eaLnBrk="1" hangingPunct="1"/>
              <a:r>
                <a:rPr lang="en-US" sz="1800"/>
                <a:t>and 5 cm thickness but</a:t>
              </a:r>
            </a:p>
            <a:p>
              <a:pPr eaLnBrk="1" hangingPunct="1"/>
              <a:r>
                <a:rPr lang="en-US" sz="1800"/>
                <a:t>lower transmittance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371725" y="3848555"/>
            <a:ext cx="6592888" cy="2009775"/>
            <a:chOff x="2371310" y="3920577"/>
            <a:chExt cx="6592551" cy="2010635"/>
          </a:xfrm>
        </p:grpSpPr>
        <p:sp>
          <p:nvSpPr>
            <p:cNvPr id="30735" name="TextBox 13"/>
            <p:cNvSpPr txBox="1">
              <a:spLocks noChangeArrowheads="1"/>
            </p:cNvSpPr>
            <p:nvPr/>
          </p:nvSpPr>
          <p:spPr bwMode="auto">
            <a:xfrm>
              <a:off x="6245975" y="4453884"/>
              <a:ext cx="2717886" cy="1477328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8000"/>
                  </a:solidFill>
                </a:rPr>
                <a:t>LHC-B</a:t>
              </a:r>
            </a:p>
            <a:p>
              <a:pPr eaLnBrk="1" hangingPunct="1"/>
              <a:r>
                <a:rPr lang="en-US" sz="1800"/>
                <a:t>7 p.e. with aerogel of</a:t>
              </a:r>
            </a:p>
            <a:p>
              <a:pPr eaLnBrk="1" hangingPunct="1"/>
              <a:r>
                <a:rPr lang="en-US" sz="1800"/>
                <a:t>n ~ 1.03 refraction index</a:t>
              </a:r>
            </a:p>
            <a:p>
              <a:pPr eaLnBrk="1" hangingPunct="1"/>
              <a:r>
                <a:rPr lang="en-US" sz="1800"/>
                <a:t>and 5 cm thickness but</a:t>
              </a:r>
            </a:p>
            <a:p>
              <a:pPr eaLnBrk="1" hangingPunct="1"/>
              <a:r>
                <a:rPr lang="en-US" sz="1800"/>
                <a:t>64% packing factor</a:t>
              </a: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371310" y="3920577"/>
              <a:ext cx="1142899" cy="533307"/>
            </a:xfrm>
            <a:prstGeom prst="ellipse">
              <a:avLst/>
            </a:prstGeom>
            <a:solidFill>
              <a:srgbClr val="0080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0733" name="TextBox 17"/>
          <p:cNvSpPr txBox="1">
            <a:spLocks noChangeArrowheads="1"/>
          </p:cNvSpPr>
          <p:nvPr/>
        </p:nvSpPr>
        <p:spPr bwMode="auto">
          <a:xfrm>
            <a:off x="755650" y="5639255"/>
            <a:ext cx="53578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5              8  5               8  5               8 5               8 5                8 5               8</a:t>
            </a:r>
          </a:p>
        </p:txBody>
      </p:sp>
      <p:sp>
        <p:nvSpPr>
          <p:cNvPr id="30734" name="TextBox 18"/>
          <p:cNvSpPr txBox="1">
            <a:spLocks noChangeArrowheads="1"/>
          </p:cNvSpPr>
          <p:nvPr/>
        </p:nvSpPr>
        <p:spPr bwMode="auto">
          <a:xfrm>
            <a:off x="6019800" y="5977393"/>
            <a:ext cx="119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 (GeV/c)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90764" y="-76200"/>
            <a:ext cx="61001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Mean </a:t>
            </a:r>
            <a:r>
              <a:rPr lang="en-US" sz="3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p.e.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Number (5-8 GeV/c) 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925526" y="1036200"/>
            <a:ext cx="1972381" cy="667412"/>
          </a:xfrm>
          <a:prstGeom prst="wedgeEllipseCallout">
            <a:avLst>
              <a:gd name="adj1" fmla="val 146044"/>
              <a:gd name="adj2" fmla="val 1508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12065" y="1118836"/>
            <a:ext cx="16818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CLAS12 Prototype</a:t>
            </a:r>
          </a:p>
          <a:p>
            <a:pPr algn="ctr"/>
            <a:r>
              <a:rPr lang="en-US" sz="1600" dirty="0" smtClean="0"/>
              <a:t>n</a:t>
            </a:r>
            <a:r>
              <a:rPr lang="en-US" sz="1600" dirty="0"/>
              <a:t>=1.05, 2 cm</a:t>
            </a:r>
          </a:p>
        </p:txBody>
      </p:sp>
      <p:sp>
        <p:nvSpPr>
          <p:cNvPr id="28" name="Oval 27"/>
          <p:cNvSpPr/>
          <p:nvPr/>
        </p:nvSpPr>
        <p:spPr bwMode="auto">
          <a:xfrm>
            <a:off x="4745184" y="2247332"/>
            <a:ext cx="421462" cy="35129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291" y="6347585"/>
            <a:ext cx="746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New geo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81091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 descr="plot_cas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568175"/>
            <a:ext cx="5900737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60675" y="4425195"/>
            <a:ext cx="6002338" cy="1533525"/>
            <a:chOff x="2860676" y="4564892"/>
            <a:chExt cx="6001764" cy="1531413"/>
          </a:xfrm>
        </p:grpSpPr>
        <p:sp>
          <p:nvSpPr>
            <p:cNvPr id="8" name="Oval 7"/>
            <p:cNvSpPr/>
            <p:nvPr/>
          </p:nvSpPr>
          <p:spPr bwMode="auto">
            <a:xfrm>
              <a:off x="2860676" y="4564892"/>
              <a:ext cx="571450" cy="533307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892" name="TextBox 8"/>
            <p:cNvSpPr txBox="1">
              <a:spLocks noChangeArrowheads="1"/>
            </p:cNvSpPr>
            <p:nvPr/>
          </p:nvSpPr>
          <p:spPr bwMode="auto">
            <a:xfrm>
              <a:off x="6128234" y="4897378"/>
              <a:ext cx="2734206" cy="1198927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</a:rPr>
                <a:t>HERMES experiment </a:t>
              </a:r>
            </a:p>
            <a:p>
              <a:pPr eaLnBrk="1" hangingPunct="1"/>
              <a:r>
                <a:rPr lang="en-US" sz="1800"/>
                <a:t>7.6 mrad single photon</a:t>
              </a:r>
            </a:p>
            <a:p>
              <a:pPr eaLnBrk="1" hangingPunct="1"/>
              <a:r>
                <a:rPr lang="en-US" sz="1800"/>
                <a:t>resolution, dominated </a:t>
              </a:r>
            </a:p>
            <a:p>
              <a:pPr eaLnBrk="1" hangingPunct="1"/>
              <a:r>
                <a:rPr lang="en-US" sz="1800"/>
                <a:t>by  the ~ 2 cm pixel size 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860675" y="3002795"/>
            <a:ext cx="5978525" cy="1616075"/>
            <a:chOff x="2860676" y="2461622"/>
            <a:chExt cx="5979196" cy="1616140"/>
          </a:xfrm>
        </p:grpSpPr>
        <p:sp>
          <p:nvSpPr>
            <p:cNvPr id="11" name="Oval 10"/>
            <p:cNvSpPr/>
            <p:nvPr/>
          </p:nvSpPr>
          <p:spPr bwMode="auto">
            <a:xfrm>
              <a:off x="2860676" y="2461622"/>
              <a:ext cx="571450" cy="533307"/>
            </a:xfrm>
            <a:prstGeom prst="ellipse">
              <a:avLst/>
            </a:prstGeom>
            <a:solidFill>
              <a:srgbClr val="0080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888" name="TextBox 11"/>
            <p:cNvSpPr txBox="1">
              <a:spLocks noChangeArrowheads="1"/>
            </p:cNvSpPr>
            <p:nvPr/>
          </p:nvSpPr>
          <p:spPr bwMode="auto">
            <a:xfrm>
              <a:off x="6121986" y="2877437"/>
              <a:ext cx="2717886" cy="1200325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8000"/>
                  </a:solidFill>
                </a:rPr>
                <a:t>LHC-B</a:t>
              </a:r>
            </a:p>
            <a:p>
              <a:pPr eaLnBrk="1" hangingPunct="1"/>
              <a:r>
                <a:rPr lang="en-US" sz="1800"/>
                <a:t>3 mrad single photon</a:t>
              </a:r>
            </a:p>
            <a:p>
              <a:pPr eaLnBrk="1" hangingPunct="1"/>
              <a:r>
                <a:rPr lang="en-US" sz="1800"/>
                <a:t>resolution with ~ 3 mm comparable pixel size </a:t>
              </a:r>
            </a:p>
          </p:txBody>
        </p:sp>
      </p:grpSp>
      <p:sp>
        <p:nvSpPr>
          <p:cNvPr id="36876" name="TextBox 15"/>
          <p:cNvSpPr txBox="1">
            <a:spLocks noChangeArrowheads="1"/>
          </p:cNvSpPr>
          <p:nvPr/>
        </p:nvSpPr>
        <p:spPr bwMode="auto">
          <a:xfrm>
            <a:off x="652463" y="5663445"/>
            <a:ext cx="5359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5              8  5               8  5               8 5               8 5                8 5               8</a:t>
            </a:r>
          </a:p>
        </p:txBody>
      </p:sp>
      <p:sp>
        <p:nvSpPr>
          <p:cNvPr id="36877" name="TextBox 16"/>
          <p:cNvSpPr txBox="1">
            <a:spLocks noChangeArrowheads="1"/>
          </p:cNvSpPr>
          <p:nvPr/>
        </p:nvSpPr>
        <p:spPr bwMode="auto">
          <a:xfrm>
            <a:off x="6019800" y="6001583"/>
            <a:ext cx="119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 (GeV/c)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445619" y="-76200"/>
            <a:ext cx="65904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Mean 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mbol" charset="2"/>
                <a:cs typeface="Symbol" charset="2"/>
              </a:rPr>
              <a:t>p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/K Separation (5-8 GeV/c) 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7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816" y="6335490"/>
            <a:ext cx="746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New geo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0743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6" descr="plot_cas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568175"/>
            <a:ext cx="5900737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860675" y="4413100"/>
            <a:ext cx="6002338" cy="1533525"/>
            <a:chOff x="2860676" y="4564892"/>
            <a:chExt cx="6001764" cy="1531413"/>
          </a:xfrm>
        </p:grpSpPr>
        <p:sp>
          <p:nvSpPr>
            <p:cNvPr id="8" name="Oval 7"/>
            <p:cNvSpPr/>
            <p:nvPr/>
          </p:nvSpPr>
          <p:spPr bwMode="auto">
            <a:xfrm>
              <a:off x="2860676" y="4564892"/>
              <a:ext cx="571450" cy="533307"/>
            </a:xfrm>
            <a:prstGeom prst="ellipse">
              <a:avLst/>
            </a:prstGeom>
            <a:solidFill>
              <a:srgbClr val="FF00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892" name="TextBox 8"/>
            <p:cNvSpPr txBox="1">
              <a:spLocks noChangeArrowheads="1"/>
            </p:cNvSpPr>
            <p:nvPr/>
          </p:nvSpPr>
          <p:spPr bwMode="auto">
            <a:xfrm>
              <a:off x="6128234" y="4897378"/>
              <a:ext cx="2734206" cy="1198927"/>
            </a:xfrm>
            <a:prstGeom prst="rect">
              <a:avLst/>
            </a:prstGeom>
            <a:noFill/>
            <a:ln w="9525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FF0000"/>
                  </a:solidFill>
                </a:rPr>
                <a:t>HERMES experiment </a:t>
              </a:r>
            </a:p>
            <a:p>
              <a:pPr eaLnBrk="1" hangingPunct="1"/>
              <a:r>
                <a:rPr lang="en-US" sz="1800"/>
                <a:t>7.6 mrad single photon</a:t>
              </a:r>
            </a:p>
            <a:p>
              <a:pPr eaLnBrk="1" hangingPunct="1"/>
              <a:r>
                <a:rPr lang="en-US" sz="1800"/>
                <a:t>resolution, dominated </a:t>
              </a:r>
            </a:p>
            <a:p>
              <a:pPr eaLnBrk="1" hangingPunct="1"/>
              <a:r>
                <a:rPr lang="en-US" sz="1800"/>
                <a:t>by  the ~ 2 cm pixel size 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860675" y="2990700"/>
            <a:ext cx="5978525" cy="1616075"/>
            <a:chOff x="2860676" y="2461622"/>
            <a:chExt cx="5979196" cy="1616140"/>
          </a:xfrm>
        </p:grpSpPr>
        <p:sp>
          <p:nvSpPr>
            <p:cNvPr id="11" name="Oval 10"/>
            <p:cNvSpPr/>
            <p:nvPr/>
          </p:nvSpPr>
          <p:spPr bwMode="auto">
            <a:xfrm>
              <a:off x="2860676" y="2461622"/>
              <a:ext cx="571450" cy="533307"/>
            </a:xfrm>
            <a:prstGeom prst="ellipse">
              <a:avLst/>
            </a:prstGeom>
            <a:solidFill>
              <a:srgbClr val="008000">
                <a:alpha val="2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888" name="TextBox 11"/>
            <p:cNvSpPr txBox="1">
              <a:spLocks noChangeArrowheads="1"/>
            </p:cNvSpPr>
            <p:nvPr/>
          </p:nvSpPr>
          <p:spPr bwMode="auto">
            <a:xfrm>
              <a:off x="6121986" y="2877437"/>
              <a:ext cx="2717886" cy="1200325"/>
            </a:xfrm>
            <a:prstGeom prst="rect">
              <a:avLst/>
            </a:prstGeom>
            <a:noFill/>
            <a:ln w="9525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8000"/>
                  </a:solidFill>
                </a:rPr>
                <a:t>LHC-B</a:t>
              </a:r>
            </a:p>
            <a:p>
              <a:pPr eaLnBrk="1" hangingPunct="1"/>
              <a:r>
                <a:rPr lang="en-US" sz="1800"/>
                <a:t>3 mrad single photon</a:t>
              </a:r>
            </a:p>
            <a:p>
              <a:pPr eaLnBrk="1" hangingPunct="1"/>
              <a:r>
                <a:rPr lang="en-US" sz="1800"/>
                <a:t>resolution with ~ 3 mm comparable pixel size </a:t>
              </a:r>
            </a:p>
          </p:txBody>
        </p:sp>
      </p:grpSp>
      <p:sp>
        <p:nvSpPr>
          <p:cNvPr id="36876" name="TextBox 15"/>
          <p:cNvSpPr txBox="1">
            <a:spLocks noChangeArrowheads="1"/>
          </p:cNvSpPr>
          <p:nvPr/>
        </p:nvSpPr>
        <p:spPr bwMode="auto">
          <a:xfrm>
            <a:off x="652463" y="5651350"/>
            <a:ext cx="5359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5              8  5               8  5               8 5               8 5                8 5               8</a:t>
            </a:r>
          </a:p>
        </p:txBody>
      </p:sp>
      <p:sp>
        <p:nvSpPr>
          <p:cNvPr id="36877" name="TextBox 16"/>
          <p:cNvSpPr txBox="1">
            <a:spLocks noChangeArrowheads="1"/>
          </p:cNvSpPr>
          <p:nvPr/>
        </p:nvSpPr>
        <p:spPr bwMode="auto">
          <a:xfrm>
            <a:off x="6019800" y="5989488"/>
            <a:ext cx="1193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P (GeV/c)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3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328799" y="2146933"/>
            <a:ext cx="1972381" cy="967592"/>
          </a:xfrm>
          <a:prstGeom prst="wedgeEllipseCallout">
            <a:avLst>
              <a:gd name="adj1" fmla="val -108000"/>
              <a:gd name="adj2" fmla="val 12837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80702" y="2193113"/>
            <a:ext cx="16818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/>
              <a:t>CLAS12 Prototype</a:t>
            </a:r>
          </a:p>
          <a:p>
            <a:pPr algn="ctr"/>
            <a:r>
              <a:rPr lang="en-US" sz="1600" dirty="0" smtClean="0"/>
              <a:t>n</a:t>
            </a:r>
            <a:r>
              <a:rPr lang="en-US" sz="1600" dirty="0"/>
              <a:t>=1.05, 2 </a:t>
            </a:r>
            <a:r>
              <a:rPr lang="en-US" sz="1600" dirty="0" smtClean="0"/>
              <a:t>cm</a:t>
            </a:r>
          </a:p>
          <a:p>
            <a:pPr algn="ctr"/>
            <a:r>
              <a:rPr lang="en-US" sz="1600" dirty="0" smtClean="0"/>
              <a:t>6 mm pixel size</a:t>
            </a:r>
            <a:endParaRPr lang="en-US" sz="1600" dirty="0"/>
          </a:p>
        </p:txBody>
      </p:sp>
      <p:sp>
        <p:nvSpPr>
          <p:cNvPr id="27" name="Oval 26"/>
          <p:cNvSpPr/>
          <p:nvPr/>
        </p:nvSpPr>
        <p:spPr bwMode="auto">
          <a:xfrm>
            <a:off x="4745184" y="3929319"/>
            <a:ext cx="421462" cy="35129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445619" y="-76200"/>
            <a:ext cx="65904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Mean 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ymbol" charset="2"/>
                <a:cs typeface="Symbol" charset="2"/>
              </a:rPr>
              <a:t>p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/K Separation (5-8 GeV/c) 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7151646" y="1387927"/>
            <a:ext cx="1606291" cy="76200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160717" y="1493867"/>
            <a:ext cx="130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RICH Prototype</a:t>
            </a:r>
          </a:p>
          <a:p>
            <a:r>
              <a:rPr lang="en-US" sz="1400" dirty="0" smtClean="0"/>
              <a:t>(M. </a:t>
            </a:r>
            <a:r>
              <a:rPr lang="en-US" sz="1400" dirty="0" err="1" smtClean="0"/>
              <a:t>Mirazita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707816" y="6335490"/>
            <a:ext cx="7461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New geo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6303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3153" y="2409556"/>
            <a:ext cx="354959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P</a:t>
            </a:r>
            <a:r>
              <a:rPr lang="en-US" sz="3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hoto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</a:t>
            </a:r>
            <a:r>
              <a:rPr lang="en-US" sz="3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etector</a:t>
            </a:r>
            <a:endParaRPr lang="en-US" sz="3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1190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2543" y="-76200"/>
            <a:ext cx="56705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Photon Detectors: MA-PMT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4" y="2707188"/>
            <a:ext cx="5437909" cy="3457556"/>
          </a:xfrm>
          <a:prstGeom prst="rect">
            <a:avLst/>
          </a:prstGeom>
        </p:spPr>
      </p:pic>
      <p:pic>
        <p:nvPicPr>
          <p:cNvPr id="10" name="Picture 9" descr="H8500_Q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00" y="2505364"/>
            <a:ext cx="3661788" cy="40057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636" y="2356427"/>
            <a:ext cx="1765300" cy="482600"/>
          </a:xfrm>
          <a:prstGeom prst="rect">
            <a:avLst/>
          </a:prstGeom>
        </p:spPr>
      </p:pic>
      <p:sp>
        <p:nvSpPr>
          <p:cNvPr id="12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8185" y="805179"/>
            <a:ext cx="35067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r>
              <a:rPr lang="en-US" sz="1400" dirty="0">
                <a:sym typeface="Zapf Dingbats"/>
              </a:rPr>
              <a:t> </a:t>
            </a:r>
            <a:r>
              <a:rPr lang="en-US" sz="1400" dirty="0" smtClean="0">
                <a:sym typeface="Zapf Dingbats"/>
              </a:rPr>
              <a:t> </a:t>
            </a:r>
            <a:r>
              <a:rPr lang="en-US" sz="1400" dirty="0" smtClean="0"/>
              <a:t>Mature and reliable technology</a:t>
            </a:r>
          </a:p>
          <a:p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 </a:t>
            </a:r>
            <a:r>
              <a:rPr lang="en-US" sz="1400" dirty="0" smtClean="0"/>
              <a:t>Large Area (5x5 cm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) </a:t>
            </a:r>
          </a:p>
          <a:p>
            <a:r>
              <a:rPr lang="en-US" sz="1400" dirty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 </a:t>
            </a:r>
            <a:r>
              <a:rPr lang="en-US" sz="1400" dirty="0"/>
              <a:t>High packing density (89 %) </a:t>
            </a:r>
            <a:endParaRPr lang="en-US" sz="1400" dirty="0" smtClean="0"/>
          </a:p>
          <a:p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 </a:t>
            </a:r>
            <a:r>
              <a:rPr lang="en-US" sz="1400" dirty="0" smtClean="0"/>
              <a:t>64  6x6 mm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pixels cost effective device </a:t>
            </a:r>
          </a:p>
          <a:p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 </a:t>
            </a:r>
            <a:r>
              <a:rPr lang="en-US" sz="1400" dirty="0" smtClean="0"/>
              <a:t>High sensitivity on visible towards UV light</a:t>
            </a:r>
          </a:p>
          <a:p>
            <a:r>
              <a:rPr lang="en-US" sz="1400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  </a:t>
            </a:r>
            <a:r>
              <a:rPr lang="en-US" sz="1400" dirty="0" smtClean="0"/>
              <a:t>Fast response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752" y="1001074"/>
            <a:ext cx="42983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only option to keep the schedule is the use 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f multi-anode photomultipliers (we consider the </a:t>
            </a:r>
          </a:p>
          <a:p>
            <a:r>
              <a:rPr lang="en-US" sz="1600" dirty="0" smtClean="0"/>
              <a:t>promising </a:t>
            </a:r>
            <a:r>
              <a:rPr lang="en-US" sz="1600" dirty="0"/>
              <a:t>SiPM technology as </a:t>
            </a:r>
            <a:r>
              <a:rPr lang="en-US" sz="1600" dirty="0" smtClean="0"/>
              <a:t>the alternative)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62639" y="1830863"/>
            <a:ext cx="1587501" cy="78957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7987" y="1950003"/>
            <a:ext cx="1083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H8500 Tests</a:t>
            </a:r>
          </a:p>
          <a:p>
            <a:r>
              <a:rPr lang="en-US" sz="1400" dirty="0" smtClean="0"/>
              <a:t>(M. </a:t>
            </a:r>
            <a:r>
              <a:rPr lang="en-US" sz="1400" dirty="0" err="1" smtClean="0"/>
              <a:t>Hoek</a:t>
            </a:r>
            <a:r>
              <a:rPr lang="en-US" sz="1400" dirty="0"/>
              <a:t>)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5747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17266" y="5657212"/>
            <a:ext cx="4266279" cy="64633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6926" y="-76200"/>
            <a:ext cx="300176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Magnetic Field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0" y="961369"/>
            <a:ext cx="5092587" cy="45238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5486" y="1348056"/>
            <a:ext cx="3737728" cy="52003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6774" y="727914"/>
            <a:ext cx="2057400" cy="48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40726" y="1811867"/>
            <a:ext cx="139354" cy="16510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940726" y="4535503"/>
            <a:ext cx="139354" cy="1651000"/>
          </a:xfrm>
          <a:prstGeom prst="rect">
            <a:avLst/>
          </a:prstGeom>
          <a:solidFill>
            <a:srgbClr val="FF0000">
              <a:alpha val="22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1181" y="949824"/>
            <a:ext cx="508000" cy="313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37181" y="955784"/>
            <a:ext cx="865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 (Gauss)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86356" y="1353057"/>
            <a:ext cx="508000" cy="313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37181" y="5171314"/>
            <a:ext cx="508000" cy="313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13954" y="5171314"/>
            <a:ext cx="631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 (cm)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14583" y="1332954"/>
            <a:ext cx="640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Y</a:t>
            </a:r>
            <a:r>
              <a:rPr lang="en-US" sz="1400" dirty="0" smtClean="0"/>
              <a:t> (cm)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96046" y="5657212"/>
            <a:ext cx="3801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torus fringe-field allows the use of</a:t>
            </a:r>
          </a:p>
          <a:p>
            <a:r>
              <a:rPr lang="en-US" dirty="0" smtClean="0"/>
              <a:t>Multi-Anode Photomultipliers  </a:t>
            </a:r>
            <a:endParaRPr lang="en-US" dirty="0"/>
          </a:p>
        </p:txBody>
      </p:sp>
      <p:sp>
        <p:nvSpPr>
          <p:cNvPr id="21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30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908" y="3909833"/>
            <a:ext cx="4074625" cy="271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707" y="461617"/>
            <a:ext cx="3218383" cy="3155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039" y="538922"/>
            <a:ext cx="3152558" cy="3090043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347255" y="5768111"/>
            <a:ext cx="3073400" cy="254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54739" y="4978885"/>
            <a:ext cx="1665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9</a:t>
            </a:r>
            <a:r>
              <a:rPr lang="en-US" dirty="0" smtClean="0"/>
              <a:t> n/cm</a:t>
            </a:r>
            <a:r>
              <a:rPr lang="en-US" baseline="30000" dirty="0" smtClean="0"/>
              <a:t>-2</a:t>
            </a:r>
            <a:r>
              <a:rPr lang="en-US" dirty="0" smtClean="0"/>
              <a:t>/year</a:t>
            </a:r>
          </a:p>
          <a:p>
            <a:r>
              <a:rPr lang="en-US" dirty="0"/>
              <a:t>a</a:t>
            </a:r>
            <a:r>
              <a:rPr lang="en-US" dirty="0" smtClean="0"/>
              <a:t>t 10</a:t>
            </a:r>
            <a:r>
              <a:rPr lang="en-US" baseline="30000" dirty="0" smtClean="0"/>
              <a:t>35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604831" y="-76200"/>
            <a:ext cx="572599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Radiation Damage: Neutrons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707" y="3517247"/>
            <a:ext cx="3147320" cy="30598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4459" y="692789"/>
            <a:ext cx="9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Gammas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7597" y="692789"/>
            <a:ext cx="102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Neutrons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0491" y="3617421"/>
            <a:ext cx="941305" cy="2618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4459" y="3517247"/>
            <a:ext cx="102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Neutrons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75" y="632313"/>
            <a:ext cx="4197597" cy="29966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53363" y="977302"/>
            <a:ext cx="24325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Measured </a:t>
            </a:r>
            <a:r>
              <a:rPr lang="en-US" sz="1600" dirty="0" err="1" smtClean="0"/>
              <a:t>fluence</a:t>
            </a:r>
            <a:r>
              <a:rPr lang="en-US" sz="1600" dirty="0" smtClean="0"/>
              <a:t> @ Belle:</a:t>
            </a:r>
          </a:p>
          <a:p>
            <a:r>
              <a:rPr lang="en-US" sz="1600" dirty="0" smtClean="0"/>
              <a:t>90/</a:t>
            </a:r>
            <a:r>
              <a:rPr lang="en-US" sz="1600" dirty="0" err="1" smtClean="0"/>
              <a:t>fb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/>
              </a:rPr>
              <a:t> 1-10 10</a:t>
            </a:r>
            <a:r>
              <a:rPr lang="en-US" sz="1600" baseline="30000" dirty="0" smtClean="0">
                <a:sym typeface="Wingdings"/>
              </a:rPr>
              <a:t>9</a:t>
            </a:r>
            <a:r>
              <a:rPr lang="en-US" sz="1600" dirty="0" smtClean="0">
                <a:sym typeface="Wingdings"/>
              </a:rPr>
              <a:t> n/cm</a:t>
            </a:r>
            <a:r>
              <a:rPr lang="en-US" sz="1600" baseline="30000" dirty="0" smtClean="0">
                <a:sym typeface="Wingdings"/>
              </a:rPr>
              <a:t>2</a:t>
            </a:r>
            <a:endParaRPr lang="en-US" sz="1600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780495" y="1903462"/>
            <a:ext cx="25184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Expected </a:t>
            </a:r>
            <a:r>
              <a:rPr lang="en-US" sz="1600" dirty="0" err="1" smtClean="0"/>
              <a:t>fluence</a:t>
            </a:r>
            <a:r>
              <a:rPr lang="en-US" sz="1600" dirty="0" smtClean="0"/>
              <a:t> @ Belle-2:</a:t>
            </a:r>
          </a:p>
          <a:p>
            <a:r>
              <a:rPr lang="en-US" sz="1600" dirty="0" smtClean="0"/>
              <a:t>50/</a:t>
            </a:r>
            <a:r>
              <a:rPr lang="en-US" sz="1600" dirty="0" err="1"/>
              <a:t>a</a:t>
            </a:r>
            <a:r>
              <a:rPr lang="en-US" sz="1600" dirty="0" err="1" smtClean="0"/>
              <a:t>b</a:t>
            </a:r>
            <a:r>
              <a:rPr lang="en-US" sz="1600" dirty="0" smtClean="0"/>
              <a:t> </a:t>
            </a:r>
            <a:r>
              <a:rPr lang="en-US" sz="1600" dirty="0" smtClean="0">
                <a:sym typeface="Wingdings"/>
              </a:rPr>
              <a:t> 2-20 10</a:t>
            </a:r>
            <a:r>
              <a:rPr lang="en-US" sz="1600" baseline="30000" dirty="0" smtClean="0">
                <a:sym typeface="Wingdings"/>
              </a:rPr>
              <a:t>11</a:t>
            </a:r>
            <a:r>
              <a:rPr lang="en-US" sz="1600" dirty="0" smtClean="0">
                <a:sym typeface="Wingdings"/>
              </a:rPr>
              <a:t> n/cm</a:t>
            </a:r>
            <a:r>
              <a:rPr lang="en-US" sz="1600" baseline="30000" dirty="0" smtClean="0">
                <a:sym typeface="Wingdings"/>
              </a:rPr>
              <a:t>2</a:t>
            </a:r>
            <a:endParaRPr lang="en-US" sz="1600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775285" y="2771464"/>
            <a:ext cx="2543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Expected </a:t>
            </a:r>
            <a:r>
              <a:rPr lang="en-US" sz="1600" dirty="0" err="1" smtClean="0"/>
              <a:t>fluence</a:t>
            </a:r>
            <a:r>
              <a:rPr lang="en-US" sz="1600" dirty="0" smtClean="0"/>
              <a:t> @ LHCB-2:</a:t>
            </a:r>
          </a:p>
          <a:p>
            <a:r>
              <a:rPr lang="en-US" sz="1600" dirty="0" smtClean="0"/>
              <a:t>1 year </a:t>
            </a:r>
            <a:r>
              <a:rPr lang="en-US" sz="1600" dirty="0" smtClean="0">
                <a:sym typeface="Wingdings"/>
              </a:rPr>
              <a:t> 6 10</a:t>
            </a:r>
            <a:r>
              <a:rPr lang="en-US" sz="1600" baseline="30000" dirty="0" smtClean="0">
                <a:sym typeface="Wingdings"/>
              </a:rPr>
              <a:t>11</a:t>
            </a:r>
            <a:r>
              <a:rPr lang="en-US" sz="1600" dirty="0" smtClean="0">
                <a:sym typeface="Wingdings"/>
              </a:rPr>
              <a:t> n/cm</a:t>
            </a:r>
            <a:r>
              <a:rPr lang="en-US" sz="1600" baseline="30000" dirty="0" smtClean="0">
                <a:sym typeface="Wingdings"/>
              </a:rPr>
              <a:t>2</a:t>
            </a:r>
            <a:endParaRPr 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406794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78645" y="2043546"/>
            <a:ext cx="215425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" y="3924335"/>
            <a:ext cx="4030948" cy="2619226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>
          <a:xfrm>
            <a:off x="6940124" y="5684411"/>
            <a:ext cx="1750786" cy="82669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ight Arrow 28"/>
          <p:cNvSpPr/>
          <p:nvPr/>
        </p:nvSpPr>
        <p:spPr>
          <a:xfrm>
            <a:off x="3178645" y="5716865"/>
            <a:ext cx="1750786" cy="82669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68062" y="-76200"/>
            <a:ext cx="379953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MA-PMTs Readout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8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31056" y="5862504"/>
            <a:ext cx="1743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Front-End Electronics</a:t>
            </a:r>
          </a:p>
          <a:p>
            <a:r>
              <a:rPr lang="en-US" sz="1400" dirty="0" smtClean="0"/>
              <a:t>(E. </a:t>
            </a:r>
            <a:r>
              <a:rPr lang="en-US" sz="1400" dirty="0" err="1" smtClean="0"/>
              <a:t>Cisbani</a:t>
            </a:r>
            <a:r>
              <a:rPr lang="en-US" sz="1400" dirty="0" smtClean="0"/>
              <a:t>) 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6956429" y="5839830"/>
            <a:ext cx="1390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DAQ and Trigger</a:t>
            </a:r>
          </a:p>
          <a:p>
            <a:r>
              <a:rPr lang="en-US" sz="1400" dirty="0" smtClean="0"/>
              <a:t>(C. Cuevas)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485" y="1404214"/>
            <a:ext cx="3066523" cy="4068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8659" y="738970"/>
            <a:ext cx="29665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VME DAQ Optics  FPGA module</a:t>
            </a:r>
          </a:p>
          <a:p>
            <a:r>
              <a:rPr lang="en-US" sz="1600" dirty="0" smtClean="0"/>
              <a:t>Developed for GLUEX and JLAB12 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611" y="1404214"/>
            <a:ext cx="2564572" cy="23171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7266" y="738970"/>
            <a:ext cx="36518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MAROC3 Front-End card with digital and 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nalog readout tested with the prototype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239001" y="3889673"/>
            <a:ext cx="304963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DREAM Front-End card developed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or JLAB12 </a:t>
            </a:r>
            <a:r>
              <a:rPr lang="en-US" sz="1600" dirty="0" err="1" smtClean="0"/>
              <a:t>micromegas</a:t>
            </a:r>
            <a:r>
              <a:rPr lang="en-US" sz="1600" dirty="0" smtClean="0"/>
              <a:t> readout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178645" y="2043546"/>
            <a:ext cx="21542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Basic components with</a:t>
            </a:r>
            <a:endParaRPr lang="en-US" sz="1600" dirty="0"/>
          </a:p>
          <a:p>
            <a:r>
              <a:rPr lang="en-US" sz="1600" dirty="0" smtClean="0"/>
              <a:t>already existing designs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nd prototypes </a:t>
            </a:r>
          </a:p>
        </p:txBody>
      </p:sp>
    </p:spTree>
    <p:extLst>
      <p:ext uri="{BB962C8B-B14F-4D97-AF65-F5344CB8AC3E}">
        <p14:creationId xmlns:p14="http://schemas.microsoft.com/office/powerpoint/2010/main" val="41063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4159" y="2409556"/>
            <a:ext cx="432758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T</a:t>
            </a:r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he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M</a:t>
            </a:r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irror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en-US" sz="3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ystem</a:t>
            </a:r>
          </a:p>
        </p:txBody>
      </p:sp>
    </p:spTree>
    <p:extLst>
      <p:ext uri="{BB962C8B-B14F-4D97-AF65-F5344CB8AC3E}">
        <p14:creationId xmlns:p14="http://schemas.microsoft.com/office/powerpoint/2010/main" val="1684372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29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14" descr="Gamm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796925"/>
            <a:ext cx="4487862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930343" y="5303064"/>
            <a:ext cx="392790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1" dirty="0">
                <a:latin typeface="Arial" charset="0"/>
              </a:rPr>
              <a:t>Goals:</a:t>
            </a:r>
            <a:r>
              <a:rPr lang="en-US" sz="1800" dirty="0">
                <a:latin typeface="Arial" charset="0"/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sz="1800" dirty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instrument only forward region  </a:t>
            </a:r>
          </a:p>
          <a:p>
            <a:pPr eaLnBrk="1" hangingPunct="1">
              <a:buFontTx/>
              <a:buChar char="•"/>
            </a:pPr>
            <a:r>
              <a:rPr lang="en-US" sz="1600" dirty="0">
                <a:latin typeface="Arial" charset="0"/>
              </a:rPr>
              <a:t> reduce active area  (~1 m</a:t>
            </a:r>
            <a:r>
              <a:rPr lang="en-US" sz="1600" baseline="30000" dirty="0">
                <a:latin typeface="Arial" charset="0"/>
              </a:rPr>
              <a:t>2</a:t>
            </a:r>
            <a:r>
              <a:rPr lang="en-US" sz="1600" dirty="0">
                <a:latin typeface="Arial" charset="0"/>
              </a:rPr>
              <a:t>/</a:t>
            </a:r>
            <a:r>
              <a:rPr lang="en-US" sz="1600" dirty="0" smtClean="0">
                <a:latin typeface="Arial" charset="0"/>
              </a:rPr>
              <a:t>sector)</a:t>
            </a:r>
            <a:endParaRPr lang="en-US" sz="1600" dirty="0"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1600" dirty="0">
                <a:latin typeface="Arial" charset="0"/>
              </a:rPr>
              <a:t> minimize interference with TOF system</a:t>
            </a:r>
          </a:p>
        </p:txBody>
      </p:sp>
      <p:pic>
        <p:nvPicPr>
          <p:cNvPr id="10" name="Picture 16" descr="Kine_plan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13" y="768783"/>
            <a:ext cx="3838575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544788" y="4532308"/>
            <a:ext cx="4035425" cy="1952625"/>
            <a:chOff x="109" y="2783"/>
            <a:chExt cx="2542" cy="1230"/>
          </a:xfrm>
        </p:grpSpPr>
        <p:pic>
          <p:nvPicPr>
            <p:cNvPr id="12" name="Picture 32" descr="Specchio_giu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30" r="17093" b="54803"/>
            <a:stretch>
              <a:fillRect/>
            </a:stretch>
          </p:blipFill>
          <p:spPr bwMode="auto">
            <a:xfrm>
              <a:off x="109" y="2783"/>
              <a:ext cx="2279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AutoShape 14"/>
            <p:cNvSpPr>
              <a:spLocks/>
            </p:cNvSpPr>
            <p:nvPr/>
          </p:nvSpPr>
          <p:spPr bwMode="auto">
            <a:xfrm rot="-1602303">
              <a:off x="1818" y="3001"/>
              <a:ext cx="127" cy="500"/>
            </a:xfrm>
            <a:prstGeom prst="rightBrace">
              <a:avLst>
                <a:gd name="adj1" fmla="val 3280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976" y="2959"/>
              <a:ext cx="653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>
                  <a:latin typeface="Tahoma" pitchFamily="34" charset="0"/>
                </a:rPr>
                <a:t>Low material budget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095" y="3539"/>
              <a:ext cx="55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1400">
                  <a:latin typeface="Tahoma" pitchFamily="34" charset="0"/>
                </a:rPr>
                <a:t>Direct &amp; reflected photons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593460" y="-76200"/>
            <a:ext cx="374859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Mirror System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" name="Parallelogram 1"/>
          <p:cNvSpPr/>
          <p:nvPr/>
        </p:nvSpPr>
        <p:spPr>
          <a:xfrm rot="19317365">
            <a:off x="1751796" y="4405313"/>
            <a:ext cx="430295" cy="787400"/>
          </a:xfrm>
          <a:prstGeom prst="parallelogram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6367738">
            <a:off x="1876400" y="4435244"/>
            <a:ext cx="1519511" cy="138476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9806" y="4487830"/>
            <a:ext cx="36086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Calibri" charset="0"/>
              </a:rPr>
              <a:t>M</a:t>
            </a:r>
            <a:r>
              <a:rPr lang="en-US" sz="1600" dirty="0" smtClean="0">
                <a:latin typeface="Calibri" charset="0"/>
              </a:rPr>
              <a:t>irrors  to focus </a:t>
            </a:r>
            <a:r>
              <a:rPr lang="en-US" sz="1600" dirty="0">
                <a:latin typeface="Calibri" charset="0"/>
              </a:rPr>
              <a:t>the Cherenkov </a:t>
            </a:r>
            <a:endParaRPr lang="en-US" sz="1600" dirty="0" smtClean="0">
              <a:latin typeface="Calibri" charset="0"/>
            </a:endParaRPr>
          </a:p>
          <a:p>
            <a:pPr>
              <a:defRPr/>
            </a:pPr>
            <a:r>
              <a:rPr lang="en-US" sz="1600" dirty="0" smtClean="0">
                <a:latin typeface="Calibri" charset="0"/>
              </a:rPr>
              <a:t>light </a:t>
            </a:r>
            <a:r>
              <a:rPr lang="en-US" sz="1600" dirty="0">
                <a:latin typeface="Calibri" charset="0"/>
              </a:rPr>
              <a:t>of </a:t>
            </a:r>
            <a:r>
              <a:rPr lang="en-US" sz="1600" dirty="0" smtClean="0">
                <a:latin typeface="Calibri" charset="0"/>
              </a:rPr>
              <a:t>particles emitted </a:t>
            </a:r>
            <a:r>
              <a:rPr lang="en-US" sz="1600" dirty="0">
                <a:latin typeface="Calibri" charset="0"/>
              </a:rPr>
              <a:t>at </a:t>
            </a:r>
            <a:endParaRPr lang="en-US" sz="1600" dirty="0" smtClean="0">
              <a:latin typeface="Calibri" charset="0"/>
            </a:endParaRPr>
          </a:p>
          <a:p>
            <a:pPr>
              <a:defRPr/>
            </a:pPr>
            <a:r>
              <a:rPr lang="en-US" sz="1600" dirty="0" smtClean="0">
                <a:latin typeface="Calibri" charset="0"/>
              </a:rPr>
              <a:t>angles </a:t>
            </a:r>
            <a:r>
              <a:rPr lang="en-US" sz="1600" dirty="0">
                <a:latin typeface="Symbol" charset="2"/>
                <a:ea typeface="Symbol" charset="2"/>
                <a:cs typeface="Symbol" charset="2"/>
              </a:rPr>
              <a:t>J</a:t>
            </a:r>
            <a:r>
              <a:rPr lang="en-US" sz="1600" dirty="0">
                <a:latin typeface="Calibri" charset="0"/>
              </a:rPr>
              <a:t> &gt; </a:t>
            </a:r>
            <a:r>
              <a:rPr lang="en-US" sz="1600" dirty="0" smtClean="0">
                <a:latin typeface="Calibri" charset="0"/>
              </a:rPr>
              <a:t>13 </a:t>
            </a:r>
            <a:r>
              <a:rPr lang="en-US" sz="1600" dirty="0">
                <a:latin typeface="Calibri" charset="0"/>
              </a:rPr>
              <a:t>deg.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4952" y="3040437"/>
            <a:ext cx="7987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</a:rPr>
              <a:t>HTCC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2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"/>
          <p:cNvGrpSpPr>
            <a:grpSpLocks/>
          </p:cNvGrpSpPr>
          <p:nvPr/>
        </p:nvGrpSpPr>
        <p:grpSpPr bwMode="auto">
          <a:xfrm>
            <a:off x="5281899" y="1325564"/>
            <a:ext cx="3706668" cy="2521346"/>
            <a:chOff x="2286000" y="1981200"/>
            <a:chExt cx="3962400" cy="2853359"/>
          </a:xfrm>
        </p:grpSpPr>
        <p:pic>
          <p:nvPicPr>
            <p:cNvPr id="23" name="Picture 9" descr="Screen shot 2012-08-03 at 10.58.58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981200"/>
              <a:ext cx="3962400" cy="2853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3200400" y="3276882"/>
              <a:ext cx="1066800" cy="914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19675" y="3276882"/>
              <a:ext cx="1066800" cy="9145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188913" y="2732088"/>
            <a:ext cx="5264150" cy="6778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39" name="Rectangle 14"/>
          <p:cNvSpPr>
            <a:spLocks noChangeArrowheads="1"/>
          </p:cNvSpPr>
          <p:nvPr/>
        </p:nvSpPr>
        <p:spPr bwMode="auto">
          <a:xfrm>
            <a:off x="369888" y="5810250"/>
            <a:ext cx="31369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953735"/>
                </a:solidFill>
              </a:rPr>
              <a:t>E12-09-07: </a:t>
            </a:r>
          </a:p>
          <a:p>
            <a:pPr eaLnBrk="0" hangingPunct="0"/>
            <a:r>
              <a:rPr lang="en-US" sz="1400">
                <a:solidFill>
                  <a:srgbClr val="953735"/>
                </a:solidFill>
              </a:rPr>
              <a:t>Studies of partonic distributions using</a:t>
            </a:r>
          </a:p>
          <a:p>
            <a:pPr eaLnBrk="0" hangingPunct="0"/>
            <a:r>
              <a:rPr lang="en-US" sz="1400">
                <a:solidFill>
                  <a:srgbClr val="953735"/>
                </a:solidFill>
              </a:rPr>
              <a:t>semi-inclusive production of Kaons</a:t>
            </a:r>
          </a:p>
        </p:txBody>
      </p:sp>
      <p:pic>
        <p:nvPicPr>
          <p:cNvPr id="14340" name="Picture 19" descr="Screen shot 2012-08-03 at 10.18.4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3732213"/>
            <a:ext cx="33178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3716338" y="771525"/>
            <a:ext cx="506253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chemeClr val="tx2"/>
                </a:solidFill>
              </a:rPr>
              <a:t>E12-09-08:  </a:t>
            </a:r>
            <a:r>
              <a:rPr lang="en-US" sz="1400">
                <a:solidFill>
                  <a:schemeClr val="tx2"/>
                </a:solidFill>
              </a:rPr>
              <a:t>Studies of Boer-Mulders Asymmetry  in Kaon Electroproduction with  Hydrogen and Deuterium Targets</a:t>
            </a:r>
          </a:p>
        </p:txBody>
      </p:sp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3752850" y="3536090"/>
            <a:ext cx="49561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604A7B"/>
                </a:solidFill>
              </a:rPr>
              <a:t>E12-09-09: </a:t>
            </a:r>
          </a:p>
          <a:p>
            <a:pPr eaLnBrk="0" hangingPunct="0"/>
            <a:r>
              <a:rPr lang="en-US" sz="1400" dirty="0">
                <a:solidFill>
                  <a:srgbClr val="604A7B"/>
                </a:solidFill>
              </a:rPr>
              <a:t>Studies of Spin-Orbit Correlations in </a:t>
            </a:r>
            <a:r>
              <a:rPr lang="en-US" sz="1400" dirty="0" err="1">
                <a:solidFill>
                  <a:srgbClr val="604A7B"/>
                </a:solidFill>
              </a:rPr>
              <a:t>Kaon</a:t>
            </a:r>
            <a:r>
              <a:rPr lang="en-US" sz="1400" dirty="0">
                <a:solidFill>
                  <a:srgbClr val="604A7B"/>
                </a:solidFill>
              </a:rPr>
              <a:t> </a:t>
            </a:r>
            <a:r>
              <a:rPr lang="en-US" sz="1400" dirty="0" err="1">
                <a:solidFill>
                  <a:srgbClr val="604A7B"/>
                </a:solidFill>
              </a:rPr>
              <a:t>Electroproduction</a:t>
            </a:r>
            <a:r>
              <a:rPr lang="en-US" sz="1400" dirty="0">
                <a:solidFill>
                  <a:srgbClr val="604A7B"/>
                </a:solidFill>
              </a:rPr>
              <a:t> in DIS with polarized hydrogen and deuterium targets </a:t>
            </a:r>
          </a:p>
        </p:txBody>
      </p:sp>
      <p:sp>
        <p:nvSpPr>
          <p:cNvPr id="14344" name="TextBox 1"/>
          <p:cNvSpPr txBox="1">
            <a:spLocks noChangeArrowheads="1"/>
          </p:cNvSpPr>
          <p:nvPr/>
        </p:nvSpPr>
        <p:spPr bwMode="auto">
          <a:xfrm>
            <a:off x="1371600" y="3830638"/>
            <a:ext cx="5667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0000FF"/>
                </a:solidFill>
              </a:rPr>
              <a:t>CLAS12</a:t>
            </a:r>
          </a:p>
        </p:txBody>
      </p:sp>
      <p:sp>
        <p:nvSpPr>
          <p:cNvPr id="4" name="Rectangle 3"/>
          <p:cNvSpPr/>
          <p:nvPr/>
        </p:nvSpPr>
        <p:spPr>
          <a:xfrm>
            <a:off x="509588" y="3589338"/>
            <a:ext cx="3271837" cy="163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46" name="TextBox 22"/>
          <p:cNvSpPr txBox="1">
            <a:spLocks noChangeArrowheads="1"/>
          </p:cNvSpPr>
          <p:nvPr/>
        </p:nvSpPr>
        <p:spPr bwMode="auto">
          <a:xfrm>
            <a:off x="1308100" y="5224463"/>
            <a:ext cx="566738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0000FF"/>
                </a:solidFill>
              </a:rPr>
              <a:t>CLAS12</a:t>
            </a:r>
          </a:p>
        </p:txBody>
      </p:sp>
      <p:sp>
        <p:nvSpPr>
          <p:cNvPr id="14347" name="TextBox 4"/>
          <p:cNvSpPr txBox="1">
            <a:spLocks noChangeArrowheads="1"/>
          </p:cNvSpPr>
          <p:nvPr/>
        </p:nvSpPr>
        <p:spPr bwMode="auto">
          <a:xfrm>
            <a:off x="131763" y="2779713"/>
            <a:ext cx="538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RICH detector for flavor separation of quark spin-orbit </a:t>
            </a:r>
          </a:p>
          <a:p>
            <a:pPr eaLnBrk="1" hangingPunct="1"/>
            <a:r>
              <a:rPr lang="en-US" sz="1600"/>
              <a:t>correlations in nucleon structure and quark fragmentation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5683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490568" y="-76200"/>
            <a:ext cx="601679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Kaon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 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SIDIS Program </a:t>
            </a:r>
            <a:r>
              <a:rPr lang="en-US" sz="36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@ CLAS12</a:t>
            </a:r>
          </a:p>
        </p:txBody>
      </p:sp>
      <p:pic>
        <p:nvPicPr>
          <p:cNvPr id="14350" name="Picture 24" descr="prova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12834"/>
          <a:stretch>
            <a:fillRect/>
          </a:stretch>
        </p:blipFill>
        <p:spPr bwMode="auto">
          <a:xfrm>
            <a:off x="698500" y="655638"/>
            <a:ext cx="2049463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5189538" y="4257970"/>
            <a:ext cx="3170237" cy="106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9" name="Picture 32" descr="ka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" t="8858" r="63364" b="5907"/>
          <a:stretch>
            <a:fillRect/>
          </a:stretch>
        </p:blipFill>
        <p:spPr bwMode="auto">
          <a:xfrm>
            <a:off x="5453062" y="4423304"/>
            <a:ext cx="3313945" cy="20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39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24" descr="prova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" r="12834"/>
          <a:stretch>
            <a:fillRect/>
          </a:stretch>
        </p:blipFill>
        <p:spPr bwMode="auto">
          <a:xfrm>
            <a:off x="79007" y="1534684"/>
            <a:ext cx="43545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30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30634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4447135" y="3028741"/>
            <a:ext cx="4534237" cy="62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en-US" sz="1200" dirty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Direct rings for high momentum particle</a:t>
            </a:r>
          </a:p>
          <a:p>
            <a:pPr eaLnBrk="1" hangingPunct="1">
              <a:lnSpc>
                <a:spcPct val="125000"/>
              </a:lnSpc>
            </a:pPr>
            <a:r>
              <a:rPr lang="en-US" sz="1400" dirty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                                     </a:t>
            </a:r>
            <a:r>
              <a:rPr lang="en-US" sz="1400" dirty="0" smtClean="0">
                <a:latin typeface="Arial" charset="0"/>
                <a:sym typeface="Wingdings"/>
              </a:rPr>
              <a:t> best performance ! </a:t>
            </a:r>
            <a:r>
              <a:rPr lang="en-US" sz="1400" dirty="0" smtClean="0">
                <a:latin typeface="Arial" charset="0"/>
              </a:rPr>
              <a:t> </a:t>
            </a:r>
            <a:endParaRPr lang="en-US" sz="1400" dirty="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93460" y="-76200"/>
            <a:ext cx="374859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The Mirror System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4435590" y="3634884"/>
            <a:ext cx="4407653" cy="89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en-US" sz="1200" dirty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   </a:t>
            </a:r>
            <a:r>
              <a:rPr lang="en-US" sz="1400" dirty="0" smtClean="0">
                <a:latin typeface="Arial" charset="0"/>
              </a:rPr>
              <a:t>Minimize photon detector area </a:t>
            </a:r>
            <a:r>
              <a:rPr lang="en-US" sz="1400" dirty="0" smtClean="0">
                <a:latin typeface="Arial" charset="0"/>
                <a:sym typeface="Wingdings"/>
              </a:rPr>
              <a:t> </a:t>
            </a:r>
            <a:r>
              <a:rPr lang="en-US" sz="1400" dirty="0" smtClean="0">
                <a:latin typeface="Arial" charset="0"/>
              </a:rPr>
              <a:t>cost !</a:t>
            </a:r>
          </a:p>
          <a:p>
            <a:pPr eaLnBrk="1" hangingPunct="1">
              <a:lnSpc>
                <a:spcPct val="125000"/>
              </a:lnSpc>
              <a:buFontTx/>
              <a:buChar char="•"/>
            </a:pPr>
            <a:endParaRPr lang="en-US" sz="1400" dirty="0" smtClean="0">
              <a:latin typeface="Arial" charset="0"/>
            </a:endParaRPr>
          </a:p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en-US" sz="1400" dirty="0" smtClean="0">
                <a:latin typeface="Arial" charset="0"/>
              </a:rPr>
              <a:t>   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Open detector close to beam line 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  <a:sym typeface="Wingdings"/>
              </a:rPr>
              <a:t> background !</a:t>
            </a:r>
            <a:endParaRPr lang="en-US" sz="1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4440170" y="4550714"/>
            <a:ext cx="4534237" cy="19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1pPr>
            <a:lvl2pPr marL="742950" indent="-28575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2pPr>
            <a:lvl3pPr marL="11430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3pPr>
            <a:lvl4pPr marL="16002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4pPr>
            <a:lvl5pPr marL="2057400" indent="-228600" defTabSz="457200"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omic Sans MS" pitchFamily="66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en-US" sz="1200" dirty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  </a:t>
            </a:r>
            <a:r>
              <a:rPr lang="en-US" sz="1400" dirty="0" smtClean="0">
                <a:latin typeface="Arial" charset="0"/>
              </a:rPr>
              <a:t>Reflected rings for low momentum particle</a:t>
            </a:r>
          </a:p>
          <a:p>
            <a:pPr eaLnBrk="1" hangingPunct="1">
              <a:lnSpc>
                <a:spcPct val="125000"/>
              </a:lnSpc>
            </a:pPr>
            <a:r>
              <a:rPr lang="en-US" sz="1400" dirty="0" smtClean="0">
                <a:latin typeface="Arial" charset="0"/>
              </a:rPr>
              <a:t>                                   </a:t>
            </a:r>
            <a:r>
              <a:rPr lang="en-US" sz="1400" dirty="0">
                <a:latin typeface="Arial" charset="0"/>
                <a:sym typeface="Wingdings"/>
              </a:rPr>
              <a:t> less demanding</a:t>
            </a:r>
            <a:endParaRPr lang="en-US" sz="1400" dirty="0" smtClean="0">
              <a:latin typeface="Arial" charset="0"/>
            </a:endParaRPr>
          </a:p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en-US" sz="1400" dirty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 Minimum </a:t>
            </a:r>
            <a:r>
              <a:rPr lang="en-US" sz="1400" dirty="0">
                <a:latin typeface="Arial" charset="0"/>
              </a:rPr>
              <a:t>interference with TOF </a:t>
            </a:r>
            <a:endParaRPr lang="en-US" sz="1400" dirty="0" smtClean="0">
              <a:latin typeface="Arial" charset="0"/>
            </a:endParaRPr>
          </a:p>
          <a:p>
            <a:pPr eaLnBrk="1" hangingPunct="1">
              <a:lnSpc>
                <a:spcPct val="125000"/>
              </a:lnSpc>
              <a:buFontTx/>
              <a:buChar char="•"/>
            </a:pPr>
            <a:endParaRPr lang="en-US" sz="1400" dirty="0" smtClean="0">
              <a:latin typeface="Arial" charset="0"/>
            </a:endParaRPr>
          </a:p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en-US" sz="1400" dirty="0" smtClean="0">
                <a:latin typeface="Arial" charset="0"/>
              </a:rPr>
              <a:t>   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Multiple passages within aerogel 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  <a:sym typeface="Wingdings"/>
              </a:rPr>
              <a:t> photon losses</a:t>
            </a:r>
            <a:r>
              <a:rPr lang="en-US" sz="1400" dirty="0" smtClean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 eaLnBrk="1" hangingPunct="1">
              <a:lnSpc>
                <a:spcPct val="125000"/>
              </a:lnSpc>
              <a:buFontTx/>
              <a:buChar char="•"/>
            </a:pPr>
            <a:r>
              <a:rPr lang="en-US" sz="1400" dirty="0" smtClean="0">
                <a:latin typeface="Arial" charset="0"/>
              </a:rPr>
              <a:t>   </a:t>
            </a:r>
            <a:r>
              <a:rPr lang="en-US" sz="1400" dirty="0" err="1" smtClean="0">
                <a:latin typeface="Arial" charset="0"/>
              </a:rPr>
              <a:t>Focalising</a:t>
            </a:r>
            <a:r>
              <a:rPr lang="en-US" sz="1400" dirty="0" smtClean="0">
                <a:latin typeface="Arial" charset="0"/>
              </a:rPr>
              <a:t> mirrors allow for thicker aerogel </a:t>
            </a:r>
          </a:p>
          <a:p>
            <a:pPr eaLnBrk="1" hangingPunct="1">
              <a:lnSpc>
                <a:spcPct val="125000"/>
              </a:lnSpc>
            </a:pPr>
            <a:r>
              <a:rPr lang="en-US" sz="1400" dirty="0" smtClean="0">
                <a:latin typeface="Arial" charset="0"/>
              </a:rPr>
              <a:t>       (to partly compensate the loss of photons)</a:t>
            </a:r>
          </a:p>
        </p:txBody>
      </p:sp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4878109" y="754529"/>
            <a:ext cx="3798778" cy="2143125"/>
            <a:chOff x="113" y="1532"/>
            <a:chExt cx="2810" cy="1629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697" y="1532"/>
              <a:ext cx="56" cy="141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748" y="1540"/>
              <a:ext cx="407" cy="69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1011" y="2238"/>
              <a:ext cx="144" cy="70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2340" y="2438"/>
              <a:ext cx="59" cy="51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 rot="2576239">
              <a:off x="913" y="1805"/>
              <a:ext cx="1711" cy="729"/>
            </a:xfrm>
            <a:custGeom>
              <a:avLst/>
              <a:gdLst>
                <a:gd name="T0" fmla="*/ 5 w 21600"/>
                <a:gd name="T1" fmla="*/ 0 h 21600"/>
                <a:gd name="T2" fmla="*/ 2 w 21600"/>
                <a:gd name="T3" fmla="*/ 0 h 21600"/>
                <a:gd name="T4" fmla="*/ 5 w 21600"/>
                <a:gd name="T5" fmla="*/ 0 h 21600"/>
                <a:gd name="T6" fmla="*/ 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528 w 21600"/>
                <a:gd name="T13" fmla="*/ 0 h 21600"/>
                <a:gd name="T14" fmla="*/ 20072 w 21600"/>
                <a:gd name="T15" fmla="*/ 595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941" y="4296"/>
                  </a:moveTo>
                  <a:cubicBezTo>
                    <a:pt x="5726" y="2414"/>
                    <a:pt x="8206" y="1347"/>
                    <a:pt x="10800" y="1348"/>
                  </a:cubicBezTo>
                  <a:cubicBezTo>
                    <a:pt x="13393" y="1348"/>
                    <a:pt x="15873" y="2414"/>
                    <a:pt x="17658" y="4296"/>
                  </a:cubicBezTo>
                  <a:lnTo>
                    <a:pt x="18636" y="3368"/>
                  </a:lnTo>
                  <a:cubicBezTo>
                    <a:pt x="16597" y="1218"/>
                    <a:pt x="13763" y="-1"/>
                    <a:pt x="10799" y="0"/>
                  </a:cubicBezTo>
                  <a:cubicBezTo>
                    <a:pt x="7836" y="0"/>
                    <a:pt x="5002" y="1218"/>
                    <a:pt x="2963" y="3368"/>
                  </a:cubicBezTo>
                  <a:lnTo>
                    <a:pt x="3941" y="4296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 flipH="1" flipV="1">
              <a:off x="418" y="2312"/>
              <a:ext cx="219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113" y="1982"/>
              <a:ext cx="45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1400"/>
                <a:t>plane </a:t>
              </a:r>
            </a:p>
            <a:p>
              <a:r>
                <a:rPr lang="en-US" sz="1400"/>
                <a:t>mirror</a:t>
              </a:r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V="1">
              <a:off x="2077" y="1811"/>
              <a:ext cx="237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0" name="Text Box 14"/>
            <p:cNvSpPr txBox="1">
              <a:spLocks noChangeArrowheads="1"/>
            </p:cNvSpPr>
            <p:nvPr/>
          </p:nvSpPr>
          <p:spPr bwMode="auto">
            <a:xfrm>
              <a:off x="2295" y="1623"/>
              <a:ext cx="62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1400"/>
                <a:t>spherical </a:t>
              </a:r>
            </a:p>
            <a:p>
              <a:r>
                <a:rPr lang="en-US" sz="1400"/>
                <a:t> mirror</a:t>
              </a:r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1928" y="2969"/>
              <a:ext cx="9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1400"/>
                <a:t>photon detector</a:t>
              </a: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848" y="2918"/>
              <a:ext cx="49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r>
                <a:rPr lang="en-US" sz="1400"/>
                <a:t>aerogel</a:t>
              </a:r>
            </a:p>
          </p:txBody>
        </p:sp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 rot="-5400000">
              <a:off x="830" y="2486"/>
              <a:ext cx="4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1 cm</a:t>
              </a: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 rot="-5400000">
              <a:off x="698" y="1758"/>
              <a:ext cx="49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400" b="1"/>
                <a:t>3 cm</a:t>
              </a:r>
            </a:p>
          </p:txBody>
        </p:sp>
        <p:sp>
          <p:nvSpPr>
            <p:cNvPr id="35" name="Line 22"/>
            <p:cNvSpPr>
              <a:spLocks noChangeShapeType="1"/>
            </p:cNvSpPr>
            <p:nvPr/>
          </p:nvSpPr>
          <p:spPr bwMode="auto">
            <a:xfrm>
              <a:off x="1162" y="1862"/>
              <a:ext cx="1051" cy="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H="1">
              <a:off x="748" y="2125"/>
              <a:ext cx="1456" cy="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>
              <a:off x="764" y="2540"/>
              <a:ext cx="1576" cy="1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1361" y="2077"/>
              <a:ext cx="6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omic Sans MS" pitchFamily="6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/>
                <a:t>gap</a:t>
              </a:r>
            </a:p>
          </p:txBody>
        </p:sp>
      </p:grpSp>
      <p:sp>
        <p:nvSpPr>
          <p:cNvPr id="41" name="TextBox 96"/>
          <p:cNvSpPr txBox="1">
            <a:spLocks noChangeArrowheads="1"/>
          </p:cNvSpPr>
          <p:nvPr/>
        </p:nvSpPr>
        <p:spPr bwMode="auto">
          <a:xfrm>
            <a:off x="2878810" y="1332517"/>
            <a:ext cx="838826" cy="338554"/>
          </a:xfrm>
          <a:prstGeom prst="rect">
            <a:avLst/>
          </a:prstGeom>
          <a:solidFill>
            <a:srgbClr val="A70B2B"/>
          </a:solidFill>
          <a:ln w="9525">
            <a:solidFill>
              <a:srgbClr val="A70B2B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Calibri" charset="0"/>
              </a:rPr>
              <a:t>Aerogel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flipH="1">
            <a:off x="2717372" y="1671071"/>
            <a:ext cx="249810" cy="409591"/>
          </a:xfrm>
          <a:prstGeom prst="straightConnector1">
            <a:avLst/>
          </a:prstGeom>
          <a:ln>
            <a:solidFill>
              <a:srgbClr val="A70B2B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flipH="1">
            <a:off x="3143617" y="2413155"/>
            <a:ext cx="793398" cy="438454"/>
          </a:xfrm>
          <a:prstGeom prst="straightConnector1">
            <a:avLst/>
          </a:prstGeom>
          <a:ln>
            <a:solidFill>
              <a:srgbClr val="74A6A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95"/>
          <p:cNvSpPr txBox="1">
            <a:spLocks noChangeArrowheads="1"/>
          </p:cNvSpPr>
          <p:nvPr/>
        </p:nvSpPr>
        <p:spPr bwMode="auto">
          <a:xfrm>
            <a:off x="3828503" y="1874781"/>
            <a:ext cx="957242" cy="584776"/>
          </a:xfrm>
          <a:prstGeom prst="rect">
            <a:avLst/>
          </a:prstGeom>
          <a:solidFill>
            <a:srgbClr val="74A6AF"/>
          </a:solidFill>
          <a:ln w="9525">
            <a:solidFill>
              <a:srgbClr val="74A6A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rgbClr val="FFFFFF"/>
                </a:solidFill>
                <a:latin typeface="Calibri" charset="0"/>
              </a:rPr>
              <a:t>Spherical </a:t>
            </a:r>
            <a:r>
              <a:rPr lang="en-US" sz="1600" dirty="0">
                <a:solidFill>
                  <a:srgbClr val="FFFFFF"/>
                </a:solidFill>
                <a:latin typeface="Calibri" charset="0"/>
              </a:rPr>
              <a:t>mirrors</a:t>
            </a:r>
          </a:p>
        </p:txBody>
      </p:sp>
      <p:sp>
        <p:nvSpPr>
          <p:cNvPr id="45" name="TextBox 89"/>
          <p:cNvSpPr txBox="1">
            <a:spLocks noChangeArrowheads="1"/>
          </p:cNvSpPr>
          <p:nvPr/>
        </p:nvSpPr>
        <p:spPr bwMode="auto">
          <a:xfrm>
            <a:off x="3276441" y="5398689"/>
            <a:ext cx="1124514" cy="584776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bg1"/>
                </a:solidFill>
                <a:latin typeface="Calibri" charset="0"/>
              </a:rPr>
              <a:t>Photo-detectors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 flipH="1" flipV="1">
            <a:off x="3882529" y="4202546"/>
            <a:ext cx="376404" cy="119614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97"/>
          <p:cNvSpPr txBox="1">
            <a:spLocks noChangeArrowheads="1"/>
          </p:cNvSpPr>
          <p:nvPr/>
        </p:nvSpPr>
        <p:spPr bwMode="auto">
          <a:xfrm>
            <a:off x="330634" y="2060281"/>
            <a:ext cx="837341" cy="584776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rgbClr val="FFFFFF"/>
                </a:solidFill>
                <a:latin typeface="Calibri" charset="0"/>
              </a:rPr>
              <a:t>Planar</a:t>
            </a:r>
          </a:p>
          <a:p>
            <a:pPr eaLnBrk="1" hangingPunct="1"/>
            <a:r>
              <a:rPr lang="en-US" sz="1600" dirty="0">
                <a:solidFill>
                  <a:srgbClr val="FFFFFF"/>
                </a:solidFill>
                <a:latin typeface="Calibri" charset="0"/>
              </a:rPr>
              <a:t>mirrors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1025853" y="2602025"/>
            <a:ext cx="428874" cy="295629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59822" y="680691"/>
            <a:ext cx="4867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90500" indent="-190500"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ahoma" charset="0"/>
              </a:rPr>
              <a:t>Proximity Focusing RICH + Mirrors</a:t>
            </a:r>
          </a:p>
        </p:txBody>
      </p:sp>
      <p:sp>
        <p:nvSpPr>
          <p:cNvPr id="4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5900" y="2247744"/>
            <a:ext cx="164929" cy="1654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16200000">
            <a:off x="6056953" y="2131193"/>
            <a:ext cx="29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Comic Sans MS"/>
                <a:cs typeface="Comic Sans MS"/>
              </a:rPr>
              <a:t>2</a:t>
            </a:r>
            <a:endParaRPr lang="en-US" sz="1400" b="1" dirty="0">
              <a:latin typeface="Comic Sans MS"/>
              <a:cs typeface="Comic Sans M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35251" y="1263846"/>
            <a:ext cx="164929" cy="16541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5878506" y="1176873"/>
            <a:ext cx="2942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mic Sans MS"/>
                <a:cs typeface="Comic Sans MS"/>
              </a:rPr>
              <a:t>6</a:t>
            </a:r>
          </a:p>
        </p:txBody>
      </p:sp>
      <p:sp>
        <p:nvSpPr>
          <p:cNvPr id="53" name="Right Arrow 52"/>
          <p:cNvSpPr/>
          <p:nvPr/>
        </p:nvSpPr>
        <p:spPr>
          <a:xfrm>
            <a:off x="292582" y="5801884"/>
            <a:ext cx="1750786" cy="826696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41860" y="5945592"/>
            <a:ext cx="1752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Integration in CLAS12</a:t>
            </a:r>
          </a:p>
          <a:p>
            <a:r>
              <a:rPr lang="en-US" sz="1400" dirty="0" smtClean="0"/>
              <a:t>(M. Contalbrigo)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18553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31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96090" y="-76200"/>
            <a:ext cx="374340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Mirror Technology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10" name="Picture 15" descr="img_519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855877" y="3148174"/>
            <a:ext cx="4052149" cy="2832473"/>
          </a:xfrm>
          <a:prstGeom prst="roundRect">
            <a:avLst>
              <a:gd name="adj" fmla="val 370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1600" dist="63500" dir="2700000" algn="tl" rotWithShape="0">
              <a:prstClr val="black">
                <a:alpha val="65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542430" y="758285"/>
            <a:ext cx="45669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Thin glass skin on a flat support</a:t>
            </a:r>
          </a:p>
          <a:p>
            <a:pPr algn="ctr"/>
            <a:r>
              <a:rPr lang="en-US" sz="1600" dirty="0"/>
              <a:t>f</a:t>
            </a:r>
            <a:r>
              <a:rPr lang="en-US" sz="1600" dirty="0" smtClean="0"/>
              <a:t>or planar mirrors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01994" y="773606"/>
            <a:ext cx="328491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Metalized Carbon Fiber substrate</a:t>
            </a:r>
          </a:p>
          <a:p>
            <a:pPr algn="ctr"/>
            <a:r>
              <a:rPr lang="en-US" sz="1600" dirty="0"/>
              <a:t>f</a:t>
            </a:r>
            <a:r>
              <a:rPr lang="en-US" sz="1600" dirty="0" smtClean="0"/>
              <a:t>or spherical mirror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5043002" y="1492045"/>
            <a:ext cx="333895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Cost-effective technology for precise</a:t>
            </a:r>
          </a:p>
          <a:p>
            <a:pPr algn="ctr"/>
            <a:r>
              <a:rPr lang="en-US" sz="1600" dirty="0" smtClean="0"/>
              <a:t>large area mirrors </a:t>
            </a:r>
          </a:p>
          <a:p>
            <a:pPr algn="ctr"/>
            <a:r>
              <a:rPr lang="en-US" sz="1600" dirty="0" smtClean="0"/>
              <a:t>(applications in terrestrial telescope</a:t>
            </a:r>
            <a:r>
              <a:rPr lang="en-US" dirty="0" smtClean="0"/>
              <a:t>s)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4013" y="1573968"/>
            <a:ext cx="32519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Self-supporting structure with </a:t>
            </a:r>
          </a:p>
          <a:p>
            <a:pPr algn="ctr"/>
            <a:r>
              <a:rPr lang="en-US" sz="1600" dirty="0" smtClean="0"/>
              <a:t>minimal material budget</a:t>
            </a:r>
          </a:p>
          <a:p>
            <a:pPr algn="ctr"/>
            <a:r>
              <a:rPr lang="en-US" sz="1600" dirty="0" smtClean="0"/>
              <a:t>(applications in physics experiments)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6119152"/>
            <a:ext cx="203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MAGIC-II  telescope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30" y="3111724"/>
            <a:ext cx="4214889" cy="28689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41583" y="6116841"/>
            <a:ext cx="1326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LHCB mirror</a:t>
            </a:r>
            <a:endParaRPr lang="en-US" dirty="0"/>
          </a:p>
        </p:txBody>
      </p:sp>
      <p:sp>
        <p:nvSpPr>
          <p:cNvPr id="17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350680" y="2371961"/>
            <a:ext cx="1750786" cy="794355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390668" y="2480041"/>
            <a:ext cx="1553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Mechanical Design</a:t>
            </a:r>
          </a:p>
          <a:p>
            <a:r>
              <a:rPr lang="en-US" sz="1400" dirty="0" smtClean="0"/>
              <a:t>(S. </a:t>
            </a:r>
            <a:r>
              <a:rPr lang="en-US" sz="1400" dirty="0" err="1" smtClean="0"/>
              <a:t>Tomassini</a:t>
            </a:r>
            <a:r>
              <a:rPr lang="en-US" sz="1400" dirty="0"/>
              <a:t>)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614013" y="2633929"/>
            <a:ext cx="616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sym typeface="Zapf Dingbats"/>
              </a:rPr>
              <a:t>standard technologies </a:t>
            </a:r>
            <a:r>
              <a:rPr lang="en-US" dirty="0" smtClean="0">
                <a:solidFill>
                  <a:srgbClr val="0000FF"/>
                </a:solidFill>
                <a:sym typeface="Zapf Dingbats"/>
              </a:rPr>
              <a:t>already in use and commercially available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86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72393" y="-76200"/>
            <a:ext cx="539079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RICH Project Achievements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5826" y="1162680"/>
            <a:ext cx="5721714" cy="5170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Zapf Dingbats"/>
              </a:rPr>
              <a:t>2010:          </a:t>
            </a:r>
          </a:p>
          <a:p>
            <a:r>
              <a:rPr lang="en-US" dirty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 </a:t>
            </a:r>
            <a:r>
              <a:rPr lang="en-US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                ✔   </a:t>
            </a:r>
            <a:r>
              <a:rPr lang="en-US" dirty="0" smtClean="0">
                <a:sym typeface="Zapf Dingbats"/>
              </a:rPr>
              <a:t> Concept of Design and Technology</a:t>
            </a:r>
          </a:p>
          <a:p>
            <a:endParaRPr lang="en-US" sz="800" dirty="0">
              <a:sym typeface="Zapf Dingbats"/>
            </a:endParaRPr>
          </a:p>
          <a:p>
            <a:r>
              <a:rPr lang="en-US" dirty="0" smtClean="0">
                <a:sym typeface="Zapf Dingbats"/>
              </a:rPr>
              <a:t>2011:         </a:t>
            </a:r>
          </a:p>
          <a:p>
            <a:r>
              <a:rPr lang="en-US" dirty="0"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                   </a:t>
            </a:r>
            <a:r>
              <a:rPr lang="en-US" dirty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 smtClean="0">
                <a:sym typeface="Zapf Dingbats"/>
              </a:rPr>
              <a:t>     Tests of components and small prototype</a:t>
            </a:r>
          </a:p>
          <a:p>
            <a:endParaRPr lang="en-US" sz="800" dirty="0" smtClean="0">
              <a:sym typeface="Zapf Dingbats"/>
            </a:endParaRPr>
          </a:p>
          <a:p>
            <a:r>
              <a:rPr lang="en-US" dirty="0" smtClean="0">
                <a:sym typeface="Zapf Dingbats"/>
              </a:rPr>
              <a:t>2012: </a:t>
            </a:r>
          </a:p>
          <a:p>
            <a:r>
              <a:rPr lang="en-US" dirty="0" smtClean="0">
                <a:sym typeface="Zapf Dingbats"/>
              </a:rPr>
              <a:t>                    </a:t>
            </a:r>
            <a:r>
              <a:rPr lang="en-US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 smtClean="0">
                <a:sym typeface="Zapf Dingbats"/>
              </a:rPr>
              <a:t>     July: </a:t>
            </a:r>
            <a:r>
              <a:rPr lang="en-US" dirty="0">
                <a:sym typeface="Zapf Dingbats"/>
              </a:rPr>
              <a:t>T</a:t>
            </a:r>
            <a:r>
              <a:rPr lang="en-US" dirty="0" smtClean="0">
                <a:sym typeface="Zapf Dingbats"/>
              </a:rPr>
              <a:t>est-beam with Electrons (</a:t>
            </a:r>
            <a:r>
              <a:rPr lang="en-US" dirty="0" err="1" smtClean="0">
                <a:sym typeface="Zapf Dingbats"/>
              </a:rPr>
              <a:t>Frascati</a:t>
            </a:r>
            <a:r>
              <a:rPr lang="en-US" dirty="0" smtClean="0">
                <a:sym typeface="Zapf Dingbats"/>
              </a:rPr>
              <a:t>)</a:t>
            </a:r>
            <a:endParaRPr lang="en-US" dirty="0"/>
          </a:p>
          <a:p>
            <a:endParaRPr lang="en-US" dirty="0" smtClean="0">
              <a:solidFill>
                <a:srgbClr val="4CDE41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r>
              <a:rPr lang="en-US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                ✔   </a:t>
            </a:r>
            <a:r>
              <a:rPr lang="en-US" dirty="0" smtClean="0">
                <a:sym typeface="Zapf Dingbats"/>
              </a:rPr>
              <a:t> July: </a:t>
            </a:r>
            <a:r>
              <a:rPr lang="en-US" dirty="0">
                <a:sym typeface="Zapf Dingbats"/>
              </a:rPr>
              <a:t>T</a:t>
            </a:r>
            <a:r>
              <a:rPr lang="en-US" dirty="0" smtClean="0"/>
              <a:t>est-beam with Hadrons (CERN)</a:t>
            </a:r>
          </a:p>
          <a:p>
            <a:endParaRPr lang="en-US" dirty="0" smtClean="0"/>
          </a:p>
          <a:p>
            <a:r>
              <a:rPr lang="en-US" dirty="0" smtClean="0"/>
              <a:t>                   </a:t>
            </a:r>
            <a:r>
              <a:rPr lang="en-US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   </a:t>
            </a:r>
            <a:r>
              <a:rPr lang="en-US" dirty="0" smtClean="0">
                <a:sym typeface="Zapf Dingbats"/>
              </a:rPr>
              <a:t>December: </a:t>
            </a:r>
            <a:r>
              <a:rPr lang="en-US" dirty="0">
                <a:sym typeface="Zapf Dingbats"/>
              </a:rPr>
              <a:t>T</a:t>
            </a:r>
            <a:r>
              <a:rPr lang="en-US" dirty="0" smtClean="0"/>
              <a:t>est-beam with Hadrons (CERN)</a:t>
            </a:r>
          </a:p>
          <a:p>
            <a:r>
              <a:rPr lang="en-US" sz="800" dirty="0" smtClean="0"/>
              <a:t> </a:t>
            </a:r>
          </a:p>
          <a:p>
            <a:r>
              <a:rPr lang="en-US" dirty="0" smtClean="0">
                <a:sym typeface="Zapf Dingbats"/>
              </a:rPr>
              <a:t>2013:</a:t>
            </a:r>
            <a:endParaRPr lang="en-US" dirty="0">
              <a:sym typeface="Zapf Dingbats"/>
            </a:endParaRPr>
          </a:p>
          <a:p>
            <a:pPr marL="285750" indent="-285750">
              <a:buFont typeface="Zapf Dingbats" charset="0"/>
              <a:buChar char=" "/>
            </a:pPr>
            <a:r>
              <a:rPr lang="en-US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           ✔    </a:t>
            </a:r>
            <a:r>
              <a:rPr lang="en-US" dirty="0" smtClean="0">
                <a:sym typeface="Zapf Dingbats"/>
              </a:rPr>
              <a:t>February:  </a:t>
            </a:r>
            <a:r>
              <a:rPr lang="en-US" dirty="0">
                <a:sym typeface="Zapf Dingbats"/>
              </a:rPr>
              <a:t>S</a:t>
            </a:r>
            <a:r>
              <a:rPr lang="en-US" dirty="0" smtClean="0">
                <a:sym typeface="Zapf Dingbats"/>
              </a:rPr>
              <a:t>tart </a:t>
            </a:r>
            <a:r>
              <a:rPr lang="en-US" dirty="0">
                <a:sym typeface="Zapf Dingbats"/>
              </a:rPr>
              <a:t>E</a:t>
            </a:r>
            <a:r>
              <a:rPr lang="en-US" dirty="0" smtClean="0">
                <a:sym typeface="Zapf Dingbats"/>
              </a:rPr>
              <a:t>ngineering Phase</a:t>
            </a:r>
          </a:p>
          <a:p>
            <a:pPr marL="285750" indent="-285750">
              <a:buFont typeface="Zapf Dingbats" charset="0"/>
              <a:buChar char=" "/>
            </a:pPr>
            <a:r>
              <a:rPr lang="en-US" dirty="0">
                <a:sym typeface="Zapf Dingbats"/>
              </a:rPr>
              <a:t> </a:t>
            </a:r>
            <a:endParaRPr lang="en-US" dirty="0" smtClean="0">
              <a:sym typeface="Zapf Dingbats"/>
            </a:endParaRPr>
          </a:p>
          <a:p>
            <a:pPr marL="285750" indent="-285750">
              <a:buFont typeface="Zapf Dingbats" charset="0"/>
              <a:buChar char=" "/>
            </a:pPr>
            <a:r>
              <a:rPr lang="en-US" dirty="0"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             </a:t>
            </a:r>
            <a:r>
              <a:rPr lang="en-US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   </a:t>
            </a:r>
            <a:r>
              <a:rPr lang="en-US" dirty="0" smtClean="0">
                <a:sym typeface="Zapf Dingbats"/>
              </a:rPr>
              <a:t>26-27 June</a:t>
            </a:r>
            <a:r>
              <a:rPr lang="en-US" dirty="0">
                <a:sym typeface="Zapf Dingbats"/>
              </a:rPr>
              <a:t>:  T</a:t>
            </a:r>
            <a:r>
              <a:rPr lang="en-US" dirty="0" smtClean="0">
                <a:sym typeface="Zapf Dingbats"/>
              </a:rPr>
              <a:t>echnical Review</a:t>
            </a:r>
          </a:p>
          <a:p>
            <a:pPr marL="285750" indent="-285750">
              <a:buFont typeface="Zapf Dingbats" charset="0"/>
              <a:buChar char=" "/>
            </a:pPr>
            <a:endParaRPr lang="en-US" dirty="0">
              <a:sym typeface="Zapf Dingbats"/>
            </a:endParaRPr>
          </a:p>
          <a:p>
            <a:pPr marL="285750" indent="-285750">
              <a:buFont typeface="Zapf Dingbats" charset="0"/>
              <a:buChar char=" "/>
            </a:pPr>
            <a:r>
              <a:rPr lang="en-US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         </a:t>
            </a:r>
          </a:p>
          <a:p>
            <a:endParaRPr lang="en-US" dirty="0">
              <a:sym typeface="Zapf Dingbats"/>
            </a:endParaRPr>
          </a:p>
        </p:txBody>
      </p:sp>
      <p:sp>
        <p:nvSpPr>
          <p:cNvPr id="1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73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87391" y="-76200"/>
            <a:ext cx="536081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Technical Review </a:t>
            </a: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Outcome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0455" y="1327721"/>
            <a:ext cx="763665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fruitful discussion and positive response: </a:t>
            </a:r>
          </a:p>
          <a:p>
            <a:endParaRPr lang="en-US" dirty="0" smtClean="0"/>
          </a:p>
          <a:p>
            <a:r>
              <a:rPr lang="en-US" sz="1500" dirty="0" smtClean="0"/>
              <a:t>“A </a:t>
            </a:r>
            <a:r>
              <a:rPr lang="en-US" sz="1500" dirty="0"/>
              <a:t>talented and dedicated collaboration is aggressively pursuing the development of a detector</a:t>
            </a:r>
          </a:p>
          <a:p>
            <a:r>
              <a:rPr lang="en-US" sz="1500" dirty="0"/>
              <a:t>that </a:t>
            </a:r>
            <a:r>
              <a:rPr lang="en-US" sz="1500" dirty="0">
                <a:solidFill>
                  <a:srgbClr val="FF0000"/>
                </a:solidFill>
              </a:rPr>
              <a:t>would significantly enhance the capabilities of the CLAS-12 baseline design. </a:t>
            </a:r>
            <a:r>
              <a:rPr lang="en-US" sz="1500" dirty="0"/>
              <a:t>Retrofitting a</a:t>
            </a:r>
          </a:p>
          <a:p>
            <a:r>
              <a:rPr lang="en-US" sz="1500" dirty="0"/>
              <a:t>detector into predetermined constraints is always a challenge. Much progress has already been</a:t>
            </a:r>
          </a:p>
          <a:p>
            <a:r>
              <a:rPr lang="en-US" sz="1500" dirty="0"/>
              <a:t>made. Although several challenges remain, </a:t>
            </a:r>
            <a:r>
              <a:rPr lang="en-US" sz="1500" dirty="0">
                <a:solidFill>
                  <a:srgbClr val="FF0000"/>
                </a:solidFill>
              </a:rPr>
              <a:t>the panel offers their strong encouragement to</a:t>
            </a:r>
          </a:p>
          <a:p>
            <a:r>
              <a:rPr lang="en-US" sz="1500" dirty="0">
                <a:solidFill>
                  <a:srgbClr val="FF0000"/>
                </a:solidFill>
              </a:rPr>
              <a:t>continue. The potential gain is high</a:t>
            </a:r>
            <a:r>
              <a:rPr lang="en-US" sz="1500" dirty="0" smtClean="0">
                <a:solidFill>
                  <a:srgbClr val="FF0000"/>
                </a:solidFill>
              </a:rPr>
              <a:t>.</a:t>
            </a:r>
            <a:r>
              <a:rPr lang="en-US" sz="1500" dirty="0" smtClean="0"/>
              <a:t>”</a:t>
            </a:r>
          </a:p>
          <a:p>
            <a:endParaRPr lang="en-US" sz="1500" dirty="0"/>
          </a:p>
          <a:p>
            <a:endParaRPr lang="en-US" dirty="0" smtClean="0"/>
          </a:p>
          <a:p>
            <a:r>
              <a:rPr lang="en-US" dirty="0" smtClean="0"/>
              <a:t>14 valuable recommendations:</a:t>
            </a:r>
          </a:p>
          <a:p>
            <a:r>
              <a:rPr lang="en-US" dirty="0" smtClean="0"/>
              <a:t>  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solidFill>
                  <a:srgbClr val="0000FF"/>
                </a:solidFill>
              </a:rPr>
              <a:t>We implement actions for all.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  Many are addressed already in the TDR and in the presentations. 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 More details are provided in the backup slides of this talk.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35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20303" y="-76200"/>
            <a:ext cx="269496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RICH outlook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3666" y="1387021"/>
            <a:ext cx="5262979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Zapf Dingbats"/>
              </a:rPr>
              <a:t>Summer 2013:</a:t>
            </a:r>
          </a:p>
          <a:p>
            <a:endParaRPr lang="en-US" dirty="0" smtClean="0">
              <a:sym typeface="Zapf Dingbats"/>
            </a:endParaRPr>
          </a:p>
          <a:p>
            <a:r>
              <a:rPr lang="en-US" dirty="0" smtClean="0">
                <a:sym typeface="Zapf Dingbats"/>
              </a:rPr>
              <a:t>            </a:t>
            </a:r>
            <a:endParaRPr lang="en-US" dirty="0" smtClean="0">
              <a:solidFill>
                <a:srgbClr val="4CDE41"/>
              </a:solidFill>
              <a:latin typeface="Zapf Dingbats"/>
              <a:ea typeface="Zapf Dingbats"/>
              <a:cs typeface="Zapf Dingbats"/>
              <a:sym typeface="Zapf Dingbats"/>
            </a:endParaRPr>
          </a:p>
          <a:p>
            <a:pPr marL="285750" indent="-285750">
              <a:buFont typeface="Zapf Dingbats" charset="0"/>
              <a:buChar char=" "/>
            </a:pPr>
            <a:r>
              <a:rPr lang="en-US" dirty="0" smtClean="0">
                <a:solidFill>
                  <a:srgbClr val="FCBA78"/>
                </a:solidFill>
                <a:latin typeface="Zapf Dingbats"/>
                <a:ea typeface="Zapf Dingbats"/>
                <a:cs typeface="Zapf Dingbats"/>
                <a:sym typeface="Zapf Dingbats"/>
              </a:rPr>
              <a:t>     </a:t>
            </a:r>
            <a:r>
              <a:rPr lang="en-US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  </a:t>
            </a:r>
            <a:r>
              <a:rPr lang="en-US" dirty="0" smtClean="0">
                <a:sym typeface="Zapf Dingbats"/>
              </a:rPr>
              <a:t> August: Finalize CLAS12 RICH Project </a:t>
            </a:r>
            <a:r>
              <a:rPr lang="en-US" dirty="0">
                <a:sym typeface="Zapf Dingbats"/>
              </a:rPr>
              <a:t>(</a:t>
            </a:r>
            <a:r>
              <a:rPr lang="en-US" dirty="0" smtClean="0">
                <a:sym typeface="Zapf Dingbats"/>
              </a:rPr>
              <a:t>TDR)</a:t>
            </a:r>
          </a:p>
          <a:p>
            <a:pPr marL="285750" indent="-285750">
              <a:buFont typeface="Zapf Dingbats" charset="0"/>
              <a:buChar char=" "/>
            </a:pPr>
            <a:endParaRPr lang="en-US" dirty="0">
              <a:sym typeface="Zapf Dingbats"/>
            </a:endParaRPr>
          </a:p>
          <a:p>
            <a:pPr marL="285750" indent="-285750">
              <a:buFont typeface="Zapf Dingbats" charset="0"/>
              <a:buChar char=" "/>
            </a:pPr>
            <a:r>
              <a:rPr lang="en-US" dirty="0" smtClean="0">
                <a:sym typeface="Zapf Dingbats"/>
              </a:rPr>
              <a:t>      </a:t>
            </a:r>
            <a:r>
              <a:rPr lang="en-US" dirty="0" smtClean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   </a:t>
            </a:r>
            <a:r>
              <a:rPr lang="en-US" dirty="0" smtClean="0">
                <a:sym typeface="Zapf Dingbats"/>
              </a:rPr>
              <a:t> </a:t>
            </a:r>
            <a:r>
              <a:rPr lang="en-US" dirty="0">
                <a:sym typeface="Zapf Dingbats"/>
              </a:rPr>
              <a:t>August: Finalize </a:t>
            </a:r>
            <a:r>
              <a:rPr lang="en-US" dirty="0" smtClean="0">
                <a:sym typeface="Zapf Dingbats"/>
              </a:rPr>
              <a:t>Project Management Plan      </a:t>
            </a:r>
            <a:endParaRPr lang="en-US" dirty="0"/>
          </a:p>
          <a:p>
            <a:pPr marL="285750" indent="-285750">
              <a:buFont typeface="Zapf Dingbats" charset="0"/>
              <a:buChar char=" "/>
            </a:pPr>
            <a:r>
              <a:rPr lang="en-US" dirty="0" smtClean="0"/>
              <a:t>            </a:t>
            </a:r>
          </a:p>
          <a:p>
            <a:r>
              <a:rPr lang="en-US" dirty="0" smtClean="0"/>
              <a:t>           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    </a:t>
            </a:r>
            <a:r>
              <a:rPr lang="en-US" dirty="0" smtClean="0">
                <a:sym typeface="Zapf Dingbats"/>
              </a:rPr>
              <a:t>5-6 </a:t>
            </a:r>
            <a:r>
              <a:rPr lang="en-US" dirty="0">
                <a:sym typeface="Zapf Dingbats"/>
              </a:rPr>
              <a:t>S</a:t>
            </a:r>
            <a:r>
              <a:rPr lang="en-US" dirty="0" smtClean="0">
                <a:sym typeface="Zapf Dingbats"/>
              </a:rPr>
              <a:t>eptember: Project Review </a:t>
            </a:r>
            <a:r>
              <a:rPr lang="en-US" dirty="0">
                <a:sym typeface="Zapf Dingbats"/>
              </a:rPr>
              <a:t>with DOE </a:t>
            </a:r>
            <a:endParaRPr lang="en-US" dirty="0" smtClean="0">
              <a:sym typeface="Zapf Dingbats"/>
            </a:endParaRPr>
          </a:p>
          <a:p>
            <a:endParaRPr lang="en-US" dirty="0" smtClean="0"/>
          </a:p>
          <a:p>
            <a:r>
              <a:rPr lang="en-US" dirty="0" smtClean="0"/>
              <a:t>           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r>
              <a:rPr lang="en-US" dirty="0">
                <a:solidFill>
                  <a:srgbClr val="4CDE41"/>
                </a:solidFill>
                <a:latin typeface="Zapf Dingbats"/>
                <a:ea typeface="Zapf Dingbats"/>
                <a:cs typeface="Zapf Dingbats"/>
                <a:sym typeface="Zapf Dingbats"/>
              </a:rPr>
              <a:t>    </a:t>
            </a:r>
            <a:r>
              <a:rPr lang="en-US" dirty="0" smtClean="0">
                <a:sym typeface="Zapf Dingbats"/>
              </a:rPr>
              <a:t>September: Ready for Construction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51796" y="4779818"/>
            <a:ext cx="414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GOAL: 1</a:t>
            </a:r>
            <a:r>
              <a:rPr lang="en-US" b="1" baseline="30000" dirty="0" smtClean="0">
                <a:solidFill>
                  <a:srgbClr val="FF0000"/>
                </a:solidFill>
              </a:rPr>
              <a:t>st</a:t>
            </a:r>
            <a:r>
              <a:rPr lang="en-US" b="1" dirty="0" smtClean="0">
                <a:solidFill>
                  <a:srgbClr val="FF0000"/>
                </a:solidFill>
              </a:rPr>
              <a:t> sector ready by the end of </a:t>
            </a:r>
            <a:r>
              <a:rPr lang="en-US" b="1" dirty="0" smtClean="0">
                <a:solidFill>
                  <a:srgbClr val="FF0000"/>
                </a:solidFill>
              </a:rPr>
              <a:t>FY</a:t>
            </a:r>
            <a:r>
              <a:rPr lang="en-US" b="1" dirty="0" smtClean="0">
                <a:solidFill>
                  <a:srgbClr val="FF0000"/>
                </a:solidFill>
              </a:rPr>
              <a:t>16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647377" y="3810387"/>
            <a:ext cx="1750786" cy="870469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87365" y="3973675"/>
            <a:ext cx="1520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Management Plan</a:t>
            </a:r>
          </a:p>
          <a:p>
            <a:r>
              <a:rPr lang="en-US" sz="1400" dirty="0" smtClean="0"/>
              <a:t>(P. Rossi)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540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1081" y="-76200"/>
            <a:ext cx="71734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Technical Review Recommendations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2185" y="804770"/>
            <a:ext cx="8353569" cy="5847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dirty="0" smtClean="0"/>
              <a:t>We </a:t>
            </a:r>
            <a:r>
              <a:rPr lang="en-US" sz="1600" dirty="0"/>
              <a:t>recommend that a full Monte Carlo of CLAS with a RICH sector be </a:t>
            </a:r>
            <a:r>
              <a:rPr lang="en-US" sz="1600" dirty="0" smtClean="0"/>
              <a:t>developed.</a:t>
            </a:r>
          </a:p>
          <a:p>
            <a:r>
              <a:rPr lang="en-US" sz="1600" dirty="0"/>
              <a:t>A report should be generated for review by CLAS management to document </a:t>
            </a:r>
            <a:r>
              <a:rPr lang="en-US" sz="1600" dirty="0" smtClean="0"/>
              <a:t>the simulation </a:t>
            </a:r>
          </a:p>
          <a:p>
            <a:r>
              <a:rPr lang="en-US" sz="1600" dirty="0" smtClean="0"/>
              <a:t>and </a:t>
            </a:r>
            <a:r>
              <a:rPr lang="en-US" sz="1600" dirty="0"/>
              <a:t>the expected performance of CLAS with a RICH, both the enhanced </a:t>
            </a:r>
            <a:r>
              <a:rPr lang="en-US" sz="1600" dirty="0" smtClean="0"/>
              <a:t>performance in </a:t>
            </a:r>
          </a:p>
          <a:p>
            <a:r>
              <a:rPr lang="en-US" sz="1600" dirty="0" err="1" smtClean="0"/>
              <a:t>Kaon</a:t>
            </a:r>
            <a:r>
              <a:rPr lang="en-US" sz="1600" dirty="0" smtClean="0"/>
              <a:t> </a:t>
            </a:r>
            <a:r>
              <a:rPr lang="en-US" sz="1600" dirty="0"/>
              <a:t>separation as well as the extent of any degradation in the response of other </a:t>
            </a:r>
            <a:r>
              <a:rPr lang="en-US" sz="1600" dirty="0" smtClean="0"/>
              <a:t>CLAS</a:t>
            </a:r>
          </a:p>
          <a:p>
            <a:r>
              <a:rPr lang="en-US" sz="1600" dirty="0"/>
              <a:t>c</a:t>
            </a:r>
            <a:r>
              <a:rPr lang="de-DE" sz="1600" dirty="0" err="1" smtClean="0"/>
              <a:t>omponents</a:t>
            </a:r>
            <a:r>
              <a:rPr lang="de-DE" sz="1600" dirty="0" smtClean="0"/>
              <a:t>.</a:t>
            </a:r>
            <a:endParaRPr lang="en-US" sz="1600" dirty="0" smtClean="0"/>
          </a:p>
          <a:p>
            <a:r>
              <a:rPr lang="en-US" sz="1600" dirty="0" smtClean="0">
                <a:sym typeface="Zapf Dingbats"/>
              </a:rPr>
              <a:t> </a:t>
            </a:r>
          </a:p>
          <a:p>
            <a:r>
              <a:rPr lang="en-US" dirty="0"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       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A full RICH simulations was implemented in the CLAS12 GEMC simulation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platform under construction: the result are reported in chapter 13 of TDR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and in the “Integration in CLAS12” talk.</a:t>
            </a:r>
          </a:p>
          <a:p>
            <a:endParaRPr lang="en-US" sz="1600" dirty="0">
              <a:solidFill>
                <a:srgbClr val="0000FF"/>
              </a:solidFill>
              <a:sym typeface="Zapf Dingbats"/>
            </a:endParaRPr>
          </a:p>
          <a:p>
            <a:r>
              <a:rPr lang="en-US" sz="1600" dirty="0" smtClean="0">
                <a:sym typeface="Zapf Dingbats"/>
              </a:rPr>
              <a:t>2)  </a:t>
            </a:r>
            <a:r>
              <a:rPr lang="en-US" sz="1600" dirty="0"/>
              <a:t>We recommend that at least average properties such as index of refraction, transmission and</a:t>
            </a:r>
          </a:p>
          <a:p>
            <a:r>
              <a:rPr lang="en-US" sz="1600" dirty="0"/>
              <a:t>clarity be measured and recorded for each tile prior to installation. We recognize the added</a:t>
            </a:r>
          </a:p>
          <a:p>
            <a:r>
              <a:rPr lang="en-US" sz="1600" dirty="0"/>
              <a:t>potential challenge to the tight time constraints and urge the collaboration to develop procedures</a:t>
            </a:r>
          </a:p>
          <a:p>
            <a:r>
              <a:rPr lang="en-US" sz="1600" dirty="0"/>
              <a:t>required to expedite such a chain of </a:t>
            </a:r>
            <a:r>
              <a:rPr lang="en-US" sz="1600" dirty="0" smtClean="0"/>
              <a:t>measurements.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US" sz="1600" dirty="0" smtClean="0">
                <a:solidFill>
                  <a:srgbClr val="0000FF"/>
                </a:solidFill>
              </a:rPr>
              <a:t>See answer to recommendation n.3.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</a:t>
            </a:r>
            <a:endParaRPr lang="en-US" sz="1600" dirty="0" smtClean="0"/>
          </a:p>
          <a:p>
            <a:r>
              <a:rPr lang="en-US" sz="1600" dirty="0" smtClean="0">
                <a:sym typeface="Zapf Dingbats"/>
              </a:rPr>
              <a:t>3</a:t>
            </a:r>
            <a:r>
              <a:rPr lang="en-US" sz="1600" dirty="0">
                <a:sym typeface="Zapf Dingbats"/>
              </a:rPr>
              <a:t>) </a:t>
            </a:r>
            <a:r>
              <a:rPr lang="en-US" sz="1600" dirty="0"/>
              <a:t>We recommend that, given the large tile size, the variation of the index of refraction across a</a:t>
            </a:r>
          </a:p>
          <a:p>
            <a:r>
              <a:rPr lang="en-US" sz="1600" dirty="0"/>
              <a:t>tile be measured for a sample of tiles, and the typical variation be included in the RICH Monte</a:t>
            </a:r>
          </a:p>
          <a:p>
            <a:r>
              <a:rPr lang="en-US" sz="1600" dirty="0"/>
              <a:t>Carlo.</a:t>
            </a:r>
            <a:endParaRPr lang="en-US" sz="1600" dirty="0">
              <a:sym typeface="Zapf Dingbats"/>
            </a:endParaRPr>
          </a:p>
          <a:p>
            <a:r>
              <a:rPr lang="en-US" sz="1200" dirty="0">
                <a:sym typeface="Zapf Dingbats"/>
              </a:rPr>
              <a:t>                </a:t>
            </a:r>
            <a:endParaRPr lang="en-US" sz="1200" dirty="0" smtClean="0">
              <a:sym typeface="Zapf Dingbats"/>
            </a:endParaRPr>
          </a:p>
          <a:p>
            <a:r>
              <a:rPr lang="en-US" dirty="0" smtClean="0">
                <a:solidFill>
                  <a:srgbClr val="0000FF"/>
                </a:solidFill>
                <a:sym typeface="Zapf Dingbats"/>
              </a:rPr>
              <a:t>         </a:t>
            </a:r>
            <a:r>
              <a:rPr lang="en-US" sz="1600" dirty="0">
                <a:solidFill>
                  <a:srgbClr val="0000FF"/>
                </a:solidFill>
                <a:sym typeface="Zapf Dingbats"/>
              </a:rPr>
              <a:t>I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mproved and extended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procedures are being defined as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described in chapter 3 of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TDR and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in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the “Aerogel Tests” talk:  a semi-automatized characterization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of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each tile is foreseen. </a:t>
            </a:r>
            <a:endParaRPr lang="en-US" sz="1600" dirty="0">
              <a:sym typeface="Zapf Dingbats"/>
            </a:endParaRPr>
          </a:p>
        </p:txBody>
      </p:sp>
      <p:sp>
        <p:nvSpPr>
          <p:cNvPr id="1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42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1081" y="-76200"/>
            <a:ext cx="71734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Technical Review Recommendations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910" y="1197315"/>
            <a:ext cx="8624815" cy="4832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4)  We </a:t>
            </a:r>
            <a:r>
              <a:rPr lang="en-US" sz="1600" dirty="0"/>
              <a:t>recommend that the collaboration obtain samples of </a:t>
            </a:r>
            <a:r>
              <a:rPr lang="en-US" sz="1600" dirty="0" smtClean="0"/>
              <a:t>Novosibirsk </a:t>
            </a:r>
            <a:r>
              <a:rPr lang="en-US" sz="1600" dirty="0"/>
              <a:t>tiles fabricated with</a:t>
            </a:r>
          </a:p>
          <a:p>
            <a:r>
              <a:rPr lang="en-US" sz="1600" dirty="0"/>
              <a:t>smooth planar surfaces and assess their optical properties</a:t>
            </a:r>
            <a:r>
              <a:rPr lang="en-US" sz="1600" dirty="0" smtClean="0"/>
              <a:t>.</a:t>
            </a:r>
          </a:p>
          <a:p>
            <a:r>
              <a:rPr lang="en-US" sz="1600" dirty="0" smtClean="0">
                <a:sym typeface="Zapf Dingbats"/>
              </a:rPr>
              <a:t> </a:t>
            </a:r>
          </a:p>
          <a:p>
            <a:r>
              <a:rPr lang="en-US" dirty="0"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       </a:t>
            </a:r>
            <a:r>
              <a:rPr lang="en-US" sz="1600" dirty="0" smtClean="0"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A new dedicated production will start beginning of September 2013.</a:t>
            </a:r>
          </a:p>
          <a:p>
            <a:r>
              <a:rPr lang="en-US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Zapf Dingbats"/>
              </a:rPr>
              <a:t>        </a:t>
            </a:r>
            <a:endParaRPr lang="en-US" sz="1600" dirty="0">
              <a:solidFill>
                <a:srgbClr val="0000FF"/>
              </a:solidFill>
              <a:sym typeface="Zapf Dingbats"/>
            </a:endParaRPr>
          </a:p>
          <a:p>
            <a:r>
              <a:rPr lang="en-US" sz="1600" dirty="0">
                <a:sym typeface="Zapf Dingbats"/>
              </a:rPr>
              <a:t>5</a:t>
            </a:r>
            <a:r>
              <a:rPr lang="en-US" sz="1600" dirty="0" smtClean="0">
                <a:sym typeface="Zapf Dingbats"/>
              </a:rPr>
              <a:t>)  </a:t>
            </a:r>
            <a:r>
              <a:rPr lang="en-US" sz="1600" dirty="0" smtClean="0"/>
              <a:t>We </a:t>
            </a:r>
            <a:r>
              <a:rPr lang="en-US" sz="1600" dirty="0"/>
              <a:t>recommend that the collaboration investigate the potential background from scintillations </a:t>
            </a:r>
            <a:endParaRPr lang="en-US" sz="1600" dirty="0" smtClean="0"/>
          </a:p>
          <a:p>
            <a:r>
              <a:rPr lang="en-US" sz="1600" dirty="0" smtClean="0"/>
              <a:t>in </a:t>
            </a:r>
            <a:r>
              <a:rPr lang="en-US" sz="1600" dirty="0"/>
              <a:t>the gas within the RICH chamber and the affect on the Aerogel of any mitigating measures. </a:t>
            </a:r>
          </a:p>
          <a:p>
            <a:endParaRPr lang="en-US" dirty="0" smtClean="0">
              <a:sym typeface="Zapf Dingbats"/>
            </a:endParaRPr>
          </a:p>
          <a:p>
            <a:r>
              <a:rPr lang="en-US" dirty="0" smtClean="0">
                <a:sym typeface="Zapf Dingbats"/>
              </a:rPr>
              <a:t>        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We estimate a manageable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maximum 4 </a:t>
            </a:r>
            <a:r>
              <a:rPr lang="en-US" sz="1600" dirty="0" err="1" smtClean="0">
                <a:solidFill>
                  <a:srgbClr val="0000FF"/>
                </a:solidFill>
                <a:sym typeface="Zapf Dingbats"/>
              </a:rPr>
              <a:t>p.e.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background for a 1m pure-N</a:t>
            </a:r>
            <a:r>
              <a:rPr lang="en-US" sz="1600" baseline="-25000" dirty="0" smtClean="0">
                <a:solidFill>
                  <a:srgbClr val="0000FF"/>
                </a:solidFill>
                <a:sym typeface="Zapf Dingbats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gap.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An even  smaller yield is expected with dry air or CO</a:t>
            </a:r>
            <a:r>
              <a:rPr lang="en-US" sz="1600" baseline="-25000" dirty="0" smtClean="0">
                <a:solidFill>
                  <a:srgbClr val="0000FF"/>
                </a:solidFill>
                <a:sym typeface="Zapf Dingbats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 </a:t>
            </a:r>
          </a:p>
          <a:p>
            <a:endParaRPr lang="en-US" sz="1600" dirty="0" smtClean="0">
              <a:sym typeface="Zapf Dingbats"/>
            </a:endParaRPr>
          </a:p>
          <a:p>
            <a:r>
              <a:rPr lang="en-US" sz="1600" dirty="0">
                <a:sym typeface="Zapf Dingbats"/>
              </a:rPr>
              <a:t>6</a:t>
            </a:r>
            <a:r>
              <a:rPr lang="en-US" sz="1600" dirty="0" smtClean="0">
                <a:sym typeface="Zapf Dingbats"/>
              </a:rPr>
              <a:t>) </a:t>
            </a:r>
            <a:r>
              <a:rPr lang="en-US" sz="1600" dirty="0" smtClean="0"/>
              <a:t> </a:t>
            </a:r>
            <a:r>
              <a:rPr lang="en-US" sz="1600" dirty="0"/>
              <a:t>We recommend that a Finite-Element-Analysis (FEA) be undertaken for the entire detector,</a:t>
            </a:r>
          </a:p>
          <a:p>
            <a:r>
              <a:rPr lang="en-US" sz="1600" dirty="0"/>
              <a:t>considering all loads generated in transport, installation, and maintenance. </a:t>
            </a:r>
          </a:p>
          <a:p>
            <a:r>
              <a:rPr lang="en-US" sz="1600" dirty="0" smtClean="0">
                <a:sym typeface="Zapf Dingbats"/>
              </a:rPr>
              <a:t>     </a:t>
            </a:r>
            <a:r>
              <a:rPr lang="en-US" dirty="0" smtClean="0">
                <a:sym typeface="Zapf Dingbats"/>
              </a:rPr>
              <a:t>           </a:t>
            </a:r>
          </a:p>
          <a:p>
            <a:r>
              <a:rPr lang="en-US" dirty="0" smtClean="0">
                <a:solidFill>
                  <a:srgbClr val="0000FF"/>
                </a:solidFill>
                <a:sym typeface="Zapf Dingbats"/>
              </a:rPr>
              <a:t>        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The analysis was done for the RICH structure, the mirrors and aerogel supports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for different orientations of the RICH sector as reported in chapter 10 of TDR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and in the “Mechanical Design” talk.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Dedicated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transport and installation </a:t>
            </a:r>
            <a:endParaRPr lang="en-US" sz="1600" dirty="0" smtClean="0">
              <a:solidFill>
                <a:srgbClr val="0000FF"/>
              </a:solidFill>
              <a:sym typeface="Zapf Dingbats"/>
            </a:endParaRP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procedures</a:t>
            </a:r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will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be finalized in parallel with the mechanical design.</a:t>
            </a:r>
          </a:p>
        </p:txBody>
      </p:sp>
      <p:sp>
        <p:nvSpPr>
          <p:cNvPr id="1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2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1081" y="-76200"/>
            <a:ext cx="71734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Technical Review Recommendations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820" y="758590"/>
            <a:ext cx="8199881" cy="5416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7)  We </a:t>
            </a:r>
            <a:r>
              <a:rPr lang="en-US" sz="1600" dirty="0"/>
              <a:t>recommend that the collaboration focus R&amp;D efforts to develop a reliable time line that </a:t>
            </a:r>
            <a:endParaRPr lang="en-US" sz="1600" dirty="0" smtClean="0"/>
          </a:p>
          <a:p>
            <a:r>
              <a:rPr lang="en-US" sz="1600" dirty="0" smtClean="0"/>
              <a:t>leads </a:t>
            </a:r>
            <a:r>
              <a:rPr lang="en-US" sz="1600" dirty="0"/>
              <a:t>to a mirror system which can be adequately characterized prior to installation. </a:t>
            </a:r>
          </a:p>
          <a:p>
            <a:r>
              <a:rPr lang="en-US" sz="1600" dirty="0" smtClean="0">
                <a:sym typeface="Zapf Dingbats"/>
              </a:rPr>
              <a:t> </a:t>
            </a:r>
          </a:p>
          <a:p>
            <a:r>
              <a:rPr lang="en-US" dirty="0">
                <a:sym typeface="Zapf Dingbats"/>
              </a:rPr>
              <a:t> </a:t>
            </a:r>
            <a:r>
              <a:rPr lang="en-US" dirty="0" smtClean="0">
                <a:sym typeface="Zapf Dingbat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Zapf Dingbats"/>
              </a:rPr>
              <a:t>      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We adopt standard technologies commercially available. The construction plan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is discussed in the “Project Management” document and talk.</a:t>
            </a:r>
          </a:p>
          <a:p>
            <a:r>
              <a:rPr lang="en-US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Zapf Dingbats"/>
              </a:rPr>
              <a:t>        </a:t>
            </a:r>
            <a:endParaRPr lang="en-US" dirty="0">
              <a:solidFill>
                <a:srgbClr val="0000FF"/>
              </a:solidFill>
              <a:sym typeface="Zapf Dingbats"/>
            </a:endParaRPr>
          </a:p>
          <a:p>
            <a:r>
              <a:rPr lang="en-US" sz="1600" dirty="0" smtClean="0">
                <a:sym typeface="Zapf Dingbats"/>
              </a:rPr>
              <a:t>8)</a:t>
            </a:r>
            <a:r>
              <a:rPr lang="en-US" dirty="0" smtClean="0">
                <a:sym typeface="Zapf Dingbats"/>
              </a:rPr>
              <a:t>  </a:t>
            </a:r>
            <a:r>
              <a:rPr lang="en-US" sz="1600" dirty="0" smtClean="0"/>
              <a:t>We </a:t>
            </a:r>
            <a:r>
              <a:rPr lang="en-US" sz="1600" dirty="0"/>
              <a:t>recommend that aging studies be initiated to check the long-term effects on the dark </a:t>
            </a:r>
            <a:endParaRPr lang="en-US" sz="1600" dirty="0" smtClean="0"/>
          </a:p>
          <a:p>
            <a:r>
              <a:rPr lang="en-US" sz="1600" dirty="0" smtClean="0"/>
              <a:t>current </a:t>
            </a:r>
            <a:r>
              <a:rPr lang="en-US" sz="1600" dirty="0"/>
              <a:t>of the H8500 when operated at 1075 V. </a:t>
            </a:r>
          </a:p>
          <a:p>
            <a:endParaRPr lang="en-US" dirty="0" smtClean="0">
              <a:sym typeface="Zapf Dingbats"/>
            </a:endParaRPr>
          </a:p>
          <a:p>
            <a:r>
              <a:rPr lang="en-US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Zapf Dingbats"/>
              </a:rPr>
              <a:t>    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To run at 1075 V is not anymore required thanks to an improvement of the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MAROC3 front-end card. Aging tests are anyway planned in September 2013. </a:t>
            </a:r>
          </a:p>
          <a:p>
            <a:r>
              <a:rPr lang="en-US" dirty="0" smtClean="0">
                <a:solidFill>
                  <a:srgbClr val="0000FF"/>
                </a:solidFill>
                <a:sym typeface="Zapf Dingbats"/>
              </a:rPr>
              <a:t>      </a:t>
            </a:r>
            <a:endParaRPr lang="en-US" dirty="0">
              <a:sym typeface="Zapf Dingbats"/>
            </a:endParaRPr>
          </a:p>
          <a:p>
            <a:r>
              <a:rPr lang="en-US" sz="1600" dirty="0" smtClean="0">
                <a:sym typeface="Zapf Dingbats"/>
              </a:rPr>
              <a:t>9)  </a:t>
            </a:r>
            <a:r>
              <a:rPr lang="en-US" sz="1600" dirty="0" smtClean="0"/>
              <a:t>We </a:t>
            </a:r>
            <a:r>
              <a:rPr lang="en-US" sz="1600" dirty="0"/>
              <a:t>recommend that a procedure be developed to provide some characterization of the pixel </a:t>
            </a:r>
            <a:endParaRPr lang="en-US" sz="1600" dirty="0" smtClean="0"/>
          </a:p>
          <a:p>
            <a:r>
              <a:rPr lang="en-US" sz="1600" dirty="0" smtClean="0"/>
              <a:t>by </a:t>
            </a:r>
            <a:r>
              <a:rPr lang="en-US" sz="1600" dirty="0"/>
              <a:t>pixel response of each MAPMT, possibly through a gain measurement in response to uniform </a:t>
            </a:r>
            <a:endParaRPr lang="en-US" sz="1600" dirty="0" smtClean="0"/>
          </a:p>
          <a:p>
            <a:r>
              <a:rPr lang="en-US" sz="1600" dirty="0" smtClean="0"/>
              <a:t>illumination</a:t>
            </a:r>
            <a:r>
              <a:rPr lang="en-US" sz="1600" dirty="0"/>
              <a:t>. </a:t>
            </a:r>
          </a:p>
          <a:p>
            <a:r>
              <a:rPr lang="en-US" sz="1600" dirty="0" smtClean="0">
                <a:sym typeface="Zapf Dingbats"/>
              </a:rPr>
              <a:t>     </a:t>
            </a:r>
            <a:r>
              <a:rPr lang="en-US" dirty="0" smtClean="0">
                <a:sym typeface="Zapf Dingbats"/>
              </a:rPr>
              <a:t>           </a:t>
            </a:r>
          </a:p>
          <a:p>
            <a:r>
              <a:rPr lang="en-US" dirty="0" smtClean="0">
                <a:solidFill>
                  <a:srgbClr val="0000FF"/>
                </a:solidFill>
                <a:sym typeface="Zapf Dingbats"/>
              </a:rPr>
              <a:t>        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An automatized </a:t>
            </a:r>
            <a:r>
              <a:rPr lang="en-US" sz="1600" dirty="0" err="1" smtClean="0">
                <a:solidFill>
                  <a:srgbClr val="0000FF"/>
                </a:solidFill>
                <a:sym typeface="Zapf Dingbats"/>
              </a:rPr>
              <a:t>pico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-second laser test bench is already in operation as shown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in</a:t>
            </a:r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chapter 7 of TDR and in the “H8500 Tests” talk. An online pixel by pixel gain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calibration is foreseen by analog readout of SPE dark counts, see chapter 8 of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TDR and Front-End electronics talk.</a:t>
            </a:r>
          </a:p>
        </p:txBody>
      </p:sp>
      <p:sp>
        <p:nvSpPr>
          <p:cNvPr id="1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61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1081" y="-76200"/>
            <a:ext cx="71734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Technical Review Recommendations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446" y="735497"/>
            <a:ext cx="8226832" cy="58785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 startAt="10"/>
            </a:pPr>
            <a:r>
              <a:rPr lang="en-US" sz="1600" dirty="0" smtClean="0"/>
              <a:t>We </a:t>
            </a:r>
            <a:r>
              <a:rPr lang="en-US" sz="1600" dirty="0"/>
              <a:t>recommend that the collaboration analyze and adopt a firm decision date, at which </a:t>
            </a:r>
          </a:p>
          <a:p>
            <a:r>
              <a:rPr lang="en-US" sz="1600" dirty="0" smtClean="0"/>
              <a:t>point </a:t>
            </a:r>
            <a:r>
              <a:rPr lang="en-US" sz="1600" dirty="0"/>
              <a:t>they revert to H8500 MAPMTs, at least for this first RICH sector, if Hamamatsu cannot </a:t>
            </a:r>
            <a:endParaRPr lang="en-US" sz="1600" dirty="0" smtClean="0"/>
          </a:p>
          <a:p>
            <a:r>
              <a:rPr lang="en-US" sz="1600" dirty="0" smtClean="0"/>
              <a:t>demonstrate </a:t>
            </a:r>
            <a:r>
              <a:rPr lang="en-US" sz="1600" dirty="0"/>
              <a:t>mass production of H12700 units. </a:t>
            </a:r>
          </a:p>
          <a:p>
            <a:r>
              <a:rPr lang="en-US" sz="1600" dirty="0" smtClean="0">
                <a:sym typeface="Zapf Dingbats"/>
              </a:rPr>
              <a:t> </a:t>
            </a:r>
          </a:p>
          <a:p>
            <a:r>
              <a:rPr lang="en-US" dirty="0" smtClean="0">
                <a:solidFill>
                  <a:srgbClr val="0000FF"/>
                </a:solidFill>
                <a:sym typeface="Zapf Dingbats"/>
              </a:rPr>
              <a:t>       </a:t>
            </a:r>
            <a:r>
              <a:rPr lang="en-US" dirty="0" smtClean="0">
                <a:solidFill>
                  <a:srgbClr val="0000FF"/>
                </a:solidFill>
                <a:sym typeface="Zapf Dingbats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The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chosen deadline (1</a:t>
            </a:r>
            <a:r>
              <a:rPr lang="en-US" sz="1600" baseline="30000" dirty="0" smtClean="0">
                <a:solidFill>
                  <a:srgbClr val="0000FF"/>
                </a:solidFill>
                <a:sym typeface="Zapf Dingbats"/>
              </a:rPr>
              <a:t>st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February 2014) accounts for the H12700 estimated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production time as discussed in the “Project Management” talk.</a:t>
            </a:r>
          </a:p>
          <a:p>
            <a:r>
              <a:rPr lang="en-US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Zapf Dingbats"/>
              </a:rPr>
              <a:t>        </a:t>
            </a:r>
            <a:endParaRPr lang="en-US" dirty="0">
              <a:solidFill>
                <a:srgbClr val="0000FF"/>
              </a:solidFill>
              <a:sym typeface="Zapf Dingbats"/>
            </a:endParaRPr>
          </a:p>
          <a:p>
            <a:pPr marL="342900" indent="-342900">
              <a:buAutoNum type="arabicParenR" startAt="11"/>
            </a:pPr>
            <a:r>
              <a:rPr lang="en-US" sz="1600" dirty="0" smtClean="0"/>
              <a:t>We </a:t>
            </a:r>
            <a:r>
              <a:rPr lang="en-US" sz="1600" dirty="0"/>
              <a:t>recommend that the collaboration develop a full plan for the readout and DAQ with </a:t>
            </a:r>
            <a:endParaRPr lang="en-US" sz="1600" dirty="0" smtClean="0"/>
          </a:p>
          <a:p>
            <a:r>
              <a:rPr lang="en-US" sz="1600" dirty="0" smtClean="0"/>
              <a:t>a </a:t>
            </a:r>
            <a:r>
              <a:rPr lang="en-US" sz="1600" dirty="0"/>
              <a:t>cost analysis to identify responsibilities for design, construction and implementation. </a:t>
            </a:r>
          </a:p>
          <a:p>
            <a:endParaRPr lang="en-US" dirty="0" smtClean="0">
              <a:sym typeface="Zapf Dingbats"/>
            </a:endParaRPr>
          </a:p>
          <a:p>
            <a:r>
              <a:rPr lang="en-US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Zapf Dingbats"/>
              </a:rPr>
              <a:t>       </a:t>
            </a:r>
            <a:r>
              <a:rPr lang="en-US" dirty="0" smtClean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The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task sharing between INFN (Front-End) and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JLab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(DAQ) optimizes </a:t>
            </a:r>
            <a:r>
              <a:rPr lang="en-US" sz="1600" dirty="0">
                <a:solidFill>
                  <a:srgbClr val="0000FF"/>
                </a:solidFill>
                <a:sym typeface="Zapf Dingbats"/>
              </a:rPr>
              <a:t>t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he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complementary competences.</a:t>
            </a:r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Cost analysis and construction plan are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discussed in the “</a:t>
            </a:r>
            <a:r>
              <a:rPr lang="en-US" sz="1600" dirty="0">
                <a:solidFill>
                  <a:srgbClr val="0000FF"/>
                </a:solidFill>
                <a:sym typeface="Zapf Dingbats"/>
              </a:rPr>
              <a:t>Project Management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” document and talk. </a:t>
            </a:r>
          </a:p>
          <a:p>
            <a:endParaRPr lang="en-US" dirty="0">
              <a:solidFill>
                <a:srgbClr val="0000FF"/>
              </a:solidFill>
              <a:sym typeface="Zapf Dingbats"/>
            </a:endParaRPr>
          </a:p>
          <a:p>
            <a:r>
              <a:rPr lang="en-US" sz="1600" dirty="0"/>
              <a:t>12)  We recommend that </a:t>
            </a:r>
            <a:r>
              <a:rPr lang="en-US" sz="1600" dirty="0" err="1"/>
              <a:t>Jlab</a:t>
            </a:r>
            <a:r>
              <a:rPr lang="en-US" sz="1600" dirty="0"/>
              <a:t>/Hall-B provide a defined volume for the RICH detector, including </a:t>
            </a:r>
          </a:p>
          <a:p>
            <a:r>
              <a:rPr lang="en-US" sz="1600" dirty="0"/>
              <a:t>available cooling and cabling spaces, as well as defining the required attachments to the forward </a:t>
            </a:r>
          </a:p>
          <a:p>
            <a:r>
              <a:rPr lang="en-US" sz="1600" dirty="0"/>
              <a:t>carriage. 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         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The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RICH is design to fit into the LTCC clearance and weight with same joints to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the forward carriage, as discussed in chapter 10 of TDR and “Mechanical Design”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talk. The service (HV and LV cabling,  readout optical fibers and gas lines) route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and connectors along the torus coil shadow mimic the ones of LTCC. </a:t>
            </a:r>
          </a:p>
        </p:txBody>
      </p:sp>
      <p:sp>
        <p:nvSpPr>
          <p:cNvPr id="1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064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39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5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1081" y="-76200"/>
            <a:ext cx="71734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Technical Review Recommendations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910" y="1047215"/>
            <a:ext cx="82381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Zapf Dingbat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Zapf Dingbats"/>
              </a:rPr>
              <a:t>         </a:t>
            </a:r>
            <a:endParaRPr lang="en-US" dirty="0">
              <a:solidFill>
                <a:srgbClr val="0000FF"/>
              </a:solidFill>
              <a:sym typeface="Zapf Dingbats"/>
            </a:endParaRPr>
          </a:p>
          <a:p>
            <a:pPr marL="342900" indent="-342900">
              <a:buAutoNum type="arabicParenR" startAt="13"/>
            </a:pPr>
            <a:r>
              <a:rPr lang="en-US" sz="1600" dirty="0" smtClean="0"/>
              <a:t>We </a:t>
            </a:r>
            <a:r>
              <a:rPr lang="en-US" sz="1600" dirty="0"/>
              <a:t>recommend that </a:t>
            </a:r>
            <a:r>
              <a:rPr lang="en-US" sz="1600" dirty="0" err="1"/>
              <a:t>Jlab</a:t>
            </a:r>
            <a:r>
              <a:rPr lang="en-US" sz="1600" dirty="0"/>
              <a:t>/Hall-B provide a suitable limiting temperature in the region of the </a:t>
            </a:r>
            <a:endParaRPr lang="en-US" sz="1600" dirty="0" smtClean="0"/>
          </a:p>
          <a:p>
            <a:r>
              <a:rPr lang="en-US" sz="1600" dirty="0" smtClean="0"/>
              <a:t>FTOF </a:t>
            </a:r>
            <a:r>
              <a:rPr lang="en-US" sz="1600" dirty="0"/>
              <a:t>and that the collaboration demonstrate by calculation that this limit can be held. Suitable </a:t>
            </a:r>
            <a:endParaRPr lang="en-US" sz="1600" dirty="0" smtClean="0"/>
          </a:p>
          <a:p>
            <a:r>
              <a:rPr lang="en-US" sz="1600" dirty="0" smtClean="0"/>
              <a:t>steps </a:t>
            </a:r>
            <a:r>
              <a:rPr lang="en-US" sz="1600" dirty="0"/>
              <a:t>should be taken to protect against a failure of the airflow. </a:t>
            </a:r>
          </a:p>
          <a:p>
            <a:endParaRPr lang="en-US" dirty="0" smtClean="0">
              <a:sym typeface="Zapf Dingbats"/>
            </a:endParaRPr>
          </a:p>
          <a:p>
            <a:r>
              <a:rPr lang="en-US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dirty="0" smtClean="0">
                <a:solidFill>
                  <a:srgbClr val="0000FF"/>
                </a:solidFill>
                <a:sym typeface="Zapf Dingbats"/>
              </a:rPr>
              <a:t>       </a:t>
            </a:r>
            <a:r>
              <a:rPr lang="en-US" dirty="0" smtClean="0">
                <a:solidFill>
                  <a:srgbClr val="0000FF"/>
                </a:solidFill>
                <a:sym typeface="Zapf Dingbats"/>
              </a:rPr>
              <a:t> 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The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power consumption of the readout electronics (~400 W) is discussed in </a:t>
            </a:r>
          </a:p>
          <a:p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 chapter 8 of TDR and in the “Front-End” talk.  Standard temperature mitigating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measures and slow-control monitors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exist to keep the temperature below the 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100 F (38 C) limit, as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shown in chapter 10 of TDR and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“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Mechanical Design” talk.</a:t>
            </a:r>
          </a:p>
          <a:p>
            <a:r>
              <a:rPr lang="en-US" dirty="0" smtClean="0">
                <a:solidFill>
                  <a:srgbClr val="0000FF"/>
                </a:solidFill>
                <a:sym typeface="Zapf Dingbats"/>
              </a:rPr>
              <a:t>      </a:t>
            </a:r>
            <a:endParaRPr lang="en-US" dirty="0">
              <a:sym typeface="Zapf Dingbats"/>
            </a:endParaRPr>
          </a:p>
          <a:p>
            <a:pPr marL="342900" indent="-342900">
              <a:buAutoNum type="arabicParenR" startAt="14"/>
            </a:pPr>
            <a:r>
              <a:rPr lang="en-US" sz="1600" dirty="0" smtClean="0"/>
              <a:t>We </a:t>
            </a:r>
            <a:r>
              <a:rPr lang="en-US" sz="1600" dirty="0"/>
              <a:t>recommend that the collaboration develop a detailed work-breakdown that includes the </a:t>
            </a:r>
            <a:endParaRPr lang="en-US" sz="1600" dirty="0" smtClean="0"/>
          </a:p>
          <a:p>
            <a:r>
              <a:rPr lang="en-US" sz="1600" dirty="0" smtClean="0"/>
              <a:t>resources </a:t>
            </a:r>
            <a:r>
              <a:rPr lang="en-US" sz="1600" dirty="0"/>
              <a:t>required for each step in order to track closely the schedule. </a:t>
            </a:r>
          </a:p>
          <a:p>
            <a:r>
              <a:rPr lang="en-US" sz="1600" dirty="0" smtClean="0">
                <a:sym typeface="Zapf Dingbats"/>
              </a:rPr>
              <a:t>     </a:t>
            </a:r>
            <a:r>
              <a:rPr lang="en-US" dirty="0" smtClean="0">
                <a:sym typeface="Zapf Dingbats"/>
              </a:rPr>
              <a:t>           </a:t>
            </a:r>
          </a:p>
          <a:p>
            <a:r>
              <a:rPr lang="en-US" dirty="0" smtClean="0">
                <a:solidFill>
                  <a:srgbClr val="0000FF"/>
                </a:solidFill>
                <a:sym typeface="Zapf Dingbats"/>
              </a:rPr>
              <a:t>         </a:t>
            </a:r>
            <a:r>
              <a:rPr lang="en-US" dirty="0" smtClean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The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Project Plan is ready and discussed in the “Management Plan” document</a:t>
            </a:r>
          </a:p>
          <a:p>
            <a:r>
              <a:rPr lang="en-US" sz="1600" dirty="0">
                <a:solidFill>
                  <a:srgbClr val="0000FF"/>
                </a:solidFill>
                <a:sym typeface="Zapf Dingbats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sym typeface="Zapf Dingbats"/>
              </a:rPr>
              <a:t>        and talk.</a:t>
            </a:r>
          </a:p>
        </p:txBody>
      </p:sp>
      <p:sp>
        <p:nvSpPr>
          <p:cNvPr id="10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1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3450" y="-76200"/>
            <a:ext cx="53887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SIDIS Kinematics @ CLAS12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2" y="1373909"/>
            <a:ext cx="4382185" cy="4779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272" y="1362072"/>
            <a:ext cx="4768273" cy="47801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8900" y="6149051"/>
            <a:ext cx="221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Out-bending particles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89846" y="6139931"/>
            <a:ext cx="2045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In-bending particles</a:t>
            </a:r>
            <a:endParaRPr lang="en-US" dirty="0"/>
          </a:p>
        </p:txBody>
      </p:sp>
      <p:sp>
        <p:nvSpPr>
          <p:cNvPr id="28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3661" y="739673"/>
            <a:ext cx="6882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rejection factor of 1:500 is needed to suppress the background from </a:t>
            </a:r>
          </a:p>
          <a:p>
            <a:r>
              <a:rPr lang="en-US" dirty="0" smtClean="0"/>
              <a:t>a one-order of magnitude larger pion-proton flux to a few %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25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121" y="1879029"/>
            <a:ext cx="2965880" cy="28941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03" y="1638308"/>
            <a:ext cx="5962952" cy="296902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73450" y="-76200"/>
            <a:ext cx="53887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SIDIS Kinematics @ CLAS12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8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70349" y="5322687"/>
            <a:ext cx="1572381" cy="398361"/>
          </a:xfrm>
          <a:prstGeom prst="wedgeEllipseCallout">
            <a:avLst>
              <a:gd name="adj1" fmla="val 69049"/>
              <a:gd name="adj2" fmla="val -24094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Callout 16"/>
          <p:cNvSpPr/>
          <p:nvPr/>
        </p:nvSpPr>
        <p:spPr>
          <a:xfrm>
            <a:off x="2892632" y="5346877"/>
            <a:ext cx="1591734" cy="398361"/>
          </a:xfrm>
          <a:prstGeom prst="wedgeEllipseCallout">
            <a:avLst>
              <a:gd name="adj1" fmla="val -43971"/>
              <a:gd name="adj2" fmla="val -2512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5216" y="5322687"/>
            <a:ext cx="125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Pion </a:t>
            </a:r>
            <a:r>
              <a:rPr lang="en-US" dirty="0" err="1" smtClean="0"/>
              <a:t>mis</a:t>
            </a:r>
            <a:r>
              <a:rPr lang="en-US" dirty="0" smtClean="0"/>
              <a:t>-ID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76770" y="535897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Kaon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-ID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32899" y="3924921"/>
            <a:ext cx="64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kaon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3702" y="3919469"/>
            <a:ext cx="601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1426" y="812032"/>
            <a:ext cx="6967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pion rejection factor of 1:500 for a 90% </a:t>
            </a:r>
            <a:r>
              <a:rPr lang="en-US" dirty="0" err="1" smtClean="0"/>
              <a:t>kaon</a:t>
            </a:r>
            <a:r>
              <a:rPr lang="en-US" dirty="0" smtClean="0"/>
              <a:t> efficiency corresponds to </a:t>
            </a:r>
          </a:p>
          <a:p>
            <a:r>
              <a:rPr lang="en-US" dirty="0"/>
              <a:t>a</a:t>
            </a:r>
            <a:r>
              <a:rPr lang="en-US" dirty="0" smtClean="0"/>
              <a:t> 4</a:t>
            </a:r>
            <a:r>
              <a:rPr lang="en-US" dirty="0" smtClean="0">
                <a:latin typeface="Symbol" charset="2"/>
                <a:cs typeface="Symbol" charset="2"/>
              </a:rPr>
              <a:t>s </a:t>
            </a:r>
            <a:r>
              <a:rPr lang="en-US" dirty="0" smtClean="0"/>
              <a:t>separation in the time (TOF) or angular (Cherenkov) distributions</a:t>
            </a:r>
            <a:endParaRPr lang="en-US" dirty="0">
              <a:latin typeface="Symbol" charset="2"/>
              <a:cs typeface="Symbol" charset="2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50888" y="2071838"/>
            <a:ext cx="241283" cy="19061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 rot="5400000">
            <a:off x="7071474" y="3743062"/>
            <a:ext cx="170955" cy="8320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7657298" y="4755420"/>
            <a:ext cx="12023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n-sigma separation </a:t>
            </a:r>
            <a:endParaRPr lang="en-US" sz="1000" b="1" dirty="0"/>
          </a:p>
        </p:txBody>
      </p:sp>
      <p:sp>
        <p:nvSpPr>
          <p:cNvPr id="51" name="Rectangle 50"/>
          <p:cNvSpPr/>
          <p:nvPr/>
        </p:nvSpPr>
        <p:spPr>
          <a:xfrm>
            <a:off x="6241045" y="4543115"/>
            <a:ext cx="2525964" cy="3162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419451" y="4493950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5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1238" y="4498358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41045" y="449436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68747" y="4498047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1</a:t>
            </a:r>
            <a:endParaRPr lang="en-US" sz="1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7115778" y="4494361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45599" y="4498289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3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574754" y="1951495"/>
            <a:ext cx="1096124" cy="2406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 rot="16200000">
            <a:off x="4736673" y="3033478"/>
            <a:ext cx="2549584" cy="2406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899242" y="1974863"/>
            <a:ext cx="2496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1</a:t>
            </a:r>
            <a:endParaRPr lang="en-US" sz="1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5819153" y="2556533"/>
            <a:ext cx="3841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10</a:t>
            </a:r>
            <a:r>
              <a:rPr lang="en-US" sz="1000" b="1" baseline="30000" dirty="0" smtClean="0"/>
              <a:t>-1</a:t>
            </a:r>
            <a:endParaRPr lang="en-US" sz="1000" b="1" baseline="30000" dirty="0"/>
          </a:p>
        </p:txBody>
      </p:sp>
      <p:sp>
        <p:nvSpPr>
          <p:cNvPr id="39" name="TextBox 38"/>
          <p:cNvSpPr txBox="1"/>
          <p:nvPr/>
        </p:nvSpPr>
        <p:spPr>
          <a:xfrm>
            <a:off x="5806789" y="3098142"/>
            <a:ext cx="3841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10</a:t>
            </a:r>
            <a:r>
              <a:rPr lang="en-US" sz="1000" b="1" baseline="30000" dirty="0" smtClean="0"/>
              <a:t>-2</a:t>
            </a:r>
            <a:endParaRPr lang="en-US" sz="1000" b="1" baseline="30000" dirty="0"/>
          </a:p>
        </p:txBody>
      </p:sp>
      <p:sp>
        <p:nvSpPr>
          <p:cNvPr id="40" name="TextBox 39"/>
          <p:cNvSpPr txBox="1"/>
          <p:nvPr/>
        </p:nvSpPr>
        <p:spPr>
          <a:xfrm>
            <a:off x="5809902" y="3684064"/>
            <a:ext cx="3841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10</a:t>
            </a:r>
            <a:r>
              <a:rPr lang="en-US" sz="1000" b="1" baseline="30000" dirty="0" smtClean="0"/>
              <a:t>-3</a:t>
            </a:r>
            <a:endParaRPr lang="en-US" sz="1000" b="1" baseline="30000" dirty="0"/>
          </a:p>
        </p:txBody>
      </p:sp>
      <p:sp>
        <p:nvSpPr>
          <p:cNvPr id="41" name="TextBox 40"/>
          <p:cNvSpPr txBox="1"/>
          <p:nvPr/>
        </p:nvSpPr>
        <p:spPr>
          <a:xfrm>
            <a:off x="5794498" y="4244578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10</a:t>
            </a:r>
            <a:r>
              <a:rPr lang="en-US" sz="1000" b="1" baseline="30000" dirty="0" smtClean="0"/>
              <a:t>-4</a:t>
            </a:r>
            <a:endParaRPr lang="en-US" sz="1000" b="1" baseline="30000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5431808" y="1948727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latin typeface="Symbol" charset="2"/>
                <a:cs typeface="Symbol" charset="2"/>
              </a:rPr>
              <a:t>p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mis</a:t>
            </a:r>
            <a:r>
              <a:rPr lang="en-US" sz="1000" b="1" dirty="0" smtClean="0"/>
              <a:t>-ID</a:t>
            </a:r>
            <a:r>
              <a:rPr lang="en-US" sz="800" b="1" dirty="0" smtClean="0"/>
              <a:t> </a:t>
            </a:r>
            <a:endParaRPr lang="en-US" sz="8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7552114" y="1964985"/>
            <a:ext cx="11336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90% </a:t>
            </a:r>
            <a:r>
              <a:rPr lang="en-US" sz="900" b="1" dirty="0" err="1" smtClean="0"/>
              <a:t>kaon</a:t>
            </a:r>
            <a:r>
              <a:rPr lang="en-US" sz="900" b="1" dirty="0" smtClean="0"/>
              <a:t> efficiency</a:t>
            </a:r>
            <a:endParaRPr lang="en-US" sz="900" b="1" dirty="0"/>
          </a:p>
        </p:txBody>
      </p:sp>
      <p:cxnSp>
        <p:nvCxnSpPr>
          <p:cNvPr id="54" name="Straight Connector 53"/>
          <p:cNvCxnSpPr/>
          <p:nvPr/>
        </p:nvCxnSpPr>
        <p:spPr>
          <a:xfrm>
            <a:off x="6158186" y="3627493"/>
            <a:ext cx="2608822" cy="0"/>
          </a:xfrm>
          <a:prstGeom prst="line">
            <a:avLst/>
          </a:prstGeom>
          <a:ln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145482" y="3627493"/>
            <a:ext cx="4295" cy="87086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58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73803" y="-76200"/>
            <a:ext cx="458806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Baseline PID @ CLAS12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636" y="1511235"/>
            <a:ext cx="4823081" cy="42961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316" y="2401442"/>
            <a:ext cx="34713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HTCC (electron ID):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dirty="0" smtClean="0"/>
              <a:t>High Threshold Cherenkov Counter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0000FF"/>
                </a:solidFill>
              </a:rPr>
              <a:t>FTOF (&lt; 3 GeV/c hadron ID):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dirty="0"/>
              <a:t>Forward Time-of-Flight </a:t>
            </a:r>
            <a:r>
              <a:rPr lang="en-US" dirty="0" smtClean="0"/>
              <a:t>system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0000FF"/>
                </a:solidFill>
              </a:rPr>
              <a:t>LTCC (pion ID):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dirty="0" smtClean="0"/>
              <a:t>Low Threshold Cherenkov Counter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4248727" y="4467311"/>
            <a:ext cx="600364" cy="484909"/>
          </a:xfrm>
          <a:prstGeom prst="borderCallout1">
            <a:avLst>
              <a:gd name="adj1" fmla="val -12202"/>
              <a:gd name="adj2" fmla="val 97436"/>
              <a:gd name="adj3" fmla="val -180357"/>
              <a:gd name="adj4" fmla="val 21935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2" y="45251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HTCC</a:t>
            </a:r>
            <a:endParaRPr lang="en-US" dirty="0"/>
          </a:p>
        </p:txBody>
      </p:sp>
      <p:sp>
        <p:nvSpPr>
          <p:cNvPr id="18" name="Line Callout 1 17"/>
          <p:cNvSpPr/>
          <p:nvPr/>
        </p:nvSpPr>
        <p:spPr>
          <a:xfrm>
            <a:off x="5902037" y="5518728"/>
            <a:ext cx="600364" cy="484909"/>
          </a:xfrm>
          <a:prstGeom prst="borderCallout1">
            <a:avLst>
              <a:gd name="adj1" fmla="val -12202"/>
              <a:gd name="adj2" fmla="val 97436"/>
              <a:gd name="adj3" fmla="val -180357"/>
              <a:gd name="adj4" fmla="val 21935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55857" y="558806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TCC</a:t>
            </a:r>
            <a:endParaRPr lang="en-US" dirty="0"/>
          </a:p>
        </p:txBody>
      </p:sp>
      <p:sp>
        <p:nvSpPr>
          <p:cNvPr id="20" name="Line Callout 1 19"/>
          <p:cNvSpPr/>
          <p:nvPr/>
        </p:nvSpPr>
        <p:spPr>
          <a:xfrm>
            <a:off x="7059292" y="5564908"/>
            <a:ext cx="600364" cy="484909"/>
          </a:xfrm>
          <a:prstGeom prst="borderCallout1">
            <a:avLst>
              <a:gd name="adj1" fmla="val -16964"/>
              <a:gd name="adj2" fmla="val 53205"/>
              <a:gd name="adj3" fmla="val -168452"/>
              <a:gd name="adj4" fmla="val 5974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059292" y="5634305"/>
            <a:ext cx="66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FTOF</a:t>
            </a:r>
            <a:endParaRPr lang="en-US" dirty="0"/>
          </a:p>
        </p:txBody>
      </p:sp>
      <p:sp>
        <p:nvSpPr>
          <p:cNvPr id="23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27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3" descr="FTOF_deltat.pn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04" r="-6304" b="26242"/>
          <a:stretch/>
        </p:blipFill>
        <p:spPr>
          <a:xfrm>
            <a:off x="-2062452" y="2621812"/>
            <a:ext cx="9589284" cy="388980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245645" y="4764150"/>
            <a:ext cx="3521363" cy="141651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7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78700" y="-76200"/>
            <a:ext cx="31782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FTOF @ CLAS12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2630" y="775662"/>
            <a:ext cx="3208482" cy="34326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139" y="806381"/>
            <a:ext cx="355958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Two scintillators panels </a:t>
            </a:r>
            <a:r>
              <a:rPr lang="en-US" sz="1600" dirty="0" smtClean="0">
                <a:solidFill>
                  <a:srgbClr val="FF0000"/>
                </a:solidFill>
              </a:rPr>
              <a:t>for hadron ID</a:t>
            </a:r>
            <a:r>
              <a:rPr lang="en-US" sz="1600" dirty="0" smtClean="0"/>
              <a:t>: </a:t>
            </a:r>
          </a:p>
          <a:p>
            <a:r>
              <a:rPr lang="en-US" sz="1600" dirty="0" smtClean="0"/>
              <a:t>5 cm thick, 32-375 cm long slabs</a:t>
            </a:r>
          </a:p>
          <a:p>
            <a:endParaRPr lang="en-US" sz="1600" dirty="0"/>
          </a:p>
          <a:p>
            <a:r>
              <a:rPr lang="en-US" sz="1600" dirty="0" smtClean="0"/>
              <a:t>Panel 1a: from CLAS, 15 cm wide</a:t>
            </a:r>
          </a:p>
          <a:p>
            <a:r>
              <a:rPr lang="en-US" sz="1600" dirty="0" smtClean="0"/>
              <a:t>Panel 1b: new, 6 cm wide</a:t>
            </a:r>
          </a:p>
          <a:p>
            <a:endParaRPr lang="en-US" sz="1600" dirty="0"/>
          </a:p>
          <a:p>
            <a:r>
              <a:rPr lang="en-US" sz="1600" dirty="0" smtClean="0"/>
              <a:t>Combined expected resolution: 45-80 </a:t>
            </a:r>
            <a:r>
              <a:rPr lang="en-US" sz="1600" dirty="0" err="1" smtClean="0"/>
              <a:t>ps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920750" y="4035423"/>
            <a:ext cx="1247197" cy="554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46987" y="4025899"/>
            <a:ext cx="1387475" cy="81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207682" y="4060824"/>
            <a:ext cx="828674" cy="499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68839" y="4048125"/>
            <a:ext cx="318628" cy="595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76361" y="3867148"/>
            <a:ext cx="1113847" cy="193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17529" y="5080324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r>
              <a:rPr lang="en-US" sz="1400" b="1" dirty="0" smtClean="0">
                <a:latin typeface="Symbol" charset="2"/>
                <a:cs typeface="Symbol" charset="2"/>
              </a:rPr>
              <a:t>s </a:t>
            </a:r>
            <a:r>
              <a:rPr lang="en-US" sz="1400" b="1" dirty="0" smtClean="0"/>
              <a:t>= 0.18 ns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45645" y="4790034"/>
            <a:ext cx="323157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Suitable hadron separation achieved</a:t>
            </a:r>
          </a:p>
          <a:p>
            <a:r>
              <a:rPr lang="en-US" sz="1600" dirty="0"/>
              <a:t>b</a:t>
            </a:r>
            <a:r>
              <a:rPr lang="en-US" sz="1600" dirty="0" smtClean="0"/>
              <a:t>y time-of-flight at 650 cm from IP:</a:t>
            </a:r>
          </a:p>
          <a:p>
            <a:endParaRPr lang="en-US" sz="1600" dirty="0"/>
          </a:p>
          <a:p>
            <a:r>
              <a:rPr lang="en-US" sz="1600" dirty="0" smtClean="0"/>
              <a:t>Up to 2.8 GeV/c (</a:t>
            </a:r>
            <a:r>
              <a:rPr lang="en-US" sz="1600" dirty="0" smtClean="0">
                <a:latin typeface="Symbol" charset="2"/>
                <a:cs typeface="Symbol" charset="2"/>
              </a:rPr>
              <a:t>q </a:t>
            </a:r>
            <a:r>
              <a:rPr lang="en-US" sz="1600" dirty="0" smtClean="0"/>
              <a:t>= 36 degrees)</a:t>
            </a:r>
          </a:p>
          <a:p>
            <a:r>
              <a:rPr lang="en-US" sz="1600" dirty="0" smtClean="0"/>
              <a:t>Up to 3.6 GeV/c (</a:t>
            </a:r>
            <a:r>
              <a:rPr lang="en-US" sz="1600" dirty="0" smtClean="0">
                <a:latin typeface="Symbol" charset="2"/>
                <a:cs typeface="Symbol" charset="2"/>
              </a:rPr>
              <a:t>q </a:t>
            </a:r>
            <a:r>
              <a:rPr lang="en-US" sz="1600" dirty="0" smtClean="0"/>
              <a:t>= 5 degrees)</a:t>
            </a:r>
          </a:p>
        </p:txBody>
      </p:sp>
      <p:sp>
        <p:nvSpPr>
          <p:cNvPr id="28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99582" y="4977735"/>
            <a:ext cx="3993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04874" y="5345765"/>
            <a:ext cx="3987800" cy="239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976361" y="4755091"/>
            <a:ext cx="1113847" cy="193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017529" y="4669958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4</a:t>
            </a:r>
            <a:r>
              <a:rPr lang="en-US" sz="1400" b="1" dirty="0" smtClean="0">
                <a:latin typeface="Symbol" charset="2"/>
                <a:cs typeface="Symbol" charset="2"/>
              </a:rPr>
              <a:t>s </a:t>
            </a:r>
            <a:r>
              <a:rPr lang="en-US" sz="1400" b="1" dirty="0" smtClean="0"/>
              <a:t>= 0.32 ns</a:t>
            </a:r>
            <a:endParaRPr lang="en-US" sz="14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292027" y="5353852"/>
            <a:ext cx="0" cy="52754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703594" y="4978708"/>
            <a:ext cx="0" cy="90268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30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4495723" y="5901106"/>
            <a:ext cx="4539421" cy="5355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Content Placeholder 3" descr="ineff.ps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5" t="17481" r="6697" b="23615"/>
          <a:stretch/>
        </p:blipFill>
        <p:spPr>
          <a:xfrm>
            <a:off x="44456" y="2633808"/>
            <a:ext cx="4651189" cy="413679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6721" y="-76200"/>
            <a:ext cx="322223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HTCC @ CLAS12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863" y="799120"/>
            <a:ext cx="3439764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New detector </a:t>
            </a:r>
            <a:r>
              <a:rPr lang="en-US" sz="1500" dirty="0" smtClean="0">
                <a:solidFill>
                  <a:srgbClr val="FF0000"/>
                </a:solidFill>
              </a:rPr>
              <a:t>for electrons ID</a:t>
            </a:r>
            <a:r>
              <a:rPr lang="en-US" sz="1500" dirty="0" smtClean="0"/>
              <a:t>: </a:t>
            </a:r>
          </a:p>
          <a:p>
            <a:endParaRPr lang="en-US" sz="1500" dirty="0"/>
          </a:p>
          <a:p>
            <a:r>
              <a:rPr lang="en-US" sz="1500" dirty="0" smtClean="0"/>
              <a:t>CO</a:t>
            </a:r>
            <a:r>
              <a:rPr lang="en-US" sz="1500" baseline="-25000" dirty="0" smtClean="0"/>
              <a:t>2</a:t>
            </a:r>
            <a:r>
              <a:rPr lang="en-US" sz="1500" dirty="0" smtClean="0"/>
              <a:t> radiator</a:t>
            </a:r>
          </a:p>
          <a:p>
            <a:r>
              <a:rPr lang="en-US" sz="1500" dirty="0" smtClean="0"/>
              <a:t>48 5” quartz window PMTs </a:t>
            </a:r>
          </a:p>
          <a:p>
            <a:r>
              <a:rPr lang="en-US" sz="1500" dirty="0" smtClean="0"/>
              <a:t>Hermetic with uniform response</a:t>
            </a:r>
            <a:endParaRPr lang="en-US" sz="1500" dirty="0"/>
          </a:p>
          <a:p>
            <a:endParaRPr lang="en-US" sz="1500" dirty="0"/>
          </a:p>
          <a:p>
            <a:r>
              <a:rPr lang="en-US" sz="1500" dirty="0" smtClean="0"/>
              <a:t>Expected </a:t>
            </a:r>
            <a:r>
              <a:rPr lang="en-US" sz="1500" dirty="0" err="1" smtClean="0"/>
              <a:t>p.e.</a:t>
            </a:r>
            <a:r>
              <a:rPr lang="en-US" sz="1500" dirty="0" smtClean="0"/>
              <a:t> number with electrons ~ 16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4568294" y="4440578"/>
            <a:ext cx="38537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/>
              <a:t>Pions</a:t>
            </a:r>
            <a:r>
              <a:rPr lang="en-US" sz="1500" dirty="0" smtClean="0"/>
              <a:t> in-efficiency for minimum 2 </a:t>
            </a:r>
            <a:r>
              <a:rPr lang="en-US" sz="1500" dirty="0" err="1" smtClean="0"/>
              <a:t>p.e.</a:t>
            </a:r>
            <a:r>
              <a:rPr lang="en-US" sz="1500" dirty="0" smtClean="0"/>
              <a:t> number:</a:t>
            </a:r>
          </a:p>
          <a:p>
            <a:endParaRPr lang="en-US" sz="800" dirty="0" smtClean="0"/>
          </a:p>
          <a:p>
            <a:r>
              <a:rPr lang="en-US" sz="1500" dirty="0" smtClean="0"/>
              <a:t>100% below 5 GeV/c (Cherenkov threshold)</a:t>
            </a:r>
          </a:p>
          <a:p>
            <a:endParaRPr lang="en-US" sz="800" dirty="0"/>
          </a:p>
          <a:p>
            <a:r>
              <a:rPr lang="en-US" sz="1500" dirty="0" smtClean="0"/>
              <a:t>~ % level around 6 GeV/c</a:t>
            </a:r>
          </a:p>
          <a:p>
            <a:endParaRPr lang="en-US" sz="800" dirty="0"/>
          </a:p>
          <a:p>
            <a:r>
              <a:rPr lang="en-US" sz="1500" dirty="0" smtClean="0"/>
              <a:t>~ few per mil above 7 GeV/c</a:t>
            </a:r>
          </a:p>
        </p:txBody>
      </p:sp>
      <p:sp>
        <p:nvSpPr>
          <p:cNvPr id="28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03107" y="4325135"/>
            <a:ext cx="3432515" cy="228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26824" y="4325135"/>
            <a:ext cx="34322" cy="183519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02519" y="4318270"/>
            <a:ext cx="34322" cy="183290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42961" y="4325135"/>
            <a:ext cx="34322" cy="184206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57914" y="4041271"/>
            <a:ext cx="587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  <a:r>
              <a:rPr lang="en-US" sz="1200" dirty="0" smtClean="0">
                <a:latin typeface="Symbol" charset="2"/>
                <a:cs typeface="Symbol" charset="2"/>
              </a:rPr>
              <a:t>s</a:t>
            </a:r>
            <a:r>
              <a:rPr lang="en-US" sz="1200" dirty="0" smtClean="0"/>
              <a:t> cut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1510316" y="4059026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 </a:t>
            </a:r>
            <a:r>
              <a:rPr lang="en-US" sz="1200" dirty="0" err="1" smtClean="0"/>
              <a:t>Npe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937456" y="3952026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 </a:t>
            </a:r>
            <a:r>
              <a:rPr lang="en-US" sz="1200" dirty="0" err="1" smtClean="0"/>
              <a:t>Npe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2286672" y="3779032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 </a:t>
            </a:r>
            <a:r>
              <a:rPr lang="en-US" sz="1200" dirty="0" err="1" smtClean="0"/>
              <a:t>Npe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215733" y="3529916"/>
            <a:ext cx="312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Symbol" charset="2"/>
                <a:cs typeface="Symbol" charset="2"/>
              </a:rPr>
              <a:t>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7087" y="2757178"/>
            <a:ext cx="14798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Pion in-efficiency </a:t>
            </a:r>
          </a:p>
          <a:p>
            <a:r>
              <a:rPr lang="en-US" sz="1400" dirty="0"/>
              <a:t>f</a:t>
            </a:r>
            <a:r>
              <a:rPr lang="en-US" sz="1400" dirty="0" smtClean="0"/>
              <a:t>or minimum </a:t>
            </a:r>
            <a:r>
              <a:rPr lang="en-US" sz="1400" dirty="0" err="1" smtClean="0"/>
              <a:t>Npe</a:t>
            </a:r>
            <a:endParaRPr lang="en-US" sz="1400" dirty="0"/>
          </a:p>
        </p:txBody>
      </p:sp>
      <p:pic>
        <p:nvPicPr>
          <p:cNvPr id="32" name="Content Placeholder 3" descr="pion_co2.pdf"/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867" r="2381" b="23120"/>
          <a:stretch/>
        </p:blipFill>
        <p:spPr>
          <a:xfrm>
            <a:off x="3362478" y="798703"/>
            <a:ext cx="2603096" cy="20364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6200000">
            <a:off x="2997111" y="821972"/>
            <a:ext cx="480540" cy="1776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3486504" y="874907"/>
            <a:ext cx="398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Npe</a:t>
            </a:r>
            <a:endParaRPr lang="en-US" sz="1000" dirty="0"/>
          </a:p>
        </p:txBody>
      </p:sp>
      <p:sp>
        <p:nvSpPr>
          <p:cNvPr id="36" name="Rectangle 35"/>
          <p:cNvSpPr/>
          <p:nvPr/>
        </p:nvSpPr>
        <p:spPr>
          <a:xfrm>
            <a:off x="4409439" y="1070919"/>
            <a:ext cx="308919" cy="80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361270" y="1545968"/>
            <a:ext cx="308919" cy="801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4415325" y="1012554"/>
            <a:ext cx="5776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Electrons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84184" y="1619238"/>
            <a:ext cx="4155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err="1" smtClean="0"/>
              <a:t>Pions</a:t>
            </a:r>
            <a:endParaRPr lang="en-US" sz="800" b="1" dirty="0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8170" y="738228"/>
            <a:ext cx="2875030" cy="361768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572000" y="5874808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Requested </a:t>
            </a:r>
            <a:r>
              <a:rPr lang="en-US" sz="1600" dirty="0" smtClean="0"/>
              <a:t>pion separation achieved above 7 GeV/c</a:t>
            </a:r>
          </a:p>
          <a:p>
            <a:r>
              <a:rPr lang="en-US" sz="1600" dirty="0" smtClean="0"/>
              <a:t>No </a:t>
            </a:r>
            <a:r>
              <a:rPr lang="en-US" sz="1600" dirty="0" err="1" smtClean="0"/>
              <a:t>kaon</a:t>
            </a:r>
            <a:r>
              <a:rPr lang="en-US" sz="1600" dirty="0" smtClean="0"/>
              <a:t>-proton separation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57379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4378479" y="6009961"/>
            <a:ext cx="4608285" cy="53558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Content Placeholder 3" descr="ineff_freon.pdf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3" t="17642" r="11944" b="25203"/>
          <a:stretch/>
        </p:blipFill>
        <p:spPr>
          <a:xfrm>
            <a:off x="50799" y="2674448"/>
            <a:ext cx="4190143" cy="39732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339" y="389808"/>
            <a:ext cx="4549408" cy="255962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0" y="0"/>
            <a:ext cx="9144000" cy="568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628580"/>
            <a:ext cx="9144000" cy="2294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iennummernplatzhalter 6"/>
          <p:cNvSpPr txBox="1">
            <a:spLocks noGrp="1"/>
          </p:cNvSpPr>
          <p:nvPr/>
        </p:nvSpPr>
        <p:spPr>
          <a:xfrm>
            <a:off x="6633408" y="6511107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78BEA122-F9E3-6547-A64F-E206C65A37C3}" type="slidenum">
              <a:rPr lang="en-US" sz="1200">
                <a:solidFill>
                  <a:schemeClr val="bg1"/>
                </a:solidFill>
              </a:rPr>
              <a:pPr algn="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Datumsplatzhalter 5"/>
          <p:cNvSpPr txBox="1">
            <a:spLocks noGrp="1"/>
          </p:cNvSpPr>
          <p:nvPr/>
        </p:nvSpPr>
        <p:spPr>
          <a:xfrm>
            <a:off x="317266" y="6509520"/>
            <a:ext cx="213360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Contalbrigo M.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4736" y="-76200"/>
            <a:ext cx="312620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LTCC @ CLAS12</a:t>
            </a:r>
            <a:endParaRPr lang="en-US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139" y="817926"/>
            <a:ext cx="38028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Derived from CLAS </a:t>
            </a:r>
            <a:r>
              <a:rPr lang="en-US" sz="1600" dirty="0" smtClean="0">
                <a:solidFill>
                  <a:srgbClr val="FF0000"/>
                </a:solidFill>
              </a:rPr>
              <a:t>for pion ID</a:t>
            </a:r>
            <a:r>
              <a:rPr lang="en-US" sz="1600" dirty="0" smtClean="0"/>
              <a:t>: </a:t>
            </a:r>
          </a:p>
          <a:p>
            <a:endParaRPr lang="en-US" sz="1600" dirty="0"/>
          </a:p>
          <a:p>
            <a:r>
              <a:rPr lang="en-US" sz="1600" dirty="0" smtClean="0"/>
              <a:t>C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F</a:t>
            </a:r>
            <a:r>
              <a:rPr lang="en-US" sz="1600" baseline="-25000" dirty="0" smtClean="0"/>
              <a:t>10</a:t>
            </a:r>
            <a:r>
              <a:rPr lang="en-US" sz="1600" dirty="0" smtClean="0"/>
              <a:t> radiator</a:t>
            </a:r>
          </a:p>
          <a:p>
            <a:r>
              <a:rPr lang="en-US" sz="1600" dirty="0" smtClean="0"/>
              <a:t>Complicated design with irregular response </a:t>
            </a:r>
          </a:p>
          <a:p>
            <a:r>
              <a:rPr lang="en-US" sz="1600" dirty="0" smtClean="0"/>
              <a:t>Limited </a:t>
            </a:r>
            <a:r>
              <a:rPr lang="en-US" sz="1600" dirty="0" smtClean="0">
                <a:latin typeface="Symbol" charset="2"/>
                <a:cs typeface="Symbol" charset="2"/>
              </a:rPr>
              <a:t>f</a:t>
            </a:r>
            <a:r>
              <a:rPr lang="en-US" sz="1600" dirty="0" smtClean="0"/>
              <a:t> acceptance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smtClean="0"/>
              <a:t>Expected </a:t>
            </a:r>
            <a:r>
              <a:rPr lang="en-US" sz="1600" dirty="0" err="1" smtClean="0"/>
              <a:t>p.e.</a:t>
            </a:r>
            <a:r>
              <a:rPr lang="en-US" sz="1600" dirty="0" smtClean="0"/>
              <a:t> number with electrons ~ 9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3505199" y="4025899"/>
            <a:ext cx="1387475" cy="818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65715" y="4623455"/>
            <a:ext cx="385378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err="1" smtClean="0"/>
              <a:t>Pions</a:t>
            </a:r>
            <a:r>
              <a:rPr lang="en-US" sz="1500" dirty="0" smtClean="0"/>
              <a:t> in-efficiency for minimum 2 </a:t>
            </a:r>
            <a:r>
              <a:rPr lang="en-US" sz="1500" dirty="0" err="1" smtClean="0"/>
              <a:t>p.e.</a:t>
            </a:r>
            <a:r>
              <a:rPr lang="en-US" sz="1500" dirty="0" smtClean="0"/>
              <a:t> number:</a:t>
            </a:r>
          </a:p>
          <a:p>
            <a:endParaRPr lang="en-US" sz="800" dirty="0" smtClean="0"/>
          </a:p>
          <a:p>
            <a:r>
              <a:rPr lang="en-US" sz="1500" dirty="0" smtClean="0"/>
              <a:t>100 % below 2.7 GeV/c (Cherenkov threshold)</a:t>
            </a:r>
          </a:p>
          <a:p>
            <a:endParaRPr lang="en-US" sz="800" dirty="0"/>
          </a:p>
          <a:p>
            <a:r>
              <a:rPr lang="en-US" sz="1500" dirty="0" smtClean="0"/>
              <a:t>~ % level around 5 GeV/c</a:t>
            </a:r>
          </a:p>
          <a:p>
            <a:endParaRPr lang="en-US" sz="800" dirty="0"/>
          </a:p>
          <a:p>
            <a:r>
              <a:rPr lang="en-US" sz="1500" dirty="0" smtClean="0"/>
              <a:t>~ per mil level above 7 GeV/c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6277" y="2891285"/>
            <a:ext cx="2522650" cy="15135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10318" y="2949010"/>
            <a:ext cx="2355519" cy="1455865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ußzeilenplatzhalter 7"/>
          <p:cNvSpPr txBox="1">
            <a:spLocks noGrp="1"/>
          </p:cNvSpPr>
          <p:nvPr/>
        </p:nvSpPr>
        <p:spPr>
          <a:xfrm>
            <a:off x="1751796" y="6509263"/>
            <a:ext cx="5884770" cy="365125"/>
          </a:xfrm>
          <a:prstGeom prst="rect">
            <a:avLst/>
          </a:prstGeom>
          <a:noFill/>
        </p:spPr>
        <p:txBody>
          <a:bodyPr anchor="b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rgbClr val="898989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Rich Technical Review, </a:t>
            </a:r>
            <a:r>
              <a:rPr lang="en-US" sz="1200" dirty="0">
                <a:solidFill>
                  <a:schemeClr val="bg1"/>
                </a:solidFill>
              </a:rPr>
              <a:t>5</a:t>
            </a:r>
            <a:r>
              <a:rPr lang="en-US" sz="1200" baseline="30000" dirty="0" smtClean="0">
                <a:solidFill>
                  <a:schemeClr val="bg1"/>
                </a:solidFill>
              </a:rPr>
              <a:t>th</a:t>
            </a:r>
            <a:r>
              <a:rPr lang="en-US" sz="1200" dirty="0" smtClean="0">
                <a:solidFill>
                  <a:schemeClr val="bg1"/>
                </a:solidFill>
              </a:rPr>
              <a:t> September 2013, JLab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7" name="Content Placeholder 3" descr="pion_freon.pdf"/>
          <p:cNvPicPr>
            <a:picLocks noGrp="1" noChangeAspect="1"/>
          </p:cNvPicPr>
          <p:nvPr>
            <p:ph idx="4294967295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0" t="17383" r="9589" b="24943"/>
          <a:stretch/>
        </p:blipFill>
        <p:spPr>
          <a:xfrm>
            <a:off x="4301961" y="2914375"/>
            <a:ext cx="1775156" cy="16903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1961" y="2914375"/>
            <a:ext cx="91378" cy="2011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858775" y="3183726"/>
            <a:ext cx="266290" cy="112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58775" y="3792914"/>
            <a:ext cx="266290" cy="112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4119947" y="2914220"/>
            <a:ext cx="3558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Npe</a:t>
            </a:r>
            <a:endParaRPr lang="en-US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4801517" y="3055556"/>
            <a:ext cx="57765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Electrons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0473" y="3554518"/>
            <a:ext cx="4155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err="1" smtClean="0"/>
              <a:t>Pions</a:t>
            </a:r>
            <a:endParaRPr lang="en-US" sz="800" b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71885" y="5164622"/>
            <a:ext cx="3412435" cy="2288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825785" y="5164622"/>
            <a:ext cx="0" cy="101686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084320" y="5187506"/>
            <a:ext cx="0" cy="9939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21837" y="4887623"/>
            <a:ext cx="5877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  <a:r>
              <a:rPr lang="en-US" sz="1200" dirty="0" smtClean="0">
                <a:latin typeface="Symbol" charset="2"/>
                <a:cs typeface="Symbol" charset="2"/>
              </a:rPr>
              <a:t>s</a:t>
            </a:r>
            <a:r>
              <a:rPr lang="en-US" sz="1200" dirty="0" smtClean="0"/>
              <a:t> cut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1314341" y="4336430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 </a:t>
            </a:r>
            <a:r>
              <a:rPr lang="en-US" sz="1200" dirty="0" err="1" smtClean="0"/>
              <a:t>Npe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1741481" y="4257661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 </a:t>
            </a:r>
            <a:r>
              <a:rPr lang="en-US" sz="1200" dirty="0" err="1" smtClean="0"/>
              <a:t>Npe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2348173" y="4108441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 </a:t>
            </a:r>
            <a:r>
              <a:rPr lang="en-US" sz="1200" dirty="0" err="1" smtClean="0"/>
              <a:t>Npe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2478596" y="2791712"/>
            <a:ext cx="14798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Pion in-efficiency </a:t>
            </a:r>
          </a:p>
          <a:p>
            <a:r>
              <a:rPr lang="en-US" sz="1400" dirty="0"/>
              <a:t>f</a:t>
            </a:r>
            <a:r>
              <a:rPr lang="en-US" sz="1400" dirty="0" smtClean="0"/>
              <a:t>or minimum </a:t>
            </a:r>
            <a:r>
              <a:rPr lang="en-US" sz="1400" dirty="0" err="1" smtClean="0"/>
              <a:t>Npe</a:t>
            </a:r>
            <a:endParaRPr lang="en-US" sz="1400" dirty="0"/>
          </a:p>
        </p:txBody>
      </p:sp>
      <p:sp>
        <p:nvSpPr>
          <p:cNvPr id="38" name="Rectangle 37"/>
          <p:cNvSpPr/>
          <p:nvPr/>
        </p:nvSpPr>
        <p:spPr>
          <a:xfrm>
            <a:off x="4463145" y="5973676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Requested </a:t>
            </a:r>
            <a:r>
              <a:rPr lang="en-US" sz="1600" dirty="0" smtClean="0"/>
              <a:t>pion separation achieved above 8 GeV/c</a:t>
            </a:r>
          </a:p>
          <a:p>
            <a:r>
              <a:rPr lang="en-US" sz="1600" dirty="0" smtClean="0"/>
              <a:t>No </a:t>
            </a:r>
            <a:r>
              <a:rPr lang="en-US" sz="1600" dirty="0" err="1" smtClean="0"/>
              <a:t>kaon</a:t>
            </a:r>
            <a:r>
              <a:rPr lang="en-US" sz="1600" dirty="0" smtClean="0"/>
              <a:t>-proton separation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9678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20846</TotalTime>
  <Words>3968</Words>
  <Application>Microsoft Macintosh PowerPoint</Application>
  <PresentationFormat>On-screen Show (4:3)</PresentationFormat>
  <Paragraphs>740</Paragraphs>
  <Slides>39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Office Theme</vt:lpstr>
      <vt:lpstr>Worksheet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INFN - Sezione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Contalbrigo</dc:creator>
  <cp:lastModifiedBy>Marco Contalbrigo</cp:lastModifiedBy>
  <cp:revision>469</cp:revision>
  <dcterms:created xsi:type="dcterms:W3CDTF">2012-03-30T13:12:09Z</dcterms:created>
  <dcterms:modified xsi:type="dcterms:W3CDTF">2013-09-03T21:39:27Z</dcterms:modified>
</cp:coreProperties>
</file>