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88" r:id="rId2"/>
    <p:sldId id="444" r:id="rId3"/>
    <p:sldId id="453" r:id="rId4"/>
    <p:sldId id="445" r:id="rId5"/>
    <p:sldId id="446" r:id="rId6"/>
    <p:sldId id="451" r:id="rId7"/>
    <p:sldId id="457" r:id="rId8"/>
    <p:sldId id="421" r:id="rId9"/>
    <p:sldId id="422" r:id="rId10"/>
    <p:sldId id="437" r:id="rId11"/>
    <p:sldId id="452" r:id="rId12"/>
    <p:sldId id="424" r:id="rId13"/>
    <p:sldId id="438" r:id="rId14"/>
    <p:sldId id="456" r:id="rId15"/>
    <p:sldId id="454" r:id="rId16"/>
    <p:sldId id="455" r:id="rId17"/>
    <p:sldId id="404" r:id="rId18"/>
    <p:sldId id="405" r:id="rId19"/>
    <p:sldId id="439" r:id="rId20"/>
    <p:sldId id="449" r:id="rId21"/>
    <p:sldId id="436" r:id="rId22"/>
    <p:sldId id="41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3D3"/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8" autoAdjust="0"/>
  </p:normalViewPr>
  <p:slideViewPr>
    <p:cSldViewPr snapToGrid="0" snapToObjects="1">
      <p:cViewPr>
        <p:scale>
          <a:sx n="110" d="100"/>
          <a:sy n="110" d="100"/>
        </p:scale>
        <p:origin x="-105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11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12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13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14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15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16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17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18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19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F8A572-94F1-B144-BB00-AEA05C7DEEC9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3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9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Prendeire talks di Hafidi e/o Francesca 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DB61A6-5D56-A141-90BE-87C41D04FA94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ＭＳ Ｐゴシック" charset="0"/>
                <a:cs typeface="ＭＳ Ｐゴシック" charset="0"/>
              </a:rPr>
              <a:t>Bacup quelle per pretzelosity e wrom gear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22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4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5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Capire</a:t>
            </a:r>
            <a:r>
              <a:rPr lang="it-IT" baseline="0" dirty="0" smtClean="0"/>
              <a:t> se serve box </a:t>
            </a:r>
            <a:r>
              <a:rPr lang="it-IT" baseline="0" dirty="0" err="1" smtClean="0"/>
              <a:t>sealed</a:t>
            </a:r>
            <a:r>
              <a:rPr lang="it-IT" baseline="0" dirty="0" smtClean="0"/>
              <a:t> o no</a:t>
            </a:r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6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7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8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err="1" smtClean="0"/>
              <a:t>Add</a:t>
            </a:r>
            <a:r>
              <a:rPr lang="it-IT" dirty="0" smtClean="0"/>
              <a:t> to </a:t>
            </a:r>
            <a:r>
              <a:rPr lang="it-IT" dirty="0" err="1" smtClean="0"/>
              <a:t>access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several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combinations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GPDs</a:t>
            </a:r>
            <a:endParaRPr lang="it-IT" baseline="0" dirty="0" smtClean="0"/>
          </a:p>
          <a:p>
            <a:r>
              <a:rPr lang="it-IT" baseline="0" dirty="0" smtClean="0"/>
              <a:t>Sapere </a:t>
            </a:r>
            <a:r>
              <a:rPr lang="it-IT" baseline="0" dirty="0" err="1" smtClean="0"/>
              <a:t>radiation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lenght</a:t>
            </a:r>
            <a:r>
              <a:rPr lang="it-IT" baseline="0" smtClean="0"/>
              <a:t> del </a:t>
            </a:r>
            <a:r>
              <a:rPr lang="it-IT" baseline="0" dirty="0" smtClean="0"/>
              <a:t>NMR coil</a:t>
            </a:r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9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10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PAX Polarized Antiproton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F8002C5-0EFB-8844-B890-D8670C0AE74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3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4" Type="http://schemas.openxmlformats.org/officeDocument/2006/relationships/image" Target="../media/image18.png"/><Relationship Id="rId10" Type="http://schemas.openxmlformats.org/officeDocument/2006/relationships/image" Target="../media/image24.png"/><Relationship Id="rId5" Type="http://schemas.openxmlformats.org/officeDocument/2006/relationships/image" Target="../media/image19.png"/><Relationship Id="rId7" Type="http://schemas.openxmlformats.org/officeDocument/2006/relationships/image" Target="../media/image21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9" Type="http://schemas.openxmlformats.org/officeDocument/2006/relationships/image" Target="../media/image23.png"/><Relationship Id="rId3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4" Type="http://schemas.openxmlformats.org/officeDocument/2006/relationships/image" Target="../media/image27.emf"/><Relationship Id="rId5" Type="http://schemas.openxmlformats.org/officeDocument/2006/relationships/image" Target="../media/image28.jpeg"/><Relationship Id="rId7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2.xml"/><Relationship Id="rId6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41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5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tiff"/><Relationship Id="rId5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gif"/><Relationship Id="rId5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875" y="1143000"/>
            <a:ext cx="8518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RICH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ntegration in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CLAS12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952783" y="3429000"/>
            <a:ext cx="60682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Contalbrigo </a:t>
            </a:r>
            <a:r>
              <a:rPr lang="en-US" sz="2000" dirty="0" smtClean="0"/>
              <a:t>Marco</a:t>
            </a:r>
          </a:p>
          <a:p>
            <a:pPr algn="ctr" eaLnBrk="1" hangingPunct="1"/>
            <a:r>
              <a:rPr lang="en-US" sz="2000" dirty="0" smtClean="0"/>
              <a:t>    </a:t>
            </a:r>
            <a:r>
              <a:rPr lang="en-US" sz="2000" dirty="0"/>
              <a:t>INFN Ferrara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371326" y="5384800"/>
            <a:ext cx="4504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Rich Technical Review, </a:t>
            </a:r>
            <a:r>
              <a:rPr lang="en-US" sz="1800" dirty="0"/>
              <a:t>5</a:t>
            </a:r>
            <a:r>
              <a:rPr lang="en-US" sz="1800" dirty="0" smtClean="0"/>
              <a:t> September 2013</a:t>
            </a: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5180013"/>
            <a:ext cx="8763000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60198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997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RICH_tren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1035962"/>
            <a:ext cx="5792355" cy="55926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4460" y="1243388"/>
            <a:ext cx="3060110" cy="3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39488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3487" y="-76200"/>
            <a:ext cx="59309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RICH Occupancy @ 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L=10</a:t>
            </a:r>
            <a:r>
              <a:rPr lang="en-US" sz="3600" b="1" baseline="30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34</a:t>
            </a:r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Striped Right Arrow 10"/>
          <p:cNvSpPr/>
          <p:nvPr/>
        </p:nvSpPr>
        <p:spPr bwMode="auto">
          <a:xfrm rot="10800000">
            <a:off x="5304405" y="3993679"/>
            <a:ext cx="998989" cy="406358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3366FF">
                <a:alpha val="75000"/>
              </a:srgbClr>
            </a:glo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3900" y="183828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ns in-time window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03900" y="2774815"/>
            <a:ext cx="3047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Target transverse magnet torque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27303" y="2781299"/>
            <a:ext cx="177450" cy="3040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33408" y="3866637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ns in-time window</a:t>
            </a:r>
          </a:p>
          <a:p>
            <a:r>
              <a:rPr lang="en-US" dirty="0" smtClean="0"/>
              <a:t>+ H8500 Q.E.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76731" y="3270354"/>
            <a:ext cx="177450" cy="2056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 bwMode="auto">
          <a:xfrm rot="8583275">
            <a:off x="4602699" y="2097711"/>
            <a:ext cx="998989" cy="406358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3366FF">
                <a:alpha val="75000"/>
              </a:srgbClr>
            </a:glo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033226" y="2595801"/>
            <a:ext cx="610632" cy="59266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11360" y="3127255"/>
            <a:ext cx="369454" cy="2680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66987" y="2300891"/>
            <a:ext cx="1344413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-49293" y="1243388"/>
            <a:ext cx="1801089" cy="623454"/>
          </a:xfrm>
          <a:prstGeom prst="wedgeEllipseCallout">
            <a:avLst>
              <a:gd name="adj1" fmla="val 71824"/>
              <a:gd name="adj2" fmla="val 904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Value used in the simulation</a:t>
            </a:r>
            <a:endParaRPr lang="en-US" sz="1400" dirty="0"/>
          </a:p>
        </p:txBody>
      </p:sp>
      <p:sp>
        <p:nvSpPr>
          <p:cNvPr id="25" name="Oval Callout 24"/>
          <p:cNvSpPr/>
          <p:nvPr/>
        </p:nvSpPr>
        <p:spPr>
          <a:xfrm>
            <a:off x="1150312" y="3403185"/>
            <a:ext cx="1967448" cy="623454"/>
          </a:xfrm>
          <a:prstGeom prst="wedgeEllipseCallout">
            <a:avLst>
              <a:gd name="adj1" fmla="val 71824"/>
              <a:gd name="adj2" fmla="val 904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Correlation in space </a:t>
            </a:r>
            <a:r>
              <a:rPr lang="en-US" sz="1400" dirty="0"/>
              <a:t> </a:t>
            </a:r>
            <a:r>
              <a:rPr lang="en-US" sz="1400" dirty="0" smtClean="0"/>
              <a:t>neglected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64000" y="2300891"/>
            <a:ext cx="9271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057400" y="707716"/>
            <a:ext cx="5903925" cy="8309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21265" y="707716"/>
            <a:ext cx="584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Studies done for the physics run with transverse target indicates the </a:t>
            </a:r>
          </a:p>
          <a:p>
            <a:r>
              <a:rPr lang="en-US" sz="1600" dirty="0" smtClean="0"/>
              <a:t>Moeller background is under control up to the maximum luminosity  </a:t>
            </a:r>
          </a:p>
          <a:p>
            <a:r>
              <a:rPr lang="en-US" sz="1600" dirty="0" smtClean="0"/>
              <a:t>thanks to RICH position, segmentation and fast readout</a:t>
            </a:r>
            <a:endParaRPr lang="en-US" sz="1600" dirty="0"/>
          </a:p>
        </p:txBody>
      </p:sp>
      <p:sp>
        <p:nvSpPr>
          <p:cNvPr id="27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3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ICH_exampl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66" y="1207532"/>
            <a:ext cx="4800963" cy="480096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15568" y="-76200"/>
            <a:ext cx="410453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RICH Reconstruction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0271" y="5425025"/>
            <a:ext cx="3988034" cy="10376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6096" y="5477892"/>
            <a:ext cx="3411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Reconstruction algorithm on place</a:t>
            </a:r>
          </a:p>
          <a:p>
            <a:r>
              <a:rPr lang="en-US" dirty="0" smtClean="0"/>
              <a:t>Ongoing: tuning of parameters to</a:t>
            </a:r>
          </a:p>
          <a:p>
            <a:r>
              <a:rPr lang="en-US" dirty="0" smtClean="0"/>
              <a:t>optimize the performances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6583" y="683736"/>
            <a:ext cx="373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 and optimize the performances </a:t>
            </a:r>
            <a:endParaRPr lang="en-US" dirty="0"/>
          </a:p>
        </p:txBody>
      </p:sp>
      <p:sp>
        <p:nvSpPr>
          <p:cNvPr id="23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0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56270" y="-76200"/>
            <a:ext cx="46230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Likelihood Method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513" y="1196975"/>
            <a:ext cx="1512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140200" y="1773238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40200" y="1773238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91400" y="41243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12" name="直線矢印コネクタ 10"/>
          <p:cNvCxnSpPr>
            <a:cxnSpLocks noChangeShapeType="1"/>
          </p:cNvCxnSpPr>
          <p:nvPr/>
        </p:nvCxnSpPr>
        <p:spPr bwMode="auto">
          <a:xfrm rot="10800000" flipV="1">
            <a:off x="2344738" y="4897438"/>
            <a:ext cx="161925" cy="53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95513" y="1196975"/>
            <a:ext cx="1512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140200" y="1773238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40200" y="1773238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cxnSp>
        <p:nvCxnSpPr>
          <p:cNvPr id="16" name="直線矢印コネクタ 10"/>
          <p:cNvCxnSpPr>
            <a:cxnSpLocks noChangeShapeType="1"/>
          </p:cNvCxnSpPr>
          <p:nvPr/>
        </p:nvCxnSpPr>
        <p:spPr bwMode="auto">
          <a:xfrm rot="10800000" flipV="1">
            <a:off x="2344738" y="4897438"/>
            <a:ext cx="161925" cy="53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5943" y="718152"/>
            <a:ext cx="8795657" cy="1341393"/>
          </a:xfrm>
          <a:prstGeom prst="rect">
            <a:avLst/>
          </a:prstGeom>
          <a:blipFill rotWithShape="1">
            <a:blip r:embed="rId3"/>
            <a:stretch>
              <a:fillRect l="-554" t="-2273" r="-485" b="-636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831850" y="2783310"/>
            <a:ext cx="7908925" cy="400050"/>
            <a:chOff x="2383121" y="6167841"/>
            <a:chExt cx="6705600" cy="400110"/>
          </a:xfrm>
        </p:grpSpPr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383121" y="6167841"/>
              <a:ext cx="6705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2000" dirty="0">
                  <a:solidFill>
                    <a:srgbClr val="DC09F3"/>
                  </a:solidFill>
                  <a:latin typeface="Tahoma" pitchFamily="34" charset="0"/>
                  <a:cs typeface="Tahoma" pitchFamily="34" charset="0"/>
                </a:rPr>
                <a:t>(the hypothesis that maximizes             is assumed to be true)</a:t>
              </a:r>
            </a:p>
          </p:txBody>
        </p:sp>
        <p:pic>
          <p:nvPicPr>
            <p:cNvPr id="20" name="Picture 2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702" y="6217997"/>
              <a:ext cx="704850" cy="29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605021"/>
            <a:ext cx="44513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320675" y="4061799"/>
            <a:ext cx="8664575" cy="403225"/>
            <a:chOff x="560388" y="4192588"/>
            <a:chExt cx="8664575" cy="403225"/>
          </a:xfrm>
        </p:grpSpPr>
        <p:sp>
          <p:nvSpPr>
            <p:cNvPr id="28" name="TextBox 20"/>
            <p:cNvSpPr txBox="1">
              <a:spLocks noChangeArrowheads="1"/>
            </p:cNvSpPr>
            <p:nvPr/>
          </p:nvSpPr>
          <p:spPr bwMode="auto">
            <a:xfrm>
              <a:off x="1490663" y="4195763"/>
              <a:ext cx="7734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latin typeface="Calibri" pitchFamily="34" charset="0"/>
                  <a:cs typeface="Calibri" pitchFamily="34" charset="0"/>
                </a:rPr>
                <a:t>is the probability of a hit given the kinematics of track t and hypothesis h </a:t>
              </a:r>
            </a:p>
          </p:txBody>
        </p: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88" y="4192588"/>
              <a:ext cx="9652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933335" y="3243494"/>
            <a:ext cx="6991466" cy="781514"/>
            <a:chOff x="533400" y="3355975"/>
            <a:chExt cx="6922861" cy="708025"/>
          </a:xfrm>
        </p:grpSpPr>
        <p:grpSp>
          <p:nvGrpSpPr>
            <p:cNvPr id="31" name="Group 27"/>
            <p:cNvGrpSpPr>
              <a:grpSpLocks/>
            </p:cNvGrpSpPr>
            <p:nvPr/>
          </p:nvGrpSpPr>
          <p:grpSpPr bwMode="auto">
            <a:xfrm>
              <a:off x="1489075" y="3355975"/>
              <a:ext cx="5967186" cy="708025"/>
              <a:chOff x="1272403" y="3838018"/>
              <a:chExt cx="5967728" cy="707886"/>
            </a:xfrm>
          </p:grpSpPr>
          <p:grpSp>
            <p:nvGrpSpPr>
              <p:cNvPr id="34" name="Group 25"/>
              <p:cNvGrpSpPr>
                <a:grpSpLocks/>
              </p:cNvGrpSpPr>
              <p:nvPr/>
            </p:nvGrpSpPr>
            <p:grpSpPr bwMode="auto">
              <a:xfrm>
                <a:off x="1272403" y="3838018"/>
                <a:ext cx="5967728" cy="707886"/>
                <a:chOff x="1272403" y="3860582"/>
                <a:chExt cx="5967728" cy="707886"/>
              </a:xfrm>
            </p:grpSpPr>
            <p:sp>
              <p:nvSpPr>
                <p:cNvPr id="36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1272403" y="3929699"/>
                  <a:ext cx="3263562" cy="461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400">
                      <a:latin typeface="Arial" charset="0"/>
                    </a:rPr>
                    <a:t> </a:t>
                  </a:r>
                  <a:r>
                    <a:rPr lang="en-US" sz="2000">
                      <a:latin typeface="Calibri" pitchFamily="34" charset="0"/>
                      <a:cs typeface="Calibri" pitchFamily="34" charset="0"/>
                    </a:rPr>
                    <a:t>is the hit pattern from data   </a:t>
                  </a:r>
                </a:p>
              </p:txBody>
            </p:sp>
            <p:sp>
              <p:nvSpPr>
                <p:cNvPr id="37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4297549" y="3860582"/>
                  <a:ext cx="2942582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>
                      <a:latin typeface="Calibri" pitchFamily="34" charset="0"/>
                      <a:cs typeface="Calibri" pitchFamily="34" charset="0"/>
                    </a:rPr>
                    <a:t>= 1 if the ith PMT is hit</a:t>
                  </a:r>
                </a:p>
                <a:p>
                  <a:r>
                    <a:rPr lang="en-US" sz="2000">
                      <a:latin typeface="Calibri" pitchFamily="34" charset="0"/>
                      <a:cs typeface="Calibri" pitchFamily="34" charset="0"/>
                    </a:rPr>
                    <a:t>= 0 if the ith PMT is not hit</a:t>
                  </a:r>
                </a:p>
              </p:txBody>
            </p:sp>
          </p:grpSp>
          <p:sp>
            <p:nvSpPr>
              <p:cNvPr id="35" name="Left Brace 34"/>
              <p:cNvSpPr>
                <a:spLocks/>
              </p:cNvSpPr>
              <p:nvPr/>
            </p:nvSpPr>
            <p:spPr bwMode="auto">
              <a:xfrm>
                <a:off x="4314199" y="3945947"/>
                <a:ext cx="77792" cy="506314"/>
              </a:xfrm>
              <a:prstGeom prst="leftBrace">
                <a:avLst>
                  <a:gd name="adj1" fmla="val 8346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557588"/>
              <a:ext cx="1046163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43"/>
          <p:cNvGrpSpPr>
            <a:grpSpLocks/>
          </p:cNvGrpSpPr>
          <p:nvPr/>
        </p:nvGrpSpPr>
        <p:grpSpPr bwMode="auto">
          <a:xfrm>
            <a:off x="579438" y="5200482"/>
            <a:ext cx="5487987" cy="446087"/>
            <a:chOff x="579438" y="5256213"/>
            <a:chExt cx="5487987" cy="446087"/>
          </a:xfrm>
        </p:grpSpPr>
        <p:sp>
          <p:nvSpPr>
            <p:cNvPr id="39" name="TextBox 24"/>
            <p:cNvSpPr txBox="1">
              <a:spLocks noChangeArrowheads="1"/>
            </p:cNvSpPr>
            <p:nvPr/>
          </p:nvSpPr>
          <p:spPr bwMode="auto">
            <a:xfrm>
              <a:off x="3195638" y="5272088"/>
              <a:ext cx="28717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latin typeface="Calibri" pitchFamily="34" charset="0"/>
                  <a:cs typeface="Calibri" pitchFamily="34" charset="0"/>
                </a:rPr>
                <a:t>is the probability of no hit </a:t>
              </a:r>
            </a:p>
          </p:txBody>
        </p:sp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8" y="5256213"/>
              <a:ext cx="2655887" cy="44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4"/>
          <p:cNvGrpSpPr>
            <a:grpSpLocks/>
          </p:cNvGrpSpPr>
          <p:nvPr/>
        </p:nvGrpSpPr>
        <p:grpSpPr bwMode="auto">
          <a:xfrm>
            <a:off x="579438" y="5684669"/>
            <a:ext cx="5168900" cy="404813"/>
            <a:chOff x="579438" y="5740400"/>
            <a:chExt cx="5168900" cy="404813"/>
          </a:xfrm>
        </p:grpSpPr>
        <p:sp>
          <p:nvSpPr>
            <p:cNvPr id="42" name="TextBox 25"/>
            <p:cNvSpPr txBox="1">
              <a:spLocks noChangeArrowheads="1"/>
            </p:cNvSpPr>
            <p:nvPr/>
          </p:nvSpPr>
          <p:spPr bwMode="auto">
            <a:xfrm>
              <a:off x="1319213" y="5745163"/>
              <a:ext cx="44291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latin typeface="Calibri" pitchFamily="34" charset="0"/>
                  <a:cs typeface="Calibri" pitchFamily="34" charset="0"/>
                </a:rPr>
                <a:t>is the total number of expected PMT hits </a:t>
              </a:r>
            </a:p>
          </p:txBody>
        </p:sp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8" y="5740400"/>
              <a:ext cx="665162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5"/>
          <p:cNvGrpSpPr>
            <a:grpSpLocks/>
          </p:cNvGrpSpPr>
          <p:nvPr/>
        </p:nvGrpSpPr>
        <p:grpSpPr bwMode="auto">
          <a:xfrm>
            <a:off x="471488" y="6059319"/>
            <a:ext cx="8719208" cy="400110"/>
            <a:chOff x="471488" y="6115050"/>
            <a:chExt cx="8719208" cy="400110"/>
          </a:xfrm>
        </p:grpSpPr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1042988" y="6115050"/>
              <a:ext cx="81477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2000" dirty="0">
                  <a:latin typeface="Calibri" pitchFamily="34" charset="0"/>
                  <a:cs typeface="Calibri" pitchFamily="34" charset="0"/>
                </a:rPr>
                <a:t>is a background 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term  (assumed to be 10</a:t>
              </a:r>
              <a:r>
                <a:rPr lang="en-US" sz="2000" baseline="30000" dirty="0" smtClean="0">
                  <a:latin typeface="Calibri" pitchFamily="34" charset="0"/>
                  <a:cs typeface="Calibri" pitchFamily="34" charset="0"/>
                </a:rPr>
                <a:t>-4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,  fine with Moeller prelim. </a:t>
              </a:r>
              <a:r>
                <a:rPr lang="en-US" sz="2000" dirty="0">
                  <a:latin typeface="Calibri" pitchFamily="34" charset="0"/>
                  <a:cs typeface="Calibri" pitchFamily="34" charset="0"/>
                </a:rPr>
                <a:t>s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tudies)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6162675"/>
              <a:ext cx="565150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4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114831"/>
            <a:ext cx="807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2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keve_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41" y="-2443476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907421" y="1310443"/>
            <a:ext cx="1583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 dirty="0">
                <a:solidFill>
                  <a:srgbClr val="3366FF"/>
                </a:solidFill>
                <a:latin typeface="Arial" charset="0"/>
              </a:rPr>
              <a:t>Hit </a:t>
            </a:r>
            <a:r>
              <a:rPr lang="en-US" sz="1800" dirty="0" smtClean="0">
                <a:solidFill>
                  <a:srgbClr val="3366FF"/>
                </a:solidFill>
                <a:latin typeface="Arial" charset="0"/>
              </a:rPr>
              <a:t>probability</a:t>
            </a:r>
            <a:endParaRPr lang="en-US" sz="1800" baseline="-25000" dirty="0">
              <a:solidFill>
                <a:srgbClr val="3366FF"/>
              </a:solidFill>
              <a:latin typeface="Arial" charset="0"/>
            </a:endParaRPr>
          </a:p>
        </p:txBody>
      </p:sp>
      <p:pic>
        <p:nvPicPr>
          <p:cNvPr id="13" name="Picture 4" descr="rich_lund_60_70_pos-7-aa3_ev7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1" y="1056644"/>
            <a:ext cx="2548436" cy="25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4913" y="1645180"/>
            <a:ext cx="1131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Event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photon hits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0861" y="2562555"/>
            <a:ext cx="19248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Hadron expected 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p</a:t>
            </a:r>
            <a:r>
              <a:rPr lang="en-US" sz="1400" dirty="0" smtClean="0">
                <a:solidFill>
                  <a:srgbClr val="0000FF"/>
                </a:solidFill>
              </a:rPr>
              <a:t>atterns (200 trials)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 rot="20019631">
            <a:off x="4649449" y="3052732"/>
            <a:ext cx="596722" cy="152995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3703" y="3036243"/>
            <a:ext cx="725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Direct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184969" y="1201493"/>
            <a:ext cx="566121" cy="3212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3051" y="1170300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Reflected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 rot="20019631">
            <a:off x="4251029" y="1629284"/>
            <a:ext cx="596722" cy="1529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41725" y="1118358"/>
            <a:ext cx="279433" cy="359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6622074" y="-2015806"/>
            <a:ext cx="16579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600" dirty="0">
                <a:solidFill>
                  <a:srgbClr val="3366FF"/>
                </a:solidFill>
                <a:latin typeface="Arial" charset="0"/>
              </a:rPr>
              <a:t>Hit </a:t>
            </a:r>
            <a:r>
              <a:rPr lang="en-US" sz="1600" dirty="0" err="1">
                <a:solidFill>
                  <a:srgbClr val="3366FF"/>
                </a:solidFill>
                <a:latin typeface="Arial" charset="0"/>
              </a:rPr>
              <a:t>prob</a:t>
            </a:r>
            <a:r>
              <a:rPr lang="en-US" sz="1600" dirty="0">
                <a:solidFill>
                  <a:srgbClr val="3366FF"/>
                </a:solidFill>
                <a:latin typeface="Arial" charset="0"/>
              </a:rPr>
              <a:t> &gt; 3 10</a:t>
            </a:r>
            <a:r>
              <a:rPr lang="en-US" sz="1600" baseline="30000" dirty="0">
                <a:solidFill>
                  <a:srgbClr val="3366FF"/>
                </a:solidFill>
                <a:latin typeface="Arial" charset="0"/>
              </a:rPr>
              <a:t>-3</a:t>
            </a:r>
            <a:r>
              <a:rPr lang="en-US" sz="1600" dirty="0">
                <a:solidFill>
                  <a:srgbClr val="3366FF"/>
                </a:solidFill>
                <a:latin typeface="Arial" charset="0"/>
              </a:rPr>
              <a:t> </a:t>
            </a:r>
            <a:endParaRPr lang="en-US" sz="1600" baseline="-25000" dirty="0">
              <a:solidFill>
                <a:srgbClr val="3366FF"/>
              </a:solidFill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2568665" y="1198018"/>
            <a:ext cx="701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y</a:t>
            </a:r>
            <a:r>
              <a:rPr lang="en-US" sz="1200" b="1" dirty="0" smtClean="0"/>
              <a:t> (mm)</a:t>
            </a:r>
            <a:endParaRPr lang="en-US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5508050" y="3604029"/>
            <a:ext cx="412370" cy="253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551700" y="3435750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X</a:t>
            </a:r>
            <a:r>
              <a:rPr lang="en-US" sz="1200" b="1" dirty="0" smtClean="0"/>
              <a:t> (mm)</a:t>
            </a:r>
            <a:endParaRPr lang="en-US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1066952" y="2793645"/>
            <a:ext cx="225245" cy="2067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775" y="-2021172"/>
            <a:ext cx="9017000" cy="31052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2024" y="724728"/>
            <a:ext cx="195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ion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kaon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41B3D3"/>
                </a:solidFill>
              </a:rPr>
              <a:t>proton</a:t>
            </a:r>
            <a:endParaRPr lang="en-US" b="1" dirty="0">
              <a:solidFill>
                <a:srgbClr val="41B3D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96232" y="-76200"/>
            <a:ext cx="694305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RICH Reconstruction 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A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lgorithm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38684" y="4112261"/>
            <a:ext cx="279433" cy="285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41608" y="3996297"/>
            <a:ext cx="5715165" cy="9233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94242" y="3996297"/>
            <a:ext cx="5553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techniques available but important to optimize:</a:t>
            </a:r>
          </a:p>
          <a:p>
            <a:r>
              <a:rPr lang="en-US" dirty="0" smtClean="0"/>
              <a:t>Geometry together with Likelihood parameters </a:t>
            </a:r>
          </a:p>
          <a:p>
            <a:r>
              <a:rPr lang="en-US" dirty="0"/>
              <a:t>(</a:t>
            </a:r>
            <a:r>
              <a:rPr lang="en-US" dirty="0" smtClean="0"/>
              <a:t>background, time coincidence window, </a:t>
            </a:r>
            <a:r>
              <a:rPr lang="en-US" dirty="0" err="1" smtClean="0"/>
              <a:t>p.d.f</a:t>
            </a:r>
            <a:r>
              <a:rPr lang="en-US" dirty="0" smtClean="0"/>
              <a:t> precision) 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725012" y="5262865"/>
            <a:ext cx="2524125" cy="1090136"/>
            <a:chOff x="2984500" y="678934"/>
            <a:chExt cx="2524125" cy="1090136"/>
          </a:xfrm>
        </p:grpSpPr>
        <p:sp>
          <p:nvSpPr>
            <p:cNvPr id="50" name="Rounded Rectangle 49"/>
            <p:cNvSpPr/>
            <p:nvPr/>
          </p:nvSpPr>
          <p:spPr>
            <a:xfrm>
              <a:off x="2984500" y="704334"/>
              <a:ext cx="2524125" cy="10647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623937"/>
                </p:ext>
              </p:extLst>
            </p:nvPr>
          </p:nvGraphicFramePr>
          <p:xfrm>
            <a:off x="3584030" y="1142424"/>
            <a:ext cx="1320785" cy="555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name="Equation" r:id="rId6" imgW="965200" imgH="406400" progId="Equation.3">
                    <p:embed/>
                  </p:oleObj>
                </mc:Choice>
                <mc:Fallback>
                  <p:oleObj name="Equation" r:id="rId6" imgW="965200" imgH="406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84030" y="1142424"/>
                          <a:ext cx="1320785" cy="5559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Straight Arrow Connector 51"/>
            <p:cNvCxnSpPr/>
            <p:nvPr/>
          </p:nvCxnSpPr>
          <p:spPr>
            <a:xfrm>
              <a:off x="3584030" y="1100991"/>
              <a:ext cx="11784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932324" y="90580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75474" y="90217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r>
                <a:rPr lang="en-US" dirty="0" smtClean="0"/>
                <a:t>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51477" y="678934"/>
              <a:ext cx="2412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Poor      ID confidence      Good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05787" y="5494958"/>
            <a:ext cx="2069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 with </a:t>
            </a:r>
          </a:p>
          <a:p>
            <a:pPr algn="ctr"/>
            <a:r>
              <a:rPr lang="en-US" dirty="0" smtClean="0"/>
              <a:t>Goodness </a:t>
            </a:r>
            <a:r>
              <a:rPr lang="en-US" dirty="0"/>
              <a:t>E</a:t>
            </a:r>
            <a:r>
              <a:rPr lang="en-US" dirty="0" smtClean="0"/>
              <a:t>stimator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145" y="4128365"/>
            <a:ext cx="3106875" cy="2438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3323" y="3943645"/>
            <a:ext cx="2590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</a:rPr>
              <a:t>Charged Hadron Multiplicity</a:t>
            </a:r>
            <a:endParaRPr lang="en-US" sz="1600" b="1" dirty="0">
              <a:solidFill>
                <a:srgbClr val="3366FF"/>
              </a:solidFill>
            </a:endParaRPr>
          </a:p>
        </p:txBody>
      </p:sp>
      <p:sp>
        <p:nvSpPr>
          <p:cNvPr id="41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53811" y="-76200"/>
            <a:ext cx="34280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Events in CLAS12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3466" y="1711555"/>
            <a:ext cx="57785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1400" dirty="0"/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5200" y="1752600"/>
            <a:ext cx="292100" cy="1231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0832" y="1335385"/>
            <a:ext cx="408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 = 6.3 GeV/c    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= 6 degrees    R</a:t>
            </a:r>
            <a:r>
              <a:rPr lang="en-US" baseline="-25000" dirty="0" smtClean="0"/>
              <a:t>QP </a:t>
            </a:r>
            <a:r>
              <a:rPr lang="en-US" dirty="0" smtClean="0"/>
              <a:t>= 0.59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66" y="2133717"/>
            <a:ext cx="3078847" cy="2914884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241066" y="5108662"/>
            <a:ext cx="3607033" cy="821420"/>
          </a:xfrm>
          <a:prstGeom prst="wedgeEllipseCallout">
            <a:avLst>
              <a:gd name="adj1" fmla="val -17880"/>
              <a:gd name="adj2" fmla="val 424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4391" y="5197562"/>
            <a:ext cx="329589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Good ID thanks to high photon yield  </a:t>
            </a:r>
          </a:p>
          <a:p>
            <a:pPr algn="ctr"/>
            <a:r>
              <a:rPr lang="en-US" sz="1600" dirty="0" smtClean="0"/>
              <a:t>R</a:t>
            </a:r>
            <a:r>
              <a:rPr lang="en-US" sz="1600" baseline="-25000" dirty="0" smtClean="0"/>
              <a:t>QP</a:t>
            </a:r>
            <a:r>
              <a:rPr lang="en-US" sz="1600" dirty="0" smtClean="0"/>
              <a:t> reflects close Cherenkov rings</a:t>
            </a:r>
          </a:p>
        </p:txBody>
      </p:sp>
      <p:sp>
        <p:nvSpPr>
          <p:cNvPr id="6" name="Oval 5"/>
          <p:cNvSpPr/>
          <p:nvPr/>
        </p:nvSpPr>
        <p:spPr>
          <a:xfrm>
            <a:off x="6010861" y="1793875"/>
            <a:ext cx="872539" cy="469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13500" y="2396609"/>
            <a:ext cx="2500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LH tuning not optimized yet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390952" y="3450924"/>
            <a:ext cx="1900465" cy="1099909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66333" y="4143375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Mirror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44049" y="235295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PMTs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70811" y="1831674"/>
            <a:ext cx="195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ion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kaon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41B3D3"/>
                </a:solidFill>
              </a:rPr>
              <a:t>proton</a:t>
            </a:r>
            <a:endParaRPr lang="en-US" b="1" dirty="0">
              <a:solidFill>
                <a:srgbClr val="41B3D3"/>
              </a:solidFill>
            </a:endParaRPr>
          </a:p>
        </p:txBody>
      </p:sp>
      <p:sp>
        <p:nvSpPr>
          <p:cNvPr id="24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306462" y="708720"/>
            <a:ext cx="2066636" cy="615120"/>
          </a:xfrm>
          <a:prstGeom prst="wedgeEllipseCallout">
            <a:avLst>
              <a:gd name="adj1" fmla="val 49581"/>
              <a:gd name="adj2" fmla="val 1237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5214" y="758324"/>
            <a:ext cx="1882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Corresponds to a 1:500</a:t>
            </a:r>
          </a:p>
          <a:p>
            <a:pPr algn="ctr"/>
            <a:r>
              <a:rPr lang="en-US" sz="1400" dirty="0"/>
              <a:t>r</a:t>
            </a:r>
            <a:r>
              <a:rPr lang="en-US" sz="1400" dirty="0" smtClean="0"/>
              <a:t>ejection factor</a:t>
            </a:r>
            <a:endParaRPr lang="en-US" sz="1400" dirty="0"/>
          </a:p>
        </p:txBody>
      </p:sp>
      <p:pic>
        <p:nvPicPr>
          <p:cNvPr id="25" name="Picture 24" descr="rqp_209_rpq0._nh1_p6-8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18" y="1240222"/>
            <a:ext cx="4812025" cy="481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8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1" y="2451688"/>
            <a:ext cx="2933700" cy="285665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53811" y="-76200"/>
            <a:ext cx="34280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Events in CLAS12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3466" y="1346430"/>
            <a:ext cx="57785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1400" dirty="0"/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0832" y="1621135"/>
            <a:ext cx="420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 = 3.7 GeV/c    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= 22 degrees   R</a:t>
            </a:r>
            <a:r>
              <a:rPr lang="en-US" baseline="-25000" dirty="0" smtClean="0"/>
              <a:t>QP </a:t>
            </a:r>
            <a:r>
              <a:rPr lang="en-US" dirty="0" smtClean="0"/>
              <a:t>= 0.98</a:t>
            </a:r>
            <a:endParaRPr lang="en-US" dirty="0"/>
          </a:p>
        </p:txBody>
      </p:sp>
      <p:sp>
        <p:nvSpPr>
          <p:cNvPr id="21" name="Oval Callout 20"/>
          <p:cNvSpPr/>
          <p:nvPr/>
        </p:nvSpPr>
        <p:spPr>
          <a:xfrm>
            <a:off x="241066" y="5235662"/>
            <a:ext cx="3607033" cy="821420"/>
          </a:xfrm>
          <a:prstGeom prst="wedgeEllipseCallout">
            <a:avLst>
              <a:gd name="adj1" fmla="val -17880"/>
              <a:gd name="adj2" fmla="val 424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4990" y="5324562"/>
            <a:ext cx="335470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Good ID thanks to separate patterns</a:t>
            </a:r>
          </a:p>
          <a:p>
            <a:pPr algn="ctr"/>
            <a:r>
              <a:rPr lang="en-US" sz="1600" dirty="0" smtClean="0"/>
              <a:t>Un-identifications reflect photon yield</a:t>
            </a:r>
          </a:p>
        </p:txBody>
      </p:sp>
      <p:sp>
        <p:nvSpPr>
          <p:cNvPr id="6" name="Oval 5"/>
          <p:cNvSpPr/>
          <p:nvPr/>
        </p:nvSpPr>
        <p:spPr>
          <a:xfrm>
            <a:off x="5896561" y="1844675"/>
            <a:ext cx="872539" cy="469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81853" y="2378075"/>
            <a:ext cx="2500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LH tuning not optimized yet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74044" y="2536119"/>
            <a:ext cx="1770005" cy="122484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65948" y="268993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Mirror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61368" y="3320981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PMTs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37545" y="2146649"/>
            <a:ext cx="195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ion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kaon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41B3D3"/>
                </a:solidFill>
              </a:rPr>
              <a:t>proton</a:t>
            </a:r>
            <a:endParaRPr lang="en-US" b="1" dirty="0">
              <a:solidFill>
                <a:srgbClr val="41B3D3"/>
              </a:solidFill>
            </a:endParaRPr>
          </a:p>
        </p:txBody>
      </p:sp>
      <p:sp>
        <p:nvSpPr>
          <p:cNvPr id="2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 descr="rqp_109_rpq0.1_nh1_p3-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1" y="1230980"/>
            <a:ext cx="5108318" cy="5108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5729" y="861648"/>
            <a:ext cx="221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Out-bending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9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1" y="2451688"/>
            <a:ext cx="2933700" cy="285665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53811" y="-76200"/>
            <a:ext cx="34280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Events in CLAS12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3466" y="1346430"/>
            <a:ext cx="57785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1400" dirty="0"/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0832" y="1621135"/>
            <a:ext cx="420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 = 3.7 GeV/c    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= 22 degrees   R</a:t>
            </a:r>
            <a:r>
              <a:rPr lang="en-US" baseline="-25000" dirty="0" smtClean="0"/>
              <a:t>QP </a:t>
            </a:r>
            <a:r>
              <a:rPr lang="en-US" dirty="0" smtClean="0"/>
              <a:t>= 0.98</a:t>
            </a:r>
            <a:endParaRPr lang="en-US" dirty="0"/>
          </a:p>
        </p:txBody>
      </p:sp>
      <p:sp>
        <p:nvSpPr>
          <p:cNvPr id="21" name="Oval Callout 20"/>
          <p:cNvSpPr/>
          <p:nvPr/>
        </p:nvSpPr>
        <p:spPr>
          <a:xfrm>
            <a:off x="241066" y="5235662"/>
            <a:ext cx="3607033" cy="821420"/>
          </a:xfrm>
          <a:prstGeom prst="wedgeEllipseCallout">
            <a:avLst>
              <a:gd name="adj1" fmla="val -17880"/>
              <a:gd name="adj2" fmla="val 424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4990" y="5324562"/>
            <a:ext cx="335470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Good ID thanks to separate patterns</a:t>
            </a:r>
          </a:p>
          <a:p>
            <a:pPr algn="ctr"/>
            <a:r>
              <a:rPr lang="en-US" sz="1600" dirty="0" smtClean="0"/>
              <a:t>Un-identifications reflect photon yield</a:t>
            </a:r>
          </a:p>
        </p:txBody>
      </p:sp>
      <p:sp>
        <p:nvSpPr>
          <p:cNvPr id="6" name="Oval 5"/>
          <p:cNvSpPr/>
          <p:nvPr/>
        </p:nvSpPr>
        <p:spPr>
          <a:xfrm>
            <a:off x="5896561" y="1844675"/>
            <a:ext cx="872539" cy="469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81853" y="2378075"/>
            <a:ext cx="2500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LH tuning not optimized yet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74044" y="2536119"/>
            <a:ext cx="1770005" cy="122484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65948" y="268993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Mirror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61368" y="3320981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PMTs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37545" y="2146649"/>
            <a:ext cx="195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ion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kaon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41B3D3"/>
                </a:solidFill>
              </a:rPr>
              <a:t>proton</a:t>
            </a:r>
            <a:endParaRPr lang="en-US" b="1" dirty="0">
              <a:solidFill>
                <a:srgbClr val="41B3D3"/>
              </a:solidFill>
            </a:endParaRPr>
          </a:p>
        </p:txBody>
      </p:sp>
      <p:sp>
        <p:nvSpPr>
          <p:cNvPr id="2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 descr="rqp_209_rpq0.1_nh1_p3-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59" y="1223815"/>
            <a:ext cx="5134871" cy="51348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95729" y="861648"/>
            <a:ext cx="204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In-bending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3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267" y="1210248"/>
            <a:ext cx="5375275" cy="534537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59902" y="-76200"/>
            <a:ext cx="44158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CLAS12 Combined PID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4145" y="789543"/>
            <a:ext cx="617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ion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ontamination in the </a:t>
            </a:r>
            <a:r>
              <a:rPr lang="en-US" b="1" dirty="0" err="1" smtClean="0">
                <a:solidFill>
                  <a:srgbClr val="FF0000"/>
                </a:solidFill>
              </a:rPr>
              <a:t>kaon</a:t>
            </a:r>
            <a:r>
              <a:rPr lang="en-US" b="1" dirty="0" smtClean="0">
                <a:solidFill>
                  <a:srgbClr val="FF0000"/>
                </a:solidFill>
              </a:rPr>
              <a:t> sample for In-bending Particles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9279" y="5396263"/>
            <a:ext cx="7026988" cy="1101009"/>
            <a:chOff x="-2148211" y="2152416"/>
            <a:chExt cx="7026988" cy="1101009"/>
          </a:xfrm>
        </p:grpSpPr>
        <p:sp>
          <p:nvSpPr>
            <p:cNvPr id="19" name="Rounded Rectangle 18"/>
            <p:cNvSpPr/>
            <p:nvPr/>
          </p:nvSpPr>
          <p:spPr>
            <a:xfrm>
              <a:off x="-2148211" y="2188484"/>
              <a:ext cx="2548691" cy="106494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561775">
              <a:off x="936599" y="2152416"/>
              <a:ext cx="3942178" cy="77394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>
            <a:xfrm flipH="1">
              <a:off x="553510" y="2218719"/>
              <a:ext cx="40934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-2061214" y="2175784"/>
              <a:ext cx="237216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Even with a tuning not yet </a:t>
              </a:r>
            </a:p>
            <a:p>
              <a:pPr algn="ctr"/>
              <a:r>
                <a:rPr lang="en-US" sz="1600" dirty="0"/>
                <a:t>o</a:t>
              </a:r>
              <a:r>
                <a:rPr lang="en-US" sz="1600" dirty="0" smtClean="0"/>
                <a:t>ptimized the </a:t>
              </a:r>
              <a:r>
                <a:rPr lang="en-US" sz="1600" dirty="0"/>
                <a:t> </a:t>
              </a:r>
              <a:r>
                <a:rPr lang="en-US" sz="1600" dirty="0" smtClean="0"/>
                <a:t>pion </a:t>
              </a:r>
            </a:p>
            <a:p>
              <a:pPr algn="ctr"/>
              <a:r>
                <a:rPr lang="en-US" sz="1600" dirty="0" smtClean="0"/>
                <a:t>contamination is of  </a:t>
              </a:r>
            </a:p>
            <a:p>
              <a:pPr algn="ctr"/>
              <a:r>
                <a:rPr lang="en-US" sz="1600" dirty="0"/>
                <a:t>t</a:t>
              </a:r>
              <a:r>
                <a:rPr lang="en-US" sz="1600" dirty="0" smtClean="0"/>
                <a:t>he order of 1% </a:t>
              </a:r>
              <a:endParaRPr lang="en-US" sz="16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0134" y="1567934"/>
            <a:ext cx="2562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SIDIS particle </a:t>
            </a:r>
            <a:r>
              <a:rPr lang="en-US" dirty="0"/>
              <a:t>f</a:t>
            </a:r>
            <a:r>
              <a:rPr lang="en-US" dirty="0" smtClean="0"/>
              <a:t>lux </a:t>
            </a:r>
          </a:p>
          <a:p>
            <a:r>
              <a:rPr lang="en-US" dirty="0" smtClean="0"/>
              <a:t>within acceptance</a:t>
            </a:r>
          </a:p>
          <a:p>
            <a:r>
              <a:rPr lang="en-US" dirty="0"/>
              <a:t>p</a:t>
            </a:r>
            <a:r>
              <a:rPr lang="en-US" dirty="0" smtClean="0"/>
              <a:t>ion &gt;&gt; </a:t>
            </a:r>
            <a:r>
              <a:rPr lang="en-US" dirty="0" err="1" smtClean="0"/>
              <a:t>kaon</a:t>
            </a:r>
            <a:r>
              <a:rPr lang="en-US" dirty="0" smtClean="0"/>
              <a:t> everywhere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0134" y="3358634"/>
            <a:ext cx="3043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TOF +HTCC pion rejection </a:t>
            </a:r>
          </a:p>
          <a:p>
            <a:r>
              <a:rPr lang="en-US" dirty="0" smtClean="0"/>
              <a:t>for 90% </a:t>
            </a:r>
            <a:r>
              <a:rPr lang="en-US" dirty="0" err="1" smtClean="0"/>
              <a:t>kaon</a:t>
            </a:r>
            <a:r>
              <a:rPr lang="en-US" dirty="0" smtClean="0"/>
              <a:t> efficiency</a:t>
            </a:r>
          </a:p>
          <a:p>
            <a:r>
              <a:rPr lang="en-US" dirty="0"/>
              <a:t>p</a:t>
            </a:r>
            <a:r>
              <a:rPr lang="en-US" dirty="0" smtClean="0"/>
              <a:t>ion &gt;&gt; </a:t>
            </a:r>
            <a:r>
              <a:rPr lang="en-US" dirty="0" err="1" smtClean="0"/>
              <a:t>kaon</a:t>
            </a:r>
            <a:r>
              <a:rPr lang="en-US" dirty="0" smtClean="0"/>
              <a:t> in a broad region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82779" y="4642366"/>
            <a:ext cx="188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TOF+HTCC+RICH </a:t>
            </a:r>
          </a:p>
          <a:p>
            <a:r>
              <a:rPr lang="en-US" dirty="0" smtClean="0"/>
              <a:t>pion rejection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18169" y="3062941"/>
            <a:ext cx="505243" cy="295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182229" y="3415054"/>
            <a:ext cx="1838965" cy="564420"/>
          </a:xfrm>
          <a:prstGeom prst="wedgeRoundRectCallout">
            <a:avLst>
              <a:gd name="adj1" fmla="val -81732"/>
              <a:gd name="adj2" fmla="val 3672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ular Callout 26"/>
          <p:cNvSpPr/>
          <p:nvPr/>
        </p:nvSpPr>
        <p:spPr>
          <a:xfrm>
            <a:off x="6182229" y="3415054"/>
            <a:ext cx="1838965" cy="564420"/>
          </a:xfrm>
          <a:prstGeom prst="wedgeRoundRectCallout">
            <a:avLst>
              <a:gd name="adj1" fmla="val -102450"/>
              <a:gd name="adj2" fmla="val -18092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88149" y="3403509"/>
            <a:ext cx="16500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~1:1000 rejection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rom x10 to ~1%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239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59902" y="-76200"/>
            <a:ext cx="44158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CLAS12 Combined PID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9100" y="1498599"/>
            <a:ext cx="220517" cy="4419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1" y="1482724"/>
            <a:ext cx="4838674" cy="4772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385" y="1514474"/>
            <a:ext cx="4818615" cy="47720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44145" y="789543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ion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ontamination in the </a:t>
            </a:r>
            <a:r>
              <a:rPr lang="en-US" b="1" dirty="0" err="1" smtClean="0">
                <a:solidFill>
                  <a:srgbClr val="FF0000"/>
                </a:solidFill>
              </a:rPr>
              <a:t>kaon</a:t>
            </a:r>
            <a:r>
              <a:rPr lang="en-US" b="1" dirty="0" smtClean="0">
                <a:solidFill>
                  <a:srgbClr val="FF0000"/>
                </a:solidFill>
              </a:rPr>
              <a:t> sample for Out-bending Particles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99069" y="3164398"/>
            <a:ext cx="505243" cy="295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66245" y="3199695"/>
            <a:ext cx="505243" cy="295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257684" y="3504965"/>
            <a:ext cx="1838965" cy="564420"/>
          </a:xfrm>
          <a:prstGeom prst="wedgeRoundRectCallout">
            <a:avLst>
              <a:gd name="adj1" fmla="val -65408"/>
              <a:gd name="adj2" fmla="val 35501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2257684" y="3504965"/>
            <a:ext cx="1838965" cy="564420"/>
          </a:xfrm>
          <a:prstGeom prst="wedgeRoundRectCallout">
            <a:avLst>
              <a:gd name="adj1" fmla="val -102450"/>
              <a:gd name="adj2" fmla="val -18092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79472" y="3504155"/>
            <a:ext cx="15460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~1:</a:t>
            </a:r>
            <a:r>
              <a:rPr lang="en-US" sz="1600" dirty="0"/>
              <a:t>5</a:t>
            </a:r>
            <a:r>
              <a:rPr lang="en-US" sz="1600" dirty="0" smtClean="0"/>
              <a:t>00 rejection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rom x5 to ~1%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473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99909" y="5866726"/>
            <a:ext cx="194233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933765" y="2663316"/>
            <a:ext cx="5202382" cy="2000916"/>
            <a:chOff x="3941618" y="2602632"/>
            <a:chExt cx="5202382" cy="2000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1618" y="2602632"/>
              <a:ext cx="5202382" cy="200091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399411" y="2833670"/>
              <a:ext cx="155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T</a:t>
              </a:r>
              <a:r>
                <a:rPr lang="en-US" dirty="0" smtClean="0"/>
                <a:t> distribution</a:t>
              </a:r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966" y="4505264"/>
            <a:ext cx="2055550" cy="20058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49967" y="6466337"/>
            <a:ext cx="1863463" cy="95655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87" y="4432651"/>
            <a:ext cx="2758367" cy="220545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62" y="-76200"/>
            <a:ext cx="390526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RICH Requirements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82942" y="624421"/>
            <a:ext cx="5086927" cy="2065368"/>
            <a:chOff x="7797565" y="4543602"/>
            <a:chExt cx="5086927" cy="20653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565" y="4543602"/>
              <a:ext cx="5086927" cy="206536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33324" y="4729434"/>
              <a:ext cx="1417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r>
                <a:rPr lang="en-US" dirty="0" smtClean="0"/>
                <a:t> distribution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2587" y="962812"/>
            <a:ext cx="33778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1600" dirty="0" smtClean="0"/>
              <a:t>Full momentum coverage </a:t>
            </a:r>
          </a:p>
          <a:p>
            <a:r>
              <a:rPr lang="en-US" sz="1600" dirty="0" smtClean="0"/>
              <a:t>                               from 3 up to 8 GeV/c</a:t>
            </a:r>
          </a:p>
          <a:p>
            <a:r>
              <a:rPr lang="en-US" sz="1600" dirty="0" smtClean="0"/>
              <a:t>        Pion rejection above 3 GeV/c</a:t>
            </a:r>
          </a:p>
          <a:p>
            <a:r>
              <a:rPr lang="en-US" sz="1600" dirty="0" smtClean="0"/>
              <a:t>        Proton rejection above 5 GeV/c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5826" y="2971516"/>
            <a:ext cx="2604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Angular coverage reaching </a:t>
            </a:r>
          </a:p>
          <a:p>
            <a:r>
              <a:rPr lang="en-US" sz="16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</a:t>
            </a:r>
            <a:r>
              <a:rPr lang="en-US" sz="1600" dirty="0" smtClean="0"/>
              <a:t>above 20 and </a:t>
            </a:r>
          </a:p>
          <a:p>
            <a:r>
              <a:rPr lang="en-US" sz="1600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600" dirty="0" smtClean="0"/>
              <a:t>   up to 25 degrees</a:t>
            </a:r>
          </a:p>
          <a:p>
            <a:r>
              <a:rPr lang="en-US" sz="1600" dirty="0" smtClean="0"/>
              <a:t>      (optimization in progress)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262944" y="4920087"/>
            <a:ext cx="387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</a:t>
            </a:r>
            <a:r>
              <a:rPr lang="en-US" sz="1600" dirty="0" smtClean="0"/>
              <a:t>Contamination limited at the few % level</a:t>
            </a:r>
          </a:p>
          <a:p>
            <a:r>
              <a:rPr lang="en-US" sz="1600" dirty="0" smtClean="0"/>
              <a:t>            Pion </a:t>
            </a:r>
            <a:r>
              <a:rPr lang="en-US" sz="1600" dirty="0"/>
              <a:t>rejection close to 500 </a:t>
            </a:r>
            <a:r>
              <a:rPr lang="en-US" sz="1600" dirty="0" smtClean="0"/>
              <a:t>   </a:t>
            </a:r>
            <a:endParaRPr lang="en-US" sz="1600" dirty="0"/>
          </a:p>
          <a:p>
            <a:r>
              <a:rPr lang="en-US" sz="1600" dirty="0" smtClean="0"/>
              <a:t>            Proton </a:t>
            </a:r>
            <a:r>
              <a:rPr lang="en-US" sz="1600" dirty="0"/>
              <a:t>rejection close to </a:t>
            </a:r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980954" y="4432650"/>
            <a:ext cx="241283" cy="1906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4701540" y="6103874"/>
            <a:ext cx="170955" cy="8320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3304" y="4534326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</a:t>
            </a:r>
            <a:endParaRPr lang="en-US" sz="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53506" y="4929636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-1</a:t>
            </a:r>
            <a:endParaRPr lang="en-US" sz="800" b="1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2954049" y="5319664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-2</a:t>
            </a:r>
            <a:endParaRPr lang="en-US" sz="800" b="1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2954049" y="5710085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-3</a:t>
            </a:r>
            <a:endParaRPr lang="en-US" sz="800" b="1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2958770" y="6099911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-4</a:t>
            </a:r>
            <a:endParaRPr lang="en-US" sz="8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2842539" y="4283239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Symbol" charset="2"/>
                <a:cs typeface="Symbol" charset="2"/>
              </a:rPr>
              <a:t>p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mis</a:t>
            </a:r>
            <a:r>
              <a:rPr lang="en-US" sz="800" b="1" dirty="0" smtClean="0"/>
              <a:t>-ID </a:t>
            </a:r>
            <a:endParaRPr lang="en-US" sz="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97319" y="4508656"/>
            <a:ext cx="1133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90% </a:t>
            </a:r>
            <a:r>
              <a:rPr lang="en-US" sz="900" b="1" dirty="0" err="1" smtClean="0"/>
              <a:t>kaon</a:t>
            </a:r>
            <a:r>
              <a:rPr lang="en-US" sz="900" b="1" dirty="0" smtClean="0"/>
              <a:t> efficiency</a:t>
            </a:r>
            <a:endParaRPr lang="en-US" sz="9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05979" y="6389946"/>
            <a:ext cx="9988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n-sigma separation </a:t>
            </a:r>
            <a:endParaRPr lang="en-US" sz="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70621" y="6291263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75421" y="6286730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</a:t>
            </a:r>
            <a:endParaRPr lang="en-US" sz="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71110" y="6291263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75878" y="6286730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3</a:t>
            </a:r>
            <a:endParaRPr lang="en-US" sz="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71860" y="6288088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79516" y="6288021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5</a:t>
            </a:r>
            <a:endParaRPr lang="en-US" sz="600" b="1" dirty="0"/>
          </a:p>
        </p:txBody>
      </p:sp>
      <p:sp>
        <p:nvSpPr>
          <p:cNvPr id="3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9909" y="5866726"/>
            <a:ext cx="194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Confirmed by prototype</a:t>
            </a:r>
          </a:p>
          <a:p>
            <a:pPr algn="ctr"/>
            <a:r>
              <a:rPr lang="en-US" sz="1400" dirty="0" smtClean="0"/>
              <a:t>measurements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136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89225" y="-76200"/>
            <a:ext cx="35572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RICH Project Goal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796" y="1091491"/>
            <a:ext cx="4768273" cy="54177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6056" y="755073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sector ready by the end of 2016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961909" y="2794003"/>
            <a:ext cx="1966802" cy="1281542"/>
          </a:xfrm>
          <a:prstGeom prst="wedgeRoundRectCallout">
            <a:avLst>
              <a:gd name="adj1" fmla="val -144110"/>
              <a:gd name="adj2" fmla="val 3824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87154" y="2863273"/>
            <a:ext cx="1941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Designed to fit into</a:t>
            </a:r>
          </a:p>
          <a:p>
            <a:r>
              <a:rPr lang="en-US" sz="1600" dirty="0" smtClean="0"/>
              <a:t>the LTCC clearance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n the same joints of</a:t>
            </a:r>
          </a:p>
          <a:p>
            <a:r>
              <a:rPr lang="en-US" sz="1600" dirty="0" smtClean="0"/>
              <a:t>the forward carriage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030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88913" y="2732088"/>
            <a:ext cx="5264150" cy="6778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Rectangle 14"/>
          <p:cNvSpPr>
            <a:spLocks noChangeArrowheads="1"/>
          </p:cNvSpPr>
          <p:nvPr/>
        </p:nvSpPr>
        <p:spPr bwMode="auto">
          <a:xfrm>
            <a:off x="369888" y="5810250"/>
            <a:ext cx="3136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953735"/>
                </a:solidFill>
              </a:rPr>
              <a:t>E12-09-07: </a:t>
            </a:r>
          </a:p>
          <a:p>
            <a:pPr eaLnBrk="0" hangingPunct="0"/>
            <a:r>
              <a:rPr lang="en-US" sz="1400">
                <a:solidFill>
                  <a:srgbClr val="953735"/>
                </a:solidFill>
              </a:rPr>
              <a:t>Studies of partonic distributions using</a:t>
            </a:r>
          </a:p>
          <a:p>
            <a:pPr eaLnBrk="0" hangingPunct="0"/>
            <a:r>
              <a:rPr lang="en-US" sz="1400">
                <a:solidFill>
                  <a:srgbClr val="953735"/>
                </a:solidFill>
              </a:rPr>
              <a:t>semi-inclusive production of Kaons</a:t>
            </a:r>
          </a:p>
        </p:txBody>
      </p:sp>
      <p:pic>
        <p:nvPicPr>
          <p:cNvPr id="14340" name="Picture 19" descr="Screen shot 2012-08-03 at 10.1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732213"/>
            <a:ext cx="33178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716338" y="771525"/>
            <a:ext cx="5062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tx2"/>
                </a:solidFill>
              </a:rPr>
              <a:t>E12-09-08:  </a:t>
            </a:r>
            <a:r>
              <a:rPr lang="en-US" sz="1400">
                <a:solidFill>
                  <a:schemeClr val="tx2"/>
                </a:solidFill>
              </a:rPr>
              <a:t>Studies of Boer-Mulders Asymmetry  in Kaon Electroproduction with  Hydrogen and Deuterium Targets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3752850" y="3536090"/>
            <a:ext cx="49561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604A7B"/>
                </a:solidFill>
              </a:rPr>
              <a:t>E12-09-09: </a:t>
            </a:r>
          </a:p>
          <a:p>
            <a:pPr eaLnBrk="0" hangingPunct="0"/>
            <a:r>
              <a:rPr lang="en-US" sz="1400" dirty="0">
                <a:solidFill>
                  <a:srgbClr val="604A7B"/>
                </a:solidFill>
              </a:rPr>
              <a:t>Studies of Spin-Orbit Correlations in </a:t>
            </a:r>
            <a:r>
              <a:rPr lang="en-US" sz="1400" dirty="0" err="1">
                <a:solidFill>
                  <a:srgbClr val="604A7B"/>
                </a:solidFill>
              </a:rPr>
              <a:t>Kaon</a:t>
            </a:r>
            <a:r>
              <a:rPr lang="en-US" sz="1400" dirty="0">
                <a:solidFill>
                  <a:srgbClr val="604A7B"/>
                </a:solidFill>
              </a:rPr>
              <a:t> </a:t>
            </a:r>
            <a:r>
              <a:rPr lang="en-US" sz="1400" dirty="0" err="1">
                <a:solidFill>
                  <a:srgbClr val="604A7B"/>
                </a:solidFill>
              </a:rPr>
              <a:t>Electroproduction</a:t>
            </a:r>
            <a:r>
              <a:rPr lang="en-US" sz="1400" dirty="0">
                <a:solidFill>
                  <a:srgbClr val="604A7B"/>
                </a:solidFill>
              </a:rPr>
              <a:t> in DIS with polarized hydrogen and deuterium targets </a:t>
            </a:r>
          </a:p>
        </p:txBody>
      </p:sp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1371600" y="3830638"/>
            <a:ext cx="566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0000FF"/>
                </a:solidFill>
              </a:rPr>
              <a:t>CLAS12</a:t>
            </a:r>
          </a:p>
        </p:txBody>
      </p:sp>
      <p:sp>
        <p:nvSpPr>
          <p:cNvPr id="4" name="Rectangle 3"/>
          <p:cNvSpPr/>
          <p:nvPr/>
        </p:nvSpPr>
        <p:spPr>
          <a:xfrm>
            <a:off x="509588" y="3589338"/>
            <a:ext cx="3271837" cy="16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6" name="TextBox 22"/>
          <p:cNvSpPr txBox="1">
            <a:spLocks noChangeArrowheads="1"/>
          </p:cNvSpPr>
          <p:nvPr/>
        </p:nvSpPr>
        <p:spPr bwMode="auto">
          <a:xfrm>
            <a:off x="1308100" y="5224463"/>
            <a:ext cx="5667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0000FF"/>
                </a:solidFill>
              </a:rPr>
              <a:t>CLAS12</a:t>
            </a:r>
          </a:p>
        </p:txBody>
      </p:sp>
      <p:sp>
        <p:nvSpPr>
          <p:cNvPr id="14347" name="TextBox 4"/>
          <p:cNvSpPr txBox="1">
            <a:spLocks noChangeArrowheads="1"/>
          </p:cNvSpPr>
          <p:nvPr/>
        </p:nvSpPr>
        <p:spPr bwMode="auto">
          <a:xfrm>
            <a:off x="131763" y="2779713"/>
            <a:ext cx="538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RICH detector for flavor separation of quark spin-orbit </a:t>
            </a:r>
          </a:p>
          <a:p>
            <a:pPr eaLnBrk="1" hangingPunct="1"/>
            <a:r>
              <a:rPr lang="en-US" sz="1600"/>
              <a:t>correlations in nucleon structure and quark fragmentation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68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29550" y="-76200"/>
            <a:ext cx="49388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Kaon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Program @ CLAS12</a:t>
            </a:r>
          </a:p>
        </p:txBody>
      </p:sp>
      <p:pic>
        <p:nvPicPr>
          <p:cNvPr id="14350" name="Picture 24" descr="prova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12834"/>
          <a:stretch>
            <a:fillRect/>
          </a:stretch>
        </p:blipFill>
        <p:spPr bwMode="auto">
          <a:xfrm>
            <a:off x="698500" y="655638"/>
            <a:ext cx="2049463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5189538" y="4257970"/>
            <a:ext cx="3170237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5453063" y="1296555"/>
            <a:ext cx="3637283" cy="2534083"/>
            <a:chOff x="2286000" y="1981200"/>
            <a:chExt cx="3962400" cy="2853359"/>
          </a:xfrm>
        </p:grpSpPr>
        <p:pic>
          <p:nvPicPr>
            <p:cNvPr id="22" name="Picture 9" descr="Screen shot 2012-08-03 at 10.58.58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981200"/>
              <a:ext cx="3962400" cy="2853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200400" y="3289882"/>
              <a:ext cx="1066801" cy="914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19675" y="3276882"/>
              <a:ext cx="1066800" cy="914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9" name="Picture 32" descr="ka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8858" r="63364" b="5907"/>
          <a:stretch>
            <a:fillRect/>
          </a:stretch>
        </p:blipFill>
        <p:spPr bwMode="auto">
          <a:xfrm>
            <a:off x="5139572" y="4322620"/>
            <a:ext cx="36576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23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2" descr="Screen shot 2013-08-30 at 7.3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10" y="725315"/>
            <a:ext cx="5340835" cy="55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92545" y="3163454"/>
            <a:ext cx="1985818" cy="1242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542818" y="3213093"/>
            <a:ext cx="17144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Arial"/>
                <a:cs typeface="Arial"/>
              </a:rPr>
              <a:t>RICH detector for</a:t>
            </a:r>
          </a:p>
          <a:p>
            <a:r>
              <a:rPr lang="en-US" sz="1400" dirty="0">
                <a:latin typeface="Arial"/>
                <a:cs typeface="Arial"/>
              </a:rPr>
              <a:t>flavor separation in </a:t>
            </a:r>
          </a:p>
          <a:p>
            <a:pPr eaLnBrk="1" hangingPunct="1"/>
            <a:r>
              <a:rPr lang="en-US" sz="1400" dirty="0"/>
              <a:t>c</a:t>
            </a:r>
            <a:r>
              <a:rPr lang="en-US" sz="1400" dirty="0" smtClean="0"/>
              <a:t>overing </a:t>
            </a:r>
            <a:r>
              <a:rPr lang="en-US" sz="1400" dirty="0"/>
              <a:t>so far </a:t>
            </a:r>
          </a:p>
          <a:p>
            <a:pPr eaLnBrk="1" hangingPunct="1"/>
            <a:r>
              <a:rPr lang="en-US" sz="1400" dirty="0"/>
              <a:t>unexplored quark</a:t>
            </a:r>
          </a:p>
          <a:p>
            <a:pPr eaLnBrk="1" hangingPunct="1"/>
            <a:r>
              <a:rPr lang="en-US" sz="1400" dirty="0"/>
              <a:t>valence region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49452" y="967509"/>
            <a:ext cx="506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tx2"/>
                </a:solidFill>
              </a:rPr>
              <a:t>C12-11-111: </a:t>
            </a:r>
          </a:p>
          <a:p>
            <a:r>
              <a:rPr lang="en-US" sz="1400" dirty="0"/>
              <a:t>Transverse spin effects in </a:t>
            </a:r>
          </a:p>
          <a:p>
            <a:r>
              <a:rPr lang="en-US" sz="1400" dirty="0"/>
              <a:t>SIDIS  at 11 GeV with a </a:t>
            </a:r>
          </a:p>
          <a:p>
            <a:r>
              <a:rPr lang="en-US" sz="1400" dirty="0"/>
              <a:t>Transversely  polarized target </a:t>
            </a:r>
          </a:p>
          <a:p>
            <a:r>
              <a:rPr lang="en-US" sz="1400" dirty="0"/>
              <a:t>using the CLAS12 Detector 	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9193" y="4178885"/>
            <a:ext cx="917575" cy="1111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9144000" cy="568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29550" y="-76200"/>
            <a:ext cx="49388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Kaon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Program @ CLAS12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9374" y="-76200"/>
            <a:ext cx="245692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Conclusions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274" y="1037301"/>
            <a:ext cx="8445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Interference </a:t>
            </a:r>
            <a:r>
              <a:rPr lang="en-US" dirty="0">
                <a:solidFill>
                  <a:srgbClr val="FF0000"/>
                </a:solidFill>
              </a:rPr>
              <a:t>with CLAS12:</a:t>
            </a:r>
          </a:p>
          <a:p>
            <a:endParaRPr lang="en-US" dirty="0"/>
          </a:p>
          <a:p>
            <a:r>
              <a:rPr lang="en-US" dirty="0"/>
              <a:t>         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dirty="0">
                <a:sym typeface="Wingdings"/>
              </a:rPr>
              <a:t>    </a:t>
            </a:r>
            <a:r>
              <a:rPr lang="en-US" dirty="0"/>
              <a:t>Designed to fit into the LTCC clearance</a:t>
            </a:r>
          </a:p>
          <a:p>
            <a:r>
              <a:rPr lang="en-US" dirty="0"/>
              <a:t>         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en-US" dirty="0"/>
              <a:t>No impact on the downstream detector </a:t>
            </a:r>
            <a:r>
              <a:rPr lang="en-US" dirty="0" smtClean="0"/>
              <a:t>performances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en-US" dirty="0" smtClean="0">
                <a:sym typeface="Wingdings"/>
              </a:rPr>
              <a:t>Background occupancy at a manageable level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RICH Operation:</a:t>
            </a:r>
          </a:p>
          <a:p>
            <a:endParaRPr lang="en-US" dirty="0"/>
          </a:p>
          <a:p>
            <a:r>
              <a:rPr lang="en-US" dirty="0"/>
              <a:t>         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   </a:t>
            </a:r>
            <a:r>
              <a:rPr lang="en-US" dirty="0"/>
              <a:t>Use physics triggers for commissioning and calibration</a:t>
            </a:r>
          </a:p>
          <a:p>
            <a:r>
              <a:rPr lang="en-US" dirty="0"/>
              <a:t>         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dirty="0">
                <a:sym typeface="Wingdings"/>
              </a:rPr>
              <a:t>    </a:t>
            </a:r>
            <a:r>
              <a:rPr lang="en-US" dirty="0"/>
              <a:t>Use well-known maximum-likelihood methods to </a:t>
            </a:r>
          </a:p>
          <a:p>
            <a:r>
              <a:rPr lang="en-US" dirty="0"/>
              <a:t>                 </a:t>
            </a:r>
            <a:r>
              <a:rPr lang="en-US" dirty="0" smtClean="0"/>
              <a:t>                reconstruct </a:t>
            </a:r>
            <a:r>
              <a:rPr lang="en-US" dirty="0"/>
              <a:t>the not-trivial Cherenkov signal </a:t>
            </a:r>
            <a:r>
              <a:rPr lang="en-US" dirty="0" smtClean="0"/>
              <a:t>pattern</a:t>
            </a:r>
          </a:p>
          <a:p>
            <a:r>
              <a:rPr lang="en-US" dirty="0" smtClean="0"/>
              <a:t>  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dirty="0" smtClean="0"/>
              <a:t>    Use CLAS12 standard solutions for gas system and slow-control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1202" y="4913960"/>
            <a:ext cx="6941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The RICH detector allows hadron ID in the full CLAS12 kinematics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ensuring the approved physics program to be accomplished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33765" y="2663316"/>
            <a:ext cx="5202382" cy="2000916"/>
            <a:chOff x="3941618" y="2602632"/>
            <a:chExt cx="5202382" cy="2000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1618" y="2602632"/>
              <a:ext cx="5202382" cy="200091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399411" y="2833670"/>
              <a:ext cx="155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T</a:t>
              </a:r>
              <a:r>
                <a:rPr lang="en-US" dirty="0" smtClean="0"/>
                <a:t> distribution</a:t>
              </a:r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966" y="4505264"/>
            <a:ext cx="2055550" cy="20058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49967" y="6466337"/>
            <a:ext cx="1863463" cy="95655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87" y="4432651"/>
            <a:ext cx="2758367" cy="220545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89189" y="-76200"/>
            <a:ext cx="35572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RICH Project Goal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82942" y="624421"/>
            <a:ext cx="5086927" cy="2065368"/>
            <a:chOff x="7797565" y="4543602"/>
            <a:chExt cx="5086927" cy="20653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565" y="4543602"/>
              <a:ext cx="5086927" cy="206536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33324" y="4729434"/>
              <a:ext cx="1417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r>
                <a:rPr lang="en-US" dirty="0" smtClean="0"/>
                <a:t> distribution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30503" y="1107017"/>
            <a:ext cx="4237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Zapf Dingbats"/>
                <a:ea typeface="Zapf Dingbats"/>
                <a:cs typeface="Zapf Dingbats"/>
                <a:sym typeface="Zapf Dingbats"/>
              </a:rPr>
              <a:t>  </a:t>
            </a:r>
            <a:r>
              <a:rPr lang="en-US" sz="1600" dirty="0" smtClean="0"/>
              <a:t>Full momentum coverage from 3 up to 8 GeV/c</a:t>
            </a:r>
          </a:p>
          <a:p>
            <a:r>
              <a:rPr lang="en-US" sz="1600" dirty="0" smtClean="0"/>
              <a:t>        Pion rejection above 3 GeV/c</a:t>
            </a:r>
          </a:p>
          <a:p>
            <a:r>
              <a:rPr lang="en-US" sz="1600" dirty="0" smtClean="0"/>
              <a:t>        Proton rejection above 5 GeV/c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5826" y="2971516"/>
            <a:ext cx="27568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Angular coverage reaching </a:t>
            </a:r>
          </a:p>
          <a:p>
            <a:r>
              <a:rPr lang="en-US" sz="1600" dirty="0" smtClean="0"/>
              <a:t>above 20 and up to 25 degrees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2944" y="5086363"/>
            <a:ext cx="387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600" dirty="0" smtClean="0"/>
              <a:t>Contamination limited at the few % level</a:t>
            </a:r>
          </a:p>
          <a:p>
            <a:r>
              <a:rPr lang="en-US" sz="1600" dirty="0" smtClean="0"/>
              <a:t>            Pion </a:t>
            </a:r>
            <a:r>
              <a:rPr lang="en-US" sz="1600" dirty="0"/>
              <a:t>rejection close to 500 </a:t>
            </a:r>
            <a:r>
              <a:rPr lang="en-US" sz="1600" dirty="0" smtClean="0"/>
              <a:t>   </a:t>
            </a:r>
            <a:endParaRPr lang="en-US" sz="1600" dirty="0"/>
          </a:p>
          <a:p>
            <a:r>
              <a:rPr lang="en-US" sz="1600" dirty="0" smtClean="0"/>
              <a:t>            Proton </a:t>
            </a:r>
            <a:r>
              <a:rPr lang="en-US" sz="1600" dirty="0"/>
              <a:t>rejection close to </a:t>
            </a:r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980954" y="4432650"/>
            <a:ext cx="241283" cy="1906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4701540" y="6103874"/>
            <a:ext cx="170955" cy="8320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3304" y="4534326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</a:t>
            </a:r>
            <a:endParaRPr lang="en-US" sz="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53506" y="4929636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-1</a:t>
            </a:r>
            <a:endParaRPr lang="en-US" sz="800" b="1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2954049" y="5319664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-2</a:t>
            </a:r>
            <a:endParaRPr lang="en-US" sz="800" b="1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2954049" y="5710085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-3</a:t>
            </a:r>
            <a:endParaRPr lang="en-US" sz="800" b="1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2958770" y="6099911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-4</a:t>
            </a:r>
            <a:endParaRPr lang="en-US" sz="8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2842539" y="4283239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Symbol" charset="2"/>
                <a:cs typeface="Symbol" charset="2"/>
              </a:rPr>
              <a:t>p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mis</a:t>
            </a:r>
            <a:r>
              <a:rPr lang="en-US" sz="800" b="1" dirty="0" smtClean="0"/>
              <a:t>-ID </a:t>
            </a:r>
            <a:endParaRPr lang="en-US" sz="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97319" y="4508656"/>
            <a:ext cx="1133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90% </a:t>
            </a:r>
            <a:r>
              <a:rPr lang="en-US" sz="900" b="1" dirty="0" err="1" smtClean="0"/>
              <a:t>kaon</a:t>
            </a:r>
            <a:r>
              <a:rPr lang="en-US" sz="900" b="1" dirty="0" smtClean="0"/>
              <a:t> efficiency</a:t>
            </a:r>
            <a:endParaRPr lang="en-US" sz="9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05979" y="6389946"/>
            <a:ext cx="9988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n-sigma separation </a:t>
            </a:r>
            <a:endParaRPr lang="en-US" sz="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70621" y="6291263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75421" y="6286730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</a:t>
            </a:r>
            <a:endParaRPr lang="en-US" sz="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71110" y="6291263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75878" y="6286730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3</a:t>
            </a:r>
            <a:endParaRPr lang="en-US" sz="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71860" y="6288088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79516" y="6288021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5</a:t>
            </a:r>
            <a:endParaRPr lang="en-US" sz="600" b="1" dirty="0"/>
          </a:p>
        </p:txBody>
      </p:sp>
      <p:sp>
        <p:nvSpPr>
          <p:cNvPr id="3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3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98636" y="-76200"/>
            <a:ext cx="57383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Commissioning &amp; Calibration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591" y="823174"/>
            <a:ext cx="805495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no-track events: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  </a:t>
            </a:r>
            <a:r>
              <a:rPr lang="en-US" dirty="0" smtClean="0">
                <a:solidFill>
                  <a:srgbClr val="000000"/>
                </a:solidFill>
              </a:rPr>
              <a:t> Internal trigger on SPE dark-counts for digital threshold setting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</a:rPr>
              <a:t>Random trigger for dark-count (no beam) and background (with beam) studies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Vary beam intensity for occupancy studies</a:t>
            </a:r>
          </a:p>
          <a:p>
            <a:r>
              <a:rPr lang="en-US" dirty="0" smtClean="0"/>
              <a:t>        Pedestal stability </a:t>
            </a:r>
            <a:r>
              <a:rPr lang="en-US" dirty="0"/>
              <a:t>&amp; Common noise </a:t>
            </a:r>
            <a:r>
              <a:rPr lang="en-US" dirty="0" smtClean="0"/>
              <a:t>studies with analog readout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Use Electron Tracks: 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     Mimic pion signal (almost saturated at 4-5 GeV/c)</a:t>
            </a:r>
          </a:p>
          <a:p>
            <a:r>
              <a:rPr lang="en-US" dirty="0"/>
              <a:t> </a:t>
            </a:r>
            <a:r>
              <a:rPr lang="en-US" dirty="0" smtClean="0"/>
              <a:t>        Alignment (i.e. with drift-chambers and among mirrors)</a:t>
            </a:r>
          </a:p>
          <a:p>
            <a:r>
              <a:rPr lang="en-US" dirty="0"/>
              <a:t> </a:t>
            </a:r>
            <a:r>
              <a:rPr lang="en-US" dirty="0" smtClean="0"/>
              <a:t>        Aerogel refractive index map</a:t>
            </a:r>
          </a:p>
          <a:p>
            <a:r>
              <a:rPr lang="en-US" dirty="0" smtClean="0"/>
              <a:t>         Mirror </a:t>
            </a:r>
            <a:r>
              <a:rPr lang="en-US" dirty="0"/>
              <a:t>a</a:t>
            </a:r>
            <a:r>
              <a:rPr lang="en-US" dirty="0" smtClean="0"/>
              <a:t>berration corrections</a:t>
            </a:r>
          </a:p>
          <a:p>
            <a:r>
              <a:rPr lang="en-US" dirty="0" smtClean="0"/>
              <a:t>         Tune of the pattern-recognition and reconstruction algorithms</a:t>
            </a:r>
            <a:endParaRPr lang="en-US" dirty="0"/>
          </a:p>
          <a:p>
            <a:r>
              <a:rPr lang="en-US" dirty="0" smtClean="0"/>
              <a:t>         Efficiency and </a:t>
            </a:r>
            <a:r>
              <a:rPr lang="en-US" dirty="0" err="1" smtClean="0"/>
              <a:t>mis</a:t>
            </a:r>
            <a:r>
              <a:rPr lang="en-US" dirty="0" smtClean="0"/>
              <a:t>-identification probability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Use meson and hyperon decays to validate RICH performances:</a:t>
            </a:r>
          </a:p>
          <a:p>
            <a:endParaRPr lang="en-US" sz="1000" dirty="0"/>
          </a:p>
          <a:p>
            <a:r>
              <a:rPr lang="en-US" dirty="0" smtClean="0"/>
              <a:t>          K</a:t>
            </a:r>
            <a:r>
              <a:rPr lang="en-US" baseline="-25000" dirty="0" smtClean="0"/>
              <a:t>S   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for </a:t>
            </a:r>
            <a:r>
              <a:rPr lang="en-US" dirty="0" err="1" smtClean="0"/>
              <a:t>pions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>
                <a:latin typeface="Symbol" charset="2"/>
                <a:cs typeface="Symbol" charset="2"/>
              </a:rPr>
              <a:t>f    </a:t>
            </a:r>
            <a:r>
              <a:rPr lang="en-US" dirty="0" smtClean="0"/>
              <a:t>for kaons</a:t>
            </a:r>
          </a:p>
          <a:p>
            <a:pPr marL="285750" indent="-285750">
              <a:buFont typeface="Symbol" charset="0"/>
              <a:buChar char=" "/>
            </a:pPr>
            <a:r>
              <a:rPr lang="en-US" dirty="0" smtClean="0">
                <a:latin typeface="Symbol" charset="2"/>
                <a:cs typeface="Symbol" charset="2"/>
              </a:rPr>
              <a:t>    L</a:t>
            </a:r>
            <a:r>
              <a:rPr lang="en-US" dirty="0" smtClean="0"/>
              <a:t>    for protons</a:t>
            </a:r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7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00215" y="-76200"/>
            <a:ext cx="21352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Operation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766" y="1305155"/>
            <a:ext cx="6794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Gas system (standard solutions exist):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 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en-US" dirty="0" smtClean="0"/>
              <a:t>Dry atmosphere for the hydrophilic aerogel preservation          </a:t>
            </a:r>
          </a:p>
          <a:p>
            <a:r>
              <a:rPr lang="en-US" dirty="0" smtClean="0"/>
              <a:t> 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en-US" dirty="0" smtClean="0">
                <a:sym typeface="Wingdings"/>
              </a:rPr>
              <a:t>Slight overpressure to prevent contamination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Slow Control (part of the general CLAS12 design):   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en-US" dirty="0" smtClean="0"/>
              <a:t>HV and LV power supply monitor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en-US" dirty="0" smtClean="0">
                <a:sym typeface="Wingdings"/>
              </a:rPr>
              <a:t>Gas monitor: temperature, pressure, humidity</a:t>
            </a:r>
            <a:endParaRPr lang="en-US" dirty="0" smtClean="0"/>
          </a:p>
          <a:p>
            <a:r>
              <a:rPr lang="en-US" dirty="0" smtClean="0"/>
              <a:t> 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en-US" dirty="0" smtClean="0"/>
              <a:t>RICH stability monitor   (i.e. on pedestals, occupancy,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basic signals like high-energy electrons 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8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deview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8" y="2903123"/>
            <a:ext cx="2983682" cy="29836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306" y="2156999"/>
            <a:ext cx="3921103" cy="435410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20697" y="768942"/>
            <a:ext cx="6141262" cy="11476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7443" y="-76200"/>
            <a:ext cx="6720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Interference with Other Detectors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214" y="861300"/>
            <a:ext cx="61631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RICH material budget: </a:t>
            </a:r>
          </a:p>
          <a:p>
            <a:endParaRPr lang="en-US" sz="600" dirty="0" smtClean="0"/>
          </a:p>
          <a:p>
            <a:r>
              <a:rPr lang="en-US" sz="1500" dirty="0" smtClean="0"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500" dirty="0" smtClean="0">
                <a:sym typeface="Zapf Dingbats"/>
              </a:rPr>
              <a:t> Just in front of FTOF wall:  </a:t>
            </a:r>
          </a:p>
          <a:p>
            <a:r>
              <a:rPr lang="en-US" sz="1500" dirty="0" smtClean="0">
                <a:sym typeface="Zapf Dingbats"/>
              </a:rPr>
              <a:t>             multiple scattering  spread </a:t>
            </a:r>
            <a:r>
              <a:rPr lang="en-US" sz="1500" dirty="0" smtClean="0"/>
              <a:t>&lt;&lt; of the FTOF time resolution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454953" y="5887171"/>
            <a:ext cx="2029457" cy="591368"/>
          </a:xfrm>
          <a:prstGeom prst="wedgeEllipseCallout">
            <a:avLst>
              <a:gd name="adj1" fmla="val 35487"/>
              <a:gd name="adj2" fmla="val -1007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0691" y="5912571"/>
            <a:ext cx="166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 0.25 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from PMTs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nd F-E Electronics</a:t>
            </a:r>
            <a:endParaRPr lang="en-US" sz="1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50786" y="2773189"/>
            <a:ext cx="1591128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52218" y="2741183"/>
            <a:ext cx="1408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FTOF resolution limit</a:t>
            </a:r>
            <a:endParaRPr lang="en-US" sz="1100" b="1" dirty="0"/>
          </a:p>
        </p:txBody>
      </p:sp>
      <p:sp>
        <p:nvSpPr>
          <p:cNvPr id="25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2469681" y="2784175"/>
            <a:ext cx="2029457" cy="591368"/>
          </a:xfrm>
          <a:prstGeom prst="wedgeEllipseCallout">
            <a:avLst>
              <a:gd name="adj1" fmla="val -64012"/>
              <a:gd name="adj2" fmla="val 818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72461" y="2826923"/>
            <a:ext cx="1823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~ 0.008 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from 20mm  </a:t>
            </a:r>
          </a:p>
          <a:p>
            <a:pPr algn="ctr"/>
            <a:r>
              <a:rPr lang="en-US" sz="1400" dirty="0" smtClean="0"/>
              <a:t>CFRP mirrors</a:t>
            </a:r>
            <a:endParaRPr lang="en-US" sz="1400" dirty="0"/>
          </a:p>
        </p:txBody>
      </p:sp>
      <p:sp>
        <p:nvSpPr>
          <p:cNvPr id="28" name="Oval Callout 27"/>
          <p:cNvSpPr/>
          <p:nvPr/>
        </p:nvSpPr>
        <p:spPr>
          <a:xfrm>
            <a:off x="300524" y="2327467"/>
            <a:ext cx="1626472" cy="576011"/>
          </a:xfrm>
          <a:prstGeom prst="wedgeEllipseCallout">
            <a:avLst>
              <a:gd name="adj1" fmla="val 12935"/>
              <a:gd name="adj2" fmla="val 1067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20683" y="2339012"/>
            <a:ext cx="1596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~ 0.01-0.04 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from</a:t>
            </a:r>
          </a:p>
          <a:p>
            <a:pPr algn="ctr"/>
            <a:r>
              <a:rPr lang="en-US" sz="1400" dirty="0" smtClean="0"/>
              <a:t>2-6 </a:t>
            </a:r>
            <a:r>
              <a:rPr lang="en-US" sz="1400" dirty="0"/>
              <a:t>c</a:t>
            </a:r>
            <a:r>
              <a:rPr lang="en-US" sz="1400" dirty="0" smtClean="0"/>
              <a:t>m  aerogel</a:t>
            </a:r>
            <a:endParaRPr lang="en-US" sz="1400" dirty="0"/>
          </a:p>
        </p:txBody>
      </p:sp>
      <p:sp>
        <p:nvSpPr>
          <p:cNvPr id="30" name="Oval Callout 29"/>
          <p:cNvSpPr/>
          <p:nvPr/>
        </p:nvSpPr>
        <p:spPr>
          <a:xfrm>
            <a:off x="207810" y="4742776"/>
            <a:ext cx="1626472" cy="576011"/>
          </a:xfrm>
          <a:prstGeom prst="wedgeEllipseCallout">
            <a:avLst>
              <a:gd name="adj1" fmla="val 46297"/>
              <a:gd name="adj2" fmla="val -1036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1861" y="4731231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~ 0.01 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from</a:t>
            </a:r>
          </a:p>
          <a:p>
            <a:pPr algn="ctr"/>
            <a:r>
              <a:rPr lang="en-US" sz="1400" dirty="0" err="1" smtClean="0"/>
              <a:t>CFRP+glass</a:t>
            </a:r>
            <a:r>
              <a:rPr lang="en-US" sz="1400" dirty="0" smtClean="0"/>
              <a:t> mirror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14214" y="5080000"/>
            <a:ext cx="1502877" cy="4156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7224" y="4826118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64754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apshot 2013-09-03 21-10-0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38" y="2045775"/>
            <a:ext cx="4483925" cy="2336800"/>
          </a:xfrm>
          <a:prstGeom prst="rect">
            <a:avLst/>
          </a:prstGeom>
        </p:spPr>
      </p:pic>
      <p:pic>
        <p:nvPicPr>
          <p:cNvPr id="2" name="Picture 1" descr="sideview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8" y="2903123"/>
            <a:ext cx="2983682" cy="298368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20697" y="768942"/>
            <a:ext cx="6141262" cy="11129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7443" y="-76200"/>
            <a:ext cx="6720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Interference with Other Detectors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214" y="826665"/>
            <a:ext cx="61631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RICH material budget: </a:t>
            </a:r>
          </a:p>
          <a:p>
            <a:endParaRPr lang="en-US" sz="600" dirty="0" smtClean="0"/>
          </a:p>
          <a:p>
            <a:pPr marL="285750" indent="-285750">
              <a:buFont typeface="Zapf Dingbats" charset="0"/>
              <a:buChar char="✓"/>
            </a:pPr>
            <a:r>
              <a:rPr lang="en-US" sz="1500" dirty="0" smtClean="0"/>
              <a:t>comparable with ~0.26 X</a:t>
            </a:r>
            <a:r>
              <a:rPr lang="en-US" sz="1500" baseline="-25000" dirty="0" smtClean="0"/>
              <a:t>0</a:t>
            </a:r>
            <a:r>
              <a:rPr lang="en-US" sz="1500" dirty="0" smtClean="0"/>
              <a:t> of FTOF  and much less than </a:t>
            </a:r>
            <a:r>
              <a:rPr lang="en-US" sz="1500" dirty="0" err="1" smtClean="0"/>
              <a:t>preshower</a:t>
            </a:r>
            <a:r>
              <a:rPr lang="en-US" sz="1500" dirty="0" smtClean="0"/>
              <a:t> ~5 X</a:t>
            </a:r>
            <a:r>
              <a:rPr lang="en-US" sz="1500" baseline="-25000" dirty="0" smtClean="0"/>
              <a:t>0</a:t>
            </a:r>
            <a:r>
              <a:rPr lang="en-US" sz="1500" dirty="0" smtClean="0"/>
              <a:t>  </a:t>
            </a:r>
          </a:p>
          <a:p>
            <a:r>
              <a:rPr lang="en-US" sz="1500" dirty="0" smtClean="0"/>
              <a:t>             energy spread &lt;&lt; 10%/√E sampling calorimeter resolution</a:t>
            </a:r>
            <a:endParaRPr lang="en-US" sz="1500" dirty="0"/>
          </a:p>
        </p:txBody>
      </p:sp>
      <p:sp>
        <p:nvSpPr>
          <p:cNvPr id="8" name="Oval Callout 7"/>
          <p:cNvSpPr/>
          <p:nvPr/>
        </p:nvSpPr>
        <p:spPr>
          <a:xfrm>
            <a:off x="1454953" y="5887171"/>
            <a:ext cx="2029457" cy="591368"/>
          </a:xfrm>
          <a:prstGeom prst="wedgeEllipseCallout">
            <a:avLst>
              <a:gd name="adj1" fmla="val 35487"/>
              <a:gd name="adj2" fmla="val -1007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0691" y="5912571"/>
            <a:ext cx="166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 0.25 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from PMTs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nd F-E Electronics</a:t>
            </a:r>
            <a:endParaRPr lang="en-US" sz="1400" dirty="0"/>
          </a:p>
        </p:txBody>
      </p:sp>
      <p:sp>
        <p:nvSpPr>
          <p:cNvPr id="25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2469681" y="2784175"/>
            <a:ext cx="2029457" cy="591368"/>
          </a:xfrm>
          <a:prstGeom prst="wedgeEllipseCallout">
            <a:avLst>
              <a:gd name="adj1" fmla="val -64012"/>
              <a:gd name="adj2" fmla="val 818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72461" y="2826923"/>
            <a:ext cx="1823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~ 0.008 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from 20mm  </a:t>
            </a:r>
          </a:p>
          <a:p>
            <a:pPr algn="ctr"/>
            <a:r>
              <a:rPr lang="en-US" sz="1400" dirty="0" smtClean="0"/>
              <a:t>CFRP mirrors</a:t>
            </a:r>
            <a:endParaRPr lang="en-US" sz="1400" dirty="0"/>
          </a:p>
        </p:txBody>
      </p:sp>
      <p:sp>
        <p:nvSpPr>
          <p:cNvPr id="28" name="Oval Callout 27"/>
          <p:cNvSpPr/>
          <p:nvPr/>
        </p:nvSpPr>
        <p:spPr>
          <a:xfrm>
            <a:off x="300524" y="2327467"/>
            <a:ext cx="1626472" cy="576011"/>
          </a:xfrm>
          <a:prstGeom prst="wedgeEllipseCallout">
            <a:avLst>
              <a:gd name="adj1" fmla="val 12935"/>
              <a:gd name="adj2" fmla="val 1067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20683" y="2339012"/>
            <a:ext cx="1596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~ 0.01-0.04 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from</a:t>
            </a:r>
          </a:p>
          <a:p>
            <a:pPr algn="ctr"/>
            <a:r>
              <a:rPr lang="en-US" sz="1400" dirty="0" smtClean="0"/>
              <a:t>2-6 </a:t>
            </a:r>
            <a:r>
              <a:rPr lang="en-US" sz="1400" dirty="0"/>
              <a:t>c</a:t>
            </a:r>
            <a:r>
              <a:rPr lang="en-US" sz="1400" dirty="0" smtClean="0"/>
              <a:t>m  aerogel</a:t>
            </a:r>
            <a:endParaRPr lang="en-US" sz="1400" dirty="0"/>
          </a:p>
        </p:txBody>
      </p:sp>
      <p:sp>
        <p:nvSpPr>
          <p:cNvPr id="30" name="Oval Callout 29"/>
          <p:cNvSpPr/>
          <p:nvPr/>
        </p:nvSpPr>
        <p:spPr>
          <a:xfrm>
            <a:off x="207810" y="4742776"/>
            <a:ext cx="1626472" cy="576011"/>
          </a:xfrm>
          <a:prstGeom prst="wedgeEllipseCallout">
            <a:avLst>
              <a:gd name="adj1" fmla="val 46297"/>
              <a:gd name="adj2" fmla="val -1036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1861" y="4731231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~ 0.01 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from</a:t>
            </a:r>
          </a:p>
          <a:p>
            <a:pPr algn="ctr"/>
            <a:r>
              <a:rPr lang="en-US" sz="1400" dirty="0" err="1" smtClean="0"/>
              <a:t>CFRP+glass</a:t>
            </a:r>
            <a:r>
              <a:rPr lang="en-US" sz="1400" dirty="0" smtClean="0"/>
              <a:t> mirror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14214" y="5080000"/>
            <a:ext cx="1502877" cy="4156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7224" y="4826118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</a:t>
            </a:r>
          </a:p>
        </p:txBody>
      </p:sp>
      <p:pic>
        <p:nvPicPr>
          <p:cNvPr id="3" name="Picture 2" descr="sigma_ratios_vs_p_Theta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81" y="4382575"/>
            <a:ext cx="4736719" cy="21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8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C_tren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80" y="1798005"/>
            <a:ext cx="4793330" cy="46280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5808" y="2035179"/>
            <a:ext cx="2999620" cy="395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60562" y="-76200"/>
            <a:ext cx="50767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Drift Chamber Occupancy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6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 descr="background_no_fie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9" y="742517"/>
            <a:ext cx="2730149" cy="2716453"/>
          </a:xfrm>
          <a:prstGeom prst="rect">
            <a:avLst/>
          </a:prstGeom>
        </p:spPr>
      </p:pic>
      <p:pic>
        <p:nvPicPr>
          <p:cNvPr id="9" name="Picture 8" descr="background_with_hdfiel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3" y="3605791"/>
            <a:ext cx="2711895" cy="2716453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3264617" y="829047"/>
            <a:ext cx="1076474" cy="498680"/>
          </a:xfrm>
          <a:prstGeom prst="wedgeRoundRectCallout">
            <a:avLst>
              <a:gd name="adj1" fmla="val -68163"/>
              <a:gd name="adj2" fmla="val 1284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 target field</a:t>
            </a:r>
            <a:endParaRPr lang="en-US" sz="1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264617" y="5665762"/>
            <a:ext cx="1076474" cy="498680"/>
          </a:xfrm>
          <a:prstGeom prst="wedgeRoundRectCallout">
            <a:avLst>
              <a:gd name="adj1" fmla="val -71381"/>
              <a:gd name="adj2" fmla="val -1539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With target field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7013152" y="3437131"/>
            <a:ext cx="314677" cy="2333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34129" y="3217070"/>
            <a:ext cx="151140" cy="2565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10893" y="3391726"/>
            <a:ext cx="218457" cy="2333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29650" y="742517"/>
            <a:ext cx="300333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 = 10</a:t>
            </a:r>
            <a:r>
              <a:rPr lang="en-US" sz="1600" b="1" baseline="30000" dirty="0" smtClean="0"/>
              <a:t>35</a:t>
            </a:r>
            <a:r>
              <a:rPr lang="en-US" sz="1600" b="1" dirty="0" smtClean="0"/>
              <a:t> cm</a:t>
            </a:r>
            <a:r>
              <a:rPr lang="en-US" sz="1600" b="1" baseline="30000" dirty="0" smtClean="0"/>
              <a:t>-2</a:t>
            </a:r>
            <a:r>
              <a:rPr lang="en-US" sz="1600" b="1" dirty="0" smtClean="0"/>
              <a:t> s</a:t>
            </a:r>
            <a:r>
              <a:rPr lang="en-US" sz="1600" b="1" baseline="30000" dirty="0" smtClean="0"/>
              <a:t>-1</a:t>
            </a:r>
          </a:p>
          <a:p>
            <a:r>
              <a:rPr lang="en-US" sz="1600" b="1" dirty="0" smtClean="0"/>
              <a:t>DIS rate: 1-10 kHz</a:t>
            </a:r>
            <a:endParaRPr lang="en-US" sz="1600" dirty="0"/>
          </a:p>
          <a:p>
            <a:r>
              <a:rPr lang="en-US" sz="1600" b="1" dirty="0" smtClean="0"/>
              <a:t>Severe Moeller background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</a:t>
            </a:r>
            <a:r>
              <a:rPr lang="en-US" sz="1600" i="1" dirty="0" smtClean="0"/>
              <a:t>- 10-100 k within 250 ns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- </a:t>
            </a:r>
            <a:r>
              <a:rPr lang="en-US" sz="1400" dirty="0" smtClean="0"/>
              <a:t>contained by central solenoid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</a:t>
            </a:r>
            <a:r>
              <a:rPr lang="en-US" sz="1400" dirty="0"/>
              <a:t> </a:t>
            </a:r>
            <a:r>
              <a:rPr lang="en-US" sz="1400" dirty="0" smtClean="0"/>
              <a:t>- showering into long-range photons </a:t>
            </a:r>
            <a:endParaRPr lang="en-US" sz="1400" dirty="0"/>
          </a:p>
        </p:txBody>
      </p:sp>
      <p:sp>
        <p:nvSpPr>
          <p:cNvPr id="21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8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350641" y="-76200"/>
            <a:ext cx="42965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RICH Background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201838" y="4331370"/>
            <a:ext cx="3565170" cy="2110875"/>
          </a:xfrm>
          <a:prstGeom prst="rect">
            <a:avLst/>
          </a:prstGeom>
        </p:spPr>
      </p:pic>
      <p:pic>
        <p:nvPicPr>
          <p:cNvPr id="3" name="Picture 2" descr="RICH_back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775370"/>
            <a:ext cx="4639528" cy="463952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02262" y="3141580"/>
            <a:ext cx="441158" cy="40105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5"/>
          </p:cNvCxnSpPr>
          <p:nvPr/>
        </p:nvCxnSpPr>
        <p:spPr>
          <a:xfrm>
            <a:off x="3778814" y="3483900"/>
            <a:ext cx="1423024" cy="84747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01838" y="4331370"/>
            <a:ext cx="3565170" cy="21108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90"/>
          <p:cNvGrpSpPr>
            <a:grpSpLocks/>
          </p:cNvGrpSpPr>
          <p:nvPr/>
        </p:nvGrpSpPr>
        <p:grpSpPr bwMode="auto">
          <a:xfrm>
            <a:off x="5046480" y="1577476"/>
            <a:ext cx="3969245" cy="1265988"/>
            <a:chOff x="381001" y="4561045"/>
            <a:chExt cx="3969245" cy="1265397"/>
          </a:xfrm>
        </p:grpSpPr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81001" y="4724400"/>
              <a:ext cx="434474" cy="485353"/>
            </a:xfrm>
            <a:prstGeom prst="rightArrow">
              <a:avLst>
                <a:gd name="adj1" fmla="val 50000"/>
                <a:gd name="adj2" fmla="val 37092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947920" y="4561045"/>
              <a:ext cx="3402326" cy="126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600" b="1" dirty="0" smtClean="0">
                  <a:solidFill>
                    <a:srgbClr val="0000FF"/>
                  </a:solidFill>
                  <a:latin typeface="Calibri" charset="0"/>
                </a:rPr>
                <a:t>Major source of backgrounds</a:t>
              </a:r>
              <a:endParaRPr lang="en-US" sz="1600" dirty="0">
                <a:solidFill>
                  <a:srgbClr val="0000FF"/>
                </a:solidFill>
                <a:latin typeface="Calibri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600" dirty="0" smtClean="0">
                  <a:solidFill>
                    <a:srgbClr val="0000FF"/>
                  </a:solidFill>
                  <a:latin typeface="Calibri" charset="0"/>
                </a:rPr>
                <a:t>Photons conversions into the aerogel</a:t>
              </a:r>
            </a:p>
            <a:p>
              <a:pPr>
                <a:lnSpc>
                  <a:spcPct val="120000"/>
                </a:lnSpc>
              </a:pPr>
              <a:r>
                <a:rPr lang="en-US" sz="1600" dirty="0" smtClean="0">
                  <a:solidFill>
                    <a:srgbClr val="0000FF"/>
                  </a:solidFill>
                  <a:latin typeface="Calibri" charset="0"/>
                </a:rPr>
                <a:t>or in the PMT glass window </a:t>
              </a:r>
            </a:p>
            <a:p>
              <a:pPr>
                <a:lnSpc>
                  <a:spcPct val="120000"/>
                </a:lnSpc>
              </a:pPr>
              <a:r>
                <a:rPr lang="en-US" sz="1600" dirty="0" smtClean="0">
                  <a:solidFill>
                    <a:srgbClr val="0000FF"/>
                  </a:solidFill>
                  <a:latin typeface="Calibri" charset="0"/>
                </a:rPr>
                <a:t>producing Cerenkov light</a:t>
              </a:r>
              <a:endParaRPr lang="it-IT" sz="1600" dirty="0">
                <a:solidFill>
                  <a:srgbClr val="0000FF"/>
                </a:solidFill>
                <a:latin typeface="Calibri" charset="0"/>
              </a:endParaRPr>
            </a:p>
          </p:txBody>
        </p:sp>
      </p:grpSp>
      <p:sp>
        <p:nvSpPr>
          <p:cNvPr id="17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4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23603</TotalTime>
  <Words>1773</Words>
  <Application>Microsoft Macintosh PowerPoint</Application>
  <PresentationFormat>On-screen Show (4:3)</PresentationFormat>
  <Paragraphs>384</Paragraphs>
  <Slides>22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447</cp:revision>
  <dcterms:created xsi:type="dcterms:W3CDTF">2012-03-30T13:12:09Z</dcterms:created>
  <dcterms:modified xsi:type="dcterms:W3CDTF">2013-09-03T21:46:10Z</dcterms:modified>
</cp:coreProperties>
</file>