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86" r:id="rId2"/>
    <p:sldId id="287" r:id="rId3"/>
    <p:sldId id="297" r:id="rId4"/>
    <p:sldId id="311" r:id="rId5"/>
    <p:sldId id="299" r:id="rId6"/>
    <p:sldId id="300" r:id="rId7"/>
    <p:sldId id="304" r:id="rId8"/>
    <p:sldId id="305" r:id="rId9"/>
    <p:sldId id="309" r:id="rId10"/>
    <p:sldId id="312" r:id="rId11"/>
    <p:sldId id="296" r:id="rId12"/>
    <p:sldId id="326" r:id="rId13"/>
    <p:sldId id="314" r:id="rId14"/>
    <p:sldId id="294" r:id="rId15"/>
    <p:sldId id="308" r:id="rId16"/>
    <p:sldId id="319" r:id="rId17"/>
    <p:sldId id="322" r:id="rId18"/>
    <p:sldId id="323" r:id="rId19"/>
    <p:sldId id="329" r:id="rId20"/>
    <p:sldId id="327" r:id="rId21"/>
    <p:sldId id="320" r:id="rId22"/>
    <p:sldId id="330" r:id="rId23"/>
    <p:sldId id="331" r:id="rId24"/>
    <p:sldId id="293" r:id="rId25"/>
    <p:sldId id="324" r:id="rId26"/>
    <p:sldId id="30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6" d="100"/>
          <a:sy n="156" d="100"/>
        </p:scale>
        <p:origin x="-1421" y="-10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D8EF9-55BC-4D40-92DE-5A980C121F09}" type="datetimeFigureOut">
              <a:rPr lang="en-US" smtClean="0"/>
              <a:t>10/9/2015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INFN-LNF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356E4F-0503-4850-A606-E00A9E0B251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082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B8B82-46B8-45BD-A05F-5278781CF8A3}" type="datetimeFigureOut">
              <a:rPr lang="en-US" smtClean="0"/>
              <a:t>10/9/2015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INFN-LNF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55B7C-F4DD-4F33-9612-BF58E4ABE5F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083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95B8F-BC53-41DD-9557-B2E8DE4198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8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74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40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78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65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9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10/13/2015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46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10/13/2015</a:t>
            </a:r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1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10/13/2015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16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10/13/2015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14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10/13/2015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12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10/13/2015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34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10/13/2015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0960B-EB3C-40AD-9CA2-025D60B18F4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microsoft.com/office/2007/relationships/hdphoto" Target="../media/hdphoto2.wdp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5292080" y="2780928"/>
            <a:ext cx="3851920" cy="98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RICH Installation </a:t>
            </a:r>
          </a:p>
          <a:p>
            <a:r>
              <a:rPr lang="en-US" sz="2400" b="1" dirty="0" smtClean="0"/>
              <a:t>and </a:t>
            </a:r>
          </a:p>
          <a:p>
            <a:r>
              <a:rPr lang="en-US" sz="2400" b="1" dirty="0" smtClean="0"/>
              <a:t>integration in CLAS12</a:t>
            </a:r>
          </a:p>
          <a:p>
            <a:r>
              <a:rPr lang="en-US" sz="1100" b="1" dirty="0" smtClean="0"/>
              <a:t>October 13</a:t>
            </a:r>
            <a:r>
              <a:rPr lang="en-US" sz="1100" b="1" baseline="30000" dirty="0" smtClean="0"/>
              <a:t>th</a:t>
            </a:r>
            <a:r>
              <a:rPr lang="en-US" sz="1100" b="1" dirty="0" smtClean="0"/>
              <a:t> 2015</a:t>
            </a:r>
            <a:endParaRPr lang="en-US" sz="1100" b="1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5652120" y="5517232"/>
            <a:ext cx="3491880" cy="547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/>
              <a:t>D. Orecchini, S. Tomassini</a:t>
            </a:r>
            <a:endParaRPr lang="en-US" sz="1600" b="1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DA04-C0C9-4F53-864E-28B1F735A1CB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r="6963"/>
          <a:stretch/>
        </p:blipFill>
        <p:spPr bwMode="auto">
          <a:xfrm>
            <a:off x="2746" y="0"/>
            <a:ext cx="5505357" cy="629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55515"/>
            <a:ext cx="1009402" cy="642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116632"/>
            <a:ext cx="3851920" cy="208823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CLAS12</a:t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RICH- </a:t>
            </a:r>
            <a:r>
              <a:rPr lang="en-US" sz="4000" b="1" dirty="0">
                <a:solidFill>
                  <a:srgbClr val="FF0000"/>
                </a:solidFill>
              </a:rPr>
              <a:t>Mid Term Review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9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07688"/>
            <a:ext cx="6607151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" y="0"/>
            <a:ext cx="914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  <a:cs typeface="Aharoni" panose="02010803020104030203" pitchFamily="2" charset="-79"/>
              </a:rPr>
              <a:t>TROLLEY FOR THE TRANSPORTATION</a:t>
            </a:r>
            <a:endParaRPr lang="en-US" sz="2400" b="1" i="1" dirty="0">
              <a:solidFill>
                <a:srgbClr val="FF0000"/>
              </a:solidFill>
              <a:cs typeface="Bradley Hand Bold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16416" y="6577607"/>
            <a:ext cx="827585" cy="280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2754115" y="5517232"/>
            <a:ext cx="1128847" cy="360039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TROLLEY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80112" y="1207688"/>
            <a:ext cx="1558936" cy="327843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RICH MODULE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1" idx="1"/>
          </p:cNvCxnSpPr>
          <p:nvPr/>
        </p:nvCxnSpPr>
        <p:spPr>
          <a:xfrm flipH="1">
            <a:off x="5076056" y="1371610"/>
            <a:ext cx="504056" cy="119329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4" idx="0"/>
          </p:cNvCxnSpPr>
          <p:nvPr/>
        </p:nvCxnSpPr>
        <p:spPr>
          <a:xfrm flipH="1" flipV="1">
            <a:off x="3174523" y="4887162"/>
            <a:ext cx="144016" cy="63007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716952" y="2237622"/>
            <a:ext cx="3037587" cy="15514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 i="1" dirty="0" smtClean="0">
                <a:latin typeface="Comic Sans MS" panose="030F0702030302020204" pitchFamily="66" charset="0"/>
              </a:rPr>
              <a:t>AN EXPECIALLY DESIGNED TROLLEY WILL BE USED TO TRANSPORT THE RICH TO THE HALL B  IN ORDER TO REDUCE AS MUCH AS POSSIBLE THE RISK OF BREAKING THE AEROGEL TILES  AND TO NOT STRESS THE AEROGEL SUSPENTION SYSTEM </a:t>
            </a:r>
            <a:endParaRPr lang="en-US" sz="1200" i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0"/>
          <p:cNvSpPr/>
          <p:nvPr/>
        </p:nvSpPr>
        <p:spPr>
          <a:xfrm>
            <a:off x="467544" y="460472"/>
            <a:ext cx="3535696" cy="936103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omic Sans MS" panose="030F0702030302020204" pitchFamily="66" charset="0"/>
              </a:rPr>
              <a:t>The volume will be closed and sealed  in its final assembly and the inner volume will be temporarily fluxed by dry nitrogen </a:t>
            </a:r>
            <a:endParaRPr lang="en-US" sz="1400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24"/>
          <p:cNvCxnSpPr>
            <a:stCxn id="15" idx="2"/>
          </p:cNvCxnSpPr>
          <p:nvPr/>
        </p:nvCxnSpPr>
        <p:spPr>
          <a:xfrm>
            <a:off x="2235392" y="1396575"/>
            <a:ext cx="715648" cy="86409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10</a:t>
            </a:fld>
            <a:endParaRPr lang="en-US"/>
          </a:p>
        </p:txBody>
      </p:sp>
      <p:sp>
        <p:nvSpPr>
          <p:cNvPr id="26" name="Rectangle 10"/>
          <p:cNvSpPr/>
          <p:nvPr/>
        </p:nvSpPr>
        <p:spPr>
          <a:xfrm>
            <a:off x="395536" y="5312116"/>
            <a:ext cx="1872208" cy="545525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omic Sans MS" panose="030F0702030302020204" pitchFamily="66" charset="0"/>
              </a:rPr>
              <a:t>Low pressure tires to damp vibrations</a:t>
            </a:r>
            <a:endParaRPr lang="en-US" sz="1400" dirty="0">
              <a:latin typeface="Comic Sans MS" panose="030F0702030302020204" pitchFamily="66" charset="0"/>
            </a:endParaRPr>
          </a:p>
        </p:txBody>
      </p:sp>
      <p:cxnSp>
        <p:nvCxnSpPr>
          <p:cNvPr id="29" name="Straight Arrow Connector 23"/>
          <p:cNvCxnSpPr>
            <a:stCxn id="26" idx="0"/>
          </p:cNvCxnSpPr>
          <p:nvPr/>
        </p:nvCxnSpPr>
        <p:spPr>
          <a:xfrm flipV="1">
            <a:off x="1331640" y="5013176"/>
            <a:ext cx="144016" cy="29894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10"/>
          <p:cNvSpPr/>
          <p:nvPr/>
        </p:nvSpPr>
        <p:spPr>
          <a:xfrm>
            <a:off x="3882962" y="5949280"/>
            <a:ext cx="1872208" cy="545525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latin typeface="Comic Sans MS" panose="030F0702030302020204" pitchFamily="66" charset="0"/>
              </a:rPr>
              <a:t>Jackable</a:t>
            </a:r>
            <a:r>
              <a:rPr lang="en-US" sz="1400" dirty="0" smtClean="0">
                <a:latin typeface="Comic Sans MS" panose="030F0702030302020204" pitchFamily="66" charset="0"/>
              </a:rPr>
              <a:t> wheels for fine adjustment </a:t>
            </a:r>
            <a:endParaRPr lang="en-US" sz="1400" dirty="0">
              <a:latin typeface="Comic Sans MS" panose="030F0702030302020204" pitchFamily="66" charset="0"/>
            </a:endParaRPr>
          </a:p>
        </p:txBody>
      </p:sp>
      <p:cxnSp>
        <p:nvCxnSpPr>
          <p:cNvPr id="32" name="Straight Arrow Connector 23"/>
          <p:cNvCxnSpPr>
            <a:stCxn id="31" idx="0"/>
          </p:cNvCxnSpPr>
          <p:nvPr/>
        </p:nvCxnSpPr>
        <p:spPr>
          <a:xfrm flipH="1" flipV="1">
            <a:off x="4571999" y="5584878"/>
            <a:ext cx="247067" cy="36440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0"/>
          <p:cNvSpPr/>
          <p:nvPr/>
        </p:nvSpPr>
        <p:spPr>
          <a:xfrm>
            <a:off x="6804248" y="4941167"/>
            <a:ext cx="2123056" cy="936104"/>
          </a:xfrm>
          <a:prstGeom prst="rect">
            <a:avLst/>
          </a:prstGeom>
          <a:solidFill>
            <a:srgbClr val="92D05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omic Sans MS" panose="030F0702030302020204" pitchFamily="66" charset="0"/>
              </a:rPr>
              <a:t>The system can be safely pulled by a Forklift or electric tractor …</a:t>
            </a:r>
            <a:endParaRPr lang="en-US" sz="1400" dirty="0">
              <a:latin typeface="Comic Sans MS" panose="030F0702030302020204" pitchFamily="66" charset="0"/>
            </a:endParaRPr>
          </a:p>
        </p:txBody>
      </p:sp>
      <p:cxnSp>
        <p:nvCxnSpPr>
          <p:cNvPr id="36" name="Straight Arrow Connector 23"/>
          <p:cNvCxnSpPr>
            <a:stCxn id="35" idx="1"/>
          </p:cNvCxnSpPr>
          <p:nvPr/>
        </p:nvCxnSpPr>
        <p:spPr>
          <a:xfrm flipH="1" flipV="1">
            <a:off x="6516216" y="5301208"/>
            <a:ext cx="288032" cy="10801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1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90961"/>
            <a:ext cx="5616624" cy="582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Hall B ENTRANCE</a:t>
            </a:r>
            <a:endParaRPr lang="en-US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11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5652120" y="764704"/>
            <a:ext cx="33843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b="1" dirty="0" smtClean="0"/>
              <a:t>To easily enter the hall B door, the trolley has an asymmetric shape </a:t>
            </a:r>
          </a:p>
          <a:p>
            <a:endParaRPr lang="en-US" b="1" dirty="0"/>
          </a:p>
          <a:p>
            <a:r>
              <a:rPr lang="en-US" b="1" dirty="0" smtClean="0"/>
              <a:t>There are 10 cm of clearance on each side of the door</a:t>
            </a:r>
          </a:p>
          <a:p>
            <a:endParaRPr lang="en-US" b="1" dirty="0"/>
          </a:p>
          <a:p>
            <a:r>
              <a:rPr lang="en-US" b="1" dirty="0"/>
              <a:t>One stirrup must be dismounted and the two patch panels must be folded 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98" y="4126995"/>
            <a:ext cx="228062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61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Back Rotation once in hall B</a:t>
            </a:r>
            <a:endParaRPr lang="en-US" b="1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12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4744"/>
            <a:ext cx="4554867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472" y="980728"/>
            <a:ext cx="451217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5"/>
          <p:cNvSpPr txBox="1"/>
          <p:nvPr/>
        </p:nvSpPr>
        <p:spPr>
          <a:xfrm>
            <a:off x="148809" y="5157192"/>
            <a:ext cx="881211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The assembly structure will be dismounted and remounted in Hall B</a:t>
            </a:r>
          </a:p>
          <a:p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The RICH will be back rotated </a:t>
            </a:r>
            <a:r>
              <a:rPr lang="en-US" sz="2000" b="1" dirty="0">
                <a:solidFill>
                  <a:srgbClr val="FF0000"/>
                </a:solidFill>
              </a:rPr>
              <a:t>to </a:t>
            </a:r>
            <a:r>
              <a:rPr lang="en-US" sz="2000" b="1" dirty="0" smtClean="0">
                <a:solidFill>
                  <a:srgbClr val="FF0000"/>
                </a:solidFill>
              </a:rPr>
              <a:t>the position ready to attach the lifting tool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0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744" y="935332"/>
            <a:ext cx="5285102" cy="429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8316416" y="6577607"/>
            <a:ext cx="827585" cy="280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2339752" y="5049180"/>
            <a:ext cx="1440160" cy="324036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LIFTING TRIPOD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0"/>
          </p:cNvCxnSpPr>
          <p:nvPr/>
        </p:nvCxnSpPr>
        <p:spPr>
          <a:xfrm flipV="1">
            <a:off x="3059832" y="3082267"/>
            <a:ext cx="144016" cy="196691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292080" y="4905164"/>
            <a:ext cx="3037587" cy="9361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 i="1" dirty="0" smtClean="0">
                <a:latin typeface="Comic Sans MS" panose="030F0702030302020204" pitchFamily="66" charset="0"/>
              </a:rPr>
              <a:t>A TRIPOD FOR RIGGING THE RICH MODULE ON THE FORWARD CARRIAGE IS UNDER DEVELOPMENT</a:t>
            </a:r>
          </a:p>
          <a:p>
            <a:pPr algn="just"/>
            <a:r>
              <a:rPr lang="en-US" sz="1200" i="1" dirty="0" smtClean="0">
                <a:latin typeface="Comic Sans MS" panose="030F0702030302020204" pitchFamily="66" charset="0"/>
              </a:rPr>
              <a:t>Details in the Dario’s presentation</a:t>
            </a:r>
            <a:endParaRPr lang="en-US" sz="1200" i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E:\JLab-CLAS_12-RICH - June_2015 REVIEW\PICS\Pic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77362"/>
            <a:ext cx="3454709" cy="23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ccia in giù 17"/>
          <p:cNvSpPr/>
          <p:nvPr/>
        </p:nvSpPr>
        <p:spPr>
          <a:xfrm rot="10800000">
            <a:off x="3658742" y="1052736"/>
            <a:ext cx="162018" cy="136815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sellaDiTesto 19"/>
          <p:cNvSpPr txBox="1"/>
          <p:nvPr/>
        </p:nvSpPr>
        <p:spPr>
          <a:xfrm>
            <a:off x="3347864" y="69269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Crane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Freccia in giù 20"/>
          <p:cNvSpPr/>
          <p:nvPr/>
        </p:nvSpPr>
        <p:spPr>
          <a:xfrm>
            <a:off x="4513002" y="3356992"/>
            <a:ext cx="162018" cy="136815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sellaDiTesto 21"/>
          <p:cNvSpPr txBox="1"/>
          <p:nvPr/>
        </p:nvSpPr>
        <p:spPr>
          <a:xfrm>
            <a:off x="4779278" y="4158055"/>
            <a:ext cx="94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Counter Weight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13</a:t>
            </a:fld>
            <a:endParaRPr lang="en-US"/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0" y="116632"/>
            <a:ext cx="9144000" cy="620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LIFTING TOOL INSTALLATION</a:t>
            </a:r>
            <a:endParaRPr lang="en-US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59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6372389" cy="576064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03648" y="0"/>
            <a:ext cx="7293496" cy="7200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Installation in CLAS12</a:t>
            </a:r>
            <a:endParaRPr lang="en-US" b="1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8" b="95701" l="7096" r="960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46791">
            <a:off x="6236569" y="3901548"/>
            <a:ext cx="2520280" cy="221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ccia in giù 9"/>
          <p:cNvSpPr/>
          <p:nvPr/>
        </p:nvSpPr>
        <p:spPr>
          <a:xfrm rot="10800000">
            <a:off x="7925210" y="3413063"/>
            <a:ext cx="162018" cy="136815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/>
          <p:cNvSpPr txBox="1"/>
          <p:nvPr/>
        </p:nvSpPr>
        <p:spPr>
          <a:xfrm>
            <a:off x="7029245" y="33683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Crane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Freccia in giù 11"/>
          <p:cNvSpPr/>
          <p:nvPr/>
        </p:nvSpPr>
        <p:spPr>
          <a:xfrm>
            <a:off x="8532440" y="5104380"/>
            <a:ext cx="162018" cy="136815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/>
          <p:cNvSpPr txBox="1"/>
          <p:nvPr/>
        </p:nvSpPr>
        <p:spPr>
          <a:xfrm>
            <a:off x="7533793" y="5633778"/>
            <a:ext cx="94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Counter Weight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Freccia in giù 13"/>
          <p:cNvSpPr/>
          <p:nvPr/>
        </p:nvSpPr>
        <p:spPr>
          <a:xfrm rot="10800000">
            <a:off x="5724128" y="2180912"/>
            <a:ext cx="162018" cy="136815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/>
          <p:cNvSpPr txBox="1"/>
          <p:nvPr/>
        </p:nvSpPr>
        <p:spPr>
          <a:xfrm>
            <a:off x="5903906" y="227687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Crane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Freccia in giù 15"/>
          <p:cNvSpPr/>
          <p:nvPr/>
        </p:nvSpPr>
        <p:spPr>
          <a:xfrm>
            <a:off x="6075167" y="3765439"/>
            <a:ext cx="162018" cy="136815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5067055" y="4781215"/>
            <a:ext cx="94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Counter Weight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209094" y="908720"/>
            <a:ext cx="2301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module will be rotated by means of the hall B crane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2618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124744"/>
            <a:ext cx="5832648" cy="527271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87824" y="9952"/>
            <a:ext cx="5997352" cy="79208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Installation in CLAS12 </a:t>
            </a:r>
            <a:r>
              <a:rPr lang="en-US" b="1" dirty="0" err="1" smtClean="0"/>
              <a:t>cont</a:t>
            </a:r>
            <a:r>
              <a:rPr lang="en-US" b="1" dirty="0" smtClean="0"/>
              <a:t>’</a:t>
            </a:r>
            <a:endParaRPr lang="en-US" b="1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15</a:t>
            </a:fld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5" b="97345" l="4800" r="92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48680"/>
            <a:ext cx="3903088" cy="352839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50" b="98083" l="320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" y="1"/>
            <a:ext cx="2598319" cy="234888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55576" y="227687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604079" y="400506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084168" y="602472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3962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36104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UTILITIES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16</a:t>
            </a:fld>
            <a:endParaRPr lang="en-US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107504" y="1124744"/>
            <a:ext cx="8820472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Compressed air to cool down the electronic panel to keep safe the FTOF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	Limit temperature is 100F on the FTOF panel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  <a:p>
            <a:r>
              <a:rPr lang="en-US" b="1" dirty="0" smtClean="0"/>
              <a:t>Purging Nitrogen</a:t>
            </a:r>
            <a:r>
              <a:rPr lang="en-US" dirty="0" smtClean="0"/>
              <a:t> to reduce the relative humidity inside the RICH as required to maintain the aerogel performances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dirty="0" smtClean="0"/>
              <a:t>	 Total volume  is </a:t>
            </a:r>
            <a:r>
              <a:rPr lang="en-US" b="1" dirty="0" smtClean="0"/>
              <a:t>5 m^3 </a:t>
            </a:r>
            <a:endParaRPr lang="en-US" dirty="0" smtClean="0"/>
          </a:p>
          <a:p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25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6" r="6561" b="32148"/>
          <a:stretch/>
        </p:blipFill>
        <p:spPr>
          <a:xfrm>
            <a:off x="179511" y="4869160"/>
            <a:ext cx="3831697" cy="1368152"/>
          </a:xfrm>
          <a:prstGeom prst="rect">
            <a:avLst/>
          </a:prstGeom>
        </p:spPr>
      </p:pic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171" y="44742"/>
            <a:ext cx="8228763" cy="72208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b="1" u="sng" dirty="0" smtClean="0"/>
              <a:t>Electronic Box: Test Cooling Setup</a:t>
            </a:r>
            <a:endParaRPr lang="en-US" b="1" u="sng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53732" y="3110408"/>
            <a:ext cx="2488319" cy="3342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655681" y="3118245"/>
            <a:ext cx="2488319" cy="33350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3415725" y="669415"/>
            <a:ext cx="5597864" cy="2471553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anchorCtr="0" compatLnSpc="0">
            <a:spAutoFit/>
          </a:bodyPr>
          <a:lstStyle/>
          <a:p>
            <a:pPr hangingPunct="0"/>
            <a:r>
              <a:rPr lang="en-US" b="1" dirty="0">
                <a:latin typeface="Liberation Sans" pitchFamily="18"/>
                <a:ea typeface="DejaVu Sans" pitchFamily="2"/>
                <a:cs typeface="Lohit Devanagari" pitchFamily="2"/>
              </a:rPr>
              <a:t>Prototype of half of the electronic panel made of Aluminum and PVC and resistive wires to simulate the </a:t>
            </a:r>
            <a:r>
              <a:rPr lang="en-US" b="1" dirty="0" smtClean="0">
                <a:latin typeface="Liberation Sans" pitchFamily="18"/>
                <a:ea typeface="DejaVu Sans" pitchFamily="2"/>
                <a:cs typeface="Lohit Devanagari" pitchFamily="2"/>
              </a:rPr>
              <a:t>heating. </a:t>
            </a:r>
          </a:p>
          <a:p>
            <a:pPr hangingPunct="0"/>
            <a:r>
              <a:rPr lang="en-US" b="1" dirty="0" smtClean="0">
                <a:latin typeface="Liberation Sans" pitchFamily="18"/>
                <a:ea typeface="DejaVu Sans" pitchFamily="2"/>
                <a:cs typeface="Lohit Devanagari" pitchFamily="2"/>
              </a:rPr>
              <a:t>The box is sealed and has an air inlet and outlet</a:t>
            </a:r>
            <a:endParaRPr lang="en-US" b="1" dirty="0">
              <a:latin typeface="Liberation Sans" pitchFamily="18"/>
              <a:ea typeface="DejaVu Sans" pitchFamily="2"/>
              <a:cs typeface="Lohit Devanagari" pitchFamily="2"/>
            </a:endParaRPr>
          </a:p>
          <a:p>
            <a:pPr hangingPunct="0"/>
            <a:r>
              <a:rPr lang="en-US" b="1" dirty="0">
                <a:latin typeface="Liberation Sans" pitchFamily="18"/>
                <a:ea typeface="DejaVu Sans" pitchFamily="2"/>
                <a:cs typeface="Lohit Devanagari" pitchFamily="2"/>
              </a:rPr>
              <a:t>- 50W on the ASIC plane</a:t>
            </a:r>
          </a:p>
          <a:p>
            <a:pPr hangingPunct="0"/>
            <a:r>
              <a:rPr lang="en-US" b="1" dirty="0">
                <a:latin typeface="Liberation Sans" pitchFamily="18"/>
                <a:ea typeface="DejaVu Sans" pitchFamily="2"/>
                <a:cs typeface="Lohit Devanagari" pitchFamily="2"/>
              </a:rPr>
              <a:t>- 150W on the FPGA plane</a:t>
            </a:r>
          </a:p>
          <a:p>
            <a:pPr hangingPunct="0"/>
            <a:r>
              <a:rPr lang="en-US" b="1" dirty="0">
                <a:latin typeface="Liberation Sans" pitchFamily="18"/>
                <a:ea typeface="DejaVu Sans" pitchFamily="2"/>
                <a:cs typeface="Lohit Devanagari" pitchFamily="2"/>
              </a:rPr>
              <a:t>Fresh air fluxed inside the box from a compressor</a:t>
            </a:r>
          </a:p>
          <a:p>
            <a:pPr hangingPunct="0"/>
            <a:r>
              <a:rPr lang="en-US" b="1" dirty="0">
                <a:latin typeface="Liberation Sans" pitchFamily="18"/>
                <a:ea typeface="DejaVu Sans" pitchFamily="2"/>
                <a:cs typeface="Lohit Devanagari" pitchFamily="2"/>
              </a:rPr>
              <a:t>Temperatures measured in few points inside and outside </a:t>
            </a:r>
            <a:r>
              <a:rPr lang="en-US" b="1" dirty="0" smtClean="0">
                <a:latin typeface="Liberation Sans" pitchFamily="18"/>
                <a:ea typeface="DejaVu Sans" pitchFamily="2"/>
                <a:cs typeface="Lohit Devanagari" pitchFamily="2"/>
              </a:rPr>
              <a:t>the </a:t>
            </a:r>
            <a:r>
              <a:rPr lang="en-US" b="1" dirty="0">
                <a:latin typeface="Liberation Sans" pitchFamily="18"/>
                <a:ea typeface="DejaVu Sans" pitchFamily="2"/>
                <a:cs typeface="Lohit Devanagari" pitchFamily="2"/>
              </a:rPr>
              <a:t>box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9798" y="4216220"/>
            <a:ext cx="3893240" cy="853040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/>
            <a:r>
              <a:rPr lang="en-US" b="1" dirty="0">
                <a:latin typeface="Liberation Sans" pitchFamily="18"/>
                <a:ea typeface="DejaVu Sans" pitchFamily="2"/>
                <a:cs typeface="Lohit Devanagari" pitchFamily="2"/>
              </a:rPr>
              <a:t>Temperature limit for TOF operation </a:t>
            </a:r>
            <a:endParaRPr lang="en-US" b="1" dirty="0" smtClean="0">
              <a:latin typeface="Liberation Sans" pitchFamily="18"/>
              <a:ea typeface="DejaVu Sans" pitchFamily="2"/>
              <a:cs typeface="Lohit Devanagari" pitchFamily="2"/>
            </a:endParaRPr>
          </a:p>
          <a:p>
            <a:pPr hangingPunct="0"/>
            <a:r>
              <a:rPr lang="en-US" b="1" dirty="0" smtClean="0">
                <a:latin typeface="Liberation Sans" pitchFamily="18"/>
                <a:ea typeface="DejaVu Sans" pitchFamily="2"/>
                <a:cs typeface="Lohit Devanagari" pitchFamily="2"/>
              </a:rPr>
              <a:t>is </a:t>
            </a:r>
            <a:r>
              <a:rPr lang="en-US" b="1" dirty="0" smtClean="0">
                <a:solidFill>
                  <a:srgbClr val="FF0000"/>
                </a:solidFill>
                <a:latin typeface="Liberation Sans" pitchFamily="18"/>
                <a:ea typeface="DejaVu Sans" pitchFamily="2"/>
                <a:cs typeface="Lohit Devanagari" pitchFamily="2"/>
              </a:rPr>
              <a:t>100 </a:t>
            </a:r>
            <a:r>
              <a:rPr lang="en-US" b="1" dirty="0" smtClean="0">
                <a:latin typeface="Liberation Sans" pitchFamily="18"/>
                <a:ea typeface="DejaVu Sans" pitchFamily="2"/>
                <a:cs typeface="Lohit Devanagari" pitchFamily="2"/>
              </a:rPr>
              <a:t>°F </a:t>
            </a:r>
            <a:r>
              <a:rPr lang="en-US" b="1" dirty="0">
                <a:latin typeface="Liberation Sans" pitchFamily="18"/>
                <a:ea typeface="DejaVu Sans" pitchFamily="2"/>
                <a:cs typeface="Lohit Devanagari" pitchFamily="2"/>
              </a:rPr>
              <a:t>/</a:t>
            </a:r>
            <a:r>
              <a:rPr lang="en-US" b="1" dirty="0">
                <a:solidFill>
                  <a:srgbClr val="FF0000"/>
                </a:solidFill>
                <a:latin typeface="Liberation Sans" pitchFamily="18"/>
                <a:ea typeface="DejaVu Sans" pitchFamily="2"/>
                <a:cs typeface="Lohit Devanagari" pitchFamily="2"/>
              </a:rPr>
              <a:t>38</a:t>
            </a:r>
            <a:r>
              <a:rPr lang="en-US" b="1" dirty="0">
                <a:latin typeface="Liberation Sans" pitchFamily="18"/>
                <a:ea typeface="DejaVu Sans" pitchFamily="2"/>
                <a:cs typeface="Lohit Devanagari" pitchFamily="2"/>
              </a:rPr>
              <a:t> </a:t>
            </a:r>
            <a:r>
              <a:rPr lang="en-US" b="1" dirty="0" smtClean="0">
                <a:latin typeface="Liberation Sans" pitchFamily="18"/>
                <a:ea typeface="DejaVu Sans" pitchFamily="2"/>
                <a:cs typeface="Lohit Devanagari" pitchFamily="2"/>
              </a:rPr>
              <a:t>°C</a:t>
            </a:r>
          </a:p>
          <a:p>
            <a:pPr hangingPunct="0"/>
            <a:endParaRPr lang="en-US" b="1" dirty="0"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12" name="Freccia circolare a destra 11"/>
          <p:cNvSpPr/>
          <p:nvPr/>
        </p:nvSpPr>
        <p:spPr>
          <a:xfrm>
            <a:off x="7308304" y="3789040"/>
            <a:ext cx="288032" cy="346185"/>
          </a:xfrm>
          <a:prstGeom prst="curvedRight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ccia circolare a destra 12"/>
          <p:cNvSpPr/>
          <p:nvPr/>
        </p:nvSpPr>
        <p:spPr>
          <a:xfrm>
            <a:off x="7380312" y="4085509"/>
            <a:ext cx="432048" cy="859877"/>
          </a:xfrm>
          <a:prstGeom prst="curvedRight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ccia circolare a destra 13"/>
          <p:cNvSpPr/>
          <p:nvPr/>
        </p:nvSpPr>
        <p:spPr>
          <a:xfrm>
            <a:off x="7812360" y="4589566"/>
            <a:ext cx="405443" cy="711642"/>
          </a:xfrm>
          <a:prstGeom prst="curvedRight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8217803" y="2807972"/>
            <a:ext cx="576064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Cover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18" name="Connettore 2 17"/>
          <p:cNvCxnSpPr>
            <a:stCxn id="16" idx="2"/>
          </p:cNvCxnSpPr>
          <p:nvPr/>
        </p:nvCxnSpPr>
        <p:spPr>
          <a:xfrm>
            <a:off x="8505835" y="3084971"/>
            <a:ext cx="242629" cy="41603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H="1">
            <a:off x="8172400" y="3789040"/>
            <a:ext cx="621467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ccia circolare a sinistra 24"/>
          <p:cNvSpPr/>
          <p:nvPr/>
        </p:nvSpPr>
        <p:spPr>
          <a:xfrm>
            <a:off x="8427007" y="5527619"/>
            <a:ext cx="576064" cy="1318229"/>
          </a:xfrm>
          <a:prstGeom prst="curvedLeftArrow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Segnaposto piè di pagina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17</a:t>
            </a:fld>
            <a:endParaRPr lang="en-US"/>
          </a:p>
        </p:txBody>
      </p:sp>
      <p:sp>
        <p:nvSpPr>
          <p:cNvPr id="28" name="CasellaDiTesto 27"/>
          <p:cNvSpPr txBox="1"/>
          <p:nvPr/>
        </p:nvSpPr>
        <p:spPr>
          <a:xfrm>
            <a:off x="176627" y="6309320"/>
            <a:ext cx="259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Mirazita</a:t>
            </a:r>
            <a:r>
              <a:rPr lang="en-US" dirty="0" smtClean="0"/>
              <a:t>, V. </a:t>
            </a:r>
            <a:r>
              <a:rPr lang="en-US" dirty="0" err="1" smtClean="0"/>
              <a:t>Lucherini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7"/>
          <a:stretch/>
        </p:blipFill>
        <p:spPr bwMode="auto">
          <a:xfrm>
            <a:off x="59798" y="764704"/>
            <a:ext cx="3407875" cy="263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2 8"/>
          <p:cNvCxnSpPr/>
          <p:nvPr/>
        </p:nvCxnSpPr>
        <p:spPr>
          <a:xfrm flipV="1">
            <a:off x="1043608" y="2708920"/>
            <a:ext cx="648072" cy="86409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395536" y="357301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TOF</a:t>
            </a:r>
            <a:endParaRPr lang="en-US" dirty="0"/>
          </a:p>
        </p:txBody>
      </p:sp>
      <p:cxnSp>
        <p:nvCxnSpPr>
          <p:cNvPr id="29" name="Connettore 2 28"/>
          <p:cNvCxnSpPr>
            <a:stCxn id="30" idx="0"/>
          </p:cNvCxnSpPr>
          <p:nvPr/>
        </p:nvCxnSpPr>
        <p:spPr>
          <a:xfrm flipH="1" flipV="1">
            <a:off x="1907704" y="2636912"/>
            <a:ext cx="198046" cy="10311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1439699" y="3668036"/>
            <a:ext cx="133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Elec. Panel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4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9480" y="1124744"/>
            <a:ext cx="3732480" cy="266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34011" y="3856982"/>
            <a:ext cx="3732480" cy="259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561415" y="3866681"/>
            <a:ext cx="3732480" cy="24804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olo 4"/>
          <p:cNvSpPr txBox="1">
            <a:spLocks noGrp="1"/>
          </p:cNvSpPr>
          <p:nvPr>
            <p:ph type="title" idx="4294967295"/>
          </p:nvPr>
        </p:nvSpPr>
        <p:spPr>
          <a:xfrm>
            <a:off x="457171" y="44743"/>
            <a:ext cx="8228763" cy="575946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b="1" u="sng" dirty="0" smtClean="0"/>
              <a:t>Measured Temperatures</a:t>
            </a:r>
            <a:endParaRPr lang="en-US" b="1" u="sng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0247" y="620688"/>
            <a:ext cx="4335730" cy="71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anchorCtr="0" compatLnSpc="0">
            <a:spAutoFit/>
          </a:bodyPr>
          <a:lstStyle/>
          <a:p>
            <a:pPr hangingPunct="0"/>
            <a:r>
              <a:rPr lang="en-US" b="1" dirty="0">
                <a:latin typeface="Liberation Sans" pitchFamily="18"/>
                <a:ea typeface="DejaVu Sans" pitchFamily="2"/>
                <a:cs typeface="Lohit Devanagari" pitchFamily="2"/>
              </a:rPr>
              <a:t>Air </a:t>
            </a:r>
            <a:r>
              <a:rPr lang="en-US" b="1" dirty="0" smtClean="0">
                <a:latin typeface="Liberation Sans" pitchFamily="18"/>
                <a:ea typeface="DejaVu Sans" pitchFamily="2"/>
                <a:cs typeface="Lohit Devanagari" pitchFamily="2"/>
              </a:rPr>
              <a:t>flow </a:t>
            </a:r>
            <a:r>
              <a:rPr lang="en-US" b="1" dirty="0">
                <a:latin typeface="Liberation Sans" pitchFamily="18"/>
                <a:ea typeface="DejaVu Sans" pitchFamily="2"/>
                <a:cs typeface="Lohit Devanagari" pitchFamily="2"/>
              </a:rPr>
              <a:t>is 100 l/min, inlet temperature </a:t>
            </a:r>
            <a:r>
              <a:rPr lang="en-US" b="1" dirty="0" smtClean="0">
                <a:latin typeface="Liberation Sans" pitchFamily="18"/>
                <a:ea typeface="DejaVu Sans" pitchFamily="2"/>
                <a:cs typeface="Lohit Devanagari" pitchFamily="2"/>
              </a:rPr>
              <a:t>scaled </a:t>
            </a:r>
            <a:r>
              <a:rPr lang="en-US" b="1" dirty="0">
                <a:latin typeface="Liberation Sans" pitchFamily="18"/>
                <a:ea typeface="DejaVu Sans" pitchFamily="2"/>
                <a:cs typeface="Lohit Devanagari" pitchFamily="2"/>
              </a:rPr>
              <a:t>to </a:t>
            </a:r>
            <a:r>
              <a:rPr lang="en-US" b="1" dirty="0" smtClean="0">
                <a:latin typeface="Liberation Sans" pitchFamily="18"/>
                <a:ea typeface="DejaVu Sans" pitchFamily="2"/>
                <a:cs typeface="Lohit Devanagari" pitchFamily="2"/>
              </a:rPr>
              <a:t>20 °C</a:t>
            </a:r>
            <a:endParaRPr lang="en-US" b="1" dirty="0"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773929" y="2747546"/>
            <a:ext cx="2106255" cy="853040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/>
            <a:r>
              <a:rPr lang="en-US" b="1" dirty="0">
                <a:latin typeface="Liberation Sans" pitchFamily="18"/>
                <a:ea typeface="DejaVu Sans" pitchFamily="2"/>
                <a:cs typeface="Lohit Devanagari" pitchFamily="2"/>
              </a:rPr>
              <a:t>RICH cover</a:t>
            </a:r>
          </a:p>
          <a:p>
            <a:pPr hangingPunct="0"/>
            <a:r>
              <a:rPr lang="en-US" b="1" dirty="0" smtClean="0">
                <a:latin typeface="Liberation Sans" pitchFamily="18"/>
                <a:ea typeface="DejaVu Sans" pitchFamily="2"/>
                <a:cs typeface="Lohit Devanagari" pitchFamily="2"/>
              </a:rPr>
              <a:t>Temp vs Time </a:t>
            </a:r>
            <a:endParaRPr lang="en-US" b="1" dirty="0"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084168" y="779408"/>
            <a:ext cx="2903040" cy="199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478976" y="1816970"/>
            <a:ext cx="2903040" cy="199903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/>
          <p:cNvSpPr txBox="1"/>
          <p:nvPr/>
        </p:nvSpPr>
        <p:spPr>
          <a:xfrm>
            <a:off x="4633360" y="1046727"/>
            <a:ext cx="1627196" cy="672214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000" b="1" dirty="0">
                <a:latin typeface="Liberation Sans" pitchFamily="18"/>
                <a:ea typeface="DejaVu Sans" pitchFamily="2"/>
                <a:cs typeface="Lohit Devanagari" pitchFamily="2"/>
              </a:rPr>
              <a:t>Inner</a:t>
            </a:r>
          </a:p>
          <a:p>
            <a:pPr hangingPunct="0"/>
            <a:r>
              <a:rPr lang="en-US" sz="2000" b="1" dirty="0">
                <a:latin typeface="Liberation Sans" pitchFamily="18"/>
                <a:ea typeface="DejaVu Sans" pitchFamily="2"/>
                <a:cs typeface="Lohit Devanagari" pitchFamily="2"/>
              </a:rPr>
              <a:t>temperatures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145467" y="2950874"/>
            <a:ext cx="862884" cy="377326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000" b="1">
                <a:latin typeface="Liberation Sans" pitchFamily="18"/>
                <a:ea typeface="DejaVu Sans" pitchFamily="2"/>
                <a:cs typeface="Lohit Devanagari" pitchFamily="2"/>
              </a:rPr>
              <a:t>FPGA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8189578" y="1194171"/>
            <a:ext cx="777861" cy="377326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000" b="1">
                <a:latin typeface="Liberation Sans" pitchFamily="18"/>
                <a:ea typeface="DejaVu Sans" pitchFamily="2"/>
                <a:cs typeface="Lohit Devanagari" pitchFamily="2"/>
              </a:rPr>
              <a:t>ASIC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393068" y="5852085"/>
            <a:ext cx="2985983" cy="359571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/>
            <a:r>
              <a:rPr lang="en-US" b="1" dirty="0">
                <a:latin typeface="Liberation Sans" pitchFamily="18"/>
                <a:ea typeface="DejaVu Sans" pitchFamily="2"/>
                <a:cs typeface="Lohit Devanagari" pitchFamily="2"/>
              </a:rPr>
              <a:t>FTOF  </a:t>
            </a:r>
            <a:r>
              <a:rPr lang="en-US" b="1" dirty="0" smtClean="0">
                <a:latin typeface="Liberation Sans" pitchFamily="18"/>
                <a:ea typeface="DejaVu Sans" pitchFamily="2"/>
                <a:cs typeface="Lohit Devanagari" pitchFamily="2"/>
              </a:rPr>
              <a:t>Temp vs Time</a:t>
            </a:r>
            <a:endParaRPr lang="en-US" b="1" dirty="0"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308316" y="5483599"/>
            <a:ext cx="1703944" cy="698581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/>
          <a:lstStyle/>
          <a:p>
            <a:pPr hangingPunct="0"/>
            <a:r>
              <a:rPr lang="en-US" sz="1400" b="1" dirty="0">
                <a:latin typeface="Liberation Sans" pitchFamily="18"/>
                <a:ea typeface="DejaVu Sans" pitchFamily="2"/>
                <a:cs typeface="Lohit Devanagari" pitchFamily="2"/>
              </a:rPr>
              <a:t>FTOF  </a:t>
            </a:r>
          </a:p>
          <a:p>
            <a:pPr hangingPunct="0"/>
            <a:r>
              <a:rPr lang="en-US" sz="1400" b="1" dirty="0">
                <a:latin typeface="Liberation Sans" pitchFamily="18"/>
                <a:ea typeface="DejaVu Sans" pitchFamily="2"/>
                <a:cs typeface="Lohit Devanagari" pitchFamily="2"/>
              </a:rPr>
              <a:t>Surface </a:t>
            </a:r>
            <a:r>
              <a:rPr lang="en-US" sz="1400" b="1" dirty="0" smtClean="0">
                <a:latin typeface="Liberation Sans" pitchFamily="18"/>
                <a:ea typeface="DejaVu Sans" pitchFamily="2"/>
                <a:cs typeface="Lohit Devanagari" pitchFamily="2"/>
              </a:rPr>
              <a:t>map</a:t>
            </a:r>
          </a:p>
          <a:p>
            <a:pPr hangingPunct="0"/>
            <a:r>
              <a:rPr lang="en-US" sz="1400" b="1" dirty="0" smtClean="0">
                <a:latin typeface="Liberation Sans" pitchFamily="18"/>
                <a:ea typeface="DejaVu Sans" pitchFamily="2"/>
                <a:cs typeface="Lohit Devanagari" pitchFamily="2"/>
              </a:rPr>
              <a:t>Temp</a:t>
            </a:r>
            <a:endParaRPr lang="en-US" sz="1400" b="1" dirty="0">
              <a:latin typeface="Liberation Sans" pitchFamily="18"/>
              <a:ea typeface="DejaVu Sans" pitchFamily="2"/>
              <a:cs typeface="Lohit Devanagari" pitchFamily="2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850412" y="6381328"/>
            <a:ext cx="5393996" cy="406885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2200" b="1" dirty="0">
                <a:solidFill>
                  <a:srgbClr val="FF0000"/>
                </a:solidFill>
                <a:latin typeface="Liberation Sans" pitchFamily="18"/>
                <a:ea typeface="DejaVu Sans" pitchFamily="2"/>
                <a:cs typeface="Lohit Devanagari" pitchFamily="2"/>
              </a:rPr>
              <a:t>Tmax~28C	well below the requirements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4478976" y="620688"/>
            <a:ext cx="4508232" cy="31450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tangolo 16"/>
          <p:cNvSpPr/>
          <p:nvPr/>
        </p:nvSpPr>
        <p:spPr>
          <a:xfrm>
            <a:off x="834011" y="3856982"/>
            <a:ext cx="7410397" cy="25963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egnaposto numero diapositiva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18</a:t>
            </a:fld>
            <a:endParaRPr lang="en-US"/>
          </a:p>
        </p:txBody>
      </p:sp>
      <p:sp>
        <p:nvSpPr>
          <p:cNvPr id="20" name="CasellaDiTesto 19"/>
          <p:cNvSpPr txBox="1"/>
          <p:nvPr/>
        </p:nvSpPr>
        <p:spPr>
          <a:xfrm>
            <a:off x="176627" y="6444044"/>
            <a:ext cx="259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Mirazita</a:t>
            </a:r>
            <a:r>
              <a:rPr lang="en-US" dirty="0" smtClean="0"/>
              <a:t>, V. </a:t>
            </a:r>
            <a:r>
              <a:rPr lang="en-US" dirty="0" err="1" smtClean="0"/>
              <a:t>Lucherini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11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xyz_GravityON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1" t="22386" r="39565" b="21853"/>
          <a:stretch/>
        </p:blipFill>
        <p:spPr>
          <a:xfrm>
            <a:off x="-13955" y="-188764"/>
            <a:ext cx="4507460" cy="3824152"/>
          </a:xfrm>
          <a:prstGeom prst="rect">
            <a:avLst/>
          </a:prstGeom>
        </p:spPr>
      </p:pic>
      <p:pic>
        <p:nvPicPr>
          <p:cNvPr id="10" name="Picture 9" descr="xyz-vie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1" t="22590" r="40799" b="21445"/>
          <a:stretch/>
        </p:blipFill>
        <p:spPr>
          <a:xfrm>
            <a:off x="-13955" y="3075721"/>
            <a:ext cx="4394606" cy="38381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9451" y="36953"/>
            <a:ext cx="1659429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E</a:t>
            </a:r>
            <a:r>
              <a:rPr lang="en-US" dirty="0" smtClean="0"/>
              <a:t>ffect of gravity</a:t>
            </a:r>
          </a:p>
          <a:p>
            <a:endParaRPr lang="en-US" dirty="0" smtClean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42559" y="57371"/>
            <a:ext cx="1547109" cy="687107"/>
          </a:xfrm>
          <a:prstGeom prst="straightConnector1">
            <a:avLst/>
          </a:prstGeom>
          <a:ln w="76200" cmpd="sng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8249" y="375146"/>
            <a:ext cx="75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gravity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8" descr="xy_view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1" t="22591" r="37581" b="20223"/>
          <a:stretch/>
        </p:blipFill>
        <p:spPr>
          <a:xfrm rot="5400000">
            <a:off x="5191503" y="-43714"/>
            <a:ext cx="2553762" cy="392184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294959" y="2931386"/>
            <a:ext cx="1547109" cy="687107"/>
          </a:xfrm>
          <a:prstGeom prst="straightConnector1">
            <a:avLst/>
          </a:prstGeom>
          <a:ln w="76200" cmpd="sng">
            <a:solidFill>
              <a:schemeClr val="accent2">
                <a:lumMod val="75000"/>
              </a:schemeClr>
            </a:solidFill>
            <a:headEnd type="arrow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0649" y="3249161"/>
            <a:ext cx="75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gravity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12" descr="xy-view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8" t="22183" r="37123" b="20631"/>
          <a:stretch/>
        </p:blipFill>
        <p:spPr>
          <a:xfrm rot="5400000" flipH="1">
            <a:off x="5386622" y="2593027"/>
            <a:ext cx="2609581" cy="392184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934866" y="1400856"/>
            <a:ext cx="0" cy="1418876"/>
          </a:xfrm>
          <a:prstGeom prst="straightConnector1">
            <a:avLst/>
          </a:prstGeom>
          <a:ln w="76200" cmpd="sng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080965" y="4316694"/>
            <a:ext cx="0" cy="1418876"/>
          </a:xfrm>
          <a:prstGeom prst="straightConnector1">
            <a:avLst/>
          </a:prstGeom>
          <a:ln w="76200" cmpd="sng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99992" y="5990498"/>
            <a:ext cx="4275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Effect of natural convection can be neglected  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148064" y="2422629"/>
            <a:ext cx="1851789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err="1" smtClean="0"/>
              <a:t>Tmax</a:t>
            </a:r>
            <a:r>
              <a:rPr lang="en-US" dirty="0" smtClean="0"/>
              <a:t> ~ 37.6 </a:t>
            </a:r>
            <a:r>
              <a:rPr lang="en-US" dirty="0" err="1" smtClean="0"/>
              <a:t>degC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932040" y="3501008"/>
            <a:ext cx="1851789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err="1" smtClean="0"/>
              <a:t>Tmax</a:t>
            </a:r>
            <a:r>
              <a:rPr lang="en-US" dirty="0" smtClean="0"/>
              <a:t> ~ 37.8 </a:t>
            </a:r>
            <a:r>
              <a:rPr lang="en-US" dirty="0" err="1" smtClean="0"/>
              <a:t>degC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7870608" y="1646897"/>
            <a:ext cx="781729" cy="642011"/>
          </a:xfrm>
          <a:prstGeom prst="ellipse">
            <a:avLst/>
          </a:prstGeom>
          <a:noFill/>
          <a:ln>
            <a:solidFill>
              <a:srgbClr val="FF000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038443" y="4241729"/>
            <a:ext cx="781729" cy="642011"/>
          </a:xfrm>
          <a:prstGeom prst="ellipse">
            <a:avLst/>
          </a:prstGeom>
          <a:noFill/>
          <a:ln>
            <a:solidFill>
              <a:srgbClr val="FF000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/>
          <p:cNvSpPr txBox="1"/>
          <p:nvPr/>
        </p:nvSpPr>
        <p:spPr>
          <a:xfrm>
            <a:off x="65438" y="6313663"/>
            <a:ext cx="277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R. </a:t>
            </a:r>
            <a:r>
              <a:rPr lang="en-US" dirty="0" err="1" smtClean="0"/>
              <a:t>Perrino</a:t>
            </a:r>
            <a:r>
              <a:rPr lang="en-US" dirty="0" smtClean="0"/>
              <a:t> – INFN-Lecce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8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00811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Outline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9512" y="1556792"/>
            <a:ext cx="88569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b="1" dirty="0" smtClean="0"/>
              <a:t>Assembly of the detector in the clean room at </a:t>
            </a:r>
            <a:r>
              <a:rPr lang="en-US" sz="3000" b="1" dirty="0" err="1" smtClean="0"/>
              <a:t>JLab</a:t>
            </a:r>
            <a:r>
              <a:rPr lang="en-US" sz="3000" b="1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sz="3000" b="1" dirty="0"/>
          </a:p>
          <a:p>
            <a:pPr marL="514350" indent="-514350">
              <a:buFont typeface="+mj-lt"/>
              <a:buAutoNum type="arabicPeriod"/>
            </a:pPr>
            <a:r>
              <a:rPr lang="en-US" sz="3000" b="1" dirty="0" smtClean="0"/>
              <a:t>RICH transportation to the Hall B</a:t>
            </a:r>
          </a:p>
          <a:p>
            <a:pPr marL="514350" indent="-514350">
              <a:buFont typeface="+mj-lt"/>
              <a:buAutoNum type="arabicPeriod"/>
            </a:pPr>
            <a:endParaRPr lang="en-US" sz="3000" b="1" dirty="0"/>
          </a:p>
          <a:p>
            <a:pPr marL="514350" indent="-514350">
              <a:buFont typeface="+mj-lt"/>
              <a:buAutoNum type="arabicPeriod"/>
            </a:pPr>
            <a:r>
              <a:rPr lang="en-US" sz="3000" b="1" dirty="0" smtClean="0"/>
              <a:t>RICH Installation in the CLAS12 apparatus.</a:t>
            </a:r>
          </a:p>
          <a:p>
            <a:pPr marL="514350" indent="-514350">
              <a:buFont typeface="+mj-lt"/>
              <a:buAutoNum type="arabicPeriod"/>
            </a:pPr>
            <a:endParaRPr lang="en-US" sz="3000" b="1" dirty="0"/>
          </a:p>
          <a:p>
            <a:pPr marL="514350" indent="-514350">
              <a:buFont typeface="+mj-lt"/>
              <a:buAutoNum type="arabicPeriod"/>
            </a:pPr>
            <a:r>
              <a:rPr lang="en-US" sz="3000" b="1" dirty="0" smtClean="0"/>
              <a:t>Utilities</a:t>
            </a:r>
          </a:p>
          <a:p>
            <a:pPr marL="514350" indent="-514350">
              <a:buFont typeface="+mj-lt"/>
              <a:buAutoNum type="arabicPeriod"/>
            </a:pPr>
            <a:endParaRPr lang="en-US" sz="3000" b="1" dirty="0"/>
          </a:p>
          <a:p>
            <a:pPr marL="514350" indent="-514350">
              <a:buFont typeface="+mj-lt"/>
              <a:buAutoNum type="arabicPeriod"/>
            </a:pPr>
            <a:r>
              <a:rPr lang="en-US" sz="3000" b="1" dirty="0" smtClean="0"/>
              <a:t>Conclusions.</a:t>
            </a:r>
            <a:endParaRPr lang="en-US" sz="3000" b="1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AE365-FD3C-4398-AB2D-6730AA6BF92C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it-IT" smtClean="0"/>
              <a:t>S. Tomassini, D. Orecchini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39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20</a:t>
            </a:fld>
            <a:endParaRPr lang="en-US"/>
          </a:p>
        </p:txBody>
      </p:sp>
      <p:sp>
        <p:nvSpPr>
          <p:cNvPr id="4" name="Titolo 4"/>
          <p:cNvSpPr txBox="1">
            <a:spLocks/>
          </p:cNvSpPr>
          <p:nvPr/>
        </p:nvSpPr>
        <p:spPr>
          <a:xfrm>
            <a:off x="457171" y="44742"/>
            <a:ext cx="8228763" cy="80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Utilities: Compressor </a:t>
            </a:r>
            <a:r>
              <a:rPr lang="en-US" dirty="0"/>
              <a:t>Layout</a:t>
            </a:r>
          </a:p>
        </p:txBody>
      </p:sp>
      <p:pic>
        <p:nvPicPr>
          <p:cNvPr id="5" name="Immagine 4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9" b="99378" l="688" r="99427">
                        <a14:foregroundMark x1="9404" y1="4355" x2="81078" y2="2799"/>
                        <a14:foregroundMark x1="81537" y1="3110" x2="97248" y2="6376"/>
                        <a14:foregroundMark x1="98394" y1="7465" x2="97248" y2="85070"/>
                        <a14:foregroundMark x1="81995" y1="11820" x2="73280" y2="27061"/>
                        <a14:foregroundMark x1="63647" y1="15241" x2="79931" y2="14152"/>
                        <a14:foregroundMark x1="62844" y1="26594" x2="82798" y2="24417"/>
                        <a14:foregroundMark x1="58601" y1="63608" x2="65826" y2="75272"/>
                        <a14:foregroundMark x1="26950" y1="17574" x2="42890" y2="27527"/>
                        <a14:foregroundMark x1="98280" y1="6221" x2="86697" y2="3110"/>
                        <a14:foregroundMark x1="2064" y1="34370" x2="8257" y2="34992"/>
                        <a14:foregroundMark x1="2294" y1="33904" x2="6766" y2="40747"/>
                        <a14:foregroundMark x1="1950" y1="33281" x2="1950" y2="39502"/>
                        <a14:foregroundMark x1="1835" y1="33437" x2="8601" y2="32659"/>
                        <a14:foregroundMark x1="1147" y1="32970" x2="1261" y2="38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2419985" cy="1784350"/>
          </a:xfrm>
          <a:prstGeom prst="rect">
            <a:avLst/>
          </a:prstGeom>
          <a:noFill/>
        </p:spPr>
      </p:pic>
      <p:pic>
        <p:nvPicPr>
          <p:cNvPr id="6" name="Immagine 5"/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9" b="99378" l="688" r="99427">
                        <a14:foregroundMark x1="9404" y1="4355" x2="81078" y2="2799"/>
                        <a14:foregroundMark x1="81537" y1="3110" x2="97248" y2="6376"/>
                        <a14:foregroundMark x1="98394" y1="7465" x2="97248" y2="85070"/>
                        <a14:foregroundMark x1="81995" y1="11820" x2="73280" y2="27061"/>
                        <a14:foregroundMark x1="63647" y1="15241" x2="79931" y2="14152"/>
                        <a14:foregroundMark x1="62844" y1="26594" x2="82798" y2="24417"/>
                        <a14:foregroundMark x1="58601" y1="63608" x2="65826" y2="75272"/>
                        <a14:foregroundMark x1="26950" y1="17574" x2="42890" y2="27527"/>
                        <a14:foregroundMark x1="98280" y1="6221" x2="86697" y2="3110"/>
                        <a14:foregroundMark x1="2064" y1="34370" x2="8257" y2="34992"/>
                        <a14:foregroundMark x1="2294" y1="33904" x2="6766" y2="40747"/>
                        <a14:foregroundMark x1="1950" y1="33281" x2="1950" y2="39502"/>
                        <a14:foregroundMark x1="1835" y1="33437" x2="8601" y2="32659"/>
                        <a14:foregroundMark x1="1147" y1="32970" x2="1261" y2="38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980728"/>
            <a:ext cx="2419985" cy="1784350"/>
          </a:xfrm>
          <a:prstGeom prst="rect">
            <a:avLst/>
          </a:prstGeom>
          <a:noFill/>
        </p:spPr>
      </p:pic>
      <p:pic>
        <p:nvPicPr>
          <p:cNvPr id="7" name="Picture 27" descr="elektronikon graphic front_larg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78885"/>
            <a:ext cx="956945" cy="788035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9" name="Connettore 1 8"/>
          <p:cNvCxnSpPr>
            <a:stCxn id="5" idx="3"/>
            <a:endCxn id="7" idx="1"/>
          </p:cNvCxnSpPr>
          <p:nvPr/>
        </p:nvCxnSpPr>
        <p:spPr>
          <a:xfrm>
            <a:off x="2959537" y="1872903"/>
            <a:ext cx="1036399" cy="0"/>
          </a:xfrm>
          <a:prstGeom prst="line">
            <a:avLst/>
          </a:prstGeom>
          <a:ln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>
            <a:stCxn id="7" idx="3"/>
          </p:cNvCxnSpPr>
          <p:nvPr/>
        </p:nvCxnSpPr>
        <p:spPr>
          <a:xfrm>
            <a:off x="4952881" y="1872903"/>
            <a:ext cx="987271" cy="0"/>
          </a:xfrm>
          <a:prstGeom prst="line">
            <a:avLst/>
          </a:prstGeom>
          <a:ln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856" y="2924944"/>
            <a:ext cx="1941923" cy="244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ttore 4 15"/>
          <p:cNvCxnSpPr>
            <a:stCxn id="5" idx="2"/>
            <a:endCxn id="1027" idx="1"/>
          </p:cNvCxnSpPr>
          <p:nvPr/>
        </p:nvCxnSpPr>
        <p:spPr>
          <a:xfrm rot="16200000" flipH="1">
            <a:off x="1911466" y="2603156"/>
            <a:ext cx="1380468" cy="1704311"/>
          </a:xfrm>
          <a:prstGeom prst="bentConnector2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4 17"/>
          <p:cNvCxnSpPr>
            <a:stCxn id="6" idx="2"/>
            <a:endCxn id="1027" idx="3"/>
          </p:cNvCxnSpPr>
          <p:nvPr/>
        </p:nvCxnSpPr>
        <p:spPr>
          <a:xfrm rot="5400000">
            <a:off x="5474716" y="2686141"/>
            <a:ext cx="1380468" cy="1538342"/>
          </a:xfrm>
          <a:prstGeom prst="bentConnector2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4 19"/>
          <p:cNvCxnSpPr>
            <a:stCxn id="1027" idx="2"/>
          </p:cNvCxnSpPr>
          <p:nvPr/>
        </p:nvCxnSpPr>
        <p:spPr>
          <a:xfrm rot="16200000" flipH="1">
            <a:off x="5070939" y="4720026"/>
            <a:ext cx="655141" cy="1947382"/>
          </a:xfrm>
          <a:prstGeom prst="bentConnector2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5076056" y="5693717"/>
            <a:ext cx="13681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To the Electronic Box</a:t>
            </a:r>
            <a:endParaRPr lang="en-US" sz="1050" b="1" dirty="0"/>
          </a:p>
        </p:txBody>
      </p:sp>
      <p:graphicFrame>
        <p:nvGraphicFramePr>
          <p:cNvPr id="22" name="Tabel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198514"/>
              </p:ext>
            </p:extLst>
          </p:nvPr>
        </p:nvGraphicFramePr>
        <p:xfrm>
          <a:off x="35494" y="4196823"/>
          <a:ext cx="2924042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2021"/>
                <a:gridCol w="1462021"/>
              </a:tblGrid>
              <a:tr h="3622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2294">
                <a:tc>
                  <a:txBody>
                    <a:bodyPr/>
                    <a:lstStyle/>
                    <a:p>
                      <a:r>
                        <a:rPr lang="en-US" dirty="0" smtClean="0"/>
                        <a:t>Flow</a:t>
                      </a:r>
                      <a:r>
                        <a:rPr lang="en-US" baseline="0" dirty="0" smtClean="0"/>
                        <a:t>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20,2 l/s</a:t>
                      </a:r>
                      <a:endParaRPr lang="en-US" dirty="0"/>
                    </a:p>
                  </a:txBody>
                  <a:tcPr/>
                </a:tc>
              </a:tr>
              <a:tr h="362294">
                <a:tc>
                  <a:txBody>
                    <a:bodyPr/>
                    <a:lstStyle/>
                    <a:p>
                      <a:r>
                        <a:rPr lang="en-US" dirty="0" smtClean="0"/>
                        <a:t>Elec.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10,4 kW</a:t>
                      </a:r>
                      <a:endParaRPr lang="en-US" dirty="0"/>
                    </a:p>
                  </a:txBody>
                  <a:tcPr/>
                </a:tc>
              </a:tr>
              <a:tr h="362294">
                <a:tc>
                  <a:txBody>
                    <a:bodyPr/>
                    <a:lstStyle/>
                    <a:p>
                      <a:r>
                        <a:rPr lang="en-US" dirty="0" smtClean="0"/>
                        <a:t>Dew Point 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°C</a:t>
                      </a:r>
                      <a:endParaRPr lang="en-US" dirty="0"/>
                    </a:p>
                  </a:txBody>
                  <a:tcPr/>
                </a:tc>
              </a:tr>
              <a:tr h="362294">
                <a:tc>
                  <a:txBody>
                    <a:bodyPr/>
                    <a:lstStyle/>
                    <a:p>
                      <a:r>
                        <a:rPr lang="en-US" dirty="0" smtClean="0"/>
                        <a:t>Dimensions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1,4x0,7x1,8m</a:t>
                      </a:r>
                      <a:endParaRPr lang="en-US" dirty="0"/>
                    </a:p>
                  </a:txBody>
                  <a:tcPr/>
                </a:tc>
              </a:tr>
              <a:tr h="362294">
                <a:tc>
                  <a:txBody>
                    <a:bodyPr/>
                    <a:lstStyle/>
                    <a:p>
                      <a:r>
                        <a:rPr lang="en-US" dirty="0" smtClean="0"/>
                        <a:t>Weight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515 kg</a:t>
                      </a:r>
                      <a:endParaRPr lang="en-US" dirty="0"/>
                    </a:p>
                  </a:txBody>
                  <a:tcPr/>
                </a:tc>
              </a:tr>
              <a:tr h="362294">
                <a:tc>
                  <a:txBody>
                    <a:bodyPr/>
                    <a:lstStyle/>
                    <a:p>
                      <a:r>
                        <a:rPr lang="en-US" dirty="0" smtClean="0"/>
                        <a:t>Noise Press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 dB(A)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ttangolo 7"/>
          <p:cNvSpPr/>
          <p:nvPr/>
        </p:nvSpPr>
        <p:spPr>
          <a:xfrm>
            <a:off x="251520" y="2699628"/>
            <a:ext cx="1455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SF11-8 MC FF</a:t>
            </a:r>
            <a:endParaRPr lang="en-US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228184" y="4654877"/>
            <a:ext cx="2592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Installation area: 10 m^2</a:t>
            </a:r>
          </a:p>
          <a:p>
            <a:r>
              <a:rPr lang="en-US" b="1" dirty="0" smtClean="0"/>
              <a:t>Cost: </a:t>
            </a:r>
            <a:r>
              <a:rPr lang="en-US" b="1" dirty="0" smtClean="0">
                <a:sym typeface="Symbol"/>
              </a:rPr>
              <a:t>30k€</a:t>
            </a:r>
            <a:endParaRPr lang="en-US" b="1" dirty="0"/>
          </a:p>
        </p:txBody>
      </p:sp>
      <p:sp>
        <p:nvSpPr>
          <p:cNvPr id="19" name="Rettangolo 18"/>
          <p:cNvSpPr/>
          <p:nvPr/>
        </p:nvSpPr>
        <p:spPr>
          <a:xfrm>
            <a:off x="7364624" y="2555612"/>
            <a:ext cx="1455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SF11-8 MC FF</a:t>
            </a:r>
            <a:endParaRPr lang="en-US" b="1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5580112" y="6381328"/>
            <a:ext cx="259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Mirazita</a:t>
            </a:r>
            <a:r>
              <a:rPr lang="en-US" dirty="0" smtClean="0"/>
              <a:t>, V. </a:t>
            </a:r>
            <a:r>
              <a:rPr lang="en-US" dirty="0" err="1" smtClean="0"/>
              <a:t>Lucherini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74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9452" y="116632"/>
            <a:ext cx="8229600" cy="936104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UTILITIES: Purging </a:t>
            </a:r>
            <a:r>
              <a:rPr lang="en-US" b="1" dirty="0">
                <a:solidFill>
                  <a:srgbClr val="FF0000"/>
                </a:solidFill>
              </a:rPr>
              <a:t>Nitrogen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7" y="1052736"/>
            <a:ext cx="9121107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979712" y="3933056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ym typeface="Symbol"/>
              </a:rPr>
              <a:t>p= 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0.5</a:t>
            </a:r>
            <a:r>
              <a:rPr lang="en-US" b="1" dirty="0" smtClean="0">
                <a:sym typeface="Symbol"/>
              </a:rPr>
              <a:t> mbar</a:t>
            </a:r>
          </a:p>
          <a:p>
            <a:r>
              <a:rPr lang="en-US" b="1" dirty="0" smtClean="0">
                <a:sym typeface="Symbol"/>
              </a:rPr>
              <a:t>Flow rate  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5</a:t>
            </a:r>
            <a:r>
              <a:rPr lang="en-US" b="1" dirty="0" smtClean="0">
                <a:sym typeface="Symbol"/>
              </a:rPr>
              <a:t> m^3/day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5891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Slow control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856357"/>
            <a:ext cx="80648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Elements to be controlled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Electronics and MAPMT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b="1" dirty="0" smtClean="0"/>
              <a:t>High Voltage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b="1" dirty="0" smtClean="0"/>
              <a:t>Low Voltage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Services</a:t>
            </a:r>
            <a:endParaRPr lang="en-US" sz="2400" b="1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b="1" dirty="0" smtClean="0"/>
              <a:t>Nitrogen gas system</a:t>
            </a:r>
          </a:p>
          <a:p>
            <a:pPr lvl="1"/>
            <a:r>
              <a:rPr lang="en-US" sz="2400" b="1" dirty="0"/>
              <a:t>	</a:t>
            </a:r>
            <a:r>
              <a:rPr lang="en-US" sz="2400" b="1" dirty="0" smtClean="0"/>
              <a:t>- humidity, pressure, flow rate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b="1" dirty="0" smtClean="0"/>
              <a:t>Electronic cooling system</a:t>
            </a:r>
          </a:p>
          <a:p>
            <a:pPr lvl="1"/>
            <a:r>
              <a:rPr lang="en-US" sz="2400" b="1" dirty="0"/>
              <a:t>	</a:t>
            </a:r>
            <a:r>
              <a:rPr lang="en-US" sz="2400" b="1" dirty="0" smtClean="0"/>
              <a:t>- inner temperature</a:t>
            </a:r>
          </a:p>
          <a:p>
            <a:pPr lvl="1"/>
            <a:r>
              <a:rPr lang="en-US" sz="2400" b="1" dirty="0"/>
              <a:t>	</a:t>
            </a:r>
            <a:r>
              <a:rPr lang="en-US" sz="2400" b="1" dirty="0" smtClean="0"/>
              <a:t>- air temperature, humidity, flow rate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b="1" dirty="0"/>
              <a:t>Air </a:t>
            </a:r>
            <a:r>
              <a:rPr lang="en-US" sz="2400" b="1" dirty="0" smtClean="0"/>
              <a:t>Compressors</a:t>
            </a:r>
          </a:p>
          <a:p>
            <a:pPr lvl="2"/>
            <a:r>
              <a:rPr lang="en-US" sz="2400" b="1" dirty="0" smtClean="0"/>
              <a:t>- Functioning status</a:t>
            </a:r>
            <a:endParaRPr lang="en-US" sz="2400" b="1" dirty="0"/>
          </a:p>
          <a:p>
            <a:pPr marL="449263" lvl="1" indent="-449263"/>
            <a:endParaRPr lang="en-US" sz="2400" b="1" dirty="0" smtClean="0"/>
          </a:p>
          <a:p>
            <a:pPr marL="449263" lvl="1" indent="-449263"/>
            <a:r>
              <a:rPr lang="en-US" sz="2400" b="1" dirty="0" smtClean="0"/>
              <a:t>Only instrumentation compatible with </a:t>
            </a:r>
            <a:r>
              <a:rPr lang="en-US" sz="2400" b="1" dirty="0" err="1" smtClean="0"/>
              <a:t>JLab</a:t>
            </a:r>
            <a:r>
              <a:rPr lang="en-US" sz="2400" b="1" dirty="0" smtClean="0"/>
              <a:t> will be used (e.g. CAEN HV power supply)</a:t>
            </a:r>
          </a:p>
        </p:txBody>
      </p:sp>
      <p:sp>
        <p:nvSpPr>
          <p:cNvPr id="2" name="Rettangolo 1"/>
          <p:cNvSpPr/>
          <p:nvPr/>
        </p:nvSpPr>
        <p:spPr>
          <a:xfrm>
            <a:off x="5724128" y="856992"/>
            <a:ext cx="2830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In charge of Glasgow </a:t>
            </a:r>
            <a:r>
              <a:rPr lang="en-US" b="1" i="1" dirty="0" smtClean="0">
                <a:solidFill>
                  <a:srgbClr val="FF0000"/>
                </a:solidFill>
              </a:rPr>
              <a:t>group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7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CONCLUSIONS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AE365-FD3C-4398-AB2D-6730AA6BF92C}" type="slidenum">
              <a:rPr lang="en-US" smtClean="0"/>
              <a:t>23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222789" y="1011500"/>
            <a:ext cx="87129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The assembly procedures in the clean room have been defined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The RICH will be transported in the Hall B fully assembled and sealed, safe condition for the aerogel</a:t>
            </a:r>
            <a:endParaRPr lang="en-US" sz="20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Installation in CLAS12 must be done by minimizing the potentially risky movements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Preliminary design of the services done, finalization in collaboration with </a:t>
            </a:r>
            <a:r>
              <a:rPr lang="en-US" sz="2000" b="1" dirty="0" err="1" smtClean="0"/>
              <a:t>JLab</a:t>
            </a:r>
            <a:r>
              <a:rPr lang="en-US" sz="2000" b="1" dirty="0" smtClean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Slow control will be required to manage standard equipment for </a:t>
            </a:r>
            <a:r>
              <a:rPr lang="en-US" sz="2000" b="1" dirty="0" err="1" smtClean="0"/>
              <a:t>JLab</a:t>
            </a:r>
            <a:endParaRPr lang="en-US" sz="2000" b="1" dirty="0" smtClean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7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4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C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20906" r="8431" b="21066"/>
          <a:stretch/>
        </p:blipFill>
        <p:spPr>
          <a:xfrm>
            <a:off x="69772" y="2731698"/>
            <a:ext cx="7270545" cy="3979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5695"/>
            <a:ext cx="2983962" cy="626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2259"/>
            <a:ext cx="4131016" cy="81256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Inner air volume only</a:t>
            </a:r>
          </a:p>
          <a:p>
            <a:r>
              <a:rPr lang="en-US" sz="2000" dirty="0" smtClean="0"/>
              <a:t>3 holes for fresh air inlet</a:t>
            </a:r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05029" y="405695"/>
            <a:ext cx="2983962" cy="626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Physics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12984" y="1130249"/>
            <a:ext cx="4131016" cy="17946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Power source on boundary 3: 200 W/m</a:t>
            </a:r>
            <a:r>
              <a:rPr lang="en-US" sz="2000" baseline="30000" dirty="0" smtClean="0"/>
              <a:t>2</a:t>
            </a:r>
          </a:p>
          <a:p>
            <a:r>
              <a:rPr lang="en-US" sz="2000" dirty="0" smtClean="0"/>
              <a:t>Fresh air inlets on boundary 6: defined through inlet velocity and temperature</a:t>
            </a:r>
          </a:p>
          <a:p>
            <a:r>
              <a:rPr lang="en-US" sz="2000" dirty="0" smtClean="0"/>
              <a:t>All other boundaries are adiabatic</a:t>
            </a:r>
          </a:p>
          <a:p>
            <a:r>
              <a:rPr lang="en-US" sz="2000" dirty="0" smtClean="0"/>
              <a:t>ON/OFF Gravity volume force along coordinate of choice (e.g. X)</a:t>
            </a:r>
            <a:endParaRPr lang="en-US" sz="20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3012" y="2488876"/>
            <a:ext cx="2983962" cy="626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Boundary 8: convective outflow</a:t>
            </a: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95168" y="4349363"/>
            <a:ext cx="2983962" cy="626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Boundary 6: simulates fresh air inlets</a:t>
            </a:r>
            <a:endParaRPr lang="en-US" sz="28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624993" y="3115439"/>
            <a:ext cx="409662" cy="2708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36553" y="4975926"/>
            <a:ext cx="614493" cy="5477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0" y="6231437"/>
            <a:ext cx="2983962" cy="626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Boundary 3: large flat heat source</a:t>
            </a:r>
            <a:endParaRPr lang="en-US" sz="28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034655" y="5502785"/>
            <a:ext cx="218487" cy="7286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604822" y="3769878"/>
            <a:ext cx="1701820" cy="687107"/>
          </a:xfrm>
          <a:prstGeom prst="straightConnector1">
            <a:avLst/>
          </a:prstGeom>
          <a:ln w="76200" cmpd="sng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10329" y="408765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gravity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7291986" y="4748371"/>
            <a:ext cx="710082" cy="522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002067" y="4382884"/>
            <a:ext cx="0" cy="8877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8002067" y="4901985"/>
            <a:ext cx="873946" cy="3686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55690" y="3993628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835046" y="4717979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991904" y="453331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983962" y="28856"/>
            <a:ext cx="3188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(Code: </a:t>
            </a:r>
            <a:r>
              <a:rPr lang="en-US" dirty="0" err="1" smtClean="0"/>
              <a:t>Comsol</a:t>
            </a:r>
            <a:r>
              <a:rPr lang="en-US" dirty="0" smtClean="0"/>
              <a:t> </a:t>
            </a:r>
            <a:r>
              <a:rPr lang="en-US" dirty="0" err="1"/>
              <a:t>Multiphysics</a:t>
            </a:r>
            <a:r>
              <a:rPr lang="en-US" dirty="0"/>
              <a:t> 3.2)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4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32656"/>
            <a:ext cx="4572000" cy="304800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CLAS12 RICH Assembly area in EEL124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1864" y="980728"/>
            <a:ext cx="6400800" cy="520091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26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3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03648" y="116632"/>
            <a:ext cx="5867400" cy="533400"/>
          </a:xfrm>
        </p:spPr>
        <p:txBody>
          <a:bodyPr>
            <a:normAutofit/>
          </a:bodyPr>
          <a:lstStyle/>
          <a:p>
            <a:r>
              <a:rPr lang="en-US" sz="2400" b="1" u="sng" dirty="0" smtClean="0">
                <a:latin typeface="Comic Sans MS" panose="030F0702030302020204" pitchFamily="66" charset="0"/>
              </a:rPr>
              <a:t>RICH assembly operation plan</a:t>
            </a:r>
            <a:endParaRPr lang="en-US" sz="2400" b="1" u="sng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48680"/>
            <a:ext cx="8915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Comic Sans MS" panose="030F0702030302020204" pitchFamily="66" charset="0"/>
              </a:rPr>
              <a:t>The delivery of the components will start after summer:</a:t>
            </a:r>
          </a:p>
          <a:p>
            <a:endParaRPr lang="en-US" sz="1600" b="1" dirty="0" smtClean="0">
              <a:latin typeface="Comic Sans MS" panose="030F0702030302020204" pitchFamily="66" charset="0"/>
            </a:endParaRPr>
          </a:p>
          <a:p>
            <a:pPr marL="742950" lvl="1" indent="-285750">
              <a:buFontTx/>
              <a:buChar char="-"/>
            </a:pPr>
            <a:r>
              <a:rPr lang="en-US" sz="1600" b="1" dirty="0" smtClean="0">
                <a:latin typeface="Comic Sans MS" panose="030F0702030302020204" pitchFamily="66" charset="0"/>
              </a:rPr>
              <a:t>aerogel </a:t>
            </a:r>
            <a:r>
              <a:rPr lang="en-US" sz="1600" b="1" dirty="0">
                <a:latin typeface="Comic Sans MS" panose="030F0702030302020204" pitchFamily="66" charset="0"/>
              </a:rPr>
              <a:t>(October) </a:t>
            </a:r>
            <a:endParaRPr lang="en-US" sz="1600" b="1" dirty="0" smtClean="0">
              <a:latin typeface="Comic Sans MS" panose="030F0702030302020204" pitchFamily="66" charset="0"/>
            </a:endParaRPr>
          </a:p>
          <a:p>
            <a:pPr marL="742950" lvl="1" indent="-285750">
              <a:buFontTx/>
              <a:buChar char="-"/>
            </a:pPr>
            <a:r>
              <a:rPr lang="en-US" sz="1600" b="1" dirty="0" smtClean="0">
                <a:latin typeface="Comic Sans MS" panose="030F0702030302020204" pitchFamily="66" charset="0"/>
              </a:rPr>
              <a:t>1</a:t>
            </a:r>
            <a:r>
              <a:rPr lang="en-US" sz="1600" b="1" baseline="30000" dirty="0" smtClean="0">
                <a:latin typeface="Comic Sans MS" panose="030F0702030302020204" pitchFamily="66" charset="0"/>
              </a:rPr>
              <a:t>st </a:t>
            </a:r>
            <a:r>
              <a:rPr lang="en-US" sz="1600" b="1" dirty="0" smtClean="0">
                <a:latin typeface="Comic Sans MS" panose="030F0702030302020204" pitchFamily="66" charset="0"/>
              </a:rPr>
              <a:t> CFRP mirror (March 2016)</a:t>
            </a:r>
          </a:p>
          <a:p>
            <a:pPr marL="742950" lvl="1" indent="-285750">
              <a:buFontTx/>
              <a:buChar char="-"/>
            </a:pPr>
            <a:r>
              <a:rPr lang="en-US" sz="1600" b="1" dirty="0" smtClean="0">
                <a:latin typeface="Comic Sans MS" panose="030F0702030302020204" pitchFamily="66" charset="0"/>
              </a:rPr>
              <a:t>RICH mechanical Case (March 2016) </a:t>
            </a:r>
          </a:p>
          <a:p>
            <a:pPr marL="285750" indent="-285750">
              <a:buFontTx/>
              <a:buChar char="-"/>
            </a:pPr>
            <a:endParaRPr lang="en-US" sz="1600" b="1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omic Sans MS" panose="030F0702030302020204" pitchFamily="66" charset="0"/>
              </a:rPr>
              <a:t>The </a:t>
            </a:r>
            <a:r>
              <a:rPr lang="en-US" sz="1600" b="1" dirty="0" smtClean="0">
                <a:latin typeface="Comic Sans MS" panose="030F0702030302020204" pitchFamily="66" charset="0"/>
              </a:rPr>
              <a:t>CFRP Mirror </a:t>
            </a:r>
            <a:r>
              <a:rPr lang="en-US" sz="1600" b="1" dirty="0">
                <a:latin typeface="Comic Sans MS" panose="030F0702030302020204" pitchFamily="66" charset="0"/>
              </a:rPr>
              <a:t>test </a:t>
            </a:r>
            <a:r>
              <a:rPr lang="en-US" sz="1600" b="1" dirty="0" smtClean="0">
                <a:latin typeface="Comic Sans MS" panose="030F0702030302020204" pitchFamily="66" charset="0"/>
              </a:rPr>
              <a:t>will </a:t>
            </a:r>
            <a:r>
              <a:rPr lang="en-US" sz="1600" b="1" dirty="0">
                <a:latin typeface="Comic Sans MS" panose="030F0702030302020204" pitchFamily="66" charset="0"/>
              </a:rPr>
              <a:t>start in </a:t>
            </a:r>
            <a:r>
              <a:rPr lang="en-US" sz="1600" b="1" dirty="0" smtClean="0">
                <a:latin typeface="Comic Sans MS" panose="030F0702030302020204" pitchFamily="66" charset="0"/>
              </a:rPr>
              <a:t>March 2016 </a:t>
            </a:r>
            <a:r>
              <a:rPr lang="en-US" sz="1600" b="1" dirty="0">
                <a:latin typeface="Comic Sans MS" panose="030F0702030302020204" pitchFamily="66" charset="0"/>
              </a:rPr>
              <a:t>in the dark </a:t>
            </a:r>
            <a:r>
              <a:rPr lang="en-US" sz="1600" b="1" dirty="0" smtClean="0">
                <a:latin typeface="Comic Sans MS" panose="030F0702030302020204" pitchFamily="66" charset="0"/>
              </a:rPr>
              <a:t>room.</a:t>
            </a:r>
          </a:p>
          <a:p>
            <a:pPr marL="285750" indent="-285750">
              <a:buFontTx/>
              <a:buChar char="-"/>
            </a:pPr>
            <a:endParaRPr lang="en-US" sz="1600" b="1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Comic Sans MS" panose="030F0702030302020204" pitchFamily="66" charset="0"/>
              </a:rPr>
              <a:t>The assembly of the RICH module will start in October 2016 (according to the management plan) and will last till the transportation in Hall B (</a:t>
            </a:r>
            <a:r>
              <a:rPr lang="en-US" sz="1600" b="1" dirty="0">
                <a:latin typeface="Comic Sans MS" panose="030F0702030302020204" pitchFamily="66" charset="0"/>
              </a:rPr>
              <a:t>J</a:t>
            </a:r>
            <a:r>
              <a:rPr lang="en-US" sz="1600" b="1" dirty="0" smtClean="0">
                <a:latin typeface="Comic Sans MS" panose="030F0702030302020204" pitchFamily="66" charset="0"/>
              </a:rPr>
              <a:t>une 2017).  </a:t>
            </a:r>
          </a:p>
          <a:p>
            <a:endParaRPr lang="en-US" sz="1600" b="1" dirty="0" smtClean="0">
              <a:latin typeface="Comic Sans MS" panose="030F0702030302020204" pitchFamily="66" charset="0"/>
            </a:endParaRPr>
          </a:p>
          <a:p>
            <a:r>
              <a:rPr lang="en-US" sz="1600" b="1" dirty="0" smtClean="0">
                <a:latin typeface="Comic Sans MS" panose="030F0702030302020204" pitchFamily="66" charset="0"/>
              </a:rPr>
              <a:t>The mechanical assembly requires:</a:t>
            </a:r>
          </a:p>
          <a:p>
            <a:endParaRPr lang="en-US" sz="1600" b="1" dirty="0" smtClean="0">
              <a:latin typeface="Comic Sans MS" panose="030F0702030302020204" pitchFamily="66" charset="0"/>
            </a:endParaRPr>
          </a:p>
          <a:p>
            <a:r>
              <a:rPr lang="en-US" sz="16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sz="1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lean room</a:t>
            </a:r>
            <a:r>
              <a:rPr lang="en-US" sz="1600" b="1" dirty="0" smtClean="0">
                <a:latin typeface="Comic Sans MS" panose="030F0702030302020204" pitchFamily="66" charset="0"/>
              </a:rPr>
              <a:t>:</a:t>
            </a:r>
            <a:endParaRPr lang="en-US" sz="1600" b="1" dirty="0">
              <a:latin typeface="Comic Sans MS" panose="030F0702030302020204" pitchFamily="66" charset="0"/>
            </a:endParaRPr>
          </a:p>
          <a:p>
            <a:pPr marL="742950" lvl="1" indent="-285750">
              <a:buFontTx/>
              <a:buChar char="-"/>
            </a:pPr>
            <a:r>
              <a:rPr lang="en-US" sz="1600" b="1" dirty="0" smtClean="0">
                <a:latin typeface="Comic Sans MS" panose="030F0702030302020204" pitchFamily="66" charset="0"/>
              </a:rPr>
              <a:t>storage of aerogel</a:t>
            </a:r>
          </a:p>
          <a:p>
            <a:pPr marL="742950" lvl="1" indent="-285750">
              <a:buFontTx/>
              <a:buChar char="-"/>
            </a:pPr>
            <a:r>
              <a:rPr lang="en-US" sz="1600" b="1" dirty="0" smtClean="0">
                <a:latin typeface="Comic Sans MS" panose="030F0702030302020204" pitchFamily="66" charset="0"/>
              </a:rPr>
              <a:t>storage and test (dark room) of the mirrors</a:t>
            </a:r>
          </a:p>
          <a:p>
            <a:pPr marL="742950" lvl="1" indent="-285750">
              <a:buFontTx/>
              <a:buChar char="-"/>
            </a:pPr>
            <a:r>
              <a:rPr lang="en-US" sz="1600" b="1" dirty="0" smtClean="0">
                <a:latin typeface="Comic Sans MS" panose="030F0702030302020204" pitchFamily="66" charset="0"/>
              </a:rPr>
              <a:t>assembly and alignment of the mirrors</a:t>
            </a:r>
          </a:p>
          <a:p>
            <a:pPr marL="742950" lvl="1" indent="-285750">
              <a:buFontTx/>
              <a:buChar char="-"/>
            </a:pPr>
            <a:r>
              <a:rPr lang="en-US" sz="1600" b="1" dirty="0" smtClean="0">
                <a:latin typeface="Comic Sans MS" panose="030F0702030302020204" pitchFamily="66" charset="0"/>
              </a:rPr>
              <a:t>installation of the aerogel in the front panel </a:t>
            </a:r>
          </a:p>
          <a:p>
            <a:pPr marL="285750" indent="-285750">
              <a:buFontTx/>
              <a:buChar char="-"/>
            </a:pPr>
            <a:endParaRPr lang="en-US" sz="1600" b="1" dirty="0">
              <a:latin typeface="Comic Sans MS" panose="030F0702030302020204" pitchFamily="66" charset="0"/>
            </a:endParaRPr>
          </a:p>
          <a:p>
            <a:r>
              <a:rPr lang="en-US" sz="1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Normal room</a:t>
            </a:r>
            <a:r>
              <a:rPr lang="en-US" sz="1600" b="1" dirty="0" smtClean="0">
                <a:latin typeface="Comic Sans MS" panose="030F0702030302020204" pitchFamily="66" charset="0"/>
              </a:rPr>
              <a:t>:</a:t>
            </a:r>
          </a:p>
          <a:p>
            <a:pPr marL="742950" lvl="1" indent="-285750">
              <a:buFontTx/>
              <a:buChar char="-"/>
            </a:pPr>
            <a:r>
              <a:rPr lang="en-US" sz="1600" b="1" dirty="0" smtClean="0">
                <a:latin typeface="Comic Sans MS" panose="030F0702030302020204" pitchFamily="66" charset="0"/>
              </a:rPr>
              <a:t>storage of the RICH module before the beginning of the assembly operations</a:t>
            </a:r>
          </a:p>
          <a:p>
            <a:pPr marL="742950" lvl="1" indent="-285750">
              <a:buFontTx/>
              <a:buChar char="-"/>
            </a:pPr>
            <a:r>
              <a:rPr lang="en-US" sz="1600" b="1" dirty="0" smtClean="0">
                <a:latin typeface="Comic Sans MS" panose="030F0702030302020204" pitchFamily="66" charset="0"/>
              </a:rPr>
              <a:t>assembly and tests of the electronic panel</a:t>
            </a:r>
          </a:p>
          <a:p>
            <a:pPr marL="285750" indent="-285750">
              <a:buFontTx/>
              <a:buChar char="-"/>
            </a:pPr>
            <a:endParaRPr lang="en-US" sz="1600" b="1" dirty="0">
              <a:latin typeface="Comic Sans MS" panose="030F0702030302020204" pitchFamily="66" charset="0"/>
            </a:endParaRPr>
          </a:p>
          <a:p>
            <a:r>
              <a:rPr lang="en-US" sz="1600" b="1" dirty="0" smtClean="0">
                <a:latin typeface="Comic Sans MS" panose="030F0702030302020204" pitchFamily="66" charset="0"/>
              </a:rPr>
              <a:t>The areas must also allow the survey of the module before the installation in Hall B</a:t>
            </a:r>
            <a:endParaRPr lang="en-US" sz="1600" b="1" dirty="0">
              <a:latin typeface="Comic Sans MS" panose="030F0702030302020204" pitchFamily="66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4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203" y="116632"/>
            <a:ext cx="4191000" cy="381000"/>
          </a:xfrm>
        </p:spPr>
        <p:txBody>
          <a:bodyPr>
            <a:normAutofit fontScale="90000"/>
          </a:bodyPr>
          <a:lstStyle/>
          <a:p>
            <a:r>
              <a:rPr lang="en-US" sz="2000" b="1" u="sng" dirty="0" smtClean="0">
                <a:latin typeface="Comic Sans MS" panose="030F0702030302020204" pitchFamily="66" charset="0"/>
              </a:rPr>
              <a:t>RICH assembly time schedule</a:t>
            </a:r>
            <a:endParaRPr lang="en-US" sz="2000" b="1" u="sng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236219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M</a:t>
            </a:r>
            <a:r>
              <a:rPr lang="en-US" b="1" dirty="0" smtClean="0">
                <a:latin typeface="Comic Sans MS" panose="030F0702030302020204" pitchFamily="66" charset="0"/>
              </a:rPr>
              <a:t>ore details in the assembly document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539552" y="508518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Mirazita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6672"/>
            <a:ext cx="5763915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24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81000"/>
            <a:ext cx="9144000" cy="61956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"/>
            <a:ext cx="9144000" cy="38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  <a:cs typeface="Aharoni" panose="02010803020104030203" pitchFamily="2" charset="-79"/>
              </a:rPr>
              <a:t>CLAS12 – RICH ASSEMBLY : EEL-124</a:t>
            </a:r>
            <a:endParaRPr lang="en-US" dirty="0">
              <a:latin typeface="Bradley Hand Bold"/>
              <a:cs typeface="Bradley Hand Bold"/>
            </a:endParaRPr>
          </a:p>
        </p:txBody>
      </p:sp>
      <p:pic>
        <p:nvPicPr>
          <p:cNvPr id="1026" name="Picture 2" descr="L:\JLab-CLAS_12-RICH - June_2015\JLab RICH ASSEMBLY AREA\EEL-1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9223"/>
            <a:ext cx="8763000" cy="48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:\JLab-CLAS_12-RICH - June_2015\JLab RICH ASSEMBLY AREA\20150423_143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45636"/>
            <a:ext cx="3505200" cy="197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00800" y="3516630"/>
            <a:ext cx="533400" cy="152400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dirty="0" smtClean="0">
                <a:latin typeface="Comic Sans MS" panose="030F0702030302020204" pitchFamily="66" charset="0"/>
              </a:rPr>
              <a:t>4.85m</a:t>
            </a:r>
            <a:endParaRPr lang="en-US" sz="8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10400" y="2133600"/>
            <a:ext cx="533400" cy="152400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dirty="0" smtClean="0">
                <a:latin typeface="Comic Sans MS" panose="030F0702030302020204" pitchFamily="66" charset="0"/>
              </a:rPr>
              <a:t>5.35m</a:t>
            </a:r>
            <a:endParaRPr lang="en-US" sz="800" dirty="0"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1905000"/>
            <a:ext cx="533400" cy="152400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dirty="0" smtClean="0">
                <a:latin typeface="Comic Sans MS" panose="030F0702030302020204" pitchFamily="66" charset="0"/>
              </a:rPr>
              <a:t>18.30m</a:t>
            </a:r>
            <a:endParaRPr lang="en-US" sz="800" dirty="0"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0800" y="1371600"/>
            <a:ext cx="533400" cy="152400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dirty="0" smtClean="0">
                <a:latin typeface="Comic Sans MS" panose="030F0702030302020204" pitchFamily="66" charset="0"/>
              </a:rPr>
              <a:t>7.30m</a:t>
            </a:r>
            <a:endParaRPr lang="en-US" sz="800" dirty="0"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4800" y="838200"/>
            <a:ext cx="533400" cy="152400"/>
          </a:xfrm>
          <a:prstGeom prst="rect">
            <a:avLst/>
          </a:prstGeom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dirty="0" smtClean="0">
                <a:latin typeface="Comic Sans MS" panose="030F0702030302020204" pitchFamily="66" charset="0"/>
              </a:rPr>
              <a:t>13.30m</a:t>
            </a:r>
            <a:endParaRPr lang="en-US" sz="800" dirty="0"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574264" y="59123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Discussed and agreed with Walt </a:t>
            </a:r>
            <a:r>
              <a:rPr lang="en-US" b="1" dirty="0" err="1" smtClean="0"/>
              <a:t>Ackers</a:t>
            </a:r>
            <a:endParaRPr lang="en-US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4616278"/>
            <a:ext cx="3707904" cy="19527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i="1" dirty="0" smtClean="0">
                <a:latin typeface="Comic Sans MS" panose="030F0702030302020204" pitchFamily="66" charset="0"/>
              </a:rPr>
              <a:t>CLEAN  ROOM </a:t>
            </a:r>
          </a:p>
          <a:p>
            <a:pPr marL="285750" indent="-285750">
              <a:buFontTx/>
              <a:buChar char="-"/>
            </a:pPr>
            <a:r>
              <a:rPr lang="en-US" sz="1400" b="1" i="1" dirty="0" smtClean="0">
                <a:latin typeface="Comic Sans MS" panose="030F0702030302020204" pitchFamily="66" charset="0"/>
              </a:rPr>
              <a:t>Has been used to assemble the Drift chambers</a:t>
            </a:r>
          </a:p>
          <a:p>
            <a:pPr marL="285750" indent="-285750">
              <a:buFontTx/>
              <a:buChar char="-"/>
            </a:pPr>
            <a:r>
              <a:rPr lang="en-US" sz="1400" b="1" i="1" dirty="0" smtClean="0">
                <a:latin typeface="Comic Sans MS" panose="030F0702030302020204" pitchFamily="66" charset="0"/>
              </a:rPr>
              <a:t>Available since </a:t>
            </a:r>
            <a:r>
              <a:rPr lang="en-US" sz="14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OCTOBER 2016 </a:t>
            </a:r>
            <a:r>
              <a:rPr lang="en-US" sz="1400" b="1" i="1" dirty="0" smtClean="0">
                <a:latin typeface="Comic Sans MS" panose="030F0702030302020204" pitchFamily="66" charset="0"/>
              </a:rPr>
              <a:t>after the installation of the Drift chambers</a:t>
            </a:r>
          </a:p>
          <a:p>
            <a:pPr marL="285750" indent="-285750">
              <a:buFontTx/>
              <a:buChar char="-"/>
            </a:pPr>
            <a:r>
              <a:rPr lang="en-US" sz="1400" b="1" i="1" dirty="0" smtClean="0">
                <a:latin typeface="Comic Sans MS" panose="030F0702030302020204" pitchFamily="66" charset="0"/>
              </a:rPr>
              <a:t>Small areas inside the room will be available </a:t>
            </a:r>
            <a:r>
              <a:rPr lang="en-US" sz="14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since first delivery of materials</a:t>
            </a:r>
            <a:endParaRPr lang="en-US" sz="14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572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3"/>
          <a:stretch/>
        </p:blipFill>
        <p:spPr bwMode="auto">
          <a:xfrm>
            <a:off x="1037239" y="381001"/>
            <a:ext cx="8106762" cy="605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1"/>
            <a:ext cx="9144000" cy="38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  <a:cs typeface="Aharoni" panose="02010803020104030203" pitchFamily="2" charset="-79"/>
              </a:rPr>
              <a:t>RICH  ASSEMBLY  AREA </a:t>
            </a:r>
            <a:r>
              <a:rPr lang="en-US" b="1" dirty="0">
                <a:latin typeface="Bradley Hand ITC" panose="03070402050302030203" pitchFamily="66" charset="0"/>
                <a:cs typeface="Aharoni" panose="02010803020104030203" pitchFamily="2" charset="-79"/>
              </a:rPr>
              <a:t> </a:t>
            </a:r>
            <a:r>
              <a:rPr lang="en-US" b="1" dirty="0" smtClean="0">
                <a:latin typeface="Bradley Hand ITC" panose="03070402050302030203" pitchFamily="66" charset="0"/>
                <a:cs typeface="Aharoni" panose="02010803020104030203" pitchFamily="2" charset="-79"/>
              </a:rPr>
              <a:t>LAYOUT IN  EEL-124</a:t>
            </a:r>
            <a:endParaRPr lang="en-US" dirty="0">
              <a:latin typeface="Bradley Hand Bold"/>
              <a:cs typeface="Bradley Hand Bold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97248" y="3574820"/>
            <a:ext cx="1066800" cy="502252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latin typeface="Comic Sans MS" panose="030F0702030302020204" pitchFamily="66" charset="0"/>
              </a:rPr>
              <a:t>AREA FOR ASSEMBLY AND SURVEY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090620" y="4078456"/>
            <a:ext cx="533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dirty="0" smtClean="0">
                <a:latin typeface="Comic Sans MS" panose="030F0702030302020204" pitchFamily="66" charset="0"/>
              </a:rPr>
              <a:t>DARK ROOM</a:t>
            </a:r>
            <a:endParaRPr lang="en-US" sz="800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772816"/>
            <a:ext cx="3419872" cy="2304256"/>
          </a:xfrm>
          <a:prstGeom prst="rect">
            <a:avLst/>
          </a:prstGeom>
          <a:solidFill>
            <a:schemeClr val="accent1">
              <a:alpha val="9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ASSEMBLY AREA</a:t>
            </a:r>
            <a:r>
              <a:rPr lang="en-US" b="1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en-US" sz="1600" b="1" i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600" b="1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all </a:t>
            </a:r>
            <a:r>
              <a:rPr lang="en-US" sz="1600" b="1" i="1" dirty="0">
                <a:solidFill>
                  <a:schemeClr val="tx1"/>
                </a:solidFill>
                <a:latin typeface="Comic Sans MS" panose="030F0702030302020204" pitchFamily="66" charset="0"/>
              </a:rPr>
              <a:t>the </a:t>
            </a:r>
            <a:r>
              <a:rPr lang="en-US" sz="1600" b="1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assembly operations will be performed in EEL-124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b="1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Dark Room is a removable enclosure </a:t>
            </a:r>
            <a:endParaRPr lang="en-US" sz="1600" b="1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3"/>
          <p:cNvSpPr/>
          <p:nvPr/>
        </p:nvSpPr>
        <p:spPr>
          <a:xfrm>
            <a:off x="7607840" y="1270564"/>
            <a:ext cx="1066800" cy="502252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latin typeface="Comic Sans MS" panose="030F0702030302020204" pitchFamily="66" charset="0"/>
              </a:rPr>
              <a:t>AREA FOR ASSEMBLY AND SURVEY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5517232"/>
            <a:ext cx="3707904" cy="10156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</a:rPr>
              <a:t>The dark room must be available since the delivery of the first CFRP mirror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6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5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1000"/>
            <a:ext cx="9144000" cy="61956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L:\JLab-CLAS_12-RICH - June_2015\JLab RICH ASSEMBLY AREA\20150508_10144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3592"/>
            <a:ext cx="30861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JLab-CLAS_12-RICH - June_2015\JLab RICH ASSEMBLY AREA\20150508_10143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081" y="3284984"/>
            <a:ext cx="5851919" cy="329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11736" y="293273"/>
            <a:ext cx="5400040" cy="512864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>
                <a:latin typeface="Comic Sans MS" panose="030F0702030302020204" pitchFamily="66" charset="0"/>
              </a:rPr>
              <a:t>CLEAN ROOM EEL-124</a:t>
            </a:r>
          </a:p>
          <a:p>
            <a:pPr algn="ctr"/>
            <a:r>
              <a:rPr lang="en-US" sz="1600" b="1" i="1" dirty="0" smtClean="0">
                <a:latin typeface="Comic Sans MS" panose="030F0702030302020204" pitchFamily="66" charset="0"/>
              </a:rPr>
              <a:t>Is equipped with a Gantry Crane Capacity 3 TON </a:t>
            </a:r>
            <a:endParaRPr lang="en-US" sz="1600" b="1" i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11736" y="836712"/>
            <a:ext cx="5410200" cy="243750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Comic Sans MS" panose="030F0702030302020204" pitchFamily="66" charset="0"/>
              </a:rPr>
              <a:t>A</a:t>
            </a:r>
            <a:r>
              <a:rPr lang="en-US" sz="2400" b="1" dirty="0" smtClean="0">
                <a:latin typeface="Comic Sans MS" panose="030F0702030302020204" pitchFamily="66" charset="0"/>
              </a:rPr>
              <a:t> Gantry Crane will be used for mechanical assembly of the RICH case. The rotation of the RICH, once the assembly will be completed, will be performed by means of a winch.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7</a:t>
            </a:fld>
            <a:endParaRPr lang="en-US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84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88640"/>
            <a:ext cx="9032304" cy="762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List of operations before the RICH module rotation and transportation to Hall B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980728"/>
            <a:ext cx="8915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 smtClean="0">
              <a:latin typeface="Comic Sans MS" panose="030F07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Mechanical </a:t>
            </a:r>
            <a:r>
              <a:rPr lang="en-US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  <a:r>
              <a:rPr lang="en-US" sz="1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ssembly of the RICH case after the delivery to </a:t>
            </a:r>
            <a:r>
              <a:rPr lang="en-US" sz="1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Jlab</a:t>
            </a:r>
            <a:endParaRPr lang="en-US" sz="16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600" b="1" dirty="0" smtClean="0">
              <a:latin typeface="Comic Sans MS" panose="030F07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Comic Sans MS" panose="030F0702030302020204" pitchFamily="66" charset="0"/>
              </a:rPr>
              <a:t>Installation of the glass lateral mirrors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Comic Sans MS" panose="030F0702030302020204" pitchFamily="66" charset="0"/>
              </a:rPr>
              <a:t>Installation of the spherical mirror </a:t>
            </a:r>
          </a:p>
          <a:p>
            <a:pPr marL="342900" indent="-342900">
              <a:buFont typeface="+mj-lt"/>
              <a:buAutoNum type="arabicPeriod"/>
            </a:pPr>
            <a:endParaRPr lang="en-US" sz="1600" b="1" dirty="0" smtClean="0">
              <a:latin typeface="Comic Sans MS" panose="030F07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Alignment of the mirrors </a:t>
            </a:r>
            <a:r>
              <a:rPr lang="en-US" sz="1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wrt</a:t>
            </a:r>
            <a:r>
              <a:rPr lang="en-US" sz="1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the reference system</a:t>
            </a:r>
          </a:p>
          <a:p>
            <a:pPr marL="342900" indent="-342900">
              <a:buFont typeface="+mj-lt"/>
              <a:buAutoNum type="arabicPeriod"/>
            </a:pPr>
            <a:endParaRPr lang="en-US" sz="16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Comic Sans MS" panose="030F0702030302020204" pitchFamily="66" charset="0"/>
              </a:rPr>
              <a:t>Installation of the electronic panel, cable trays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Comic Sans MS" panose="030F0702030302020204" pitchFamily="66" charset="0"/>
              </a:rPr>
              <a:t>Cabling and Piping (cooling air and purging nitrogen)</a:t>
            </a:r>
          </a:p>
          <a:p>
            <a:pPr marL="342900" indent="-342900">
              <a:buFont typeface="+mj-lt"/>
              <a:buAutoNum type="arabicPeriod"/>
            </a:pPr>
            <a:endParaRPr lang="en-US" sz="1600" b="1" dirty="0" smtClean="0">
              <a:latin typeface="Comic Sans MS" panose="030F07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Comic Sans MS" panose="030F0702030302020204" pitchFamily="66" charset="0"/>
              </a:rPr>
              <a:t>Installation </a:t>
            </a:r>
            <a:r>
              <a:rPr lang="en-US" sz="1600" b="1" dirty="0">
                <a:latin typeface="Comic Sans MS" panose="030F0702030302020204" pitchFamily="66" charset="0"/>
              </a:rPr>
              <a:t>of the exit panel </a:t>
            </a:r>
            <a:endParaRPr lang="en-US" sz="1600" b="1" dirty="0" smtClean="0">
              <a:latin typeface="Comic Sans MS" panose="030F07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Comic Sans MS" panose="030F0702030302020204" pitchFamily="66" charset="0"/>
              </a:rPr>
              <a:t>Installation of the frontal panel </a:t>
            </a:r>
          </a:p>
          <a:p>
            <a:pPr marL="342900" indent="-342900">
              <a:buFont typeface="+mj-lt"/>
              <a:buAutoNum type="arabicPeriod"/>
            </a:pPr>
            <a:endParaRPr lang="en-US" sz="1600" b="1" dirty="0" smtClean="0">
              <a:latin typeface="Comic Sans MS" panose="030F0702030302020204" pitchFamily="66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Light tightness test and sealing if necessary</a:t>
            </a:r>
          </a:p>
          <a:p>
            <a:endParaRPr lang="en-US" sz="1600" b="1" dirty="0">
              <a:latin typeface="Comic Sans MS" panose="030F0702030302020204" pitchFamily="66" charset="0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Rotation and transportation of the RICH module to the hall B</a:t>
            </a:r>
          </a:p>
          <a:p>
            <a:endParaRPr lang="en-US" sz="1600" b="1" dirty="0">
              <a:latin typeface="Comic Sans MS" panose="030F0702030302020204" pitchFamily="66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24744"/>
            <a:ext cx="1584176" cy="137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496800"/>
            <a:ext cx="1584176" cy="136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62" y="3858743"/>
            <a:ext cx="1560459" cy="130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61" y="5175201"/>
            <a:ext cx="1560459" cy="121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227700"/>
            <a:ext cx="1368152" cy="123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227700"/>
            <a:ext cx="1347843" cy="122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165913"/>
            <a:ext cx="1368152" cy="129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2 5"/>
          <p:cNvCxnSpPr/>
          <p:nvPr/>
        </p:nvCxnSpPr>
        <p:spPr>
          <a:xfrm>
            <a:off x="8028384" y="2204864"/>
            <a:ext cx="0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8028384" y="3573016"/>
            <a:ext cx="0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8028384" y="4869160"/>
            <a:ext cx="0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6804248" y="5949280"/>
            <a:ext cx="36004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H="1">
            <a:off x="4860032" y="5949280"/>
            <a:ext cx="36004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>
            <a:off x="2771800" y="5860937"/>
            <a:ext cx="36004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68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09304"/>
            <a:ext cx="4268520" cy="331604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44" y="473709"/>
            <a:ext cx="4104456" cy="370845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572000" y="473709"/>
            <a:ext cx="1770657" cy="288032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 smtClean="0">
                <a:latin typeface="Comic Sans MS" panose="030F0702030302020204" pitchFamily="66" charset="0"/>
              </a:rPr>
              <a:t>ROTATION STEP_2</a:t>
            </a:r>
            <a:endParaRPr lang="en-US" sz="1200" i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20" y="6165304"/>
            <a:ext cx="1770657" cy="288032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 smtClean="0">
                <a:latin typeface="Comic Sans MS" panose="030F0702030302020204" pitchFamily="66" charset="0"/>
              </a:rPr>
              <a:t>ROTATION STEP_3</a:t>
            </a:r>
            <a:endParaRPr lang="en-US" sz="1200" i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1" idx="2"/>
          </p:cNvCxnSpPr>
          <p:nvPr/>
        </p:nvCxnSpPr>
        <p:spPr>
          <a:xfrm>
            <a:off x="4860032" y="2189704"/>
            <a:ext cx="936104" cy="73524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436096" y="4509120"/>
            <a:ext cx="3644900" cy="13681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rabicParenR"/>
            </a:pPr>
            <a:r>
              <a:rPr lang="en-US" sz="1200" i="1" dirty="0" smtClean="0">
                <a:latin typeface="Comic Sans MS" panose="030F0702030302020204" pitchFamily="66" charset="0"/>
              </a:rPr>
              <a:t>THE RICH HAS BEEN ASSEMBLED</a:t>
            </a:r>
          </a:p>
          <a:p>
            <a:pPr marL="228600" indent="-228600">
              <a:buAutoNum type="arabicParenR"/>
            </a:pPr>
            <a:r>
              <a:rPr lang="en-US" sz="1200" i="1" dirty="0" smtClean="0">
                <a:latin typeface="Comic Sans MS" panose="030F0702030302020204" pitchFamily="66" charset="0"/>
              </a:rPr>
              <a:t>THE RICH IS ROTATED BY THE WINCH</a:t>
            </a:r>
          </a:p>
          <a:p>
            <a:pPr marL="228600" indent="-228600">
              <a:buAutoNum type="arabicParenR"/>
            </a:pPr>
            <a:r>
              <a:rPr lang="en-US" sz="1200" i="1" dirty="0" smtClean="0">
                <a:latin typeface="Comic Sans MS" panose="030F0702030302020204" pitchFamily="66" charset="0"/>
              </a:rPr>
              <a:t>THE RICH IS SECURED ON THE TROLLEY</a:t>
            </a:r>
          </a:p>
          <a:p>
            <a:pPr marL="228600" indent="-228600">
              <a:buAutoNum type="arabicParenR"/>
            </a:pPr>
            <a:r>
              <a:rPr lang="en-US" sz="1200" i="1" dirty="0" smtClean="0">
                <a:latin typeface="Comic Sans MS" panose="030F0702030302020204" pitchFamily="66" charset="0"/>
              </a:rPr>
              <a:t>THE TROLLEY IS ROLLED OUT THE CLEAN ROOM</a:t>
            </a:r>
            <a:endParaRPr lang="en-US" sz="1200" i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1"/>
          <p:cNvSpPr/>
          <p:nvPr/>
        </p:nvSpPr>
        <p:spPr>
          <a:xfrm>
            <a:off x="0" y="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cs typeface="Aharoni" panose="02010803020104030203" pitchFamily="2" charset="-79"/>
              </a:rPr>
              <a:t>Rotation of the RICH module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Tomassini, D. Orecchini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0960B-EB3C-40AD-9CA2-025D60B18F42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436"/>
            <a:ext cx="4011214" cy="295208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5496" y="518029"/>
            <a:ext cx="1770657" cy="288032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 smtClean="0">
                <a:latin typeface="Comic Sans MS" panose="030F0702030302020204" pitchFamily="66" charset="0"/>
              </a:rPr>
              <a:t>ROTATION STEP_1</a:t>
            </a:r>
            <a:endParaRPr lang="en-US" sz="1200" i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83967" y="1844824"/>
            <a:ext cx="1152129" cy="344880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omic Sans MS" panose="030F0702030302020204" pitchFamily="66" charset="0"/>
              </a:rPr>
              <a:t>TROLLEY</a:t>
            </a:r>
            <a:endParaRPr lang="en-US" sz="1100" dirty="0">
              <a:latin typeface="Comic Sans MS" panose="030F0702030302020204" pitchFamily="66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 flipV="1">
            <a:off x="6228184" y="806062"/>
            <a:ext cx="1440160" cy="1746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flipV="1">
            <a:off x="7308304" y="806061"/>
            <a:ext cx="360040" cy="8227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 flipV="1">
            <a:off x="7668344" y="617725"/>
            <a:ext cx="432048" cy="188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V="1">
            <a:off x="8172400" y="806061"/>
            <a:ext cx="0" cy="6787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 flipV="1">
            <a:off x="8172400" y="1602118"/>
            <a:ext cx="0" cy="8187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11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3726</TotalTime>
  <Words>1306</Words>
  <Application>Microsoft Office PowerPoint</Application>
  <PresentationFormat>Presentazione su schermo (4:3)</PresentationFormat>
  <Paragraphs>286</Paragraphs>
  <Slides>26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CLAS12 RICH- Mid Term Review</vt:lpstr>
      <vt:lpstr>Outline</vt:lpstr>
      <vt:lpstr>RICH assembly operation plan</vt:lpstr>
      <vt:lpstr>RICH assembly time schedule</vt:lpstr>
      <vt:lpstr>Presentazione standard di PowerPoint</vt:lpstr>
      <vt:lpstr>Presentazione standard di PowerPoint</vt:lpstr>
      <vt:lpstr>Presentazione standard di PowerPoint</vt:lpstr>
      <vt:lpstr>List of operations before the RICH module rotation and transportation to Hall B</vt:lpstr>
      <vt:lpstr>Presentazione standard di PowerPoint</vt:lpstr>
      <vt:lpstr>Presentazione standard di PowerPoint</vt:lpstr>
      <vt:lpstr>Hall B ENTRANCE</vt:lpstr>
      <vt:lpstr>Back Rotation once in hall B</vt:lpstr>
      <vt:lpstr>Presentazione standard di PowerPoint</vt:lpstr>
      <vt:lpstr>Installation in CLAS12</vt:lpstr>
      <vt:lpstr>Installation in CLAS12 cont’</vt:lpstr>
      <vt:lpstr>UTILITIES</vt:lpstr>
      <vt:lpstr>Electronic Box: Test Cooling Setup</vt:lpstr>
      <vt:lpstr>Measured Temperatures</vt:lpstr>
      <vt:lpstr>Presentazione standard di PowerPoint</vt:lpstr>
      <vt:lpstr>Presentazione standard di PowerPoint</vt:lpstr>
      <vt:lpstr>UTILITIES: Purging Nitrogen</vt:lpstr>
      <vt:lpstr>Slow control</vt:lpstr>
      <vt:lpstr>CONCLUSIONS</vt:lpstr>
      <vt:lpstr>Spare Slides</vt:lpstr>
      <vt:lpstr>Geometry</vt:lpstr>
      <vt:lpstr>CLAS12 RICH Assembly area in EEL124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Tomassini Sandro</dc:creator>
  <cp:lastModifiedBy>Tomassini Sandro</cp:lastModifiedBy>
  <cp:revision>427</cp:revision>
  <dcterms:created xsi:type="dcterms:W3CDTF">2014-06-13T12:57:14Z</dcterms:created>
  <dcterms:modified xsi:type="dcterms:W3CDTF">2015-10-09T12:55:09Z</dcterms:modified>
</cp:coreProperties>
</file>