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763" r:id="rId2"/>
    <p:sldId id="792" r:id="rId3"/>
    <p:sldId id="786" r:id="rId4"/>
    <p:sldId id="787" r:id="rId5"/>
    <p:sldId id="785" r:id="rId6"/>
    <p:sldId id="784" r:id="rId7"/>
    <p:sldId id="789" r:id="rId8"/>
    <p:sldId id="790" r:id="rId9"/>
    <p:sldId id="782" r:id="rId10"/>
    <p:sldId id="793" r:id="rId11"/>
    <p:sldId id="783" r:id="rId12"/>
    <p:sldId id="79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78" autoAdjust="0"/>
    <p:restoredTop sz="98284" autoAdjust="0"/>
  </p:normalViewPr>
  <p:slideViewPr>
    <p:cSldViewPr snapToGrid="0" snapToObjects="1">
      <p:cViewPr>
        <p:scale>
          <a:sx n="135" d="100"/>
          <a:sy n="135" d="100"/>
        </p:scale>
        <p:origin x="-200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20/11/17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20/11/17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20/11/17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20/11/17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20/11/17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20/11/17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20/11/17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20/11/17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20/11/17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20/11/17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20/11/17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20/11/17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20/11/17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20/11/17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92414" y="-76200"/>
            <a:ext cx="2613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CLAS12 RICH</a:t>
            </a:r>
          </a:p>
        </p:txBody>
      </p:sp>
      <p:pic>
        <p:nvPicPr>
          <p:cNvPr id="8" name="Picture 7" descr="IMG_20171114_1609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52" y="959555"/>
            <a:ext cx="3000529" cy="5343407"/>
          </a:xfrm>
          <a:prstGeom prst="rect">
            <a:avLst/>
          </a:prstGeom>
        </p:spPr>
      </p:pic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20 November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8074" y="1429926"/>
            <a:ext cx="410561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At the beginning of the summer we got a</a:t>
            </a:r>
          </a:p>
          <a:p>
            <a:r>
              <a:rPr lang="en-US" sz="1600" dirty="0" smtClean="0"/>
              <a:t>last-minute issue with both mirror producers</a:t>
            </a: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     Spherical mirrors: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chemical residuals not visible before coating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     Planar mirrors: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shortage of the glass-skin material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This is solved now. The mirror were installed</a:t>
            </a:r>
          </a:p>
          <a:p>
            <a:r>
              <a:rPr lang="en-US" sz="1600" dirty="0"/>
              <a:t>l</a:t>
            </a:r>
            <a:r>
              <a:rPr lang="en-US" sz="1600" dirty="0" smtClean="0"/>
              <a:t>ast week, about 2 months behind schedule.</a:t>
            </a:r>
          </a:p>
        </p:txBody>
      </p:sp>
    </p:spTree>
    <p:extLst>
      <p:ext uri="{BB962C8B-B14F-4D97-AF65-F5344CB8AC3E}">
        <p14:creationId xmlns:p14="http://schemas.microsoft.com/office/powerpoint/2010/main" val="2389211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95678" y="-76200"/>
            <a:ext cx="520662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Pedestal RMS Distribution</a:t>
            </a:r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20 November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Nois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111"/>
            <a:ext cx="5308909" cy="3904074"/>
          </a:xfrm>
          <a:prstGeom prst="rect">
            <a:avLst/>
          </a:prstGeom>
        </p:spPr>
      </p:pic>
      <p:pic>
        <p:nvPicPr>
          <p:cNvPr id="4" name="Picture 3" descr="Nois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37" y="2859852"/>
            <a:ext cx="5161064" cy="3768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8080" y="1429925"/>
            <a:ext cx="145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DAC ~ 1 mV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78080" y="1956741"/>
            <a:ext cx="2774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single-photon signal</a:t>
            </a:r>
          </a:p>
          <a:p>
            <a:r>
              <a:rPr lang="en-US" dirty="0"/>
              <a:t>a</a:t>
            </a:r>
            <a:r>
              <a:rPr lang="en-US" dirty="0" smtClean="0"/>
              <a:t>round 400 DAC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78080" y="790222"/>
            <a:ext cx="269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TDC discriminator baseline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3333" y="4863630"/>
            <a:ext cx="2671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Improvement in progress</a:t>
            </a:r>
          </a:p>
          <a:p>
            <a:r>
              <a:rPr lang="en-US" dirty="0" smtClean="0"/>
              <a:t>(jumpers between boards)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86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d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0283"/>
            <a:ext cx="5006658" cy="38574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79567" y="-76200"/>
            <a:ext cx="26388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Slow Control</a:t>
            </a:r>
          </a:p>
        </p:txBody>
      </p:sp>
      <p:pic>
        <p:nvPicPr>
          <p:cNvPr id="3" name="Picture 2" descr="Temp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12" y="2088444"/>
            <a:ext cx="4023688" cy="39793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328" y="919961"/>
            <a:ext cx="303963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Scalers</a:t>
            </a:r>
            <a:endParaRPr lang="en-US" dirty="0" smtClean="0"/>
          </a:p>
          <a:p>
            <a:endParaRPr lang="en-US" sz="800" dirty="0" smtClean="0"/>
          </a:p>
          <a:p>
            <a:r>
              <a:rPr lang="en-US" dirty="0" smtClean="0"/>
              <a:t>Hot or dead channels</a:t>
            </a:r>
          </a:p>
          <a:p>
            <a:r>
              <a:rPr lang="en-US" dirty="0" smtClean="0"/>
              <a:t>LED single photon illumination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20312" y="925886"/>
            <a:ext cx="3115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Map</a:t>
            </a:r>
          </a:p>
          <a:p>
            <a:endParaRPr lang="en-US" sz="800" dirty="0"/>
          </a:p>
          <a:p>
            <a:r>
              <a:rPr lang="en-US" dirty="0" smtClean="0"/>
              <a:t>Upgraded to software interlock</a:t>
            </a:r>
            <a:endParaRPr lang="en-US" dirty="0"/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20 November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4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92414" y="-76200"/>
            <a:ext cx="2613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CLAS12 RICH</a:t>
            </a: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20 November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4815" y="1110074"/>
            <a:ext cx="6138920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RICH was planned to be ready for installation middle of </a:t>
            </a:r>
            <a:r>
              <a:rPr lang="en-US" sz="1600" dirty="0"/>
              <a:t>N</a:t>
            </a:r>
            <a:r>
              <a:rPr lang="en-US" sz="1600" dirty="0" smtClean="0"/>
              <a:t>ovember 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About 1 month ago we reviewed the schedule with Hall-B management</a:t>
            </a:r>
          </a:p>
          <a:p>
            <a:endParaRPr lang="en-US" sz="1600" dirty="0"/>
          </a:p>
          <a:p>
            <a:r>
              <a:rPr lang="en-US" sz="1600" dirty="0" smtClean="0"/>
              <a:t>In principle possible, but too tight and risky :</a:t>
            </a:r>
          </a:p>
          <a:p>
            <a:endParaRPr lang="en-US" sz="1600" dirty="0"/>
          </a:p>
          <a:p>
            <a:r>
              <a:rPr lang="en-US" sz="1600" dirty="0" smtClean="0"/>
              <a:t>            not compatible with all functionality tests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no  real benefit from Hall-B cosmic (due to geometry)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not sure about beam availability</a:t>
            </a: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To not interfere with CLAS12 </a:t>
            </a:r>
            <a:r>
              <a:rPr lang="en-US" sz="1600" dirty="0" smtClean="0"/>
              <a:t>schedule </a:t>
            </a:r>
            <a:r>
              <a:rPr lang="en-US" sz="1600" dirty="0" smtClean="0"/>
              <a:t>we agreed to decouple RICH  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RICH installation planned at beginning of January, </a:t>
            </a:r>
          </a:p>
          <a:p>
            <a:r>
              <a:rPr lang="en-US" sz="1600" dirty="0" smtClean="0"/>
              <a:t>during the </a:t>
            </a:r>
            <a:r>
              <a:rPr lang="en-US" sz="1600" dirty="0"/>
              <a:t>e</a:t>
            </a:r>
            <a:r>
              <a:rPr lang="en-US" sz="1600" dirty="0" smtClean="0"/>
              <a:t>ngineering run break.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966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92414" y="-76200"/>
            <a:ext cx="2613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CLAS12 RICH</a:t>
            </a: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20 November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8074" y="1429926"/>
            <a:ext cx="410561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At the beginning of the summer we got a</a:t>
            </a:r>
          </a:p>
          <a:p>
            <a:r>
              <a:rPr lang="en-US" sz="1600" dirty="0" smtClean="0"/>
              <a:t>last-minute issue with both mirror producers</a:t>
            </a: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     Spherical mirrors: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chemical residuals not visible before coating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     Planar mirrors: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shortage of the glass-skin material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This is solved now. The mirror were installed</a:t>
            </a:r>
          </a:p>
          <a:p>
            <a:r>
              <a:rPr lang="en-US" sz="1600" dirty="0"/>
              <a:t>l</a:t>
            </a:r>
            <a:r>
              <a:rPr lang="en-US" sz="1600" dirty="0" smtClean="0"/>
              <a:t>ast week, about 2 months behind schedule.</a:t>
            </a:r>
          </a:p>
        </p:txBody>
      </p:sp>
      <p:pic>
        <p:nvPicPr>
          <p:cNvPr id="10" name="Picture 9" descr="IMG_20171114_1607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11" y="930666"/>
            <a:ext cx="3059010" cy="544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57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rro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5" y="-315754"/>
            <a:ext cx="3715926" cy="6606091"/>
          </a:xfrm>
          <a:prstGeom prst="rect">
            <a:avLst/>
          </a:prstGeom>
        </p:spPr>
      </p:pic>
      <p:pic>
        <p:nvPicPr>
          <p:cNvPr id="6" name="Picture 5" descr="Mirror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81" y="568543"/>
            <a:ext cx="3857625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9185" y="6290337"/>
            <a:ext cx="8033926" cy="3382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88147" y="568543"/>
            <a:ext cx="8269111" cy="3382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31316" y="-76200"/>
            <a:ext cx="35353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Mirror Alignment</a:t>
            </a:r>
          </a:p>
        </p:txBody>
      </p:sp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20 November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09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31316" y="-76200"/>
            <a:ext cx="35353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Mirror Alignment</a:t>
            </a:r>
          </a:p>
        </p:txBody>
      </p:sp>
      <p:pic>
        <p:nvPicPr>
          <p:cNvPr id="2" name="Picture 1" descr="Mirror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5" y="1305043"/>
            <a:ext cx="6819900" cy="4991100"/>
          </a:xfrm>
          <a:prstGeom prst="rect">
            <a:avLst/>
          </a:prstGeom>
        </p:spPr>
      </p:pic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20 November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4296" y="1185333"/>
            <a:ext cx="1937926" cy="4139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27777" y="1034815"/>
            <a:ext cx="237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Point-like source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0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741376" y="-76200"/>
            <a:ext cx="55152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Electronic Panel Installation</a:t>
            </a: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20 November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11" descr="EPan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63" y="960908"/>
            <a:ext cx="3026182" cy="5389091"/>
          </a:xfrm>
          <a:prstGeom prst="rect">
            <a:avLst/>
          </a:prstGeom>
        </p:spPr>
      </p:pic>
      <p:pic>
        <p:nvPicPr>
          <p:cNvPr id="2" name="Picture 1" descr="Epanel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146" y="975663"/>
            <a:ext cx="2641311" cy="4703704"/>
          </a:xfrm>
          <a:prstGeom prst="rect">
            <a:avLst/>
          </a:prstGeom>
        </p:spPr>
      </p:pic>
      <p:pic>
        <p:nvPicPr>
          <p:cNvPr id="3" name="Picture 2" descr="Epanel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41" y="966256"/>
            <a:ext cx="3023179" cy="5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5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741376" y="-76200"/>
            <a:ext cx="55152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Electronic Panel Installation</a:t>
            </a: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20 November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IMG_20171117_1013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053"/>
            <a:ext cx="9144000" cy="51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6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875477" y="-76200"/>
            <a:ext cx="32470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Electronic Panel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20 November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 descr="IMG_20171021_1552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053"/>
            <a:ext cx="9144000" cy="51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4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mico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9366" y="1275040"/>
            <a:ext cx="6854029" cy="4355385"/>
          </a:xfrm>
          <a:prstGeom prst="rect">
            <a:avLst/>
          </a:prstGeom>
        </p:spPr>
      </p:pic>
      <p:pic>
        <p:nvPicPr>
          <p:cNvPr id="10" name="Picture 9" descr="IMG_20171103_1115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18" y="16388"/>
            <a:ext cx="3851031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24228" y="-76200"/>
            <a:ext cx="274952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Cosmic Stand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20 November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7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928448" y="-76200"/>
            <a:ext cx="314107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Online Monitor</a:t>
            </a:r>
          </a:p>
        </p:txBody>
      </p:sp>
      <p:pic>
        <p:nvPicPr>
          <p:cNvPr id="2" name="Picture 1" descr="Monito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389"/>
            <a:ext cx="9144000" cy="5451574"/>
          </a:xfrm>
          <a:prstGeom prst="rect">
            <a:avLst/>
          </a:prstGeom>
        </p:spPr>
      </p:pic>
      <p:sp>
        <p:nvSpPr>
          <p:cNvPr id="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20 November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53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55000</TotalTime>
  <Words>525</Words>
  <Application>Microsoft Macintosh PowerPoint</Application>
  <PresentationFormat>On-screen Show (4:3)</PresentationFormat>
  <Paragraphs>131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995</cp:revision>
  <dcterms:created xsi:type="dcterms:W3CDTF">2012-03-30T13:12:09Z</dcterms:created>
  <dcterms:modified xsi:type="dcterms:W3CDTF">2017-11-20T14:05:47Z</dcterms:modified>
</cp:coreProperties>
</file>