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680" r:id="rId2"/>
    <p:sldId id="763" r:id="rId3"/>
    <p:sldId id="764" r:id="rId4"/>
    <p:sldId id="726" r:id="rId5"/>
    <p:sldId id="748" r:id="rId6"/>
    <p:sldId id="762" r:id="rId7"/>
    <p:sldId id="695" r:id="rId8"/>
    <p:sldId id="765" r:id="rId9"/>
    <p:sldId id="773" r:id="rId10"/>
    <p:sldId id="774" r:id="rId11"/>
    <p:sldId id="766" r:id="rId12"/>
    <p:sldId id="767" r:id="rId13"/>
    <p:sldId id="727" r:id="rId14"/>
    <p:sldId id="750" r:id="rId15"/>
    <p:sldId id="775" r:id="rId16"/>
    <p:sldId id="734" r:id="rId17"/>
    <p:sldId id="776" r:id="rId18"/>
    <p:sldId id="736" r:id="rId19"/>
    <p:sldId id="777" r:id="rId20"/>
    <p:sldId id="739" r:id="rId21"/>
    <p:sldId id="740" r:id="rId22"/>
    <p:sldId id="741" r:id="rId23"/>
    <p:sldId id="742" r:id="rId24"/>
    <p:sldId id="743" r:id="rId25"/>
    <p:sldId id="744" r:id="rId26"/>
    <p:sldId id="745" r:id="rId27"/>
    <p:sldId id="771" r:id="rId28"/>
    <p:sldId id="772" r:id="rId29"/>
    <p:sldId id="730" r:id="rId30"/>
    <p:sldId id="73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8" autoAdjust="0"/>
    <p:restoredTop sz="98284" autoAdjust="0"/>
  </p:normalViewPr>
  <p:slideViewPr>
    <p:cSldViewPr snapToGrid="0" snapToObjects="1">
      <p:cViewPr>
        <p:scale>
          <a:sx n="135" d="100"/>
          <a:sy n="135" d="100"/>
        </p:scale>
        <p:origin x="-368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09/09/17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09/09/17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legame</a:t>
            </a:r>
            <a:r>
              <a:rPr lang="en-US" dirty="0" smtClean="0"/>
              <a:t> con</a:t>
            </a:r>
            <a:r>
              <a:rPr lang="en-US" baseline="0" dirty="0" smtClean="0"/>
              <a:t> duration / </a:t>
            </a:r>
            <a:r>
              <a:rPr lang="en-US" baseline="0" dirty="0" err="1" smtClean="0"/>
              <a:t>mappa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efficienza</a:t>
            </a:r>
            <a:r>
              <a:rPr lang="en-US" baseline="0" dirty="0" smtClean="0"/>
              <a:t> pixels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Immagine</a:t>
            </a:r>
            <a:r>
              <a:rPr lang="en-US" dirty="0" smtClean="0"/>
              <a:t> electronic panel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scheda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09/09/17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09/09/17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09/09/17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631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09/09/17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09/09/17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09/09/17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09/09/17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09/09/17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09/09/17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09/09/17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09/09/17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09/09/17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image" Target="../media/image45.png"/><Relationship Id="rId6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4" Type="http://schemas.openxmlformats.org/officeDocument/2006/relationships/image" Target="../media/image51.gif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JPG"/><Relationship Id="rId5" Type="http://schemas.openxmlformats.org/officeDocument/2006/relationships/image" Target="../media/image67.JPG"/><Relationship Id="rId6" Type="http://schemas.openxmlformats.org/officeDocument/2006/relationships/image" Target="../media/image68.JPG"/><Relationship Id="rId7" Type="http://schemas.openxmlformats.org/officeDocument/2006/relationships/image" Target="../media/image69.jpg"/><Relationship Id="rId8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65100"/>
            <a:ext cx="4343400" cy="6515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25060" y="1301260"/>
            <a:ext cx="2782332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RICH </a:t>
            </a:r>
            <a:endParaRPr lang="en-US" sz="3200" dirty="0" smtClean="0"/>
          </a:p>
          <a:p>
            <a:pPr algn="ctr"/>
            <a:r>
              <a:rPr lang="en-US" sz="3200" dirty="0" smtClean="0"/>
              <a:t>Detector Status</a:t>
            </a:r>
            <a:endParaRPr lang="en-US" sz="32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n-US" dirty="0"/>
              <a:t>M. Contalbrigo  </a:t>
            </a:r>
          </a:p>
          <a:p>
            <a:pPr algn="ctr"/>
            <a:r>
              <a:rPr lang="en-US" dirty="0"/>
              <a:t>INFN Ferrara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Hall-B</a:t>
            </a:r>
            <a:r>
              <a:rPr lang="en-US" dirty="0" smtClean="0"/>
              <a:t> Meeting </a:t>
            </a:r>
            <a:endParaRPr lang="en-US" dirty="0"/>
          </a:p>
          <a:p>
            <a:pPr algn="ctr"/>
            <a:r>
              <a:rPr lang="en-US" dirty="0" smtClean="0"/>
              <a:t>11 September 2017</a:t>
            </a:r>
            <a:endParaRPr lang="en-US" dirty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601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06317" y="-76200"/>
            <a:ext cx="438541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ADC: Collected Charge 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8" name="Picture 17" descr="new_fro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16242" r="11980" b="13927"/>
          <a:stretch/>
        </p:blipFill>
        <p:spPr>
          <a:xfrm>
            <a:off x="173448" y="1174975"/>
            <a:ext cx="3882536" cy="2732579"/>
          </a:xfrm>
          <a:prstGeom prst="rect">
            <a:avLst/>
          </a:prstGeom>
        </p:spPr>
      </p:pic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Left-Right Arrow 1"/>
          <p:cNvSpPr/>
          <p:nvPr/>
        </p:nvSpPr>
        <p:spPr>
          <a:xfrm flipV="1">
            <a:off x="875368" y="2478841"/>
            <a:ext cx="790225" cy="12736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02362" y="2206699"/>
            <a:ext cx="519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Gain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27" name="Picture 26" descr="DSC_749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495" y="1118533"/>
            <a:ext cx="3612513" cy="24038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3309" y="3201432"/>
            <a:ext cx="174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JLAB Laser Test Stand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4234" y="2946395"/>
            <a:ext cx="2279365" cy="27699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s-IS" sz="1200" dirty="0" smtClean="0"/>
              <a:t>P. Degtyarenko, </a:t>
            </a:r>
            <a:r>
              <a:rPr lang="is-IS" sz="1200" dirty="0" smtClean="0"/>
              <a:t>NIMA 872 </a:t>
            </a:r>
            <a:r>
              <a:rPr lang="is-IS" sz="1200" dirty="0"/>
              <a:t>(2017</a:t>
            </a:r>
            <a:r>
              <a:rPr lang="is-IS" sz="1200" dirty="0" smtClean="0"/>
              <a:t>)  </a:t>
            </a:r>
            <a:endParaRPr lang="en-US" sz="1200" dirty="0"/>
          </a:p>
        </p:txBody>
      </p:sp>
      <p:pic>
        <p:nvPicPr>
          <p:cNvPr id="20" name="Content Placeholder 5" descr="fig11a_pglobal_sc1050.pdf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4542"/>
          <a:stretch>
            <a:fillRect/>
          </a:stretch>
        </p:blipFill>
        <p:spPr>
          <a:xfrm>
            <a:off x="230205" y="4256627"/>
            <a:ext cx="4225705" cy="2323975"/>
          </a:xfrm>
        </p:spPr>
      </p:pic>
      <p:cxnSp>
        <p:nvCxnSpPr>
          <p:cNvPr id="21" name="Straight Arrow Connector 20"/>
          <p:cNvCxnSpPr/>
          <p:nvPr/>
        </p:nvCxnSpPr>
        <p:spPr>
          <a:xfrm flipV="1">
            <a:off x="1690581" y="4853403"/>
            <a:ext cx="0" cy="12869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071590" y="5209003"/>
            <a:ext cx="0" cy="92286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78710" y="4645366"/>
            <a:ext cx="1391840" cy="26161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H12700 Gain: 3 10^6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8025" y="4920161"/>
            <a:ext cx="829261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Solid lines:</a:t>
            </a:r>
          </a:p>
          <a:p>
            <a:r>
              <a:rPr lang="en-US" sz="900" dirty="0" smtClean="0">
                <a:solidFill>
                  <a:srgbClr val="FF0000"/>
                </a:solidFill>
              </a:rPr>
              <a:t>H12700 set</a:t>
            </a:r>
          </a:p>
          <a:p>
            <a:r>
              <a:rPr lang="en-US" sz="900" dirty="0" smtClean="0">
                <a:solidFill>
                  <a:srgbClr val="FF0000"/>
                </a:solidFill>
              </a:rPr>
              <a:t>68736 entries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48335" y="5078198"/>
            <a:ext cx="829261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Solid lines:</a:t>
            </a:r>
          </a:p>
          <a:p>
            <a:r>
              <a:rPr lang="en-US" sz="900" dirty="0" smtClean="0">
                <a:solidFill>
                  <a:srgbClr val="0000FF"/>
                </a:solidFill>
              </a:rPr>
              <a:t>H8500 set</a:t>
            </a:r>
          </a:p>
          <a:p>
            <a:r>
              <a:rPr lang="en-US" sz="900" dirty="0" smtClean="0">
                <a:solidFill>
                  <a:srgbClr val="0000FF"/>
                </a:solidFill>
              </a:rPr>
              <a:t>14784 entries</a:t>
            </a:r>
            <a:endParaRPr lang="en-US" sz="900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77088" y="4722598"/>
            <a:ext cx="1320343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FF"/>
                </a:solidFill>
              </a:rPr>
              <a:t>H8500 Gain: 4 10^6</a:t>
            </a:r>
            <a:endParaRPr lang="en-US" sz="1100" b="1" dirty="0">
              <a:solidFill>
                <a:srgbClr val="0000FF"/>
              </a:solidFill>
            </a:endParaRPr>
          </a:p>
        </p:txBody>
      </p:sp>
      <p:pic>
        <p:nvPicPr>
          <p:cNvPr id="31" name="Picture 30" descr="fig11g_pglobal_me1050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89" y="4276914"/>
            <a:ext cx="4724275" cy="2362138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7023339" y="4715002"/>
            <a:ext cx="38100" cy="146685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327195" y="4727702"/>
            <a:ext cx="38100" cy="14668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284954" y="4717547"/>
            <a:ext cx="559643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FF"/>
                </a:solidFill>
              </a:rPr>
              <a:t>H8500</a:t>
            </a:r>
            <a:endParaRPr lang="en-US" sz="1100" b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07970" y="5202001"/>
            <a:ext cx="829261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Solid lines:</a:t>
            </a:r>
          </a:p>
          <a:p>
            <a:r>
              <a:rPr lang="en-US" sz="900" dirty="0" smtClean="0">
                <a:solidFill>
                  <a:srgbClr val="FF0000"/>
                </a:solidFill>
              </a:rPr>
              <a:t>H12700 set</a:t>
            </a:r>
          </a:p>
          <a:p>
            <a:r>
              <a:rPr lang="en-US" sz="900" dirty="0" smtClean="0">
                <a:solidFill>
                  <a:srgbClr val="FF0000"/>
                </a:solidFill>
              </a:rPr>
              <a:t>22912 entries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59039" y="4948085"/>
            <a:ext cx="770764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Solid lines:</a:t>
            </a:r>
          </a:p>
          <a:p>
            <a:r>
              <a:rPr lang="en-US" sz="900" dirty="0" smtClean="0">
                <a:solidFill>
                  <a:srgbClr val="0000FF"/>
                </a:solidFill>
              </a:rPr>
              <a:t>H8500 set</a:t>
            </a:r>
          </a:p>
          <a:p>
            <a:r>
              <a:rPr lang="en-US" sz="900" dirty="0" smtClean="0">
                <a:solidFill>
                  <a:srgbClr val="0000FF"/>
                </a:solidFill>
              </a:rPr>
              <a:t>4928 entries</a:t>
            </a:r>
            <a:endParaRPr lang="en-US" sz="900" dirty="0">
              <a:solidFill>
                <a:srgbClr val="0000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01645" y="4709074"/>
            <a:ext cx="631140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H12700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710" y="4029849"/>
            <a:ext cx="3399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SPE signal proportional to the MAPMT gain </a:t>
            </a:r>
            <a:endParaRPr lang="en-US" sz="1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994822" y="4045729"/>
            <a:ext cx="3167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SPE relative efficiency: +20% for H12700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68360" y="84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8710" y="604721"/>
            <a:ext cx="3877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MAPMT model for gain, resolution, SPE efficiency</a:t>
            </a:r>
          </a:p>
          <a:p>
            <a:r>
              <a:rPr lang="en-US" sz="1400" b="1" dirty="0"/>
              <a:t>a</a:t>
            </a:r>
            <a:r>
              <a:rPr lang="en-US" sz="1400" b="1" dirty="0" smtClean="0"/>
              <a:t>ccounting for cross--talk </a:t>
            </a:r>
            <a:endParaRPr lang="en-US" sz="1400" b="1" dirty="0"/>
          </a:p>
        </p:txBody>
      </p:sp>
      <p:sp>
        <p:nvSpPr>
          <p:cNvPr id="3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" name="Left-Right Arrow 39"/>
          <p:cNvSpPr/>
          <p:nvPr/>
        </p:nvSpPr>
        <p:spPr>
          <a:xfrm flipV="1">
            <a:off x="1516093" y="2924430"/>
            <a:ext cx="384204" cy="127362"/>
          </a:xfrm>
          <a:prstGeom prst="left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416812" y="3009915"/>
            <a:ext cx="622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8000"/>
                </a:solidFill>
              </a:rPr>
              <a:t>Resol</a:t>
            </a:r>
            <a:r>
              <a:rPr lang="en-US" sz="1400" dirty="0" smtClean="0">
                <a:solidFill>
                  <a:srgbClr val="008000"/>
                </a:solidFill>
              </a:rPr>
              <a:t>.</a:t>
            </a:r>
            <a:endParaRPr lang="en-US" sz="1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19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Effma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7" y="618520"/>
            <a:ext cx="3485806" cy="3114367"/>
          </a:xfrm>
          <a:prstGeom prst="rect">
            <a:avLst/>
          </a:prstGeom>
        </p:spPr>
      </p:pic>
      <p:pic>
        <p:nvPicPr>
          <p:cNvPr id="32" name="Picture 31" descr="Gainmap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14" y="548248"/>
            <a:ext cx="3391442" cy="314154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8483" y="3652992"/>
            <a:ext cx="4724213" cy="3102622"/>
            <a:chOff x="4923632" y="3520291"/>
            <a:chExt cx="4724213" cy="3102622"/>
          </a:xfrm>
        </p:grpSpPr>
        <p:pic>
          <p:nvPicPr>
            <p:cNvPr id="4" name="Picture 3" descr="Eff_rati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6689" y="3572151"/>
              <a:ext cx="3755571" cy="304055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 rot="5400000">
              <a:off x="8334082" y="6110126"/>
              <a:ext cx="205820" cy="8197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86689" y="3520291"/>
              <a:ext cx="296511" cy="96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9089" y="3672691"/>
              <a:ext cx="296511" cy="96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12485" y="6142022"/>
              <a:ext cx="10353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Threshold</a:t>
              </a:r>
              <a:endParaRPr lang="en-US" sz="16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4635993" y="3948785"/>
              <a:ext cx="913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Eff. ratio</a:t>
              </a:r>
              <a:endParaRPr lang="en-US" sz="16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07982" y="3739487"/>
            <a:ext cx="4441768" cy="2985974"/>
            <a:chOff x="4889691" y="636341"/>
            <a:chExt cx="4441768" cy="2985974"/>
          </a:xfrm>
        </p:grpSpPr>
        <p:pic>
          <p:nvPicPr>
            <p:cNvPr id="6" name="Picture 5" descr="EffratiovsHV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081" y="645011"/>
              <a:ext cx="3611359" cy="297730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007009" y="636341"/>
              <a:ext cx="296511" cy="96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5400000">
              <a:off x="6988607" y="1813437"/>
              <a:ext cx="296511" cy="3260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26541" y="3233132"/>
              <a:ext cx="3161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0   0.5         1                    2                                       4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4602052" y="970160"/>
              <a:ext cx="913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Eff. ratio</a:t>
              </a:r>
              <a:endParaRPr lang="en-US" sz="16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95360" y="2902768"/>
              <a:ext cx="73609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/>
                <a:t>Maroc</a:t>
              </a:r>
              <a:endParaRPr lang="en-US" sz="1600" b="1" dirty="0" smtClean="0"/>
            </a:p>
            <a:p>
              <a:r>
                <a:rPr lang="en-US" sz="1600" b="1" dirty="0" smtClean="0"/>
                <a:t>Gain</a:t>
              </a:r>
              <a:endParaRPr lang="en-US" sz="1600" b="1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56086" y="573637"/>
            <a:ext cx="2491573" cy="283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656032" y="548248"/>
            <a:ext cx="1683807" cy="292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92088" y="-76200"/>
            <a:ext cx="681388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TDC: SPE 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Discrimination Calibration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13669" y="624862"/>
            <a:ext cx="1908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Relative efficiency map</a:t>
            </a:r>
            <a:endParaRPr lang="en-US" sz="1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5156526" y="603762"/>
            <a:ext cx="1515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Relative gain map</a:t>
            </a:r>
            <a:endParaRPr lang="en-US" sz="1400" b="1" dirty="0"/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4640" y="3826942"/>
            <a:ext cx="792480" cy="880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51369" y="3844647"/>
            <a:ext cx="9541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x</a:t>
            </a:r>
            <a:r>
              <a:rPr lang="en-US" sz="1000" b="1" dirty="0" smtClean="0"/>
              <a:t> ¼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½      MAROC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1       GAIN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2       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4</a:t>
            </a:r>
            <a:endParaRPr lang="en-US" sz="1000" b="1" dirty="0"/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9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16470" y="-76200"/>
            <a:ext cx="53650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TDC: SPE 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Timing Calibration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2517" y="3583214"/>
            <a:ext cx="6328840" cy="2721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082517" y="4256699"/>
            <a:ext cx="7027340" cy="2047579"/>
            <a:chOff x="1082517" y="4350374"/>
            <a:chExt cx="7027340" cy="2047579"/>
          </a:xfrm>
        </p:grpSpPr>
        <p:pic>
          <p:nvPicPr>
            <p:cNvPr id="14" name="Picture 13" descr="Timesigna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517" y="4350374"/>
              <a:ext cx="7027340" cy="204757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19860" y="4437329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± 3ns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698301" y="703921"/>
            <a:ext cx="2736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Typical time-walk with charge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30634" y="3845577"/>
            <a:ext cx="6490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Channel by channel time calibration:     -offsets                                        -walk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181976" y="5321229"/>
            <a:ext cx="57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Laser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26074" y="4835723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PMT</a:t>
            </a:r>
            <a:endParaRPr lang="en-US" sz="1400" b="1" dirty="0">
              <a:solidFill>
                <a:srgbClr val="0000FF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134755" y="5143500"/>
            <a:ext cx="290570" cy="177729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502071" y="5473629"/>
            <a:ext cx="607787" cy="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384148" y="6222639"/>
            <a:ext cx="860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(ns)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361339" y="4640452"/>
            <a:ext cx="1220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Occupancy (#)</a:t>
            </a:r>
            <a:endParaRPr lang="en-US" sz="1400" dirty="0"/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36895" y="1079201"/>
            <a:ext cx="3330113" cy="2546052"/>
            <a:chOff x="874107" y="1027807"/>
            <a:chExt cx="3330113" cy="2546052"/>
          </a:xfrm>
        </p:grpSpPr>
        <p:pic>
          <p:nvPicPr>
            <p:cNvPr id="28" name="Picture 27" descr="TWalk_mea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107" y="1027807"/>
              <a:ext cx="2871850" cy="2546052"/>
            </a:xfrm>
            <a:prstGeom prst="rect">
              <a:avLst/>
            </a:prstGeom>
          </p:spPr>
        </p:pic>
        <p:pic>
          <p:nvPicPr>
            <p:cNvPr id="30" name="Picture 29" descr="Twalk_gai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2981" y="1064894"/>
              <a:ext cx="1501239" cy="877040"/>
            </a:xfrm>
            <a:prstGeom prst="rect">
              <a:avLst/>
            </a:prstGeom>
          </p:spPr>
        </p:pic>
      </p:grpSp>
      <p:pic>
        <p:nvPicPr>
          <p:cNvPr id="6" name="Picture 5" descr="Duration_vs_Q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" y="873198"/>
            <a:ext cx="2987040" cy="27100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7840" y="744562"/>
            <a:ext cx="1966394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0634" y="687044"/>
            <a:ext cx="3379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Time over threshold relates to charge</a:t>
            </a:r>
            <a:endParaRPr lang="en-US" sz="1600" b="1" dirty="0"/>
          </a:p>
        </p:txBody>
      </p:sp>
      <p:sp>
        <p:nvSpPr>
          <p:cNvPr id="15" name="Rectangle 14"/>
          <p:cNvSpPr/>
          <p:nvPr/>
        </p:nvSpPr>
        <p:spPr>
          <a:xfrm>
            <a:off x="7425325" y="3423920"/>
            <a:ext cx="966835" cy="201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5400000">
            <a:off x="5084624" y="1499039"/>
            <a:ext cx="966835" cy="201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642658" y="3410404"/>
            <a:ext cx="1182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Duration  [ns]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5077649" y="1498868"/>
            <a:ext cx="860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Tme</a:t>
            </a:r>
            <a:r>
              <a:rPr lang="en-US" sz="1400" dirty="0" smtClean="0"/>
              <a:t>  [ns]</a:t>
            </a:r>
            <a:endParaRPr lang="en-US" sz="1400" dirty="0"/>
          </a:p>
        </p:txBody>
      </p:sp>
      <p:sp>
        <p:nvSpPr>
          <p:cNvPr id="35" name="Rectangle 34"/>
          <p:cNvSpPr/>
          <p:nvPr/>
        </p:nvSpPr>
        <p:spPr>
          <a:xfrm>
            <a:off x="2375132" y="3412361"/>
            <a:ext cx="966835" cy="201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16200000">
            <a:off x="51446" y="1650504"/>
            <a:ext cx="1451147" cy="201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824154" y="3368276"/>
            <a:ext cx="1740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ADC amplitude [DAC]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-80017" y="1645045"/>
            <a:ext cx="1607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over THR  [ns]</a:t>
            </a:r>
            <a:endParaRPr lang="en-US" sz="1400" dirty="0"/>
          </a:p>
        </p:txBody>
      </p:sp>
      <p:sp>
        <p:nvSpPr>
          <p:cNvPr id="39" name="Rectangle 38"/>
          <p:cNvSpPr/>
          <p:nvPr/>
        </p:nvSpPr>
        <p:spPr>
          <a:xfrm>
            <a:off x="857319" y="1696720"/>
            <a:ext cx="54093" cy="245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77688" y="1233596"/>
            <a:ext cx="54093" cy="245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31517" y="1028329"/>
            <a:ext cx="243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1</a:t>
            </a:r>
            <a:endParaRPr lang="en-US" sz="900" dirty="0"/>
          </a:p>
        </p:txBody>
      </p:sp>
      <p:sp>
        <p:nvSpPr>
          <p:cNvPr id="4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13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147920" y="-76200"/>
            <a:ext cx="270218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Cosmic Stand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Picture 14" descr="IMG_6574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3" y="666839"/>
            <a:ext cx="7792357" cy="5844268"/>
          </a:xfrm>
          <a:prstGeom prst="rect">
            <a:avLst/>
          </a:prstGeom>
        </p:spPr>
      </p:pic>
      <p:sp>
        <p:nvSpPr>
          <p:cNvPr id="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17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G_65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51" y="381976"/>
            <a:ext cx="2890249" cy="21676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16535" y="-76200"/>
            <a:ext cx="236495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Cosmic Run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 descr="IMG_656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51" y="2643739"/>
            <a:ext cx="2890249" cy="2167686"/>
          </a:xfrm>
          <a:prstGeom prst="rect">
            <a:avLst/>
          </a:prstGeom>
        </p:spPr>
      </p:pic>
      <p:pic>
        <p:nvPicPr>
          <p:cNvPr id="3" name="Picture 2" descr="Cosmic_stand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1" y="695247"/>
            <a:ext cx="5524257" cy="5815860"/>
          </a:xfrm>
          <a:prstGeom prst="rect">
            <a:avLst/>
          </a:prstGeom>
        </p:spPr>
      </p:pic>
      <p:pic>
        <p:nvPicPr>
          <p:cNvPr id="4" name="Picture 3" descr="IMG_20170908_16224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1" y="4898064"/>
            <a:ext cx="2869259" cy="1611199"/>
          </a:xfrm>
          <a:prstGeom prst="rect">
            <a:avLst/>
          </a:prstGeom>
        </p:spPr>
      </p:pic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74741" y="2643739"/>
            <a:ext cx="1279407" cy="24433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74741" y="532762"/>
            <a:ext cx="2184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Trigger and tracking station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4148" y="2592456"/>
            <a:ext cx="96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PMT plane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74590" y="4898065"/>
            <a:ext cx="1361976" cy="2753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283997" y="4865595"/>
            <a:ext cx="1564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Scintillator pads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2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62872" y="-76200"/>
            <a:ext cx="407229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Online 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Monitor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1796" y="868963"/>
            <a:ext cx="546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Temperatures and </a:t>
            </a:r>
            <a:r>
              <a:rPr lang="en-US" dirty="0" err="1" smtClean="0"/>
              <a:t>Scalers</a:t>
            </a:r>
            <a:r>
              <a:rPr lang="en-US" dirty="0"/>
              <a:t> </a:t>
            </a:r>
            <a:r>
              <a:rPr lang="en-US" dirty="0" smtClean="0"/>
              <a:t>monitored with warning signs</a:t>
            </a:r>
            <a:endParaRPr lang="en-US" dirty="0"/>
          </a:p>
        </p:txBody>
      </p:sp>
      <p:pic>
        <p:nvPicPr>
          <p:cNvPr id="4" name="Picture 3" descr="RICH_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6" y="1497008"/>
            <a:ext cx="4487332" cy="4163286"/>
          </a:xfrm>
          <a:prstGeom prst="rect">
            <a:avLst/>
          </a:prstGeom>
        </p:spPr>
      </p:pic>
      <p:pic>
        <p:nvPicPr>
          <p:cNvPr id="5" name="Picture 4" descr="RICH_sclers_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40" y="1472713"/>
            <a:ext cx="3987036" cy="418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92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_Shot_2017-09-02_at_8.28.54_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81" y="542073"/>
            <a:ext cx="6912428" cy="63059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5481" y="6124222"/>
            <a:ext cx="7177852" cy="504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10137" y="-76200"/>
            <a:ext cx="257774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Slow Control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61582" y="3739106"/>
            <a:ext cx="1530411" cy="7438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18778" y="3838892"/>
            <a:ext cx="1489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Scaler</a:t>
            </a:r>
            <a:r>
              <a:rPr lang="en-US" sz="1400" dirty="0" smtClean="0"/>
              <a:t> Average </a:t>
            </a:r>
          </a:p>
          <a:p>
            <a:r>
              <a:rPr lang="en-US" sz="1400" dirty="0"/>
              <a:t>f</a:t>
            </a:r>
            <a:r>
              <a:rPr lang="en-US" sz="1400" dirty="0" smtClean="0"/>
              <a:t>or each PMT (Hz)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3210137" y="3739106"/>
            <a:ext cx="1543292" cy="743858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28" y="3739106"/>
            <a:ext cx="3057071" cy="7438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54897" y="3834156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Temperatures for</a:t>
            </a:r>
          </a:p>
          <a:p>
            <a:r>
              <a:rPr lang="en-US" sz="1400" dirty="0"/>
              <a:t>e</a:t>
            </a:r>
            <a:r>
              <a:rPr lang="en-US" sz="1400" dirty="0" smtClean="0"/>
              <a:t>ach FE unit (C)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575369" y="3838892"/>
            <a:ext cx="1380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Bias voltages for</a:t>
            </a:r>
          </a:p>
          <a:p>
            <a:r>
              <a:rPr lang="en-US" sz="1400" dirty="0" smtClean="0"/>
              <a:t>each FE unit (V)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416990" y="6141775"/>
            <a:ext cx="6081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Option: add some of these values to the interlock of the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313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75064" y="-76200"/>
            <a:ext cx="424790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Power Supply Control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9" name="Content Placeholder 3" descr="clonpcsvt_20170901_232035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367" b="-14367"/>
          <a:stretch>
            <a:fillRect/>
          </a:stretch>
        </p:blipFill>
        <p:spPr>
          <a:xfrm>
            <a:off x="233093" y="1422738"/>
            <a:ext cx="4462281" cy="2454083"/>
          </a:xfrm>
        </p:spPr>
      </p:pic>
      <p:pic>
        <p:nvPicPr>
          <p:cNvPr id="20" name="Content Placeholder 3" descr="clonpcsvt_20170901_23204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656" r="-53656"/>
          <a:stretch>
            <a:fillRect/>
          </a:stretch>
        </p:blipFill>
        <p:spPr>
          <a:xfrm>
            <a:off x="2862063" y="1698098"/>
            <a:ext cx="8229600" cy="45259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19428" y="865481"/>
            <a:ext cx="131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HV Voltages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317037" y="865481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LV voltages</a:t>
            </a:r>
            <a:endParaRPr lang="en-US" dirty="0"/>
          </a:p>
        </p:txBody>
      </p:sp>
      <p:pic>
        <p:nvPicPr>
          <p:cNvPr id="13" name="Picture 12" descr="Service_CAE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3" y="3872482"/>
            <a:ext cx="2953641" cy="235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16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CH_inter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90" y="668998"/>
            <a:ext cx="7874000" cy="61890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98128" y="-76200"/>
            <a:ext cx="380179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Hardware Interlock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2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lonpcsvt_20170905_102701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r="5438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61210" y="-76200"/>
            <a:ext cx="247563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 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Strip Charts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8386" y="1006593"/>
            <a:ext cx="5358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Cosmic stand worked smoothly during first run (3 days)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92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92414" y="-76200"/>
            <a:ext cx="26131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CLAS12 RICH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5569" y="2857755"/>
            <a:ext cx="529915" cy="252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IMG_20170315_1632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8" y="883919"/>
            <a:ext cx="4190985" cy="287377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90037" y="3968936"/>
            <a:ext cx="8138095" cy="2532786"/>
            <a:chOff x="790038" y="4091214"/>
            <a:chExt cx="7378602" cy="2108509"/>
          </a:xfrm>
        </p:grpSpPr>
        <p:pic>
          <p:nvPicPr>
            <p:cNvPr id="3" name="Picture 2" descr="RICH_prot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038" y="4091214"/>
              <a:ext cx="7145502" cy="197605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341493" y="5969125"/>
              <a:ext cx="1827147" cy="2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Cherenkov angle (</a:t>
              </a:r>
              <a:r>
                <a:rPr lang="en-US" sz="1200" b="1" dirty="0" err="1" smtClean="0"/>
                <a:t>mrad</a:t>
              </a:r>
              <a:r>
                <a:rPr lang="en-US" sz="1200" b="1" dirty="0" smtClean="0"/>
                <a:t>)</a:t>
              </a:r>
              <a:endParaRPr lang="en-US" sz="12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442556" y="4409752"/>
              <a:ext cx="771842" cy="2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7 </a:t>
              </a:r>
              <a:r>
                <a:rPr lang="en-US" sz="1200" b="1" dirty="0" err="1" smtClean="0"/>
                <a:t>Gev</a:t>
              </a:r>
              <a:r>
                <a:rPr lang="en-US" sz="1200" b="1" dirty="0" smtClean="0"/>
                <a:t>/c</a:t>
              </a:r>
              <a:endParaRPr lang="en-US" sz="12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78553" y="4396512"/>
              <a:ext cx="754636" cy="2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6</a:t>
              </a:r>
              <a:r>
                <a:rPr lang="en-US" sz="1200" b="1" dirty="0" smtClean="0"/>
                <a:t> </a:t>
              </a:r>
              <a:r>
                <a:rPr lang="en-US" sz="1200" b="1" dirty="0" err="1" smtClean="0"/>
                <a:t>Gev</a:t>
              </a:r>
              <a:r>
                <a:rPr lang="en-US" sz="1200" b="1" dirty="0" smtClean="0"/>
                <a:t>/c</a:t>
              </a:r>
              <a:endParaRPr lang="en-US" sz="12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68423" y="4411439"/>
              <a:ext cx="920721" cy="2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8</a:t>
              </a:r>
              <a:r>
                <a:rPr lang="en-US" sz="1200" b="1" dirty="0" smtClean="0"/>
                <a:t> </a:t>
              </a:r>
              <a:r>
                <a:rPr lang="en-US" sz="1200" b="1" dirty="0" err="1" smtClean="0"/>
                <a:t>Gev</a:t>
              </a:r>
              <a:r>
                <a:rPr lang="en-US" sz="1200" b="1" dirty="0" smtClean="0"/>
                <a:t>/c</a:t>
              </a:r>
              <a:endParaRPr lang="en-US" sz="12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51384" y="4423936"/>
              <a:ext cx="494244" cy="610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46770" y="5098607"/>
              <a:ext cx="306171" cy="307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k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644839"/>
              </p:ext>
            </p:extLst>
          </p:nvPr>
        </p:nvGraphicFramePr>
        <p:xfrm>
          <a:off x="4873758" y="859769"/>
          <a:ext cx="4054374" cy="295916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54374"/>
              </a:tblGrid>
              <a:tr h="2845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/>
                          <a:cs typeface="Calibri"/>
                        </a:rPr>
                        <a:t>INSTITUTIONS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585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INFN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(Italy)   </a:t>
                      </a:r>
                      <a:r>
                        <a:rPr lang="en-US" sz="1200" b="1" baseline="0" dirty="0" smtClean="0">
                          <a:solidFill>
                            <a:srgbClr val="1737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Bari, Ferrara,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Genova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L.Frascati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Roma/ISS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Jefferson Lab (Newport News,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Calibri"/>
                        </a:rPr>
                        <a:t>Argonne</a:t>
                      </a:r>
                      <a:r>
                        <a:rPr lang="en-US" sz="1200" b="1" baseline="0" dirty="0" smtClean="0">
                          <a:latin typeface="+mn-lt"/>
                          <a:cs typeface="Calibri"/>
                        </a:rPr>
                        <a:t> National Lab (Argonne,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98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Duquesne University  (Pittsburgh, USA) 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98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George Washington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University (USA)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Glasgow University  (Glasgow, UK)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Kyungpook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National University, (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Daegu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Korea)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of</a:t>
                      </a: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 Connecticut  (Storrs, USA)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7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UTFSM (Valparaiso, Chile)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912913" y="5525488"/>
            <a:ext cx="33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9" name="Rectangle 8"/>
          <p:cNvSpPr/>
          <p:nvPr/>
        </p:nvSpPr>
        <p:spPr>
          <a:xfrm>
            <a:off x="1473200" y="3928296"/>
            <a:ext cx="6746240" cy="362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3173" y="3968936"/>
            <a:ext cx="152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Prototype results:</a:t>
            </a:r>
            <a:endParaRPr lang="en-US" sz="1400" b="1" dirty="0"/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11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81141" y="-76200"/>
            <a:ext cx="403578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Online </a:t>
            </a:r>
            <a:r>
              <a:rPr lang="en-US" sz="3600" dirty="0">
                <a:ln w="1905"/>
                <a:solidFill>
                  <a:schemeClr val="bg1"/>
                </a:solidFill>
                <a:latin typeface="Calibri"/>
              </a:rPr>
              <a:t>E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vent Display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8" name="Content Placeholder 3" descr="Screen Shot 2017-09-03 at 7.17.0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22" r="-6822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  <p:sp>
        <p:nvSpPr>
          <p:cNvPr id="9" name="Rectangle 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9333" y="978372"/>
            <a:ext cx="5569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background suppression:  1 </a:t>
            </a:r>
            <a:r>
              <a:rPr lang="en-US" dirty="0" err="1" smtClean="0"/>
              <a:t>microsec</a:t>
            </a:r>
            <a:r>
              <a:rPr lang="en-US" dirty="0" smtClean="0"/>
              <a:t> readout window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8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81141" y="-76200"/>
            <a:ext cx="403578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Online </a:t>
            </a:r>
            <a:r>
              <a:rPr lang="en-US" sz="3600" dirty="0">
                <a:ln w="1905"/>
                <a:solidFill>
                  <a:schemeClr val="bg1"/>
                </a:solidFill>
                <a:latin typeface="Calibri"/>
              </a:rPr>
              <a:t>E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vent Display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7" name="Content Placeholder 3" descr="Screen Shot 2017-09-03 at 7.18.0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22" r="-6822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  <p:sp>
        <p:nvSpPr>
          <p:cNvPr id="9" name="Rectangle 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6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81141" y="-76200"/>
            <a:ext cx="403578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Online </a:t>
            </a:r>
            <a:r>
              <a:rPr lang="en-US" sz="3600" dirty="0">
                <a:ln w="1905"/>
                <a:solidFill>
                  <a:schemeClr val="bg1"/>
                </a:solidFill>
                <a:latin typeface="Calibri"/>
              </a:rPr>
              <a:t>E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vent Display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8" name="Content Placeholder 3" descr="Screen Shot 2017-09-03 at 7.18.2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  <p:sp>
        <p:nvSpPr>
          <p:cNvPr id="9" name="Rectangle 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443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81141" y="-76200"/>
            <a:ext cx="403578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Online </a:t>
            </a:r>
            <a:r>
              <a:rPr lang="en-US" sz="3600" dirty="0">
                <a:ln w="1905"/>
                <a:solidFill>
                  <a:schemeClr val="bg1"/>
                </a:solidFill>
                <a:latin typeface="Calibri"/>
              </a:rPr>
              <a:t>E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vent Display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7" name="Content Placeholder 5" descr="Screen Shot 2017-09-03 at 7.23.2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22" r="-6822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  <p:sp>
        <p:nvSpPr>
          <p:cNvPr id="9" name="Rectangle 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58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81141" y="-76200"/>
            <a:ext cx="403578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Online </a:t>
            </a:r>
            <a:r>
              <a:rPr lang="en-US" sz="3600" dirty="0">
                <a:ln w="1905"/>
                <a:solidFill>
                  <a:schemeClr val="bg1"/>
                </a:solidFill>
                <a:latin typeface="Calibri"/>
              </a:rPr>
              <a:t>E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vent Display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4" name="Content Placeholder 3" descr="Screen Shot 2017-09-03 at 7.27.0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146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81141" y="-76200"/>
            <a:ext cx="403578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Online </a:t>
            </a:r>
            <a:r>
              <a:rPr lang="en-US" sz="3600" dirty="0">
                <a:ln w="1905"/>
                <a:solidFill>
                  <a:schemeClr val="bg1"/>
                </a:solidFill>
                <a:latin typeface="Calibri"/>
              </a:rPr>
              <a:t>E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vent Display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4" name="Content Placeholder 3" descr="Screen Shot 2017-09-03 at 7.27.1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22" r="-6822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146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53304" y="-76200"/>
            <a:ext cx="409145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Hit Time Distribution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4" name="Picture 3" descr="Plot_09-08-2017_10.53.24_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38" y="1814630"/>
            <a:ext cx="7002874" cy="46315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14795" y="698968"/>
            <a:ext cx="47299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T (BOTTOM plane </a:t>
            </a:r>
            <a:r>
              <a:rPr lang="mr-IN" dirty="0" smtClean="0"/>
              <a:t>–</a:t>
            </a:r>
            <a:r>
              <a:rPr lang="en-US" dirty="0" smtClean="0"/>
              <a:t> TOP Tracking Unit) = 3.4 ns</a:t>
            </a:r>
          </a:p>
          <a:p>
            <a:endParaRPr lang="en-US" dirty="0" smtClean="0"/>
          </a:p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T</a:t>
            </a:r>
            <a:r>
              <a:rPr lang="en-US" dirty="0" smtClean="0"/>
              <a:t> without any correction = 2.4 ns 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 descr="Plot_09-08-2017_11.08.52_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" y="1899297"/>
            <a:ext cx="3148761" cy="21166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22968" y="1903781"/>
            <a:ext cx="1609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Cherenkov Photons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117630" y="5559778"/>
            <a:ext cx="1140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hits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46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63269" y="-76200"/>
            <a:ext cx="287147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Software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50872"/>
            <a:ext cx="2432496" cy="275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47" y="3793607"/>
            <a:ext cx="2350853" cy="27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28158" y="694186"/>
            <a:ext cx="6288842" cy="5170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RICH geometry is implemented in the software mostly from CAD through mesh files</a:t>
            </a:r>
          </a:p>
          <a:p>
            <a:r>
              <a:rPr lang="en-US" sz="1400" dirty="0" smtClean="0"/>
              <a:t>   -  a detailed, consistent and updated description of the detector can be obtained</a:t>
            </a:r>
          </a:p>
          <a:p>
            <a:r>
              <a:rPr lang="en-US" sz="1400" dirty="0" smtClean="0"/>
              <a:t>   -  simulation </a:t>
            </a:r>
            <a:r>
              <a:rPr lang="en-US" sz="1400" dirty="0"/>
              <a:t>and reconstruction shared the same </a:t>
            </a:r>
            <a:r>
              <a:rPr lang="en-US" sz="1400" dirty="0" smtClean="0"/>
              <a:t>database</a:t>
            </a:r>
          </a:p>
          <a:p>
            <a:endParaRPr lang="en-US" sz="8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Digitization of the MAPMT response: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- calculate the pixel ID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- interface to CCDB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- apply efficiency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- simulated ADC and TDC spectra</a:t>
            </a:r>
          </a:p>
          <a:p>
            <a:r>
              <a:rPr lang="en-US" sz="1400" dirty="0" smtClean="0"/>
              <a:t>    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Event reconstruction started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-  match with DC information in coat-java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-  photon tracing algorithm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(tested with prototype and cosmic runs)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-  event display 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smtClean="0"/>
              <a:t>Strong crew: </a:t>
            </a:r>
            <a:r>
              <a:rPr lang="en-US" sz="1400" dirty="0" err="1" smtClean="0"/>
              <a:t>Matteo</a:t>
            </a:r>
            <a:r>
              <a:rPr lang="en-US" sz="1400" dirty="0" smtClean="0"/>
              <a:t>, </a:t>
            </a:r>
            <a:r>
              <a:rPr lang="en-US" sz="1400" dirty="0" err="1" smtClean="0"/>
              <a:t>Ilaria</a:t>
            </a:r>
            <a:r>
              <a:rPr lang="en-US" sz="1400" dirty="0" smtClean="0"/>
              <a:t>, Marco, Giovanni,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Justin, </a:t>
            </a:r>
            <a:r>
              <a:rPr lang="en-US" sz="1400" dirty="0" err="1" smtClean="0"/>
              <a:t>Morgen</a:t>
            </a:r>
            <a:r>
              <a:rPr lang="en-US" sz="1400" dirty="0" smtClean="0"/>
              <a:t>, Elise, Aram, </a:t>
            </a:r>
            <a:r>
              <a:rPr lang="en-US" sz="1400" dirty="0" err="1" smtClean="0"/>
              <a:t>Andrey</a:t>
            </a:r>
            <a:r>
              <a:rPr lang="en-US" sz="1400" dirty="0" smtClean="0"/>
              <a:t>, </a:t>
            </a:r>
            <a:r>
              <a:rPr lang="mr-IN" sz="1400" dirty="0" smtClean="0"/>
              <a:t>…</a:t>
            </a:r>
            <a:r>
              <a:rPr lang="en-US" sz="1400" dirty="0" smtClean="0"/>
              <a:t>         </a:t>
            </a:r>
            <a:endParaRPr lang="en-US" sz="1400" dirty="0"/>
          </a:p>
        </p:txBody>
      </p:sp>
      <p:pic>
        <p:nvPicPr>
          <p:cNvPr id="2" name="Picture 1" descr="Together_direc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2" y="4337088"/>
            <a:ext cx="2113405" cy="2174019"/>
          </a:xfrm>
          <a:prstGeom prst="rect">
            <a:avLst/>
          </a:prstGeom>
        </p:spPr>
      </p:pic>
      <p:pic>
        <p:nvPicPr>
          <p:cNvPr id="3" name="Picture 2" descr="Plot_K_direct_PhE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2" y="2152448"/>
            <a:ext cx="2218493" cy="207084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03793" y="2119336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Photon Energy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012864" y="4337088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Direct ring example</a:t>
            </a:r>
            <a:endParaRPr lang="en-US" sz="1400" b="1" dirty="0"/>
          </a:p>
        </p:txBody>
      </p:sp>
      <p:sp>
        <p:nvSpPr>
          <p:cNvPr id="2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96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6107" y="719365"/>
            <a:ext cx="3774748" cy="231923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845744" y="-76200"/>
            <a:ext cx="33065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Photon Detector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816823" y="841656"/>
            <a:ext cx="4189182" cy="5667606"/>
            <a:chOff x="272037" y="871509"/>
            <a:chExt cx="4189182" cy="5667606"/>
          </a:xfrm>
        </p:grpSpPr>
        <p:pic>
          <p:nvPicPr>
            <p:cNvPr id="13" name="Picture 12" descr="Screen Shot 2017-03-17 at 16.32.24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" r="578"/>
            <a:stretch/>
          </p:blipFill>
          <p:spPr>
            <a:xfrm>
              <a:off x="272037" y="879928"/>
              <a:ext cx="4189182" cy="2775857"/>
            </a:xfrm>
            <a:prstGeom prst="rect">
              <a:avLst/>
            </a:prstGeom>
          </p:spPr>
        </p:pic>
        <p:pic>
          <p:nvPicPr>
            <p:cNvPr id="19" name="Picture 18" descr="RICH air compressor in EEL 124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667" y="4641201"/>
              <a:ext cx="2530552" cy="189791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235073" y="4113349"/>
              <a:ext cx="17887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Clean Air Compressor</a:t>
              </a:r>
              <a:endParaRPr lang="en-US" sz="1400" b="1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25929" y="879928"/>
              <a:ext cx="2830285" cy="299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0644" y="871509"/>
              <a:ext cx="13601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Gas System GUI</a:t>
              </a:r>
              <a:endParaRPr lang="en-US" sz="14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41331" y="789295"/>
            <a:ext cx="3738924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Scale the system up: </a:t>
            </a:r>
          </a:p>
          <a:p>
            <a:endParaRPr lang="en-US" sz="1400" dirty="0"/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sz="1400" dirty="0" smtClean="0"/>
              <a:t>Argonne cosmic box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/>
              <a:t>    Cabling </a:t>
            </a:r>
            <a:r>
              <a:rPr lang="en-US" sz="1400" dirty="0"/>
              <a:t>with patch </a:t>
            </a:r>
            <a:r>
              <a:rPr lang="en-US" sz="1400" dirty="0" smtClean="0"/>
              <a:t>panels</a:t>
            </a:r>
          </a:p>
          <a:p>
            <a:endParaRPr lang="en-US" sz="1400" dirty="0">
              <a:solidFill>
                <a:srgbClr val="000090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</a:t>
            </a:r>
            <a:r>
              <a:rPr lang="en-US" sz="14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en-US" sz="1400" dirty="0" smtClean="0"/>
              <a:t>Gas system being installed in EEL-124  (DSG)</a:t>
            </a:r>
          </a:p>
          <a:p>
            <a:endParaRPr lang="en-US" sz="800" dirty="0" smtClean="0"/>
          </a:p>
          <a:p>
            <a:r>
              <a:rPr lang="en-US" sz="1400" dirty="0" smtClean="0"/>
              <a:t>       Operative test foreseen in October 17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with fully instrumented electronic panel</a:t>
            </a:r>
            <a:endParaRPr lang="en-US" sz="1400" dirty="0"/>
          </a:p>
        </p:txBody>
      </p:sp>
      <p:sp>
        <p:nvSpPr>
          <p:cNvPr id="2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 descr="RICH gas tank with Air Cooling Valve Panel on front, Nitrogen Valve Panel on Right Sid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75" y="3932295"/>
            <a:ext cx="1932725" cy="257696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538663" y="3781554"/>
            <a:ext cx="2467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Air Tank and Gas Line Controls </a:t>
            </a:r>
            <a:endParaRPr lang="en-US" sz="1400" b="1" dirty="0"/>
          </a:p>
        </p:txBody>
      </p:sp>
      <p:pic>
        <p:nvPicPr>
          <p:cNvPr id="17" name="Picture 16" descr="RICH patch panels 2017-09-0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1" y="4985263"/>
            <a:ext cx="2031999" cy="1523999"/>
          </a:xfrm>
          <a:prstGeom prst="rect">
            <a:avLst/>
          </a:prstGeom>
        </p:spPr>
      </p:pic>
      <p:pic>
        <p:nvPicPr>
          <p:cNvPr id="20" name="Picture 19" descr="K6b_6457_2017090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815" y="3781554"/>
            <a:ext cx="1819040" cy="27277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12381" y="3179147"/>
            <a:ext cx="2031999" cy="178441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26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33787" y="-76200"/>
            <a:ext cx="413045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Assembling Schedule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 descr="Schedul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" y="657199"/>
            <a:ext cx="4578128" cy="3439030"/>
          </a:xfrm>
          <a:prstGeom prst="rect">
            <a:avLst/>
          </a:prstGeom>
        </p:spPr>
      </p:pic>
      <p:pic>
        <p:nvPicPr>
          <p:cNvPr id="4" name="Picture 3" descr="Schedul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159" y="3181439"/>
            <a:ext cx="4591819" cy="34471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8000" y="1034143"/>
            <a:ext cx="30457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September: </a:t>
            </a:r>
          </a:p>
          <a:p>
            <a:endParaRPr lang="en-US" dirty="0" smtClean="0"/>
          </a:p>
          <a:p>
            <a:r>
              <a:rPr lang="en-US" dirty="0" smtClean="0"/>
              <a:t>Photon Detector Assembling</a:t>
            </a:r>
          </a:p>
          <a:p>
            <a:endParaRPr lang="en-US" dirty="0"/>
          </a:p>
          <a:p>
            <a:r>
              <a:rPr lang="en-US" dirty="0" smtClean="0"/>
              <a:t>RICH Components Preparation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3071" y="4327071"/>
            <a:ext cx="322380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October:</a:t>
            </a:r>
          </a:p>
          <a:p>
            <a:endParaRPr lang="en-US" dirty="0" smtClean="0"/>
          </a:p>
          <a:p>
            <a:r>
              <a:rPr lang="en-US" dirty="0" smtClean="0"/>
              <a:t>RICH Component Assembling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Photon Detector Commissioning</a:t>
            </a:r>
          </a:p>
          <a:p>
            <a:endParaRPr lang="en-US" dirty="0" smtClean="0"/>
          </a:p>
          <a:p>
            <a:r>
              <a:rPr lang="en-US" dirty="0" smtClean="0"/>
              <a:t>Steady Cosmic Run </a:t>
            </a:r>
            <a:endParaRPr lang="en-US" dirty="0"/>
          </a:p>
        </p:txBody>
      </p:sp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388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CH_desig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7" y="2235951"/>
            <a:ext cx="8636000" cy="4310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82429" y="6368143"/>
            <a:ext cx="508000" cy="260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74048" y="-76200"/>
            <a:ext cx="244993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Design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632" y="2511708"/>
            <a:ext cx="1537962" cy="173875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676" y="4531360"/>
            <a:ext cx="1527438" cy="176566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09440" y="2117529"/>
            <a:ext cx="4480557" cy="41896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RICH_esplos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57" y="2301668"/>
            <a:ext cx="4563943" cy="40055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9872" y="814180"/>
            <a:ext cx="690445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Goal: separate kaons from </a:t>
            </a:r>
            <a:r>
              <a:rPr lang="en-US" sz="1600" dirty="0" err="1" smtClean="0"/>
              <a:t>pions</a:t>
            </a:r>
            <a:r>
              <a:rPr lang="en-US" sz="1600" dirty="0" smtClean="0"/>
              <a:t> and protons in the momentum range 3-8 GeV/c</a:t>
            </a:r>
          </a:p>
          <a:p>
            <a:endParaRPr lang="en-US" sz="1000" dirty="0"/>
          </a:p>
          <a:p>
            <a:r>
              <a:rPr lang="en-US" sz="1600" dirty="0" smtClean="0"/>
              <a:t>Aerogel radiator to match the momentum</a:t>
            </a:r>
          </a:p>
          <a:p>
            <a:r>
              <a:rPr lang="en-US" sz="1600" dirty="0" smtClean="0"/>
              <a:t>Hybrid-optic to minimize the instrumented area</a:t>
            </a:r>
          </a:p>
          <a:p>
            <a:r>
              <a:rPr lang="en-US" sz="1600" dirty="0" smtClean="0"/>
              <a:t>Working with VIS and near-UV photons (MAPMTs or </a:t>
            </a:r>
            <a:r>
              <a:rPr lang="en-US" sz="1600" dirty="0" err="1" smtClean="0"/>
              <a:t>SiPMs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13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33787" y="-76200"/>
            <a:ext cx="413045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Assembling Schedule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 descr="Schedule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7" y="782206"/>
            <a:ext cx="5309394" cy="39795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0357" y="5116286"/>
            <a:ext cx="4925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 of 30 October:          RICH Services in the Hall</a:t>
            </a:r>
          </a:p>
          <a:p>
            <a:endParaRPr lang="en-US" dirty="0"/>
          </a:p>
          <a:p>
            <a:r>
              <a:rPr lang="en-US" dirty="0" smtClean="0"/>
              <a:t>Week of 13</a:t>
            </a:r>
            <a:r>
              <a:rPr lang="en-US" baseline="30000" dirty="0" smtClean="0"/>
              <a:t>th</a:t>
            </a:r>
            <a:r>
              <a:rPr lang="en-US" dirty="0" smtClean="0"/>
              <a:t> November:   RICH in the Hall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67929" y="1025071"/>
            <a:ext cx="175123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November:</a:t>
            </a:r>
          </a:p>
          <a:p>
            <a:endParaRPr lang="en-US" dirty="0" smtClean="0"/>
          </a:p>
          <a:p>
            <a:r>
              <a:rPr lang="en-US" dirty="0" smtClean="0"/>
              <a:t>Final Assembling  </a:t>
            </a:r>
          </a:p>
          <a:p>
            <a:endParaRPr lang="en-US" dirty="0"/>
          </a:p>
          <a:p>
            <a:r>
              <a:rPr lang="en-US" dirty="0" smtClean="0"/>
              <a:t>Validation</a:t>
            </a:r>
          </a:p>
          <a:p>
            <a:endParaRPr lang="en-US" dirty="0"/>
          </a:p>
          <a:p>
            <a:r>
              <a:rPr lang="en-US" dirty="0" smtClean="0"/>
              <a:t>Installation</a:t>
            </a:r>
            <a:endParaRPr lang="en-US" dirty="0"/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14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14" y="2418013"/>
            <a:ext cx="2270750" cy="396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789" y="2364335"/>
            <a:ext cx="2537564" cy="401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20" y="2406219"/>
            <a:ext cx="2585066" cy="396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5929" y="1881399"/>
            <a:ext cx="1768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Entrance bottom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726542" y="1881399"/>
            <a:ext cx="1393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Entrance top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45514" y="1915871"/>
            <a:ext cx="168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Electronic Panel</a:t>
            </a:r>
            <a:endParaRPr lang="en-US" dirty="0"/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70441" y="-76200"/>
            <a:ext cx="425714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Mechanic Assembling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0614" y="754689"/>
            <a:ext cx="3745090" cy="10766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8563" y="754145"/>
            <a:ext cx="57111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en-US" sz="1400" dirty="0" smtClean="0">
                <a:solidFill>
                  <a:prstClr val="black"/>
                </a:solidFill>
              </a:rPr>
              <a:t>External RICH vessel assembled in EEL-124</a:t>
            </a:r>
            <a:endParaRPr lang="en-US" sz="800" dirty="0" smtClean="0">
              <a:solidFill>
                <a:prstClr val="black"/>
              </a:solidFill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sz="400" dirty="0">
              <a:solidFill>
                <a:prstClr val="black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>
                <a:solidFill>
                  <a:prstClr val="black"/>
                </a:solidFill>
              </a:rPr>
              <a:t>Entrance, exit and electronic panels ready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" dirty="0" smtClean="0">
              <a:solidFill>
                <a:prstClr val="black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>
                <a:solidFill>
                  <a:prstClr val="black"/>
                </a:solidFill>
              </a:rPr>
              <a:t>Assembling </a:t>
            </a:r>
            <a:r>
              <a:rPr lang="en-US" sz="1400" dirty="0" smtClean="0">
                <a:solidFill>
                  <a:prstClr val="black"/>
                </a:solidFill>
              </a:rPr>
              <a:t>tools </a:t>
            </a:r>
            <a:r>
              <a:rPr lang="en-US" sz="1400" dirty="0" smtClean="0">
                <a:solidFill>
                  <a:prstClr val="black"/>
                </a:solidFill>
              </a:rPr>
              <a:t>ready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en-US" sz="1400" dirty="0" smtClean="0">
                <a:solidFill>
                  <a:prstClr val="black"/>
                </a:solidFill>
              </a:rPr>
              <a:t>Installation tool being produced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4126" y="971654"/>
            <a:ext cx="2298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Thanks to DSG group!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787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79575" y="-76200"/>
            <a:ext cx="16388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Aerogel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22912" y="989004"/>
            <a:ext cx="3199516" cy="1990578"/>
            <a:chOff x="1" y="836712"/>
            <a:chExt cx="8101844" cy="504056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836712"/>
              <a:ext cx="8101844" cy="5040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1835696" y="3807104"/>
              <a:ext cx="5472608" cy="558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915816" y="5229200"/>
              <a:ext cx="3888432" cy="41398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1849648" y="3807104"/>
              <a:ext cx="1080120" cy="1440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804296" y="4365104"/>
              <a:ext cx="432000" cy="127808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33" y="3565274"/>
            <a:ext cx="3199517" cy="253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9364" y="617522"/>
            <a:ext cx="31995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en-US" sz="1400" dirty="0" smtClean="0">
                <a:solidFill>
                  <a:prstClr val="black"/>
                </a:solidFill>
              </a:rPr>
              <a:t>3 </a:t>
            </a:r>
            <a:r>
              <a:rPr lang="en-US" sz="1400" dirty="0">
                <a:solidFill>
                  <a:prstClr val="black"/>
                </a:solidFill>
              </a:rPr>
              <a:t>cm: </a:t>
            </a:r>
            <a:r>
              <a:rPr lang="en-US" sz="1400" dirty="0" smtClean="0">
                <a:solidFill>
                  <a:prstClr val="black"/>
                </a:solidFill>
              </a:rPr>
              <a:t>minimal quantity @ JLab         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AERO_Lsc_2c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28" y="1189260"/>
            <a:ext cx="3654082" cy="2653426"/>
          </a:xfrm>
          <a:prstGeom prst="rect">
            <a:avLst/>
          </a:prstGeom>
        </p:spPr>
      </p:pic>
      <p:pic>
        <p:nvPicPr>
          <p:cNvPr id="4" name="Picture 3" descr="AERO_Lsc_3c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64" y="3852277"/>
            <a:ext cx="3718046" cy="272467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6501710" y="1260593"/>
            <a:ext cx="0" cy="5032957"/>
          </a:xfrm>
          <a:prstGeom prst="line">
            <a:avLst/>
          </a:prstGeom>
          <a:ln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44593" y="2128518"/>
            <a:ext cx="126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Goal: 50 mm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85487" y="2389464"/>
            <a:ext cx="291630" cy="479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762042" y="5053653"/>
            <a:ext cx="291630" cy="479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65149" y="1121177"/>
            <a:ext cx="813742" cy="29932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740405" y="1075909"/>
            <a:ext cx="63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cm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6667037" y="3800449"/>
            <a:ext cx="813742" cy="29932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742293" y="3755181"/>
            <a:ext cx="63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 cm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22912" y="3011290"/>
            <a:ext cx="3215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sz="1400" dirty="0" smtClean="0">
                <a:solidFill>
                  <a:prstClr val="black"/>
                </a:solidFill>
              </a:rPr>
              <a:t>2 </a:t>
            </a:r>
            <a:r>
              <a:rPr lang="en-US" sz="1400" dirty="0">
                <a:solidFill>
                  <a:prstClr val="black"/>
                </a:solidFill>
              </a:rPr>
              <a:t>cm: </a:t>
            </a:r>
            <a:r>
              <a:rPr lang="en-US" sz="1400" dirty="0" smtClean="0">
                <a:solidFill>
                  <a:prstClr val="black"/>
                </a:solidFill>
              </a:rPr>
              <a:t> all squared tiles @ JLab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</a:rPr>
              <a:t>       2 cm corner tiles ready for shipment  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77721" y="6187888"/>
            <a:ext cx="30373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</a:rPr>
              <a:t>  </a:t>
            </a:r>
            <a:r>
              <a:rPr lang="en-US" sz="1400" dirty="0">
                <a:solidFill>
                  <a:srgbClr val="0000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prstClr val="black"/>
                </a:solidFill>
              </a:rPr>
              <a:t>    additional spares being produced                 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29193" y="677332"/>
            <a:ext cx="3644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Most critical parameter: scattering length</a:t>
            </a:r>
            <a:endParaRPr lang="en-US" sz="1600" dirty="0"/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518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92657" y="-76200"/>
            <a:ext cx="341271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Spherical Mirrors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9" y="2412392"/>
            <a:ext cx="5386681" cy="4087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244" y="689267"/>
            <a:ext cx="3617396" cy="27031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1244" y="3804941"/>
            <a:ext cx="3597496" cy="2663720"/>
          </a:xfrm>
          <a:prstGeom prst="rect">
            <a:avLst/>
          </a:prstGeom>
        </p:spPr>
      </p:pic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1116" y="694544"/>
            <a:ext cx="4514957" cy="15444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62521" y="712687"/>
            <a:ext cx="4057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/>
              <a:t>    All 10 mirror produced </a:t>
            </a:r>
          </a:p>
          <a:p>
            <a:r>
              <a:rPr lang="en-US" sz="1400" dirty="0" smtClean="0"/>
              <a:t>       30% less areal density </a:t>
            </a:r>
            <a:r>
              <a:rPr lang="en-US" sz="1400" dirty="0" err="1" smtClean="0"/>
              <a:t>vs</a:t>
            </a:r>
            <a:r>
              <a:rPr lang="en-US" sz="1400" dirty="0" smtClean="0"/>
              <a:t> </a:t>
            </a:r>
            <a:r>
              <a:rPr lang="en-US" sz="1400" dirty="0" err="1" smtClean="0"/>
              <a:t>LHCb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 Shape accuracy better than specifications</a:t>
            </a:r>
          </a:p>
          <a:p>
            <a:endParaRPr lang="en-US" sz="400" dirty="0" smtClean="0"/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 </a:t>
            </a:r>
            <a:r>
              <a:rPr lang="en-US" sz="1400" dirty="0" smtClean="0"/>
              <a:t>Coating highlighted defects    (chemical residuals)</a:t>
            </a:r>
          </a:p>
          <a:p>
            <a:endParaRPr lang="en-US" sz="1400" dirty="0" smtClean="0"/>
          </a:p>
          <a:p>
            <a:r>
              <a:rPr lang="en-US" sz="14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sz="1400" dirty="0" smtClean="0"/>
              <a:t>Resurfacing ongoing @ CMA     </a:t>
            </a:r>
            <a:r>
              <a:rPr lang="en-US" sz="1400" dirty="0" smtClean="0">
                <a:solidFill>
                  <a:srgbClr val="FF0000"/>
                </a:solidFill>
              </a:rPr>
              <a:t>(done this week)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23700" y="689267"/>
            <a:ext cx="3720300" cy="2838511"/>
          </a:xfrm>
          <a:prstGeom prst="rect">
            <a:avLst/>
          </a:prstGeom>
          <a:noFill/>
          <a:ln w="254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23700" y="3691467"/>
            <a:ext cx="3720300" cy="283851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5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208643" y="4367779"/>
            <a:ext cx="2956898" cy="2949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51784" y="3921845"/>
            <a:ext cx="3607631" cy="270673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/>
          <p:cNvSpPr/>
          <p:nvPr/>
        </p:nvSpPr>
        <p:spPr>
          <a:xfrm>
            <a:off x="305323" y="807428"/>
            <a:ext cx="4275370" cy="15827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02636" y="-76200"/>
            <a:ext cx="299275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Planar Mirrors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0571" y="4572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5374283" y="975167"/>
            <a:ext cx="3450707" cy="2575333"/>
            <a:chOff x="6181451" y="1583313"/>
            <a:chExt cx="2952328" cy="2203382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1451" y="1583313"/>
              <a:ext cx="2952328" cy="2203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6372200" y="1873290"/>
              <a:ext cx="2664296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Up Arrow 3"/>
          <p:cNvSpPr/>
          <p:nvPr/>
        </p:nvSpPr>
        <p:spPr>
          <a:xfrm>
            <a:off x="6212409" y="1389008"/>
            <a:ext cx="281214" cy="39914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41374" y="1869795"/>
            <a:ext cx="942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Max. PMT </a:t>
            </a:r>
          </a:p>
          <a:p>
            <a:r>
              <a:rPr lang="en-US" sz="1400" b="1" dirty="0" smtClean="0"/>
              <a:t>sensitivity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26569" y="851268"/>
            <a:ext cx="432215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sz="1400" dirty="0" smtClean="0"/>
              <a:t>Lateral </a:t>
            </a:r>
            <a:r>
              <a:rPr lang="en-US" sz="1400" dirty="0"/>
              <a:t>mirror </a:t>
            </a:r>
            <a:r>
              <a:rPr lang="en-US" sz="1400" dirty="0" smtClean="0"/>
              <a:t>@ JLab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Material budget comparable to CFRP @ 1/10 cost</a:t>
            </a:r>
          </a:p>
          <a:p>
            <a:endParaRPr lang="en-US" sz="800" dirty="0" smtClean="0"/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 </a:t>
            </a:r>
            <a:r>
              <a:rPr lang="en-US" sz="1400" dirty="0" smtClean="0"/>
              <a:t>Assembling validated</a:t>
            </a:r>
          </a:p>
          <a:p>
            <a:endParaRPr lang="en-US" sz="800" dirty="0"/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 </a:t>
            </a:r>
            <a:r>
              <a:rPr lang="en-US" sz="1400" dirty="0" smtClean="0"/>
              <a:t>Surface defects mitigated</a:t>
            </a:r>
          </a:p>
          <a:p>
            <a:endParaRPr lang="en-US" sz="800" dirty="0" smtClean="0"/>
          </a:p>
          <a:p>
            <a:r>
              <a:rPr lang="en-US" sz="14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sz="1400" dirty="0" smtClean="0"/>
              <a:t>Front </a:t>
            </a:r>
            <a:r>
              <a:rPr lang="en-US" sz="1400" dirty="0"/>
              <a:t>mirror </a:t>
            </a:r>
            <a:r>
              <a:rPr lang="en-US" sz="1400" dirty="0" smtClean="0"/>
              <a:t>production ongoing</a:t>
            </a:r>
            <a:r>
              <a:rPr lang="en-US" sz="1400" dirty="0" smtClean="0">
                <a:solidFill>
                  <a:srgbClr val="FF0000"/>
                </a:solidFill>
              </a:rPr>
              <a:t>     (done next week)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74283" y="639656"/>
            <a:ext cx="2829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Reflectivity specs:  &gt; 90% at 400 nm 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362384" y="3650352"/>
            <a:ext cx="2904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Slope of surface from CMM machine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05323" y="2539024"/>
            <a:ext cx="3084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Front panel and mirror assembling test</a:t>
            </a:r>
            <a:endParaRPr lang="en-US" sz="1400" b="1" dirty="0"/>
          </a:p>
        </p:txBody>
      </p:sp>
      <p:sp>
        <p:nvSpPr>
          <p:cNvPr id="28" name="Rectangle 27"/>
          <p:cNvSpPr/>
          <p:nvPr/>
        </p:nvSpPr>
        <p:spPr>
          <a:xfrm>
            <a:off x="0" y="4270294"/>
            <a:ext cx="305324" cy="2358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012879" y="4152821"/>
            <a:ext cx="1032978" cy="2358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 descr="RICH planar mirror mounted on lower frontal panel 2017-09-0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4" y="2997603"/>
            <a:ext cx="4440296" cy="3330222"/>
          </a:xfrm>
          <a:prstGeom prst="rect">
            <a:avLst/>
          </a:prstGeom>
        </p:spPr>
      </p:pic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24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819697" y="1130185"/>
            <a:ext cx="3468545" cy="3194173"/>
            <a:chOff x="3681157" y="1130185"/>
            <a:chExt cx="3468545" cy="31941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1157" y="1130185"/>
              <a:ext cx="3445455" cy="319417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176811" y="2205182"/>
              <a:ext cx="972891" cy="415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111741" y="-76200"/>
            <a:ext cx="27745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Readout 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4" y="2302615"/>
            <a:ext cx="349478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 descr="C:\Users\Mirazita\Desktop\documenti\RICH_installation\AssemblyInEEL124\Photos\Sandro_RichAssembly_2017-03-22\IMG_20170322_1134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731058"/>
            <a:ext cx="3003263" cy="168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ervice_SS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794" y="1191713"/>
            <a:ext cx="1824263" cy="219874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151598" y="806263"/>
            <a:ext cx="174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 SSP Fiber-Optic DAQ</a:t>
            </a: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0065" y="806263"/>
            <a:ext cx="406836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Readout Electronics</a:t>
            </a:r>
          </a:p>
          <a:p>
            <a:endParaRPr lang="en-US" sz="400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Compact (matches sensor area)</a:t>
            </a:r>
          </a:p>
          <a:p>
            <a:r>
              <a:rPr lang="en-US" sz="1400" dirty="0" smtClean="0"/>
              <a:t>Modular Front-End (Mechanical adapter, ASIC, FPGA)</a:t>
            </a:r>
          </a:p>
          <a:p>
            <a:r>
              <a:rPr lang="en-US" sz="1400" dirty="0" smtClean="0"/>
              <a:t>Scalable fiber optic DAQ (TCP/IP or SSP)</a:t>
            </a:r>
          </a:p>
          <a:p>
            <a:r>
              <a:rPr lang="en-US" sz="1400" dirty="0" smtClean="0"/>
              <a:t>Tessellated (common HV, LV and optical fiber)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40851" y="638013"/>
            <a:ext cx="1018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Services</a:t>
            </a:r>
          </a:p>
          <a:p>
            <a:r>
              <a:rPr lang="en-US" sz="1400" b="1" dirty="0" smtClean="0">
                <a:solidFill>
                  <a:srgbClr val="000090"/>
                </a:solidFill>
              </a:rPr>
              <a:t>Air Cooling</a:t>
            </a:r>
            <a:endParaRPr lang="en-US" sz="1400" b="1" dirty="0">
              <a:solidFill>
                <a:srgbClr val="00009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938335" y="1130185"/>
            <a:ext cx="800219" cy="195245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264" y="4196658"/>
            <a:ext cx="2389793" cy="222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531264" y="3836061"/>
            <a:ext cx="1375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Electronic Panel</a:t>
            </a:r>
          </a:p>
        </p:txBody>
      </p:sp>
      <p:pic>
        <p:nvPicPr>
          <p:cNvPr id="25" name="Picture 24" descr="image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697" y="4567780"/>
            <a:ext cx="1943327" cy="194332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477926" y="3082636"/>
            <a:ext cx="1733944" cy="1114022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6040851" y="3969926"/>
            <a:ext cx="490413" cy="22673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531264" y="4196658"/>
            <a:ext cx="2369531" cy="222373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680706" y="4261616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 </a:t>
            </a:r>
            <a:r>
              <a:rPr lang="en-US" sz="1400" b="1" dirty="0" smtClean="0"/>
              <a:t>Multi-Anode PMT</a:t>
            </a:r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742594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85" y="884601"/>
            <a:ext cx="2129726" cy="21297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840" y="447040"/>
            <a:ext cx="2997200" cy="233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858447" y="-76200"/>
            <a:ext cx="528101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Front-End Electronics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 descr="MAROC_process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39" y="2893406"/>
            <a:ext cx="5435599" cy="3661987"/>
          </a:xfrm>
          <a:prstGeom prst="rect">
            <a:avLst/>
          </a:prstGeom>
        </p:spPr>
      </p:pic>
      <p:pic>
        <p:nvPicPr>
          <p:cNvPr id="5" name="Picture 4" descr="FPG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85" y="977077"/>
            <a:ext cx="4456461" cy="1710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560" y="3451431"/>
            <a:ext cx="24543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Analog:  Charge (1 </a:t>
            </a:r>
            <a:r>
              <a:rPr lang="en-US" sz="1600" dirty="0" err="1" smtClean="0"/>
              <a:t>fC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Digital: Time (1 ns)</a:t>
            </a:r>
          </a:p>
          <a:p>
            <a:endParaRPr lang="en-US" sz="1600" dirty="0" smtClean="0"/>
          </a:p>
          <a:p>
            <a:r>
              <a:rPr lang="en-US" sz="1600" dirty="0" smtClean="0"/>
              <a:t>Trigger latency (8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Optical </a:t>
            </a:r>
            <a:r>
              <a:rPr lang="en-US" sz="1600" dirty="0" err="1" smtClean="0"/>
              <a:t>ethernet</a:t>
            </a:r>
            <a:r>
              <a:rPr lang="en-US" sz="1600" dirty="0" smtClean="0"/>
              <a:t> (2.5 </a:t>
            </a:r>
            <a:r>
              <a:rPr lang="en-US" sz="1600" dirty="0" err="1" smtClean="0"/>
              <a:t>Gbps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Trigger: external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internal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self</a:t>
            </a:r>
          </a:p>
          <a:p>
            <a:endParaRPr lang="en-US" sz="1600" dirty="0"/>
          </a:p>
          <a:p>
            <a:r>
              <a:rPr lang="en-US" sz="1600" dirty="0" smtClean="0"/>
              <a:t>On-board </a:t>
            </a:r>
            <a:r>
              <a:rPr lang="en-US" sz="1600" dirty="0" err="1" smtClean="0"/>
              <a:t>pulser</a:t>
            </a: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243840" y="3451431"/>
            <a:ext cx="2814743" cy="3057832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HALL-B Meeting, 11 September 2017,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1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54909</TotalTime>
  <Words>1574</Words>
  <Application>Microsoft Macintosh PowerPoint</Application>
  <PresentationFormat>On-screen Show (4:3)</PresentationFormat>
  <Paragraphs>391</Paragraphs>
  <Slides>30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986</cp:revision>
  <dcterms:created xsi:type="dcterms:W3CDTF">2012-03-30T13:12:09Z</dcterms:created>
  <dcterms:modified xsi:type="dcterms:W3CDTF">2017-09-11T13:27:06Z</dcterms:modified>
</cp:coreProperties>
</file>