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33" r:id="rId2"/>
    <p:sldId id="331" r:id="rId3"/>
    <p:sldId id="332" r:id="rId4"/>
    <p:sldId id="262" r:id="rId5"/>
    <p:sldId id="256" r:id="rId6"/>
    <p:sldId id="257" r:id="rId7"/>
    <p:sldId id="267" r:id="rId8"/>
    <p:sldId id="261" r:id="rId9"/>
    <p:sldId id="266" r:id="rId10"/>
    <p:sldId id="268" r:id="rId11"/>
    <p:sldId id="269" r:id="rId12"/>
    <p:sldId id="279" r:id="rId13"/>
    <p:sldId id="325" r:id="rId14"/>
    <p:sldId id="327" r:id="rId15"/>
    <p:sldId id="326" r:id="rId16"/>
    <p:sldId id="330" r:id="rId17"/>
    <p:sldId id="328" r:id="rId18"/>
    <p:sldId id="329" r:id="rId19"/>
    <p:sldId id="260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07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CFA2C-E912-41B8-8EDE-214DA9D23850}" type="datetimeFigureOut">
              <a:rPr lang="it-IT" smtClean="0"/>
              <a:t>25/06/2015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FA7AB-7AA7-4279-9E84-67F2D4A1212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8601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FA7AB-7AA7-4279-9E84-67F2D4A1212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678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4F1-312B-4BF7-BE56-3917E5C821EB}" type="datetimeFigureOut">
              <a:rPr lang="it-IT" smtClean="0"/>
              <a:t>25/06/2015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451F8-041E-42DE-9480-725F73768B4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0199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4F1-312B-4BF7-BE56-3917E5C821EB}" type="datetimeFigureOut">
              <a:rPr lang="it-IT" smtClean="0"/>
              <a:t>25/06/2015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451F8-041E-42DE-9480-725F73768B4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495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4F1-312B-4BF7-BE56-3917E5C821EB}" type="datetimeFigureOut">
              <a:rPr lang="it-IT" smtClean="0"/>
              <a:t>25/06/2015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451F8-041E-42DE-9480-725F73768B4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40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4F1-312B-4BF7-BE56-3917E5C821EB}" type="datetimeFigureOut">
              <a:rPr lang="it-IT" smtClean="0"/>
              <a:t>25/06/2015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451F8-041E-42DE-9480-725F73768B4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0669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4F1-312B-4BF7-BE56-3917E5C821EB}" type="datetimeFigureOut">
              <a:rPr lang="it-IT" smtClean="0"/>
              <a:t>25/06/2015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451F8-041E-42DE-9480-725F73768B4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16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4F1-312B-4BF7-BE56-3917E5C821EB}" type="datetimeFigureOut">
              <a:rPr lang="it-IT" smtClean="0"/>
              <a:t>25/06/2015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451F8-041E-42DE-9480-725F73768B4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77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4F1-312B-4BF7-BE56-3917E5C821EB}" type="datetimeFigureOut">
              <a:rPr lang="it-IT" smtClean="0"/>
              <a:t>25/06/2015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451F8-041E-42DE-9480-725F73768B4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4F1-312B-4BF7-BE56-3917E5C821EB}" type="datetimeFigureOut">
              <a:rPr lang="it-IT" smtClean="0"/>
              <a:t>25/06/2015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451F8-041E-42DE-9480-725F73768B4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6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4F1-312B-4BF7-BE56-3917E5C821EB}" type="datetimeFigureOut">
              <a:rPr lang="it-IT" smtClean="0"/>
              <a:t>25/06/2015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451F8-041E-42DE-9480-725F73768B4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32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4F1-312B-4BF7-BE56-3917E5C821EB}" type="datetimeFigureOut">
              <a:rPr lang="it-IT" smtClean="0"/>
              <a:t>25/06/2015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451F8-041E-42DE-9480-725F73768B4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9161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4F1-312B-4BF7-BE56-3917E5C821EB}" type="datetimeFigureOut">
              <a:rPr lang="it-IT" smtClean="0"/>
              <a:t>25/06/2015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451F8-041E-42DE-9480-725F73768B4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67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274F1-312B-4BF7-BE56-3917E5C821EB}" type="datetimeFigureOut">
              <a:rPr lang="it-IT" smtClean="0"/>
              <a:t>25/06/2015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451F8-041E-42DE-9480-725F73768B4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330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3.tif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9.wdp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1.wdp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jpeg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474387"/>
            <a:ext cx="9144000" cy="6115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1" y="657760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cs typeface="Aharoni" panose="02010803020104030203" pitchFamily="2" charset="-79"/>
              </a:rPr>
              <a:t>CLAS12 – RICH MECHANICS </a:t>
            </a:r>
            <a:r>
              <a:rPr lang="en-US" sz="2400" i="1" dirty="0" smtClean="0">
                <a:cs typeface="Aharoni" panose="02010803020104030203" pitchFamily="2" charset="-79"/>
              </a:rPr>
              <a:t>REVIEW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0147" y="658046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1</a:t>
            </a:r>
            <a:endParaRPr lang="it-IT" sz="1400" i="1" dirty="0"/>
          </a:p>
        </p:txBody>
      </p:sp>
      <p:pic>
        <p:nvPicPr>
          <p:cNvPr id="3074" name="Picture 2" descr="E:\JLab-CLAS_12-RICH - June_2015\CLAS 12 - FORWARD CARRIAGE INTEGRATION\JUNE 2015\CLAS12 INTEGRATION_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5735761" cy="567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59632" y="6021288"/>
            <a:ext cx="6624736" cy="432048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RICH MODULE INTEGRATION IN CLAS_12 – LAST  LAYOUT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64088" y="3212976"/>
            <a:ext cx="792088" cy="341094"/>
          </a:xfrm>
          <a:prstGeom prst="rect">
            <a:avLst/>
          </a:prstGeom>
          <a:solidFill>
            <a:srgbClr val="92D050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RICH  MODULE</a:t>
            </a:r>
            <a:endParaRPr lang="en-US" sz="1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20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447865"/>
            <a:ext cx="9144000" cy="6115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0" name="Picture 2" descr="E:\JLab-CLAS_12-RICH - June_2015 REVIEW\PICS\13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8753" r="24047" b="13254"/>
          <a:stretch/>
        </p:blipFill>
        <p:spPr bwMode="auto">
          <a:xfrm>
            <a:off x="179512" y="620688"/>
            <a:ext cx="585432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657760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cs typeface="Aharoni" panose="02010803020104030203" pitchFamily="2" charset="-79"/>
              </a:rPr>
              <a:t>CLAS12 – RICH MECHANICS REVIEW: </a:t>
            </a:r>
            <a:r>
              <a:rPr lang="en-US" sz="20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RICH SUPPORT STRUCTURE STATUS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16416" y="6577607"/>
            <a:ext cx="827585" cy="28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30"/>
          <p:cNvSpPr txBox="1"/>
          <p:nvPr/>
        </p:nvSpPr>
        <p:spPr>
          <a:xfrm>
            <a:off x="8364460" y="6580460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10</a:t>
            </a:r>
            <a:endParaRPr lang="it-IT" sz="1400" i="1" dirty="0"/>
          </a:p>
        </p:txBody>
      </p:sp>
      <p:sp>
        <p:nvSpPr>
          <p:cNvPr id="19" name="Rectangle 18"/>
          <p:cNvSpPr/>
          <p:nvPr/>
        </p:nvSpPr>
        <p:spPr>
          <a:xfrm>
            <a:off x="5076056" y="427977"/>
            <a:ext cx="3772096" cy="4087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TROLLEY FOR MOVING RICH MODULE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20598" y="3933056"/>
            <a:ext cx="1128847" cy="360039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TROLLEY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08104" y="1268760"/>
            <a:ext cx="1558936" cy="327843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RICH MODULE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 descr="E:\JLab-CLAS_12-RICH - June_2015 REVIEW\PICS\Pic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632" y="1865115"/>
            <a:ext cx="3478056" cy="187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>
            <a:stCxn id="11" idx="1"/>
          </p:cNvCxnSpPr>
          <p:nvPr/>
        </p:nvCxnSpPr>
        <p:spPr>
          <a:xfrm flipH="1">
            <a:off x="3635896" y="1432682"/>
            <a:ext cx="1872208" cy="113222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339752" y="3212976"/>
            <a:ext cx="288032" cy="7200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05272" y="4617131"/>
            <a:ext cx="8463306" cy="18362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latin typeface="Comic Sans MS" panose="030F0702030302020204" pitchFamily="66" charset="0"/>
              </a:rPr>
              <a:t>TWO HYPOTESIS ARE UNDER DISCUSSION:</a:t>
            </a:r>
          </a:p>
          <a:p>
            <a:r>
              <a:rPr lang="en-US" sz="1400" i="1" dirty="0" smtClean="0">
                <a:latin typeface="Comic Sans MS" panose="030F0702030302020204" pitchFamily="66" charset="0"/>
              </a:rPr>
              <a:t>             </a:t>
            </a:r>
            <a:r>
              <a:rPr lang="en-US" sz="1400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A) TO REALIZE A TROLLEY  SUITABLE  ONLY FOR MOVING OUT THE RICH OUTSIDE </a:t>
            </a:r>
          </a:p>
          <a:p>
            <a:r>
              <a:rPr lang="en-US" sz="1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400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               THE CLEAN ROOM. THEN,  BY THE HALL CRANE  IT  WILL BE PLACED ON A TRUCK </a:t>
            </a:r>
          </a:p>
          <a:p>
            <a:r>
              <a:rPr lang="en-US" sz="1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400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               AND  CARRIED  IN HALL B.</a:t>
            </a:r>
          </a:p>
          <a:p>
            <a:r>
              <a:rPr lang="en-US" sz="1400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           B) TO REALIZE  A TROLLEY  SUITABLE TO CARRY THE RICH  FROM THE CLEAN </a:t>
            </a:r>
          </a:p>
          <a:p>
            <a:r>
              <a:rPr lang="en-US" sz="1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400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               ROOM , DIRECTLY TO THE HALL B, TOWED BY AN  ELECTRIC  FORKLIFT.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998582" y="4077072"/>
            <a:ext cx="3037587" cy="936104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DEDICATED TROLLEY IS UNDER DEVELOPMENT TO OPTIMIZE THE MOVING OF THE RICH MODULE</a:t>
            </a:r>
            <a:endParaRPr lang="en-US" sz="1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27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427977"/>
            <a:ext cx="9144000" cy="6115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4" name="Picture 2" descr="E:\JLab-CLAS_12-RICH - June_2015 REVIEW\PICS\14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3" t="2950" r="15439" b="2214"/>
          <a:stretch/>
        </p:blipFill>
        <p:spPr bwMode="auto">
          <a:xfrm>
            <a:off x="179512" y="935332"/>
            <a:ext cx="5605566" cy="429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657760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cs typeface="Aharoni" panose="02010803020104030203" pitchFamily="2" charset="-79"/>
              </a:rPr>
              <a:t>CLAS12 – RICH MECHANICS REVIEW: </a:t>
            </a:r>
            <a:r>
              <a:rPr lang="en-US" sz="20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RICH SUPPORT STRUCTURE STATUS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16416" y="6577607"/>
            <a:ext cx="827585" cy="28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30"/>
          <p:cNvSpPr txBox="1"/>
          <p:nvPr/>
        </p:nvSpPr>
        <p:spPr>
          <a:xfrm>
            <a:off x="8316416" y="6563914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11</a:t>
            </a:r>
            <a:endParaRPr lang="it-IT" sz="1400" i="1" dirty="0"/>
          </a:p>
        </p:txBody>
      </p:sp>
      <p:sp>
        <p:nvSpPr>
          <p:cNvPr id="19" name="Rectangle 18"/>
          <p:cNvSpPr/>
          <p:nvPr/>
        </p:nvSpPr>
        <p:spPr>
          <a:xfrm>
            <a:off x="5076056" y="404664"/>
            <a:ext cx="3772096" cy="4087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TRIPOD FOR LIFTING RICH MODULE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08215" y="5167758"/>
            <a:ext cx="1440160" cy="324036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LIFTING TRIPOD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88024" y="1354892"/>
            <a:ext cx="1558936" cy="327843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RICH MODULE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1" idx="1"/>
          </p:cNvCxnSpPr>
          <p:nvPr/>
        </p:nvCxnSpPr>
        <p:spPr>
          <a:xfrm flipH="1">
            <a:off x="3557262" y="1518814"/>
            <a:ext cx="1230762" cy="104609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331640" y="3861048"/>
            <a:ext cx="288032" cy="130671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557262" y="4365104"/>
            <a:ext cx="3037587" cy="9361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i="1" dirty="0" smtClean="0">
                <a:latin typeface="Comic Sans MS" panose="030F0702030302020204" pitchFamily="66" charset="0"/>
              </a:rPr>
              <a:t>A TRIPOD FOR RIGGING THE RICH MODULE INSIDE THE FORWARD CARRIAGE  IS UNDER DEVELOPMENT</a:t>
            </a:r>
            <a:endParaRPr lang="en-US" sz="1200" i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00533" y="5157007"/>
            <a:ext cx="3829675" cy="1296144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BASICALLY IS THE SAME TOOL USED TO RIGGING THE LTCC MODULE. </a:t>
            </a:r>
          </a:p>
          <a:p>
            <a:endParaRPr lang="en-US" sz="1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2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ARMS OF HOOKING (GEOMETRY AND STIFFNESS</a:t>
            </a:r>
            <a:r>
              <a:rPr lang="en-US" sz="1200" i="1" dirty="0">
                <a:solidFill>
                  <a:srgbClr val="FF0000"/>
                </a:solidFill>
                <a:latin typeface="Comic Sans MS" panose="030F0702030302020204" pitchFamily="66" charset="0"/>
              </a:rPr>
              <a:t>) </a:t>
            </a:r>
            <a:r>
              <a:rPr lang="en-US" sz="12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HAVE </a:t>
            </a:r>
            <a:r>
              <a:rPr lang="en-US" sz="1200" i="1" dirty="0">
                <a:solidFill>
                  <a:srgbClr val="FF0000"/>
                </a:solidFill>
                <a:latin typeface="Comic Sans MS" panose="030F0702030302020204" pitchFamily="66" charset="0"/>
              </a:rPr>
              <a:t>BEEN MODIFIED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8431" y="692696"/>
            <a:ext cx="1739569" cy="327843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ARMS OF HOOKING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75656" y="1020539"/>
            <a:ext cx="792088" cy="183239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:\JLab-CLAS_12-RICH - June_2015 REVIEW\PICS\Pic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888" y="1902457"/>
            <a:ext cx="3454709" cy="23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60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448427"/>
            <a:ext cx="9144000" cy="6115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9" name="Picture 3" descr="E:\JLab-CLAS_12-RICH - June_2015 REVIEW\PICS\24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7" t="2719" r="26065" b="3765"/>
          <a:stretch/>
        </p:blipFill>
        <p:spPr bwMode="auto">
          <a:xfrm>
            <a:off x="6588224" y="552819"/>
            <a:ext cx="2372315" cy="258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657760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9144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cs typeface="Aharoni" panose="02010803020104030203" pitchFamily="2" charset="-79"/>
              </a:rPr>
              <a:t>CLAS12 – RICH MECHANICS REVIEW: </a:t>
            </a:r>
            <a:r>
              <a:rPr lang="en-US" sz="2000" b="1" i="1" dirty="0">
                <a:solidFill>
                  <a:srgbClr val="FF0000"/>
                </a:solidFill>
                <a:cs typeface="Aharoni" panose="02010803020104030203" pitchFamily="2" charset="-79"/>
              </a:rPr>
              <a:t>FRONTAL  PANEL  STATUS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  <a:p>
            <a:pPr algn="ctr"/>
            <a:endParaRPr lang="en-US" sz="2000" i="1" dirty="0">
              <a:cs typeface="Bradley Hand Bold"/>
            </a:endParaRPr>
          </a:p>
          <a:p>
            <a:pPr algn="ctr"/>
            <a:endParaRPr lang="en-US" sz="2000" i="1" dirty="0">
              <a:cs typeface="Bradley Hand Bold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16416" y="6577607"/>
            <a:ext cx="827585" cy="28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30"/>
          <p:cNvSpPr txBox="1"/>
          <p:nvPr/>
        </p:nvSpPr>
        <p:spPr>
          <a:xfrm>
            <a:off x="8341325" y="6567246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12</a:t>
            </a:r>
            <a:endParaRPr lang="it-IT" sz="1400" i="1" dirty="0"/>
          </a:p>
        </p:txBody>
      </p:sp>
      <p:pic>
        <p:nvPicPr>
          <p:cNvPr id="3075" name="Picture 3" descr="E:\JLab-CLAS_12-RICH - June_2015 REVIEW\PICS\2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4045"/>
            <a:ext cx="5472607" cy="565615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161929" y="4905163"/>
            <a:ext cx="2880320" cy="428911"/>
          </a:xfrm>
          <a:prstGeom prst="rect">
            <a:avLst/>
          </a:prstGeom>
          <a:solidFill>
            <a:srgbClr val="92D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1° FLAT MIRRORS PLUS</a:t>
            </a:r>
          </a:p>
          <a:p>
            <a:r>
              <a:rPr lang="en-US" sz="11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AEROGEL TILES 20mm IN THICKNESS</a:t>
            </a:r>
            <a:endParaRPr lang="en-US" sz="11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66477" y="3996324"/>
            <a:ext cx="2880321" cy="435673"/>
          </a:xfrm>
          <a:prstGeom prst="rect">
            <a:avLst/>
          </a:prstGeom>
          <a:solidFill>
            <a:srgbClr val="92D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2° FLAT MIRRORS PLUS</a:t>
            </a:r>
          </a:p>
          <a:p>
            <a:r>
              <a:rPr lang="en-US" sz="11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AEROGEL TILES 20mm IN THICKNESS</a:t>
            </a:r>
            <a:endParaRPr lang="en-US" sz="11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6" name="Picture 2" descr="E:\JLab-CLAS_12-RICH - June_2015 REVIEW\PICS\21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7" t="4176" r="32098" b="2739"/>
          <a:stretch/>
        </p:blipFill>
        <p:spPr bwMode="auto">
          <a:xfrm>
            <a:off x="107504" y="4221088"/>
            <a:ext cx="1872208" cy="227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835696" y="2996952"/>
            <a:ext cx="2448272" cy="435673"/>
          </a:xfrm>
          <a:prstGeom prst="rect">
            <a:avLst/>
          </a:prstGeom>
          <a:solidFill>
            <a:srgbClr val="92D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AEROGEL TILES 30+30mm=60mm </a:t>
            </a:r>
          </a:p>
          <a:p>
            <a:r>
              <a:rPr lang="en-US" sz="11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 THICKNESS (NO MIRROR)</a:t>
            </a:r>
            <a:endParaRPr lang="en-US" sz="11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79912" y="620688"/>
            <a:ext cx="2376263" cy="679637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latin typeface="Comic Sans MS" panose="030F0702030302020204" pitchFamily="66" charset="0"/>
              </a:rPr>
              <a:t>SUPPORT  PANEL</a:t>
            </a:r>
          </a:p>
          <a:p>
            <a:r>
              <a:rPr lang="en-US" sz="1100" dirty="0" smtClean="0">
                <a:latin typeface="Comic Sans MS" panose="030F0702030302020204" pitchFamily="66" charset="0"/>
              </a:rPr>
              <a:t>- 2 SKINS (CFRP)</a:t>
            </a:r>
          </a:p>
          <a:p>
            <a:r>
              <a:rPr lang="en-US" sz="1100" dirty="0" smtClean="0">
                <a:latin typeface="Comic Sans MS" panose="030F0702030302020204" pitchFamily="66" charset="0"/>
              </a:rPr>
              <a:t>- NOMEX HONEYCOMB  CORE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923928" y="1300325"/>
            <a:ext cx="180020" cy="126457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E:\JLab-CLAS_12-RICH - June_2015 REVIEW\PICS\dettaglio specchio pian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08468" y="4464940"/>
            <a:ext cx="2088232" cy="160052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900510" y="3284984"/>
            <a:ext cx="3060029" cy="648072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latin typeface="Comic Sans MS" panose="030F0702030302020204" pitchFamily="66" charset="0"/>
              </a:rPr>
              <a:t>MIRRORS: </a:t>
            </a:r>
          </a:p>
          <a:p>
            <a:r>
              <a:rPr lang="en-US" sz="1100" dirty="0" smtClean="0">
                <a:latin typeface="Comic Sans MS" panose="030F0702030302020204" pitchFamily="66" charset="0"/>
              </a:rPr>
              <a:t>- 2  GLASS SKINS  0.7mm IN THIKNESS </a:t>
            </a:r>
          </a:p>
          <a:p>
            <a:r>
              <a:rPr lang="en-US" sz="1100" dirty="0" smtClean="0">
                <a:latin typeface="Comic Sans MS" panose="030F0702030302020204" pitchFamily="66" charset="0"/>
              </a:rPr>
              <a:t>- ALUMINUM HONEYCOMB CORE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flipV="1">
            <a:off x="7430525" y="2492898"/>
            <a:ext cx="343856" cy="79208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128284" y="3933056"/>
            <a:ext cx="828092" cy="133214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669156" y="5661248"/>
            <a:ext cx="2473548" cy="363188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latin typeface="Comic Sans MS" panose="030F0702030302020204" pitchFamily="66" charset="0"/>
              </a:rPr>
              <a:t>FRAME 40x10-1mm (ALUMINUM)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948264" y="4869160"/>
            <a:ext cx="665086" cy="79208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796136" y="6124078"/>
            <a:ext cx="1584175" cy="396299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SUPPORT  (ABS)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280807" y="5119618"/>
            <a:ext cx="971777" cy="10044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4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481410"/>
            <a:ext cx="9144000" cy="6115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3" descr="E:\LNF JOBS UNDER DEVELOPMENT\JLab-CLAS_12-RICH - July_2014\MEETINGS\CLAS 12_November 2014\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98" y="1628800"/>
            <a:ext cx="5184576" cy="412117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657760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cs typeface="Aharoni" panose="02010803020104030203" pitchFamily="2" charset="-79"/>
              </a:rPr>
              <a:t>CLAS12 – RICH MECHANICS REVIEW: </a:t>
            </a:r>
            <a:r>
              <a:rPr lang="en-US" sz="20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E_PANEL  STATUS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16416" y="6577607"/>
            <a:ext cx="827585" cy="28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30"/>
          <p:cNvSpPr txBox="1"/>
          <p:nvPr/>
        </p:nvSpPr>
        <p:spPr>
          <a:xfrm>
            <a:off x="8344376" y="6563914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13</a:t>
            </a:r>
            <a:endParaRPr lang="it-IT" sz="1400" i="1" dirty="0"/>
          </a:p>
        </p:txBody>
      </p:sp>
      <p:sp>
        <p:nvSpPr>
          <p:cNvPr id="29" name="CasellaDiTesto 39"/>
          <p:cNvSpPr txBox="1"/>
          <p:nvPr/>
        </p:nvSpPr>
        <p:spPr>
          <a:xfrm>
            <a:off x="7380312" y="4594339"/>
            <a:ext cx="1458749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HEIGHT  1270mm</a:t>
            </a:r>
          </a:p>
        </p:txBody>
      </p:sp>
      <p:sp>
        <p:nvSpPr>
          <p:cNvPr id="32" name="CasellaDiTesto 39"/>
          <p:cNvSpPr txBox="1"/>
          <p:nvPr/>
        </p:nvSpPr>
        <p:spPr>
          <a:xfrm>
            <a:off x="5898588" y="1587117"/>
            <a:ext cx="767582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1680mm</a:t>
            </a:r>
          </a:p>
        </p:txBody>
      </p:sp>
      <p:sp>
        <p:nvSpPr>
          <p:cNvPr id="33" name="CasellaDiTesto 39"/>
          <p:cNvSpPr txBox="1"/>
          <p:nvPr/>
        </p:nvSpPr>
        <p:spPr>
          <a:xfrm>
            <a:off x="5933459" y="5526597"/>
            <a:ext cx="720080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350mm</a:t>
            </a:r>
          </a:p>
        </p:txBody>
      </p:sp>
      <p:cxnSp>
        <p:nvCxnSpPr>
          <p:cNvPr id="37" name="Connettore 2 13"/>
          <p:cNvCxnSpPr/>
          <p:nvPr/>
        </p:nvCxnSpPr>
        <p:spPr>
          <a:xfrm>
            <a:off x="3923928" y="3093309"/>
            <a:ext cx="108012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13"/>
          <p:cNvCxnSpPr/>
          <p:nvPr/>
        </p:nvCxnSpPr>
        <p:spPr>
          <a:xfrm>
            <a:off x="4052245" y="3843235"/>
            <a:ext cx="1095819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39"/>
          <p:cNvSpPr txBox="1"/>
          <p:nvPr/>
        </p:nvSpPr>
        <p:spPr>
          <a:xfrm>
            <a:off x="2483768" y="3539381"/>
            <a:ext cx="1574414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PMT’s  TILES  </a:t>
            </a:r>
          </a:p>
          <a:p>
            <a:r>
              <a:rPr lang="en-US" sz="1100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(IN  YELLOW)</a:t>
            </a:r>
            <a:endParaRPr lang="it-IT" sz="11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11560" y="4149080"/>
            <a:ext cx="3240360" cy="2304256"/>
          </a:xfrm>
          <a:prstGeom prst="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E_PANEL MAIN  </a:t>
            </a:r>
            <a:r>
              <a:rPr lang="it-IT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NUMBERS:</a:t>
            </a:r>
          </a:p>
          <a:p>
            <a:r>
              <a:rPr lang="it-IT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- </a:t>
            </a:r>
            <a:r>
              <a:rPr lang="it-IT" sz="11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391 PMTs</a:t>
            </a:r>
          </a:p>
          <a:p>
            <a:r>
              <a:rPr lang="it-IT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- 23 LAYERS </a:t>
            </a:r>
          </a:p>
          <a:p>
            <a:r>
              <a:rPr lang="it-IT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(1°    LAYER &gt; 6 PMTs)</a:t>
            </a:r>
          </a:p>
          <a:p>
            <a:r>
              <a:rPr lang="it-IT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(23° LAYER &gt; 28 PMTs)</a:t>
            </a:r>
          </a:p>
          <a:p>
            <a:endParaRPr lang="it-IT" sz="11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it-IT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- 2 PMTs TILES: 23  &gt; 23x2=    46 PMTs</a:t>
            </a:r>
          </a:p>
          <a:p>
            <a:r>
              <a:rPr lang="it-IT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- 3 PMTs TILES: 115 &gt; 115x3= 345 PMTs</a:t>
            </a:r>
          </a:p>
          <a:p>
            <a:endParaRPr lang="it-IT" sz="11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it-IT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(-3 PMTs TILES HAVE BEEN </a:t>
            </a:r>
            <a:r>
              <a:rPr lang="it-IT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PREFERRED)</a:t>
            </a:r>
            <a:endParaRPr lang="en-US" sz="11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2" descr="E:\JLab-CLAS_12-RICH - June_2015 REVIEW\PICS\25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2295" r="19364" b="5219"/>
          <a:stretch/>
        </p:blipFill>
        <p:spPr bwMode="auto">
          <a:xfrm>
            <a:off x="107504" y="564080"/>
            <a:ext cx="327025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asellaDiTesto 39"/>
          <p:cNvSpPr txBox="1"/>
          <p:nvPr/>
        </p:nvSpPr>
        <p:spPr>
          <a:xfrm>
            <a:off x="2349514" y="2891309"/>
            <a:ext cx="1574414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 PMT’s  TILES  </a:t>
            </a:r>
          </a:p>
          <a:p>
            <a:r>
              <a:rPr lang="en-US" sz="1100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(IN  ORANGE)</a:t>
            </a:r>
            <a:endParaRPr lang="it-IT" sz="11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1835696" y="2348880"/>
            <a:ext cx="184770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14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481410"/>
            <a:ext cx="9144000" cy="6115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0" name="Picture 2" descr="E:\JLab-CLAS_12-RICH - June_2015 REVIEW\PICS\28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71" t="25448" r="25767" b="16314"/>
          <a:stretch/>
        </p:blipFill>
        <p:spPr bwMode="auto">
          <a:xfrm>
            <a:off x="1500399" y="2178426"/>
            <a:ext cx="6095937" cy="329542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657760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cs typeface="Aharoni" panose="02010803020104030203" pitchFamily="2" charset="-79"/>
              </a:rPr>
              <a:t>CLAS12 – RICH MECHANICS REVIEW: </a:t>
            </a:r>
            <a:r>
              <a:rPr lang="en-US" sz="20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E_PANEL  STATUS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16416" y="6577607"/>
            <a:ext cx="827585" cy="28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30"/>
          <p:cNvSpPr txBox="1"/>
          <p:nvPr/>
        </p:nvSpPr>
        <p:spPr>
          <a:xfrm>
            <a:off x="8335766" y="6577606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14</a:t>
            </a:r>
            <a:endParaRPr lang="it-IT" sz="1400" i="1" dirty="0"/>
          </a:p>
        </p:txBody>
      </p:sp>
      <p:sp>
        <p:nvSpPr>
          <p:cNvPr id="36" name="CasellaDiTesto 39"/>
          <p:cNvSpPr txBox="1"/>
          <p:nvPr/>
        </p:nvSpPr>
        <p:spPr>
          <a:xfrm>
            <a:off x="755576" y="5761884"/>
            <a:ext cx="1368152" cy="2616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 PMT’s  TILES  </a:t>
            </a:r>
          </a:p>
        </p:txBody>
      </p:sp>
      <p:sp>
        <p:nvSpPr>
          <p:cNvPr id="47" name="CasellaDiTesto 39"/>
          <p:cNvSpPr txBox="1"/>
          <p:nvPr/>
        </p:nvSpPr>
        <p:spPr>
          <a:xfrm>
            <a:off x="323528" y="3128732"/>
            <a:ext cx="1287760" cy="2616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PMT’s  TILES  </a:t>
            </a:r>
          </a:p>
        </p:txBody>
      </p:sp>
      <p:cxnSp>
        <p:nvCxnSpPr>
          <p:cNvPr id="39" name="Connettore 2 13"/>
          <p:cNvCxnSpPr/>
          <p:nvPr/>
        </p:nvCxnSpPr>
        <p:spPr>
          <a:xfrm flipV="1">
            <a:off x="1691680" y="4537749"/>
            <a:ext cx="936104" cy="122413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13"/>
          <p:cNvCxnSpPr/>
          <p:nvPr/>
        </p:nvCxnSpPr>
        <p:spPr>
          <a:xfrm>
            <a:off x="1611288" y="3259537"/>
            <a:ext cx="1520552" cy="12608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39"/>
          <p:cNvSpPr txBox="1"/>
          <p:nvPr/>
        </p:nvSpPr>
        <p:spPr>
          <a:xfrm>
            <a:off x="467544" y="620688"/>
            <a:ext cx="2880320" cy="6001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SUPPORT   PANEL IS  MADE OF</a:t>
            </a:r>
          </a:p>
          <a:p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 ALUMINUM   SKINS   PLUS    </a:t>
            </a:r>
          </a:p>
          <a:p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ROHACELL  OR  HONEYCOMB  CORE</a:t>
            </a:r>
          </a:p>
        </p:txBody>
      </p:sp>
      <p:cxnSp>
        <p:nvCxnSpPr>
          <p:cNvPr id="38" name="Connettore 2 13"/>
          <p:cNvCxnSpPr/>
          <p:nvPr/>
        </p:nvCxnSpPr>
        <p:spPr>
          <a:xfrm>
            <a:off x="3203848" y="1220852"/>
            <a:ext cx="501231" cy="12714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>
            <a:off x="7236296" y="4898949"/>
            <a:ext cx="1800792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OUTER  FRAME </a:t>
            </a:r>
          </a:p>
          <a:p>
            <a:r>
              <a:rPr lang="en-US" sz="1100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(ALUMINUM ALLOY)</a:t>
            </a:r>
          </a:p>
        </p:txBody>
      </p:sp>
      <p:cxnSp>
        <p:nvCxnSpPr>
          <p:cNvPr id="8" name="Straight Arrow Connector 7"/>
          <p:cNvCxnSpPr>
            <a:stCxn id="40" idx="1"/>
          </p:cNvCxnSpPr>
          <p:nvPr/>
        </p:nvCxnSpPr>
        <p:spPr>
          <a:xfrm flipH="1" flipV="1">
            <a:off x="6444209" y="4537750"/>
            <a:ext cx="792087" cy="57664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39"/>
          <p:cNvSpPr txBox="1"/>
          <p:nvPr/>
        </p:nvSpPr>
        <p:spPr>
          <a:xfrm>
            <a:off x="6947541" y="2494057"/>
            <a:ext cx="1944216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SLOTS  FOR  HOUSING  OF  CONNECTORS</a:t>
            </a:r>
          </a:p>
        </p:txBody>
      </p:sp>
      <p:cxnSp>
        <p:nvCxnSpPr>
          <p:cNvPr id="16" name="Straight Arrow Connector 15"/>
          <p:cNvCxnSpPr>
            <a:stCxn id="42" idx="1"/>
          </p:cNvCxnSpPr>
          <p:nvPr/>
        </p:nvCxnSpPr>
        <p:spPr>
          <a:xfrm flipH="1">
            <a:off x="5508104" y="2709501"/>
            <a:ext cx="1439437" cy="82129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599157" y="5928373"/>
            <a:ext cx="2320492" cy="596971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AREA  SIMULATED WITH   </a:t>
            </a:r>
          </a:p>
          <a:p>
            <a:r>
              <a:rPr lang="it-IT" sz="1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it-IT" sz="12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PROTOTYPE</a:t>
            </a:r>
            <a:endParaRPr lang="it-IT" sz="12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084168" y="5473852"/>
            <a:ext cx="0" cy="4545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E:\JLab-CLAS_12-RICH - June_2015 REVIEW\PICS\FEM E PANE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96"/>
          <a:stretch/>
        </p:blipFill>
        <p:spPr bwMode="auto">
          <a:xfrm>
            <a:off x="4208198" y="556417"/>
            <a:ext cx="3206545" cy="179246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>
            <a:off x="3347864" y="920770"/>
            <a:ext cx="86033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14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481410"/>
            <a:ext cx="9144000" cy="6115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" name="Picture 2" descr="E:\LNF JOBS UNDER DEVELOPMENT\JLab-CLAS_12-RICH - July_2014\MEETINGS\CLAS 12_November 2014\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743" y="836712"/>
            <a:ext cx="3600400" cy="280976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657760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cs typeface="Aharoni" panose="02010803020104030203" pitchFamily="2" charset="-79"/>
              </a:rPr>
              <a:t>CLAS12 – RICH MECHANICS REVIEW: </a:t>
            </a:r>
            <a:r>
              <a:rPr lang="en-US" sz="20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E_PANEL  STATUS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16416" y="6577607"/>
            <a:ext cx="827585" cy="28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30"/>
          <p:cNvSpPr txBox="1"/>
          <p:nvPr/>
        </p:nvSpPr>
        <p:spPr>
          <a:xfrm>
            <a:off x="8350999" y="6575126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15</a:t>
            </a:r>
            <a:endParaRPr lang="it-IT" sz="1400" i="1" dirty="0"/>
          </a:p>
        </p:txBody>
      </p:sp>
      <p:cxnSp>
        <p:nvCxnSpPr>
          <p:cNvPr id="37" name="Connettore 2 13"/>
          <p:cNvCxnSpPr/>
          <p:nvPr/>
        </p:nvCxnSpPr>
        <p:spPr>
          <a:xfrm>
            <a:off x="1958633" y="1568899"/>
            <a:ext cx="1783186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13"/>
          <p:cNvCxnSpPr/>
          <p:nvPr/>
        </p:nvCxnSpPr>
        <p:spPr>
          <a:xfrm>
            <a:off x="2104204" y="1968238"/>
            <a:ext cx="1106138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 descr="E:\LNF JOBS UNDER DEVELOPMENT\JLab-CLAS_12-RICH - July_2014\MEETINGS\CLAS 12_November 2014\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2"/>
          <a:stretch/>
        </p:blipFill>
        <p:spPr bwMode="auto">
          <a:xfrm>
            <a:off x="107505" y="602671"/>
            <a:ext cx="4896544" cy="281078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Connettore 2 13"/>
          <p:cNvCxnSpPr/>
          <p:nvPr/>
        </p:nvCxnSpPr>
        <p:spPr>
          <a:xfrm>
            <a:off x="4139952" y="810501"/>
            <a:ext cx="216024" cy="103142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13"/>
          <p:cNvCxnSpPr/>
          <p:nvPr/>
        </p:nvCxnSpPr>
        <p:spPr>
          <a:xfrm>
            <a:off x="1403648" y="944204"/>
            <a:ext cx="251939" cy="11886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39"/>
          <p:cNvSpPr txBox="1"/>
          <p:nvPr/>
        </p:nvSpPr>
        <p:spPr>
          <a:xfrm>
            <a:off x="395536" y="682594"/>
            <a:ext cx="1224136" cy="2616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PMT’s  TILES</a:t>
            </a:r>
            <a:endParaRPr lang="it-IT" sz="11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1" name="CasellaDiTesto 39"/>
          <p:cNvSpPr txBox="1"/>
          <p:nvPr/>
        </p:nvSpPr>
        <p:spPr>
          <a:xfrm>
            <a:off x="3203848" y="548891"/>
            <a:ext cx="1584176" cy="2616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CABLES  RACEWAY</a:t>
            </a:r>
            <a:endParaRPr lang="it-IT" sz="11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51520" y="3068960"/>
            <a:ext cx="3816424" cy="16050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THE AIM </a:t>
            </a:r>
            <a:r>
              <a:rPr lang="it-IT" sz="1200" b="1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OF THE PROTOTYPE  IS</a:t>
            </a:r>
            <a:r>
              <a:rPr lang="it-IT" sz="12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it-IT" sz="1200" b="1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en-US" sz="11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en-US" sz="1100" b="1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en-US" sz="11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TO TEST THE MECHANICAL COUPLING </a:t>
            </a:r>
          </a:p>
          <a:p>
            <a:r>
              <a:rPr lang="en-US" sz="11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BETWEEN THE  COMPONENTS;</a:t>
            </a:r>
          </a:p>
          <a:p>
            <a:endParaRPr lang="en-US" sz="11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sz="11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en-US" sz="1100" b="1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en-US" sz="11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TO TEST THE LIGHT-TIGHT PERFORMANCES;</a:t>
            </a:r>
          </a:p>
          <a:p>
            <a:endParaRPr lang="en-US" sz="11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sz="11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en-US" sz="1100" b="1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en-US" sz="11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TO TEST THE CABLING  ROUTING.</a:t>
            </a:r>
          </a:p>
        </p:txBody>
      </p:sp>
      <p:pic>
        <p:nvPicPr>
          <p:cNvPr id="1026" name="Picture 2" descr="E:\JLab-CLAS_12-RICH - June_2015 REVIEW\PHOTOS\20150127_1045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" t="9064" r="9124" b="5927"/>
          <a:stretch/>
        </p:blipFill>
        <p:spPr bwMode="auto">
          <a:xfrm>
            <a:off x="5364088" y="3771513"/>
            <a:ext cx="3672408" cy="268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539552" y="4623516"/>
            <a:ext cx="4590256" cy="1956944"/>
          </a:xfrm>
          <a:prstGeom prst="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PRELIMINARY RESULTS:</a:t>
            </a:r>
          </a:p>
          <a:p>
            <a:endParaRPr lang="en-US" sz="11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- COUPLING BETWEEN ADAPTER BOARD AND SUPPORT   </a:t>
            </a:r>
          </a:p>
          <a:p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PANEL … GOOD (BLACK  PLASTIC  SCREWS TO IMPROVE) ;</a:t>
            </a:r>
          </a:p>
          <a:p>
            <a:endParaRPr lang="en-US" sz="1100" i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- COUPLING BETWEEN ADAPTER / ASIC / FPGA … PERFECT;</a:t>
            </a:r>
          </a:p>
          <a:p>
            <a:endParaRPr lang="en-US" sz="1100" i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- LIGHT-TIGHT … GOOD BUT TO BE IMPROVE  AROUND THE </a:t>
            </a:r>
          </a:p>
          <a:p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HV  CONNECTOR;</a:t>
            </a:r>
          </a:p>
          <a:p>
            <a:endParaRPr lang="en-US" sz="1100" i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- CABLING ROUTING STILL TO DO.</a:t>
            </a:r>
          </a:p>
        </p:txBody>
      </p:sp>
    </p:spTree>
    <p:extLst>
      <p:ext uri="{BB962C8B-B14F-4D97-AF65-F5344CB8AC3E}">
        <p14:creationId xmlns:p14="http://schemas.microsoft.com/office/powerpoint/2010/main" val="426012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481410"/>
            <a:ext cx="9144000" cy="6115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1" y="657760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cs typeface="Aharoni" panose="02010803020104030203" pitchFamily="2" charset="-79"/>
              </a:rPr>
              <a:t>CLAS12 – RICH MECHANICS REVIEW: </a:t>
            </a:r>
            <a:r>
              <a:rPr lang="en-US" sz="20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E_PANEL  STATUS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16416" y="6577607"/>
            <a:ext cx="827585" cy="28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30"/>
          <p:cNvSpPr txBox="1"/>
          <p:nvPr/>
        </p:nvSpPr>
        <p:spPr>
          <a:xfrm>
            <a:off x="8335765" y="6577605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16</a:t>
            </a:r>
            <a:endParaRPr lang="it-IT" sz="1400" i="1" dirty="0"/>
          </a:p>
        </p:txBody>
      </p:sp>
      <p:sp>
        <p:nvSpPr>
          <p:cNvPr id="61" name="CasellaDiTesto 39"/>
          <p:cNvSpPr txBox="1"/>
          <p:nvPr/>
        </p:nvSpPr>
        <p:spPr>
          <a:xfrm>
            <a:off x="3203848" y="548891"/>
            <a:ext cx="1584176" cy="2616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ADAPTER  BOARD</a:t>
            </a:r>
            <a:endParaRPr lang="it-IT" sz="11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31713" y="579037"/>
            <a:ext cx="1251955" cy="356159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NEW  SEAL</a:t>
            </a:r>
          </a:p>
        </p:txBody>
      </p:sp>
      <p:pic>
        <p:nvPicPr>
          <p:cNvPr id="4098" name="Picture 2" descr="E:\JLab-CLAS_12-RICH - June_2015 REVIEW\PICS\29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5" t="7906" r="15853" b="11706"/>
          <a:stretch/>
        </p:blipFill>
        <p:spPr bwMode="auto">
          <a:xfrm>
            <a:off x="251520" y="1061487"/>
            <a:ext cx="5158336" cy="39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Connettore 2 13"/>
          <p:cNvCxnSpPr/>
          <p:nvPr/>
        </p:nvCxnSpPr>
        <p:spPr>
          <a:xfrm>
            <a:off x="1403648" y="944204"/>
            <a:ext cx="396044" cy="16207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3491880" y="4869160"/>
            <a:ext cx="5220632" cy="1584176"/>
          </a:xfrm>
          <a:prstGeom prst="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1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- THE  NEW  ONE  WILL BE REALIZED:</a:t>
            </a:r>
          </a:p>
          <a:p>
            <a:endParaRPr lang="en-US" sz="1100" i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- 1)  NOT COMMERCIAL, BUT MADE  DIRECTLY  FROM  OUR DESIGN</a:t>
            </a:r>
          </a:p>
          <a:p>
            <a:endParaRPr lang="en-US" sz="1100" i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- 2) REALIZED  IN  TWO SOLUTIONS THAT WILL BE TESTED:</a:t>
            </a:r>
          </a:p>
          <a:p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A)  EPDM  (FOAM)</a:t>
            </a:r>
          </a:p>
          <a:p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B) VITON</a:t>
            </a:r>
          </a:p>
          <a:p>
            <a:endParaRPr lang="en-US" sz="11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3" name="Connettore 2 13"/>
          <p:cNvCxnSpPr/>
          <p:nvPr/>
        </p:nvCxnSpPr>
        <p:spPr>
          <a:xfrm flipH="1">
            <a:off x="3203848" y="808785"/>
            <a:ext cx="288032" cy="175611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346086" y="424411"/>
            <a:ext cx="3457159" cy="4412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i="1" dirty="0">
                <a:solidFill>
                  <a:schemeClr val="bg1"/>
                </a:solidFill>
                <a:latin typeface="Comic Sans MS" panose="030F0702030302020204" pitchFamily="66" charset="0"/>
              </a:rPr>
              <a:t>A  NEW  SEAL IS  UNDER  </a:t>
            </a:r>
            <a:r>
              <a:rPr lang="it-IT" sz="12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DEVELOPMENT</a:t>
            </a:r>
            <a:endParaRPr lang="it-IT" sz="12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CasellaDiTesto 39"/>
          <p:cNvSpPr txBox="1"/>
          <p:nvPr/>
        </p:nvSpPr>
        <p:spPr>
          <a:xfrm>
            <a:off x="611560" y="5255622"/>
            <a:ext cx="1152128" cy="2616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ASIC  BOARD</a:t>
            </a:r>
            <a:endParaRPr lang="it-IT" sz="11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5" name="Connettore 2 13"/>
          <p:cNvCxnSpPr/>
          <p:nvPr/>
        </p:nvCxnSpPr>
        <p:spPr>
          <a:xfrm flipV="1">
            <a:off x="1475656" y="4005064"/>
            <a:ext cx="648072" cy="125055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13"/>
          <p:cNvCxnSpPr/>
          <p:nvPr/>
        </p:nvCxnSpPr>
        <p:spPr>
          <a:xfrm flipV="1">
            <a:off x="2123728" y="3789040"/>
            <a:ext cx="1584176" cy="194421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9"/>
          <p:cNvSpPr txBox="1"/>
          <p:nvPr/>
        </p:nvSpPr>
        <p:spPr>
          <a:xfrm>
            <a:off x="1223628" y="5733256"/>
            <a:ext cx="1152128" cy="2616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FPGA  BOARD</a:t>
            </a:r>
            <a:endParaRPr lang="it-IT" sz="11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E:\JLab-CLAS_12-RICH - June_2015 REVIEW\PHOTOS\foto 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377" y="1790559"/>
            <a:ext cx="3816771" cy="286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804248" y="1124744"/>
            <a:ext cx="1251955" cy="356159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OLD  SEAL</a:t>
            </a:r>
          </a:p>
        </p:txBody>
      </p:sp>
      <p:cxnSp>
        <p:nvCxnSpPr>
          <p:cNvPr id="22" name="Connettore 2 13"/>
          <p:cNvCxnSpPr/>
          <p:nvPr/>
        </p:nvCxnSpPr>
        <p:spPr>
          <a:xfrm flipH="1">
            <a:off x="7074666" y="1480903"/>
            <a:ext cx="188826" cy="91898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82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481410"/>
            <a:ext cx="9144000" cy="6115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L:\JLab-CLAS_12-RICH - June_2015 REVIEW\PICS\32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54" t="12049" r="20642" b="12035"/>
          <a:stretch/>
        </p:blipFill>
        <p:spPr bwMode="auto">
          <a:xfrm>
            <a:off x="827584" y="909398"/>
            <a:ext cx="5040561" cy="504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657760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cs typeface="Aharoni" panose="02010803020104030203" pitchFamily="2" charset="-79"/>
              </a:rPr>
              <a:t>CLAS12 – RICH MECHANICS REVIEW: </a:t>
            </a:r>
            <a:r>
              <a:rPr lang="en-US" sz="20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CABLING  STATUS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16416" y="6577607"/>
            <a:ext cx="827585" cy="28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30"/>
          <p:cNvSpPr txBox="1"/>
          <p:nvPr/>
        </p:nvSpPr>
        <p:spPr>
          <a:xfrm>
            <a:off x="8326090" y="6580460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17</a:t>
            </a:r>
            <a:endParaRPr lang="it-IT" sz="1400" i="1" dirty="0"/>
          </a:p>
        </p:txBody>
      </p:sp>
      <p:cxnSp>
        <p:nvCxnSpPr>
          <p:cNvPr id="58" name="Connettore 2 13"/>
          <p:cNvCxnSpPr>
            <a:stCxn id="47" idx="3"/>
          </p:cNvCxnSpPr>
          <p:nvPr/>
        </p:nvCxnSpPr>
        <p:spPr>
          <a:xfrm flipV="1">
            <a:off x="2483768" y="5158355"/>
            <a:ext cx="718723" cy="86351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39"/>
          <p:cNvSpPr txBox="1"/>
          <p:nvPr/>
        </p:nvSpPr>
        <p:spPr>
          <a:xfrm>
            <a:off x="683568" y="5806425"/>
            <a:ext cx="18002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E_PANEL ELECTRONIC BOARDS</a:t>
            </a:r>
            <a:endParaRPr lang="it-IT" sz="11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1" name="CasellaDiTesto 39"/>
          <p:cNvSpPr txBox="1"/>
          <p:nvPr/>
        </p:nvSpPr>
        <p:spPr>
          <a:xfrm>
            <a:off x="720079" y="4017094"/>
            <a:ext cx="1115617" cy="430887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CABLES  </a:t>
            </a:r>
          </a:p>
          <a:p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RACEWAY</a:t>
            </a:r>
            <a:endParaRPr lang="it-IT" sz="1100" i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659442" y="3899201"/>
            <a:ext cx="4269199" cy="1439000"/>
          </a:xfrm>
          <a:prstGeom prst="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- THE CABLES RACEWAYS </a:t>
            </a:r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ARE INTEGRATED ON THE  </a:t>
            </a:r>
          </a:p>
          <a:p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RICH SUPPORT STRUCTURE AND THEY ARE UNDER </a:t>
            </a:r>
          </a:p>
          <a:p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CONSTRUCTION;</a:t>
            </a:r>
          </a:p>
          <a:p>
            <a:endParaRPr lang="en-US" sz="1100" i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- THE INTEGRATION OF THE CONNECTORS WITH THE </a:t>
            </a:r>
          </a:p>
          <a:p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PATCH PANELS IS UNDER DEVELOPMENT. 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2607313" y="4778422"/>
            <a:ext cx="432048" cy="21602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1155379" y="1618286"/>
            <a:ext cx="1472405" cy="317378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69368" y="1630541"/>
            <a:ext cx="95436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096433" y="1133309"/>
            <a:ext cx="0" cy="50405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600564" y="1142408"/>
            <a:ext cx="0" cy="50405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13"/>
          <p:cNvCxnSpPr/>
          <p:nvPr/>
        </p:nvCxnSpPr>
        <p:spPr>
          <a:xfrm flipV="1">
            <a:off x="1547664" y="3284984"/>
            <a:ext cx="576064" cy="7321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3202491" y="5068698"/>
            <a:ext cx="505020" cy="24813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694585" y="2689635"/>
            <a:ext cx="1323111" cy="264379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4410370" y="2532686"/>
            <a:ext cx="634622" cy="17059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4691782" y="1838443"/>
            <a:ext cx="0" cy="50405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903323" y="1708790"/>
            <a:ext cx="0" cy="50405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4396724" y="2184668"/>
            <a:ext cx="525437" cy="36166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39"/>
          <p:cNvSpPr txBox="1"/>
          <p:nvPr/>
        </p:nvSpPr>
        <p:spPr>
          <a:xfrm>
            <a:off x="2627784" y="778593"/>
            <a:ext cx="2520280" cy="2616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SCHEMATIC  CABLES   ROUTING</a:t>
            </a:r>
            <a:endParaRPr lang="it-IT" sz="11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1691680" y="1040203"/>
            <a:ext cx="1656184" cy="174072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4283968" y="1040203"/>
            <a:ext cx="375474" cy="23569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30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247" y="480492"/>
            <a:ext cx="9144000" cy="6115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4" name="Picture 2" descr="E:\JLab-CLAS_12-RICH - June_2015 REVIEW\PICS\PPANELS KEV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990546" cy="316840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657760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cs typeface="Aharoni" panose="02010803020104030203" pitchFamily="2" charset="-79"/>
              </a:rPr>
              <a:t>CLAS12 – RICH MECHANICS REVIEW: </a:t>
            </a:r>
            <a:r>
              <a:rPr lang="en-US" sz="20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PATCH_PANELS  STATUS </a:t>
            </a:r>
            <a:r>
              <a:rPr lang="en-US" sz="12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(By Kevin Bailey – Argonne)</a:t>
            </a:r>
            <a:endParaRPr lang="en-US" sz="12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16416" y="6577607"/>
            <a:ext cx="827585" cy="28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30"/>
          <p:cNvSpPr txBox="1"/>
          <p:nvPr/>
        </p:nvSpPr>
        <p:spPr>
          <a:xfrm>
            <a:off x="8339012" y="6580460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18</a:t>
            </a:r>
            <a:endParaRPr lang="it-IT" sz="1400" i="1" dirty="0"/>
          </a:p>
        </p:txBody>
      </p:sp>
      <p:cxnSp>
        <p:nvCxnSpPr>
          <p:cNvPr id="58" name="Connettore 2 13"/>
          <p:cNvCxnSpPr/>
          <p:nvPr/>
        </p:nvCxnSpPr>
        <p:spPr>
          <a:xfrm>
            <a:off x="1367644" y="1555181"/>
            <a:ext cx="648072" cy="93771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39"/>
          <p:cNvSpPr txBox="1"/>
          <p:nvPr/>
        </p:nvSpPr>
        <p:spPr>
          <a:xfrm>
            <a:off x="431540" y="1310996"/>
            <a:ext cx="1080120" cy="2616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TOP  PANEL</a:t>
            </a:r>
            <a:endParaRPr lang="it-IT" sz="11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1" name="CasellaDiTesto 39"/>
          <p:cNvSpPr txBox="1"/>
          <p:nvPr/>
        </p:nvSpPr>
        <p:spPr>
          <a:xfrm>
            <a:off x="3040175" y="613606"/>
            <a:ext cx="1351804" cy="2616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PATCH  PANEL</a:t>
            </a:r>
            <a:endParaRPr lang="it-IT" sz="11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5" name="Picture 3" descr="E:\JLab-CLAS_12-RICH - June_2015 REVIEW\PICS\PPANELS KEVIN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407210" cy="338437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Connettore 2 13"/>
          <p:cNvCxnSpPr/>
          <p:nvPr/>
        </p:nvCxnSpPr>
        <p:spPr>
          <a:xfrm flipH="1">
            <a:off x="3095836" y="875216"/>
            <a:ext cx="288032" cy="6095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rved Up Arrow 2"/>
          <p:cNvSpPr/>
          <p:nvPr/>
        </p:nvSpPr>
        <p:spPr>
          <a:xfrm rot="12184294">
            <a:off x="2119367" y="1054456"/>
            <a:ext cx="720080" cy="451300"/>
          </a:xfrm>
          <a:prstGeom prst="curved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1" y="1196752"/>
            <a:ext cx="1296143" cy="322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ctangle 47"/>
          <p:cNvSpPr/>
          <p:nvPr/>
        </p:nvSpPr>
        <p:spPr>
          <a:xfrm>
            <a:off x="1403648" y="4293096"/>
            <a:ext cx="4990546" cy="210505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P_PANELS ARE UNDER DEVELOPMENT BY AN ARGONNE COLLABORATION (K. Bailey)</a:t>
            </a:r>
            <a:endParaRPr lang="it-IT" sz="12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it-IT" sz="12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1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11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THE ACTUAL VERSION  IS PLACED ON THE SIDES OF THE </a:t>
            </a:r>
          </a:p>
          <a:p>
            <a:r>
              <a:rPr lang="en-US" sz="11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TOP PANEL;</a:t>
            </a:r>
            <a:endParaRPr lang="en-US" sz="11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US" sz="11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1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11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DURING THE  ASSEMBLING  ON THE FORWARD CARRIAGE, </a:t>
            </a:r>
          </a:p>
          <a:p>
            <a:r>
              <a:rPr lang="en-US" sz="11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IT WILL BE ROTATE IN HORIZONTAL POSITION;</a:t>
            </a:r>
            <a:endParaRPr lang="en-US" sz="11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US" sz="11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11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11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THE CHECKING  WITH THE “TOF  REGION 2” HAS BEEN </a:t>
            </a:r>
          </a:p>
          <a:p>
            <a:r>
              <a:rPr lang="en-US" sz="11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MADE.</a:t>
            </a:r>
            <a:endParaRPr lang="en-US" sz="11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1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447438"/>
            <a:ext cx="9144000" cy="61150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E:\JLab-CLAS_12-RICH - June_2015 REVIEW\PICS\30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10" r="25289"/>
          <a:stretch/>
        </p:blipFill>
        <p:spPr bwMode="auto">
          <a:xfrm>
            <a:off x="611560" y="620688"/>
            <a:ext cx="418011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76688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91440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cs typeface="Aharoni" panose="02010803020104030203" pitchFamily="2" charset="-79"/>
              </a:rPr>
              <a:t>CLAS12 – RICH MECHANICS REVIEW:</a:t>
            </a:r>
            <a:r>
              <a:rPr lang="en-US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BACKWARD PANEL </a:t>
            </a:r>
            <a:r>
              <a:rPr lang="en-US" sz="14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STATUS (</a:t>
            </a:r>
            <a:r>
              <a:rPr lang="en-US" sz="1400" b="1" i="1" dirty="0">
                <a:solidFill>
                  <a:srgbClr val="FF0000"/>
                </a:solidFill>
                <a:cs typeface="Aharoni" panose="02010803020104030203" pitchFamily="2" charset="-79"/>
              </a:rPr>
              <a:t>By Kevin Bailey – Argonne)</a:t>
            </a:r>
            <a:endParaRPr lang="en-US" sz="1400" b="1" i="1" dirty="0">
              <a:solidFill>
                <a:srgbClr val="FF0000"/>
              </a:solidFill>
              <a:cs typeface="Bradley Hand Bold"/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 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54493" y="6580460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19</a:t>
            </a:r>
            <a:endParaRPr lang="it-IT" sz="1400" i="1" dirty="0"/>
          </a:p>
        </p:txBody>
      </p:sp>
      <p:sp>
        <p:nvSpPr>
          <p:cNvPr id="41" name="Rectangle 40"/>
          <p:cNvSpPr/>
          <p:nvPr/>
        </p:nvSpPr>
        <p:spPr>
          <a:xfrm>
            <a:off x="179512" y="404664"/>
            <a:ext cx="4032448" cy="5452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b="1" i="1" dirty="0" smtClean="0">
                <a:latin typeface="Comic Sans MS" panose="030F0702030302020204" pitchFamily="66" charset="0"/>
              </a:rPr>
              <a:t>COMPONENTS STILL UNDER DEVELOPMENT .... </a:t>
            </a:r>
            <a:endParaRPr lang="en-US" sz="1200" i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3632" y="5811689"/>
            <a:ext cx="2595404" cy="785663"/>
          </a:xfrm>
          <a:prstGeom prst="rect">
            <a:avLst/>
          </a:prstGeom>
          <a:solidFill>
            <a:srgbClr val="92D050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COOLING SYSYTEM OF THE HEAT PRODUCED BY THE ELECTRONICS OF THE E_PANEL IS UNDER DEVELOPMENT  IN LNF</a:t>
            </a:r>
            <a:endParaRPr lang="en-US" sz="11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ight Arrow 1"/>
          <p:cNvSpPr/>
          <p:nvPr/>
        </p:nvSpPr>
        <p:spPr>
          <a:xfrm rot="15841498">
            <a:off x="501568" y="3108389"/>
            <a:ext cx="2536570" cy="181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ight Arrow 12"/>
          <p:cNvSpPr/>
          <p:nvPr/>
        </p:nvSpPr>
        <p:spPr>
          <a:xfrm rot="17213872">
            <a:off x="1740945" y="3993392"/>
            <a:ext cx="1773677" cy="213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Straight Arrow Connector 15"/>
          <p:cNvCxnSpPr>
            <a:stCxn id="17" idx="1"/>
          </p:cNvCxnSpPr>
          <p:nvPr/>
        </p:nvCxnSpPr>
        <p:spPr>
          <a:xfrm flipH="1" flipV="1">
            <a:off x="2195736" y="5085184"/>
            <a:ext cx="1296144" cy="98227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491880" y="5897612"/>
            <a:ext cx="1728192" cy="339700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E_PANEL</a:t>
            </a:r>
            <a:r>
              <a:rPr lang="en-US" sz="900" dirty="0" smtClean="0">
                <a:latin typeface="Comic Sans MS" panose="030F0702030302020204" pitchFamily="66" charset="0"/>
              </a:rPr>
              <a:t> 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pic>
        <p:nvPicPr>
          <p:cNvPr id="9" name="Picture 3" descr="E:\JLab-CLAS_12-RICH - June_2015 REVIEW\PICS\AAA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21953"/>
            <a:ext cx="3099994" cy="41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779912" y="4725144"/>
            <a:ext cx="1944216" cy="360040"/>
          </a:xfrm>
          <a:prstGeom prst="rect">
            <a:avLst/>
          </a:prstGeom>
          <a:solidFill>
            <a:srgbClr val="92D050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BACKWARD PANEL (CFRP)</a:t>
            </a:r>
            <a:endParaRPr lang="en-US" sz="11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805544" y="1772816"/>
            <a:ext cx="3356709" cy="158417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162253" y="1484928"/>
            <a:ext cx="3730227" cy="615424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CHIMNEY FOR  EVACUATION  EXAUST AIR,  ARE DIRECTLY  BUILT  IN  THE BACKWARD  PANEL 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627783" y="1988840"/>
            <a:ext cx="2534470" cy="201622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372200" y="2100352"/>
            <a:ext cx="0" cy="7525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195736" y="4149080"/>
            <a:ext cx="1584176" cy="81347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948264" y="2100352"/>
            <a:ext cx="864096" cy="23367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5" idx="3"/>
          </p:cNvCxnSpPr>
          <p:nvPr/>
        </p:nvCxnSpPr>
        <p:spPr>
          <a:xfrm flipV="1">
            <a:off x="5724128" y="4149080"/>
            <a:ext cx="1080120" cy="7560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044946" y="692696"/>
            <a:ext cx="2767413" cy="612712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HOLES  ON  TOP  PANEL FOR  EVACUATION  EXAUST  AIR  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H="1">
            <a:off x="1805543" y="1124744"/>
            <a:ext cx="3239404" cy="72036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00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452667"/>
            <a:ext cx="9144000" cy="6115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E:\CLAS 12 RICH DOCUMENTS\RICH Inside CLAS 12_General Layo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62664" cy="559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657760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cs typeface="Aharoni" panose="02010803020104030203" pitchFamily="2" charset="-79"/>
              </a:rPr>
              <a:t>CLAS12 – RICH MECHANICS REVIEW: </a:t>
            </a:r>
            <a:r>
              <a:rPr lang="en-US" sz="20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RICH INTEGRATION IN CLAS_12 STATUS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38126" y="2610518"/>
            <a:ext cx="1453947" cy="310788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TOF REGION_1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88224" y="5058790"/>
            <a:ext cx="1080120" cy="264944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BEAM PIPE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615113" y="2762720"/>
            <a:ext cx="823013" cy="319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8316416" y="6577607"/>
            <a:ext cx="827585" cy="28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30"/>
          <p:cNvSpPr txBox="1"/>
          <p:nvPr/>
        </p:nvSpPr>
        <p:spPr>
          <a:xfrm>
            <a:off x="8410147" y="658046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2</a:t>
            </a:r>
            <a:endParaRPr lang="it-IT" sz="1400" i="1" dirty="0"/>
          </a:p>
        </p:txBody>
      </p:sp>
      <p:sp>
        <p:nvSpPr>
          <p:cNvPr id="19" name="Rectangle 18"/>
          <p:cNvSpPr/>
          <p:nvPr/>
        </p:nvSpPr>
        <p:spPr>
          <a:xfrm>
            <a:off x="3131840" y="5563858"/>
            <a:ext cx="5832649" cy="961486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CHECKING OF INTEGRATION  OF  THE  RICH  MODULE   IN  CLAS_12,</a:t>
            </a:r>
            <a:r>
              <a:rPr lang="en-US" sz="14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HAS  BEEN  DONE , IN  COLLABORATION WITH THE  JLAB  ENGINEERING SERVICE.</a:t>
            </a:r>
            <a:endParaRPr lang="it-IT" sz="14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60129" y="810318"/>
            <a:ext cx="1620180" cy="288032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DRIFT CHAMBERS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38" name="Straight Arrow Connector 37"/>
          <p:cNvCxnSpPr>
            <a:stCxn id="23" idx="3"/>
          </p:cNvCxnSpPr>
          <p:nvPr/>
        </p:nvCxnSpPr>
        <p:spPr>
          <a:xfrm>
            <a:off x="3680309" y="954334"/>
            <a:ext cx="1107715" cy="7200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516216" y="4482726"/>
            <a:ext cx="216024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7542432" y="3284984"/>
            <a:ext cx="1453947" cy="310788"/>
          </a:xfrm>
          <a:prstGeom prst="rect">
            <a:avLst/>
          </a:prstGeom>
          <a:solidFill>
            <a:srgbClr val="92D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RICH  MODULE</a:t>
            </a:r>
            <a:endParaRPr lang="en-US" sz="11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 flipV="1">
            <a:off x="6012160" y="3068960"/>
            <a:ext cx="1530168" cy="37141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56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390955"/>
            <a:ext cx="9144000" cy="6115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2" name="Picture 4" descr="E:\JLab-CLAS_12-RICH - June_2015 REVIEW\PICS\35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46" t="16533" r="28609" b="14514"/>
          <a:stretch/>
        </p:blipFill>
        <p:spPr bwMode="auto">
          <a:xfrm>
            <a:off x="179512" y="768433"/>
            <a:ext cx="4104456" cy="475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657760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cs typeface="Aharoni" panose="02010803020104030203" pitchFamily="2" charset="-79"/>
              </a:rPr>
              <a:t>CLAS12 – RICH MECHANICS REVIEW: </a:t>
            </a:r>
            <a:r>
              <a:rPr lang="en-US" sz="20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RICH INTEGRATION IN CLAS_12 STATUS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27984" y="476672"/>
            <a:ext cx="2165346" cy="310788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RIGHT HOOKING STIRRUP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827584" y="859468"/>
            <a:ext cx="108012" cy="6253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8316416" y="6577607"/>
            <a:ext cx="827585" cy="28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30"/>
          <p:cNvSpPr txBox="1"/>
          <p:nvPr/>
        </p:nvSpPr>
        <p:spPr>
          <a:xfrm>
            <a:off x="8410147" y="658046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3</a:t>
            </a:r>
            <a:endParaRPr lang="it-IT" sz="1400" i="1" dirty="0"/>
          </a:p>
        </p:txBody>
      </p:sp>
      <p:sp>
        <p:nvSpPr>
          <p:cNvPr id="19" name="Rectangle 18"/>
          <p:cNvSpPr/>
          <p:nvPr/>
        </p:nvSpPr>
        <p:spPr>
          <a:xfrm>
            <a:off x="3203848" y="5157192"/>
            <a:ext cx="5760640" cy="1224136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 BEAM PIPE HOOKING COLLAR  POSITION WILL BE DEFINED BY JLAB E_SERVICE IN JULY 2015</a:t>
            </a:r>
          </a:p>
          <a:p>
            <a:endParaRPr lang="en-US" sz="11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171450" indent="-171450">
              <a:buFontTx/>
              <a:buChar char="-"/>
            </a:pP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HOOKING STIRRUPS POSITION WILL BE DEFINED   BY  JLAB E_SERVICE IN JULY 2016  (+/-10mm).</a:t>
            </a:r>
          </a:p>
          <a:p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SLOTS WILL BE PROVIDED INSTEAD OF HOLES </a:t>
            </a:r>
            <a:r>
              <a:rPr lang="en-US" sz="14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it-IT" sz="1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flipH="1">
            <a:off x="3491880" y="632066"/>
            <a:ext cx="936104" cy="5400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60666" y="548680"/>
            <a:ext cx="2165346" cy="310788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LEFT HOOKING STIRRUP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 descr="E:\JLab-CLAS_12-RICH - June_2015 REVIEW\PICS\34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920"/>
            <a:ext cx="2740679" cy="159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323528" y="5854516"/>
            <a:ext cx="1800201" cy="526812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BEAM  PIPE  HOOKING  COLLAR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1912204" y="5013177"/>
            <a:ext cx="319536" cy="84133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436096" y="4581129"/>
            <a:ext cx="3620514" cy="432048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TOPICS UNDER DEVELOPMENT</a:t>
            </a:r>
            <a:endParaRPr lang="en-US" sz="16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3" name="Picture 5" descr="E:\JLab-CLAS_12-RICH - June_2015 REVIEW\PICS\36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2" t="12453" r="10206" b="2818"/>
          <a:stretch/>
        </p:blipFill>
        <p:spPr bwMode="auto">
          <a:xfrm>
            <a:off x="6286255" y="859468"/>
            <a:ext cx="2719869" cy="216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6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474387"/>
            <a:ext cx="9144000" cy="6115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1" y="657760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cs typeface="Aharoni" panose="02010803020104030203" pitchFamily="2" charset="-79"/>
              </a:rPr>
              <a:t>CLAS12 – RICH MECHANICS REVIEW: </a:t>
            </a:r>
            <a:r>
              <a:rPr lang="en-US" sz="2000" b="1" i="1" dirty="0">
                <a:solidFill>
                  <a:srgbClr val="FF0000"/>
                </a:solidFill>
                <a:cs typeface="Aharoni" panose="02010803020104030203" pitchFamily="2" charset="-79"/>
              </a:rPr>
              <a:t>RICH </a:t>
            </a:r>
            <a:r>
              <a:rPr lang="en-US" sz="20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SUPPORT STRUCTURE STATUS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0147" y="658046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4</a:t>
            </a:r>
            <a:endParaRPr lang="it-IT" sz="1400" i="1" dirty="0"/>
          </a:p>
        </p:txBody>
      </p:sp>
      <p:sp>
        <p:nvSpPr>
          <p:cNvPr id="4" name="Rectangle 3"/>
          <p:cNvSpPr/>
          <p:nvPr/>
        </p:nvSpPr>
        <p:spPr>
          <a:xfrm>
            <a:off x="161497" y="620688"/>
            <a:ext cx="6786767" cy="36096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400" i="1" dirty="0" smtClean="0">
                <a:latin typeface="Comic Sans MS" panose="030F0702030302020204" pitchFamily="66" charset="0"/>
              </a:rPr>
              <a:t>TENDER  STARTED  IN  DECEMBER  2014</a:t>
            </a:r>
          </a:p>
          <a:p>
            <a:pPr marL="285750" indent="-285750">
              <a:buFontTx/>
              <a:buChar char="-"/>
            </a:pPr>
            <a:endParaRPr lang="en-US" sz="1400" i="1" dirty="0" smtClean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1400" i="1" dirty="0" smtClean="0">
                <a:latin typeface="Comic Sans MS" panose="030F0702030302020204" pitchFamily="66" charset="0"/>
              </a:rPr>
              <a:t>TENDER  INVITATION S ENT  TO  THE  FIRMS  IN  APRIL  2015</a:t>
            </a:r>
          </a:p>
          <a:p>
            <a:endParaRPr lang="en-US" sz="1400" i="1" dirty="0" smtClean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it-IT" sz="1400" i="1" dirty="0" smtClean="0">
                <a:latin typeface="Comic Sans MS" panose="030F0702030302020204" pitchFamily="66" charset="0"/>
              </a:rPr>
              <a:t>TENDER  ASSIGNED  IN  MAY  2015</a:t>
            </a:r>
            <a:endParaRPr lang="en-US" sz="1400" i="1" dirty="0" smtClean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endParaRPr lang="en-US" sz="1400" i="1" dirty="0" smtClean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1400" i="1" dirty="0" smtClean="0">
                <a:latin typeface="Comic Sans MS" panose="030F0702030302020204" pitchFamily="66" charset="0"/>
              </a:rPr>
              <a:t>ADMINISTRATIVE  PROCEDURE   COMPLETED</a:t>
            </a:r>
          </a:p>
          <a:p>
            <a:pPr marL="285750" indent="-285750">
              <a:buFontTx/>
              <a:buChar char="-"/>
            </a:pPr>
            <a:endParaRPr lang="en-US" sz="1400" i="1" dirty="0" smtClean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1400" i="1" dirty="0" smtClean="0">
                <a:latin typeface="Comic Sans MS" panose="030F0702030302020204" pitchFamily="66" charset="0"/>
              </a:rPr>
              <a:t>CONSTRUCTION  ALREADY  STARTED </a:t>
            </a:r>
          </a:p>
          <a:p>
            <a:pPr marL="285750" indent="-285750">
              <a:buFontTx/>
              <a:buChar char="-"/>
            </a:pPr>
            <a:endParaRPr lang="en-US" sz="1400" i="1" dirty="0" smtClean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1400" i="1" dirty="0" smtClean="0">
                <a:latin typeface="Comic Sans MS" panose="030F0702030302020204" pitchFamily="66" charset="0"/>
              </a:rPr>
              <a:t>ASSEMBLY  TEST  FOR  DECEMBER 2015</a:t>
            </a:r>
            <a:endParaRPr lang="en-US" sz="1400" i="1" dirty="0">
              <a:latin typeface="Comic Sans MS" panose="030F0702030302020204" pitchFamily="66" charset="0"/>
            </a:endParaRPr>
          </a:p>
          <a:p>
            <a:endParaRPr lang="en-US" sz="1400" i="1" dirty="0" smtClean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1400" i="1" dirty="0" smtClean="0">
                <a:latin typeface="Comic Sans MS" panose="030F0702030302020204" pitchFamily="66" charset="0"/>
              </a:rPr>
              <a:t>DELIVERED  AT  JLAB  PLANNED  FOR  MARCH 2016 </a:t>
            </a:r>
            <a:endParaRPr lang="it-IT" sz="1400" i="1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55976" y="548680"/>
            <a:ext cx="4248472" cy="576064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RICH SUPPORT STRUCTURE TENDER</a:t>
            </a:r>
          </a:p>
        </p:txBody>
      </p:sp>
      <p:pic>
        <p:nvPicPr>
          <p:cNvPr id="4098" name="Picture 2" descr="E:\JLab-CLAS_12-RICH - June_2015 REVIEW\PICS\TECNAV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82918"/>
            <a:ext cx="3816424" cy="277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JLab-CLAS_12-RICH - June_2015 REVIEW\PICS\Tecnavan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24184" r="17642"/>
          <a:stretch/>
        </p:blipFill>
        <p:spPr bwMode="auto">
          <a:xfrm>
            <a:off x="2123728" y="4086927"/>
            <a:ext cx="3252966" cy="24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18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452667"/>
            <a:ext cx="9144000" cy="6115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0" name="Picture 2" descr="E:\2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1" t="12646" r="16674" b="9654"/>
          <a:stretch/>
        </p:blipFill>
        <p:spPr bwMode="auto">
          <a:xfrm>
            <a:off x="179511" y="977650"/>
            <a:ext cx="6453147" cy="533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657760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cs typeface="Aharoni" panose="02010803020104030203" pitchFamily="2" charset="-79"/>
              </a:rPr>
              <a:t>CLAS12 – RICH MECHANICS REVIEW: </a:t>
            </a:r>
            <a:r>
              <a:rPr lang="en-US" sz="20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RICH SUPPORT STRUCTURE STATUS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045" y="4869160"/>
            <a:ext cx="2012684" cy="648071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latin typeface="Comic Sans MS" panose="030F0702030302020204" pitchFamily="66" charset="0"/>
              </a:rPr>
              <a:t>LATERAL PLATE </a:t>
            </a:r>
          </a:p>
          <a:p>
            <a:r>
              <a:rPr lang="en-US" sz="1100" dirty="0">
                <a:latin typeface="Comic Sans MS" panose="030F0702030302020204" pitchFamily="66" charset="0"/>
              </a:rPr>
              <a:t>(ALUMINUM SKINS PLUS HONEYCOMB CORE)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763688" y="3717032"/>
            <a:ext cx="504055" cy="115212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406085" y="692696"/>
            <a:ext cx="2030012" cy="454804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TOP PLATE</a:t>
            </a:r>
          </a:p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(ALUMINUM ALLOY)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528" y="5949280"/>
            <a:ext cx="1728192" cy="529889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LOWER PLATE</a:t>
            </a:r>
          </a:p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(ALUMINUM ALLOY)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62372" y="5445224"/>
            <a:ext cx="1853844" cy="483716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Comic Sans MS" panose="030F0702030302020204" pitchFamily="66" charset="0"/>
              </a:rPr>
              <a:t>FRAME FOR E_PANEL </a:t>
            </a:r>
            <a:endParaRPr lang="en-US" sz="1100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(CFRP)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324113" y="4221088"/>
            <a:ext cx="906212" cy="129614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779912" y="1147500"/>
            <a:ext cx="441231" cy="8413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4" idx="3"/>
          </p:cNvCxnSpPr>
          <p:nvPr/>
        </p:nvCxnSpPr>
        <p:spPr>
          <a:xfrm flipV="1">
            <a:off x="2051720" y="5615075"/>
            <a:ext cx="1080120" cy="5991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30325" y="5517232"/>
            <a:ext cx="4320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8316416" y="6577607"/>
            <a:ext cx="827585" cy="28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30"/>
          <p:cNvSpPr txBox="1"/>
          <p:nvPr/>
        </p:nvSpPr>
        <p:spPr>
          <a:xfrm>
            <a:off x="8410147" y="658046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5</a:t>
            </a:r>
            <a:endParaRPr lang="it-IT" sz="1400" i="1" dirty="0"/>
          </a:p>
        </p:txBody>
      </p:sp>
      <p:pic>
        <p:nvPicPr>
          <p:cNvPr id="1027" name="Picture 3" descr="E:\Module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4664"/>
            <a:ext cx="2880319" cy="202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916649" y="2636912"/>
            <a:ext cx="2851929" cy="6014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RICH SUPPORT STRUCTURE</a:t>
            </a:r>
          </a:p>
          <a:p>
            <a:r>
              <a:rPr lang="en-US" sz="1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(FRONT VIEW)</a:t>
            </a:r>
            <a:endParaRPr lang="it-IT" sz="14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26316" y="4581129"/>
            <a:ext cx="2012684" cy="648071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latin typeface="Comic Sans MS" panose="030F0702030302020204" pitchFamily="66" charset="0"/>
              </a:rPr>
              <a:t>LATERAL PLATE </a:t>
            </a:r>
          </a:p>
          <a:p>
            <a:r>
              <a:rPr lang="en-US" sz="1100" dirty="0">
                <a:latin typeface="Comic Sans MS" panose="030F0702030302020204" pitchFamily="66" charset="0"/>
              </a:rPr>
              <a:t>(ALUMINUM SKINS PLUS HONEYCOMB CORE)</a:t>
            </a:r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 flipV="1">
            <a:off x="4421091" y="4365104"/>
            <a:ext cx="1205225" cy="54006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55576" y="620688"/>
            <a:ext cx="2268252" cy="432048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Comic Sans MS" panose="030F0702030302020204" pitchFamily="66" charset="0"/>
              </a:rPr>
              <a:t>FRAME FOR FRONTAL PANEL </a:t>
            </a:r>
            <a:endParaRPr lang="en-US" sz="1100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(CFRP)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39552" y="2564904"/>
            <a:ext cx="1010928" cy="37273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51520" y="2937635"/>
            <a:ext cx="2880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51520" y="836712"/>
            <a:ext cx="0" cy="21009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23" idx="1"/>
          </p:cNvCxnSpPr>
          <p:nvPr/>
        </p:nvCxnSpPr>
        <p:spPr>
          <a:xfrm>
            <a:off x="251520" y="836712"/>
            <a:ext cx="50405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39"/>
          <p:cNvSpPr txBox="1"/>
          <p:nvPr/>
        </p:nvSpPr>
        <p:spPr>
          <a:xfrm>
            <a:off x="2940322" y="1418986"/>
            <a:ext cx="767582" cy="26161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4200mm</a:t>
            </a:r>
          </a:p>
        </p:txBody>
      </p:sp>
      <p:sp>
        <p:nvSpPr>
          <p:cNvPr id="28" name="CasellaDiTesto 39"/>
          <p:cNvSpPr txBox="1"/>
          <p:nvPr/>
        </p:nvSpPr>
        <p:spPr>
          <a:xfrm>
            <a:off x="4872735" y="3966591"/>
            <a:ext cx="767582" cy="26161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3650mm</a:t>
            </a:r>
          </a:p>
        </p:txBody>
      </p:sp>
      <p:sp>
        <p:nvSpPr>
          <p:cNvPr id="33" name="CasellaDiTesto 39"/>
          <p:cNvSpPr txBox="1"/>
          <p:nvPr/>
        </p:nvSpPr>
        <p:spPr>
          <a:xfrm>
            <a:off x="2661276" y="5939492"/>
            <a:ext cx="662837" cy="26161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70mm</a:t>
            </a:r>
          </a:p>
        </p:txBody>
      </p:sp>
      <p:sp>
        <p:nvSpPr>
          <p:cNvPr id="36" name="CasellaDiTesto 39"/>
          <p:cNvSpPr txBox="1"/>
          <p:nvPr/>
        </p:nvSpPr>
        <p:spPr>
          <a:xfrm rot="19822732">
            <a:off x="1698964" y="3454617"/>
            <a:ext cx="705512" cy="26161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1150mm</a:t>
            </a:r>
          </a:p>
        </p:txBody>
      </p:sp>
    </p:spTree>
    <p:extLst>
      <p:ext uri="{BB962C8B-B14F-4D97-AF65-F5344CB8AC3E}">
        <p14:creationId xmlns:p14="http://schemas.microsoft.com/office/powerpoint/2010/main" val="46354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465437"/>
            <a:ext cx="9144000" cy="61150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E:\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1" t="11516" r="19647" b="8411"/>
          <a:stretch/>
        </p:blipFill>
        <p:spPr bwMode="auto">
          <a:xfrm>
            <a:off x="1475656" y="665684"/>
            <a:ext cx="5196880" cy="564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76688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cs typeface="Aharoni" panose="02010803020104030203" pitchFamily="2" charset="-79"/>
              </a:rPr>
              <a:t>CLAS12 – RICH MECHANICS REVIEW: </a:t>
            </a:r>
            <a:r>
              <a:rPr lang="en-US" sz="20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RICH MODULE STATUS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504" y="2852935"/>
            <a:ext cx="2012393" cy="670013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latin typeface="Comic Sans MS" panose="030F0702030302020204" pitchFamily="66" charset="0"/>
              </a:rPr>
              <a:t>LATERAL PLATE </a:t>
            </a:r>
          </a:p>
          <a:p>
            <a:r>
              <a:rPr lang="en-US" sz="1100" dirty="0" smtClean="0">
                <a:latin typeface="Comic Sans MS" panose="030F0702030302020204" pitchFamily="66" charset="0"/>
              </a:rPr>
              <a:t>(ALUMINUM SKINS PLUS HONEYCOMB CORE)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>
            <a:off x="2119897" y="3187942"/>
            <a:ext cx="93993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87624" y="548680"/>
            <a:ext cx="1800200" cy="519054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TOP PLATE</a:t>
            </a:r>
          </a:p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(ALUMINUM ALLOY</a:t>
            </a:r>
            <a:r>
              <a:rPr lang="en-US" sz="900" dirty="0" smtClean="0">
                <a:latin typeface="Comic Sans MS" panose="030F0702030302020204" pitchFamily="66" charset="0"/>
              </a:rPr>
              <a:t>)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200" y="1878081"/>
            <a:ext cx="1728192" cy="509550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CABLES RACEWAYS</a:t>
            </a:r>
          </a:p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(ALUMINUM ALLOY)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1705" y="4501128"/>
            <a:ext cx="1728192" cy="419700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FRAME  FOR E_PANEL</a:t>
            </a:r>
          </a:p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(CFRP)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119897" y="4327650"/>
            <a:ext cx="1224136" cy="43862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731965" y="1067734"/>
            <a:ext cx="255859" cy="63307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4" idx="3"/>
          </p:cNvCxnSpPr>
          <p:nvPr/>
        </p:nvCxnSpPr>
        <p:spPr>
          <a:xfrm>
            <a:off x="1823392" y="2132856"/>
            <a:ext cx="908573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796136" y="2636912"/>
            <a:ext cx="2088232" cy="709750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latin typeface="Comic Sans MS" panose="030F0702030302020204" pitchFamily="66" charset="0"/>
              </a:rPr>
              <a:t>LATERAL PLATE </a:t>
            </a:r>
          </a:p>
          <a:p>
            <a:r>
              <a:rPr lang="en-US" sz="1100" dirty="0">
                <a:latin typeface="Comic Sans MS" panose="030F0702030302020204" pitchFamily="66" charset="0"/>
              </a:rPr>
              <a:t>(ALUMINUM SKINS PLUS HONEYCOMB CORE)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644008" y="3156632"/>
            <a:ext cx="1152128" cy="1900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430959" y="1628800"/>
            <a:ext cx="1979187" cy="514728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CABLES RACEWAYS</a:t>
            </a:r>
          </a:p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(ALUMINUM ALLOY)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34" name="Straight Arrow Connector 33"/>
          <p:cNvCxnSpPr>
            <a:stCxn id="33" idx="1"/>
          </p:cNvCxnSpPr>
          <p:nvPr/>
        </p:nvCxnSpPr>
        <p:spPr>
          <a:xfrm flipH="1">
            <a:off x="4932040" y="1886164"/>
            <a:ext cx="1498919" cy="3187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588224" y="836712"/>
            <a:ext cx="2422732" cy="516974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Comic Sans MS" panose="030F0702030302020204" pitchFamily="66" charset="0"/>
              </a:rPr>
              <a:t>FRAME FOR BACKWARD PANEL </a:t>
            </a:r>
            <a:endParaRPr lang="en-US" sz="1100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(CFRP)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38" name="Straight Arrow Connector 37"/>
          <p:cNvCxnSpPr>
            <a:stCxn id="37" idx="1"/>
          </p:cNvCxnSpPr>
          <p:nvPr/>
        </p:nvCxnSpPr>
        <p:spPr>
          <a:xfrm flipH="1">
            <a:off x="4316778" y="1095199"/>
            <a:ext cx="2271446" cy="60560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410147" y="658046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6</a:t>
            </a:r>
            <a:endParaRPr lang="it-IT" sz="1400" i="1" dirty="0"/>
          </a:p>
        </p:txBody>
      </p:sp>
      <p:sp>
        <p:nvSpPr>
          <p:cNvPr id="22" name="Rectangle 21"/>
          <p:cNvSpPr/>
          <p:nvPr/>
        </p:nvSpPr>
        <p:spPr>
          <a:xfrm>
            <a:off x="95200" y="5949280"/>
            <a:ext cx="2636765" cy="5294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RICH SUPPORT STRUCTURE</a:t>
            </a:r>
          </a:p>
          <a:p>
            <a:r>
              <a:rPr lang="en-US" sz="1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(REAR VIEW)</a:t>
            </a:r>
            <a:endParaRPr lang="it-IT" sz="14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2" descr="E:\JLab-CLAS_12-RICH - June_2015 REVIEW\PICS\15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7" t="28660" r="6185" b="9297"/>
          <a:stretch/>
        </p:blipFill>
        <p:spPr bwMode="auto">
          <a:xfrm>
            <a:off x="5104648" y="4653136"/>
            <a:ext cx="3787832" cy="171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868263" y="5849168"/>
            <a:ext cx="2174701" cy="682626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LATERAL FRAME</a:t>
            </a:r>
          </a:p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(ALUMINUM ALLOY 23mm Thickness)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6372201" y="5373217"/>
            <a:ext cx="496062" cy="64807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796137" y="3645024"/>
            <a:ext cx="3197274" cy="682626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CENTRAL CORE</a:t>
            </a:r>
          </a:p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ALUMINUM HONEYCOMB 23mm Thickness</a:t>
            </a:r>
          </a:p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(IN  YELLOW)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6732240" y="4327650"/>
            <a:ext cx="216025" cy="104556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95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930" y="464518"/>
            <a:ext cx="9144000" cy="6115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E:\JLab-CLAS_12-RICH - June_2015 REVIEW\PICS\1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10630" r="25197" b="5185"/>
          <a:stretch/>
        </p:blipFill>
        <p:spPr bwMode="auto">
          <a:xfrm>
            <a:off x="114630" y="1147500"/>
            <a:ext cx="4500723" cy="397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JLab-CLAS_12-RICH - June_2015 REVIEW\PICS\1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21" t="11768" r="23547" b="4165"/>
          <a:stretch/>
        </p:blipFill>
        <p:spPr bwMode="auto">
          <a:xfrm>
            <a:off x="4437706" y="2492896"/>
            <a:ext cx="4531952" cy="388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657760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cs typeface="Aharoni" panose="02010803020104030203" pitchFamily="2" charset="-79"/>
              </a:rPr>
              <a:t>CLAS12 – RICH MECHANICS REVIEW: </a:t>
            </a:r>
            <a:r>
              <a:rPr lang="en-US" sz="20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RICH SUPPORT STRUCTURE STATUS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15616" y="5589240"/>
            <a:ext cx="4248472" cy="720080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latin typeface="Comic Sans MS" panose="030F0702030302020204" pitchFamily="66" charset="0"/>
              </a:rPr>
              <a:t>OUTER FRAME: MONOLITIC CARBON FIBER</a:t>
            </a:r>
          </a:p>
          <a:p>
            <a:r>
              <a:rPr lang="en-US" sz="1100" dirty="0" smtClean="0">
                <a:latin typeface="Comic Sans MS" panose="030F0702030302020204" pitchFamily="66" charset="0"/>
              </a:rPr>
              <a:t>CENTRAL ZONE: NOMEX HONEYCOMB (ARAMID FIBER)</a:t>
            </a:r>
          </a:p>
          <a:p>
            <a:r>
              <a:rPr lang="en-US" sz="1100" dirty="0" smtClean="0">
                <a:latin typeface="Comic Sans MS" panose="030F0702030302020204" pitchFamily="66" charset="0"/>
              </a:rPr>
              <a:t>SKINS: CFRP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2735796" y="1228950"/>
            <a:ext cx="324038" cy="133595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8316416" y="6577607"/>
            <a:ext cx="827585" cy="28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30"/>
          <p:cNvSpPr txBox="1"/>
          <p:nvPr/>
        </p:nvSpPr>
        <p:spPr>
          <a:xfrm>
            <a:off x="8410147" y="658046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</a:t>
            </a:r>
            <a:r>
              <a:rPr lang="en-US" sz="1400" i="1" dirty="0"/>
              <a:t>7</a:t>
            </a:r>
            <a:endParaRPr lang="it-IT" sz="1400" i="1" dirty="0"/>
          </a:p>
        </p:txBody>
      </p:sp>
      <p:sp>
        <p:nvSpPr>
          <p:cNvPr id="19" name="Rectangle 18"/>
          <p:cNvSpPr/>
          <p:nvPr/>
        </p:nvSpPr>
        <p:spPr>
          <a:xfrm>
            <a:off x="6703682" y="427977"/>
            <a:ext cx="2116790" cy="5294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TOP  PANEL  UPDATE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501" y="920098"/>
            <a:ext cx="1692187" cy="360039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PREVIOUS VERSION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04248" y="2060848"/>
            <a:ext cx="2268251" cy="504055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NEW SOLUTION PROPOSED BY TECNAVAN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987825" y="1855463"/>
            <a:ext cx="792087" cy="15252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600346" y="1400659"/>
            <a:ext cx="2195789" cy="454804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TOP PLATE</a:t>
            </a:r>
          </a:p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(ALUMINUM ALLOY: 130 Kg)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4992" y="724893"/>
            <a:ext cx="2563508" cy="504056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CENTRAL CLOSING PANEL</a:t>
            </a:r>
          </a:p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(NOMEX HONEYCOMB: 10 Kg)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148064" y="3789040"/>
            <a:ext cx="1080120" cy="1800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806026" y="1055233"/>
            <a:ext cx="1897656" cy="360039"/>
          </a:xfrm>
          <a:prstGeom prst="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TOTAL WEIGHT: 140Kg</a:t>
            </a:r>
            <a:endParaRPr lang="en-US" sz="11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56931" y="5274156"/>
            <a:ext cx="1897656" cy="360039"/>
          </a:xfrm>
          <a:prstGeom prst="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TOTAL WEIGHT: 80Kg</a:t>
            </a:r>
            <a:endParaRPr lang="en-US" sz="11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11760" y="5060542"/>
            <a:ext cx="2520490" cy="576064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MATERIAL BUDGET GAIN: </a:t>
            </a:r>
          </a:p>
          <a:p>
            <a:r>
              <a:rPr lang="en-US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FROM 17.4% X_0  TO  9.0% X_0</a:t>
            </a:r>
            <a:endParaRPr lang="en-US" sz="11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75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482328"/>
            <a:ext cx="9144000" cy="61150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1" name="Picture 3" descr="E:\7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39" r="7630"/>
          <a:stretch/>
        </p:blipFill>
        <p:spPr bwMode="auto">
          <a:xfrm>
            <a:off x="182356" y="1322885"/>
            <a:ext cx="7125948" cy="508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76688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cs typeface="Aharoni" panose="02010803020104030203" pitchFamily="2" charset="-79"/>
              </a:rPr>
              <a:t>CLAS12 – RICH MECHANICS REVIEW: </a:t>
            </a:r>
            <a:r>
              <a:rPr lang="en-US" sz="2000" b="1" i="1" dirty="0">
                <a:solidFill>
                  <a:srgbClr val="FF0000"/>
                </a:solidFill>
                <a:cs typeface="Aharoni" panose="02010803020104030203" pitchFamily="2" charset="-79"/>
              </a:rPr>
              <a:t>RICH SUPPORT STRUCTURE STATUS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7975" y="666887"/>
            <a:ext cx="1872208" cy="385850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SERVICES BALCONIES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27584" y="1052737"/>
            <a:ext cx="648072" cy="15841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83568" y="5532392"/>
            <a:ext cx="1944216" cy="344880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ASSEMBLY STRUCTURE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2267744" y="4439649"/>
            <a:ext cx="576064" cy="109274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410147" y="658046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8</a:t>
            </a:r>
            <a:endParaRPr lang="it-IT" sz="1400" i="1" dirty="0"/>
          </a:p>
        </p:txBody>
      </p:sp>
      <p:sp>
        <p:nvSpPr>
          <p:cNvPr id="11" name="Rectangle 10"/>
          <p:cNvSpPr/>
          <p:nvPr/>
        </p:nvSpPr>
        <p:spPr>
          <a:xfrm>
            <a:off x="3305399" y="620688"/>
            <a:ext cx="1410617" cy="360040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omic Sans MS" panose="030F0702030302020204" pitchFamily="66" charset="0"/>
              </a:rPr>
              <a:t>RICH MODULE </a:t>
            </a:r>
            <a:endParaRPr lang="en-US" sz="1200" dirty="0">
              <a:latin typeface="Comic Sans MS" panose="030F0702030302020204" pitchFamily="66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3347864" y="980728"/>
            <a:ext cx="288032" cy="115212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364088" y="4509119"/>
            <a:ext cx="3644900" cy="1656185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TOGHETER WITH THE TENDER OF THE RICH SUPPORT STRUCTURE, HAS BEEN ASSIGNED ALSO THE REALIZATION OF THE “RICH MODULE ASSEMBLY STRUCTURE”</a:t>
            </a:r>
          </a:p>
          <a:p>
            <a:endParaRPr lang="en-US" sz="1200" i="1" dirty="0">
              <a:latin typeface="Comic Sans MS" panose="030F0702030302020204" pitchFamily="66" charset="0"/>
            </a:endParaRPr>
          </a:p>
          <a:p>
            <a:r>
              <a:rPr lang="en-US" sz="12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 ‘S NECESSARY TO THE ASSEMBLY OF THE RICH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70276" y="4005064"/>
            <a:ext cx="2554084" cy="5548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RICH MODULE ASSEMBLY STRUCTURE</a:t>
            </a:r>
            <a:endParaRPr lang="it-IT" sz="14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E:\Pic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86" y="369781"/>
            <a:ext cx="2797545" cy="197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59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" y="465436"/>
            <a:ext cx="9144000" cy="61150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0" y="6576688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cs typeface="Aharoni" panose="02010803020104030203" pitchFamily="2" charset="-79"/>
              </a:rPr>
              <a:t>INFN-LNF / D. </a:t>
            </a:r>
            <a:r>
              <a:rPr lang="en-US" sz="1400" i="1" dirty="0" err="1" smtClean="0">
                <a:cs typeface="Aharoni" panose="02010803020104030203" pitchFamily="2" charset="-79"/>
              </a:rPr>
              <a:t>Orecchini</a:t>
            </a:r>
            <a:r>
              <a:rPr lang="en-US" sz="1400" i="1" dirty="0" smtClean="0">
                <a:cs typeface="Aharoni" panose="02010803020104030203" pitchFamily="2" charset="-79"/>
              </a:rPr>
              <a:t> – S. </a:t>
            </a:r>
            <a:r>
              <a:rPr lang="en-US" sz="1400" i="1" dirty="0" err="1" smtClean="0">
                <a:cs typeface="Aharoni" panose="02010803020104030203" pitchFamily="2" charset="-79"/>
              </a:rPr>
              <a:t>Tomassini</a:t>
            </a:r>
            <a:r>
              <a:rPr lang="en-US" sz="1400" i="1" dirty="0" smtClean="0">
                <a:cs typeface="Aharoni" panose="02010803020104030203" pitchFamily="2" charset="-79"/>
              </a:rPr>
              <a:t> – 06/24-25/2015</a:t>
            </a:r>
            <a:endParaRPr lang="en-US" sz="1400" i="1" dirty="0">
              <a:cs typeface="Aharoni" panose="02010803020104030203" pitchFamily="2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cs typeface="Aharoni" panose="02010803020104030203" pitchFamily="2" charset="-79"/>
              </a:rPr>
              <a:t>CLAS12 – RICH MECHANICS REVIEW: </a:t>
            </a:r>
            <a:r>
              <a:rPr lang="en-US" sz="2000" b="1" i="1" dirty="0">
                <a:solidFill>
                  <a:srgbClr val="FF0000"/>
                </a:solidFill>
                <a:cs typeface="Aharoni" panose="02010803020104030203" pitchFamily="2" charset="-79"/>
              </a:rPr>
              <a:t>RICH SUPPORT STRUCTURE STATUS</a:t>
            </a:r>
            <a:endParaRPr lang="en-US" sz="20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10147" y="6580460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SLIDE </a:t>
            </a:r>
            <a:r>
              <a:rPr lang="en-US" sz="1400" i="1" dirty="0"/>
              <a:t>9</a:t>
            </a:r>
            <a:endParaRPr lang="it-IT" sz="1400" i="1" dirty="0"/>
          </a:p>
        </p:txBody>
      </p:sp>
      <p:pic>
        <p:nvPicPr>
          <p:cNvPr id="3074" name="Picture 2" descr="E:\JLab-CLAS_12-RICH - June_2015 REVIEW\PICS\8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94" r="19936" b="4616"/>
          <a:stretch/>
        </p:blipFill>
        <p:spPr bwMode="auto">
          <a:xfrm>
            <a:off x="179513" y="620689"/>
            <a:ext cx="3744416" cy="312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JLab-CLAS_12-RICH - June_2015 REVIEW\PICS\9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9" r="14449"/>
          <a:stretch/>
        </p:blipFill>
        <p:spPr bwMode="auto">
          <a:xfrm>
            <a:off x="5220072" y="629201"/>
            <a:ext cx="3744416" cy="308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JLab-CLAS_12-RICH - June_2015 REVIEW\PICS\10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75" r="15000"/>
          <a:stretch/>
        </p:blipFill>
        <p:spPr bwMode="auto">
          <a:xfrm>
            <a:off x="1691680" y="3212976"/>
            <a:ext cx="389460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5496" y="518029"/>
            <a:ext cx="1770657" cy="288032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 smtClean="0">
                <a:latin typeface="Comic Sans MS" panose="030F0702030302020204" pitchFamily="66" charset="0"/>
              </a:rPr>
              <a:t>ROTATION STEP_1</a:t>
            </a:r>
            <a:endParaRPr lang="en-US" sz="1200" i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66791" y="527571"/>
            <a:ext cx="1770657" cy="288032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 smtClean="0">
                <a:latin typeface="Comic Sans MS" panose="030F0702030302020204" pitchFamily="66" charset="0"/>
              </a:rPr>
              <a:t>ROTATION STEP_2</a:t>
            </a:r>
            <a:endParaRPr lang="en-US" sz="1200" i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9552" y="6237312"/>
            <a:ext cx="1770657" cy="288032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 smtClean="0">
                <a:latin typeface="Comic Sans MS" panose="030F0702030302020204" pitchFamily="66" charset="0"/>
              </a:rPr>
              <a:t>ROTATION STEP_3</a:t>
            </a:r>
            <a:endParaRPr lang="en-US" sz="1200" i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55976" y="1628800"/>
            <a:ext cx="1152129" cy="344880"/>
          </a:xfrm>
          <a:prstGeom prst="rect">
            <a:avLst/>
          </a:prstGeom>
          <a:solidFill>
            <a:srgbClr val="92D050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TROLLEY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364088" y="1973680"/>
            <a:ext cx="360040" cy="59122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64088" y="4878165"/>
            <a:ext cx="3644900" cy="1368153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rabicParenR"/>
            </a:pPr>
            <a:r>
              <a:rPr lang="en-US" sz="12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RICH HAS BEEN ASSEMBLED</a:t>
            </a:r>
          </a:p>
          <a:p>
            <a:pPr marL="228600" indent="-228600">
              <a:buAutoNum type="arabicParenR"/>
            </a:pPr>
            <a:r>
              <a:rPr lang="en-US" sz="12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RICH IS ROTATED BY THE CRANE</a:t>
            </a:r>
          </a:p>
          <a:p>
            <a:pPr marL="228600" indent="-228600">
              <a:buAutoNum type="arabicParenR"/>
            </a:pPr>
            <a:r>
              <a:rPr lang="en-US" sz="12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RICH IS PLACED ON A TROLLEY</a:t>
            </a:r>
          </a:p>
          <a:p>
            <a:pPr marL="228600" indent="-228600">
              <a:buAutoNum type="arabicParenR"/>
            </a:pPr>
            <a:r>
              <a:rPr lang="en-US" sz="12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TROLLEY IS MOVED OUT OF THE ASSEMBLY ROOM</a:t>
            </a:r>
            <a:endParaRPr lang="en-US" sz="1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94350" y="4365104"/>
            <a:ext cx="3384375" cy="607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RICH MODULE  ROTATION STEPS</a:t>
            </a:r>
            <a:endParaRPr lang="it-IT" sz="14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3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2959</TotalTime>
  <Words>1503</Words>
  <Application>Microsoft Office PowerPoint</Application>
  <PresentationFormat>On-screen Show (4:3)</PresentationFormat>
  <Paragraphs>279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dario</dc:creator>
  <cp:lastModifiedBy>dario</cp:lastModifiedBy>
  <cp:revision>293</cp:revision>
  <dcterms:created xsi:type="dcterms:W3CDTF">2015-06-18T15:16:58Z</dcterms:created>
  <dcterms:modified xsi:type="dcterms:W3CDTF">2015-06-25T07:15:04Z</dcterms:modified>
</cp:coreProperties>
</file>