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tiff" ContentType="image/tif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79" r:id="rId2"/>
    <p:sldId id="572" r:id="rId3"/>
    <p:sldId id="580" r:id="rId4"/>
    <p:sldId id="58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323"/>
    <a:srgbClr val="CD0202"/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7" autoAdjust="0"/>
  </p:normalViewPr>
  <p:slideViewPr>
    <p:cSldViewPr snapToGrid="0" snapToObjects="1">
      <p:cViewPr>
        <p:scale>
          <a:sx n="90" d="100"/>
          <a:sy n="90" d="100"/>
        </p:scale>
        <p:origin x="-120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E8B9-7048-E245-BE2F-1374BE5408F2}" type="datetimeFigureOut">
              <a:rPr lang="en-US" smtClean="0"/>
              <a:t>18/03/14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CEFC-6E8B-B743-AFE9-4C5BF3F9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18/03/14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90-F353-A942-B1EC-182107C9CD39}" type="datetime1">
              <a:rPr lang="it-IT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51A-CE5E-E748-A830-FE93B106B54D}" type="datetime1">
              <a:rPr lang="it-IT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13CC-B590-AC47-B794-68704C5FB3E1}" type="datetime1">
              <a:rPr lang="it-IT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EC6-B19E-384D-B71E-62CC78295F4A}" type="datetime1">
              <a:rPr lang="it-IT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F78-90E5-BE43-819D-C3FB19FF949B}" type="datetime1">
              <a:rPr lang="it-IT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D95-F0E3-E247-BCE0-771CD02EEEE6}" type="datetime1">
              <a:rPr lang="it-IT" smtClean="0"/>
              <a:t>18/03/14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577-23AC-354A-A7DE-66F64868466C}" type="datetime1">
              <a:rPr lang="it-IT" smtClean="0"/>
              <a:t>18/03/14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2E39-976D-7647-8E52-FDC2C48B6F36}" type="datetime1">
              <a:rPr lang="it-IT" smtClean="0"/>
              <a:t>18/03/14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3CF-3BBA-FF44-99FE-581A4605639B}" type="datetime1">
              <a:rPr lang="it-IT" smtClean="0"/>
              <a:t>18/03/14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B41D-237A-5847-AF91-4703BAB8DA8F}" type="datetime1">
              <a:rPr lang="it-IT" smtClean="0"/>
              <a:t>18/03/14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13E-44B7-0F48-B289-6CB9735EB302}" type="datetime1">
              <a:rPr lang="it-IT" smtClean="0"/>
              <a:t>18/03/14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5165-5239-3648-9EB3-6D0B1CB4855A}" type="datetime1">
              <a:rPr lang="it-IT" smtClean="0"/>
              <a:t>18/03/14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5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5" Type="http://schemas.openxmlformats.org/officeDocument/2006/relationships/image" Target="../media/image8.tif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Relationship Id="rId6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336" y="1161164"/>
            <a:ext cx="4665598" cy="289192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6963"/>
          <a:stretch/>
        </p:blipFill>
        <p:spPr bwMode="auto">
          <a:xfrm>
            <a:off x="4156245" y="3937756"/>
            <a:ext cx="2179344" cy="24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5743" y="692729"/>
            <a:ext cx="8551265" cy="3385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01711" y="-76200"/>
            <a:ext cx="57945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RICH Detectors for Particle ID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F. </a:t>
            </a:r>
            <a:r>
              <a:rPr lang="de-DE" sz="1200" dirty="0" err="1" smtClean="0">
                <a:solidFill>
                  <a:schemeClr val="bg1"/>
                </a:solidFill>
              </a:rPr>
              <a:t>Sabatie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Bochum Meeting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159" y="4342938"/>
            <a:ext cx="38755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CLAS12 RICH @ </a:t>
            </a:r>
            <a:r>
              <a:rPr lang="en-US" sz="1600" dirty="0" smtClean="0">
                <a:solidFill>
                  <a:srgbClr val="FF0000"/>
                </a:solidFill>
              </a:rPr>
              <a:t>JLab</a:t>
            </a:r>
            <a:r>
              <a:rPr lang="en-US" sz="1600" dirty="0" smtClean="0">
                <a:solidFill>
                  <a:srgbClr val="FF0000"/>
                </a:solidFill>
              </a:rPr>
              <a:t>:</a:t>
            </a:r>
          </a:p>
          <a:p>
            <a:endParaRPr lang="en-US" sz="1600" dirty="0" smtClean="0"/>
          </a:p>
          <a:p>
            <a:r>
              <a:rPr lang="en-US" sz="1600" dirty="0" smtClean="0"/>
              <a:t>Base configuration: 2 sectors</a:t>
            </a:r>
          </a:p>
          <a:p>
            <a:r>
              <a:rPr lang="en-US" sz="1600" dirty="0" smtClean="0"/>
              <a:t>         ~1 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photon detector per sector</a:t>
            </a:r>
          </a:p>
          <a:p>
            <a:endParaRPr lang="en-US" sz="1600" dirty="0"/>
          </a:p>
          <a:p>
            <a:r>
              <a:rPr lang="en-US" sz="1600" dirty="0" smtClean="0"/>
              <a:t>Extension to additional sectors only possible</a:t>
            </a:r>
          </a:p>
          <a:p>
            <a:r>
              <a:rPr lang="en-US" sz="1600" dirty="0" smtClean="0"/>
              <a:t>with cost-effective photon-detectors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3" y="2098665"/>
            <a:ext cx="4496653" cy="2145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089" y="692729"/>
            <a:ext cx="8473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Semi-inclusive DIS to study 3D nucleon structure and </a:t>
            </a:r>
            <a:r>
              <a:rPr lang="en-US" sz="1600" dirty="0" err="1" smtClean="0"/>
              <a:t>hadronization</a:t>
            </a:r>
            <a:r>
              <a:rPr lang="en-US" sz="1600" dirty="0" smtClean="0"/>
              <a:t>;  Hadron ID for flavor sensitivity 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5743" y="1486834"/>
            <a:ext cx="3579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RICH technology to cover </a:t>
            </a:r>
          </a:p>
          <a:p>
            <a:r>
              <a:rPr lang="en-US" sz="1600" dirty="0" smtClean="0"/>
              <a:t>few-GeV forward hadron momenta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01089" y="1140639"/>
            <a:ext cx="2137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Typical Detector @ EIC: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421" y="1662125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1033" y="1682231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4216" y="2866505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5589" y="2855921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endParaRPr lang="en-US" dirty="0">
              <a:latin typeface="Symbol" charset="2"/>
              <a:cs typeface="Symbol" charset="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41650" y="3977558"/>
            <a:ext cx="2551450" cy="2579503"/>
            <a:chOff x="6641650" y="4034002"/>
            <a:chExt cx="2551450" cy="25795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4115" y="4075018"/>
              <a:ext cx="2326840" cy="253797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0">
              <a:off x="7789692" y="5349613"/>
              <a:ext cx="195593" cy="2332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65382" y="4123641"/>
              <a:ext cx="195593" cy="2332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23940" y="4160023"/>
              <a:ext cx="314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30</a:t>
              </a:r>
              <a:endParaRPr 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21392" y="4391803"/>
              <a:ext cx="314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</a:t>
              </a:r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22840" y="4619685"/>
              <a:ext cx="314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endParaRPr lang="en-US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6638740" y="4036912"/>
              <a:ext cx="2520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Symbol" charset="2"/>
                  <a:cs typeface="Symbol" charset="2"/>
                </a:rPr>
                <a:t>q</a:t>
              </a:r>
              <a:endParaRPr lang="en-US" sz="1000" dirty="0">
                <a:latin typeface="Symbol" charset="2"/>
                <a:cs typeface="Symbol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29232" y="4936956"/>
              <a:ext cx="314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30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26684" y="5168736"/>
              <a:ext cx="314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</a:t>
              </a:r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28132" y="5396618"/>
              <a:ext cx="314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endParaRPr lang="en-US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6644032" y="4813845"/>
              <a:ext cx="2520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Symbol" charset="2"/>
                  <a:cs typeface="Symbol" charset="2"/>
                </a:rPr>
                <a:t>q</a:t>
              </a:r>
              <a:endParaRPr lang="en-US" sz="1000" dirty="0">
                <a:latin typeface="Symbol" charset="2"/>
                <a:cs typeface="Symbol" charset="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7784" y="5694242"/>
              <a:ext cx="314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30</a:t>
              </a:r>
              <a:endParaRPr lang="en-US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25236" y="5926022"/>
              <a:ext cx="314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</a:t>
              </a:r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26684" y="6153904"/>
              <a:ext cx="314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endParaRPr lang="en-US" sz="1000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6642584" y="5571131"/>
              <a:ext cx="2520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Symbol" charset="2"/>
                  <a:cs typeface="Symbol" charset="2"/>
                </a:rPr>
                <a:t>q</a:t>
              </a:r>
              <a:endParaRPr lang="en-US" sz="1000" dirty="0">
                <a:latin typeface="Symbol" charset="2"/>
                <a:cs typeface="Symbol" charset="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60975" y="6342263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78501" y="6340312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5</a:t>
              </a:r>
              <a:endParaRPr lang="en-US" sz="1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980150" y="6345315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7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484738" y="6349365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9</a:t>
              </a:r>
              <a:endParaRPr lang="en-US" sz="1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16825" y="6356945"/>
              <a:ext cx="5762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 (GeV)</a:t>
              </a:r>
              <a:endParaRPr lang="en-US" sz="10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2412" y="6228113"/>
            <a:ext cx="5589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Similar RICH requirements -</a:t>
            </a:r>
            <a:r>
              <a:rPr lang="en-US" sz="1600" dirty="0"/>
              <a:t>&gt; development of </a:t>
            </a:r>
            <a:r>
              <a:rPr lang="en-US" sz="1600" dirty="0" smtClean="0"/>
              <a:t>JLab applies </a:t>
            </a:r>
            <a:r>
              <a:rPr lang="en-US" sz="1600" dirty="0"/>
              <a:t>to EIC</a:t>
            </a:r>
          </a:p>
        </p:txBody>
      </p:sp>
    </p:spTree>
    <p:extLst>
      <p:ext uri="{BB962C8B-B14F-4D97-AF65-F5344CB8AC3E}">
        <p14:creationId xmlns:p14="http://schemas.microsoft.com/office/powerpoint/2010/main" val="255573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177578" y="1972679"/>
            <a:ext cx="2973803" cy="2347666"/>
            <a:chOff x="2177578" y="1972679"/>
            <a:chExt cx="2973803" cy="2347666"/>
          </a:xfrm>
        </p:grpSpPr>
        <p:pic>
          <p:nvPicPr>
            <p:cNvPr id="29" name="Picture 28" descr="run497_eventdisplay_log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578" y="1972679"/>
              <a:ext cx="2651647" cy="2347666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2715962" y="2401210"/>
              <a:ext cx="1435404" cy="1460072"/>
            </a:xfrm>
            <a:prstGeom prst="ellipse">
              <a:avLst/>
            </a:prstGeom>
            <a:noFill/>
            <a:ln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49223" y="2891558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 = -25</a:t>
              </a:r>
              <a:r>
                <a:rPr lang="en-US" baseline="30000" dirty="0" smtClean="0"/>
                <a:t>o</a:t>
              </a:r>
              <a:endParaRPr lang="en-US" baseline="30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772406" y="3556000"/>
              <a:ext cx="515482" cy="45155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1" idx="7"/>
            </p:cNvCxnSpPr>
            <p:nvPr/>
          </p:nvCxnSpPr>
          <p:spPr>
            <a:xfrm flipV="1">
              <a:off x="3212397" y="2401210"/>
              <a:ext cx="1938984" cy="12209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04" y="4722821"/>
            <a:ext cx="3337551" cy="171887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85002" y="6139839"/>
            <a:ext cx="3252253" cy="344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0226" y="681184"/>
            <a:ext cx="8948683" cy="3385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12593" y="-76200"/>
            <a:ext cx="61727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Cost</a:t>
            </a: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-Effective Photon Detectors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33" y="4722821"/>
            <a:ext cx="2669710" cy="14875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3669" y="4356045"/>
            <a:ext cx="7605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Micro-channel Large-Area Picosecond Photon-</a:t>
            </a:r>
            <a:r>
              <a:rPr lang="en-US" sz="1600" dirty="0" smtClean="0">
                <a:solidFill>
                  <a:srgbClr val="FF0000"/>
                </a:solidFill>
              </a:rPr>
              <a:t>Detectors (in collaboration with JLab, USA)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" y="667073"/>
            <a:ext cx="8948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Project goal: cost-effectiveness, compact </a:t>
            </a:r>
            <a:r>
              <a:rPr lang="en-US" sz="1600" dirty="0" smtClean="0"/>
              <a:t>size, excellent time resolution, good tolerance to magnetic field </a:t>
            </a:r>
            <a:endParaRPr lang="en-US" sz="1600" dirty="0"/>
          </a:p>
        </p:txBody>
      </p:sp>
      <p:pic>
        <p:nvPicPr>
          <p:cNvPr id="20" name="Picture 19" descr="Snapshot 2013-02-14 23-42-47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" y="2200317"/>
            <a:ext cx="2028903" cy="2120028"/>
          </a:xfrm>
          <a:prstGeom prst="rect">
            <a:avLst/>
          </a:prstGeom>
        </p:spPr>
      </p:pic>
      <p:sp>
        <p:nvSpPr>
          <p:cNvPr id="22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F. </a:t>
            </a:r>
            <a:r>
              <a:rPr lang="de-DE" sz="1200" dirty="0" err="1" smtClean="0">
                <a:solidFill>
                  <a:schemeClr val="bg1"/>
                </a:solidFill>
              </a:rPr>
              <a:t>Sabatie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Bochum Meeting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 descr="bias_scan_auto9_RICH_75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857" y="2755778"/>
            <a:ext cx="4297699" cy="1606900"/>
          </a:xfrm>
          <a:prstGeom prst="rect">
            <a:avLst/>
          </a:prstGeom>
        </p:spPr>
      </p:pic>
      <p:pic>
        <p:nvPicPr>
          <p:cNvPr id="11" name="Picture 10" descr="matrix_2a_fit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95" y="1403941"/>
            <a:ext cx="3203393" cy="10960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51381" y="2457001"/>
            <a:ext cx="3519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Performance comparable to a MA-PMT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02782" y="1014779"/>
            <a:ext cx="7759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Based on novel devices undergoing rapid evolution in performance gain and cost reduction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3104444" y="1944457"/>
            <a:ext cx="649111" cy="227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9003" y="1486834"/>
            <a:ext cx="49279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Silicon </a:t>
            </a:r>
            <a:r>
              <a:rPr lang="en-US" sz="1600" dirty="0" smtClean="0">
                <a:solidFill>
                  <a:srgbClr val="FF0000"/>
                </a:solidFill>
              </a:rPr>
              <a:t>Photomultipliers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(in collaboration with manufacturers, e.g. FBK,  Italy)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9003" y="6266838"/>
            <a:ext cx="8849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Rapid </a:t>
            </a:r>
            <a:r>
              <a:rPr lang="en-US" sz="1600" dirty="0"/>
              <a:t>evolution of the technology </a:t>
            </a:r>
            <a:r>
              <a:rPr lang="en-US" sz="1600" dirty="0" smtClean="0"/>
              <a:t>needs extensive characterization and dedicated readout electronics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013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07722" y="709405"/>
            <a:ext cx="7990897" cy="3572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86369" y="-76200"/>
            <a:ext cx="56252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Application: Medical Imaging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884" y="2759765"/>
            <a:ext cx="4673047" cy="3775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6674" y="1162775"/>
            <a:ext cx="6824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Compton Camera: 3D imaging without tomography by gamma </a:t>
            </a:r>
            <a:r>
              <a:rPr lang="en-US" dirty="0" smtClean="0">
                <a:solidFill>
                  <a:srgbClr val="FF0000"/>
                </a:solidFill>
              </a:rPr>
              <a:t>tracking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(in collaboration with Italian Health Institute, ISS)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855" y="697277"/>
            <a:ext cx="758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Project goal: large area coverage to limit and control the </a:t>
            </a:r>
            <a:r>
              <a:rPr lang="en-US" dirty="0" smtClean="0">
                <a:solidFill>
                  <a:srgbClr val="000000"/>
                </a:solidFill>
              </a:rPr>
              <a:t>patient assumed </a:t>
            </a:r>
            <a:r>
              <a:rPr lang="en-US" dirty="0" smtClean="0">
                <a:solidFill>
                  <a:srgbClr val="000000"/>
                </a:solidFill>
              </a:rPr>
              <a:t>dose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F. </a:t>
            </a:r>
            <a:r>
              <a:rPr lang="de-DE" sz="1200" dirty="0" err="1" smtClean="0">
                <a:solidFill>
                  <a:schemeClr val="bg1"/>
                </a:solidFill>
              </a:rPr>
              <a:t>Sabatie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Bochum Meeting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664787" y="6001925"/>
            <a:ext cx="152767" cy="197556"/>
          </a:xfrm>
          <a:prstGeom prst="ellipse">
            <a:avLst/>
          </a:prstGeom>
          <a:solidFill>
            <a:srgbClr val="A22323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96296" y="3113852"/>
            <a:ext cx="973635" cy="442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28641" y="3120819"/>
            <a:ext cx="1147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0.1 MeV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4797778" y="2759765"/>
            <a:ext cx="1382889" cy="584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77014" y="4374444"/>
            <a:ext cx="1382889" cy="584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82862" y="5840689"/>
            <a:ext cx="1382889" cy="5845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964333" y="376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Rettangolo arrotondato 84"/>
          <p:cNvSpPr/>
          <p:nvPr/>
        </p:nvSpPr>
        <p:spPr>
          <a:xfrm>
            <a:off x="4503171" y="3083703"/>
            <a:ext cx="1669358" cy="356629"/>
          </a:xfrm>
          <a:prstGeom prst="roundRect">
            <a:avLst/>
          </a:prstGeom>
          <a:solidFill>
            <a:srgbClr val="FFC000">
              <a:alpha val="5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Compton Arc</a:t>
            </a:r>
            <a:endParaRPr lang="it-IT" sz="14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ttangolo arrotondato 84"/>
          <p:cNvSpPr/>
          <p:nvPr/>
        </p:nvSpPr>
        <p:spPr>
          <a:xfrm>
            <a:off x="4296884" y="4376605"/>
            <a:ext cx="1268866" cy="618728"/>
          </a:xfrm>
          <a:prstGeom prst="roundRect">
            <a:avLst/>
          </a:prstGeom>
          <a:solidFill>
            <a:srgbClr val="FFC000">
              <a:alpha val="5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Tracker/</a:t>
            </a:r>
            <a:r>
              <a:rPr lang="en-US" sz="14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Scatterer</a:t>
            </a:r>
            <a:endParaRPr lang="it-IT" sz="14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ttangolo arrotondato 84"/>
          <p:cNvSpPr/>
          <p:nvPr/>
        </p:nvSpPr>
        <p:spPr>
          <a:xfrm>
            <a:off x="3965222" y="5803706"/>
            <a:ext cx="1752928" cy="618728"/>
          </a:xfrm>
          <a:prstGeom prst="roundRect">
            <a:avLst/>
          </a:prstGeom>
          <a:solidFill>
            <a:srgbClr val="FFC000">
              <a:alpha val="5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Adsorber</a:t>
            </a:r>
            <a:r>
              <a:rPr lang="en-US" sz="1400" i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14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+ Photon Detector</a:t>
            </a:r>
            <a:endParaRPr lang="it-IT" sz="14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6249" y="2104051"/>
            <a:ext cx="3920765" cy="3842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3875" y="2350727"/>
            <a:ext cx="382979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Potential Benefits:</a:t>
            </a:r>
          </a:p>
          <a:p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Higher efficiency than SPECT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No intrinsic limit to spatial resolution</a:t>
            </a:r>
          </a:p>
          <a:p>
            <a:r>
              <a:rPr lang="en-US" sz="1600" dirty="0" smtClean="0"/>
              <a:t>          (e.g. positron range in PET)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Broad applicability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broader set of radionuclides than PET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real-time dose control in radiotherapy</a:t>
            </a:r>
          </a:p>
          <a:p>
            <a:endParaRPr lang="en-US" sz="1600" dirty="0"/>
          </a:p>
          <a:p>
            <a:r>
              <a:rPr lang="en-US" sz="1600" dirty="0" smtClean="0"/>
              <a:t>Complex, no clinic system in operation yet</a:t>
            </a:r>
          </a:p>
          <a:p>
            <a:r>
              <a:rPr lang="en-US" sz="1000" dirty="0" smtClean="0"/>
              <a:t>         </a:t>
            </a:r>
            <a:endParaRPr lang="en-US" sz="1000" dirty="0"/>
          </a:p>
          <a:p>
            <a:r>
              <a:rPr lang="en-US" sz="1600" dirty="0" smtClean="0"/>
              <a:t>         Perfect application challenge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for HPH detector R&amp;D activities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6884" y="1999322"/>
            <a:ext cx="440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Proof-of-principle use of cost-effective devices:</a:t>
            </a:r>
          </a:p>
          <a:p>
            <a:r>
              <a:rPr lang="en-US" sz="1600" dirty="0" smtClean="0"/>
              <a:t>        GEM </a:t>
            </a:r>
            <a:r>
              <a:rPr lang="en-US" sz="1600" dirty="0" smtClean="0"/>
              <a:t>or micro-</a:t>
            </a:r>
            <a:r>
              <a:rPr lang="en-US" sz="1600" dirty="0" err="1" smtClean="0"/>
              <a:t>megas</a:t>
            </a:r>
            <a:r>
              <a:rPr lang="en-US" sz="1600" dirty="0" smtClean="0"/>
              <a:t> as tracker</a:t>
            </a:r>
          </a:p>
          <a:p>
            <a:r>
              <a:rPr lang="en-US" sz="1600" dirty="0" smtClean="0"/>
              <a:t>        SIPM </a:t>
            </a:r>
            <a:r>
              <a:rPr lang="en-US" sz="1600" dirty="0" smtClean="0"/>
              <a:t>or LAPP as photon detector</a:t>
            </a:r>
          </a:p>
        </p:txBody>
      </p:sp>
    </p:spTree>
    <p:extLst>
      <p:ext uri="{BB962C8B-B14F-4D97-AF65-F5344CB8AC3E}">
        <p14:creationId xmlns:p14="http://schemas.microsoft.com/office/powerpoint/2010/main" val="33333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26520" y="-76200"/>
            <a:ext cx="39449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Description of Work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F. </a:t>
            </a:r>
            <a:r>
              <a:rPr lang="de-DE" sz="1200" dirty="0" err="1" smtClean="0">
                <a:solidFill>
                  <a:schemeClr val="bg1"/>
                </a:solidFill>
              </a:rPr>
              <a:t>Sabatie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Bochum Meeting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283191"/>
            <a:ext cx="9144000" cy="2439681"/>
            <a:chOff x="0" y="3851419"/>
            <a:chExt cx="9144000" cy="24396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81940"/>
              <a:ext cx="9144000" cy="220916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851419"/>
              <a:ext cx="9144000" cy="23052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5304"/>
            <a:ext cx="9144000" cy="1346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634" y="4162777"/>
            <a:ext cx="13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Deliverables: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634" y="829732"/>
            <a:ext cx="201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Tasks and subtasks: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0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34661</TotalTime>
  <Words>370</Words>
  <Application>Microsoft Macintosh PowerPoint</Application>
  <PresentationFormat>On-screen Show (4:3)</PresentationFormat>
  <Paragraphs>82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642</cp:revision>
  <dcterms:created xsi:type="dcterms:W3CDTF">2012-03-30T13:12:09Z</dcterms:created>
  <dcterms:modified xsi:type="dcterms:W3CDTF">2014-03-19T20:40:05Z</dcterms:modified>
</cp:coreProperties>
</file>