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753" r:id="rId2"/>
    <p:sldId id="790" r:id="rId3"/>
    <p:sldId id="799" r:id="rId4"/>
    <p:sldId id="717" r:id="rId5"/>
    <p:sldId id="762" r:id="rId6"/>
    <p:sldId id="793" r:id="rId7"/>
    <p:sldId id="707" r:id="rId8"/>
    <p:sldId id="714" r:id="rId9"/>
    <p:sldId id="764" r:id="rId10"/>
    <p:sldId id="765" r:id="rId11"/>
    <p:sldId id="796" r:id="rId12"/>
    <p:sldId id="711" r:id="rId13"/>
    <p:sldId id="769" r:id="rId14"/>
    <p:sldId id="774" r:id="rId15"/>
    <p:sldId id="736" r:id="rId16"/>
    <p:sldId id="771" r:id="rId17"/>
    <p:sldId id="770" r:id="rId18"/>
    <p:sldId id="79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00B3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 autoAdjust="0"/>
    <p:restoredTop sz="93206" autoAdjust="0"/>
  </p:normalViewPr>
  <p:slideViewPr>
    <p:cSldViewPr snapToGrid="0" snapToObjects="1">
      <p:cViewPr>
        <p:scale>
          <a:sx n="125" d="100"/>
          <a:sy n="125" d="100"/>
        </p:scale>
        <p:origin x="-440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07/07/17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07/07/17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tutti</a:t>
            </a:r>
            <a:r>
              <a:rPr lang="en-US" dirty="0" smtClean="0"/>
              <a:t> I </a:t>
            </a:r>
            <a:r>
              <a:rPr lang="en-US" dirty="0" err="1" smtClean="0"/>
              <a:t>nomi</a:t>
            </a:r>
            <a:r>
              <a:rPr lang="en-US" dirty="0" smtClean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1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legame</a:t>
            </a:r>
            <a:r>
              <a:rPr lang="en-US" dirty="0" smtClean="0"/>
              <a:t> con</a:t>
            </a:r>
            <a:r>
              <a:rPr lang="en-US" baseline="0" dirty="0" smtClean="0"/>
              <a:t> duration / </a:t>
            </a:r>
            <a:r>
              <a:rPr lang="en-US" baseline="0" dirty="0" err="1" smtClean="0"/>
              <a:t>mappa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efficienza</a:t>
            </a:r>
            <a:r>
              <a:rPr lang="en-US" baseline="0" dirty="0" smtClean="0"/>
              <a:t> pixels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presentazione</a:t>
            </a:r>
            <a:r>
              <a:rPr lang="en-US" dirty="0" smtClean="0"/>
              <a:t> </a:t>
            </a:r>
            <a:r>
              <a:rPr lang="en-US" dirty="0" err="1" smtClean="0"/>
              <a:t>Matteo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07/07/17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07/07/17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07/07/17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97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07/07/17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07/07/17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07/07/17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07/07/17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07/07/17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07/07/17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07/07/17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07/07/17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07/07/17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354" y="885905"/>
            <a:ext cx="8731226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hoton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I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maging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with the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M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odular</a:t>
            </a:r>
            <a:endParaRPr lang="en-US" sz="3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And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M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ultipurpose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R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eadout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E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lectronics</a:t>
            </a:r>
          </a:p>
          <a:p>
            <a:pPr algn="ctr"/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of the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en-US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arge-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A</a:t>
            </a:r>
            <a:r>
              <a:rPr lang="en-US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rea 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CLAS12 RICH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 </a:t>
            </a: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457483" y="3625265"/>
            <a:ext cx="60682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/>
              <a:t>Contalbrigo </a:t>
            </a:r>
            <a:r>
              <a:rPr lang="en-US" sz="2000" dirty="0" smtClean="0"/>
              <a:t>Marco</a:t>
            </a:r>
            <a:endParaRPr lang="en-US" sz="2000" dirty="0"/>
          </a:p>
          <a:p>
            <a:pPr algn="ctr" eaLnBrk="1" hangingPunct="1"/>
            <a:r>
              <a:rPr lang="en-US" sz="2000" dirty="0"/>
              <a:t>    INFN </a:t>
            </a:r>
            <a:r>
              <a:rPr lang="en-US" sz="2000" dirty="0" smtClean="0"/>
              <a:t>Ferrara</a:t>
            </a:r>
          </a:p>
          <a:p>
            <a:pPr algn="ctr" eaLnBrk="1" hangingPunct="1"/>
            <a:endParaRPr lang="en-US" sz="600" dirty="0" smtClean="0"/>
          </a:p>
          <a:p>
            <a:pPr algn="ctr" eaLnBrk="1" hangingPunct="1"/>
            <a:r>
              <a:rPr lang="en-US" sz="1400" dirty="0" smtClean="0"/>
              <a:t>On behalf of the CLAS12 RICH Group</a:t>
            </a:r>
            <a:endParaRPr lang="en-US" sz="1400" dirty="0"/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943747" y="5384800"/>
            <a:ext cx="5359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NDIP Conference, 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July 2017, Tours - France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5180013"/>
            <a:ext cx="87630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60198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5821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ser_000145_ADC_spot_P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4" y="679764"/>
            <a:ext cx="8099878" cy="5903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6918" y="695952"/>
            <a:ext cx="5861821" cy="5878202"/>
          </a:xfrm>
          <a:prstGeom prst="rect">
            <a:avLst/>
          </a:prstGeom>
          <a:solidFill>
            <a:srgbClr val="3366FF">
              <a:alpha val="10000"/>
            </a:srgb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25510" y="2648342"/>
            <a:ext cx="1895659" cy="1932732"/>
          </a:xfrm>
          <a:prstGeom prst="rect">
            <a:avLst/>
          </a:prstGeom>
          <a:solidFill>
            <a:srgbClr val="FF0000">
              <a:alpha val="10000"/>
            </a:srgbClr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21169" y="2648342"/>
            <a:ext cx="1977570" cy="1932732"/>
          </a:xfrm>
          <a:prstGeom prst="rect">
            <a:avLst/>
          </a:prstGeom>
          <a:solidFill>
            <a:srgbClr val="4CDE41">
              <a:alpha val="10000"/>
            </a:srgbClr>
          </a:solidFill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98739" y="2648341"/>
            <a:ext cx="2065774" cy="1932733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13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520056" y="1912255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0671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20056" y="58673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454085" y="3443513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38914" y="3624941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10557" y="1723243"/>
            <a:ext cx="688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Sensor</a:t>
            </a: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18534" y="3414804"/>
            <a:ext cx="919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Electronic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398455" y="3093820"/>
            <a:ext cx="0" cy="1018319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76407" y="2975427"/>
            <a:ext cx="973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~ 20 </a:t>
            </a:r>
            <a:r>
              <a:rPr lang="en-US" sz="1400" b="1" dirty="0" err="1" smtClean="0">
                <a:solidFill>
                  <a:srgbClr val="FF0000"/>
                </a:solidFill>
              </a:rPr>
              <a:t>fC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~ 1/80 SEP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1264" y="679764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PMT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83" y="672270"/>
            <a:ext cx="1454830" cy="184958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889218" y="-76200"/>
            <a:ext cx="52194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Electronic: Cross-talk</a:t>
            </a: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48772" y="4687153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Xtalk_sign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75" y="4655487"/>
            <a:ext cx="2954710" cy="86941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788967" y="4713833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</a:t>
            </a:r>
            <a:r>
              <a:rPr lang="en-US" sz="1200" b="1" dirty="0" smtClean="0">
                <a:solidFill>
                  <a:srgbClr val="FF0000"/>
                </a:solidFill>
              </a:rPr>
              <a:t>ignal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Xtalk_xta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75" y="5521887"/>
            <a:ext cx="2954710" cy="9304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777243" y="5540081"/>
            <a:ext cx="81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Cross-talk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21795" y="6359282"/>
            <a:ext cx="109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Sampling time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8995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Eff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7" y="618520"/>
            <a:ext cx="3485806" cy="3114367"/>
          </a:xfrm>
          <a:prstGeom prst="rect">
            <a:avLst/>
          </a:prstGeom>
        </p:spPr>
      </p:pic>
      <p:pic>
        <p:nvPicPr>
          <p:cNvPr id="32" name="Picture 31" descr="Gainmap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14" y="548248"/>
            <a:ext cx="3391442" cy="314154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51203" y="3652992"/>
            <a:ext cx="4724213" cy="3102622"/>
            <a:chOff x="4923632" y="3520291"/>
            <a:chExt cx="4724213" cy="3102622"/>
          </a:xfrm>
        </p:grpSpPr>
        <p:pic>
          <p:nvPicPr>
            <p:cNvPr id="4" name="Picture 3" descr="Eff_rat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689" y="3572151"/>
              <a:ext cx="3755571" cy="304055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5400000">
              <a:off x="8334082" y="6110126"/>
              <a:ext cx="205820" cy="819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86689" y="35202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9089" y="36726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12485" y="6142022"/>
              <a:ext cx="1035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Threshold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4635993" y="3948785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07982" y="3739487"/>
            <a:ext cx="4441768" cy="2985974"/>
            <a:chOff x="4889691" y="636341"/>
            <a:chExt cx="4441768" cy="2985974"/>
          </a:xfrm>
        </p:grpSpPr>
        <p:pic>
          <p:nvPicPr>
            <p:cNvPr id="6" name="Picture 5" descr="EffratiovsHV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81" y="645011"/>
              <a:ext cx="3611359" cy="297730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07009" y="63634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6988607" y="1813437"/>
              <a:ext cx="296511" cy="3260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6541" y="3233132"/>
              <a:ext cx="3161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0   0.5         1                    2                                       4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602052" y="970160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95360" y="2902768"/>
              <a:ext cx="7360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Maroc</a:t>
              </a:r>
              <a:endParaRPr lang="en-US" sz="1600" b="1" dirty="0" smtClean="0"/>
            </a:p>
            <a:p>
              <a:r>
                <a:rPr lang="en-US" sz="1600" b="1" dirty="0" smtClean="0"/>
                <a:t>Gain</a:t>
              </a:r>
              <a:endParaRPr lang="en-US" sz="1600" b="1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6086" y="573637"/>
            <a:ext cx="2491573" cy="283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656032" y="548248"/>
            <a:ext cx="1683807" cy="292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49419" y="-76200"/>
            <a:ext cx="6499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SPE Discrimination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3669" y="624862"/>
            <a:ext cx="190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efficiency map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156526" y="603762"/>
            <a:ext cx="151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gain map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6882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4640" y="3826942"/>
            <a:ext cx="792480" cy="880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51369" y="3844647"/>
            <a:ext cx="9541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x</a:t>
            </a:r>
            <a:r>
              <a:rPr lang="en-US" sz="1000" b="1" dirty="0" smtClean="0"/>
              <a:t> ¼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½      MAROC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1       GAIN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2       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4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87653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78995" y="-76200"/>
            <a:ext cx="50400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SPE Timing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2517" y="3583214"/>
            <a:ext cx="6328840" cy="2721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82517" y="4256699"/>
            <a:ext cx="7027340" cy="2047579"/>
            <a:chOff x="1082517" y="4350374"/>
            <a:chExt cx="7027340" cy="2047579"/>
          </a:xfrm>
        </p:grpSpPr>
        <p:pic>
          <p:nvPicPr>
            <p:cNvPr id="14" name="Picture 13" descr="Timesign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517" y="4350374"/>
              <a:ext cx="7027340" cy="20475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19860" y="443732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± 3ns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98301" y="703921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Typical time-walk with charge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0634" y="3845577"/>
            <a:ext cx="6490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Channel by channel time calibration:     -offsets                                        -walk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81976" y="5321229"/>
            <a:ext cx="57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Laser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6074" y="4835723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PMT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34755" y="5143500"/>
            <a:ext cx="290570" cy="17772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02071" y="5473629"/>
            <a:ext cx="607787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84148" y="6222639"/>
            <a:ext cx="860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(ns)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1339" y="4640452"/>
            <a:ext cx="1220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Occupancy (#)</a:t>
            </a:r>
            <a:endParaRPr lang="en-US" sz="1400" dirty="0"/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36895" y="1079201"/>
            <a:ext cx="3330113" cy="2546052"/>
            <a:chOff x="874107" y="1027807"/>
            <a:chExt cx="3330113" cy="2546052"/>
          </a:xfrm>
        </p:grpSpPr>
        <p:pic>
          <p:nvPicPr>
            <p:cNvPr id="28" name="Picture 27" descr="TWalk_me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07" y="1027807"/>
              <a:ext cx="2871850" cy="2546052"/>
            </a:xfrm>
            <a:prstGeom prst="rect">
              <a:avLst/>
            </a:prstGeom>
          </p:spPr>
        </p:pic>
        <p:pic>
          <p:nvPicPr>
            <p:cNvPr id="30" name="Picture 29" descr="Twalk_gai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981" y="1064894"/>
              <a:ext cx="1501239" cy="877040"/>
            </a:xfrm>
            <a:prstGeom prst="rect">
              <a:avLst/>
            </a:prstGeom>
          </p:spPr>
        </p:pic>
      </p:grpSp>
      <p:pic>
        <p:nvPicPr>
          <p:cNvPr id="6" name="Picture 5" descr="Duration_vs_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873198"/>
            <a:ext cx="2987040" cy="27100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7840" y="744562"/>
            <a:ext cx="196639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0634" y="687044"/>
            <a:ext cx="3379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 over threshold relates to charge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7425325" y="3423920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5400000">
            <a:off x="5084624" y="1499039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642658" y="3410404"/>
            <a:ext cx="1182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Duration  [ns]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077649" y="1498868"/>
            <a:ext cx="86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Tme</a:t>
            </a:r>
            <a:r>
              <a:rPr lang="en-US" sz="1400" dirty="0" smtClean="0"/>
              <a:t>  [ns]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2375132" y="3412361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6200000">
            <a:off x="51446" y="1650504"/>
            <a:ext cx="1451147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824154" y="3368276"/>
            <a:ext cx="1740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ADC amplitude [DAC]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80017" y="1645045"/>
            <a:ext cx="1607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over THR  [ns]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857319" y="1696720"/>
            <a:ext cx="54093" cy="24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77688" y="1233596"/>
            <a:ext cx="54093" cy="24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31517" y="1028329"/>
            <a:ext cx="243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1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535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Fresn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9" y="1190326"/>
            <a:ext cx="3015818" cy="3015818"/>
          </a:xfrm>
          <a:prstGeom prst="rect">
            <a:avLst/>
          </a:prstGeom>
        </p:spPr>
      </p:pic>
      <p:pic>
        <p:nvPicPr>
          <p:cNvPr id="14" name="Picture 13" descr="IMG_20160421_1904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74" y="3788674"/>
            <a:ext cx="1955367" cy="2607156"/>
          </a:xfrm>
          <a:prstGeom prst="rect">
            <a:avLst/>
          </a:prstGeom>
        </p:spPr>
      </p:pic>
      <p:pic>
        <p:nvPicPr>
          <p:cNvPr id="15" name="Picture 14" descr="IMG_20160421_1914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52" y="3765584"/>
            <a:ext cx="1955367" cy="260715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05517" y="926243"/>
            <a:ext cx="5307932" cy="2300185"/>
            <a:chOff x="4205517" y="951806"/>
            <a:chExt cx="5307932" cy="2300185"/>
          </a:xfrm>
        </p:grpSpPr>
        <p:pic>
          <p:nvPicPr>
            <p:cNvPr id="9" name="Picture 8" descr="mRICH_display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276" y="1215231"/>
              <a:ext cx="4904179" cy="20367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32193" y="1342172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DATA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87637" y="1342172"/>
              <a:ext cx="46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MC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7585" y="2556861"/>
              <a:ext cx="8519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Impinging 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particles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11" idx="1"/>
            </p:cNvCxnSpPr>
            <p:nvPr/>
          </p:nvCxnSpPr>
          <p:spPr>
            <a:xfrm flipH="1" flipV="1">
              <a:off x="5065069" y="2584891"/>
              <a:ext cx="382516" cy="20280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205517" y="951806"/>
              <a:ext cx="53079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Test beam of small EIC </a:t>
              </a:r>
              <a:r>
                <a:rPr lang="en-US" sz="1400" dirty="0" err="1" smtClean="0"/>
                <a:t>mRICH</a:t>
              </a:r>
              <a:r>
                <a:rPr lang="en-US" sz="1400" dirty="0" smtClean="0"/>
                <a:t> prototype </a:t>
              </a:r>
              <a:r>
                <a:rPr lang="en-US" sz="1400" dirty="0" err="1" smtClean="0"/>
                <a:t>Fermilab</a:t>
              </a:r>
              <a:r>
                <a:rPr lang="en-US" sz="1400" dirty="0" smtClean="0"/>
                <a:t> </a:t>
              </a:r>
              <a:r>
                <a:rPr lang="mr-IN" sz="1400" dirty="0" smtClean="0"/>
                <a:t>–</a:t>
              </a:r>
              <a:r>
                <a:rPr lang="en-US" sz="1400" dirty="0" smtClean="0"/>
                <a:t> April 16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294862" y="3400254"/>
            <a:ext cx="3198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CLAS12 MAPMTs and readout electronics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50296" y="-76200"/>
            <a:ext cx="64973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Application: Modular RICH @ EIC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0634" y="69201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resnel lens focalization concept for </a:t>
            </a:r>
          </a:p>
          <a:p>
            <a:r>
              <a:rPr lang="en-US" sz="1400" dirty="0" smtClean="0"/>
              <a:t>a compact (short gap) device  </a:t>
            </a:r>
          </a:p>
        </p:txBody>
      </p:sp>
      <p:pic>
        <p:nvPicPr>
          <p:cNvPr id="26" name="Picture 25" descr="mRICH_pixe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4208275"/>
            <a:ext cx="3173266" cy="2406737"/>
          </a:xfrm>
          <a:prstGeom prst="rect">
            <a:avLst/>
          </a:prstGeom>
        </p:spPr>
      </p:pic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4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17008" y="-76200"/>
            <a:ext cx="51640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Application: DIRC @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GlueX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Glu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50478"/>
            <a:ext cx="5323840" cy="2985015"/>
          </a:xfrm>
          <a:prstGeom prst="rect">
            <a:avLst/>
          </a:prstGeom>
        </p:spPr>
      </p:pic>
      <p:pic>
        <p:nvPicPr>
          <p:cNvPr id="4" name="Picture 3" descr="Gluex_sig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1" y="4281400"/>
            <a:ext cx="3532489" cy="2308981"/>
          </a:xfrm>
          <a:prstGeom prst="rect">
            <a:avLst/>
          </a:prstGeom>
        </p:spPr>
      </p:pic>
      <p:pic>
        <p:nvPicPr>
          <p:cNvPr id="5" name="Picture 4" descr="Gluex_box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0" y="624933"/>
            <a:ext cx="1975530" cy="3169920"/>
          </a:xfrm>
          <a:prstGeom prst="rect">
            <a:avLst/>
          </a:prstGeom>
        </p:spPr>
      </p:pic>
      <p:pic>
        <p:nvPicPr>
          <p:cNvPr id="6" name="Picture 5" descr="Gluex_box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26" y="3794853"/>
            <a:ext cx="2812140" cy="2821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0991" y="3865901"/>
            <a:ext cx="981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C00B3"/>
                </a:solidFill>
              </a:rPr>
              <a:t>H12700 + </a:t>
            </a:r>
          </a:p>
          <a:p>
            <a:r>
              <a:rPr lang="en-US" sz="1600" b="1" dirty="0" smtClean="0">
                <a:solidFill>
                  <a:srgbClr val="FC00B3"/>
                </a:solidFill>
              </a:rPr>
              <a:t>CLAS12 </a:t>
            </a:r>
          </a:p>
          <a:p>
            <a:r>
              <a:rPr lang="en-US" sz="1600" b="1" dirty="0" smtClean="0">
                <a:solidFill>
                  <a:srgbClr val="FC00B3"/>
                </a:solidFill>
              </a:rPr>
              <a:t>readout</a:t>
            </a:r>
            <a:endParaRPr lang="en-US" sz="1600" b="1" dirty="0">
              <a:solidFill>
                <a:srgbClr val="FC00B3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7081028" y="4281400"/>
            <a:ext cx="779963" cy="310920"/>
          </a:xfrm>
          <a:prstGeom prst="straightConnector1">
            <a:avLst/>
          </a:prstGeom>
          <a:ln>
            <a:solidFill>
              <a:srgbClr val="FC00B3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8288" y="3991094"/>
            <a:ext cx="369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Hadron discrimination up to 4 GeV/c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719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401976" y="-76200"/>
            <a:ext cx="41940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Photon Sensor: SiPM</a:t>
            </a:r>
          </a:p>
        </p:txBody>
      </p:sp>
      <p:pic>
        <p:nvPicPr>
          <p:cNvPr id="10" name="Picture 9" descr="CER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87" y="1030121"/>
            <a:ext cx="3542723" cy="2466362"/>
          </a:xfrm>
          <a:prstGeom prst="rect">
            <a:avLst/>
          </a:prstGeom>
        </p:spPr>
      </p:pic>
      <p:pic>
        <p:nvPicPr>
          <p:cNvPr id="12" name="Picture 11" descr="SiPM_CERN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4" y="4876800"/>
            <a:ext cx="4711581" cy="1632463"/>
          </a:xfrm>
          <a:prstGeom prst="rect">
            <a:avLst/>
          </a:prstGeom>
        </p:spPr>
      </p:pic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532651" y="3796871"/>
            <a:ext cx="3107959" cy="2751667"/>
            <a:chOff x="5340277" y="3796871"/>
            <a:chExt cx="3107959" cy="2751667"/>
          </a:xfrm>
        </p:grpSpPr>
        <p:pic>
          <p:nvPicPr>
            <p:cNvPr id="15" name="Picture 14" descr="run489_eventdisplay_log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277" y="3796871"/>
              <a:ext cx="3107959" cy="2751667"/>
            </a:xfrm>
            <a:prstGeom prst="rect">
              <a:avLst/>
            </a:prstGeom>
          </p:spPr>
        </p:pic>
        <p:sp>
          <p:nvSpPr>
            <p:cNvPr id="4" name="Multiply 3"/>
            <p:cNvSpPr/>
            <p:nvPr/>
          </p:nvSpPr>
          <p:spPr>
            <a:xfrm>
              <a:off x="6680943" y="5082185"/>
              <a:ext cx="188306" cy="208638"/>
            </a:xfrm>
            <a:prstGeom prst="mathMultiply">
              <a:avLst>
                <a:gd name="adj1" fmla="val 975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905501" y="4327072"/>
              <a:ext cx="1731066" cy="1704396"/>
            </a:xfrm>
            <a:prstGeom prst="ellipse">
              <a:avLst/>
            </a:prstGeom>
            <a:noFill/>
            <a:ln>
              <a:solidFill>
                <a:srgbClr val="FF66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32880" y="5213283"/>
              <a:ext cx="61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Beam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05324" y="745303"/>
            <a:ext cx="269817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SiPMs</a:t>
            </a:r>
            <a:endParaRPr lang="en-US" b="1" dirty="0" smtClean="0">
              <a:solidFill>
                <a:srgbClr val="0000FF"/>
              </a:solidFill>
            </a:endParaRP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Mass production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Photon counting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Excellent time resolution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Compatible with magnetic field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/>
              <a:t>High dark rate </a:t>
            </a:r>
            <a:endParaRPr lang="en-US" sz="1400" dirty="0">
              <a:sym typeface="Wingdings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>
                <a:sym typeface="Wingdings"/>
              </a:rPr>
              <a:t>Low radiation tolerance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768208" y="2213391"/>
            <a:ext cx="2046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Work at low temperature</a:t>
            </a:r>
            <a:endParaRPr lang="en-US" sz="1400" dirty="0"/>
          </a:p>
        </p:txBody>
      </p:sp>
      <p:pic>
        <p:nvPicPr>
          <p:cNvPr id="23" name="Picture 22" descr="SIPM_matrix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71" y="2716516"/>
            <a:ext cx="1560776" cy="1857940"/>
          </a:xfrm>
          <a:prstGeom prst="rect">
            <a:avLst/>
          </a:prstGeom>
        </p:spPr>
      </p:pic>
      <p:pic>
        <p:nvPicPr>
          <p:cNvPr id="26" name="Picture 25" descr="SIPM_matrix_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0" y="3084973"/>
            <a:ext cx="3003499" cy="11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401976" y="-76200"/>
            <a:ext cx="41940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Photon Sensor: SiPM</a:t>
            </a:r>
          </a:p>
        </p:txBody>
      </p:sp>
      <p:pic>
        <p:nvPicPr>
          <p:cNvPr id="3" name="Picture 2" descr="SIPM_irradi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29" y="1732075"/>
            <a:ext cx="4131657" cy="4777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6189" y="718572"/>
            <a:ext cx="370355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Single-photon capability after irradiation ?</a:t>
            </a:r>
          </a:p>
          <a:p>
            <a:endParaRPr lang="en-US" sz="1000" dirty="0"/>
          </a:p>
          <a:p>
            <a:r>
              <a:rPr lang="en-US" sz="1600" dirty="0" smtClean="0"/>
              <a:t>S12572  standard technology</a:t>
            </a:r>
          </a:p>
          <a:p>
            <a:r>
              <a:rPr lang="en-US" sz="1600" dirty="0" smtClean="0"/>
              <a:t>S13360  trench technology</a:t>
            </a:r>
            <a:endParaRPr lang="en-US" sz="1600" dirty="0"/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72" y="681180"/>
            <a:ext cx="3398834" cy="2553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34" y="3316438"/>
            <a:ext cx="3604491" cy="1114707"/>
          </a:xfrm>
          <a:prstGeom prst="rect">
            <a:avLst/>
          </a:prstGeom>
        </p:spPr>
      </p:pic>
      <p:pic>
        <p:nvPicPr>
          <p:cNvPr id="16" name="Picture 15" descr="Ne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4" y="4376678"/>
            <a:ext cx="2982911" cy="2251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4080" y="8506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33820" y="5185186"/>
            <a:ext cx="541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Enea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957606" y="4601383"/>
            <a:ext cx="23091" cy="595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314297" y="4509015"/>
            <a:ext cx="401474" cy="1743364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solidFill>
              <a:schemeClr val="accent6">
                <a:lumMod val="40000"/>
                <a:lumOff val="60000"/>
                <a:alpha val="1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93977" y="5640143"/>
            <a:ext cx="497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JLab</a:t>
            </a:r>
            <a:endParaRPr lang="en-US" sz="1400" dirty="0"/>
          </a:p>
        </p:txBody>
      </p:sp>
      <p:pic>
        <p:nvPicPr>
          <p:cNvPr id="8" name="Picture 7" descr="Scala_Ilari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97" y="1863557"/>
            <a:ext cx="522012" cy="430356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545203" y="2042160"/>
            <a:ext cx="2221805" cy="579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289040" y="1910080"/>
            <a:ext cx="2560444" cy="553998"/>
            <a:chOff x="6217920" y="2225040"/>
            <a:chExt cx="2560444" cy="553998"/>
          </a:xfrm>
        </p:grpSpPr>
        <p:sp>
          <p:nvSpPr>
            <p:cNvPr id="9" name="TextBox 8"/>
            <p:cNvSpPr txBox="1"/>
            <p:nvPr/>
          </p:nvSpPr>
          <p:spPr>
            <a:xfrm>
              <a:off x="6585843" y="2225040"/>
              <a:ext cx="219252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S13360 Before Irradiation</a:t>
              </a:r>
            </a:p>
            <a:p>
              <a:r>
                <a:rPr lang="en-US" sz="1500" dirty="0" smtClean="0"/>
                <a:t>S12572</a:t>
              </a:r>
              <a:endParaRPr lang="en-US" sz="15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217920" y="239776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231315" y="262128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6545203" y="4321983"/>
            <a:ext cx="2221805" cy="579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6275064" y="4201536"/>
            <a:ext cx="2554809" cy="553998"/>
            <a:chOff x="6217920" y="2225040"/>
            <a:chExt cx="2554809" cy="553998"/>
          </a:xfrm>
        </p:grpSpPr>
        <p:sp>
          <p:nvSpPr>
            <p:cNvPr id="35" name="TextBox 34"/>
            <p:cNvSpPr txBox="1"/>
            <p:nvPr/>
          </p:nvSpPr>
          <p:spPr>
            <a:xfrm>
              <a:off x="6585843" y="2225040"/>
              <a:ext cx="21868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S13360   After Irradiation</a:t>
              </a:r>
            </a:p>
            <a:p>
              <a:r>
                <a:rPr lang="en-US" sz="1500" dirty="0" smtClean="0"/>
                <a:t>S12572   (few CLAS years)</a:t>
              </a:r>
              <a:endParaRPr lang="en-US" sz="1500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6217920" y="239776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231315" y="262128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711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26320" y="-76200"/>
            <a:ext cx="39453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SiPM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 descr="Pulse_Heig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3372536"/>
            <a:ext cx="3434080" cy="3166756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" y="2621280"/>
            <a:ext cx="263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 counting with </a:t>
            </a:r>
          </a:p>
          <a:p>
            <a:r>
              <a:rPr lang="en-US" dirty="0" smtClean="0"/>
              <a:t>ADC charge measurement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00884" y="2616787"/>
            <a:ext cx="3335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photon discrimination with</a:t>
            </a:r>
          </a:p>
          <a:p>
            <a:r>
              <a:rPr lang="en-US" dirty="0" smtClean="0"/>
              <a:t>TDC time measurement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335543" y="3355777"/>
            <a:ext cx="4341859" cy="2951674"/>
            <a:chOff x="3806461" y="3376047"/>
            <a:chExt cx="4341859" cy="2951674"/>
          </a:xfrm>
        </p:grpSpPr>
        <p:pic>
          <p:nvPicPr>
            <p:cNvPr id="5" name="Picture 4" descr="Twalk_1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461" y="3376047"/>
              <a:ext cx="4341859" cy="295167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731223" y="5506720"/>
              <a:ext cx="7065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</a:t>
              </a:r>
              <a:r>
                <a:rPr lang="en-US" dirty="0" err="1" smtClean="0"/>
                <a:t>p.e.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6309360" y="5232400"/>
              <a:ext cx="421864" cy="27432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375676" y="6226171"/>
            <a:ext cx="125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Duration   [ns]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692153" y="3847663"/>
            <a:ext cx="960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Time   [ns]</a:t>
            </a:r>
            <a:endParaRPr lang="en-US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5344160" y="3190240"/>
            <a:ext cx="2082316" cy="386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i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79" y="707777"/>
            <a:ext cx="4424246" cy="180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7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9000" y="2275840"/>
            <a:ext cx="7330440" cy="345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2191" y="-76200"/>
            <a:ext cx="24136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Conclusions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9000" y="837475"/>
            <a:ext cx="7810500" cy="553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CLAS12 RICH is designed to provide hadron identification in the 3 to 8 GeV/c momentum range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A hybrid-optic design has been adopted to minimize the instrumented area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Flat-panel multi-anode PMTs are being used for the first module</a:t>
            </a:r>
          </a:p>
          <a:p>
            <a:r>
              <a:rPr lang="en-US" sz="1400" dirty="0" err="1" smtClean="0"/>
              <a:t>SiPMs</a:t>
            </a:r>
            <a:r>
              <a:rPr lang="en-US" sz="1400" dirty="0" smtClean="0"/>
              <a:t> are being investigated for the second module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The readout electronics is designed to offer 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Modular </a:t>
            </a:r>
            <a:r>
              <a:rPr lang="en-US" sz="1400" dirty="0"/>
              <a:t>Front-End (Mechanical adapter, ASIC, FPGA)</a:t>
            </a:r>
          </a:p>
          <a:p>
            <a:r>
              <a:rPr lang="en-US" sz="1400" dirty="0" smtClean="0"/>
              <a:t>        </a:t>
            </a:r>
          </a:p>
          <a:p>
            <a:r>
              <a:rPr lang="en-US" sz="1400" dirty="0" smtClean="0"/>
              <a:t>        Scalable </a:t>
            </a:r>
            <a:r>
              <a:rPr lang="en-US" sz="1400" dirty="0"/>
              <a:t>fiber optic DAQ (TCP/IP or SSP)</a:t>
            </a:r>
          </a:p>
          <a:p>
            <a:r>
              <a:rPr lang="en-US" sz="1400" dirty="0" smtClean="0"/>
              <a:t>      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</a:t>
            </a:r>
            <a:r>
              <a:rPr lang="en-US" sz="1400" dirty="0" smtClean="0"/>
              <a:t>Compact and tessellated </a:t>
            </a:r>
            <a:r>
              <a:rPr lang="en-US" sz="1400" dirty="0" smtClean="0"/>
              <a:t>geometry (</a:t>
            </a:r>
            <a:r>
              <a:rPr lang="en-US" sz="1400" dirty="0"/>
              <a:t>common HV, LV and optical fiber)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Flexible trigger logic (external, auto, self)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        Discrimination down to few % of SPE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        Time resolution of 1 ns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        </a:t>
            </a:r>
            <a:r>
              <a:rPr lang="en-US" sz="1400" dirty="0" smtClean="0"/>
              <a:t>Charge measurement (multiplexed ADC or time-over-threshold)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dirty="0" smtClean="0"/>
              <a:t>Multi purpose  electronics: in </a:t>
            </a:r>
            <a:r>
              <a:rPr lang="en-US" dirty="0" smtClean="0"/>
              <a:t>use also for </a:t>
            </a:r>
            <a:r>
              <a:rPr lang="en-US" dirty="0" err="1" smtClean="0"/>
              <a:t>GlueX</a:t>
            </a:r>
            <a:r>
              <a:rPr lang="en-US" dirty="0" smtClean="0"/>
              <a:t> DIRC and EIC R&amp;D</a:t>
            </a:r>
            <a:endParaRPr lang="en-US" dirty="0"/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1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86" y="546457"/>
            <a:ext cx="3705008" cy="406567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4335" y="5066748"/>
            <a:ext cx="3262284" cy="1503944"/>
            <a:chOff x="202277" y="1815282"/>
            <a:chExt cx="3262284" cy="1503944"/>
          </a:xfrm>
        </p:grpSpPr>
        <p:sp>
          <p:nvSpPr>
            <p:cNvPr id="28" name="Rectangle 27"/>
            <p:cNvSpPr/>
            <p:nvPr/>
          </p:nvSpPr>
          <p:spPr>
            <a:xfrm>
              <a:off x="202277" y="1815282"/>
              <a:ext cx="3262284" cy="14195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0147" y="2193907"/>
              <a:ext cx="228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Luminosity up to 10</a:t>
              </a:r>
              <a:r>
                <a:rPr lang="en-US" sz="1400" baseline="30000" dirty="0" smtClean="0"/>
                <a:t>35 </a:t>
              </a:r>
              <a:r>
                <a:rPr lang="en-US" sz="1400" dirty="0" smtClean="0"/>
                <a:t>cm</a:t>
              </a:r>
              <a:r>
                <a:rPr lang="en-US" sz="1400" baseline="30000" dirty="0" smtClean="0"/>
                <a:t>-2 </a:t>
              </a:r>
              <a:r>
                <a:rPr lang="en-US" sz="1400" dirty="0" smtClean="0"/>
                <a:t>s</a:t>
              </a:r>
              <a:r>
                <a:rPr lang="en-US" sz="1400" baseline="30000" dirty="0" smtClean="0"/>
                <a:t>-1</a:t>
              </a:r>
              <a:endParaRPr lang="en-US" sz="1400" baseline="30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2367" y="2867820"/>
              <a:ext cx="253371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Broad kinematic range coverage </a:t>
              </a:r>
            </a:p>
            <a:p>
              <a:endParaRPr lang="en-US" sz="1400" baseline="30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6052" y="2526516"/>
              <a:ext cx="20314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 and D polarized targets</a:t>
              </a:r>
              <a:endParaRPr lang="en-US" sz="1400" baseline="30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0154" y="1836250"/>
              <a:ext cx="3023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Highly polarized 12 GeV electron beam</a:t>
              </a:r>
              <a:endParaRPr lang="en-US" sz="1400" baseline="30000" dirty="0"/>
            </a:p>
          </p:txBody>
        </p:sp>
      </p:grp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2463" y="1164172"/>
            <a:ext cx="4581909" cy="3648075"/>
            <a:chOff x="4130245" y="821262"/>
            <a:chExt cx="4581909" cy="3648075"/>
          </a:xfrm>
        </p:grpSpPr>
        <p:pic>
          <p:nvPicPr>
            <p:cNvPr id="78" name="Picture 4" descr="CLAS12_2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4" t="12213" r="20834" b="13322"/>
            <a:stretch>
              <a:fillRect/>
            </a:stretch>
          </p:blipFill>
          <p:spPr bwMode="auto">
            <a:xfrm>
              <a:off x="4562429" y="821262"/>
              <a:ext cx="4149725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9" name="Group 53"/>
            <p:cNvGrpSpPr>
              <a:grpSpLocks/>
            </p:cNvGrpSpPr>
            <p:nvPr/>
          </p:nvGrpSpPr>
          <p:grpSpPr bwMode="auto">
            <a:xfrm>
              <a:off x="7410722" y="1275605"/>
              <a:ext cx="620712" cy="2960687"/>
              <a:chOff x="2868357" y="1287458"/>
              <a:chExt cx="620178" cy="2960597"/>
            </a:xfrm>
          </p:grpSpPr>
          <p:sp>
            <p:nvSpPr>
              <p:cNvPr id="80" name="Trapezoid 79"/>
              <p:cNvSpPr/>
              <p:nvPr/>
            </p:nvSpPr>
            <p:spPr bwMode="auto">
              <a:xfrm rot="17936322" flipH="1">
                <a:off x="2386289" y="3145810"/>
                <a:ext cx="1628725" cy="575766"/>
              </a:xfrm>
              <a:prstGeom prst="trapezoid">
                <a:avLst>
                  <a:gd name="adj" fmla="val 58292"/>
                </a:avLst>
              </a:prstGeom>
              <a:solidFill>
                <a:srgbClr val="FF7A7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="1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" name="Trapezoid 80"/>
              <p:cNvSpPr/>
              <p:nvPr/>
            </p:nvSpPr>
            <p:spPr bwMode="auto">
              <a:xfrm rot="14529695">
                <a:off x="2327590" y="1828225"/>
                <a:ext cx="1657300" cy="575766"/>
              </a:xfrm>
              <a:prstGeom prst="trapezoid">
                <a:avLst>
                  <a:gd name="adj" fmla="val 58292"/>
                </a:avLst>
              </a:prstGeom>
              <a:solidFill>
                <a:srgbClr val="FF7A7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="1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82" name="Group 55"/>
              <p:cNvGrpSpPr>
                <a:grpSpLocks/>
              </p:cNvGrpSpPr>
              <p:nvPr/>
            </p:nvGrpSpPr>
            <p:grpSpPr bwMode="auto">
              <a:xfrm>
                <a:off x="2952750" y="1797051"/>
                <a:ext cx="468313" cy="2090739"/>
                <a:chOff x="3003954" y="1697001"/>
                <a:chExt cx="466799" cy="2091097"/>
              </a:xfrm>
            </p:grpSpPr>
            <p:sp>
              <p:nvSpPr>
                <p:cNvPr id="83" name="TextBox 53"/>
                <p:cNvSpPr txBox="1">
                  <a:spLocks noChangeArrowheads="1"/>
                </p:cNvSpPr>
                <p:nvPr/>
              </p:nvSpPr>
              <p:spPr bwMode="auto">
                <a:xfrm rot="3885043">
                  <a:off x="2889170" y="1909736"/>
                  <a:ext cx="794317" cy="368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 b="1" dirty="0">
                      <a:solidFill>
                        <a:srgbClr val="333399"/>
                      </a:solidFill>
                      <a:latin typeface="Tahoma" charset="0"/>
                      <a:cs typeface="Tahoma" charset="0"/>
                    </a:rPr>
                    <a:t>RICH</a:t>
                  </a:r>
                </a:p>
              </p:txBody>
            </p:sp>
            <p:sp>
              <p:nvSpPr>
                <p:cNvPr id="84" name="TextBox 54"/>
                <p:cNvSpPr txBox="1">
                  <a:spLocks noChangeArrowheads="1"/>
                </p:cNvSpPr>
                <p:nvPr/>
              </p:nvSpPr>
              <p:spPr bwMode="auto">
                <a:xfrm rot="7137055">
                  <a:off x="2791219" y="3206516"/>
                  <a:ext cx="794317" cy="368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 b="1" dirty="0">
                      <a:solidFill>
                        <a:srgbClr val="333399"/>
                      </a:solidFill>
                      <a:latin typeface="Tahoma" charset="0"/>
                      <a:cs typeface="Tahoma" charset="0"/>
                    </a:rPr>
                    <a:t>RICH</a:t>
                  </a:r>
                </a:p>
              </p:txBody>
            </p:sp>
          </p:grpSp>
        </p:grpSp>
        <p:cxnSp>
          <p:nvCxnSpPr>
            <p:cNvPr id="85" name="Straight Arrow Connector 84"/>
            <p:cNvCxnSpPr/>
            <p:nvPr/>
          </p:nvCxnSpPr>
          <p:spPr>
            <a:xfrm flipV="1">
              <a:off x="4335834" y="2818298"/>
              <a:ext cx="628198" cy="33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4130245" y="2529754"/>
              <a:ext cx="5495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Beam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64898" y="5066748"/>
            <a:ext cx="4737824" cy="1419575"/>
            <a:chOff x="3709298" y="4914348"/>
            <a:chExt cx="4737824" cy="1419575"/>
          </a:xfrm>
        </p:grpSpPr>
        <p:sp>
          <p:nvSpPr>
            <p:cNvPr id="43" name="Rectangle 42"/>
            <p:cNvSpPr/>
            <p:nvPr/>
          </p:nvSpPr>
          <p:spPr>
            <a:xfrm>
              <a:off x="3709298" y="4914348"/>
              <a:ext cx="4737824" cy="141957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33847" y="5442271"/>
              <a:ext cx="30484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Hadron ID wanted for flavor separation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497835" y="4916683"/>
              <a:ext cx="31240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3D structure of the nucleon by </a:t>
              </a:r>
            </a:p>
            <a:p>
              <a:pPr algn="ctr"/>
              <a:r>
                <a:rPr lang="en-US" sz="1400" dirty="0" smtClean="0"/>
                <a:t>polarized deep-inelastic scattering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861233" y="5740467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 smtClean="0"/>
                <a:t>Crucial</a:t>
              </a:r>
              <a:r>
                <a:rPr lang="en-US" sz="1400" dirty="0"/>
                <a:t> </a:t>
              </a:r>
              <a:r>
                <a:rPr lang="en-US" sz="1400" dirty="0" smtClean="0"/>
                <a:t>for </a:t>
              </a:r>
              <a:r>
                <a:rPr lang="en-US" sz="1400" dirty="0"/>
                <a:t>the study of </a:t>
              </a:r>
              <a:r>
                <a:rPr lang="en-US" sz="1400" dirty="0" smtClean="0"/>
                <a:t>parton </a:t>
              </a:r>
              <a:r>
                <a:rPr lang="en-US" sz="1400" dirty="0"/>
                <a:t>dynamics </a:t>
              </a:r>
              <a:r>
                <a:rPr lang="en-US" sz="1400" dirty="0" smtClean="0"/>
                <a:t>related </a:t>
              </a:r>
              <a:r>
                <a:rPr lang="en-US" sz="1400" dirty="0"/>
                <a:t>to </a:t>
              </a:r>
              <a:r>
                <a:rPr lang="en-US" sz="1400" dirty="0" smtClean="0"/>
                <a:t>angular </a:t>
              </a:r>
              <a:r>
                <a:rPr lang="en-US" sz="1400" dirty="0"/>
                <a:t>momentum and spin-orbit </a:t>
              </a:r>
              <a:r>
                <a:rPr lang="en-US" sz="1400" dirty="0" smtClean="0"/>
                <a:t>effects </a:t>
              </a:r>
              <a:r>
                <a:rPr lang="en-US" sz="1400" dirty="0"/>
                <a:t>with </a:t>
              </a:r>
              <a:r>
                <a:rPr lang="en-US" sz="1400" dirty="0" smtClean="0"/>
                <a:t>flavor </a:t>
              </a:r>
              <a:r>
                <a:rPr lang="cs-CZ" sz="1400" dirty="0" smtClean="0"/>
                <a:t>sensitivity</a:t>
              </a:r>
              <a:r>
                <a:rPr lang="cs-CZ" sz="1400" dirty="0"/>
                <a:t>.</a:t>
              </a:r>
              <a:endParaRPr lang="en-US" sz="1400" dirty="0"/>
            </a:p>
          </p:txBody>
        </p:sp>
      </p:grp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90781" y="4404074"/>
            <a:ext cx="3169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sector by </a:t>
            </a:r>
            <a:r>
              <a:rPr lang="en-US" sz="1400" dirty="0" smtClean="0"/>
              <a:t>October 2017 </a:t>
            </a:r>
          </a:p>
          <a:p>
            <a:r>
              <a:rPr lang="en-US" sz="1400" dirty="0" smtClean="0"/>
              <a:t>2 sectors to accomplish physics 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604" y="671668"/>
            <a:ext cx="5164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U</a:t>
            </a:r>
            <a:r>
              <a:rPr lang="en-US" sz="1400" b="1" dirty="0" smtClean="0">
                <a:solidFill>
                  <a:srgbClr val="FF0000"/>
                </a:solidFill>
              </a:rPr>
              <a:t>pgrade of the CLAS detector at Jefferson Lab almost complete.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First beam expected in fall 2017.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9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92414" y="-76200"/>
            <a:ext cx="2613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RICH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569" y="2857755"/>
            <a:ext cx="529915" cy="252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IMG_20170315_1632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8" y="883919"/>
            <a:ext cx="4190985" cy="28737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90037" y="3968936"/>
            <a:ext cx="8138095" cy="2532786"/>
            <a:chOff x="790038" y="4091214"/>
            <a:chExt cx="7378602" cy="2108509"/>
          </a:xfrm>
        </p:grpSpPr>
        <p:pic>
          <p:nvPicPr>
            <p:cNvPr id="3" name="Picture 2" descr="RICH_prot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38" y="4091214"/>
              <a:ext cx="7145502" cy="197605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341493" y="5969125"/>
              <a:ext cx="1827147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Cherenkov angle (</a:t>
              </a:r>
              <a:r>
                <a:rPr lang="en-US" sz="1200" b="1" dirty="0" err="1" smtClean="0"/>
                <a:t>mrad</a:t>
              </a:r>
              <a:r>
                <a:rPr lang="en-US" sz="1200" b="1" dirty="0" smtClean="0"/>
                <a:t>)</a:t>
              </a:r>
              <a:endParaRPr lang="en-US" sz="1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42556" y="4409752"/>
              <a:ext cx="771842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7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78553" y="4396512"/>
              <a:ext cx="754636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68423" y="4411439"/>
              <a:ext cx="920721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8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51384" y="4423936"/>
              <a:ext cx="494244" cy="610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6770" y="5098607"/>
              <a:ext cx="306171" cy="30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043396"/>
              </p:ext>
            </p:extLst>
          </p:nvPr>
        </p:nvGraphicFramePr>
        <p:xfrm>
          <a:off x="4873759" y="690811"/>
          <a:ext cx="4054374" cy="323348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54374"/>
              </a:tblGrid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8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912913" y="5525488"/>
            <a:ext cx="33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3200" y="3928296"/>
            <a:ext cx="6746240" cy="362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3173" y="3968936"/>
            <a:ext cx="152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Prototype results: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8844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CH_desi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7" y="2235951"/>
            <a:ext cx="8636000" cy="431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82429" y="6368143"/>
            <a:ext cx="508000" cy="260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4048" y="-76200"/>
            <a:ext cx="24499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Design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32" y="2511708"/>
            <a:ext cx="1537962" cy="173875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76" y="4531360"/>
            <a:ext cx="1527438" cy="176566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09440" y="2117529"/>
            <a:ext cx="4480557" cy="4189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ICH_esplos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57" y="2301668"/>
            <a:ext cx="4563943" cy="40055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9872" y="814180"/>
            <a:ext cx="690445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Goal: separate kaons from </a:t>
            </a:r>
            <a:r>
              <a:rPr lang="en-US" sz="1600" dirty="0" err="1" smtClean="0"/>
              <a:t>pions</a:t>
            </a:r>
            <a:r>
              <a:rPr lang="en-US" sz="1600" dirty="0" smtClean="0"/>
              <a:t> and protons in the momentum range 3-8 GeV/c</a:t>
            </a:r>
          </a:p>
          <a:p>
            <a:endParaRPr lang="en-US" sz="1000" dirty="0"/>
          </a:p>
          <a:p>
            <a:r>
              <a:rPr lang="en-US" sz="1600" dirty="0" smtClean="0"/>
              <a:t>Aerogel radiator to match the momentum</a:t>
            </a:r>
          </a:p>
          <a:p>
            <a:r>
              <a:rPr lang="en-US" sz="1600" dirty="0" smtClean="0"/>
              <a:t>Hybrid-optic to minimize the instrumented area</a:t>
            </a:r>
          </a:p>
          <a:p>
            <a:r>
              <a:rPr lang="en-US" sz="1600" dirty="0" smtClean="0"/>
              <a:t>Working with VIS and near-UV photons (MAPMTs or </a:t>
            </a:r>
            <a:r>
              <a:rPr lang="en-US" sz="1600" dirty="0" err="1" smtClean="0"/>
              <a:t>SiPMs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178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PMT_g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8" y="2736113"/>
            <a:ext cx="4439865" cy="38203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92591" y="-76200"/>
            <a:ext cx="48128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Photon Sensor: MA-PMT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73" y="3397643"/>
            <a:ext cx="3504870" cy="3113464"/>
          </a:xfrm>
          <a:prstGeom prst="rect">
            <a:avLst/>
          </a:prstGeom>
        </p:spPr>
      </p:pic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60" y="806263"/>
            <a:ext cx="1943327" cy="19433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324" y="806263"/>
            <a:ext cx="32278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MA-PMT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&lt; 1 cm spatial resolution</a:t>
            </a:r>
          </a:p>
          <a:p>
            <a:r>
              <a:rPr lang="en-US" sz="1400" dirty="0" smtClean="0"/>
              <a:t>&lt; 1 ns time resolution</a:t>
            </a:r>
          </a:p>
          <a:p>
            <a:r>
              <a:rPr lang="en-US" sz="1400" dirty="0" smtClean="0"/>
              <a:t>Compatible with the low torus fringe field</a:t>
            </a:r>
          </a:p>
          <a:p>
            <a:endParaRPr lang="en-US" sz="1400" dirty="0"/>
          </a:p>
          <a:p>
            <a:r>
              <a:rPr lang="en-US" sz="1400" dirty="0" smtClean="0"/>
              <a:t>Average MA-PMT gain ~ 2.7 10</a:t>
            </a:r>
            <a:r>
              <a:rPr lang="en-US" sz="1400" baseline="30000" dirty="0" smtClean="0"/>
              <a:t>6</a:t>
            </a:r>
            <a:endParaRPr lang="en-US" sz="1400" dirty="0"/>
          </a:p>
          <a:p>
            <a:r>
              <a:rPr lang="en-US" sz="1400" dirty="0" smtClean="0"/>
              <a:t>Corresponds to SPE ~ 400 </a:t>
            </a:r>
            <a:r>
              <a:rPr lang="en-US" sz="1400" dirty="0" err="1" smtClean="0"/>
              <a:t>fC</a:t>
            </a:r>
            <a:endParaRPr lang="en-US" sz="1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736936" y="842461"/>
            <a:ext cx="33137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</a:t>
            </a:r>
            <a:r>
              <a:rPr lang="en-US" sz="1400" dirty="0"/>
              <a:t>6x6 mm</a:t>
            </a:r>
            <a:r>
              <a:rPr lang="en-US" sz="1400" baseline="30000" dirty="0"/>
              <a:t>2</a:t>
            </a:r>
            <a:r>
              <a:rPr lang="en-US" sz="1400" dirty="0"/>
              <a:t> pixels cost effective device      </a:t>
            </a:r>
            <a:endParaRPr lang="en-US" sz="1400" dirty="0" smtClean="0"/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sensitivity on VIS towards UV </a:t>
            </a:r>
            <a:r>
              <a:rPr lang="en-US" sz="1400" dirty="0" smtClean="0"/>
              <a:t>light</a:t>
            </a:r>
            <a:endParaRPr lang="en-US" sz="1400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 Mature 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</a:t>
            </a:r>
            <a:r>
              <a:rPr lang="en-US" sz="1400" dirty="0"/>
              <a:t>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  <a:p>
            <a:pPr marL="285750" indent="-285750">
              <a:buFont typeface="Zapf Dingbats" charset="0"/>
              <a:buChar char="✓"/>
            </a:pPr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Expensive technology</a:t>
            </a:r>
          </a:p>
        </p:txBody>
      </p:sp>
    </p:spTree>
    <p:extLst>
      <p:ext uri="{BB962C8B-B14F-4D97-AF65-F5344CB8AC3E}">
        <p14:creationId xmlns:p14="http://schemas.microsoft.com/office/powerpoint/2010/main" val="20797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19697" y="1130185"/>
            <a:ext cx="3468545" cy="3194173"/>
            <a:chOff x="3681157" y="1130185"/>
            <a:chExt cx="3468545" cy="3194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1157" y="1130185"/>
              <a:ext cx="3445455" cy="31941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176811" y="2205182"/>
              <a:ext cx="972891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9746" y="-76200"/>
            <a:ext cx="49185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Readout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4" y="2302615"/>
            <a:ext cx="34947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 descr="C:\Users\Mirazita\Desktop\documenti\RICH_installation\AssemblyInEEL124\Photos\Sandro_RichAssembly_2017-03-22\IMG_20170322_113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731058"/>
            <a:ext cx="3003263" cy="16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ervice_S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94" y="1191713"/>
            <a:ext cx="1824263" cy="21987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51598" y="806263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SSP Fiber-Optic DAQ</a:t>
            </a: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324" y="806263"/>
            <a:ext cx="40683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Readout Electronics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 (matches sensor area)</a:t>
            </a:r>
          </a:p>
          <a:p>
            <a:r>
              <a:rPr lang="en-US" sz="1400" dirty="0" smtClean="0"/>
              <a:t>Modular Front-End (Mechanical adapter, ASIC, FPGA)</a:t>
            </a:r>
          </a:p>
          <a:p>
            <a:r>
              <a:rPr lang="en-US" sz="1400" dirty="0" smtClean="0"/>
              <a:t>Scalable fiber optic DAQ (TCP/IP or SSP)</a:t>
            </a:r>
          </a:p>
          <a:p>
            <a:r>
              <a:rPr lang="en-US" sz="1400" dirty="0" smtClean="0"/>
              <a:t>Tessellated (common HV, LV and optical fiber)</a:t>
            </a:r>
          </a:p>
        </p:txBody>
      </p:sp>
      <p:pic>
        <p:nvPicPr>
          <p:cNvPr id="5" name="Picture 4" descr="EPane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5988" y="4077706"/>
            <a:ext cx="2101914" cy="2761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40851" y="638013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Services</a:t>
            </a:r>
          </a:p>
          <a:p>
            <a:r>
              <a:rPr lang="en-US" sz="1400" b="1" dirty="0" smtClean="0">
                <a:solidFill>
                  <a:srgbClr val="000090"/>
                </a:solidFill>
              </a:rPr>
              <a:t>Air Cooling</a:t>
            </a:r>
            <a:endParaRPr lang="en-US" sz="1400" b="1" dirty="0">
              <a:solidFill>
                <a:srgbClr val="00009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938335" y="1130185"/>
            <a:ext cx="800219" cy="19524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Mechanics_EPane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94" y="4124960"/>
            <a:ext cx="2599797" cy="2419847"/>
          </a:xfrm>
          <a:prstGeom prst="rect">
            <a:avLst/>
          </a:prstGeom>
        </p:spPr>
      </p:pic>
      <p:pic>
        <p:nvPicPr>
          <p:cNvPr id="22" name="Picture 21" descr="FPGA_Hea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62" y="4165600"/>
            <a:ext cx="2890357" cy="21383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503157" y="3817183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Tile power dissipation ~ 3.5 W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2612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5" y="884601"/>
            <a:ext cx="2129726" cy="2129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" y="447040"/>
            <a:ext cx="2997200" cy="23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58447" y="-76200"/>
            <a:ext cx="52810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Front-End Electronics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MAROC_process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39" y="2893406"/>
            <a:ext cx="5435599" cy="3661987"/>
          </a:xfrm>
          <a:prstGeom prst="rect">
            <a:avLst/>
          </a:prstGeom>
        </p:spPr>
      </p:pic>
      <p:pic>
        <p:nvPicPr>
          <p:cNvPr id="5" name="Picture 4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5" y="977077"/>
            <a:ext cx="4456461" cy="171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60" y="345143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45143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5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7270" y="5827606"/>
            <a:ext cx="7527515" cy="458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59940" y="-76200"/>
            <a:ext cx="58781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Digital Readout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" name="Picture 1" descr="TDC_pedes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" y="1905404"/>
            <a:ext cx="3732968" cy="3605779"/>
          </a:xfrm>
          <a:prstGeom prst="rect">
            <a:avLst/>
          </a:prstGeom>
        </p:spPr>
      </p:pic>
      <p:pic>
        <p:nvPicPr>
          <p:cNvPr id="9" name="Picture 8" descr="Pulse_60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56" y="1905405"/>
            <a:ext cx="4330846" cy="3652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271" y="1600944"/>
            <a:ext cx="294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Pedestal level as seen by a test-point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49473" y="1599455"/>
            <a:ext cx="2021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As seen by RICH readout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1570" y="1070439"/>
            <a:ext cx="2200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Acceptance tests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5184" y="1095839"/>
            <a:ext cx="296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Internal </a:t>
            </a:r>
            <a:r>
              <a:rPr lang="en-US" sz="1600" dirty="0" err="1" smtClean="0">
                <a:solidFill>
                  <a:srgbClr val="FF0000"/>
                </a:solidFill>
              </a:rPr>
              <a:t>Pulser</a:t>
            </a:r>
            <a:r>
              <a:rPr lang="en-US" sz="1600" dirty="0" smtClean="0">
                <a:solidFill>
                  <a:srgbClr val="FF0000"/>
                </a:solidFill>
              </a:rPr>
              <a:t> Calibration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1570" y="5863890"/>
            <a:ext cx="714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Discrimination down to 20 </a:t>
            </a:r>
            <a:r>
              <a:rPr lang="en-US" sz="1600" dirty="0" err="1" smtClean="0"/>
              <a:t>fC</a:t>
            </a:r>
            <a:r>
              <a:rPr lang="en-US" sz="1600" dirty="0" smtClean="0"/>
              <a:t>, i.e. few % of SPE, allows sensor characterization  </a:t>
            </a:r>
            <a:endParaRPr lang="en-US" sz="1600" dirty="0"/>
          </a:p>
        </p:txBody>
      </p:sp>
      <p:sp>
        <p:nvSpPr>
          <p:cNvPr id="1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2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DC_calib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22" y="3554424"/>
            <a:ext cx="3788686" cy="28484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1170" y="1021179"/>
            <a:ext cx="3486528" cy="1999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43058" y="-76200"/>
            <a:ext cx="43119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Charge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8" name="Picture 17" descr="new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242" r="11980" b="13927"/>
          <a:stretch/>
        </p:blipFill>
        <p:spPr>
          <a:xfrm>
            <a:off x="185237" y="3554424"/>
            <a:ext cx="4149396" cy="292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88" y="1124857"/>
            <a:ext cx="29878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Multiplexed readout up to </a:t>
            </a:r>
            <a:r>
              <a:rPr lang="en-US" sz="1400" dirty="0"/>
              <a:t>5</a:t>
            </a:r>
            <a:r>
              <a:rPr lang="en-US" sz="1400" dirty="0" smtClean="0"/>
              <a:t>0 kHz</a:t>
            </a:r>
          </a:p>
          <a:p>
            <a:endParaRPr lang="en-US" sz="1400" dirty="0"/>
          </a:p>
          <a:p>
            <a:r>
              <a:rPr lang="en-US" sz="1400" dirty="0" smtClean="0"/>
              <a:t>High resolution SPE spectrum</a:t>
            </a:r>
          </a:p>
          <a:p>
            <a:endParaRPr lang="en-US" sz="1400" dirty="0" smtClean="0"/>
          </a:p>
          <a:p>
            <a:r>
              <a:rPr lang="en-US" sz="1400" dirty="0" smtClean="0"/>
              <a:t>Viable for </a:t>
            </a:r>
            <a:r>
              <a:rPr lang="en-US" sz="1400" dirty="0" smtClean="0">
                <a:solidFill>
                  <a:srgbClr val="FF0000"/>
                </a:solidFill>
              </a:rPr>
              <a:t>efficiency</a:t>
            </a:r>
            <a:r>
              <a:rPr lang="en-US" sz="1400" dirty="0" smtClean="0"/>
              <a:t> and </a:t>
            </a:r>
            <a:r>
              <a:rPr lang="en-US" sz="1400" dirty="0" smtClean="0">
                <a:solidFill>
                  <a:srgbClr val="FF0000"/>
                </a:solidFill>
              </a:rPr>
              <a:t>gain</a:t>
            </a:r>
            <a:r>
              <a:rPr lang="en-US" sz="1400" dirty="0" smtClean="0"/>
              <a:t> monitors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In conjunction with timing, allows the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tudy of PMT discharge and cross-talk </a:t>
            </a:r>
            <a:endParaRPr lang="en-US" sz="1400" dirty="0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 flipV="1">
            <a:off x="961571" y="4953003"/>
            <a:ext cx="790225" cy="12736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8565" y="4680861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Gain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7" name="Picture 26" descr="DSC_74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95" y="933096"/>
            <a:ext cx="3612513" cy="24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3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53657</TotalTime>
  <Words>1344</Words>
  <Application>Microsoft Macintosh PowerPoint</Application>
  <PresentationFormat>On-screen Show (4:3)</PresentationFormat>
  <Paragraphs>299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1014</cp:revision>
  <dcterms:created xsi:type="dcterms:W3CDTF">2012-03-30T13:12:09Z</dcterms:created>
  <dcterms:modified xsi:type="dcterms:W3CDTF">2017-07-07T10:41:41Z</dcterms:modified>
</cp:coreProperties>
</file>