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9" r:id="rId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F32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497" autoAdjust="0"/>
  </p:normalViewPr>
  <p:slideViewPr>
    <p:cSldViewPr snapToGrid="0">
      <p:cViewPr>
        <p:scale>
          <a:sx n="180" d="100"/>
          <a:sy n="180" d="100"/>
        </p:scale>
        <p:origin x="-936" y="79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94182-FC0D-1249-904D-9D304BD67559}" type="datetimeFigureOut">
              <a:rPr lang="en-US" smtClean="0"/>
              <a:t>03/05/18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5EAD3-4CA4-D84C-9730-CF7C7B786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3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EAD3-4CA4-D84C-9730-CF7C7B786D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42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1502-5815-4D43-B3CE-4734D5D1DEF9}" type="datetimeFigureOut">
              <a:rPr lang="en-US" smtClean="0"/>
              <a:t>03/05/18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5CAB-8DB5-4774-BD46-3A0EAA487B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432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1502-5815-4D43-B3CE-4734D5D1DEF9}" type="datetimeFigureOut">
              <a:rPr lang="en-US" smtClean="0"/>
              <a:t>03/05/18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5CAB-8DB5-4774-BD46-3A0EAA487B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1502-5815-4D43-B3CE-4734D5D1DEF9}" type="datetimeFigureOut">
              <a:rPr lang="en-US" smtClean="0"/>
              <a:t>03/05/18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5CAB-8DB5-4774-BD46-3A0EAA487B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22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1502-5815-4D43-B3CE-4734D5D1DEF9}" type="datetimeFigureOut">
              <a:rPr lang="en-US" smtClean="0"/>
              <a:t>03/05/18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5CAB-8DB5-4774-BD46-3A0EAA487B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85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1502-5815-4D43-B3CE-4734D5D1DEF9}" type="datetimeFigureOut">
              <a:rPr lang="en-US" smtClean="0"/>
              <a:t>03/05/18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5CAB-8DB5-4774-BD46-3A0EAA487B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93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1502-5815-4D43-B3CE-4734D5D1DEF9}" type="datetimeFigureOut">
              <a:rPr lang="en-US" smtClean="0"/>
              <a:t>03/05/18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5CAB-8DB5-4774-BD46-3A0EAA487B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833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1502-5815-4D43-B3CE-4734D5D1DEF9}" type="datetimeFigureOut">
              <a:rPr lang="en-US" smtClean="0"/>
              <a:t>03/05/18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5CAB-8DB5-4774-BD46-3A0EAA487B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1502-5815-4D43-B3CE-4734D5D1DEF9}" type="datetimeFigureOut">
              <a:rPr lang="en-US" smtClean="0"/>
              <a:t>03/05/18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5CAB-8DB5-4774-BD46-3A0EAA487B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77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1502-5815-4D43-B3CE-4734D5D1DEF9}" type="datetimeFigureOut">
              <a:rPr lang="en-US" smtClean="0"/>
              <a:t>03/05/18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5CAB-8DB5-4774-BD46-3A0EAA487B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848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1502-5815-4D43-B3CE-4734D5D1DEF9}" type="datetimeFigureOut">
              <a:rPr lang="en-US" smtClean="0"/>
              <a:t>03/05/18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5CAB-8DB5-4774-BD46-3A0EAA487B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13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1502-5815-4D43-B3CE-4734D5D1DEF9}" type="datetimeFigureOut">
              <a:rPr lang="en-US" smtClean="0"/>
              <a:t>03/05/18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5CAB-8DB5-4774-BD46-3A0EAA487B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03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11502-5815-4D43-B3CE-4734D5D1DEF9}" type="datetimeFigureOut">
              <a:rPr lang="en-US" smtClean="0"/>
              <a:t>03/05/18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15CAB-8DB5-4774-BD46-3A0EAA487B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26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jpeg"/><Relationship Id="rId12" Type="http://schemas.openxmlformats.org/officeDocument/2006/relationships/image" Target="../media/image12.jpeg"/><Relationship Id="rId13" Type="http://schemas.openxmlformats.org/officeDocument/2006/relationships/image" Target="../media/image13.jpeg"/><Relationship Id="rId1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jpeg"/><Relationship Id="rId10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:\LNF_JOBS BACK-UP\JLab-CLAS_12-RICH April_2013\MEETINGS\RICH Pics for P_TDR\CLAS-12_LTCC Plus RICH Module Assembly_A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525" r="6966" b="4041"/>
          <a:stretch/>
        </p:blipFill>
        <p:spPr bwMode="auto">
          <a:xfrm>
            <a:off x="4682066" y="900823"/>
            <a:ext cx="1921934" cy="2125938"/>
          </a:xfrm>
          <a:prstGeom prst="rect">
            <a:avLst/>
          </a:prstGeom>
          <a:extLst/>
        </p:spPr>
      </p:pic>
      <p:sp>
        <p:nvSpPr>
          <p:cNvPr id="4" name="TextBox 3"/>
          <p:cNvSpPr txBox="1"/>
          <p:nvPr/>
        </p:nvSpPr>
        <p:spPr>
          <a:xfrm>
            <a:off x="845545" y="26076"/>
            <a:ext cx="5848405" cy="643533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algn="r"/>
            <a:r>
              <a:rPr lang="en-US" sz="3600" b="1" i="1" dirty="0">
                <a:latin typeface="Trajan Pro"/>
              </a:rPr>
              <a:t>CLAS12</a:t>
            </a:r>
            <a:r>
              <a:rPr lang="en-US" sz="3600" b="1" dirty="0">
                <a:latin typeface="Trajan Pro"/>
              </a:rPr>
              <a:t> </a:t>
            </a:r>
            <a:r>
              <a:rPr lang="en-US" sz="3600" b="1" dirty="0" smtClean="0">
                <a:latin typeface="Trajan Pro"/>
              </a:rPr>
              <a:t>– RICH</a:t>
            </a:r>
            <a:endParaRPr lang="en-US" sz="3600" b="1" dirty="0">
              <a:latin typeface="Trajan Pro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98171"/>
              </p:ext>
            </p:extLst>
          </p:nvPr>
        </p:nvGraphicFramePr>
        <p:xfrm>
          <a:off x="143933" y="4749803"/>
          <a:ext cx="5867400" cy="3593613"/>
        </p:xfrm>
        <a:graphic>
          <a:graphicData uri="http://schemas.openxmlformats.org/drawingml/2006/table">
            <a:tbl>
              <a:tblPr firstRow="1" firstCol="1" lastCol="1" bandRow="1"/>
              <a:tblGrid>
                <a:gridCol w="2590800"/>
                <a:gridCol w="3276600"/>
              </a:tblGrid>
              <a:tr h="21151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PARAMETER</a:t>
                      </a:r>
                      <a:endParaRPr lang="en-US" sz="1300" b="1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DESIGN VALUE</a:t>
                      </a:r>
                      <a:endParaRPr lang="en-US" sz="1300" b="1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94">
                <a:tc>
                  <a:txBody>
                    <a:bodyPr/>
                    <a:lstStyle/>
                    <a:p>
                      <a:pPr algn="r"/>
                      <a:r>
                        <a:rPr lang="en-US" sz="1200" baseline="0" dirty="0" smtClean="0"/>
                        <a:t>M</a:t>
                      </a:r>
                      <a:r>
                        <a:rPr lang="en-US" sz="1200" dirty="0" smtClean="0"/>
                        <a:t>omentum range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3-8 GeV/c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94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lang="en-US" sz="1200" dirty="0" smtClean="0"/>
                        <a:t>/K</a:t>
                      </a:r>
                      <a:r>
                        <a:rPr lang="en-US" sz="1200" baseline="0" dirty="0" smtClean="0"/>
                        <a:t> rejection</a:t>
                      </a:r>
                      <a:r>
                        <a:rPr lang="en-US" sz="1200" dirty="0" smtClean="0"/>
                        <a:t> factor 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Not</a:t>
                      </a:r>
                      <a:r>
                        <a:rPr lang="en-US" sz="1200" baseline="0" dirty="0" smtClean="0"/>
                        <a:t> less than 500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9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Symbol" charset="2"/>
                          <a:cs typeface="Symbol" charset="2"/>
                        </a:rPr>
                        <a:t>K</a:t>
                      </a:r>
                      <a:r>
                        <a:rPr lang="en-US" sz="1200" dirty="0" smtClean="0"/>
                        <a:t>/p</a:t>
                      </a:r>
                      <a:r>
                        <a:rPr lang="en-US" sz="1200" baseline="0" dirty="0" smtClean="0"/>
                        <a:t> rejection</a:t>
                      </a:r>
                      <a:r>
                        <a:rPr lang="en-US" sz="1200" dirty="0" smtClean="0"/>
                        <a:t> factor </a:t>
                      </a: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Not</a:t>
                      </a:r>
                      <a:r>
                        <a:rPr lang="en-US" sz="1200" baseline="0" dirty="0" smtClean="0"/>
                        <a:t> less than 100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94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Angular coverage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r>
                        <a:rPr lang="en-US" sz="1200" baseline="30000" dirty="0" smtClean="0"/>
                        <a:t>o</a:t>
                      </a:r>
                      <a:r>
                        <a:rPr lang="en-US" sz="1200" dirty="0" smtClean="0"/>
                        <a:t> to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25</a:t>
                      </a:r>
                      <a:r>
                        <a:rPr lang="en-US" sz="1200" baseline="30000" dirty="0" smtClean="0"/>
                        <a:t>o</a:t>
                      </a:r>
                      <a:endParaRPr lang="en-US" sz="1200" baseline="300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94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Cherenkov light radiator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Aerogel 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94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Aerogel refraction index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1.05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94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Photodetector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64 channels photomultipliers (MA-PMTs)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94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Number of PMTs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391</a:t>
                      </a:r>
                      <a:endParaRPr lang="en-US" sz="1200" baseline="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94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Total number of readout channels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25024</a:t>
                      </a:r>
                      <a:endParaRPr lang="en-US" sz="1200" baseline="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94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Electronics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MAROC3 and FPGA on detector boards</a:t>
                      </a:r>
                    </a:p>
                    <a:p>
                      <a:r>
                        <a:rPr lang="en-US" sz="1200" dirty="0" smtClean="0"/>
                        <a:t>fully integrated into the CLAS12 DAQ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94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Data transfer to CLAS12 DAQ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Fiber optics cables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94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Spherical mirror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Carbon-fiber-reinforced polymer (CFRP)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Radius</a:t>
                      </a:r>
                      <a:r>
                        <a:rPr lang="en-US" sz="1200" baseline="0" dirty="0" smtClean="0"/>
                        <a:t> of curvature </a:t>
                      </a:r>
                      <a:r>
                        <a:rPr lang="en-US" sz="1200" dirty="0" smtClean="0"/>
                        <a:t>=2700 mm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Area= 3.38 m</a:t>
                      </a:r>
                      <a:r>
                        <a:rPr lang="en-US" sz="1200" baseline="30000" dirty="0" smtClean="0"/>
                        <a:t>2</a:t>
                      </a:r>
                      <a:endParaRPr lang="en-US" sz="1200" dirty="0" smtClean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94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Flat mirror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Sandwich with glass skin</a:t>
                      </a:r>
                      <a:r>
                        <a:rPr lang="en-US" sz="1200" baseline="0" dirty="0" smtClean="0"/>
                        <a:t> (0.7+0.7 mm)</a:t>
                      </a:r>
                      <a:r>
                        <a:rPr lang="en-US" sz="1200" dirty="0" smtClean="0"/>
                        <a:t> and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</a:rPr>
                        <a:t>Al </a:t>
                      </a:r>
                      <a:r>
                        <a:rPr lang="en-US" sz="1200" baseline="0" dirty="0" smtClean="0"/>
                        <a:t>honeycomb core 8.6 mm thick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18533" y="4309534"/>
            <a:ext cx="3927453" cy="359858"/>
          </a:xfrm>
          <a:prstGeom prst="rect">
            <a:avLst/>
          </a:prstGeom>
        </p:spPr>
        <p:txBody>
          <a:bodyPr wrap="none" lIns="82058" tIns="41029" rIns="82058" bIns="41029">
            <a:spAutoFit/>
          </a:bodyPr>
          <a:lstStyle/>
          <a:p>
            <a:r>
              <a:rPr lang="en-US" b="1" dirty="0" smtClean="0">
                <a:latin typeface="Trajan Pro"/>
                <a:ea typeface="MS Mincho"/>
                <a:cs typeface="Times New Roman"/>
              </a:rPr>
              <a:t>RICH - TECHNICAL </a:t>
            </a:r>
            <a:r>
              <a:rPr lang="en-US" b="1" dirty="0">
                <a:latin typeface="Trajan Pro"/>
                <a:ea typeface="MS Mincho"/>
                <a:cs typeface="Times New Roman"/>
              </a:rPr>
              <a:t>PARAMETERS</a:t>
            </a:r>
            <a:endParaRPr lang="en-US" dirty="0">
              <a:latin typeface="Trajan Pr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884150"/>
            <a:ext cx="4419600" cy="3222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pPr marL="108000" indent="-108000">
              <a:buFont typeface="Arial"/>
              <a:buChar char="•"/>
            </a:pPr>
            <a:r>
              <a:rPr lang="en-US" sz="1200" dirty="0" smtClean="0"/>
              <a:t>The Ring Imaging Cherenkov detector (RICH</a:t>
            </a:r>
            <a:r>
              <a:rPr lang="en-US" sz="1200" dirty="0"/>
              <a:t>) is designed to improve CLAS12 particle identification in the momentum range 3-8 GeV/</a:t>
            </a:r>
            <a:r>
              <a:rPr lang="en-US" sz="1200" dirty="0" smtClean="0"/>
              <a:t>c</a:t>
            </a:r>
            <a:r>
              <a:rPr lang="en-US" sz="1200" dirty="0"/>
              <a:t> </a:t>
            </a:r>
            <a:r>
              <a:rPr lang="en-US" sz="1200" dirty="0" smtClean="0"/>
              <a:t>and will </a:t>
            </a:r>
            <a:r>
              <a:rPr lang="en-US" sz="1200" dirty="0"/>
              <a:t>replace one sector of the existing LTCC </a:t>
            </a:r>
            <a:r>
              <a:rPr lang="en-US" sz="1200" dirty="0" smtClean="0"/>
              <a:t>detector.</a:t>
            </a:r>
          </a:p>
          <a:p>
            <a:pPr marL="108000" indent="-108000">
              <a:buFont typeface="Arial"/>
              <a:buChar char="•"/>
            </a:pPr>
            <a:r>
              <a:rPr lang="en-US" sz="1200" dirty="0" smtClean="0"/>
              <a:t>The RICH </a:t>
            </a:r>
            <a:r>
              <a:rPr lang="en-US" sz="1200" dirty="0"/>
              <a:t>design </a:t>
            </a:r>
            <a:r>
              <a:rPr lang="en-US" sz="1200" dirty="0" smtClean="0"/>
              <a:t>incorporates </a:t>
            </a:r>
            <a:r>
              <a:rPr lang="en-US" sz="1200" dirty="0"/>
              <a:t>aerogel radiators, visible light photon </a:t>
            </a:r>
            <a:r>
              <a:rPr lang="en-US" sz="1200" dirty="0" smtClean="0"/>
              <a:t>detectors, and </a:t>
            </a:r>
            <a:r>
              <a:rPr lang="en-US" sz="1200" dirty="0"/>
              <a:t>a focusing mirror </a:t>
            </a:r>
            <a:r>
              <a:rPr lang="en-US" sz="1200" dirty="0" smtClean="0"/>
              <a:t>system which will </a:t>
            </a:r>
            <a:r>
              <a:rPr lang="en-US" sz="1200" dirty="0"/>
              <a:t>be used to reduce the detection area instrumented by photon detectors to ~1 m</a:t>
            </a:r>
            <a:r>
              <a:rPr lang="en-US" sz="1200" baseline="30000" dirty="0"/>
              <a:t>2</a:t>
            </a:r>
            <a:r>
              <a:rPr lang="en-US" sz="1200" dirty="0"/>
              <a:t> </a:t>
            </a:r>
            <a:r>
              <a:rPr lang="en-US" sz="1200" dirty="0" smtClean="0"/>
              <a:t>. Multi</a:t>
            </a:r>
            <a:r>
              <a:rPr lang="en-US" sz="1200" dirty="0"/>
              <a:t>-anode photomultiplier tubes (MA-PMTs) provide the required spatial </a:t>
            </a:r>
            <a:r>
              <a:rPr lang="en-US" sz="1200" dirty="0" smtClean="0"/>
              <a:t>resolution and match </a:t>
            </a:r>
            <a:r>
              <a:rPr lang="en-US" sz="1200" dirty="0"/>
              <a:t>the aerogel Cherenkov light spectrum (</a:t>
            </a:r>
            <a:r>
              <a:rPr lang="en-US" sz="1200" dirty="0" smtClean="0"/>
              <a:t>visible </a:t>
            </a:r>
            <a:r>
              <a:rPr lang="en-US" sz="1200" dirty="0"/>
              <a:t>and near-ultraviolet </a:t>
            </a:r>
            <a:r>
              <a:rPr lang="en-US" sz="1200" dirty="0" smtClean="0"/>
              <a:t>region). </a:t>
            </a:r>
          </a:p>
          <a:p>
            <a:pPr marL="108000" indent="-108000">
              <a:buFont typeface="Arial"/>
              <a:buChar char="•"/>
            </a:pPr>
            <a:r>
              <a:rPr lang="en-US" sz="1200" dirty="0" smtClean="0"/>
              <a:t>For </a:t>
            </a:r>
            <a:r>
              <a:rPr lang="en-US" sz="1200" dirty="0"/>
              <a:t>forward scattered particles </a:t>
            </a:r>
            <a:r>
              <a:rPr lang="en-US" sz="1200" dirty="0" smtClean="0"/>
              <a:t>(</a:t>
            </a:r>
            <a:r>
              <a:rPr lang="en-US" sz="1200" dirty="0">
                <a:latin typeface="Symbol" charset="2"/>
                <a:cs typeface="Symbol" charset="2"/>
              </a:rPr>
              <a:t>q</a:t>
            </a:r>
            <a:r>
              <a:rPr lang="en-US" sz="1200" dirty="0" smtClean="0"/>
              <a:t>&lt;</a:t>
            </a:r>
            <a:r>
              <a:rPr lang="en-US" sz="1200" dirty="0"/>
              <a:t> </a:t>
            </a:r>
            <a:r>
              <a:rPr lang="en-US" sz="1200" dirty="0" smtClean="0"/>
              <a:t>13</a:t>
            </a:r>
            <a:r>
              <a:rPr lang="en-US" sz="1200" baseline="30000" dirty="0" smtClean="0"/>
              <a:t>o</a:t>
            </a:r>
            <a:r>
              <a:rPr lang="en-US" sz="1200" dirty="0" smtClean="0"/>
              <a:t>) </a:t>
            </a:r>
            <a:r>
              <a:rPr lang="en-US" sz="1200" dirty="0"/>
              <a:t>with </a:t>
            </a:r>
            <a:r>
              <a:rPr lang="en-US" sz="1200" dirty="0" smtClean="0"/>
              <a:t>momenta </a:t>
            </a:r>
            <a:r>
              <a:rPr lang="en-US" sz="1200" dirty="0"/>
              <a:t>3 - 8 GeV</a:t>
            </a:r>
            <a:r>
              <a:rPr lang="en-US" sz="1200" dirty="0" smtClean="0"/>
              <a:t>/c</a:t>
            </a:r>
            <a:r>
              <a:rPr lang="en-US" sz="1200" dirty="0"/>
              <a:t>, a proximity imaging method with </a:t>
            </a:r>
            <a:r>
              <a:rPr lang="en-US" sz="1200" dirty="0" smtClean="0"/>
              <a:t>thin (2 cm) aerogel </a:t>
            </a:r>
            <a:r>
              <a:rPr lang="en-US" sz="1200" dirty="0"/>
              <a:t>and direct Cherenkov light detection will be used. </a:t>
            </a:r>
            <a:endParaRPr lang="en-US" sz="1200" dirty="0" smtClean="0"/>
          </a:p>
          <a:p>
            <a:pPr marL="108000" indent="-108000">
              <a:buFont typeface="Arial"/>
              <a:buChar char="•"/>
            </a:pPr>
            <a:r>
              <a:rPr lang="en-US" sz="1200" dirty="0" smtClean="0"/>
              <a:t>For </a:t>
            </a:r>
            <a:r>
              <a:rPr lang="en-US" sz="1200" dirty="0"/>
              <a:t>larger incident particle angles of </a:t>
            </a:r>
            <a:r>
              <a:rPr lang="en-US" sz="1200" dirty="0" smtClean="0"/>
              <a:t>13</a:t>
            </a:r>
            <a:r>
              <a:rPr lang="en-US" sz="1200" baseline="30000" dirty="0" smtClean="0"/>
              <a:t>o</a:t>
            </a:r>
            <a:r>
              <a:rPr lang="en-US" sz="1200" dirty="0" smtClean="0"/>
              <a:t>&lt;</a:t>
            </a:r>
            <a:r>
              <a:rPr lang="en-US" sz="1200" dirty="0">
                <a:latin typeface="Symbol" charset="2"/>
                <a:cs typeface="Symbol" charset="2"/>
              </a:rPr>
              <a:t>q</a:t>
            </a:r>
            <a:r>
              <a:rPr lang="en-US" sz="1200" dirty="0" smtClean="0"/>
              <a:t>&lt;25</a:t>
            </a:r>
            <a:r>
              <a:rPr lang="en-US" sz="1200" baseline="30000" dirty="0" smtClean="0"/>
              <a:t>o</a:t>
            </a:r>
            <a:r>
              <a:rPr lang="en-US" sz="1200" dirty="0"/>
              <a:t>  </a:t>
            </a:r>
            <a:r>
              <a:rPr lang="en-US" sz="1200" dirty="0" smtClean="0"/>
              <a:t>and </a:t>
            </a:r>
            <a:r>
              <a:rPr lang="en-US" sz="1200" dirty="0"/>
              <a:t>momenta </a:t>
            </a:r>
            <a:r>
              <a:rPr lang="en-US" sz="1200" dirty="0" smtClean="0"/>
              <a:t>of  3 </a:t>
            </a:r>
            <a:r>
              <a:rPr lang="en-US" sz="1200" dirty="0"/>
              <a:t>- 6 GeV</a:t>
            </a:r>
            <a:r>
              <a:rPr lang="en-US" sz="1200" dirty="0" smtClean="0"/>
              <a:t>/c</a:t>
            </a:r>
            <a:r>
              <a:rPr lang="en-US" sz="1200" dirty="0"/>
              <a:t>, the Cherenkov light will be </a:t>
            </a:r>
            <a:r>
              <a:rPr lang="en-US" sz="1200" dirty="0" smtClean="0"/>
              <a:t>produced by a thicker aerogel (6 cm), focused </a:t>
            </a:r>
            <a:r>
              <a:rPr lang="en-US" sz="1200" dirty="0"/>
              <a:t>by a spherical mirror, undergo two further passes through the thin radiator material and a reflection from planar mirrors before detection</a:t>
            </a:r>
            <a:r>
              <a:rPr lang="en-US" sz="1200" dirty="0" smtClean="0"/>
              <a:t>. </a:t>
            </a:r>
            <a:endParaRPr lang="en-US" sz="1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09600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DSCF677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93533"/>
            <a:ext cx="2044700" cy="2726267"/>
          </a:xfrm>
          <a:prstGeom prst="rect">
            <a:avLst/>
          </a:prstGeom>
        </p:spPr>
      </p:pic>
      <p:pic>
        <p:nvPicPr>
          <p:cNvPr id="12" name="Picture 11" descr="JLab_s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8760458"/>
            <a:ext cx="1183302" cy="307342"/>
          </a:xfrm>
          <a:prstGeom prst="rect">
            <a:avLst/>
          </a:prstGeom>
        </p:spPr>
      </p:pic>
      <p:pic>
        <p:nvPicPr>
          <p:cNvPr id="13" name="Picture 12" descr="jsa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8763000"/>
            <a:ext cx="513910" cy="355602"/>
          </a:xfrm>
          <a:prstGeom prst="rect">
            <a:avLst/>
          </a:prstGeom>
        </p:spPr>
      </p:pic>
      <p:pic>
        <p:nvPicPr>
          <p:cNvPr id="14" name="Picture 13" descr="New_DOE_Logo_Color_04280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00" y="8763000"/>
            <a:ext cx="1023581" cy="265125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0" y="8610600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JLab12_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655574"/>
            <a:ext cx="1111250" cy="488426"/>
          </a:xfrm>
          <a:prstGeom prst="rect">
            <a:avLst/>
          </a:prstGeom>
        </p:spPr>
      </p:pic>
      <p:pic>
        <p:nvPicPr>
          <p:cNvPr id="17" name="Picture 16" descr="INFN_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8686800"/>
            <a:ext cx="702448" cy="44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01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Lab_s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8760458"/>
            <a:ext cx="1183302" cy="307342"/>
          </a:xfrm>
          <a:prstGeom prst="rect">
            <a:avLst/>
          </a:prstGeom>
        </p:spPr>
      </p:pic>
      <p:pic>
        <p:nvPicPr>
          <p:cNvPr id="9" name="Picture 8" descr="jsa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8763000"/>
            <a:ext cx="513910" cy="355602"/>
          </a:xfrm>
          <a:prstGeom prst="rect">
            <a:avLst/>
          </a:prstGeom>
        </p:spPr>
      </p:pic>
      <p:pic>
        <p:nvPicPr>
          <p:cNvPr id="10" name="Picture 9" descr="New_DOE_Logo_Color_0428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8763000"/>
            <a:ext cx="1023581" cy="26512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0" y="8610600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54966" y="6723564"/>
            <a:ext cx="5943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6432" indent="-256432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0000"/>
                </a:solidFill>
                <a:cs typeface="Arial" pitchFamily="34" charset="0"/>
              </a:rPr>
              <a:t>Main Project Features</a:t>
            </a:r>
            <a:endParaRPr lang="en-US" sz="1400" b="1" dirty="0">
              <a:solidFill>
                <a:srgbClr val="000000"/>
              </a:solidFill>
              <a:cs typeface="Arial" pitchFamily="34" charset="0"/>
            </a:endParaRPr>
          </a:p>
          <a:p>
            <a:pPr marL="256432" indent="-256432">
              <a:buFont typeface="Arial" pitchFamily="34" charset="0"/>
              <a:buChar char="•"/>
            </a:pPr>
            <a:endParaRPr lang="en-US" sz="800" i="1" dirty="0" smtClean="0">
              <a:solidFill>
                <a:srgbClr val="000000"/>
              </a:solidFill>
            </a:endParaRPr>
          </a:p>
          <a:p>
            <a:pPr marL="468000" lvl="1" indent="-216000">
              <a:buFontTx/>
              <a:buAutoNum type="arabicPeriod"/>
            </a:pPr>
            <a:r>
              <a:rPr lang="en-US" sz="1200" i="1" dirty="0">
                <a:solidFill>
                  <a:srgbClr val="000000"/>
                </a:solidFill>
                <a:cs typeface="Arial" pitchFamily="34" charset="0"/>
              </a:rPr>
              <a:t>MA-PMTs</a:t>
            </a:r>
            <a:r>
              <a:rPr lang="en-US" sz="1200" dirty="0">
                <a:solidFill>
                  <a:srgbClr val="000000"/>
                </a:solidFill>
                <a:cs typeface="Arial" pitchFamily="34" charset="0"/>
              </a:rPr>
              <a:t>: First use in RICH of multi-anode </a:t>
            </a:r>
            <a:r>
              <a:rPr lang="en-US" sz="1200" dirty="0">
                <a:solidFill>
                  <a:srgbClr val="000000"/>
                </a:solidFill>
              </a:rPr>
              <a:t>80 H8500 and 350 H12700 </a:t>
            </a:r>
            <a:r>
              <a:rPr lang="en-US" sz="1200" dirty="0" err="1">
                <a:solidFill>
                  <a:srgbClr val="000000"/>
                </a:solidFill>
              </a:rPr>
              <a:t>PMTs.</a:t>
            </a:r>
            <a:endParaRPr lang="en-US" sz="1200" dirty="0">
              <a:solidFill>
                <a:srgbClr val="000000"/>
              </a:solidFill>
              <a:cs typeface="Arial" pitchFamily="34" charset="0"/>
            </a:endParaRPr>
          </a:p>
          <a:p>
            <a:pPr marL="468000" lvl="1" indent="-216000">
              <a:buFontTx/>
              <a:buAutoNum type="arabicPeriod"/>
            </a:pPr>
            <a:r>
              <a:rPr lang="en-US" sz="1200" i="1" dirty="0" smtClean="0">
                <a:solidFill>
                  <a:srgbClr val="000000"/>
                </a:solidFill>
              </a:rPr>
              <a:t>Electronics</a:t>
            </a:r>
            <a:r>
              <a:rPr lang="en-US" sz="1200" dirty="0" smtClean="0">
                <a:solidFill>
                  <a:srgbClr val="000000"/>
                </a:solidFill>
              </a:rPr>
              <a:t>: Modular front-end with local dead-time free signal processing, typical pedestal width at the level of 1% SPE signal and time resolution of 1 ns.</a:t>
            </a:r>
          </a:p>
          <a:p>
            <a:pPr marL="468000" lvl="1" indent="-216000">
              <a:buFontTx/>
              <a:buAutoNum type="arabicPeriod"/>
            </a:pPr>
            <a:r>
              <a:rPr lang="en-US" sz="1200" i="1" dirty="0" smtClean="0">
                <a:solidFill>
                  <a:srgbClr val="000000"/>
                </a:solidFill>
              </a:rPr>
              <a:t>Aerogel</a:t>
            </a:r>
            <a:r>
              <a:rPr lang="en-US" sz="1200" dirty="0" smtClean="0">
                <a:solidFill>
                  <a:srgbClr val="000000"/>
                </a:solidFill>
              </a:rPr>
              <a:t>: Unprecedented transparency and size at n=1.05. </a:t>
            </a:r>
          </a:p>
          <a:p>
            <a:pPr marL="468000" lvl="1" indent="-216000">
              <a:buFont typeface="+mj-lt"/>
              <a:buAutoNum type="arabicPeriod"/>
            </a:pPr>
            <a:r>
              <a:rPr lang="en-US" sz="1200" i="1" dirty="0" smtClean="0">
                <a:solidFill>
                  <a:srgbClr val="000000"/>
                </a:solidFill>
              </a:rPr>
              <a:t> Planar Mirrors</a:t>
            </a:r>
            <a:r>
              <a:rPr lang="en-US" sz="1200" dirty="0" smtClean="0">
                <a:solidFill>
                  <a:srgbClr val="000000"/>
                </a:solidFill>
              </a:rPr>
              <a:t>: First use of skin-glass mirrors in nuclear physics experiment. </a:t>
            </a:r>
            <a:endParaRPr lang="en-US" sz="1200" i="1" dirty="0" smtClean="0">
              <a:solidFill>
                <a:srgbClr val="000000"/>
              </a:solidFill>
            </a:endParaRPr>
          </a:p>
          <a:p>
            <a:pPr marL="468000" lvl="1" indent="-216000">
              <a:buFont typeface="+mj-lt"/>
              <a:buAutoNum type="arabicPeriod"/>
            </a:pPr>
            <a:r>
              <a:rPr lang="en-US" sz="1200" i="1" dirty="0" smtClean="0">
                <a:solidFill>
                  <a:srgbClr val="000000"/>
                </a:solidFill>
              </a:rPr>
              <a:t>Spherical mirrors: </a:t>
            </a:r>
            <a:r>
              <a:rPr lang="en-US" sz="1200" dirty="0" smtClean="0">
                <a:solidFill>
                  <a:srgbClr val="000000"/>
                </a:solidFill>
              </a:rPr>
              <a:t>Carbon fiber evolution of </a:t>
            </a:r>
            <a:r>
              <a:rPr lang="en-US" sz="1200" dirty="0" err="1" smtClean="0">
                <a:solidFill>
                  <a:srgbClr val="000000"/>
                </a:solidFill>
              </a:rPr>
              <a:t>LHCb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mirrorrs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i="1" dirty="0">
                <a:solidFill>
                  <a:srgbClr val="000000"/>
                </a:solidFill>
              </a:rPr>
              <a:t>(</a:t>
            </a:r>
            <a:r>
              <a:rPr lang="en-US" sz="1200" dirty="0" smtClean="0">
                <a:solidFill>
                  <a:srgbClr val="000000"/>
                </a:solidFill>
              </a:rPr>
              <a:t>30% lighter).</a:t>
            </a:r>
          </a:p>
          <a:p>
            <a:pPr marL="468000" lvl="1" indent="-216000">
              <a:buFont typeface="+mj-lt"/>
              <a:buAutoNum type="arabicPeriod"/>
            </a:pPr>
            <a:r>
              <a:rPr lang="en-US" sz="1200" i="1" dirty="0" smtClean="0">
                <a:solidFill>
                  <a:srgbClr val="000000"/>
                </a:solidFill>
                <a:cs typeface="Arial" pitchFamily="34" charset="0"/>
              </a:rPr>
              <a:t>Mechanics</a:t>
            </a: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: </a:t>
            </a:r>
            <a:r>
              <a:rPr lang="en-US" sz="1200" dirty="0">
                <a:solidFill>
                  <a:srgbClr val="000000"/>
                </a:solidFill>
                <a:cs typeface="Arial" pitchFamily="34" charset="0"/>
              </a:rPr>
              <a:t>C</a:t>
            </a: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omposite material structures derived from aero industry.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0855" y="1805602"/>
            <a:ext cx="411480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6432" indent="-256432">
              <a:buFont typeface="Arial" pitchFamily="34" charset="0"/>
              <a:buChar char="•"/>
            </a:pPr>
            <a:r>
              <a:rPr lang="en-US" sz="1400" b="1" dirty="0">
                <a:cs typeface="Arial" pitchFamily="34" charset="0"/>
              </a:rPr>
              <a:t>Significant </a:t>
            </a:r>
            <a:r>
              <a:rPr lang="en-US" sz="1400" b="1" dirty="0" smtClean="0">
                <a:cs typeface="Arial" pitchFamily="34" charset="0"/>
              </a:rPr>
              <a:t>dates</a:t>
            </a:r>
          </a:p>
          <a:p>
            <a:endParaRPr lang="en-US" sz="500" b="1" dirty="0">
              <a:cs typeface="Arial" pitchFamily="34" charset="0"/>
            </a:endParaRPr>
          </a:p>
          <a:p>
            <a:pPr marL="396875" lvl="1" indent="-163513">
              <a:buFont typeface="Lucida Grande"/>
              <a:buChar char="–"/>
            </a:pPr>
            <a:r>
              <a:rPr lang="en-US" sz="1200" dirty="0" smtClean="0">
                <a:cs typeface="Arial"/>
              </a:rPr>
              <a:t>Sep. 2013: Physics </a:t>
            </a:r>
            <a:r>
              <a:rPr lang="en-US" sz="1200" dirty="0">
                <a:cs typeface="Arial"/>
              </a:rPr>
              <a:t>Division review with DOE </a:t>
            </a:r>
            <a:r>
              <a:rPr lang="en-US" sz="1200" dirty="0" smtClean="0">
                <a:cs typeface="Arial"/>
              </a:rPr>
              <a:t>observers.</a:t>
            </a:r>
          </a:p>
          <a:p>
            <a:pPr marL="396875" lvl="1" indent="-163513">
              <a:buFont typeface="Lucida Grande"/>
              <a:buChar char="–"/>
            </a:pPr>
            <a:r>
              <a:rPr lang="en-US" sz="1200" dirty="0">
                <a:cs typeface="Arial"/>
              </a:rPr>
              <a:t>Sep. 2013: RICH project </a:t>
            </a:r>
            <a:r>
              <a:rPr lang="en-US" sz="1200" dirty="0" smtClean="0">
                <a:cs typeface="Arial"/>
              </a:rPr>
              <a:t>start.</a:t>
            </a:r>
            <a:endParaRPr lang="en-US" sz="1200" dirty="0">
              <a:cs typeface="Arial"/>
            </a:endParaRPr>
          </a:p>
          <a:p>
            <a:pPr marL="396875" lvl="1" indent="-163513">
              <a:buFont typeface="Lucida Grande"/>
              <a:buChar char="–"/>
            </a:pPr>
            <a:r>
              <a:rPr lang="en-US" sz="1200" dirty="0" smtClean="0">
                <a:cs typeface="Arial"/>
              </a:rPr>
              <a:t>Oct. 2015: Mid-term project review.</a:t>
            </a:r>
          </a:p>
          <a:p>
            <a:pPr marL="396875" lvl="1" indent="-163513">
              <a:buFont typeface="Lucida Grande"/>
              <a:buChar char="–"/>
            </a:pPr>
            <a:r>
              <a:rPr lang="en-US" sz="1200" dirty="0" smtClean="0">
                <a:solidFill>
                  <a:srgbClr val="000000"/>
                </a:solidFill>
                <a:cs typeface="Arial"/>
              </a:rPr>
              <a:t>Jun. 2016:  Readiness review.</a:t>
            </a:r>
          </a:p>
          <a:p>
            <a:pPr marL="396875" lvl="1" indent="-163513">
              <a:buFont typeface="Lucida Grande"/>
              <a:buChar char="–"/>
            </a:pPr>
            <a:r>
              <a:rPr lang="en-US" sz="1200" dirty="0" smtClean="0">
                <a:solidFill>
                  <a:srgbClr val="000000"/>
                </a:solidFill>
                <a:cs typeface="Arial"/>
              </a:rPr>
              <a:t>Dec. 2017: 1</a:t>
            </a:r>
            <a:r>
              <a:rPr lang="en-US" sz="1200" baseline="30000" dirty="0" smtClean="0">
                <a:solidFill>
                  <a:srgbClr val="000000"/>
                </a:solidFill>
                <a:cs typeface="Arial"/>
              </a:rPr>
              <a:t>st</a:t>
            </a:r>
            <a:r>
              <a:rPr lang="en-US" sz="1200" dirty="0" smtClean="0">
                <a:solidFill>
                  <a:srgbClr val="000000"/>
                </a:solidFill>
                <a:cs typeface="Arial"/>
              </a:rPr>
              <a:t>  module </a:t>
            </a:r>
            <a:r>
              <a:rPr lang="en-US" sz="1200" dirty="0" smtClean="0">
                <a:solidFill>
                  <a:srgbClr val="000000"/>
                </a:solidFill>
                <a:cs typeface="Arial"/>
              </a:rPr>
              <a:t>complete.</a:t>
            </a:r>
            <a:endParaRPr lang="en-US" sz="1200" dirty="0" smtClean="0">
              <a:solidFill>
                <a:srgbClr val="000000"/>
              </a:solidFill>
              <a:cs typeface="Arial"/>
            </a:endParaRPr>
          </a:p>
          <a:p>
            <a:pPr marL="396875" lvl="1" indent="-163513">
              <a:buFont typeface="Lucida Grande"/>
              <a:buChar char="–"/>
            </a:pPr>
            <a:r>
              <a:rPr lang="en-US" sz="1200" dirty="0" smtClean="0">
                <a:solidFill>
                  <a:srgbClr val="000000"/>
                </a:solidFill>
                <a:cs typeface="Arial"/>
              </a:rPr>
              <a:t>Jan.  2018: 1</a:t>
            </a:r>
            <a:r>
              <a:rPr lang="en-US" sz="1200" baseline="30000" dirty="0" smtClean="0">
                <a:solidFill>
                  <a:srgbClr val="000000"/>
                </a:solidFill>
                <a:cs typeface="Arial"/>
              </a:rPr>
              <a:t>st</a:t>
            </a:r>
            <a:r>
              <a:rPr lang="en-US" sz="1200" dirty="0" smtClean="0">
                <a:solidFill>
                  <a:srgbClr val="000000"/>
                </a:solidFill>
                <a:cs typeface="Arial"/>
              </a:rPr>
              <a:t> module Installation and data-taking </a:t>
            </a:r>
            <a:r>
              <a:rPr lang="en-US" sz="1200" dirty="0" smtClean="0">
                <a:solidFill>
                  <a:srgbClr val="000000"/>
                </a:solidFill>
                <a:cs typeface="Arial"/>
              </a:rPr>
              <a:t>start. </a:t>
            </a:r>
            <a:endParaRPr lang="en-US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6755" y="180371"/>
            <a:ext cx="411480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6432" indent="-256432">
              <a:buFont typeface="Arial" pitchFamily="34" charset="0"/>
              <a:buChar char="•"/>
            </a:pPr>
            <a:r>
              <a:rPr lang="en-US" sz="1400" b="1" dirty="0" smtClean="0">
                <a:cs typeface="Arial" pitchFamily="34" charset="0"/>
              </a:rPr>
              <a:t>Project </a:t>
            </a:r>
            <a:r>
              <a:rPr lang="en-US" sz="1400" b="1" dirty="0" smtClean="0">
                <a:cs typeface="Arial" pitchFamily="34" charset="0"/>
              </a:rPr>
              <a:t>Leadership</a:t>
            </a:r>
          </a:p>
          <a:p>
            <a:r>
              <a:rPr lang="en-US" sz="500" b="1" dirty="0" smtClean="0">
                <a:cs typeface="Arial" pitchFamily="34" charset="0"/>
              </a:rPr>
              <a:t>  </a:t>
            </a:r>
            <a:endParaRPr lang="en-US" sz="500" b="1" dirty="0">
              <a:cs typeface="Arial" pitchFamily="34" charset="0"/>
            </a:endParaRPr>
          </a:p>
          <a:p>
            <a:pPr marL="396875" lvl="1" indent="-163513">
              <a:buFont typeface="Lucida Grande"/>
              <a:buChar char="–"/>
            </a:pPr>
            <a:r>
              <a:rPr lang="en-US" sz="1200" u="sng" dirty="0" smtClean="0">
                <a:cs typeface="Arial" pitchFamily="34" charset="0"/>
              </a:rPr>
              <a:t>The </a:t>
            </a:r>
            <a:r>
              <a:rPr lang="en-US" sz="1200" u="sng" dirty="0">
                <a:cs typeface="Arial" pitchFamily="34" charset="0"/>
              </a:rPr>
              <a:t>RICH collaboration</a:t>
            </a:r>
            <a:r>
              <a:rPr lang="en-US" sz="1200" dirty="0">
                <a:cs typeface="Arial" pitchFamily="34" charset="0"/>
              </a:rPr>
              <a:t> includes </a:t>
            </a:r>
            <a:r>
              <a:rPr lang="en-US" sz="1200" dirty="0" smtClean="0">
                <a:cs typeface="Arial"/>
              </a:rPr>
              <a:t>INFN (</a:t>
            </a:r>
            <a:r>
              <a:rPr lang="en-US" sz="1200" dirty="0">
                <a:cs typeface="Arial"/>
              </a:rPr>
              <a:t>Italy), </a:t>
            </a:r>
            <a:r>
              <a:rPr lang="en-US" sz="1200" dirty="0" smtClean="0">
                <a:cs typeface="Arial"/>
              </a:rPr>
              <a:t>JLab, </a:t>
            </a:r>
            <a:r>
              <a:rPr lang="en-US" sz="1200" dirty="0">
                <a:cs typeface="Arial"/>
              </a:rPr>
              <a:t>Argonne National </a:t>
            </a:r>
            <a:r>
              <a:rPr lang="en-US" sz="1200" dirty="0" smtClean="0">
                <a:cs typeface="Arial"/>
              </a:rPr>
              <a:t>Lab, </a:t>
            </a:r>
            <a:r>
              <a:rPr lang="en-US" sz="1200" dirty="0">
                <a:cs typeface="Arial"/>
              </a:rPr>
              <a:t>Duquesne </a:t>
            </a:r>
            <a:r>
              <a:rPr lang="en-US" sz="1200" dirty="0" smtClean="0">
                <a:cs typeface="Arial"/>
              </a:rPr>
              <a:t>University </a:t>
            </a:r>
            <a:r>
              <a:rPr lang="en-US" sz="1200" dirty="0" smtClean="0">
                <a:solidFill>
                  <a:srgbClr val="000000"/>
                </a:solidFill>
                <a:cs typeface="Arial"/>
              </a:rPr>
              <a:t>(DUQ)</a:t>
            </a:r>
            <a:r>
              <a:rPr lang="en-US" sz="1200" dirty="0">
                <a:solidFill>
                  <a:srgbClr val="000000"/>
                </a:solidFill>
                <a:cs typeface="Arial"/>
              </a:rPr>
              <a:t>, University of Connecticut (UCONN</a:t>
            </a:r>
            <a:r>
              <a:rPr lang="en-US" sz="1200" dirty="0" smtClean="0">
                <a:solidFill>
                  <a:srgbClr val="000000"/>
                </a:solidFill>
                <a:cs typeface="Arial"/>
              </a:rPr>
              <a:t>), George Washington University (GWU),  </a:t>
            </a:r>
            <a:r>
              <a:rPr lang="en-US" sz="1200" dirty="0">
                <a:cs typeface="Arial"/>
              </a:rPr>
              <a:t>Kyungpook National University (Republic of Korea</a:t>
            </a:r>
            <a:r>
              <a:rPr lang="en-US" sz="1200" dirty="0" smtClean="0">
                <a:cs typeface="Arial"/>
              </a:rPr>
              <a:t>), </a:t>
            </a:r>
            <a:r>
              <a:rPr lang="en-US" sz="1200" dirty="0">
                <a:cs typeface="Arial"/>
              </a:rPr>
              <a:t>Universidad Tecnica Federico Santa Maria (Chile)</a:t>
            </a:r>
            <a:r>
              <a:rPr lang="en-US" sz="1200" dirty="0" smtClean="0">
                <a:cs typeface="Arial"/>
              </a:rPr>
              <a:t>, University </a:t>
            </a:r>
            <a:r>
              <a:rPr lang="en-US" sz="1200" dirty="0">
                <a:cs typeface="Arial"/>
              </a:rPr>
              <a:t>of Glasgow (UK</a:t>
            </a:r>
            <a:r>
              <a:rPr lang="en-US" sz="1200" dirty="0" smtClean="0">
                <a:cs typeface="Arial"/>
              </a:rPr>
              <a:t>)</a:t>
            </a:r>
            <a:r>
              <a:rPr lang="en-US" sz="1200" dirty="0" smtClean="0">
                <a:cs typeface="Arial"/>
              </a:rPr>
              <a:t>.</a:t>
            </a:r>
            <a:endParaRPr lang="en-US" sz="1200" dirty="0" smtClean="0">
              <a:cs typeface="Arial" pitchFamily="34" charset="0"/>
            </a:endParaRPr>
          </a:p>
        </p:txBody>
      </p:sp>
      <p:pic>
        <p:nvPicPr>
          <p:cNvPr id="19" name="Picture 18" descr="JLab12_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655574"/>
            <a:ext cx="1111250" cy="488426"/>
          </a:xfrm>
          <a:prstGeom prst="rect">
            <a:avLst/>
          </a:prstGeom>
        </p:spPr>
      </p:pic>
      <p:pic>
        <p:nvPicPr>
          <p:cNvPr id="20" name="Picture 19" descr="INFN_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8686800"/>
            <a:ext cx="702448" cy="440267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4343401" y="24190"/>
            <a:ext cx="2578103" cy="2320112"/>
            <a:chOff x="4334933" y="6930"/>
            <a:chExt cx="2578103" cy="2320112"/>
          </a:xfrm>
        </p:grpSpPr>
        <p:grpSp>
          <p:nvGrpSpPr>
            <p:cNvPr id="24" name="Group 23"/>
            <p:cNvGrpSpPr/>
            <p:nvPr/>
          </p:nvGrpSpPr>
          <p:grpSpPr>
            <a:xfrm>
              <a:off x="4334933" y="6930"/>
              <a:ext cx="2514600" cy="2306623"/>
              <a:chOff x="4334933" y="845130"/>
              <a:chExt cx="2514600" cy="2306623"/>
            </a:xfrm>
          </p:grpSpPr>
          <p:pic>
            <p:nvPicPr>
              <p:cNvPr id="6" name="Picture 5" descr="Cev_317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3400" y="845130"/>
                <a:ext cx="2434101" cy="2306623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4334933" y="855911"/>
                <a:ext cx="2514600" cy="228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5643034" y="2123144"/>
              <a:ext cx="1138766" cy="1725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17636" y="2080821"/>
              <a:ext cx="1295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RICH </a:t>
              </a:r>
              <a:r>
                <a:rPr lang="en-US" sz="1000" dirty="0" smtClean="0"/>
                <a:t>online monitor</a:t>
              </a:r>
              <a:endParaRPr lang="en-US" sz="10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7327" y="3441700"/>
            <a:ext cx="2594953" cy="1392867"/>
            <a:chOff x="4317022" y="2397024"/>
            <a:chExt cx="2594953" cy="1392867"/>
          </a:xfrm>
        </p:grpSpPr>
        <p:pic>
          <p:nvPicPr>
            <p:cNvPr id="18" name="Picture 17" descr="IMG_20171117_101358.jp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7022" y="2397024"/>
              <a:ext cx="2356726" cy="1323392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5810250" y="3588812"/>
              <a:ext cx="901699" cy="1830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44646" y="3543670"/>
              <a:ext cx="1167329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RICH </a:t>
              </a:r>
              <a:r>
                <a:rPr lang="en-US" sz="1000" dirty="0" smtClean="0"/>
                <a:t>direct view</a:t>
              </a:r>
              <a:endParaRPr lang="en-US" sz="10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445000" y="3436287"/>
            <a:ext cx="2545299" cy="1743405"/>
            <a:chOff x="4445000" y="3905607"/>
            <a:chExt cx="2545299" cy="1743405"/>
          </a:xfrm>
        </p:grpSpPr>
        <p:sp>
          <p:nvSpPr>
            <p:cNvPr id="17" name="TextBox 16"/>
            <p:cNvSpPr txBox="1"/>
            <p:nvPr/>
          </p:nvSpPr>
          <p:spPr>
            <a:xfrm>
              <a:off x="6096000" y="4648200"/>
              <a:ext cx="6111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prstClr val="white"/>
                  </a:solidFill>
                </a:rPr>
                <a:t>Aerogel</a:t>
              </a:r>
              <a:endParaRPr lang="en-US" sz="1000" b="1" dirty="0">
                <a:solidFill>
                  <a:prstClr val="white"/>
                </a:solidFill>
              </a:endParaRPr>
            </a:p>
          </p:txBody>
        </p:sp>
        <p:pic>
          <p:nvPicPr>
            <p:cNvPr id="14" name="Picture 13" descr="RICH2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5000" y="3905607"/>
              <a:ext cx="2343149" cy="1677498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5740400" y="5461004"/>
              <a:ext cx="1054100" cy="1333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94899" y="5402791"/>
              <a:ext cx="1295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RICH </a:t>
              </a:r>
              <a:r>
                <a:rPr lang="en-US" sz="1000" dirty="0" smtClean="0"/>
                <a:t>mirror system</a:t>
              </a:r>
              <a:endParaRPr lang="en-US" sz="10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-19050" y="4832351"/>
            <a:ext cx="2427818" cy="1821500"/>
            <a:chOff x="52917" y="4451926"/>
            <a:chExt cx="2427818" cy="1821500"/>
          </a:xfrm>
        </p:grpSpPr>
        <p:pic>
          <p:nvPicPr>
            <p:cNvPr id="13" name="Picture 12" descr="2b-2cm_Aerogel_Assembling_DSCF6643.JP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236" y="4451926"/>
              <a:ext cx="2344499" cy="1758374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139700" y="6070585"/>
              <a:ext cx="948267" cy="1524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917" y="6027205"/>
              <a:ext cx="1295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RICH </a:t>
              </a:r>
              <a:r>
                <a:rPr lang="en-US" sz="1000" dirty="0" smtClean="0"/>
                <a:t>aerogel wall</a:t>
              </a:r>
              <a:endParaRPr lang="en-US" sz="100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448004" y="5270500"/>
            <a:ext cx="2498896" cy="1369692"/>
            <a:chOff x="4428954" y="5384215"/>
            <a:chExt cx="2498896" cy="1369692"/>
          </a:xfrm>
        </p:grpSpPr>
        <p:pic>
          <p:nvPicPr>
            <p:cNvPr id="41" name="Picture 40" descr="IMG_20171024_213233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8954" y="5384215"/>
              <a:ext cx="2335913" cy="1312149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5670550" y="6569074"/>
              <a:ext cx="1098550" cy="1333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632450" y="6507686"/>
              <a:ext cx="1295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RICH MA-PMT plane</a:t>
              </a:r>
              <a:endParaRPr lang="en-US" sz="10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501900" y="3441444"/>
            <a:ext cx="1886333" cy="3169488"/>
            <a:chOff x="2912365" y="4136253"/>
            <a:chExt cx="1499846" cy="2670941"/>
          </a:xfrm>
        </p:grpSpPr>
        <p:pic>
          <p:nvPicPr>
            <p:cNvPr id="40" name="Picture 39" descr="IMG_20171114_160919.jp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2365" y="4136253"/>
              <a:ext cx="1489430" cy="2652410"/>
            </a:xfrm>
            <a:prstGeom prst="rect">
              <a:avLst/>
            </a:prstGeom>
          </p:spPr>
        </p:pic>
        <p:sp>
          <p:nvSpPr>
            <p:cNvPr id="45" name="Rectangle 44"/>
            <p:cNvSpPr/>
            <p:nvPr/>
          </p:nvSpPr>
          <p:spPr>
            <a:xfrm>
              <a:off x="3740395" y="6673849"/>
              <a:ext cx="671816" cy="1333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533775" y="6406671"/>
            <a:ext cx="129540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RICH structure</a:t>
            </a:r>
            <a:endParaRPr lang="en-US" sz="1000" dirty="0"/>
          </a:p>
        </p:txBody>
      </p:sp>
      <p:pic>
        <p:nvPicPr>
          <p:cNvPr id="49" name="Picture 48" descr="TDC_RICH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101" y="2394858"/>
            <a:ext cx="2515899" cy="899818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5729111" y="3075967"/>
            <a:ext cx="1072446" cy="155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731944" y="3033649"/>
            <a:ext cx="129540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S</a:t>
            </a:r>
            <a:r>
              <a:rPr lang="en-US" sz="1000" dirty="0" smtClean="0"/>
              <a:t>ingle photon TDC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09610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26532</TotalTime>
  <Words>491</Words>
  <Application>Microsoft Macintosh PowerPoint</Application>
  <PresentationFormat>On-screen Show (4:3)</PresentationFormat>
  <Paragraphs>65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latifa</dc:creator>
  <cp:lastModifiedBy>Marco Contalbrigo</cp:lastModifiedBy>
  <cp:revision>128</cp:revision>
  <cp:lastPrinted>2014-02-12T17:47:50Z</cp:lastPrinted>
  <dcterms:created xsi:type="dcterms:W3CDTF">2013-04-29T21:24:01Z</dcterms:created>
  <dcterms:modified xsi:type="dcterms:W3CDTF">2018-05-04T10:00:55Z</dcterms:modified>
</cp:coreProperties>
</file>