
<file path=[Content_Types].xml><?xml version="1.0" encoding="utf-8"?>
<Types xmlns="http://schemas.openxmlformats.org/package/2006/content-types">
  <Default Extension="tiff" ContentType="image/tiff"/>
  <Default Extension="rels" ContentType="application/vnd.openxmlformats-package.relationships+xml"/>
  <Default Extension="jpg" ContentType="image/jpeg"/>
  <Default Extension="xml" ContentType="application/xml"/>
  <Default Extension="jpeg" ContentType="image/jpeg"/>
  <Default Extension="vml" ContentType="application/vnd.openxmlformats-officedocument.vmlDrawing"/>
  <Default Extension="wmf" ContentType="image/x-wmf"/>
  <Default Extension="gif" ContentType="image/gif"/>
  <Default Extension="emf" ContentType="image/x-emf"/>
  <Default Extension="png" ContentType="image/png"/>
  <Default Extension="bin" ContentType="application/vnd.openxmlformats-officedocument.presentationml.printerSettings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notesSlides/notesSlide2.xml" ContentType="application/vnd.openxmlformats-officedocument.presentationml.notesSlide+xml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notesSlides/notesSlide3.xml" ContentType="application/vnd.openxmlformats-officedocument.presentationml.notesSlide+xml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notesSlides/notesSlide4.xml" ContentType="application/vnd.openxmlformats-officedocument.presentationml.notesSlide+xml"/>
  <Override PartName="/ppt/embeddings/oleObject29.bin" ContentType="application/vnd.openxmlformats-officedocument.oleObject"/>
  <Override PartName="/ppt/notesSlides/notesSlide5.xml" ContentType="application/vnd.openxmlformats-officedocument.presentationml.notesSlide+xml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ppt/embeddings/oleObject32.bin" ContentType="application/vnd.openxmlformats-officedocument.oleObject"/>
  <Override PartName="/ppt/embeddings/oleObject33.bin" ContentType="application/vnd.openxmlformats-officedocument.oleObject"/>
  <Override PartName="/ppt/embeddings/oleObject34.bin" ContentType="application/vnd.openxmlformats-officedocument.oleObject"/>
  <Override PartName="/ppt/embeddings/oleObject35.bin" ContentType="application/vnd.openxmlformats-officedocument.oleObject"/>
  <Override PartName="/ppt/notesSlides/notesSlide6.xml" ContentType="application/vnd.openxmlformats-officedocument.presentationml.notesSlide+xml"/>
  <Override PartName="/ppt/embeddings/oleObject36.bin" ContentType="application/vnd.openxmlformats-officedocument.oleObject"/>
  <Override PartName="/ppt/notesSlides/notesSlide7.xml" ContentType="application/vnd.openxmlformats-officedocument.presentationml.notesSlide+xml"/>
  <Override PartName="/ppt/embeddings/oleObject37.bin" ContentType="application/vnd.openxmlformats-officedocument.oleObject"/>
  <Override PartName="/ppt/notesSlides/notesSlide8.xml" ContentType="application/vnd.openxmlformats-officedocument.presentationml.notesSlide+xml"/>
  <Override PartName="/ppt/embeddings/oleObject38.bin" ContentType="application/vnd.openxmlformats-officedocument.oleObject"/>
  <Override PartName="/ppt/notesSlides/notesSlide9.xml" ContentType="application/vnd.openxmlformats-officedocument.presentationml.notesSlide+xml"/>
  <Override PartName="/ppt/embeddings/oleObject39.bin" ContentType="application/vnd.openxmlformats-officedocument.oleObject"/>
  <Override PartName="/ppt/embeddings/oleObject40.bin" ContentType="application/vnd.openxmlformats-officedocument.oleObject"/>
  <Override PartName="/ppt/embeddings/oleObject41.bin" ContentType="application/vnd.openxmlformats-officedocument.oleObject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56" r:id="rId2"/>
    <p:sldId id="642" r:id="rId3"/>
    <p:sldId id="607" r:id="rId4"/>
    <p:sldId id="577" r:id="rId5"/>
    <p:sldId id="617" r:id="rId6"/>
    <p:sldId id="633" r:id="rId7"/>
    <p:sldId id="637" r:id="rId8"/>
    <p:sldId id="677" r:id="rId9"/>
    <p:sldId id="660" r:id="rId10"/>
    <p:sldId id="659" r:id="rId11"/>
    <p:sldId id="654" r:id="rId12"/>
    <p:sldId id="638" r:id="rId13"/>
    <p:sldId id="639" r:id="rId14"/>
    <p:sldId id="591" r:id="rId15"/>
    <p:sldId id="626" r:id="rId16"/>
    <p:sldId id="667" r:id="rId17"/>
    <p:sldId id="668" r:id="rId18"/>
    <p:sldId id="672" r:id="rId19"/>
    <p:sldId id="669" r:id="rId20"/>
    <p:sldId id="670" r:id="rId21"/>
    <p:sldId id="652" r:id="rId22"/>
    <p:sldId id="676" r:id="rId23"/>
    <p:sldId id="619" r:id="rId24"/>
    <p:sldId id="624" r:id="rId25"/>
    <p:sldId id="627" r:id="rId26"/>
    <p:sldId id="664" r:id="rId27"/>
    <p:sldId id="665" r:id="rId28"/>
    <p:sldId id="628" r:id="rId29"/>
    <p:sldId id="649" r:id="rId30"/>
    <p:sldId id="643" r:id="rId31"/>
    <p:sldId id="630" r:id="rId32"/>
    <p:sldId id="678" r:id="rId33"/>
    <p:sldId id="679" r:id="rId34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varisto Cisbani" initials="EC" lastIdx="2" clrIdx="0"/>
  <p:cmAuthor id="1" name="Cвой" initials="C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DFD2E7"/>
    <a:srgbClr val="E3CBE7"/>
    <a:srgbClr val="D9B8D6"/>
    <a:srgbClr val="C4A5BF"/>
    <a:srgbClr val="E4C535"/>
    <a:srgbClr val="357616"/>
    <a:srgbClr val="DC7FFC"/>
    <a:srgbClr val="F6F4C8"/>
    <a:srgbClr val="FFFBCD"/>
    <a:srgbClr val="02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943" autoAdjust="0"/>
    <p:restoredTop sz="91171" autoAdjust="0"/>
  </p:normalViewPr>
  <p:slideViewPr>
    <p:cSldViewPr snapToGrid="0" snapToObjects="1">
      <p:cViewPr>
        <p:scale>
          <a:sx n="105" d="100"/>
          <a:sy n="105" d="100"/>
        </p:scale>
        <p:origin x="-1296" y="-2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5" Type="http://schemas.openxmlformats.org/officeDocument/2006/relationships/notesMaster" Target="notesMasters/notesMaster1.xml"/><Relationship Id="rId31" Type="http://schemas.openxmlformats.org/officeDocument/2006/relationships/slide" Target="slides/slide30.xml"/><Relationship Id="rId34" Type="http://schemas.openxmlformats.org/officeDocument/2006/relationships/slide" Target="slides/slide33.xml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7" Type="http://schemas.openxmlformats.org/officeDocument/2006/relationships/slide" Target="slides/slide6.xml"/><Relationship Id="rId36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32" Type="http://schemas.openxmlformats.org/officeDocument/2006/relationships/slide" Target="slides/slide31.xml"/><Relationship Id="rId37" Type="http://schemas.openxmlformats.org/officeDocument/2006/relationships/printerSettings" Target="printerSettings/printerSettings1.bin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23" Type="http://schemas.openxmlformats.org/officeDocument/2006/relationships/slide" Target="slides/slide22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26" Type="http://schemas.openxmlformats.org/officeDocument/2006/relationships/slide" Target="slides/slide25.xml"/><Relationship Id="rId30" Type="http://schemas.openxmlformats.org/officeDocument/2006/relationships/slide" Target="slides/slide29.xml"/><Relationship Id="rId11" Type="http://schemas.openxmlformats.org/officeDocument/2006/relationships/slide" Target="slides/slide10.xml"/><Relationship Id="rId42" Type="http://schemas.openxmlformats.org/officeDocument/2006/relationships/tableStyles" Target="tableStyles.xml"/><Relationship Id="rId29" Type="http://schemas.openxmlformats.org/officeDocument/2006/relationships/slide" Target="slides/slide28.xml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33" Type="http://schemas.openxmlformats.org/officeDocument/2006/relationships/slide" Target="slides/slide32.xml"/><Relationship Id="rId41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9" Type="http://schemas.openxmlformats.org/officeDocument/2006/relationships/slide" Target="slides/slide18.xml"/><Relationship Id="rId38" Type="http://schemas.openxmlformats.org/officeDocument/2006/relationships/commentAuthors" Target="commentAuthors.xml"/><Relationship Id="rId20" Type="http://schemas.openxmlformats.org/officeDocument/2006/relationships/slide" Target="slides/slide19.xml"/><Relationship Id="rId22" Type="http://schemas.openxmlformats.org/officeDocument/2006/relationships/slide" Target="slides/slide21.xml"/><Relationship Id="rId21" Type="http://schemas.openxmlformats.org/officeDocument/2006/relationships/slide" Target="slides/slide20.xml"/><Relationship Id="rId2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4" Type="http://schemas.openxmlformats.org/officeDocument/2006/relationships/image" Target="../media/image15.wmf"/><Relationship Id="rId5" Type="http://schemas.openxmlformats.org/officeDocument/2006/relationships/image" Target="../media/image16.wmf"/><Relationship Id="rId7" Type="http://schemas.openxmlformats.org/officeDocument/2006/relationships/image" Target="../media/image18.emf"/><Relationship Id="rId1" Type="http://schemas.openxmlformats.org/officeDocument/2006/relationships/image" Target="../media/image12.wmf"/><Relationship Id="rId2" Type="http://schemas.openxmlformats.org/officeDocument/2006/relationships/image" Target="../media/image13.wmf"/><Relationship Id="rId3" Type="http://schemas.openxmlformats.org/officeDocument/2006/relationships/image" Target="../media/image14.wmf"/><Relationship Id="rId6" Type="http://schemas.openxmlformats.org/officeDocument/2006/relationships/image" Target="../media/image17.wmf"/></Relationships>
</file>

<file path=ppt/drawings/_rels/vmlDrawing3.vml.rels><?xml version="1.0" encoding="UTF-8" standalone="yes"?>
<Relationships xmlns="http://schemas.openxmlformats.org/package/2006/relationships"><Relationship Id="rId14" Type="http://schemas.openxmlformats.org/officeDocument/2006/relationships/image" Target="../media/image37.wmf"/><Relationship Id="rId4" Type="http://schemas.openxmlformats.org/officeDocument/2006/relationships/image" Target="../media/image32.emf"/><Relationship Id="rId7" Type="http://schemas.openxmlformats.org/officeDocument/2006/relationships/image" Target="../media/image35.emf"/><Relationship Id="rId11" Type="http://schemas.openxmlformats.org/officeDocument/2006/relationships/image" Target="../media/image17.wmf"/><Relationship Id="rId1" Type="http://schemas.openxmlformats.org/officeDocument/2006/relationships/image" Target="../media/image29.emf"/><Relationship Id="rId6" Type="http://schemas.openxmlformats.org/officeDocument/2006/relationships/image" Target="../media/image34.emf"/><Relationship Id="rId16" Type="http://schemas.openxmlformats.org/officeDocument/2006/relationships/image" Target="../media/image39.wmf"/><Relationship Id="rId8" Type="http://schemas.openxmlformats.org/officeDocument/2006/relationships/image" Target="../media/image12.wmf"/><Relationship Id="rId13" Type="http://schemas.openxmlformats.org/officeDocument/2006/relationships/image" Target="../media/image19.wmf"/><Relationship Id="rId10" Type="http://schemas.openxmlformats.org/officeDocument/2006/relationships/image" Target="../media/image16.wmf"/><Relationship Id="rId5" Type="http://schemas.openxmlformats.org/officeDocument/2006/relationships/image" Target="../media/image33.emf"/><Relationship Id="rId15" Type="http://schemas.openxmlformats.org/officeDocument/2006/relationships/image" Target="../media/image38.wmf"/><Relationship Id="rId12" Type="http://schemas.openxmlformats.org/officeDocument/2006/relationships/image" Target="../media/image36.emf"/><Relationship Id="rId17" Type="http://schemas.openxmlformats.org/officeDocument/2006/relationships/image" Target="../media/image40.emf"/><Relationship Id="rId19" Type="http://schemas.openxmlformats.org/officeDocument/2006/relationships/image" Target="../media/image14.wmf"/><Relationship Id="rId2" Type="http://schemas.openxmlformats.org/officeDocument/2006/relationships/image" Target="../media/image30.emf"/><Relationship Id="rId9" Type="http://schemas.openxmlformats.org/officeDocument/2006/relationships/image" Target="../media/image13.wmf"/><Relationship Id="rId3" Type="http://schemas.openxmlformats.org/officeDocument/2006/relationships/image" Target="../media/image31.emf"/><Relationship Id="rId18" Type="http://schemas.openxmlformats.org/officeDocument/2006/relationships/image" Target="../media/image1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5.vml.rels><?xml version="1.0" encoding="UTF-8" standalone="yes"?>
<Relationships xmlns="http://schemas.openxmlformats.org/package/2006/relationships"><Relationship Id="rId6" Type="http://schemas.openxmlformats.org/officeDocument/2006/relationships/image" Target="../media/image51.wmf"/><Relationship Id="rId4" Type="http://schemas.openxmlformats.org/officeDocument/2006/relationships/image" Target="../media/image49.wmf"/><Relationship Id="rId1" Type="http://schemas.openxmlformats.org/officeDocument/2006/relationships/image" Target="../media/image46.emf"/><Relationship Id="rId2" Type="http://schemas.openxmlformats.org/officeDocument/2006/relationships/image" Target="../media/image47.emf"/><Relationship Id="rId3" Type="http://schemas.openxmlformats.org/officeDocument/2006/relationships/image" Target="../media/image48.emf"/><Relationship Id="rId5" Type="http://schemas.openxmlformats.org/officeDocument/2006/relationships/image" Target="../media/image50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3" Type="http://schemas.openxmlformats.org/officeDocument/2006/relationships/image" Target="../media/image71.emf"/><Relationship Id="rId1" Type="http://schemas.openxmlformats.org/officeDocument/2006/relationships/image" Target="../media/image3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18728B-32A3-944B-A7BD-DD912AC76995}" type="datetimeFigureOut">
              <a:rPr lang="en-US" smtClean="0"/>
              <a:pPr/>
              <a:t>28/05/12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1D5413-665A-8C4B-B85F-5C603DCC172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8945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EFB9905-6D89-A143-8EF2-FB1A254D5AAB}" type="datetime1">
              <a:rPr lang="en-US"/>
              <a:pPr>
                <a:defRPr/>
              </a:pPr>
              <a:t>28/05/12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3649E0E-4C44-FB4C-A473-DE36212A84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29055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6841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13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smtClean="0"/>
              <a:t>Reduce </a:t>
            </a:r>
            <a:r>
              <a:rPr lang="it-IT" dirty="0" err="1" smtClean="0"/>
              <a:t>number</a:t>
            </a:r>
            <a:r>
              <a:rPr lang="it-IT" dirty="0" smtClean="0"/>
              <a:t> of </a:t>
            </a:r>
            <a:r>
              <a:rPr lang="it-IT" dirty="0" err="1" smtClean="0"/>
              <a:t>bullets</a:t>
            </a:r>
            <a:endParaRPr lang="it-IT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15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16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smtClean="0"/>
              <a:t>Figure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refers</a:t>
            </a:r>
            <a:r>
              <a:rPr lang="it-IT" baseline="0" dirty="0" smtClean="0"/>
              <a:t> to BNL</a:t>
            </a:r>
          </a:p>
          <a:p>
            <a:r>
              <a:rPr lang="it-IT" baseline="0" dirty="0" smtClean="0"/>
              <a:t>Field in </a:t>
            </a:r>
            <a:r>
              <a:rPr lang="it-IT" baseline="0" dirty="0" err="1" smtClean="0"/>
              <a:t>bullet</a:t>
            </a:r>
            <a:r>
              <a:rPr lang="it-IT" baseline="0" dirty="0" smtClean="0"/>
              <a:t> 5 </a:t>
            </a:r>
            <a:r>
              <a:rPr lang="it-IT" baseline="0" dirty="0" err="1" smtClean="0"/>
              <a:t>is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limiting</a:t>
            </a:r>
            <a:r>
              <a:rPr lang="it-IT" baseline="0" dirty="0" smtClean="0"/>
              <a:t> case   meglio 1-1/2 T su small </a:t>
            </a:r>
            <a:r>
              <a:rPr lang="it-IT" baseline="0" dirty="0" err="1" smtClean="0"/>
              <a:t>region</a:t>
            </a:r>
            <a:r>
              <a:rPr lang="it-IT" baseline="0" dirty="0" smtClean="0"/>
              <a:t> 0.1-0.2 Tm</a:t>
            </a:r>
          </a:p>
          <a:p>
            <a:r>
              <a:rPr lang="it-IT" baseline="0" dirty="0" err="1" smtClean="0"/>
              <a:t>Joing</a:t>
            </a:r>
            <a:r>
              <a:rPr lang="it-IT" baseline="0" dirty="0" smtClean="0"/>
              <a:t> with </a:t>
            </a:r>
            <a:r>
              <a:rPr lang="it-IT" baseline="0" dirty="0" err="1" smtClean="0"/>
              <a:t>compensating</a:t>
            </a:r>
            <a:r>
              <a:rPr lang="it-IT" baseline="0" dirty="0" smtClean="0"/>
              <a:t> e mettere resto in backup </a:t>
            </a:r>
            <a:endParaRPr lang="it-IT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17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smtClean="0"/>
              <a:t>Figure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refers</a:t>
            </a:r>
            <a:r>
              <a:rPr lang="it-IT" baseline="0" dirty="0" smtClean="0"/>
              <a:t> to BNL</a:t>
            </a:r>
          </a:p>
          <a:p>
            <a:r>
              <a:rPr lang="it-IT" baseline="0" dirty="0" smtClean="0"/>
              <a:t>Field in </a:t>
            </a:r>
            <a:r>
              <a:rPr lang="it-IT" baseline="0" dirty="0" err="1" smtClean="0"/>
              <a:t>bullet</a:t>
            </a:r>
            <a:r>
              <a:rPr lang="it-IT" baseline="0" dirty="0" smtClean="0"/>
              <a:t> 5 </a:t>
            </a:r>
            <a:r>
              <a:rPr lang="it-IT" baseline="0" dirty="0" err="1" smtClean="0"/>
              <a:t>is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limiting</a:t>
            </a:r>
            <a:r>
              <a:rPr lang="it-IT" baseline="0" dirty="0" smtClean="0"/>
              <a:t> case   meglio 1-1/2 T su small </a:t>
            </a:r>
            <a:r>
              <a:rPr lang="it-IT" baseline="0" dirty="0" err="1" smtClean="0"/>
              <a:t>region</a:t>
            </a:r>
            <a:r>
              <a:rPr lang="it-IT" baseline="0" dirty="0" smtClean="0"/>
              <a:t> 0.1-0.2 Tm</a:t>
            </a:r>
          </a:p>
          <a:p>
            <a:r>
              <a:rPr lang="it-IT" baseline="0" dirty="0" err="1" smtClean="0"/>
              <a:t>Joing</a:t>
            </a:r>
            <a:r>
              <a:rPr lang="it-IT" baseline="0" dirty="0" smtClean="0"/>
              <a:t> with </a:t>
            </a:r>
            <a:r>
              <a:rPr lang="it-IT" baseline="0" dirty="0" err="1" smtClean="0"/>
              <a:t>compensating</a:t>
            </a:r>
            <a:r>
              <a:rPr lang="it-IT" baseline="0" dirty="0" smtClean="0"/>
              <a:t> e mettere resto in backup </a:t>
            </a:r>
            <a:endParaRPr lang="it-IT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18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smtClean="0"/>
              <a:t>Figure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refers</a:t>
            </a:r>
            <a:r>
              <a:rPr lang="it-IT" baseline="0" dirty="0" smtClean="0"/>
              <a:t> to BNL</a:t>
            </a:r>
          </a:p>
          <a:p>
            <a:r>
              <a:rPr lang="it-IT" baseline="0" dirty="0" smtClean="0"/>
              <a:t>Field in </a:t>
            </a:r>
            <a:r>
              <a:rPr lang="it-IT" baseline="0" dirty="0" err="1" smtClean="0"/>
              <a:t>bullet</a:t>
            </a:r>
            <a:r>
              <a:rPr lang="it-IT" baseline="0" dirty="0" smtClean="0"/>
              <a:t> 5 </a:t>
            </a:r>
            <a:r>
              <a:rPr lang="it-IT" baseline="0" dirty="0" err="1" smtClean="0"/>
              <a:t>is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limiting</a:t>
            </a:r>
            <a:r>
              <a:rPr lang="it-IT" baseline="0" dirty="0" smtClean="0"/>
              <a:t> case   meglio 1-1/2 T su small </a:t>
            </a:r>
            <a:r>
              <a:rPr lang="it-IT" baseline="0" dirty="0" err="1" smtClean="0"/>
              <a:t>region</a:t>
            </a:r>
            <a:r>
              <a:rPr lang="it-IT" baseline="0" dirty="0" smtClean="0"/>
              <a:t> 0.1-0.2 Tm</a:t>
            </a:r>
          </a:p>
          <a:p>
            <a:r>
              <a:rPr lang="it-IT" baseline="0" dirty="0" err="1" smtClean="0"/>
              <a:t>Joing</a:t>
            </a:r>
            <a:r>
              <a:rPr lang="it-IT" baseline="0" dirty="0" smtClean="0"/>
              <a:t> with </a:t>
            </a:r>
            <a:r>
              <a:rPr lang="it-IT" baseline="0" dirty="0" err="1" smtClean="0"/>
              <a:t>compensating</a:t>
            </a:r>
            <a:r>
              <a:rPr lang="it-IT" baseline="0" dirty="0" smtClean="0"/>
              <a:t> e mettere resto in backup </a:t>
            </a:r>
            <a:endParaRPr lang="it-IT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19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smtClean="0"/>
              <a:t>Figure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refers</a:t>
            </a:r>
            <a:r>
              <a:rPr lang="it-IT" baseline="0" dirty="0" smtClean="0"/>
              <a:t> to BNL</a:t>
            </a:r>
          </a:p>
          <a:p>
            <a:r>
              <a:rPr lang="it-IT" baseline="0" dirty="0" smtClean="0"/>
              <a:t>Field in </a:t>
            </a:r>
            <a:r>
              <a:rPr lang="it-IT" baseline="0" dirty="0" err="1" smtClean="0"/>
              <a:t>bullet</a:t>
            </a:r>
            <a:r>
              <a:rPr lang="it-IT" baseline="0" dirty="0" smtClean="0"/>
              <a:t> 5 </a:t>
            </a:r>
            <a:r>
              <a:rPr lang="it-IT" baseline="0" dirty="0" err="1" smtClean="0"/>
              <a:t>is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limiting</a:t>
            </a:r>
            <a:r>
              <a:rPr lang="it-IT" baseline="0" dirty="0" smtClean="0"/>
              <a:t> case   meglio 1-1/2 T su small </a:t>
            </a:r>
            <a:r>
              <a:rPr lang="it-IT" baseline="0" dirty="0" err="1" smtClean="0"/>
              <a:t>region</a:t>
            </a:r>
            <a:r>
              <a:rPr lang="it-IT" baseline="0" dirty="0" smtClean="0"/>
              <a:t> 0.1-0.2 Tm</a:t>
            </a:r>
          </a:p>
          <a:p>
            <a:r>
              <a:rPr lang="it-IT" baseline="0" dirty="0" err="1" smtClean="0"/>
              <a:t>Joing</a:t>
            </a:r>
            <a:r>
              <a:rPr lang="it-IT" baseline="0" dirty="0" smtClean="0"/>
              <a:t> with </a:t>
            </a:r>
            <a:r>
              <a:rPr lang="it-IT" baseline="0" dirty="0" err="1" smtClean="0"/>
              <a:t>compensating</a:t>
            </a:r>
            <a:r>
              <a:rPr lang="it-IT" baseline="0" dirty="0" smtClean="0"/>
              <a:t> e mettere resto in backup </a:t>
            </a:r>
            <a:endParaRPr lang="it-IT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20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smtClean="0"/>
              <a:t>Figure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refers</a:t>
            </a:r>
            <a:r>
              <a:rPr lang="it-IT" baseline="0" dirty="0" smtClean="0"/>
              <a:t> to BNL</a:t>
            </a:r>
          </a:p>
          <a:p>
            <a:r>
              <a:rPr lang="it-IT" baseline="0" dirty="0" smtClean="0"/>
              <a:t>Field in </a:t>
            </a:r>
            <a:r>
              <a:rPr lang="it-IT" baseline="0" dirty="0" err="1" smtClean="0"/>
              <a:t>bullet</a:t>
            </a:r>
            <a:r>
              <a:rPr lang="it-IT" baseline="0" dirty="0" smtClean="0"/>
              <a:t> 5 </a:t>
            </a:r>
            <a:r>
              <a:rPr lang="it-IT" baseline="0" dirty="0" err="1" smtClean="0"/>
              <a:t>is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limiting</a:t>
            </a:r>
            <a:r>
              <a:rPr lang="it-IT" baseline="0" dirty="0" smtClean="0"/>
              <a:t> case   meglio 1-1/2 T su small </a:t>
            </a:r>
            <a:r>
              <a:rPr lang="it-IT" baseline="0" dirty="0" err="1" smtClean="0"/>
              <a:t>region</a:t>
            </a:r>
            <a:r>
              <a:rPr lang="it-IT" baseline="0" dirty="0" smtClean="0"/>
              <a:t> 0.1-0.2 Tm</a:t>
            </a:r>
          </a:p>
          <a:p>
            <a:r>
              <a:rPr lang="it-IT" baseline="0" dirty="0" err="1" smtClean="0"/>
              <a:t>Joing</a:t>
            </a:r>
            <a:r>
              <a:rPr lang="it-IT" baseline="0" dirty="0" smtClean="0"/>
              <a:t> with </a:t>
            </a:r>
            <a:r>
              <a:rPr lang="it-IT" baseline="0" dirty="0" err="1" smtClean="0"/>
              <a:t>compensating</a:t>
            </a:r>
            <a:r>
              <a:rPr lang="it-IT" baseline="0" dirty="0" smtClean="0"/>
              <a:t> e mettere resto in backup </a:t>
            </a:r>
            <a:endParaRPr lang="it-IT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21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22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23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5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smtClean="0"/>
              <a:t>E12-09-007 </a:t>
            </a:r>
            <a:r>
              <a:rPr lang="it-IT" dirty="0" err="1" smtClean="0"/>
              <a:t>polarized</a:t>
            </a:r>
            <a:r>
              <a:rPr lang="it-IT" dirty="0" smtClean="0"/>
              <a:t> and </a:t>
            </a:r>
            <a:r>
              <a:rPr lang="it-IT" dirty="0" err="1" smtClean="0"/>
              <a:t>unpolarized</a:t>
            </a:r>
            <a:r>
              <a:rPr lang="it-IT" dirty="0" smtClean="0"/>
              <a:t> (qui </a:t>
            </a:r>
            <a:r>
              <a:rPr lang="it-IT" dirty="0" err="1" smtClean="0"/>
              <a:t>e’</a:t>
            </a:r>
            <a:r>
              <a:rPr lang="it-IT" dirty="0" smtClean="0"/>
              <a:t> collineare ?)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24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26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smtClean="0"/>
              <a:t>FARE SLIDE CON SYS BAND</a:t>
            </a:r>
          </a:p>
          <a:p>
            <a:r>
              <a:rPr lang="it-IT" dirty="0" smtClean="0"/>
              <a:t>DIRE CHE E’ conservative estimate</a:t>
            </a:r>
          </a:p>
          <a:p>
            <a:r>
              <a:rPr lang="it-IT" dirty="0" smtClean="0"/>
              <a:t>BACKUP PLOT CON PHI-</a:t>
            </a:r>
            <a:r>
              <a:rPr lang="it-IT" dirty="0" err="1" smtClean="0"/>
              <a:t>PhiS</a:t>
            </a:r>
            <a:r>
              <a:rPr lang="it-IT" dirty="0" smtClean="0"/>
              <a:t> </a:t>
            </a:r>
            <a:r>
              <a:rPr lang="it-IT" dirty="0" err="1" smtClean="0"/>
              <a:t>coverage</a:t>
            </a:r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ATT:</a:t>
            </a:r>
            <a:r>
              <a:rPr lang="it-IT" baseline="0" dirty="0" smtClean="0"/>
              <a:t> la </a:t>
            </a:r>
            <a:r>
              <a:rPr lang="it-IT" baseline="0" dirty="0" err="1" smtClean="0"/>
              <a:t>sys</a:t>
            </a:r>
            <a:r>
              <a:rPr lang="it-IT" baseline="0" dirty="0" smtClean="0"/>
              <a:t> sulla polarizzazione </a:t>
            </a:r>
            <a:r>
              <a:rPr lang="it-IT" baseline="0" dirty="0" err="1" smtClean="0"/>
              <a:t>e’</a:t>
            </a:r>
            <a:r>
              <a:rPr lang="it-IT" baseline="0" dirty="0" smtClean="0"/>
              <a:t> 5% nel </a:t>
            </a:r>
            <a:r>
              <a:rPr lang="it-IT" baseline="0" dirty="0" err="1" smtClean="0"/>
              <a:t>proposal</a:t>
            </a:r>
            <a:endParaRPr lang="it-IT" baseline="0" dirty="0" smtClean="0"/>
          </a:p>
          <a:p>
            <a:r>
              <a:rPr lang="it-IT" baseline="0" dirty="0" err="1" smtClean="0"/>
              <a:t>Range</a:t>
            </a:r>
            <a:r>
              <a:rPr lang="it-IT" baseline="0" dirty="0" smtClean="0"/>
              <a:t> for </a:t>
            </a:r>
            <a:r>
              <a:rPr lang="it-IT" baseline="0" dirty="0" err="1" smtClean="0"/>
              <a:t>sys</a:t>
            </a:r>
            <a:r>
              <a:rPr lang="it-IT" baseline="0" dirty="0" smtClean="0"/>
              <a:t> </a:t>
            </a:r>
            <a:r>
              <a:rPr lang="en-US" baseline="0" dirty="0" smtClean="0"/>
              <a:t>….. </a:t>
            </a:r>
          </a:p>
          <a:p>
            <a:r>
              <a:rPr lang="en-US" baseline="0" dirty="0" smtClean="0"/>
              <a:t>What we loose se </a:t>
            </a:r>
            <a:r>
              <a:rPr lang="en-US" baseline="0" dirty="0" err="1" smtClean="0"/>
              <a:t>riducono</a:t>
            </a:r>
            <a:r>
              <a:rPr lang="en-US" baseline="0" dirty="0" smtClean="0"/>
              <a:t> bin by a factor 2, </a:t>
            </a:r>
            <a:r>
              <a:rPr lang="en-US" baseline="0" dirty="0" err="1" smtClean="0"/>
              <a:t>che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succede</a:t>
            </a:r>
            <a:r>
              <a:rPr lang="en-US" baseline="0" dirty="0" smtClean="0"/>
              <a:t> per high </a:t>
            </a:r>
            <a:r>
              <a:rPr lang="en-US" baseline="0" dirty="0" err="1" smtClean="0"/>
              <a:t>pT</a:t>
            </a:r>
            <a:r>
              <a:rPr lang="en-US" baseline="0" dirty="0" smtClean="0"/>
              <a:t> region ?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27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err="1" smtClean="0"/>
              <a:t>Beckup</a:t>
            </a:r>
            <a:r>
              <a:rPr lang="it-IT" baseline="0" dirty="0" smtClean="0"/>
              <a:t> slide with </a:t>
            </a:r>
            <a:r>
              <a:rPr lang="it-IT" baseline="0" dirty="0" err="1" smtClean="0"/>
              <a:t>phi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coverage</a:t>
            </a:r>
            <a:endParaRPr lang="it-IT" baseline="0" dirty="0" smtClean="0"/>
          </a:p>
          <a:p>
            <a:r>
              <a:rPr lang="it-IT" baseline="0" dirty="0" smtClean="0"/>
              <a:t>Mostrare come viene fatta analisi</a:t>
            </a:r>
          </a:p>
          <a:p>
            <a:endParaRPr lang="it-IT" baseline="0" dirty="0" smtClean="0"/>
          </a:p>
          <a:p>
            <a:r>
              <a:rPr lang="it-IT" baseline="0" dirty="0" smtClean="0"/>
              <a:t>AGGIUNGERE TAGLI</a:t>
            </a:r>
            <a:endParaRPr lang="it-IT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28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err="1" smtClean="0"/>
              <a:t>Bacup</a:t>
            </a:r>
            <a:r>
              <a:rPr lang="it-IT" baseline="0" dirty="0" smtClean="0"/>
              <a:t> quelle per </a:t>
            </a:r>
            <a:r>
              <a:rPr lang="it-IT" baseline="0" dirty="0" err="1" smtClean="0"/>
              <a:t>pretzelosity</a:t>
            </a:r>
            <a:r>
              <a:rPr lang="it-IT" baseline="0" dirty="0" smtClean="0"/>
              <a:t> e </a:t>
            </a:r>
            <a:r>
              <a:rPr lang="it-IT" baseline="0" dirty="0" err="1" smtClean="0"/>
              <a:t>wrom</a:t>
            </a:r>
            <a:r>
              <a:rPr lang="it-IT" baseline="0" dirty="0" smtClean="0"/>
              <a:t> </a:t>
            </a:r>
            <a:r>
              <a:rPr lang="it-IT" baseline="0" dirty="0" err="1" smtClean="0"/>
              <a:t>gear</a:t>
            </a:r>
            <a:endParaRPr lang="it-IT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29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smtClean="0"/>
              <a:t>Fare plot </a:t>
            </a:r>
            <a:r>
              <a:rPr lang="it-IT" dirty="0" err="1" smtClean="0"/>
              <a:t>bigger</a:t>
            </a:r>
            <a:r>
              <a:rPr lang="it-IT" dirty="0" smtClean="0"/>
              <a:t> o </a:t>
            </a:r>
            <a:r>
              <a:rPr lang="it-IT" dirty="0" err="1" smtClean="0"/>
              <a:t>blow</a:t>
            </a:r>
            <a:r>
              <a:rPr lang="it-IT" dirty="0" smtClean="0"/>
              <a:t> up </a:t>
            </a:r>
            <a:r>
              <a:rPr lang="it-IT" dirty="0" err="1" smtClean="0"/>
              <a:t>qhile</a:t>
            </a:r>
            <a:r>
              <a:rPr lang="it-IT" dirty="0" smtClean="0"/>
              <a:t> </a:t>
            </a:r>
            <a:r>
              <a:rPr lang="it-IT" dirty="0" err="1" smtClean="0"/>
              <a:t>discussing</a:t>
            </a:r>
            <a:endParaRPr lang="it-IT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30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31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6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baseline="0" dirty="0" smtClean="0"/>
              <a:t>Mettere </a:t>
            </a:r>
            <a:r>
              <a:rPr lang="it-IT" baseline="0" dirty="0" err="1" smtClean="0"/>
              <a:t>pretzelosity</a:t>
            </a:r>
            <a:r>
              <a:rPr lang="it-IT" baseline="0" dirty="0" smtClean="0"/>
              <a:t> e SIDIS </a:t>
            </a:r>
            <a:r>
              <a:rPr lang="it-IT" baseline="0" dirty="0" err="1" smtClean="0"/>
              <a:t>xsec</a:t>
            </a:r>
            <a:endParaRPr lang="it-IT" baseline="0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7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8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9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10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11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baseline="0" dirty="0" err="1" smtClean="0"/>
              <a:t>Asymmetry</a:t>
            </a:r>
            <a:r>
              <a:rPr lang="it-IT" baseline="0" dirty="0" smtClean="0"/>
              <a:t> molto piccola qui </a:t>
            </a:r>
            <a:r>
              <a:rPr lang="en-US" baseline="0" dirty="0" smtClean="0">
                <a:sym typeface="Wingdings"/>
              </a:rPr>
              <a:t> dire </a:t>
            </a:r>
            <a:r>
              <a:rPr lang="en-US" baseline="0" dirty="0" err="1" smtClean="0">
                <a:sym typeface="Wingdings"/>
              </a:rPr>
              <a:t>quanto</a:t>
            </a:r>
            <a:r>
              <a:rPr lang="en-US" baseline="0" dirty="0" smtClean="0">
                <a:sym typeface="Wingdings"/>
              </a:rPr>
              <a:t> </a:t>
            </a:r>
            <a:r>
              <a:rPr lang="en-US" baseline="0" dirty="0" err="1" smtClean="0">
                <a:sym typeface="Wingdings"/>
              </a:rPr>
              <a:t>grande</a:t>
            </a:r>
            <a:r>
              <a:rPr lang="en-US" baseline="0" dirty="0" smtClean="0">
                <a:sym typeface="Wingdings"/>
              </a:rPr>
              <a:t> </a:t>
            </a:r>
            <a:r>
              <a:rPr lang="en-US" baseline="0" dirty="0" err="1" smtClean="0">
                <a:sym typeface="Wingdings"/>
              </a:rPr>
              <a:t>deve</a:t>
            </a:r>
            <a:r>
              <a:rPr lang="en-US" baseline="0" dirty="0" smtClean="0">
                <a:sym typeface="Wingdings"/>
              </a:rPr>
              <a:t> </a:t>
            </a:r>
            <a:r>
              <a:rPr lang="en-US" baseline="0" dirty="0" err="1" smtClean="0">
                <a:sym typeface="Wingdings"/>
              </a:rPr>
              <a:t>essere</a:t>
            </a:r>
            <a:endParaRPr lang="en-US" baseline="0" dirty="0" smtClean="0">
              <a:sym typeface="Wingdings"/>
            </a:endParaRPr>
          </a:p>
          <a:p>
            <a:r>
              <a:rPr lang="en-US" baseline="0" dirty="0" err="1" smtClean="0">
                <a:sym typeface="Wingdings"/>
              </a:rPr>
              <a:t>Aggiungere</a:t>
            </a:r>
            <a:r>
              <a:rPr lang="en-US" baseline="0" dirty="0" smtClean="0">
                <a:sym typeface="Wingdings"/>
              </a:rPr>
              <a:t> </a:t>
            </a:r>
            <a:r>
              <a:rPr lang="en-US" baseline="0" dirty="0" err="1" smtClean="0">
                <a:sym typeface="Wingdings"/>
              </a:rPr>
              <a:t>previsioni</a:t>
            </a:r>
            <a:r>
              <a:rPr lang="en-US" baseline="0" dirty="0" smtClean="0">
                <a:sym typeface="Wingdings"/>
              </a:rPr>
              <a:t> </a:t>
            </a:r>
            <a:r>
              <a:rPr lang="en-US" baseline="0" dirty="0" err="1" smtClean="0">
                <a:sym typeface="Wingdings"/>
              </a:rPr>
              <a:t>teoriche</a:t>
            </a:r>
            <a:endParaRPr lang="it-IT" baseline="0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12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smtClean="0"/>
              <a:t>Vedere se relazione semplice  torna con nostri</a:t>
            </a:r>
            <a:r>
              <a:rPr lang="it-IT" baseline="0" dirty="0" smtClean="0"/>
              <a:t> dati</a:t>
            </a:r>
          </a:p>
          <a:p>
            <a:r>
              <a:rPr lang="en-US" baseline="0" dirty="0" smtClean="0"/>
              <a:t>E</a:t>
            </a:r>
            <a:r>
              <a:rPr lang="it-IT" baseline="0" dirty="0" smtClean="0"/>
              <a:t> se torna con </a:t>
            </a:r>
            <a:r>
              <a:rPr lang="it-IT" baseline="0" dirty="0" err="1" smtClean="0"/>
              <a:t>J</a:t>
            </a:r>
            <a:r>
              <a:rPr lang="en-US" baseline="0" dirty="0" smtClean="0"/>
              <a:t>l</a:t>
            </a:r>
            <a:r>
              <a:rPr lang="it-IT" baseline="0" dirty="0" smtClean="0"/>
              <a:t>ab </a:t>
            </a:r>
          </a:p>
          <a:p>
            <a:r>
              <a:rPr lang="it-IT" baseline="0" dirty="0" smtClean="0"/>
              <a:t>Sentire Luciano</a:t>
            </a:r>
            <a:endParaRPr lang="it-IT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/>
              <a:t>PAX Polarized Antiproton Experiments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7F8002C5-0EFB-8844-B890-D8670C0AE744}" type="slidenum">
              <a:rPr lang="it-IT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g"/><Relationship Id="rId4" Type="http://schemas.openxmlformats.org/officeDocument/2006/relationships/oleObject" Target="../embeddings/oleObject37.bin"/><Relationship Id="rId5" Type="http://schemas.openxmlformats.org/officeDocument/2006/relationships/image" Target="../media/image40.emf"/><Relationship Id="rId7" Type="http://schemas.openxmlformats.org/officeDocument/2006/relationships/image" Target="../media/image64.jp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12.xml"/><Relationship Id="rId3" Type="http://schemas.openxmlformats.org/officeDocument/2006/relationships/notesSlide" Target="../notesSlides/notesSlide7.xml"/><Relationship Id="rId6" Type="http://schemas.openxmlformats.org/officeDocument/2006/relationships/image" Target="../media/image63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g"/><Relationship Id="rId4" Type="http://schemas.openxmlformats.org/officeDocument/2006/relationships/image" Target="../media/image66.jpg"/><Relationship Id="rId5" Type="http://schemas.openxmlformats.org/officeDocument/2006/relationships/oleObject" Target="../embeddings/oleObject38.bin"/><Relationship Id="rId7" Type="http://schemas.openxmlformats.org/officeDocument/2006/relationships/image" Target="../media/image67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12.xml"/><Relationship Id="rId9" Type="http://schemas.openxmlformats.org/officeDocument/2006/relationships/image" Target="../media/image69.jpg"/><Relationship Id="rId3" Type="http://schemas.openxmlformats.org/officeDocument/2006/relationships/notesSlide" Target="../notesSlides/notesSlide8.xml"/><Relationship Id="rId6" Type="http://schemas.openxmlformats.org/officeDocument/2006/relationships/image" Target="../media/image35.emf"/></Relationships>
</file>

<file path=ppt/slides/_rels/slide12.xml.rels><?xml version="1.0" encoding="UTF-8" standalone="yes"?>
<Relationships xmlns="http://schemas.openxmlformats.org/package/2006/relationships"><Relationship Id="rId14" Type="http://schemas.openxmlformats.org/officeDocument/2006/relationships/image" Target="../media/image76.jpg"/><Relationship Id="rId4" Type="http://schemas.openxmlformats.org/officeDocument/2006/relationships/image" Target="../media/image72.emf"/><Relationship Id="rId7" Type="http://schemas.openxmlformats.org/officeDocument/2006/relationships/image" Target="../media/image34.emf"/><Relationship Id="rId11" Type="http://schemas.openxmlformats.org/officeDocument/2006/relationships/oleObject" Target="../embeddings/oleObject41.bin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39.bin"/><Relationship Id="rId8" Type="http://schemas.openxmlformats.org/officeDocument/2006/relationships/image" Target="../media/image74.tiff"/><Relationship Id="rId13" Type="http://schemas.openxmlformats.org/officeDocument/2006/relationships/image" Target="../media/image75.jpg"/><Relationship Id="rId10" Type="http://schemas.openxmlformats.org/officeDocument/2006/relationships/image" Target="../media/image70.emf"/><Relationship Id="rId5" Type="http://schemas.openxmlformats.org/officeDocument/2006/relationships/image" Target="../media/image73.png"/><Relationship Id="rId12" Type="http://schemas.openxmlformats.org/officeDocument/2006/relationships/image" Target="../media/image71.emf"/><Relationship Id="rId2" Type="http://schemas.openxmlformats.org/officeDocument/2006/relationships/slideLayout" Target="../slideLayouts/slideLayout12.xml"/><Relationship Id="rId9" Type="http://schemas.openxmlformats.org/officeDocument/2006/relationships/oleObject" Target="../embeddings/oleObject40.bin"/><Relationship Id="rId3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7.jp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image" Target="../media/image79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8.jpeg"/><Relationship Id="rId5" Type="http://schemas.openxmlformats.org/officeDocument/2006/relationships/image" Target="../media/image8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image" Target="../media/image84.png"/><Relationship Id="rId4" Type="http://schemas.openxmlformats.org/officeDocument/2006/relationships/image" Target="../media/image82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1.jpg"/><Relationship Id="rId5" Type="http://schemas.openxmlformats.org/officeDocument/2006/relationships/image" Target="../media/image83.emf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image" Target="../media/image86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5.jpg"/><Relationship Id="rId5" Type="http://schemas.openxmlformats.org/officeDocument/2006/relationships/image" Target="../media/image87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7" Type="http://schemas.openxmlformats.org/officeDocument/2006/relationships/image" Target="../media/image6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6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image" Target="../media/image89.png"/><Relationship Id="rId5" Type="http://schemas.openxmlformats.org/officeDocument/2006/relationships/image" Target="../media/image90.jpg"/><Relationship Id="rId7" Type="http://schemas.openxmlformats.org/officeDocument/2006/relationships/image" Target="../media/image92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88.JPG"/><Relationship Id="rId6" Type="http://schemas.openxmlformats.org/officeDocument/2006/relationships/image" Target="../media/image91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tiff"/><Relationship Id="rId4" Type="http://schemas.openxmlformats.org/officeDocument/2006/relationships/image" Target="../media/image94.tiff"/><Relationship Id="rId5" Type="http://schemas.openxmlformats.org/officeDocument/2006/relationships/image" Target="../media/image95.tiff"/><Relationship Id="rId7" Type="http://schemas.openxmlformats.org/officeDocument/2006/relationships/image" Target="../media/image97.tif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93.jpg"/><Relationship Id="rId6" Type="http://schemas.openxmlformats.org/officeDocument/2006/relationships/image" Target="../media/image96.jp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0.jpeg"/><Relationship Id="rId5" Type="http://schemas.openxmlformats.org/officeDocument/2006/relationships/image" Target="../media/image101.png"/><Relationship Id="rId7" Type="http://schemas.openxmlformats.org/officeDocument/2006/relationships/image" Target="../media/image103.em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99.png"/><Relationship Id="rId6" Type="http://schemas.openxmlformats.org/officeDocument/2006/relationships/image" Target="../media/image102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5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04.jpg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image" Target="../media/image109.jpg"/><Relationship Id="rId4" Type="http://schemas.openxmlformats.org/officeDocument/2006/relationships/image" Target="../media/image107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06.jpg"/><Relationship Id="rId5" Type="http://schemas.openxmlformats.org/officeDocument/2006/relationships/image" Target="../media/image108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image" Target="../media/image113.png"/><Relationship Id="rId4" Type="http://schemas.openxmlformats.org/officeDocument/2006/relationships/image" Target="../media/image11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10.png"/><Relationship Id="rId5" Type="http://schemas.openxmlformats.org/officeDocument/2006/relationships/image" Target="../media/image112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image" Target="../media/image11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14.png"/><Relationship Id="rId5" Type="http://schemas.openxmlformats.org/officeDocument/2006/relationships/image" Target="../media/image116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image" Target="../media/image118.em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17.emf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image" Target="../media/image120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19.jpg"/><Relationship Id="rId5" Type="http://schemas.openxmlformats.org/officeDocument/2006/relationships/image" Target="../media/image121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77.jp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4" Type="http://schemas.openxmlformats.org/officeDocument/2006/relationships/image" Target="../media/image9.png"/><Relationship Id="rId5" Type="http://schemas.openxmlformats.org/officeDocument/2006/relationships/image" Target="../media/image10.jpeg"/><Relationship Id="rId7" Type="http://schemas.openxmlformats.org/officeDocument/2006/relationships/oleObject" Target="../embeddings/oleObject1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Relationship Id="rId6" Type="http://schemas.openxmlformats.org/officeDocument/2006/relationships/image" Target="../media/image11.tiff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image" Target="../media/image21.png"/><Relationship Id="rId1" Type="http://schemas.openxmlformats.org/officeDocument/2006/relationships/vmlDrawing" Target="../drawings/vmlDrawing2.vml"/><Relationship Id="rId24" Type="http://schemas.openxmlformats.org/officeDocument/2006/relationships/image" Target="../media/image18.emf"/><Relationship Id="rId25" Type="http://schemas.openxmlformats.org/officeDocument/2006/relationships/image" Target="../media/image27.png"/><Relationship Id="rId8" Type="http://schemas.openxmlformats.org/officeDocument/2006/relationships/oleObject" Target="../embeddings/oleObject3.bin"/><Relationship Id="rId13" Type="http://schemas.openxmlformats.org/officeDocument/2006/relationships/image" Target="../media/image23.png"/><Relationship Id="rId10" Type="http://schemas.openxmlformats.org/officeDocument/2006/relationships/image" Target="../media/image22.png"/><Relationship Id="rId12" Type="http://schemas.openxmlformats.org/officeDocument/2006/relationships/image" Target="../media/image14.wmf"/><Relationship Id="rId17" Type="http://schemas.openxmlformats.org/officeDocument/2006/relationships/oleObject" Target="../embeddings/oleObject6.bin"/><Relationship Id="rId9" Type="http://schemas.openxmlformats.org/officeDocument/2006/relationships/image" Target="../media/image13.wmf"/><Relationship Id="rId18" Type="http://schemas.openxmlformats.org/officeDocument/2006/relationships/image" Target="../media/image16.wmf"/><Relationship Id="rId3" Type="http://schemas.openxmlformats.org/officeDocument/2006/relationships/notesSlide" Target="../notesSlides/notesSlide2.xml"/><Relationship Id="rId27" Type="http://schemas.openxmlformats.org/officeDocument/2006/relationships/image" Target="../media/image19.wmf"/><Relationship Id="rId14" Type="http://schemas.openxmlformats.org/officeDocument/2006/relationships/oleObject" Target="../embeddings/oleObject5.bin"/><Relationship Id="rId23" Type="http://schemas.openxmlformats.org/officeDocument/2006/relationships/oleObject" Target="../embeddings/oleObject8.bin"/><Relationship Id="rId4" Type="http://schemas.openxmlformats.org/officeDocument/2006/relationships/image" Target="../media/image20.png"/><Relationship Id="rId28" Type="http://schemas.openxmlformats.org/officeDocument/2006/relationships/image" Target="../media/image28.png"/><Relationship Id="rId26" Type="http://schemas.openxmlformats.org/officeDocument/2006/relationships/oleObject" Target="../embeddings/oleObject9.bin"/><Relationship Id="rId11" Type="http://schemas.openxmlformats.org/officeDocument/2006/relationships/oleObject" Target="../embeddings/oleObject4.bin"/><Relationship Id="rId6" Type="http://schemas.openxmlformats.org/officeDocument/2006/relationships/image" Target="../media/image12.wmf"/><Relationship Id="rId16" Type="http://schemas.openxmlformats.org/officeDocument/2006/relationships/image" Target="../media/image24.png"/><Relationship Id="rId5" Type="http://schemas.openxmlformats.org/officeDocument/2006/relationships/oleObject" Target="../embeddings/oleObject2.bin"/><Relationship Id="rId15" Type="http://schemas.openxmlformats.org/officeDocument/2006/relationships/image" Target="../media/image15.wmf"/><Relationship Id="rId19" Type="http://schemas.openxmlformats.org/officeDocument/2006/relationships/image" Target="../media/image25.png"/><Relationship Id="rId20" Type="http://schemas.openxmlformats.org/officeDocument/2006/relationships/oleObject" Target="../embeddings/oleObject7.bin"/><Relationship Id="rId22" Type="http://schemas.openxmlformats.org/officeDocument/2006/relationships/image" Target="../media/image26.png"/><Relationship Id="rId21" Type="http://schemas.openxmlformats.org/officeDocument/2006/relationships/image" Target="../media/image17.wmf"/><Relationship Id="rId2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9" Type="http://schemas.openxmlformats.org/officeDocument/2006/relationships/oleObject" Target="../embeddings/oleObject24.bin"/><Relationship Id="rId7" Type="http://schemas.openxmlformats.org/officeDocument/2006/relationships/image" Target="../media/image30.emf"/><Relationship Id="rId43" Type="http://schemas.openxmlformats.org/officeDocument/2006/relationships/oleObject" Target="../embeddings/oleObject26.bin"/><Relationship Id="rId25" Type="http://schemas.openxmlformats.org/officeDocument/2006/relationships/oleObject" Target="../embeddings/oleObject19.bin"/><Relationship Id="rId10" Type="http://schemas.openxmlformats.org/officeDocument/2006/relationships/oleObject" Target="../embeddings/oleObject13.bin"/><Relationship Id="rId50" Type="http://schemas.openxmlformats.org/officeDocument/2006/relationships/image" Target="../media/image22.png"/><Relationship Id="rId17" Type="http://schemas.openxmlformats.org/officeDocument/2006/relationships/image" Target="../media/image35.emf"/><Relationship Id="rId9" Type="http://schemas.openxmlformats.org/officeDocument/2006/relationships/image" Target="../media/image31.emf"/><Relationship Id="rId18" Type="http://schemas.openxmlformats.org/officeDocument/2006/relationships/image" Target="../media/image20.png"/><Relationship Id="rId27" Type="http://schemas.openxmlformats.org/officeDocument/2006/relationships/image" Target="../media/image25.png"/><Relationship Id="rId14" Type="http://schemas.openxmlformats.org/officeDocument/2006/relationships/oleObject" Target="../embeddings/oleObject15.bin"/><Relationship Id="rId4" Type="http://schemas.openxmlformats.org/officeDocument/2006/relationships/oleObject" Target="../embeddings/oleObject10.bin"/><Relationship Id="rId28" Type="http://schemas.openxmlformats.org/officeDocument/2006/relationships/oleObject" Target="../embeddings/oleObject20.bin"/><Relationship Id="rId45" Type="http://schemas.openxmlformats.org/officeDocument/2006/relationships/image" Target="../media/image23.png"/><Relationship Id="rId42" Type="http://schemas.openxmlformats.org/officeDocument/2006/relationships/image" Target="../media/image39.wmf"/><Relationship Id="rId6" Type="http://schemas.openxmlformats.org/officeDocument/2006/relationships/oleObject" Target="../embeddings/oleObject11.bin"/><Relationship Id="rId49" Type="http://schemas.openxmlformats.org/officeDocument/2006/relationships/image" Target="../media/image14.wmf"/><Relationship Id="rId44" Type="http://schemas.openxmlformats.org/officeDocument/2006/relationships/image" Target="../media/image40.emf"/><Relationship Id="rId19" Type="http://schemas.openxmlformats.org/officeDocument/2006/relationships/oleObject" Target="../embeddings/oleObject17.bin"/><Relationship Id="rId38" Type="http://schemas.openxmlformats.org/officeDocument/2006/relationships/image" Target="../media/image37.wmf"/><Relationship Id="rId20" Type="http://schemas.openxmlformats.org/officeDocument/2006/relationships/image" Target="../media/image12.wmf"/><Relationship Id="rId2" Type="http://schemas.openxmlformats.org/officeDocument/2006/relationships/slideLayout" Target="../slideLayouts/slideLayout12.xml"/><Relationship Id="rId46" Type="http://schemas.openxmlformats.org/officeDocument/2006/relationships/oleObject" Target="../embeddings/oleObject27.bin"/><Relationship Id="rId35" Type="http://schemas.openxmlformats.org/officeDocument/2006/relationships/image" Target="../media/image19.wmf"/><Relationship Id="rId31" Type="http://schemas.openxmlformats.org/officeDocument/2006/relationships/oleObject" Target="../embeddings/oleObject21.bin"/><Relationship Id="rId34" Type="http://schemas.openxmlformats.org/officeDocument/2006/relationships/oleObject" Target="../embeddings/oleObject22.bin"/><Relationship Id="rId40" Type="http://schemas.openxmlformats.org/officeDocument/2006/relationships/image" Target="../media/image38.wmf"/><Relationship Id="rId36" Type="http://schemas.openxmlformats.org/officeDocument/2006/relationships/image" Target="../media/image41.png"/><Relationship Id="rId1" Type="http://schemas.openxmlformats.org/officeDocument/2006/relationships/vmlDrawing" Target="../drawings/vmlDrawing3.vml"/><Relationship Id="rId24" Type="http://schemas.openxmlformats.org/officeDocument/2006/relationships/image" Target="../media/image24.png"/><Relationship Id="rId47" Type="http://schemas.openxmlformats.org/officeDocument/2006/relationships/image" Target="../media/image15.wmf"/><Relationship Id="rId48" Type="http://schemas.openxmlformats.org/officeDocument/2006/relationships/oleObject" Target="../embeddings/oleObject28.bin"/><Relationship Id="rId8" Type="http://schemas.openxmlformats.org/officeDocument/2006/relationships/oleObject" Target="../embeddings/oleObject12.bin"/><Relationship Id="rId13" Type="http://schemas.openxmlformats.org/officeDocument/2006/relationships/image" Target="../media/image33.emf"/><Relationship Id="rId32" Type="http://schemas.openxmlformats.org/officeDocument/2006/relationships/image" Target="../media/image36.emf"/><Relationship Id="rId37" Type="http://schemas.openxmlformats.org/officeDocument/2006/relationships/oleObject" Target="../embeddings/oleObject23.bin"/><Relationship Id="rId12" Type="http://schemas.openxmlformats.org/officeDocument/2006/relationships/oleObject" Target="../embeddings/oleObject14.bin"/><Relationship Id="rId3" Type="http://schemas.openxmlformats.org/officeDocument/2006/relationships/notesSlide" Target="../notesSlides/notesSlide3.xml"/><Relationship Id="rId23" Type="http://schemas.openxmlformats.org/officeDocument/2006/relationships/image" Target="../media/image13.wmf"/><Relationship Id="rId26" Type="http://schemas.openxmlformats.org/officeDocument/2006/relationships/image" Target="../media/image16.wmf"/><Relationship Id="rId30" Type="http://schemas.openxmlformats.org/officeDocument/2006/relationships/image" Target="../media/image26.png"/><Relationship Id="rId11" Type="http://schemas.openxmlformats.org/officeDocument/2006/relationships/image" Target="../media/image32.emf"/><Relationship Id="rId29" Type="http://schemas.openxmlformats.org/officeDocument/2006/relationships/image" Target="../media/image17.wmf"/><Relationship Id="rId16" Type="http://schemas.openxmlformats.org/officeDocument/2006/relationships/oleObject" Target="../embeddings/oleObject16.bin"/><Relationship Id="rId33" Type="http://schemas.openxmlformats.org/officeDocument/2006/relationships/image" Target="../media/image27.png"/><Relationship Id="rId41" Type="http://schemas.openxmlformats.org/officeDocument/2006/relationships/oleObject" Target="../embeddings/oleObject25.bin"/><Relationship Id="rId5" Type="http://schemas.openxmlformats.org/officeDocument/2006/relationships/image" Target="../media/image29.emf"/><Relationship Id="rId15" Type="http://schemas.openxmlformats.org/officeDocument/2006/relationships/image" Target="../media/image34.emf"/><Relationship Id="rId22" Type="http://schemas.openxmlformats.org/officeDocument/2006/relationships/oleObject" Target="../embeddings/oleObject18.bin"/><Relationship Id="rId21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9.bin"/><Relationship Id="rId4" Type="http://schemas.openxmlformats.org/officeDocument/2006/relationships/image" Target="../media/image42.tiff"/><Relationship Id="rId5" Type="http://schemas.openxmlformats.org/officeDocument/2006/relationships/image" Target="../media/image43.emf"/><Relationship Id="rId7" Type="http://schemas.openxmlformats.org/officeDocument/2006/relationships/image" Target="../media/image45.tif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12.xml"/><Relationship Id="rId9" Type="http://schemas.openxmlformats.org/officeDocument/2006/relationships/image" Target="../media/image33.emf"/><Relationship Id="rId3" Type="http://schemas.openxmlformats.org/officeDocument/2006/relationships/notesSlide" Target="../notesSlides/notesSlide4.xml"/><Relationship Id="rId6" Type="http://schemas.openxmlformats.org/officeDocument/2006/relationships/image" Target="../media/image44.emf"/></Relationships>
</file>

<file path=ppt/slides/_rels/slide8.xml.rels><?xml version="1.0" encoding="UTF-8" standalone="yes"?>
<Relationships xmlns="http://schemas.openxmlformats.org/package/2006/relationships"><Relationship Id="rId14" Type="http://schemas.openxmlformats.org/officeDocument/2006/relationships/image" Target="../media/image48.emf"/><Relationship Id="rId20" Type="http://schemas.openxmlformats.org/officeDocument/2006/relationships/image" Target="../media/image51.wmf"/><Relationship Id="rId4" Type="http://schemas.openxmlformats.org/officeDocument/2006/relationships/oleObject" Target="../embeddings/oleObject30.bin"/><Relationship Id="rId21" Type="http://schemas.openxmlformats.org/officeDocument/2006/relationships/image" Target="../media/image57.jpeg"/><Relationship Id="rId7" Type="http://schemas.openxmlformats.org/officeDocument/2006/relationships/image" Target="../media/image53.png"/><Relationship Id="rId11" Type="http://schemas.openxmlformats.org/officeDocument/2006/relationships/image" Target="../media/image55.gif"/><Relationship Id="rId1" Type="http://schemas.openxmlformats.org/officeDocument/2006/relationships/vmlDrawing" Target="../drawings/vmlDrawing5.vml"/><Relationship Id="rId6" Type="http://schemas.openxmlformats.org/officeDocument/2006/relationships/image" Target="../media/image52.jpeg"/><Relationship Id="rId16" Type="http://schemas.openxmlformats.org/officeDocument/2006/relationships/image" Target="../media/image49.wmf"/><Relationship Id="rId8" Type="http://schemas.openxmlformats.org/officeDocument/2006/relationships/image" Target="../media/image54.png"/><Relationship Id="rId13" Type="http://schemas.openxmlformats.org/officeDocument/2006/relationships/oleObject" Target="../embeddings/oleObject32.bin"/><Relationship Id="rId10" Type="http://schemas.openxmlformats.org/officeDocument/2006/relationships/image" Target="../media/image47.emf"/><Relationship Id="rId5" Type="http://schemas.openxmlformats.org/officeDocument/2006/relationships/image" Target="../media/image46.emf"/><Relationship Id="rId15" Type="http://schemas.openxmlformats.org/officeDocument/2006/relationships/oleObject" Target="../embeddings/oleObject33.bin"/><Relationship Id="rId12" Type="http://schemas.openxmlformats.org/officeDocument/2006/relationships/image" Target="../media/image56.wmf"/><Relationship Id="rId17" Type="http://schemas.openxmlformats.org/officeDocument/2006/relationships/oleObject" Target="../embeddings/oleObject34.bin"/><Relationship Id="rId19" Type="http://schemas.openxmlformats.org/officeDocument/2006/relationships/oleObject" Target="../embeddings/oleObject35.bin"/><Relationship Id="rId2" Type="http://schemas.openxmlformats.org/officeDocument/2006/relationships/slideLayout" Target="../slideLayouts/slideLayout12.xml"/><Relationship Id="rId9" Type="http://schemas.openxmlformats.org/officeDocument/2006/relationships/oleObject" Target="../embeddings/oleObject31.bin"/><Relationship Id="rId3" Type="http://schemas.openxmlformats.org/officeDocument/2006/relationships/notesSlide" Target="../notesSlides/notesSlide5.xml"/><Relationship Id="rId18" Type="http://schemas.openxmlformats.org/officeDocument/2006/relationships/image" Target="../media/image50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g"/><Relationship Id="rId4" Type="http://schemas.openxmlformats.org/officeDocument/2006/relationships/image" Target="../media/image58.png"/><Relationship Id="rId10" Type="http://schemas.openxmlformats.org/officeDocument/2006/relationships/image" Target="../media/image62.png"/><Relationship Id="rId5" Type="http://schemas.openxmlformats.org/officeDocument/2006/relationships/image" Target="../media/image59.png"/><Relationship Id="rId7" Type="http://schemas.openxmlformats.org/officeDocument/2006/relationships/image" Target="../media/image40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12.xml"/><Relationship Id="rId9" Type="http://schemas.openxmlformats.org/officeDocument/2006/relationships/image" Target="../media/image61.png"/><Relationship Id="rId3" Type="http://schemas.openxmlformats.org/officeDocument/2006/relationships/notesSlide" Target="../notesSlides/notesSlide6.xml"/><Relationship Id="rId6" Type="http://schemas.openxmlformats.org/officeDocument/2006/relationships/oleObject" Target="../embeddings/oleObject36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41509" y="4200602"/>
            <a:ext cx="22802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Contalbrigo</a:t>
            </a:r>
            <a:r>
              <a:rPr lang="en-US" sz="2000" dirty="0" smtClean="0"/>
              <a:t> Marco</a:t>
            </a:r>
          </a:p>
          <a:p>
            <a:r>
              <a:rPr lang="en-US" sz="2000" dirty="0" smtClean="0"/>
              <a:t>    INFN Ferrara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2568436" y="5529924"/>
            <a:ext cx="33490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 smtClean="0"/>
              <a:t>JLab</a:t>
            </a:r>
            <a:r>
              <a:rPr lang="en-US" b="1" dirty="0" smtClean="0"/>
              <a:t> PAC 39 – Open session</a:t>
            </a:r>
            <a:endParaRPr lang="en-US" dirty="0" smtClean="0"/>
          </a:p>
          <a:p>
            <a:pPr algn="ctr"/>
            <a:r>
              <a:rPr lang="en-US" dirty="0" smtClean="0"/>
              <a:t>June 18, 2012  Newport News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182640" y="5452136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82640" y="6291924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463368" y="1577939"/>
            <a:ext cx="837300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Transverse spin effects in SIDIS at 11 </a:t>
            </a:r>
            <a:r>
              <a:rPr lang="en-US" sz="3200" b="1" dirty="0" err="1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GeV</a:t>
            </a:r>
            <a:r>
              <a:rPr lang="en-US" sz="3200" b="1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n-US" sz="3200" b="1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with transversely polarized target</a:t>
            </a:r>
          </a:p>
          <a:p>
            <a:pPr algn="ctr"/>
            <a:r>
              <a:rPr lang="en-US" sz="3200" b="1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u</a:t>
            </a:r>
            <a:r>
              <a:rPr lang="en-US" sz="3200" b="1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sing the CLAS12 detector</a:t>
            </a:r>
            <a:endParaRPr lang="en-US" sz="3200" b="1" dirty="0">
              <a:solidFill>
                <a:srgbClr val="00009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90842" y="3176827"/>
            <a:ext cx="61408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(A CLAS12 experiment proposal </a:t>
            </a:r>
            <a:r>
              <a:rPr lang="en-US" sz="2400" smtClean="0">
                <a:solidFill>
                  <a:srgbClr val="FF0000"/>
                </a:solidFill>
              </a:rPr>
              <a:t>for </a:t>
            </a:r>
            <a:r>
              <a:rPr lang="en-US" sz="2400" smtClean="0">
                <a:solidFill>
                  <a:srgbClr val="FF0000"/>
                </a:solidFill>
              </a:rPr>
              <a:t>PAC39)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2834853" y="-76200"/>
            <a:ext cx="3328180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 </a:t>
            </a:r>
            <a:r>
              <a:rPr lang="en-US" sz="36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Sivers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effect</a:t>
            </a:r>
            <a:endParaRPr lang="en-US" sz="3600" b="1" baseline="-25000" dirty="0" smtClean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10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9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02" name="Oval 101"/>
          <p:cNvSpPr/>
          <p:nvPr/>
        </p:nvSpPr>
        <p:spPr>
          <a:xfrm>
            <a:off x="7831131" y="96396"/>
            <a:ext cx="1203603" cy="414421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9801030"/>
              </p:ext>
            </p:extLst>
          </p:nvPr>
        </p:nvGraphicFramePr>
        <p:xfrm>
          <a:off x="7965102" y="56292"/>
          <a:ext cx="982662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8287" name="Equation" r:id="rId4" imgW="546100" imgH="228600" progId="Equation.3">
                  <p:embed/>
                </p:oleObj>
              </mc:Choice>
              <mc:Fallback>
                <p:oleObj name="Equation" r:id="rId4" imgW="5461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65102" y="56292"/>
                        <a:ext cx="982662" cy="41275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1" name="Rounded Rectangle 100"/>
          <p:cNvSpPr/>
          <p:nvPr/>
        </p:nvSpPr>
        <p:spPr>
          <a:xfrm>
            <a:off x="5248776" y="3660216"/>
            <a:ext cx="3698988" cy="182578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Box 88"/>
          <p:cNvSpPr txBox="1">
            <a:spLocks noChangeArrowheads="1"/>
          </p:cNvSpPr>
          <p:nvPr/>
        </p:nvSpPr>
        <p:spPr bwMode="auto">
          <a:xfrm>
            <a:off x="5509928" y="4620476"/>
            <a:ext cx="253147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 dirty="0" smtClean="0">
                <a:latin typeface="Arial"/>
              </a:rPr>
              <a:t>Sign mismatch between SIDIS and </a:t>
            </a:r>
            <a:r>
              <a:rPr lang="en-US" sz="1400" dirty="0" err="1" smtClean="0">
                <a:latin typeface="Arial"/>
              </a:rPr>
              <a:t>pp</a:t>
            </a:r>
            <a:r>
              <a:rPr lang="en-US" sz="1400" dirty="0" smtClean="0">
                <a:latin typeface="Arial"/>
              </a:rPr>
              <a:t> SSA ?</a:t>
            </a:r>
            <a:endParaRPr lang="en-US" sz="1400" dirty="0">
              <a:latin typeface="Arial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8375878" y="4696864"/>
            <a:ext cx="368724" cy="461665"/>
            <a:chOff x="8266661" y="4942633"/>
            <a:chExt cx="368724" cy="461665"/>
          </a:xfrm>
        </p:grpSpPr>
        <p:sp>
          <p:nvSpPr>
            <p:cNvPr id="6" name="Oval 5"/>
            <p:cNvSpPr/>
            <p:nvPr/>
          </p:nvSpPr>
          <p:spPr>
            <a:xfrm>
              <a:off x="8266661" y="5017893"/>
              <a:ext cx="368724" cy="31710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 Box 96"/>
            <p:cNvSpPr txBox="1">
              <a:spLocks noChangeArrowheads="1"/>
            </p:cNvSpPr>
            <p:nvPr/>
          </p:nvSpPr>
          <p:spPr bwMode="auto">
            <a:xfrm>
              <a:off x="8310655" y="4942633"/>
              <a:ext cx="25400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9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9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9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9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9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 b="1" dirty="0">
                  <a:solidFill>
                    <a:schemeClr val="bg1"/>
                  </a:solidFill>
                  <a:latin typeface="Bernard MT Condensed" pitchFamily="18" charset="0"/>
                  <a:ea typeface="MS Gothic" pitchFamily="49" charset="-128"/>
                </a:rPr>
                <a:t>?</a:t>
              </a:r>
            </a:p>
          </p:txBody>
        </p:sp>
      </p:grpSp>
      <p:sp>
        <p:nvSpPr>
          <p:cNvPr id="63" name="Text Box 88"/>
          <p:cNvSpPr txBox="1">
            <a:spLocks noChangeArrowheads="1"/>
          </p:cNvSpPr>
          <p:nvPr/>
        </p:nvSpPr>
        <p:spPr bwMode="auto">
          <a:xfrm>
            <a:off x="5509928" y="3946710"/>
            <a:ext cx="31814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 b="1" dirty="0" smtClean="0">
                <a:latin typeface="Arial"/>
              </a:rPr>
              <a:t>Coverage at large </a:t>
            </a:r>
            <a:r>
              <a:rPr lang="en-US" sz="1400" b="1" dirty="0" err="1" smtClean="0">
                <a:latin typeface="Arial"/>
              </a:rPr>
              <a:t>p</a:t>
            </a:r>
            <a:r>
              <a:rPr lang="en-US" sz="1400" b="1" baseline="-25000" dirty="0" err="1" smtClean="0">
                <a:latin typeface="Arial"/>
              </a:rPr>
              <a:t>T</a:t>
            </a:r>
            <a:r>
              <a:rPr lang="en-US" sz="1400" b="1" baseline="-25000" dirty="0" smtClean="0">
                <a:latin typeface="Arial"/>
              </a:rPr>
              <a:t> </a:t>
            </a:r>
            <a:r>
              <a:rPr lang="en-US" sz="1400" b="1" dirty="0" smtClean="0">
                <a:latin typeface="Arial"/>
              </a:rPr>
              <a:t>and relation with twist-3 collinear approach</a:t>
            </a:r>
            <a:endParaRPr lang="en-US" sz="1400" b="1" dirty="0">
              <a:latin typeface="Arial"/>
            </a:endParaRPr>
          </a:p>
        </p:txBody>
      </p:sp>
      <p:pic>
        <p:nvPicPr>
          <p:cNvPr id="5" name="Picture 4" descr="Sivers_sign_mismatch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5" y="3555500"/>
            <a:ext cx="5050023" cy="1996454"/>
          </a:xfrm>
          <a:prstGeom prst="rect">
            <a:avLst/>
          </a:prstGeom>
        </p:spPr>
      </p:pic>
      <p:pic>
        <p:nvPicPr>
          <p:cNvPr id="8" name="Picture 7" descr="SiversT3_relation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01" y="5827221"/>
            <a:ext cx="4201261" cy="56923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14997" y="3376896"/>
            <a:ext cx="1336799" cy="27699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200" dirty="0" err="1" smtClean="0"/>
              <a:t>arXiv</a:t>
            </a:r>
            <a:r>
              <a:rPr lang="en-US" sz="1200" dirty="0" smtClean="0"/>
              <a:t>: 1103.1591</a:t>
            </a:r>
            <a:endParaRPr lang="en-US" sz="1200" dirty="0"/>
          </a:p>
        </p:txBody>
      </p:sp>
      <p:sp>
        <p:nvSpPr>
          <p:cNvPr id="10" name="Rounded Rectangle 9"/>
          <p:cNvSpPr/>
          <p:nvPr/>
        </p:nvSpPr>
        <p:spPr>
          <a:xfrm>
            <a:off x="370748" y="5593345"/>
            <a:ext cx="1781574" cy="23387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T3 </a:t>
            </a:r>
            <a:r>
              <a:rPr lang="en-US" sz="1400" dirty="0" err="1" smtClean="0"/>
              <a:t>correlator</a:t>
            </a:r>
            <a:r>
              <a:rPr lang="en-US" sz="1400" dirty="0" smtClean="0"/>
              <a:t> from </a:t>
            </a:r>
            <a:r>
              <a:rPr lang="en-US" sz="1400" dirty="0" err="1" smtClean="0"/>
              <a:t>pp</a:t>
            </a:r>
            <a:endParaRPr lang="en-US" sz="1400" dirty="0"/>
          </a:p>
        </p:txBody>
      </p:sp>
      <p:sp>
        <p:nvSpPr>
          <p:cNvPr id="61" name="Rounded Rectangle 60"/>
          <p:cNvSpPr/>
          <p:nvPr/>
        </p:nvSpPr>
        <p:spPr>
          <a:xfrm>
            <a:off x="2834853" y="5564945"/>
            <a:ext cx="2087909" cy="23554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err="1" smtClean="0"/>
              <a:t>Sivers</a:t>
            </a:r>
            <a:r>
              <a:rPr lang="en-US" sz="1400" dirty="0" smtClean="0"/>
              <a:t> moment from SIDIS</a:t>
            </a:r>
            <a:endParaRPr lang="en-US" sz="1400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601579" y="4919579"/>
            <a:ext cx="13368" cy="6737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 flipH="1" flipV="1">
            <a:off x="4002505" y="4816789"/>
            <a:ext cx="13368" cy="70163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Sivers_DY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42" y="1019165"/>
            <a:ext cx="4909511" cy="228283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14947" y="684282"/>
            <a:ext cx="30814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Sivers</a:t>
            </a:r>
            <a:r>
              <a:rPr lang="en-US" sz="1400" dirty="0" smtClean="0"/>
              <a:t> effect from SIDIS to </a:t>
            </a:r>
            <a:r>
              <a:rPr lang="en-US" sz="1400" dirty="0" err="1" smtClean="0"/>
              <a:t>Drell</a:t>
            </a:r>
            <a:r>
              <a:rPr lang="en-US" sz="1400" dirty="0" smtClean="0"/>
              <a:t>-Yan</a:t>
            </a:r>
            <a:endParaRPr lang="en-US" sz="1400" dirty="0"/>
          </a:p>
        </p:txBody>
      </p:sp>
      <p:sp>
        <p:nvSpPr>
          <p:cNvPr id="64" name="Rounded Rectangle 63"/>
          <p:cNvSpPr/>
          <p:nvPr/>
        </p:nvSpPr>
        <p:spPr>
          <a:xfrm>
            <a:off x="5207629" y="1296737"/>
            <a:ext cx="3698988" cy="160421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 Box 88"/>
          <p:cNvSpPr txBox="1">
            <a:spLocks noChangeArrowheads="1"/>
          </p:cNvSpPr>
          <p:nvPr/>
        </p:nvSpPr>
        <p:spPr bwMode="auto">
          <a:xfrm>
            <a:off x="5468781" y="2152665"/>
            <a:ext cx="23623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 dirty="0" smtClean="0">
                <a:latin typeface="Arial"/>
              </a:rPr>
              <a:t>Sign change is a crucial test of TMDs factorization</a:t>
            </a:r>
            <a:endParaRPr lang="en-US" sz="1400" dirty="0">
              <a:latin typeface="Arial"/>
            </a:endParaRPr>
          </a:p>
        </p:txBody>
      </p:sp>
      <p:grpSp>
        <p:nvGrpSpPr>
          <p:cNvPr id="66" name="Group 65"/>
          <p:cNvGrpSpPr/>
          <p:nvPr/>
        </p:nvGrpSpPr>
        <p:grpSpPr>
          <a:xfrm>
            <a:off x="8334731" y="2229053"/>
            <a:ext cx="368724" cy="461665"/>
            <a:chOff x="8266661" y="4942633"/>
            <a:chExt cx="368724" cy="461665"/>
          </a:xfrm>
        </p:grpSpPr>
        <p:sp>
          <p:nvSpPr>
            <p:cNvPr id="67" name="Oval 66"/>
            <p:cNvSpPr/>
            <p:nvPr/>
          </p:nvSpPr>
          <p:spPr>
            <a:xfrm>
              <a:off x="8266661" y="5017893"/>
              <a:ext cx="368724" cy="31710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Text Box 96"/>
            <p:cNvSpPr txBox="1">
              <a:spLocks noChangeArrowheads="1"/>
            </p:cNvSpPr>
            <p:nvPr/>
          </p:nvSpPr>
          <p:spPr bwMode="auto">
            <a:xfrm>
              <a:off x="8310655" y="4942633"/>
              <a:ext cx="25400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9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9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9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9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9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 b="1" dirty="0">
                  <a:solidFill>
                    <a:schemeClr val="bg1"/>
                  </a:solidFill>
                  <a:latin typeface="Bernard MT Condensed" pitchFamily="18" charset="0"/>
                  <a:ea typeface="MS Gothic" pitchFamily="49" charset="-128"/>
                </a:rPr>
                <a:t>?</a:t>
              </a:r>
            </a:p>
          </p:txBody>
        </p:sp>
      </p:grpSp>
      <p:sp>
        <p:nvSpPr>
          <p:cNvPr id="69" name="Text Box 88"/>
          <p:cNvSpPr txBox="1">
            <a:spLocks noChangeArrowheads="1"/>
          </p:cNvSpPr>
          <p:nvPr/>
        </p:nvSpPr>
        <p:spPr bwMode="auto">
          <a:xfrm>
            <a:off x="5468781" y="1478899"/>
            <a:ext cx="249632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 b="1" dirty="0" smtClean="0">
                <a:latin typeface="Arial"/>
              </a:rPr>
              <a:t>Coverage at large x</a:t>
            </a:r>
            <a:r>
              <a:rPr lang="en-US" sz="1400" b="1" baseline="-25000" dirty="0" smtClean="0">
                <a:latin typeface="Arial"/>
              </a:rPr>
              <a:t> </a:t>
            </a:r>
            <a:r>
              <a:rPr lang="en-US" sz="1400" b="1" dirty="0" smtClean="0">
                <a:latin typeface="Arial"/>
              </a:rPr>
              <a:t>and relation with </a:t>
            </a:r>
            <a:r>
              <a:rPr lang="en-US" sz="1400" b="1" dirty="0" err="1" smtClean="0">
                <a:latin typeface="Arial"/>
              </a:rPr>
              <a:t>Drell</a:t>
            </a:r>
            <a:r>
              <a:rPr lang="en-US" sz="1400" b="1" dirty="0" smtClean="0">
                <a:latin typeface="Arial"/>
              </a:rPr>
              <a:t>-Yan</a:t>
            </a:r>
            <a:endParaRPr lang="en-US" sz="1400" b="1" dirty="0">
              <a:latin typeface="Arial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3696389" y="684282"/>
            <a:ext cx="1235510" cy="27699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200" dirty="0" err="1" smtClean="0"/>
              <a:t>arXiv</a:t>
            </a:r>
            <a:r>
              <a:rPr lang="en-US" sz="1200" dirty="0" smtClean="0"/>
              <a:t>: 0901.3078</a:t>
            </a:r>
            <a:endParaRPr lang="en-US" sz="1200" dirty="0"/>
          </a:p>
        </p:txBody>
      </p:sp>
      <p:sp>
        <p:nvSpPr>
          <p:cNvPr id="33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rgbClr val="898989"/>
                </a:solidFill>
              </a:rPr>
              <a:t> </a:t>
            </a:r>
            <a:r>
              <a:rPr lang="en-US" sz="1200" dirty="0" err="1" smtClean="0">
                <a:solidFill>
                  <a:schemeClr val="bg1"/>
                </a:solidFill>
              </a:rPr>
              <a:t>JLab</a:t>
            </a:r>
            <a:r>
              <a:rPr lang="en-US" sz="1200" dirty="0" smtClean="0">
                <a:solidFill>
                  <a:schemeClr val="bg1"/>
                </a:solidFill>
              </a:rPr>
              <a:t> PAC 39, 18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June 2012, Newport News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587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ounded Rectangle 29"/>
          <p:cNvSpPr/>
          <p:nvPr/>
        </p:nvSpPr>
        <p:spPr>
          <a:xfrm>
            <a:off x="7688629" y="5466113"/>
            <a:ext cx="1278995" cy="103105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Pretzel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049" y="726204"/>
            <a:ext cx="4946950" cy="2006506"/>
          </a:xfrm>
          <a:prstGeom prst="rect">
            <a:avLst/>
          </a:prstGeom>
        </p:spPr>
      </p:pic>
      <p:sp>
        <p:nvSpPr>
          <p:cNvPr id="70" name="Rounded Rectangle 69"/>
          <p:cNvSpPr/>
          <p:nvPr/>
        </p:nvSpPr>
        <p:spPr>
          <a:xfrm>
            <a:off x="4590333" y="3355716"/>
            <a:ext cx="4389386" cy="115037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9" name="Rectangle 108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2872042" y="-76200"/>
            <a:ext cx="3253790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 </a:t>
            </a:r>
            <a:r>
              <a:rPr lang="en-US" sz="36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Pretzelosity</a:t>
            </a:r>
            <a:endParaRPr lang="en-US" sz="3600" b="1" dirty="0" smtClean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11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62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64" name="Oval 63"/>
          <p:cNvSpPr/>
          <p:nvPr/>
        </p:nvSpPr>
        <p:spPr>
          <a:xfrm>
            <a:off x="7831131" y="96396"/>
            <a:ext cx="1203603" cy="414421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334762"/>
              </p:ext>
            </p:extLst>
          </p:nvPr>
        </p:nvGraphicFramePr>
        <p:xfrm>
          <a:off x="7896744" y="83028"/>
          <a:ext cx="1006475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3168" name="Equation" r:id="rId5" imgW="558800" imgH="228600" progId="Equation.3">
                  <p:embed/>
                </p:oleObj>
              </mc:Choice>
              <mc:Fallback>
                <p:oleObj name="Equation" r:id="rId5" imgW="5588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96744" y="83028"/>
                        <a:ext cx="1006475" cy="41275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 descr="markus.Sep09.ssa_aut_others-sinthreephi-all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4" y="864284"/>
            <a:ext cx="4090737" cy="5686927"/>
          </a:xfrm>
          <a:prstGeom prst="rect">
            <a:avLst/>
          </a:prstGeom>
        </p:spPr>
      </p:pic>
      <p:sp>
        <p:nvSpPr>
          <p:cNvPr id="66" name="Rounded Rectangle 65"/>
          <p:cNvSpPr/>
          <p:nvPr/>
        </p:nvSpPr>
        <p:spPr>
          <a:xfrm>
            <a:off x="1766723" y="719722"/>
            <a:ext cx="1214446" cy="369332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HERMES  p</a:t>
            </a:r>
            <a:endParaRPr lang="en-US" sz="1600" dirty="0"/>
          </a:p>
        </p:txBody>
      </p:sp>
      <p:sp>
        <p:nvSpPr>
          <p:cNvPr id="67" name="Rectangle 66"/>
          <p:cNvSpPr/>
          <p:nvPr/>
        </p:nvSpPr>
        <p:spPr>
          <a:xfrm>
            <a:off x="8902287" y="1547547"/>
            <a:ext cx="259292" cy="71854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ounded Rectangle 67"/>
          <p:cNvSpPr/>
          <p:nvPr/>
        </p:nvSpPr>
        <p:spPr>
          <a:xfrm>
            <a:off x="7644055" y="725628"/>
            <a:ext cx="1282192" cy="369332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COMPASS  p</a:t>
            </a:r>
            <a:endParaRPr lang="en-US" sz="1600" dirty="0"/>
          </a:p>
        </p:txBody>
      </p:sp>
      <p:sp>
        <p:nvSpPr>
          <p:cNvPr id="69" name="TextBox 68"/>
          <p:cNvSpPr txBox="1"/>
          <p:nvPr/>
        </p:nvSpPr>
        <p:spPr>
          <a:xfrm>
            <a:off x="4590333" y="3457825"/>
            <a:ext cx="420697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400" b="1" dirty="0" smtClean="0"/>
              <a:t>    Statistical power of existing data is not </a:t>
            </a:r>
          </a:p>
          <a:p>
            <a:pPr>
              <a:spcBef>
                <a:spcPts val="0"/>
              </a:spcBef>
            </a:pPr>
            <a:r>
              <a:rPr lang="en-US" sz="1400" b="1" dirty="0"/>
              <a:t> </a:t>
            </a:r>
            <a:r>
              <a:rPr lang="en-US" sz="1400" b="1" dirty="0" smtClean="0"/>
              <a:t>         enough to observe significant signals</a:t>
            </a:r>
          </a:p>
          <a:p>
            <a:pPr marL="285750" indent="-285750">
              <a:spcBef>
                <a:spcPts val="0"/>
              </a:spcBef>
              <a:buFontTx/>
              <a:buChar char="-"/>
            </a:pPr>
            <a:endParaRPr lang="en-US" sz="1000" dirty="0" smtClean="0"/>
          </a:p>
          <a:p>
            <a:pPr>
              <a:spcBef>
                <a:spcPts val="0"/>
              </a:spcBef>
            </a:pPr>
            <a:r>
              <a:rPr lang="en-US" sz="1400" dirty="0" smtClean="0"/>
              <a:t>   “</a:t>
            </a:r>
            <a:r>
              <a:rPr lang="en-US" sz="1400" dirty="0" err="1" smtClean="0"/>
              <a:t>pretzelosity</a:t>
            </a:r>
            <a:r>
              <a:rPr lang="en-US" sz="1400" dirty="0" smtClean="0"/>
              <a:t>” still basically unknown!</a:t>
            </a:r>
            <a:endParaRPr lang="it-IT" sz="1400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4819520" y="2772696"/>
            <a:ext cx="36200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smtClean="0"/>
              <a:t>Sensitive to the D-wave component and</a:t>
            </a:r>
          </a:p>
          <a:p>
            <a:r>
              <a:rPr lang="en-US" sz="1400" b="1" i="1" dirty="0"/>
              <a:t>t</a:t>
            </a:r>
            <a:r>
              <a:rPr lang="en-US" sz="1400" b="1" i="1" dirty="0" smtClean="0"/>
              <a:t>he non spherical shape of the nucleon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8317773" y="3971852"/>
            <a:ext cx="368724" cy="461665"/>
            <a:chOff x="5105952" y="4753699"/>
            <a:chExt cx="368724" cy="461665"/>
          </a:xfrm>
        </p:grpSpPr>
        <p:sp>
          <p:nvSpPr>
            <p:cNvPr id="19" name="Oval 18"/>
            <p:cNvSpPr/>
            <p:nvPr/>
          </p:nvSpPr>
          <p:spPr>
            <a:xfrm>
              <a:off x="5105952" y="4823359"/>
              <a:ext cx="368724" cy="31710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 Box 96"/>
            <p:cNvSpPr txBox="1">
              <a:spLocks noChangeArrowheads="1"/>
            </p:cNvSpPr>
            <p:nvPr/>
          </p:nvSpPr>
          <p:spPr bwMode="auto">
            <a:xfrm>
              <a:off x="5139979" y="4753699"/>
              <a:ext cx="25400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9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9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9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9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9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 b="1" dirty="0">
                  <a:solidFill>
                    <a:schemeClr val="bg1"/>
                  </a:solidFill>
                  <a:latin typeface="Bernard MT Condensed" pitchFamily="18" charset="0"/>
                  <a:ea typeface="MS Gothic" pitchFamily="49" charset="-128"/>
                </a:rPr>
                <a:t>?</a:t>
              </a:r>
            </a:p>
          </p:txBody>
        </p:sp>
      </p:grpSp>
      <p:pic>
        <p:nvPicPr>
          <p:cNvPr id="6" name="Picture 5" descr="Pretzel3_JLab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040" y="4556144"/>
            <a:ext cx="2548570" cy="2072436"/>
          </a:xfrm>
          <a:prstGeom prst="rect">
            <a:avLst/>
          </a:prstGeom>
        </p:spPr>
      </p:pic>
      <p:pic>
        <p:nvPicPr>
          <p:cNvPr id="7" name="Picture 6" descr="Pretzel_eq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45924" y="5026391"/>
            <a:ext cx="1116523" cy="3364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74329" y="5536308"/>
            <a:ext cx="13053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Few % signal</a:t>
            </a:r>
          </a:p>
          <a:p>
            <a:r>
              <a:rPr lang="en-US" sz="1200" dirty="0" smtClean="0"/>
              <a:t>expected at </a:t>
            </a:r>
            <a:r>
              <a:rPr lang="en-US" sz="1200" dirty="0" err="1" smtClean="0"/>
              <a:t>Jlab</a:t>
            </a:r>
            <a:endParaRPr lang="en-US" sz="1200" dirty="0"/>
          </a:p>
          <a:p>
            <a:r>
              <a:rPr lang="en-US" sz="1200" dirty="0" smtClean="0"/>
              <a:t>from relativistic </a:t>
            </a:r>
          </a:p>
          <a:p>
            <a:r>
              <a:rPr lang="en-US" sz="1200" dirty="0" smtClean="0"/>
              <a:t>covariant model</a:t>
            </a:r>
            <a:endParaRPr lang="en-US" sz="1200" dirty="0"/>
          </a:p>
        </p:txBody>
      </p:sp>
      <p:sp>
        <p:nvSpPr>
          <p:cNvPr id="24" name="TextBox 23"/>
          <p:cNvSpPr txBox="1"/>
          <p:nvPr/>
        </p:nvSpPr>
        <p:spPr>
          <a:xfrm>
            <a:off x="5783728" y="5951807"/>
            <a:ext cx="126178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0.5&lt;</a:t>
            </a:r>
            <a:r>
              <a:rPr lang="en-US" sz="1000" dirty="0" err="1" smtClean="0"/>
              <a:t>p</a:t>
            </a:r>
            <a:r>
              <a:rPr lang="en-US" sz="1000" baseline="-25000" dirty="0" err="1" smtClean="0"/>
              <a:t>T</a:t>
            </a:r>
            <a:r>
              <a:rPr lang="en-US" sz="1000" dirty="0" smtClean="0"/>
              <a:t>&lt;0.6 </a:t>
            </a:r>
            <a:r>
              <a:rPr lang="en-US" sz="1000" dirty="0" err="1" smtClean="0"/>
              <a:t>GeV</a:t>
            </a:r>
            <a:r>
              <a:rPr lang="en-US" sz="1000" dirty="0" smtClean="0"/>
              <a:t>/c</a:t>
            </a:r>
            <a:endParaRPr lang="en-US" sz="1000" dirty="0"/>
          </a:p>
        </p:txBody>
      </p:sp>
      <p:cxnSp>
        <p:nvCxnSpPr>
          <p:cNvPr id="10" name="Straight Arrow Connector 9"/>
          <p:cNvCxnSpPr>
            <a:stCxn id="8" idx="1"/>
          </p:cNvCxnSpPr>
          <p:nvPr/>
        </p:nvCxnSpPr>
        <p:spPr>
          <a:xfrm flipH="1" flipV="1">
            <a:off x="6125832" y="5793619"/>
            <a:ext cx="1548497" cy="1581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5696857" y="4729238"/>
            <a:ext cx="1392464" cy="1965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450329" y="4618868"/>
            <a:ext cx="966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Symbol"/>
              </a:rPr>
              <a:t>p</a:t>
            </a:r>
            <a:r>
              <a:rPr lang="en-US" sz="2000" baseline="30000" dirty="0" smtClean="0"/>
              <a:t>+</a:t>
            </a:r>
            <a:r>
              <a:rPr lang="en-US" dirty="0" smtClean="0"/>
              <a:t> </a:t>
            </a:r>
            <a:r>
              <a:rPr lang="en-US" sz="1400" dirty="0" smtClean="0"/>
              <a:t>proton</a:t>
            </a:r>
            <a:endParaRPr lang="en-US" sz="1400" dirty="0"/>
          </a:p>
        </p:txBody>
      </p:sp>
      <p:sp>
        <p:nvSpPr>
          <p:cNvPr id="34" name="TextBox 33"/>
          <p:cNvSpPr txBox="1"/>
          <p:nvPr/>
        </p:nvSpPr>
        <p:spPr>
          <a:xfrm>
            <a:off x="7636566" y="4810070"/>
            <a:ext cx="1235510" cy="27699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200" dirty="0" err="1" smtClean="0"/>
              <a:t>arXiv</a:t>
            </a:r>
            <a:r>
              <a:rPr lang="en-US" sz="1200" dirty="0" smtClean="0"/>
              <a:t>: 0812.3246</a:t>
            </a:r>
            <a:endParaRPr lang="en-US" sz="1200" dirty="0"/>
          </a:p>
        </p:txBody>
      </p:sp>
      <p:sp>
        <p:nvSpPr>
          <p:cNvPr id="31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rgbClr val="898989"/>
                </a:solidFill>
              </a:rPr>
              <a:t> </a:t>
            </a:r>
            <a:r>
              <a:rPr lang="en-US" sz="1200" dirty="0" err="1" smtClean="0">
                <a:solidFill>
                  <a:schemeClr val="bg1"/>
                </a:solidFill>
              </a:rPr>
              <a:t>JLab</a:t>
            </a:r>
            <a:r>
              <a:rPr lang="en-US" sz="1200" dirty="0" smtClean="0">
                <a:solidFill>
                  <a:schemeClr val="bg1"/>
                </a:solidFill>
              </a:rPr>
              <a:t> PAC 39, 18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June 2012, Newport News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871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dsa-release-lba-cosphi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803051"/>
            <a:ext cx="4154533" cy="577561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52400" y="4009824"/>
            <a:ext cx="4195471" cy="25688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2051956" y="-76200"/>
            <a:ext cx="489396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 Worm-gear function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00716" y="1572276"/>
            <a:ext cx="42628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Worm-gear function: longitudinally polarized quarks </a:t>
            </a:r>
          </a:p>
          <a:p>
            <a:r>
              <a:rPr lang="en-US" sz="1400" dirty="0" smtClean="0"/>
              <a:t>in a transversely polarized nucleon</a:t>
            </a:r>
            <a:endParaRPr lang="en-US" sz="1400" dirty="0"/>
          </a:p>
        </p:txBody>
      </p:sp>
      <p:grpSp>
        <p:nvGrpSpPr>
          <p:cNvPr id="20" name="Group 19"/>
          <p:cNvGrpSpPr/>
          <p:nvPr/>
        </p:nvGrpSpPr>
        <p:grpSpPr>
          <a:xfrm>
            <a:off x="469165" y="4746858"/>
            <a:ext cx="3728512" cy="1818442"/>
            <a:chOff x="4800016" y="4561815"/>
            <a:chExt cx="4020540" cy="196210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13744" y="4561815"/>
              <a:ext cx="4006812" cy="1938078"/>
            </a:xfrm>
            <a:prstGeom prst="rect">
              <a:avLst/>
            </a:prstGeom>
          </p:spPr>
        </p:pic>
        <p:sp>
          <p:nvSpPr>
            <p:cNvPr id="19" name="Right Triangle 18"/>
            <p:cNvSpPr/>
            <p:nvPr/>
          </p:nvSpPr>
          <p:spPr>
            <a:xfrm>
              <a:off x="4800016" y="6283517"/>
              <a:ext cx="677949" cy="230104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ight Triangle 24"/>
            <p:cNvSpPr/>
            <p:nvPr/>
          </p:nvSpPr>
          <p:spPr>
            <a:xfrm>
              <a:off x="5216714" y="6323933"/>
              <a:ext cx="614989" cy="199984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Rectangle 2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12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1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7831131" y="96396"/>
            <a:ext cx="1203603" cy="414421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6106215"/>
              </p:ext>
            </p:extLst>
          </p:nvPr>
        </p:nvGraphicFramePr>
        <p:xfrm>
          <a:off x="7979177" y="58822"/>
          <a:ext cx="960438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260" name="Equation" r:id="rId6" imgW="533400" imgH="228600" progId="Equation.3">
                  <p:embed/>
                </p:oleObj>
              </mc:Choice>
              <mc:Fallback>
                <p:oleObj name="Equation" r:id="rId6" imgW="5334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79177" y="58822"/>
                        <a:ext cx="960438" cy="41275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 descr="COMPASS_g1T.tif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871" y="618302"/>
            <a:ext cx="4811698" cy="192048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885145" y="1376947"/>
            <a:ext cx="327130" cy="71854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ounded Rectangle 43"/>
          <p:cNvSpPr/>
          <p:nvPr/>
        </p:nvSpPr>
        <p:spPr>
          <a:xfrm>
            <a:off x="1887035" y="628651"/>
            <a:ext cx="1214446" cy="369332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HERMES  p</a:t>
            </a:r>
            <a:endParaRPr lang="en-US" sz="1600" dirty="0"/>
          </a:p>
        </p:txBody>
      </p:sp>
      <p:sp>
        <p:nvSpPr>
          <p:cNvPr id="45" name="Rounded Rectangle 44"/>
          <p:cNvSpPr/>
          <p:nvPr/>
        </p:nvSpPr>
        <p:spPr>
          <a:xfrm>
            <a:off x="7697527" y="623141"/>
            <a:ext cx="1282192" cy="369332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COMPASS  p</a:t>
            </a:r>
            <a:endParaRPr lang="en-US" sz="1600" dirty="0"/>
          </a:p>
        </p:txBody>
      </p:sp>
      <p:sp>
        <p:nvSpPr>
          <p:cNvPr id="47" name="Rounded Rectangle 46"/>
          <p:cNvSpPr/>
          <p:nvPr/>
        </p:nvSpPr>
        <p:spPr>
          <a:xfrm>
            <a:off x="2578866" y="4575774"/>
            <a:ext cx="1579249" cy="369332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Jlab</a:t>
            </a:r>
            <a:r>
              <a:rPr lang="en-US" sz="1600" dirty="0" smtClean="0"/>
              <a:t> Hall-A  </a:t>
            </a:r>
            <a:r>
              <a:rPr lang="en-US" sz="1600" baseline="30000" dirty="0" smtClean="0"/>
              <a:t>3</a:t>
            </a:r>
            <a:r>
              <a:rPr lang="en-US" sz="1600" dirty="0" smtClean="0"/>
              <a:t>He</a:t>
            </a:r>
            <a:endParaRPr lang="en-US" sz="1600" dirty="0"/>
          </a:p>
        </p:txBody>
      </p:sp>
      <p:grpSp>
        <p:nvGrpSpPr>
          <p:cNvPr id="4" name="Group 3"/>
          <p:cNvGrpSpPr/>
          <p:nvPr/>
        </p:nvGrpSpPr>
        <p:grpSpPr>
          <a:xfrm>
            <a:off x="4441447" y="2946671"/>
            <a:ext cx="4607633" cy="1800187"/>
            <a:chOff x="4548391" y="2692679"/>
            <a:chExt cx="4607633" cy="1800187"/>
          </a:xfrm>
        </p:grpSpPr>
        <p:sp>
          <p:nvSpPr>
            <p:cNvPr id="26" name="Rounded Rectangle 25"/>
            <p:cNvSpPr/>
            <p:nvPr/>
          </p:nvSpPr>
          <p:spPr>
            <a:xfrm>
              <a:off x="4548391" y="2692679"/>
              <a:ext cx="4607633" cy="1800187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637914" y="2770947"/>
              <a:ext cx="401532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Statistics not enough to investigate relations</a:t>
              </a:r>
            </a:p>
            <a:p>
              <a:r>
                <a:rPr lang="en-US" sz="1400" b="1" dirty="0"/>
                <a:t>s</a:t>
              </a:r>
              <a:r>
                <a:rPr lang="en-US" sz="1400" b="1" dirty="0" smtClean="0"/>
                <a:t>upported by many theoretical models: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696457" y="3361007"/>
              <a:ext cx="299019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(supported by Lattice QCD and first data)</a:t>
              </a:r>
              <a:endParaRPr lang="en-US" sz="1200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201877" y="3824335"/>
              <a:ext cx="153614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(</a:t>
              </a:r>
              <a:r>
                <a:rPr lang="en-US" sz="1200" dirty="0" err="1" smtClean="0"/>
                <a:t>Wandura-Wilczek</a:t>
              </a:r>
              <a:r>
                <a:rPr lang="en-US" sz="1200" dirty="0" smtClean="0"/>
                <a:t> </a:t>
              </a:r>
            </a:p>
            <a:p>
              <a:r>
                <a:rPr lang="en-US" sz="1200" dirty="0"/>
                <a:t>t</a:t>
              </a:r>
              <a:r>
                <a:rPr lang="en-US" sz="1200" dirty="0" smtClean="0"/>
                <a:t>ype approximation)</a:t>
              </a:r>
              <a:endParaRPr lang="en-US" sz="1200" dirty="0"/>
            </a:p>
          </p:txBody>
        </p:sp>
        <p:graphicFrame>
          <p:nvGraphicFramePr>
            <p:cNvPr id="48" name="Object 4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05955625"/>
                </p:ext>
              </p:extLst>
            </p:nvPr>
          </p:nvGraphicFramePr>
          <p:xfrm>
            <a:off x="4709362" y="3334271"/>
            <a:ext cx="969163" cy="34181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39261" name="Equation" r:id="rId9" imgW="647700" imgH="228600" progId="Equation.3">
                    <p:embed/>
                  </p:oleObj>
                </mc:Choice>
                <mc:Fallback>
                  <p:oleObj name="Equation" r:id="rId9" imgW="647700" imgH="2286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4709362" y="3334271"/>
                          <a:ext cx="969163" cy="34181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9" name="Object 4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62095683"/>
                </p:ext>
              </p:extLst>
            </p:nvPr>
          </p:nvGraphicFramePr>
          <p:xfrm>
            <a:off x="4693071" y="3702822"/>
            <a:ext cx="2435225" cy="685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39262" name="Equation" r:id="rId11" imgW="1625600" imgH="457200" progId="Equation.3">
                    <p:embed/>
                  </p:oleObj>
                </mc:Choice>
                <mc:Fallback>
                  <p:oleObj name="Equation" r:id="rId11" imgW="1625600" imgH="4572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4693071" y="3702822"/>
                          <a:ext cx="2435225" cy="685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0" name="Group 29"/>
            <p:cNvGrpSpPr/>
            <p:nvPr/>
          </p:nvGrpSpPr>
          <p:grpSpPr>
            <a:xfrm>
              <a:off x="8717765" y="3294167"/>
              <a:ext cx="368724" cy="461665"/>
              <a:chOff x="5105952" y="4753699"/>
              <a:chExt cx="368724" cy="461665"/>
            </a:xfrm>
          </p:grpSpPr>
          <p:sp>
            <p:nvSpPr>
              <p:cNvPr id="31" name="Oval 30"/>
              <p:cNvSpPr/>
              <p:nvPr/>
            </p:nvSpPr>
            <p:spPr>
              <a:xfrm>
                <a:off x="5105952" y="4823359"/>
                <a:ext cx="368724" cy="31710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Text Box 96"/>
              <p:cNvSpPr txBox="1">
                <a:spLocks noChangeArrowheads="1"/>
              </p:cNvSpPr>
              <p:nvPr/>
            </p:nvSpPr>
            <p:spPr bwMode="auto">
              <a:xfrm>
                <a:off x="5139979" y="4753699"/>
                <a:ext cx="254000" cy="4616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96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96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96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96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96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96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96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96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96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2400" b="1" dirty="0">
                    <a:solidFill>
                      <a:schemeClr val="bg1"/>
                    </a:solidFill>
                    <a:latin typeface="Bernard MT Condensed" pitchFamily="18" charset="0"/>
                    <a:ea typeface="MS Gothic" pitchFamily="49" charset="-128"/>
                  </a:rPr>
                  <a:t>?</a:t>
                </a:r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8700783" y="3824335"/>
              <a:ext cx="368724" cy="461665"/>
              <a:chOff x="5105952" y="4753699"/>
              <a:chExt cx="368724" cy="461665"/>
            </a:xfrm>
          </p:grpSpPr>
          <p:sp>
            <p:nvSpPr>
              <p:cNvPr id="37" name="Oval 36"/>
              <p:cNvSpPr/>
              <p:nvPr/>
            </p:nvSpPr>
            <p:spPr>
              <a:xfrm>
                <a:off x="5105952" y="4823359"/>
                <a:ext cx="368724" cy="31710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Text Box 96"/>
              <p:cNvSpPr txBox="1">
                <a:spLocks noChangeArrowheads="1"/>
              </p:cNvSpPr>
              <p:nvPr/>
            </p:nvSpPr>
            <p:spPr bwMode="auto">
              <a:xfrm>
                <a:off x="5139979" y="4753699"/>
                <a:ext cx="254000" cy="4616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96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96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96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96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96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96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96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96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96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2400" b="1" dirty="0">
                    <a:solidFill>
                      <a:schemeClr val="bg1"/>
                    </a:solidFill>
                    <a:latin typeface="Bernard MT Condensed" pitchFamily="18" charset="0"/>
                    <a:ea typeface="MS Gothic" pitchFamily="49" charset="-128"/>
                  </a:rPr>
                  <a:t>?</a:t>
                </a:r>
              </a:p>
            </p:txBody>
          </p:sp>
        </p:grpSp>
      </p:grpSp>
      <p:sp>
        <p:nvSpPr>
          <p:cNvPr id="46" name="TextBox 45"/>
          <p:cNvSpPr txBox="1"/>
          <p:nvPr/>
        </p:nvSpPr>
        <p:spPr>
          <a:xfrm>
            <a:off x="4683381" y="2553942"/>
            <a:ext cx="28861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smtClean="0"/>
              <a:t>Related to quark orbital motion</a:t>
            </a:r>
          </a:p>
        </p:txBody>
      </p:sp>
      <p:sp>
        <p:nvSpPr>
          <p:cNvPr id="6" name="Oval 5"/>
          <p:cNvSpPr/>
          <p:nvPr/>
        </p:nvSpPr>
        <p:spPr>
          <a:xfrm>
            <a:off x="2643773" y="5145629"/>
            <a:ext cx="1443789" cy="59070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750280" y="3131060"/>
            <a:ext cx="1443789" cy="59070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g1T_axis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63" y="3994770"/>
            <a:ext cx="3825670" cy="416919"/>
          </a:xfrm>
          <a:prstGeom prst="rect">
            <a:avLst/>
          </a:prstGeom>
        </p:spPr>
      </p:pic>
      <p:pic>
        <p:nvPicPr>
          <p:cNvPr id="10" name="Picture 9" descr="Worm-gear2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841" y="5098884"/>
            <a:ext cx="4643629" cy="150029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960109" y="4793906"/>
            <a:ext cx="26094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From constituent quark model:</a:t>
            </a:r>
            <a:endParaRPr lang="en-US" sz="1400" dirty="0"/>
          </a:p>
        </p:txBody>
      </p:sp>
      <p:sp>
        <p:nvSpPr>
          <p:cNvPr id="51" name="TextBox 50"/>
          <p:cNvSpPr txBox="1"/>
          <p:nvPr/>
        </p:nvSpPr>
        <p:spPr>
          <a:xfrm>
            <a:off x="7799224" y="4810070"/>
            <a:ext cx="1236236" cy="27699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200" dirty="0" err="1" smtClean="0"/>
              <a:t>arXiv</a:t>
            </a:r>
            <a:r>
              <a:rPr lang="en-US" sz="1200" dirty="0" smtClean="0"/>
              <a:t>: 0903.1271</a:t>
            </a:r>
            <a:endParaRPr lang="en-US" sz="1200" dirty="0"/>
          </a:p>
        </p:txBody>
      </p:sp>
      <p:sp>
        <p:nvSpPr>
          <p:cNvPr id="52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rgbClr val="898989"/>
                </a:solidFill>
              </a:rPr>
              <a:t> </a:t>
            </a:r>
            <a:r>
              <a:rPr lang="en-US" sz="1200" dirty="0" err="1" smtClean="0">
                <a:solidFill>
                  <a:schemeClr val="bg1"/>
                </a:solidFill>
              </a:rPr>
              <a:t>JLab</a:t>
            </a:r>
            <a:r>
              <a:rPr lang="en-US" sz="1200" dirty="0" smtClean="0">
                <a:solidFill>
                  <a:schemeClr val="bg1"/>
                </a:solidFill>
              </a:rPr>
              <a:t> PAC 39, 18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June 2012, Newport News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338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363579" y="700088"/>
            <a:ext cx="5881742" cy="72707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1881761" y="5114666"/>
            <a:ext cx="4898695" cy="133222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2758208" y="-76200"/>
            <a:ext cx="348146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Honour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and Duty</a:t>
            </a:r>
            <a:endParaRPr lang="en-US" sz="3600" b="1" baseline="-25000" dirty="0" smtClean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13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6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" name="Text Box 21"/>
          <p:cNvSpPr txBox="1">
            <a:spLocks noChangeArrowheads="1"/>
          </p:cNvSpPr>
          <p:nvPr/>
        </p:nvSpPr>
        <p:spPr bwMode="auto">
          <a:xfrm>
            <a:off x="1163262" y="698965"/>
            <a:ext cx="6223000" cy="673100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800" dirty="0">
                <a:solidFill>
                  <a:srgbClr val="0033CC"/>
                </a:solidFill>
                <a:latin typeface="Arial" pitchFamily="-108" charset="0"/>
              </a:rPr>
              <a:t>TMDs are a new class of phenomena </a:t>
            </a:r>
          </a:p>
          <a:p>
            <a:pPr algn="ctr">
              <a:defRPr/>
            </a:pPr>
            <a:r>
              <a:rPr lang="en-US" sz="1800" dirty="0">
                <a:solidFill>
                  <a:srgbClr val="0033CC"/>
                </a:solidFill>
                <a:latin typeface="Arial" pitchFamily="-108" charset="0"/>
              </a:rPr>
              <a:t>providing  novel insights into the rich nuclear structure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231900" y="2148720"/>
            <a:ext cx="6400800" cy="23069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1734713" y="2201108"/>
            <a:ext cx="5510608" cy="2246769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Arial" pitchFamily="-108" charset="0"/>
              </a:rPr>
              <a:t>F</a:t>
            </a:r>
            <a:r>
              <a:rPr lang="en-US" sz="1600" dirty="0" smtClean="0">
                <a:solidFill>
                  <a:schemeClr val="tx1"/>
                </a:solidFill>
                <a:latin typeface="Arial" pitchFamily="-108" charset="0"/>
              </a:rPr>
              <a:t>ull coverage of valence region not achieved</a:t>
            </a:r>
          </a:p>
          <a:p>
            <a:endParaRPr lang="en-US" sz="800" dirty="0" smtClean="0">
              <a:solidFill>
                <a:schemeClr val="tx1"/>
              </a:solidFill>
              <a:latin typeface="Arial" pitchFamily="-108" charset="0"/>
            </a:endParaRPr>
          </a:p>
          <a:p>
            <a:r>
              <a:rPr lang="en-US" sz="1600" dirty="0" smtClean="0">
                <a:solidFill>
                  <a:schemeClr val="tx1"/>
                </a:solidFill>
                <a:latin typeface="Arial" pitchFamily="-108" charset="0"/>
              </a:rPr>
              <a:t>Limited </a:t>
            </a:r>
            <a:r>
              <a:rPr lang="en-US" sz="1600" dirty="0">
                <a:solidFill>
                  <a:schemeClr val="tx1"/>
                </a:solidFill>
                <a:latin typeface="Arial" pitchFamily="-108" charset="0"/>
              </a:rPr>
              <a:t>knowledge on transverse momentum dependences  </a:t>
            </a:r>
          </a:p>
          <a:p>
            <a:endParaRPr lang="en-US" sz="800" dirty="0">
              <a:solidFill>
                <a:schemeClr val="tx1"/>
              </a:solidFill>
              <a:latin typeface="Arial" pitchFamily="-108" charset="0"/>
            </a:endParaRPr>
          </a:p>
          <a:p>
            <a:r>
              <a:rPr lang="en-US" sz="1600" dirty="0">
                <a:solidFill>
                  <a:schemeClr val="tx1"/>
                </a:solidFill>
                <a:latin typeface="Arial" pitchFamily="-108" charset="0"/>
              </a:rPr>
              <a:t>Flavor decomposition often missing</a:t>
            </a:r>
          </a:p>
          <a:p>
            <a:endParaRPr lang="en-US" sz="800" dirty="0">
              <a:solidFill>
                <a:schemeClr val="tx1"/>
              </a:solidFill>
              <a:latin typeface="Arial" pitchFamily="-108" charset="0"/>
            </a:endParaRPr>
          </a:p>
          <a:p>
            <a:r>
              <a:rPr lang="en-US" sz="1600" dirty="0">
                <a:solidFill>
                  <a:schemeClr val="tx1"/>
                </a:solidFill>
                <a:latin typeface="Arial" pitchFamily="-108" charset="0"/>
              </a:rPr>
              <a:t>Evolution properties to be defined</a:t>
            </a:r>
          </a:p>
          <a:p>
            <a:endParaRPr lang="en-US" sz="800" dirty="0">
              <a:solidFill>
                <a:schemeClr val="tx1"/>
              </a:solidFill>
              <a:latin typeface="Arial" pitchFamily="-108" charset="0"/>
            </a:endParaRPr>
          </a:p>
          <a:p>
            <a:r>
              <a:rPr lang="en-US" sz="1600" dirty="0">
                <a:solidFill>
                  <a:schemeClr val="tx1"/>
                </a:solidFill>
                <a:latin typeface="Arial" pitchFamily="-108" charset="0"/>
              </a:rPr>
              <a:t>Role of the higher twist to be quantified</a:t>
            </a:r>
          </a:p>
          <a:p>
            <a:endParaRPr lang="en-US" sz="800" dirty="0">
              <a:solidFill>
                <a:schemeClr val="tx1"/>
              </a:solidFill>
              <a:latin typeface="Arial" pitchFamily="-108" charset="0"/>
            </a:endParaRPr>
          </a:p>
          <a:p>
            <a:r>
              <a:rPr lang="en-US" sz="1600" dirty="0" smtClean="0">
                <a:solidFill>
                  <a:schemeClr val="tx1"/>
                </a:solidFill>
                <a:latin typeface="Arial" pitchFamily="-108" charset="0"/>
              </a:rPr>
              <a:t>Universality</a:t>
            </a:r>
            <a:r>
              <a:rPr lang="en-US" sz="1600" dirty="0" smtClean="0">
                <a:latin typeface="Arial" pitchFamily="-108" charset="0"/>
              </a:rPr>
              <a:t>         </a:t>
            </a:r>
            <a:r>
              <a:rPr lang="en-US" sz="1600" dirty="0" smtClean="0">
                <a:solidFill>
                  <a:schemeClr val="tx1"/>
                </a:solidFill>
                <a:latin typeface="Arial" pitchFamily="-108" charset="0"/>
              </a:rPr>
              <a:t>Fundamental </a:t>
            </a:r>
            <a:r>
              <a:rPr lang="en-US" sz="1600" dirty="0">
                <a:solidFill>
                  <a:schemeClr val="tx1"/>
                </a:solidFill>
                <a:latin typeface="Arial" pitchFamily="-108" charset="0"/>
              </a:rPr>
              <a:t>test of QCD</a:t>
            </a:r>
            <a:r>
              <a:rPr lang="en-US" sz="1800" dirty="0">
                <a:latin typeface="Arial" pitchFamily="-108" charset="0"/>
              </a:rPr>
              <a:t> </a:t>
            </a:r>
          </a:p>
        </p:txBody>
      </p:sp>
      <p:sp>
        <p:nvSpPr>
          <p:cNvPr id="12" name="Line 22"/>
          <p:cNvSpPr>
            <a:spLocks noChangeShapeType="1"/>
          </p:cNvSpPr>
          <p:nvPr/>
        </p:nvSpPr>
        <p:spPr bwMode="auto">
          <a:xfrm>
            <a:off x="2972768" y="4253159"/>
            <a:ext cx="313730" cy="0"/>
          </a:xfrm>
          <a:prstGeom prst="line">
            <a:avLst/>
          </a:prstGeom>
          <a:ln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1726437" y="5237655"/>
            <a:ext cx="5357812" cy="1077218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dirty="0">
                <a:latin typeface="Arial" pitchFamily="-108" charset="0"/>
              </a:rPr>
              <a:t>Crucial: completeness </a:t>
            </a:r>
          </a:p>
          <a:p>
            <a:pPr algn="ctr"/>
            <a:r>
              <a:rPr lang="en-US" sz="1600" b="1" dirty="0">
                <a:latin typeface="Arial" pitchFamily="-108" charset="0"/>
              </a:rPr>
              <a:t>flavor tagging and </a:t>
            </a:r>
            <a:r>
              <a:rPr lang="en-US" sz="1600" b="1" dirty="0" smtClean="0">
                <a:latin typeface="Arial" pitchFamily="-108" charset="0"/>
              </a:rPr>
              <a:t>four-</a:t>
            </a:r>
            <a:r>
              <a:rPr lang="en-US" sz="1600" b="1" dirty="0">
                <a:latin typeface="Arial" pitchFamily="-108" charset="0"/>
              </a:rPr>
              <a:t>fold differential </a:t>
            </a:r>
          </a:p>
          <a:p>
            <a:pPr algn="ctr"/>
            <a:r>
              <a:rPr lang="en-US" sz="1600" b="1" dirty="0">
                <a:latin typeface="Arial" pitchFamily="-108" charset="0"/>
              </a:rPr>
              <a:t>  extraction in all </a:t>
            </a:r>
            <a:r>
              <a:rPr lang="en-US" sz="1600" b="1" dirty="0" smtClean="0">
                <a:latin typeface="Arial" pitchFamily="-108" charset="0"/>
              </a:rPr>
              <a:t>variables (</a:t>
            </a:r>
            <a:r>
              <a:rPr lang="en-US" sz="1600" b="1" dirty="0">
                <a:latin typeface="Arial" pitchFamily="-108" charset="0"/>
              </a:rPr>
              <a:t>x,z,Q</a:t>
            </a:r>
            <a:r>
              <a:rPr lang="en-US" sz="1600" b="1" baseline="30000" dirty="0">
                <a:latin typeface="Arial" pitchFamily="-108" charset="0"/>
              </a:rPr>
              <a:t>2</a:t>
            </a:r>
            <a:r>
              <a:rPr lang="en-US" sz="1600" b="1" dirty="0">
                <a:latin typeface="Arial" pitchFamily="-108" charset="0"/>
              </a:rPr>
              <a:t>,P</a:t>
            </a:r>
            <a:r>
              <a:rPr lang="en-US" sz="1600" b="1" baseline="-25000" dirty="0">
                <a:latin typeface="Arial" pitchFamily="-108" charset="0"/>
              </a:rPr>
              <a:t>T</a:t>
            </a:r>
            <a:r>
              <a:rPr lang="en-US" sz="1600" b="1" dirty="0">
                <a:latin typeface="Arial" pitchFamily="-108" charset="0"/>
              </a:rPr>
              <a:t>)  </a:t>
            </a:r>
            <a:endParaRPr lang="en-US" sz="1600" b="1" dirty="0" smtClean="0">
              <a:latin typeface="Arial" pitchFamily="-108" charset="0"/>
            </a:endParaRPr>
          </a:p>
          <a:p>
            <a:pPr algn="ctr"/>
            <a:r>
              <a:rPr lang="en-US" sz="1600" b="1" dirty="0" smtClean="0">
                <a:latin typeface="Arial" pitchFamily="-108" charset="0"/>
              </a:rPr>
              <a:t>to </a:t>
            </a:r>
            <a:r>
              <a:rPr lang="en-US" sz="1600" b="1" dirty="0">
                <a:latin typeface="Arial" pitchFamily="-108" charset="0"/>
              </a:rPr>
              <a:t>have </a:t>
            </a:r>
            <a:r>
              <a:rPr lang="en-US" sz="1600" b="1" dirty="0" smtClean="0">
                <a:latin typeface="Arial" pitchFamily="-108" charset="0"/>
              </a:rPr>
              <a:t>all </a:t>
            </a:r>
            <a:r>
              <a:rPr lang="en-US" sz="1600" b="1" dirty="0">
                <a:latin typeface="Arial" pitchFamily="-108" charset="0"/>
              </a:rPr>
              <a:t>dependencies resolved</a:t>
            </a:r>
            <a:endParaRPr lang="it-IT" sz="1600" b="1" dirty="0">
              <a:latin typeface="Arial" pitchFamily="-108" charset="0"/>
            </a:endParaRPr>
          </a:p>
        </p:txBody>
      </p:sp>
      <p:sp>
        <p:nvSpPr>
          <p:cNvPr id="16" name="Text Box 24"/>
          <p:cNvSpPr txBox="1">
            <a:spLocks noChangeArrowheads="1"/>
          </p:cNvSpPr>
          <p:nvPr/>
        </p:nvSpPr>
        <p:spPr bwMode="auto">
          <a:xfrm>
            <a:off x="1677717" y="4669584"/>
            <a:ext cx="6466323" cy="338138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latin typeface="Arial" pitchFamily="-108" charset="0"/>
              </a:rPr>
              <a:t>Still incomplete phenomenology is asking for new inputs</a:t>
            </a:r>
            <a:r>
              <a:rPr lang="en-US" sz="1600" dirty="0"/>
              <a:t> </a:t>
            </a:r>
            <a:endParaRPr lang="it-IT" sz="1600" dirty="0"/>
          </a:p>
        </p:txBody>
      </p:sp>
      <p:sp>
        <p:nvSpPr>
          <p:cNvPr id="19" name="Text Box 26"/>
          <p:cNvSpPr txBox="1">
            <a:spLocks noChangeArrowheads="1"/>
          </p:cNvSpPr>
          <p:nvPr/>
        </p:nvSpPr>
        <p:spPr bwMode="auto">
          <a:xfrm>
            <a:off x="412850" y="1480635"/>
            <a:ext cx="8020883" cy="584776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 smtClean="0">
                <a:latin typeface="Arial" pitchFamily="-108" charset="0"/>
              </a:rPr>
              <a:t>DIS experiments get access to all PDFs and FFs, but in a convoluted way,</a:t>
            </a:r>
          </a:p>
          <a:p>
            <a:pPr algn="ctr"/>
            <a:r>
              <a:rPr lang="en-US" sz="1600" dirty="0" smtClean="0">
                <a:latin typeface="Arial" pitchFamily="-108" charset="0"/>
              </a:rPr>
              <a:t> first generation non</a:t>
            </a:r>
            <a:r>
              <a:rPr lang="en-US" sz="1600" dirty="0">
                <a:latin typeface="Arial" pitchFamily="-108" charset="0"/>
              </a:rPr>
              <a:t>-zero </a:t>
            </a:r>
            <a:r>
              <a:rPr lang="en-US" sz="1600" dirty="0" smtClean="0">
                <a:latin typeface="Arial" pitchFamily="-108" charset="0"/>
              </a:rPr>
              <a:t>results</a:t>
            </a:r>
            <a:r>
              <a:rPr lang="en-US" sz="1600" dirty="0">
                <a:latin typeface="Arial" pitchFamily="-108" charset="0"/>
              </a:rPr>
              <a:t> </a:t>
            </a:r>
            <a:r>
              <a:rPr lang="en-US" sz="1600" dirty="0" smtClean="0">
                <a:latin typeface="Arial" pitchFamily="-108" charset="0"/>
              </a:rPr>
              <a:t>provide </a:t>
            </a:r>
            <a:r>
              <a:rPr lang="en-US" sz="1600" dirty="0">
                <a:latin typeface="Arial" pitchFamily="-108" charset="0"/>
              </a:rPr>
              <a:t>promises but also open questions</a:t>
            </a:r>
            <a:endParaRPr lang="it-IT" sz="1600" dirty="0">
              <a:latin typeface="Arial" pitchFamily="-108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152400" y="568543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rgbClr val="898989"/>
                </a:solidFill>
              </a:rPr>
              <a:t> </a:t>
            </a:r>
            <a:r>
              <a:rPr lang="en-US" sz="1200" dirty="0" err="1" smtClean="0">
                <a:solidFill>
                  <a:schemeClr val="bg1"/>
                </a:solidFill>
              </a:rPr>
              <a:t>JLab</a:t>
            </a:r>
            <a:r>
              <a:rPr lang="en-US" sz="1200" dirty="0" smtClean="0">
                <a:solidFill>
                  <a:schemeClr val="bg1"/>
                </a:solidFill>
              </a:rPr>
              <a:t> PAC 39, 18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June 2012, Newport News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042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9" grpId="0"/>
      <p:bldP spid="19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47411" y="2409556"/>
            <a:ext cx="4461064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E</a:t>
            </a:r>
            <a:r>
              <a:rPr lang="en-US" sz="3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xperimental  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S</a:t>
            </a:r>
            <a:r>
              <a:rPr lang="en-US" sz="3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etup</a:t>
            </a:r>
            <a:endParaRPr lang="en-US" sz="4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948453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289905" y="940039"/>
            <a:ext cx="5866190" cy="5191611"/>
            <a:chOff x="3289905" y="940039"/>
            <a:chExt cx="5866190" cy="5191611"/>
          </a:xfrm>
        </p:grpSpPr>
        <p:pic>
          <p:nvPicPr>
            <p:cNvPr id="5" name="Picture 4" descr="clas12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9905" y="940039"/>
              <a:ext cx="5866190" cy="5191611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7698936" y="1457958"/>
              <a:ext cx="518065" cy="1200329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 smtClean="0"/>
                <a:t>DC </a:t>
              </a:r>
            </a:p>
            <a:p>
              <a:r>
                <a:rPr lang="en-US" dirty="0" smtClean="0"/>
                <a:t>R3</a:t>
              </a:r>
            </a:p>
            <a:p>
              <a:r>
                <a:rPr lang="en-US" dirty="0" smtClean="0"/>
                <a:t>R2</a:t>
              </a:r>
            </a:p>
            <a:p>
              <a:r>
                <a:rPr lang="en-US" dirty="0" smtClean="0"/>
                <a:t>R1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884098" y="2417236"/>
              <a:ext cx="428322" cy="36933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/>
                <a:t>E</a:t>
              </a:r>
              <a:r>
                <a:rPr lang="en-US" dirty="0" smtClean="0"/>
                <a:t>C 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437126" y="5691295"/>
              <a:ext cx="710914" cy="369332"/>
            </a:xfrm>
            <a:prstGeom prst="rect">
              <a:avLst/>
            </a:prstGeom>
            <a:gradFill>
              <a:gsLst>
                <a:gs pos="0">
                  <a:srgbClr val="E4C535"/>
                </a:gs>
                <a:gs pos="100000">
                  <a:schemeClr val="accent3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1"/>
                  </a:solidFill>
                </a:rPr>
                <a:t>Torus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779698" y="1324913"/>
              <a:ext cx="653144" cy="369332"/>
            </a:xfrm>
            <a:prstGeom prst="rect">
              <a:avLst/>
            </a:prstGeom>
            <a:gradFill>
              <a:gsLst>
                <a:gs pos="0">
                  <a:srgbClr val="008000"/>
                </a:gs>
                <a:gs pos="100000">
                  <a:schemeClr val="accent3">
                    <a:lumMod val="40000"/>
                    <a:lumOff val="60000"/>
                  </a:schemeClr>
                </a:gs>
              </a:gsLst>
            </a:gradFill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 smtClean="0"/>
                <a:t>FTOF</a:t>
              </a:r>
              <a:endParaRPr 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798568" y="5006058"/>
              <a:ext cx="658992" cy="369332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100000">
                  <a:schemeClr val="accent2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 smtClean="0"/>
                <a:t>PCAL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965033" y="3465770"/>
              <a:ext cx="680704" cy="369332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 smtClean="0"/>
                <a:t>HTCC</a:t>
              </a:r>
              <a:endParaRPr lang="en-US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037603" y="5146436"/>
              <a:ext cx="997539" cy="369332"/>
            </a:xfrm>
            <a:prstGeom prst="rect">
              <a:avLst/>
            </a:prstGeom>
            <a:gradFill>
              <a:gsLst>
                <a:gs pos="0">
                  <a:srgbClr val="0000FF"/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 smtClean="0"/>
                <a:t>Solenoid</a:t>
              </a:r>
              <a:endParaRPr lang="en-US" dirty="0"/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5228214" y="2897009"/>
              <a:ext cx="755479" cy="568761"/>
              <a:chOff x="7937280" y="1625006"/>
              <a:chExt cx="1510957" cy="568761"/>
            </a:xfrm>
          </p:grpSpPr>
          <p:sp>
            <p:nvSpPr>
              <p:cNvPr id="21" name="10-Point Star 20"/>
              <p:cNvSpPr/>
              <p:nvPr/>
            </p:nvSpPr>
            <p:spPr>
              <a:xfrm>
                <a:off x="7937280" y="1625006"/>
                <a:ext cx="1510957" cy="568761"/>
              </a:xfrm>
              <a:prstGeom prst="star10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b="1" dirty="0"/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7999806" y="1744880"/>
                <a:ext cx="134678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chemeClr val="bg1"/>
                    </a:solidFill>
                  </a:rPr>
                  <a:t> RICH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7063350" y="4336961"/>
              <a:ext cx="774525" cy="568761"/>
              <a:chOff x="7937280" y="1625006"/>
              <a:chExt cx="1549049" cy="568761"/>
            </a:xfrm>
          </p:grpSpPr>
          <p:sp>
            <p:nvSpPr>
              <p:cNvPr id="29" name="10-Point Star 28"/>
              <p:cNvSpPr/>
              <p:nvPr/>
            </p:nvSpPr>
            <p:spPr>
              <a:xfrm>
                <a:off x="7937280" y="1625006"/>
                <a:ext cx="1510957" cy="568761"/>
              </a:xfrm>
              <a:prstGeom prst="star10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b="1" dirty="0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7999806" y="1744880"/>
                <a:ext cx="148652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chemeClr val="bg1"/>
                    </a:solidFill>
                  </a:rPr>
                  <a:t>HD-Ice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37" name="Rounded Rectangle 36"/>
          <p:cNvSpPr/>
          <p:nvPr/>
        </p:nvSpPr>
        <p:spPr>
          <a:xfrm>
            <a:off x="145572" y="1324914"/>
            <a:ext cx="3410428" cy="219707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/>
          <p:cNvSpPr/>
          <p:nvPr/>
        </p:nvSpPr>
        <p:spPr>
          <a:xfrm>
            <a:off x="133219" y="5103696"/>
            <a:ext cx="3277639" cy="86069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ounded Rectangle 35"/>
          <p:cNvSpPr/>
          <p:nvPr/>
        </p:nvSpPr>
        <p:spPr>
          <a:xfrm>
            <a:off x="133219" y="3992884"/>
            <a:ext cx="3261344" cy="87814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930924" y="-76200"/>
            <a:ext cx="5136066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 CLAS12 Spectrometer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15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0412" y="5137435"/>
            <a:ext cx="2898838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RICH: Hadron ID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    for flavor separation</a:t>
            </a:r>
          </a:p>
          <a:p>
            <a:r>
              <a:rPr lang="en-US" sz="1400" dirty="0" smtClean="0"/>
              <a:t>(common to SIDIS approved exp.)</a:t>
            </a:r>
            <a:endParaRPr lang="en-US" sz="1400" dirty="0"/>
          </a:p>
        </p:txBody>
      </p:sp>
      <p:sp>
        <p:nvSpPr>
          <p:cNvPr id="31" name="TextBox 30"/>
          <p:cNvSpPr txBox="1"/>
          <p:nvPr/>
        </p:nvSpPr>
        <p:spPr>
          <a:xfrm>
            <a:off x="265053" y="4030708"/>
            <a:ext cx="2575545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HD-Ice: Transverse Target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       new concept</a:t>
            </a:r>
          </a:p>
          <a:p>
            <a:r>
              <a:rPr lang="en-US" sz="1400" dirty="0" smtClean="0"/>
              <a:t>(common to LOI 11-105)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145572" y="1464488"/>
            <a:ext cx="3139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Luminosity up to 10</a:t>
            </a:r>
            <a:r>
              <a:rPr lang="en-US" baseline="30000" dirty="0" smtClean="0"/>
              <a:t>35 </a:t>
            </a:r>
            <a:r>
              <a:rPr lang="en-US" dirty="0" smtClean="0"/>
              <a:t>cm</a:t>
            </a:r>
            <a:r>
              <a:rPr lang="en-US" baseline="30000" dirty="0" smtClean="0"/>
              <a:t>-2 </a:t>
            </a:r>
            <a:r>
              <a:rPr lang="en-US" dirty="0" smtClean="0"/>
              <a:t>s</a:t>
            </a:r>
            <a:r>
              <a:rPr lang="en-US" baseline="30000" dirty="0" smtClean="0"/>
              <a:t>-1</a:t>
            </a:r>
            <a:endParaRPr lang="en-US" baseline="30000" dirty="0"/>
          </a:p>
        </p:txBody>
      </p:sp>
      <p:sp>
        <p:nvSpPr>
          <p:cNvPr id="33" name="TextBox 32"/>
          <p:cNvSpPr txBox="1"/>
          <p:nvPr/>
        </p:nvSpPr>
        <p:spPr>
          <a:xfrm>
            <a:off x="121382" y="2735742"/>
            <a:ext cx="35079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Broad kinematic range coverage </a:t>
            </a:r>
          </a:p>
          <a:p>
            <a:r>
              <a:rPr lang="en-US" dirty="0" smtClean="0"/>
              <a:t>(current to target fragmentation)</a:t>
            </a:r>
            <a:endParaRPr lang="en-US" baseline="30000" dirty="0"/>
          </a:p>
        </p:txBody>
      </p:sp>
      <p:sp>
        <p:nvSpPr>
          <p:cNvPr id="34" name="TextBox 33"/>
          <p:cNvSpPr txBox="1"/>
          <p:nvPr/>
        </p:nvSpPr>
        <p:spPr>
          <a:xfrm>
            <a:off x="149513" y="2108716"/>
            <a:ext cx="2802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 and D polarized targets</a:t>
            </a:r>
            <a:endParaRPr lang="en-US" baseline="30000" dirty="0"/>
          </a:p>
        </p:txBody>
      </p:sp>
      <p:sp>
        <p:nvSpPr>
          <p:cNvPr id="38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rgbClr val="898989"/>
                </a:solidFill>
              </a:rPr>
              <a:t> </a:t>
            </a:r>
            <a:r>
              <a:rPr lang="en-US" sz="1200" dirty="0" err="1" smtClean="0">
                <a:solidFill>
                  <a:schemeClr val="bg1"/>
                </a:solidFill>
              </a:rPr>
              <a:t>JLab</a:t>
            </a:r>
            <a:r>
              <a:rPr lang="en-US" sz="1200" dirty="0" smtClean="0">
                <a:solidFill>
                  <a:schemeClr val="bg1"/>
                </a:solidFill>
              </a:rPr>
              <a:t> PAC 39, 18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June 2012, Newport News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850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4" descr="H pol during g1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3" b="9161"/>
          <a:stretch>
            <a:fillRect/>
          </a:stretch>
        </p:blipFill>
        <p:spPr bwMode="auto">
          <a:xfrm>
            <a:off x="4732421" y="645589"/>
            <a:ext cx="4223296" cy="3029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" descr="100_201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2" r="5852" b="-816"/>
          <a:stretch>
            <a:fillRect/>
          </a:stretch>
        </p:blipFill>
        <p:spPr bwMode="auto">
          <a:xfrm>
            <a:off x="378921" y="1069879"/>
            <a:ext cx="3586313" cy="2690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Rectangle 36"/>
          <p:cNvSpPr/>
          <p:nvPr/>
        </p:nvSpPr>
        <p:spPr>
          <a:xfrm>
            <a:off x="160416" y="3405549"/>
            <a:ext cx="3916947" cy="5917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/>
          <p:cNvSpPr/>
          <p:nvPr/>
        </p:nvSpPr>
        <p:spPr>
          <a:xfrm>
            <a:off x="152400" y="3760839"/>
            <a:ext cx="8803316" cy="278076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 Box 2"/>
          <p:cNvSpPr txBox="1">
            <a:spLocks noChangeArrowheads="1"/>
          </p:cNvSpPr>
          <p:nvPr/>
        </p:nvSpPr>
        <p:spPr bwMode="auto">
          <a:xfrm>
            <a:off x="195158" y="4222402"/>
            <a:ext cx="8651173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/>
            <a:r>
              <a:rPr lang="en-US" sz="1800" b="1" dirty="0" smtClean="0">
                <a:solidFill>
                  <a:srgbClr val="0000FF"/>
                </a:solidFill>
                <a:latin typeface="Times" pitchFamily="18" charset="0"/>
              </a:rPr>
              <a:t>Advantages:</a:t>
            </a:r>
            <a:endParaRPr lang="en-US" sz="1800" b="1" dirty="0">
              <a:solidFill>
                <a:srgbClr val="0000FF"/>
              </a:solidFill>
              <a:latin typeface="Times" pitchFamily="18" charset="0"/>
            </a:endParaRPr>
          </a:p>
          <a:p>
            <a:pPr lvl="1" eaLnBrk="0" hangingPunct="0">
              <a:buFont typeface="Wingdings" charset="2"/>
              <a:buChar char="Ø"/>
            </a:pPr>
            <a:r>
              <a:rPr lang="en-US" sz="1600" b="1" dirty="0" smtClean="0">
                <a:solidFill>
                  <a:srgbClr val="0000FF"/>
                </a:solidFill>
                <a:latin typeface="Times" pitchFamily="18" charset="0"/>
              </a:rPr>
              <a:t>Minimize nuclear background </a:t>
            </a:r>
          </a:p>
          <a:p>
            <a:pPr marL="457200" lvl="1" indent="0" eaLnBrk="0" hangingPunct="0"/>
            <a:r>
              <a:rPr lang="en-US" sz="1600" b="1" dirty="0">
                <a:solidFill>
                  <a:srgbClr val="0000FF"/>
                </a:solidFill>
                <a:latin typeface="Times" pitchFamily="18" charset="0"/>
              </a:rPr>
              <a:t> </a:t>
            </a:r>
            <a:r>
              <a:rPr lang="en-US" sz="1600" b="1" dirty="0" smtClean="0">
                <a:solidFill>
                  <a:srgbClr val="0000FF"/>
                </a:solidFill>
                <a:latin typeface="Times" pitchFamily="18" charset="0"/>
              </a:rPr>
              <a:t>                small dilution, no attenuation at large </a:t>
            </a:r>
            <a:r>
              <a:rPr lang="en-US" sz="1600" b="1" dirty="0" err="1" smtClean="0">
                <a:solidFill>
                  <a:srgbClr val="0000FF"/>
                </a:solidFill>
                <a:latin typeface="Times" pitchFamily="18" charset="0"/>
              </a:rPr>
              <a:t>p</a:t>
            </a:r>
            <a:r>
              <a:rPr lang="en-US" sz="1600" b="1" baseline="-25000" dirty="0" err="1" smtClean="0">
                <a:solidFill>
                  <a:srgbClr val="0000FF"/>
                </a:solidFill>
                <a:latin typeface="Times" pitchFamily="18" charset="0"/>
              </a:rPr>
              <a:t>T</a:t>
            </a:r>
            <a:endParaRPr lang="en-US" sz="1600" b="1" dirty="0" smtClean="0">
              <a:solidFill>
                <a:srgbClr val="0000FF"/>
              </a:solidFill>
              <a:latin typeface="Times" pitchFamily="18" charset="0"/>
            </a:endParaRPr>
          </a:p>
          <a:p>
            <a:pPr lvl="1">
              <a:buFont typeface="Wingdings" charset="2"/>
              <a:buChar char="Ø"/>
            </a:pPr>
            <a:r>
              <a:rPr lang="en-US" sz="1600" b="1" dirty="0" smtClean="0">
                <a:solidFill>
                  <a:srgbClr val="0000FF"/>
                </a:solidFill>
                <a:latin typeface="Times" pitchFamily="18" charset="0"/>
              </a:rPr>
              <a:t>Weak holding </a:t>
            </a:r>
            <a:r>
              <a:rPr lang="en-US" sz="1600" b="1" dirty="0">
                <a:solidFill>
                  <a:srgbClr val="0000FF"/>
                </a:solidFill>
                <a:latin typeface="Times" pitchFamily="18" charset="0"/>
              </a:rPr>
              <a:t>field </a:t>
            </a:r>
            <a:r>
              <a:rPr lang="en-US" sz="1600" b="1" dirty="0" smtClean="0">
                <a:solidFill>
                  <a:srgbClr val="0000FF"/>
                </a:solidFill>
                <a:latin typeface="Times" pitchFamily="18" charset="0"/>
              </a:rPr>
              <a:t>(</a:t>
            </a:r>
            <a:r>
              <a:rPr lang="en-US" sz="1600" b="1" dirty="0" err="1" smtClean="0">
                <a:solidFill>
                  <a:srgbClr val="0000FF"/>
                </a:solidFill>
                <a:latin typeface="Times" pitchFamily="18" charset="0"/>
              </a:rPr>
              <a:t>BdL</a:t>
            </a:r>
            <a:r>
              <a:rPr lang="en-US" sz="1600" b="1" dirty="0" smtClean="0">
                <a:solidFill>
                  <a:srgbClr val="0000FF"/>
                </a:solidFill>
                <a:latin typeface="Times" pitchFamily="18" charset="0"/>
              </a:rPr>
              <a:t> </a:t>
            </a:r>
            <a:r>
              <a:rPr lang="en-US" sz="1600" b="1" dirty="0">
                <a:solidFill>
                  <a:srgbClr val="0000FF"/>
                </a:solidFill>
                <a:latin typeface="Times" pitchFamily="18" charset="0"/>
              </a:rPr>
              <a:t>~ 0.1 </a:t>
            </a:r>
            <a:r>
              <a:rPr lang="en-US" sz="1600" b="1" dirty="0" smtClean="0">
                <a:solidFill>
                  <a:srgbClr val="0000FF"/>
                </a:solidFill>
                <a:latin typeface="Times" pitchFamily="18" charset="0"/>
              </a:rPr>
              <a:t>Tm)</a:t>
            </a:r>
          </a:p>
          <a:p>
            <a:pPr marL="457200" lvl="1" indent="0"/>
            <a:r>
              <a:rPr lang="en-US" sz="1600" b="1" dirty="0" smtClean="0">
                <a:solidFill>
                  <a:srgbClr val="0000FF"/>
                </a:solidFill>
                <a:latin typeface="Times" pitchFamily="18" charset="0"/>
              </a:rPr>
              <a:t>                wide acceptance, negligible beam deflection</a:t>
            </a:r>
          </a:p>
          <a:p>
            <a:pPr eaLnBrk="0" hangingPunct="0"/>
            <a:endParaRPr lang="en-US" sz="800" b="1" dirty="0">
              <a:latin typeface="Times" pitchFamily="18" charset="0"/>
            </a:endParaRPr>
          </a:p>
          <a:p>
            <a:pPr eaLnBrk="0" hangingPunct="0"/>
            <a:r>
              <a:rPr lang="en-US" sz="1800" b="1" dirty="0" smtClean="0">
                <a:solidFill>
                  <a:srgbClr val="FF0000"/>
                </a:solidFill>
                <a:latin typeface="Times" pitchFamily="18" charset="0"/>
              </a:rPr>
              <a:t>Disadvantages:</a:t>
            </a:r>
            <a:endParaRPr lang="en-US" sz="1800" b="1" dirty="0">
              <a:solidFill>
                <a:srgbClr val="FF0000"/>
              </a:solidFill>
              <a:latin typeface="Times" pitchFamily="18" charset="0"/>
            </a:endParaRPr>
          </a:p>
          <a:p>
            <a:pPr lvl="1" eaLnBrk="0" hangingPunct="0">
              <a:buFont typeface="Wingdings" charset="2"/>
              <a:buChar char="Ø"/>
            </a:pPr>
            <a:r>
              <a:rPr lang="en-US" sz="1600" b="1" dirty="0" smtClean="0">
                <a:latin typeface="Times" pitchFamily="18" charset="0"/>
              </a:rPr>
              <a:t>Very long </a:t>
            </a:r>
            <a:r>
              <a:rPr lang="en-US" sz="1600" b="1" dirty="0">
                <a:latin typeface="Times" pitchFamily="18" charset="0"/>
              </a:rPr>
              <a:t>polarizing times (months</a:t>
            </a:r>
            <a:r>
              <a:rPr lang="en-US" sz="1600" b="1" dirty="0" smtClean="0">
                <a:latin typeface="Times" pitchFamily="18" charset="0"/>
              </a:rPr>
              <a:t>)</a:t>
            </a:r>
            <a:endParaRPr lang="en-US" sz="1600" b="1" dirty="0">
              <a:latin typeface="Times" pitchFamily="18" charset="0"/>
            </a:endParaRPr>
          </a:p>
          <a:p>
            <a:pPr lvl="1" eaLnBrk="0" hangingPunct="0">
              <a:buFont typeface="Wingdings" charset="2"/>
              <a:buChar char="Ø"/>
            </a:pPr>
            <a:r>
              <a:rPr lang="en-US" sz="1600" b="1" dirty="0" smtClean="0">
                <a:latin typeface="Times" pitchFamily="18" charset="0"/>
              </a:rPr>
              <a:t>Sensitivity to local heating by charged beams</a:t>
            </a:r>
          </a:p>
        </p:txBody>
      </p:sp>
      <p:sp>
        <p:nvSpPr>
          <p:cNvPr id="28" name="Rectangle 8"/>
          <p:cNvSpPr>
            <a:spLocks noChangeArrowheads="1"/>
          </p:cNvSpPr>
          <p:nvPr/>
        </p:nvSpPr>
        <p:spPr bwMode="auto">
          <a:xfrm>
            <a:off x="320674" y="3846840"/>
            <a:ext cx="482566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sz="1600" b="1" dirty="0"/>
              <a:t>HD-Ice target </a:t>
            </a:r>
            <a:r>
              <a:rPr lang="en-US" sz="1600" b="1" dirty="0" err="1"/>
              <a:t>vs</a:t>
            </a:r>
            <a:r>
              <a:rPr lang="en-US" sz="1600" b="1" dirty="0"/>
              <a:t> </a:t>
            </a:r>
            <a:r>
              <a:rPr lang="en-US" sz="1600" b="1" dirty="0" smtClean="0"/>
              <a:t>standard </a:t>
            </a:r>
            <a:r>
              <a:rPr lang="en-US" sz="1600" b="1" dirty="0"/>
              <a:t>nuclear targets</a:t>
            </a:r>
          </a:p>
        </p:txBody>
      </p:sp>
      <p:sp>
        <p:nvSpPr>
          <p:cNvPr id="30" name="Rectangle 29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16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4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" name="Picture 1" descr="NH3_dilution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310" y="4222402"/>
            <a:ext cx="3099883" cy="1979166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200520" y="662114"/>
            <a:ext cx="3916947" cy="5917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6"/>
          <p:cNvSpPr>
            <a:spLocks noChangeArrowheads="1"/>
          </p:cNvSpPr>
          <p:nvPr/>
        </p:nvSpPr>
        <p:spPr bwMode="auto">
          <a:xfrm>
            <a:off x="298713" y="591646"/>
            <a:ext cx="4046024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600" b="1" i="1" dirty="0" smtClean="0">
                <a:latin typeface="Times New Roman" charset="0"/>
                <a:cs typeface="Times New Roman" charset="0"/>
              </a:rPr>
              <a:t>HD-ice </a:t>
            </a:r>
            <a:r>
              <a:rPr lang="en-US" sz="1600" b="1" i="1" dirty="0">
                <a:latin typeface="Times New Roman" charset="0"/>
                <a:cs typeface="Times New Roman" charset="0"/>
              </a:rPr>
              <a:t>ran from Nov/11 to May/</a:t>
            </a:r>
            <a:r>
              <a:rPr lang="en-US" sz="1600" b="1" i="1" dirty="0" smtClean="0">
                <a:latin typeface="Times New Roman" charset="0"/>
                <a:cs typeface="Times New Roman" charset="0"/>
              </a:rPr>
              <a:t>12 at </a:t>
            </a:r>
            <a:r>
              <a:rPr lang="en-US" sz="1600" b="1" i="1" dirty="0" err="1" smtClean="0">
                <a:latin typeface="Times New Roman" charset="0"/>
                <a:cs typeface="Times New Roman" charset="0"/>
              </a:rPr>
              <a:t>Jlab</a:t>
            </a:r>
            <a:r>
              <a:rPr lang="en-US" sz="1600" b="1" i="1" dirty="0" smtClean="0">
                <a:latin typeface="Times New Roman" charset="0"/>
                <a:cs typeface="Times New Roman" charset="0"/>
              </a:rPr>
              <a:t> </a:t>
            </a:r>
          </a:p>
          <a:p>
            <a:r>
              <a:rPr lang="en-US" sz="1600" b="1" i="1" dirty="0" smtClean="0">
                <a:latin typeface="Times New Roman" charset="0"/>
                <a:cs typeface="Times New Roman" charset="0"/>
              </a:rPr>
              <a:t>with </a:t>
            </a:r>
            <a:r>
              <a:rPr lang="en-US" sz="1600" b="1" i="1" dirty="0">
                <a:latin typeface="Times New Roman" charset="0"/>
                <a:cs typeface="Times New Roman" charset="0"/>
              </a:rPr>
              <a:t>15</a:t>
            </a:r>
            <a:r>
              <a:rPr lang="en-US" sz="1400" b="1" i="1" dirty="0">
                <a:latin typeface="Times New Roman" charset="0"/>
                <a:cs typeface="Times New Roman" charset="0"/>
              </a:rPr>
              <a:t>mm</a:t>
            </a:r>
            <a:r>
              <a:rPr lang="en-US" sz="1600" b="1" i="1" dirty="0">
                <a:latin typeface="Times New Roman" charset="0"/>
                <a:cs typeface="Times New Roman" charset="0"/>
              </a:rPr>
              <a:t> </a:t>
            </a:r>
            <a:r>
              <a:rPr lang="en-US" sz="1600" b="1" i="1" dirty="0" err="1">
                <a:latin typeface="Times New Roman" charset="0"/>
                <a:cs typeface="Times New Roman" charset="0"/>
              </a:rPr>
              <a:t>Ø</a:t>
            </a:r>
            <a:r>
              <a:rPr lang="en-US" sz="1600" b="1" i="1" dirty="0">
                <a:latin typeface="Times New Roman" charset="0"/>
                <a:cs typeface="Times New Roman" charset="0"/>
              </a:rPr>
              <a:t> ×</a:t>
            </a:r>
            <a:r>
              <a:rPr lang="en-US" sz="1600" b="1" i="1" dirty="0" smtClean="0">
                <a:latin typeface="Times New Roman" charset="0"/>
                <a:cs typeface="Times New Roman" charset="0"/>
              </a:rPr>
              <a:t>50 </a:t>
            </a:r>
            <a:r>
              <a:rPr lang="en-US" sz="1400" b="1" i="1" dirty="0" smtClean="0">
                <a:latin typeface="Times New Roman" charset="0"/>
                <a:cs typeface="Times New Roman" charset="0"/>
              </a:rPr>
              <a:t>mm </a:t>
            </a:r>
            <a:r>
              <a:rPr lang="en-US" sz="1600" b="1" i="1" dirty="0">
                <a:latin typeface="Times New Roman" charset="0"/>
                <a:cs typeface="Times New Roman" charset="0"/>
              </a:rPr>
              <a:t>long HD </a:t>
            </a:r>
            <a:r>
              <a:rPr lang="en-US" sz="1600" b="1" i="1" dirty="0" smtClean="0">
                <a:latin typeface="Times New Roman" charset="0"/>
                <a:cs typeface="Times New Roman" charset="0"/>
              </a:rPr>
              <a:t>cells</a:t>
            </a:r>
            <a:endParaRPr lang="en-US" sz="1600" b="1" i="1" dirty="0">
              <a:latin typeface="Times New Roman" charset="0"/>
              <a:cs typeface="Times New Roman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934990" y="-76200"/>
            <a:ext cx="712789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Transversely Polarized HD-Ice Target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44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rgbClr val="898989"/>
                </a:solidFill>
              </a:rPr>
              <a:t> </a:t>
            </a:r>
            <a:r>
              <a:rPr lang="en-US" sz="1200" dirty="0" err="1" smtClean="0">
                <a:solidFill>
                  <a:schemeClr val="bg1"/>
                </a:solidFill>
              </a:rPr>
              <a:t>JLab</a:t>
            </a:r>
            <a:r>
              <a:rPr lang="en-US" sz="1200" dirty="0" smtClean="0">
                <a:solidFill>
                  <a:schemeClr val="bg1"/>
                </a:solidFill>
              </a:rPr>
              <a:t> PAC 39, 18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June 2012, Newport News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945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914489" y="-76200"/>
            <a:ext cx="7168924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Question 1: HD-Ice </a:t>
            </a:r>
            <a:r>
              <a:rPr lang="en-US" sz="36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vs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Electron Beam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17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4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330633" y="3982094"/>
            <a:ext cx="8278629" cy="2184824"/>
          </a:xfrm>
          <a:prstGeom prst="roundRect">
            <a:avLst>
              <a:gd name="adj" fmla="val 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4"/>
          <p:cNvSpPr txBox="1">
            <a:spLocks noChangeArrowheads="1"/>
          </p:cNvSpPr>
          <p:nvPr/>
        </p:nvSpPr>
        <p:spPr bwMode="auto">
          <a:xfrm>
            <a:off x="228601" y="838869"/>
            <a:ext cx="8763000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 i="1" dirty="0"/>
              <a:t>• HD targets used for </a:t>
            </a:r>
            <a:r>
              <a:rPr lang="en-US" sz="2000" i="1" dirty="0" err="1"/>
              <a:t>eHD</a:t>
            </a:r>
            <a:r>
              <a:rPr lang="en-US" sz="2000" i="1" dirty="0"/>
              <a:t> tests in Feb/12 and Mar/12</a:t>
            </a:r>
          </a:p>
          <a:p>
            <a:endParaRPr lang="en-US" sz="1000" i="1" dirty="0"/>
          </a:p>
          <a:p>
            <a:r>
              <a:rPr lang="en-US" sz="2000" i="1" dirty="0"/>
              <a:t>  </a:t>
            </a:r>
            <a:r>
              <a:rPr lang="en-US" sz="1600" i="1" dirty="0">
                <a:latin typeface="Wingdings" charset="0"/>
                <a:cs typeface="Wingdings" charset="0"/>
              </a:rPr>
              <a:t></a:t>
            </a:r>
            <a:r>
              <a:rPr lang="en-US" sz="2000" i="1" dirty="0">
                <a:latin typeface="Times New Roman" charset="0"/>
                <a:cs typeface="Wingdings" charset="0"/>
              </a:rPr>
              <a:t> H polarization does not appear to suffer radiation damage with 1 </a:t>
            </a:r>
            <a:r>
              <a:rPr lang="en-US" sz="2000" i="1" dirty="0" err="1">
                <a:latin typeface="Times New Roman" charset="0"/>
                <a:cs typeface="Wingdings" charset="0"/>
              </a:rPr>
              <a:t>nA</a:t>
            </a:r>
            <a:r>
              <a:rPr lang="en-US" sz="2000" i="1" dirty="0">
                <a:latin typeface="Times New Roman" charset="0"/>
                <a:cs typeface="Wingdings" charset="0"/>
              </a:rPr>
              <a:t>; D does</a:t>
            </a:r>
          </a:p>
          <a:p>
            <a:endParaRPr lang="en-US" sz="1000" i="1" dirty="0">
              <a:latin typeface="Times New Roman" charset="0"/>
              <a:cs typeface="Wingdings" charset="0"/>
            </a:endParaRPr>
          </a:p>
          <a:p>
            <a:r>
              <a:rPr lang="en-US" sz="2000" i="1" dirty="0">
                <a:latin typeface="Times New Roman" charset="0"/>
                <a:cs typeface="Wingdings" charset="0"/>
              </a:rPr>
              <a:t>  </a:t>
            </a:r>
            <a:r>
              <a:rPr lang="en-US" sz="1600" i="1" dirty="0">
                <a:latin typeface="Wingdings" charset="0"/>
                <a:cs typeface="Wingdings" charset="0"/>
              </a:rPr>
              <a:t></a:t>
            </a:r>
            <a:r>
              <a:rPr lang="en-US" sz="2000" i="1" dirty="0">
                <a:latin typeface="Times New Roman" charset="0"/>
                <a:cs typeface="Wingdings" charset="0"/>
              </a:rPr>
              <a:t> heat removal needs improvement – faster raster, larger diameter cell, </a:t>
            </a:r>
          </a:p>
          <a:p>
            <a:r>
              <a:rPr lang="en-US" sz="2000" i="1" dirty="0">
                <a:latin typeface="Times New Roman" charset="0"/>
                <a:cs typeface="Wingdings" charset="0"/>
              </a:rPr>
              <a:t>                                                               additional cooling wires, …</a:t>
            </a:r>
          </a:p>
          <a:p>
            <a:endParaRPr lang="en-US" sz="400" dirty="0">
              <a:latin typeface="Times New Roman" charset="0"/>
              <a:cs typeface="Wingdings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231232" y="4726213"/>
            <a:ext cx="68521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1600" b="1" dirty="0"/>
          </a:p>
          <a:p>
            <a:pPr marL="285750" indent="-285750">
              <a:buFont typeface="Wingdings" charset="2"/>
              <a:buChar char="Ø"/>
            </a:pPr>
            <a:r>
              <a:rPr lang="it-IT" sz="1600" b="1" dirty="0" err="1" smtClean="0"/>
              <a:t>Luminosity</a:t>
            </a:r>
            <a:r>
              <a:rPr lang="it-IT" sz="1600" b="1" dirty="0" smtClean="0"/>
              <a:t> 5 10</a:t>
            </a:r>
            <a:r>
              <a:rPr lang="it-IT" sz="1600" b="1" baseline="30000" dirty="0" smtClean="0"/>
              <a:t>33  </a:t>
            </a:r>
            <a:r>
              <a:rPr lang="it-IT" sz="1600" b="1" dirty="0" smtClean="0"/>
              <a:t>cm</a:t>
            </a:r>
            <a:r>
              <a:rPr lang="it-IT" sz="1600" b="1" baseline="30000" dirty="0" smtClean="0"/>
              <a:t>2</a:t>
            </a:r>
            <a:r>
              <a:rPr lang="it-IT" sz="1600" b="1" dirty="0" smtClean="0"/>
              <a:t>s</a:t>
            </a:r>
            <a:r>
              <a:rPr lang="it-IT" sz="1600" b="1" baseline="30000" dirty="0" smtClean="0"/>
              <a:t>-1   </a:t>
            </a:r>
            <a:r>
              <a:rPr lang="it-IT" sz="1600" b="1" dirty="0" smtClean="0"/>
              <a:t>(minor impact on </a:t>
            </a:r>
            <a:r>
              <a:rPr lang="it-IT" sz="1600" b="1" dirty="0" err="1" smtClean="0"/>
              <a:t>projections</a:t>
            </a:r>
            <a:r>
              <a:rPr lang="it-IT" sz="1600" b="1" dirty="0" smtClean="0"/>
              <a:t>)</a:t>
            </a:r>
          </a:p>
          <a:p>
            <a:pPr marL="285750" indent="-285750">
              <a:buFont typeface="Wingdings" charset="2"/>
              <a:buChar char="Ø"/>
            </a:pPr>
            <a:endParaRPr lang="it-IT" sz="1600" dirty="0"/>
          </a:p>
          <a:p>
            <a:pPr marL="285750" indent="-285750">
              <a:buFont typeface="Wingdings" charset="2"/>
              <a:buChar char="Ø"/>
            </a:pPr>
            <a:r>
              <a:rPr lang="en-US" sz="1600" b="1" dirty="0" smtClean="0"/>
              <a:t>Magnet configuration simplifies (smaller zero-field volume)</a:t>
            </a:r>
            <a:endParaRPr lang="it-IT" sz="1600" b="1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1390316" y="4081433"/>
            <a:ext cx="649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Target </a:t>
            </a:r>
            <a:r>
              <a:rPr lang="it-IT" b="1" dirty="0" err="1" smtClean="0"/>
              <a:t>wider</a:t>
            </a:r>
            <a:r>
              <a:rPr lang="it-IT" b="1" dirty="0" smtClean="0"/>
              <a:t> </a:t>
            </a:r>
            <a:r>
              <a:rPr lang="it-IT" b="1" dirty="0" err="1" smtClean="0"/>
              <a:t>but</a:t>
            </a:r>
            <a:r>
              <a:rPr lang="it-IT" b="1" dirty="0" smtClean="0"/>
              <a:t> </a:t>
            </a:r>
            <a:r>
              <a:rPr lang="it-IT" b="1" dirty="0" err="1" smtClean="0"/>
              <a:t>not</a:t>
            </a:r>
            <a:r>
              <a:rPr lang="it-IT" b="1" dirty="0" err="1"/>
              <a:t>-longer</a:t>
            </a:r>
            <a:r>
              <a:rPr lang="it-IT" b="1" dirty="0"/>
              <a:t> </a:t>
            </a:r>
            <a:r>
              <a:rPr lang="it-IT" b="1" dirty="0" err="1"/>
              <a:t>than</a:t>
            </a:r>
            <a:r>
              <a:rPr lang="it-IT" b="1" dirty="0"/>
              <a:t> the </a:t>
            </a:r>
            <a:r>
              <a:rPr lang="it-IT" b="1" dirty="0" err="1"/>
              <a:t>existing</a:t>
            </a:r>
            <a:r>
              <a:rPr lang="it-IT" b="1" dirty="0"/>
              <a:t> </a:t>
            </a:r>
            <a:r>
              <a:rPr lang="it-IT" b="1" dirty="0" err="1"/>
              <a:t>one</a:t>
            </a:r>
            <a:r>
              <a:rPr lang="it-IT" b="1" dirty="0"/>
              <a:t> (5 cm)</a:t>
            </a: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874211" y="2878419"/>
            <a:ext cx="210780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smtClean="0">
                <a:solidFill>
                  <a:srgbClr val="FF0000"/>
                </a:solidFill>
              </a:rPr>
              <a:t>PLOT ?????</a:t>
            </a:r>
            <a:endParaRPr lang="en-US" sz="2500" b="1" dirty="0">
              <a:solidFill>
                <a:srgbClr val="FF0000"/>
              </a:solidFill>
            </a:endParaRPr>
          </a:p>
        </p:txBody>
      </p:sp>
      <p:sp>
        <p:nvSpPr>
          <p:cNvPr id="46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rgbClr val="898989"/>
                </a:solidFill>
              </a:rPr>
              <a:t> </a:t>
            </a:r>
            <a:r>
              <a:rPr lang="en-US" sz="1200" dirty="0" err="1" smtClean="0">
                <a:solidFill>
                  <a:schemeClr val="bg1"/>
                </a:solidFill>
              </a:rPr>
              <a:t>JLab</a:t>
            </a:r>
            <a:r>
              <a:rPr lang="en-US" sz="1200" dirty="0" smtClean="0">
                <a:solidFill>
                  <a:schemeClr val="bg1"/>
                </a:solidFill>
              </a:rPr>
              <a:t> PAC 39, 18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June 2012, Newport News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948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nnercoils_N1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570" y="1406285"/>
            <a:ext cx="2088405" cy="1817463"/>
          </a:xfrm>
          <a:prstGeom prst="rect">
            <a:avLst/>
          </a:prstGeom>
        </p:spPr>
      </p:pic>
      <p:pic>
        <p:nvPicPr>
          <p:cNvPr id="4" name="Picture 3" descr="N111_all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518" y="720379"/>
            <a:ext cx="3358836" cy="280467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140018" y="-76200"/>
            <a:ext cx="671785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Question 2: Magnet Configuration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18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4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38" name="Straight Arrow Connector 37"/>
          <p:cNvCxnSpPr/>
          <p:nvPr/>
        </p:nvCxnSpPr>
        <p:spPr bwMode="auto">
          <a:xfrm flipH="1">
            <a:off x="5489677" y="1602742"/>
            <a:ext cx="2118776" cy="39460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/>
          </a:ln>
          <a:effectLst/>
        </p:spPr>
      </p:cxnSp>
      <p:sp>
        <p:nvSpPr>
          <p:cNvPr id="8" name="Rounded Rectangle 7"/>
          <p:cNvSpPr/>
          <p:nvPr/>
        </p:nvSpPr>
        <p:spPr>
          <a:xfrm>
            <a:off x="4917133" y="815295"/>
            <a:ext cx="940790" cy="53394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Main Solenoid</a:t>
            </a:r>
            <a:endParaRPr lang="en-US" sz="1400" dirty="0"/>
          </a:p>
        </p:txBody>
      </p:sp>
      <p:sp>
        <p:nvSpPr>
          <p:cNvPr id="49" name="Rounded Rectangle 48"/>
          <p:cNvSpPr/>
          <p:nvPr/>
        </p:nvSpPr>
        <p:spPr>
          <a:xfrm>
            <a:off x="6844222" y="778901"/>
            <a:ext cx="2048174" cy="62381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Solenoid </a:t>
            </a:r>
            <a:r>
              <a:rPr lang="en-US" sz="1400" dirty="0"/>
              <a:t>c</a:t>
            </a:r>
            <a:r>
              <a:rPr lang="en-US" sz="1400" dirty="0" smtClean="0"/>
              <a:t>ompensation Transverse </a:t>
            </a:r>
            <a:r>
              <a:rPr lang="en-US" sz="1400" dirty="0"/>
              <a:t>s</a:t>
            </a:r>
            <a:r>
              <a:rPr lang="en-US" sz="1400" dirty="0" smtClean="0"/>
              <a:t>addle </a:t>
            </a:r>
            <a:r>
              <a:rPr lang="en-US" sz="1400" dirty="0"/>
              <a:t>c</a:t>
            </a:r>
            <a:r>
              <a:rPr lang="en-US" sz="1400" dirty="0" smtClean="0"/>
              <a:t>oil </a:t>
            </a:r>
            <a:endParaRPr lang="en-US" sz="1400" dirty="0"/>
          </a:p>
        </p:txBody>
      </p:sp>
      <p:cxnSp>
        <p:nvCxnSpPr>
          <p:cNvPr id="43" name="Straight Arrow Connector 42"/>
          <p:cNvCxnSpPr/>
          <p:nvPr/>
        </p:nvCxnSpPr>
        <p:spPr bwMode="auto">
          <a:xfrm flipH="1" flipV="1">
            <a:off x="5547032" y="2128885"/>
            <a:ext cx="2487742" cy="99212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/>
          </a:ln>
          <a:effectLst/>
        </p:spPr>
      </p:cxnSp>
      <p:sp>
        <p:nvSpPr>
          <p:cNvPr id="42" name="Rounded Rectangle 41"/>
          <p:cNvSpPr/>
          <p:nvPr/>
        </p:nvSpPr>
        <p:spPr>
          <a:xfrm>
            <a:off x="156850" y="778901"/>
            <a:ext cx="3880414" cy="2342112"/>
          </a:xfrm>
          <a:prstGeom prst="roundRect">
            <a:avLst>
              <a:gd name="adj" fmla="val 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156849" y="815295"/>
            <a:ext cx="388041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it-IT" sz="1400" b="1" dirty="0" smtClean="0"/>
              <a:t>2T </a:t>
            </a:r>
            <a:r>
              <a:rPr lang="it-IT" sz="1400" b="1" dirty="0" err="1" smtClean="0"/>
              <a:t>compensating</a:t>
            </a:r>
            <a:r>
              <a:rPr lang="it-IT" sz="1400" b="1" dirty="0" smtClean="0"/>
              <a:t>, 0.5T </a:t>
            </a:r>
            <a:r>
              <a:rPr lang="it-IT" sz="1400" b="1" dirty="0" err="1" smtClean="0"/>
              <a:t>transverse</a:t>
            </a:r>
            <a:r>
              <a:rPr lang="it-IT" sz="1400" b="1" dirty="0"/>
              <a:t> </a:t>
            </a:r>
            <a:r>
              <a:rPr lang="it-IT" sz="1400" b="1" dirty="0" err="1" smtClean="0"/>
              <a:t>field</a:t>
            </a:r>
            <a:endParaRPr lang="it-IT" sz="1400" b="1" dirty="0" smtClean="0"/>
          </a:p>
          <a:p>
            <a:pPr marL="285750" indent="-285750">
              <a:buFont typeface="Wingdings" charset="2"/>
              <a:buChar char="Ø"/>
            </a:pPr>
            <a:endParaRPr lang="it-IT" sz="1400" b="1" dirty="0"/>
          </a:p>
          <a:p>
            <a:pPr marL="285750" indent="-285750">
              <a:buFont typeface="Wingdings" charset="2"/>
              <a:buChar char="Ø"/>
            </a:pPr>
            <a:r>
              <a:rPr lang="it-IT" sz="1400" b="1" dirty="0" err="1" smtClean="0"/>
              <a:t>Enhanced</a:t>
            </a:r>
            <a:r>
              <a:rPr lang="it-IT" sz="1400" b="1" dirty="0" smtClean="0"/>
              <a:t> </a:t>
            </a:r>
            <a:r>
              <a:rPr lang="it-IT" sz="1400" b="1" dirty="0" err="1" smtClean="0"/>
              <a:t>version</a:t>
            </a:r>
            <a:r>
              <a:rPr lang="it-IT" sz="1400" b="1" dirty="0" smtClean="0"/>
              <a:t> of the </a:t>
            </a:r>
            <a:r>
              <a:rPr lang="it-IT" sz="1400" b="1" dirty="0" err="1" smtClean="0"/>
              <a:t>existing</a:t>
            </a:r>
            <a:r>
              <a:rPr lang="it-IT" sz="1400" b="1" dirty="0"/>
              <a:t> </a:t>
            </a:r>
            <a:r>
              <a:rPr lang="it-IT" sz="1400" b="1" dirty="0" smtClean="0"/>
              <a:t>NMR </a:t>
            </a:r>
            <a:r>
              <a:rPr lang="it-IT" sz="1400" b="1" dirty="0" err="1" smtClean="0"/>
              <a:t>magnet</a:t>
            </a:r>
            <a:r>
              <a:rPr lang="it-IT" sz="1400" b="1" dirty="0" smtClean="0"/>
              <a:t> </a:t>
            </a:r>
            <a:r>
              <a:rPr lang="it-IT" sz="1400" b="1" dirty="0" err="1" smtClean="0"/>
              <a:t>system</a:t>
            </a:r>
            <a:r>
              <a:rPr lang="it-IT" sz="1400" b="1" dirty="0" smtClean="0"/>
              <a:t> inside HD-</a:t>
            </a:r>
            <a:r>
              <a:rPr lang="it-IT" sz="1400" b="1" dirty="0" err="1" smtClean="0"/>
              <a:t>ice</a:t>
            </a:r>
            <a:r>
              <a:rPr lang="it-IT" sz="1400" b="1" dirty="0" smtClean="0"/>
              <a:t> </a:t>
            </a:r>
            <a:r>
              <a:rPr lang="it-IT" sz="1400" b="1" dirty="0" err="1" smtClean="0"/>
              <a:t>cryostat</a:t>
            </a:r>
            <a:endParaRPr lang="it-IT" sz="1400" b="1" dirty="0" smtClean="0"/>
          </a:p>
          <a:p>
            <a:pPr marL="285750" indent="-285750">
              <a:buFont typeface="Wingdings" charset="2"/>
              <a:buChar char="Ø"/>
            </a:pPr>
            <a:endParaRPr lang="it-IT" sz="1400" dirty="0"/>
          </a:p>
          <a:p>
            <a:pPr marL="285750" indent="-285750">
              <a:buFont typeface="Wingdings" charset="2"/>
              <a:buChar char="Ø"/>
            </a:pPr>
            <a:r>
              <a:rPr lang="it-IT" sz="1400" b="1" dirty="0" smtClean="0"/>
              <a:t>Free </a:t>
            </a:r>
            <a:r>
              <a:rPr lang="it-IT" sz="1400" b="1" dirty="0" err="1" smtClean="0"/>
              <a:t>forward</a:t>
            </a:r>
            <a:r>
              <a:rPr lang="it-IT" sz="1400" b="1" dirty="0" smtClean="0"/>
              <a:t> </a:t>
            </a:r>
            <a:r>
              <a:rPr lang="it-IT" sz="1400" b="1" dirty="0" err="1" smtClean="0"/>
              <a:t>acceptance</a:t>
            </a:r>
            <a:r>
              <a:rPr lang="it-IT" sz="1400" b="1" dirty="0" smtClean="0"/>
              <a:t> (up to 35</a:t>
            </a:r>
            <a:r>
              <a:rPr lang="en-US" sz="1400" b="1" dirty="0" smtClean="0"/>
              <a:t>°</a:t>
            </a:r>
            <a:r>
              <a:rPr lang="it-IT" sz="1400" b="1" dirty="0" smtClean="0"/>
              <a:t>)</a:t>
            </a:r>
          </a:p>
          <a:p>
            <a:pPr marL="285750" indent="-285750">
              <a:buFont typeface="Wingdings" charset="2"/>
              <a:buChar char="Ø"/>
            </a:pPr>
            <a:endParaRPr lang="it-IT" sz="1400" b="1" dirty="0" smtClean="0"/>
          </a:p>
          <a:p>
            <a:pPr marL="285750" indent="-285750">
              <a:buFont typeface="Wingdings" charset="2"/>
              <a:buChar char="Ø"/>
            </a:pPr>
            <a:r>
              <a:rPr lang="en-US" sz="1400" b="1" dirty="0"/>
              <a:t>R</a:t>
            </a:r>
            <a:r>
              <a:rPr lang="it-IT" sz="1400" b="1" dirty="0" err="1" smtClean="0"/>
              <a:t>ecoiling</a:t>
            </a:r>
            <a:r>
              <a:rPr lang="it-IT" sz="1400" b="1" dirty="0" smtClean="0"/>
              <a:t> </a:t>
            </a:r>
            <a:r>
              <a:rPr lang="it-IT" sz="1400" b="1" dirty="0" err="1" smtClean="0"/>
              <a:t>proton</a:t>
            </a:r>
            <a:r>
              <a:rPr lang="it-IT" sz="1400" b="1" dirty="0" smtClean="0"/>
              <a:t> </a:t>
            </a:r>
            <a:r>
              <a:rPr lang="it-IT" sz="1400" b="1" dirty="0" err="1" smtClean="0"/>
              <a:t>detection</a:t>
            </a:r>
            <a:r>
              <a:rPr lang="it-IT" sz="1400" b="1" dirty="0" smtClean="0"/>
              <a:t> (&gt;0.4 </a:t>
            </a:r>
            <a:r>
              <a:rPr lang="it-IT" sz="1400" b="1" dirty="0" err="1" smtClean="0"/>
              <a:t>GeV</a:t>
            </a:r>
            <a:r>
              <a:rPr lang="it-IT" sz="1400" b="1" dirty="0" smtClean="0"/>
              <a:t>/c)</a:t>
            </a:r>
          </a:p>
          <a:p>
            <a:pPr marL="285750" indent="-285750">
              <a:buFont typeface="Wingdings" charset="2"/>
              <a:buChar char="Ø"/>
            </a:pPr>
            <a:endParaRPr lang="it-IT" sz="1400" b="1" dirty="0"/>
          </a:p>
          <a:p>
            <a:pPr marL="285750" indent="-285750">
              <a:buFont typeface="Wingdings" charset="2"/>
              <a:buChar char="Ø"/>
            </a:pPr>
            <a:r>
              <a:rPr lang="it-IT" sz="1400" b="1" dirty="0" smtClean="0"/>
              <a:t>No impact on CLAS12 </a:t>
            </a:r>
            <a:r>
              <a:rPr lang="it-IT" sz="1400" b="1" dirty="0" err="1" smtClean="0"/>
              <a:t>central</a:t>
            </a:r>
            <a:r>
              <a:rPr lang="it-IT" sz="1400" b="1" dirty="0" smtClean="0"/>
              <a:t> detector </a:t>
            </a:r>
          </a:p>
        </p:txBody>
      </p:sp>
      <p:sp>
        <p:nvSpPr>
          <p:cNvPr id="36" name="Rectangle 35"/>
          <p:cNvSpPr/>
          <p:nvPr/>
        </p:nvSpPr>
        <p:spPr>
          <a:xfrm>
            <a:off x="-298408" y="3313228"/>
            <a:ext cx="1594533" cy="33097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 descr="campo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46" y="3037744"/>
            <a:ext cx="4694246" cy="3836644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3875804" y="5592033"/>
            <a:ext cx="3167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5</a:t>
            </a:r>
            <a:r>
              <a:rPr lang="en-US" sz="1200" baseline="30000" dirty="0" smtClean="0"/>
              <a:t>o</a:t>
            </a:r>
            <a:endParaRPr lang="en-US" sz="1200" baseline="30000" dirty="0"/>
          </a:p>
        </p:txBody>
      </p:sp>
      <p:sp>
        <p:nvSpPr>
          <p:cNvPr id="45" name="TextBox 44"/>
          <p:cNvSpPr txBox="1"/>
          <p:nvPr/>
        </p:nvSpPr>
        <p:spPr>
          <a:xfrm>
            <a:off x="3820259" y="4155496"/>
            <a:ext cx="394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5</a:t>
            </a:r>
            <a:r>
              <a:rPr lang="en-US" sz="1200" dirty="0" smtClean="0"/>
              <a:t>0</a:t>
            </a:r>
            <a:r>
              <a:rPr lang="en-US" sz="1200" baseline="30000" dirty="0" smtClean="0"/>
              <a:t>o</a:t>
            </a:r>
            <a:endParaRPr lang="en-US" sz="1200" baseline="30000" dirty="0"/>
          </a:p>
        </p:txBody>
      </p:sp>
      <p:sp>
        <p:nvSpPr>
          <p:cNvPr id="46" name="TextBox 45"/>
          <p:cNvSpPr txBox="1"/>
          <p:nvPr/>
        </p:nvSpPr>
        <p:spPr>
          <a:xfrm>
            <a:off x="3898256" y="4778904"/>
            <a:ext cx="394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35</a:t>
            </a:r>
            <a:r>
              <a:rPr lang="en-US" sz="1200" baseline="30000" dirty="0" smtClean="0"/>
              <a:t>o</a:t>
            </a:r>
            <a:endParaRPr lang="en-US" sz="1200" baseline="30000" dirty="0"/>
          </a:p>
        </p:txBody>
      </p:sp>
      <p:sp>
        <p:nvSpPr>
          <p:cNvPr id="47" name="TextBox 46"/>
          <p:cNvSpPr txBox="1"/>
          <p:nvPr/>
        </p:nvSpPr>
        <p:spPr>
          <a:xfrm>
            <a:off x="3530294" y="3189612"/>
            <a:ext cx="394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60</a:t>
            </a:r>
            <a:r>
              <a:rPr lang="en-US" sz="1200" baseline="30000" dirty="0" smtClean="0"/>
              <a:t>o</a:t>
            </a:r>
            <a:endParaRPr lang="en-US" sz="1200" baseline="30000" dirty="0"/>
          </a:p>
        </p:txBody>
      </p:sp>
      <p:sp>
        <p:nvSpPr>
          <p:cNvPr id="48" name="TextBox 47"/>
          <p:cNvSpPr txBox="1"/>
          <p:nvPr/>
        </p:nvSpPr>
        <p:spPr>
          <a:xfrm>
            <a:off x="3135534" y="3185814"/>
            <a:ext cx="394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70</a:t>
            </a:r>
            <a:r>
              <a:rPr lang="en-US" sz="1200" baseline="30000" dirty="0" smtClean="0"/>
              <a:t>o</a:t>
            </a:r>
            <a:endParaRPr lang="en-US" sz="1200" baseline="300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4854" y="3601071"/>
            <a:ext cx="3582154" cy="2908192"/>
          </a:xfrm>
          <a:prstGeom prst="rect">
            <a:avLst/>
          </a:prstGeom>
        </p:spPr>
      </p:pic>
      <p:sp>
        <p:nvSpPr>
          <p:cNvPr id="50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rgbClr val="898989"/>
                </a:solidFill>
              </a:rPr>
              <a:t> </a:t>
            </a:r>
            <a:r>
              <a:rPr lang="en-US" sz="1200" dirty="0" err="1" smtClean="0">
                <a:solidFill>
                  <a:schemeClr val="bg1"/>
                </a:solidFill>
              </a:rPr>
              <a:t>JLab</a:t>
            </a:r>
            <a:r>
              <a:rPr lang="en-US" sz="1200" dirty="0" smtClean="0">
                <a:solidFill>
                  <a:schemeClr val="bg1"/>
                </a:solidFill>
              </a:rPr>
              <a:t> PAC 39, 18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June 2012, Newport News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589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165606" y="-76200"/>
            <a:ext cx="6666684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Question 2: Magnet Configuration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19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4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0" name="Picture 9" descr="Loadlin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513" y="3983789"/>
            <a:ext cx="4835790" cy="252731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13520" y="3630343"/>
            <a:ext cx="4001993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1400" b="1" dirty="0"/>
          </a:p>
          <a:p>
            <a:pPr marL="285750" indent="-285750">
              <a:buFont typeface="Wingdings" charset="2"/>
              <a:buChar char="Ø"/>
            </a:pPr>
            <a:r>
              <a:rPr lang="it-IT" sz="1400" b="1" dirty="0" err="1" smtClean="0"/>
              <a:t>Good</a:t>
            </a:r>
            <a:r>
              <a:rPr lang="it-IT" sz="1400" b="1" dirty="0" smtClean="0"/>
              <a:t> </a:t>
            </a:r>
            <a:r>
              <a:rPr lang="it-IT" sz="1400" b="1" dirty="0" err="1" smtClean="0"/>
              <a:t>homogeneity</a:t>
            </a:r>
            <a:r>
              <a:rPr lang="it-IT" sz="1400" b="1" dirty="0" smtClean="0"/>
              <a:t> (&lt; 5mT long. </a:t>
            </a:r>
            <a:r>
              <a:rPr lang="en-US" sz="1400" b="1" dirty="0"/>
              <a:t>f</a:t>
            </a:r>
            <a:r>
              <a:rPr lang="it-IT" sz="1400" b="1" dirty="0" err="1" smtClean="0"/>
              <a:t>ield</a:t>
            </a:r>
            <a:r>
              <a:rPr lang="it-IT" sz="1400" b="1" dirty="0" smtClean="0"/>
              <a:t>)</a:t>
            </a:r>
          </a:p>
          <a:p>
            <a:pPr marL="285750" indent="-285750">
              <a:buFont typeface="Wingdings" charset="2"/>
              <a:buChar char="Ø"/>
            </a:pPr>
            <a:endParaRPr lang="it-IT" sz="1400" b="1" dirty="0"/>
          </a:p>
          <a:p>
            <a:pPr marL="285750" indent="-285750">
              <a:buFont typeface="Wingdings" charset="2"/>
              <a:buChar char="Ø"/>
            </a:pPr>
            <a:r>
              <a:rPr lang="it-IT" sz="1400" b="1" dirty="0" err="1" smtClean="0"/>
              <a:t>Moeller</a:t>
            </a:r>
            <a:r>
              <a:rPr lang="it-IT" sz="1400" b="1" dirty="0" smtClean="0"/>
              <a:t> background under control</a:t>
            </a:r>
          </a:p>
          <a:p>
            <a:pPr marL="285750" indent="-285750">
              <a:buFont typeface="Wingdings" charset="2"/>
              <a:buChar char="Ø"/>
            </a:pPr>
            <a:endParaRPr lang="it-IT" sz="1400" b="1" dirty="0" smtClean="0"/>
          </a:p>
          <a:p>
            <a:pPr marL="285750" indent="-285750">
              <a:buFont typeface="Wingdings" charset="2"/>
              <a:buChar char="Ø"/>
            </a:pPr>
            <a:r>
              <a:rPr lang="it-IT" sz="1400" b="1" dirty="0" err="1" smtClean="0"/>
              <a:t>Working</a:t>
            </a:r>
            <a:r>
              <a:rPr lang="it-IT" sz="1400" b="1" dirty="0" smtClean="0"/>
              <a:t> </a:t>
            </a:r>
            <a:r>
              <a:rPr lang="it-IT" sz="1400" b="1" dirty="0" err="1" smtClean="0"/>
              <a:t>point</a:t>
            </a:r>
            <a:r>
              <a:rPr lang="it-IT" sz="1400" b="1" dirty="0" smtClean="0"/>
              <a:t> </a:t>
            </a:r>
            <a:r>
              <a:rPr lang="it-IT" sz="1400" b="1" dirty="0" err="1" smtClean="0"/>
              <a:t>below</a:t>
            </a:r>
            <a:r>
              <a:rPr lang="it-IT" sz="1400" b="1" dirty="0" smtClean="0"/>
              <a:t> </a:t>
            </a:r>
            <a:r>
              <a:rPr lang="it-IT" sz="1400" b="1" dirty="0" err="1" smtClean="0"/>
              <a:t>critical</a:t>
            </a:r>
            <a:r>
              <a:rPr lang="it-IT" sz="1400" b="1" dirty="0" smtClean="0"/>
              <a:t> </a:t>
            </a:r>
          </a:p>
          <a:p>
            <a:r>
              <a:rPr lang="it-IT" sz="1400" b="1" dirty="0" smtClean="0"/>
              <a:t>      </a:t>
            </a:r>
            <a:r>
              <a:rPr lang="it-IT" sz="1400" b="1" dirty="0" err="1" smtClean="0"/>
              <a:t>current</a:t>
            </a:r>
            <a:r>
              <a:rPr lang="it-IT" sz="1400" b="1" dirty="0" smtClean="0"/>
              <a:t> of </a:t>
            </a:r>
            <a:r>
              <a:rPr lang="it-IT" sz="1400" b="1" dirty="0" err="1" smtClean="0"/>
              <a:t>existing</a:t>
            </a:r>
            <a:r>
              <a:rPr lang="it-IT" sz="1400" b="1" dirty="0"/>
              <a:t> </a:t>
            </a:r>
            <a:r>
              <a:rPr lang="it-IT" sz="1400" b="1" dirty="0" smtClean="0"/>
              <a:t>SC </a:t>
            </a:r>
            <a:r>
              <a:rPr lang="it-IT" sz="1400" b="1" dirty="0" err="1" smtClean="0"/>
              <a:t>wires</a:t>
            </a:r>
            <a:endParaRPr lang="it-IT" sz="1400" b="1" dirty="0" smtClean="0"/>
          </a:p>
          <a:p>
            <a:pPr marL="285750" indent="-285750">
              <a:buFont typeface="Wingdings" charset="2"/>
              <a:buChar char="Ø"/>
            </a:pPr>
            <a:endParaRPr lang="it-IT" sz="1400" b="1" dirty="0"/>
          </a:p>
          <a:p>
            <a:pPr marL="285750" indent="-285750">
              <a:buFont typeface="Wingdings" charset="2"/>
              <a:buChar char="Ø"/>
            </a:pPr>
            <a:r>
              <a:rPr lang="it-IT" sz="1400" b="1" dirty="0" err="1" smtClean="0"/>
              <a:t>Dimensioned</a:t>
            </a:r>
            <a:r>
              <a:rPr lang="it-IT" sz="1400" b="1" dirty="0" smtClean="0"/>
              <a:t> for standard </a:t>
            </a:r>
            <a:r>
              <a:rPr lang="it-IT" sz="1400" b="1" dirty="0" err="1" smtClean="0"/>
              <a:t>quench</a:t>
            </a:r>
            <a:r>
              <a:rPr lang="it-IT" sz="1400" b="1" dirty="0" smtClean="0"/>
              <a:t> </a:t>
            </a:r>
          </a:p>
          <a:p>
            <a:r>
              <a:rPr lang="it-IT" sz="1400" b="1" dirty="0"/>
              <a:t> </a:t>
            </a:r>
            <a:r>
              <a:rPr lang="it-IT" sz="1400" b="1" dirty="0" smtClean="0"/>
              <a:t>     </a:t>
            </a:r>
            <a:r>
              <a:rPr lang="it-IT" sz="1400" b="1" dirty="0" err="1" smtClean="0"/>
              <a:t>protection</a:t>
            </a:r>
            <a:endParaRPr lang="it-IT" sz="1400" b="1" dirty="0" smtClean="0"/>
          </a:p>
          <a:p>
            <a:pPr marL="285750" indent="-285750">
              <a:buFont typeface="Wingdings" charset="2"/>
              <a:buChar char="Ø"/>
            </a:pPr>
            <a:endParaRPr lang="it-IT" sz="1400" dirty="0"/>
          </a:p>
          <a:p>
            <a:pPr marL="285750" indent="-285750">
              <a:buFont typeface="Wingdings" charset="2"/>
              <a:buChar char="Ø"/>
            </a:pPr>
            <a:r>
              <a:rPr lang="en-US" sz="1400" b="1" dirty="0" smtClean="0"/>
              <a:t>Static forces one order of magnitude </a:t>
            </a:r>
          </a:p>
          <a:p>
            <a:r>
              <a:rPr lang="en-US" sz="1400" b="1" dirty="0"/>
              <a:t> </a:t>
            </a:r>
            <a:r>
              <a:rPr lang="en-US" sz="1400" b="1" dirty="0" smtClean="0"/>
              <a:t>     smaller than G10 epoxy tensile strength</a:t>
            </a:r>
            <a:endParaRPr lang="it-IT" sz="1400" b="1" dirty="0" smtClean="0"/>
          </a:p>
        </p:txBody>
      </p:sp>
      <p:pic>
        <p:nvPicPr>
          <p:cNvPr id="27" name="Picture 26" descr="Occ_HD_N11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317" y="719862"/>
            <a:ext cx="3128737" cy="3018376"/>
          </a:xfrm>
          <a:prstGeom prst="rect">
            <a:avLst/>
          </a:prstGeom>
        </p:spPr>
      </p:pic>
      <p:pic>
        <p:nvPicPr>
          <p:cNvPr id="28" name="Picture 27" descr="N111_all_Bz5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95" y="831333"/>
            <a:ext cx="3797678" cy="2654167"/>
          </a:xfrm>
          <a:prstGeom prst="rect">
            <a:avLst/>
          </a:prstGeom>
        </p:spPr>
      </p:pic>
      <p:sp>
        <p:nvSpPr>
          <p:cNvPr id="29" name="Rounded Rectangle 28"/>
          <p:cNvSpPr/>
          <p:nvPr/>
        </p:nvSpPr>
        <p:spPr>
          <a:xfrm>
            <a:off x="3519474" y="885222"/>
            <a:ext cx="1775467" cy="461665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519474" y="885222"/>
            <a:ext cx="1736373" cy="46166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200" dirty="0" smtClean="0"/>
              <a:t>2T longitudinal field for</a:t>
            </a:r>
          </a:p>
          <a:p>
            <a:r>
              <a:rPr lang="en-US" sz="1200" dirty="0" err="1" smtClean="0"/>
              <a:t>Møller</a:t>
            </a:r>
            <a:r>
              <a:rPr lang="en-US" sz="1200" dirty="0" smtClean="0"/>
              <a:t>  containment</a:t>
            </a:r>
            <a:endParaRPr lang="en-US" sz="1200" dirty="0"/>
          </a:p>
        </p:txBody>
      </p:sp>
      <p:sp>
        <p:nvSpPr>
          <p:cNvPr id="37" name="TextBox 36"/>
          <p:cNvSpPr txBox="1"/>
          <p:nvPr/>
        </p:nvSpPr>
        <p:spPr>
          <a:xfrm>
            <a:off x="2946013" y="2352848"/>
            <a:ext cx="415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</a:t>
            </a:r>
            <a:r>
              <a:rPr lang="en-US" baseline="-25000" dirty="0" err="1" smtClean="0"/>
              <a:t>z</a:t>
            </a:r>
            <a:endParaRPr lang="en-US" baseline="-25000" dirty="0"/>
          </a:p>
        </p:txBody>
      </p:sp>
      <p:sp>
        <p:nvSpPr>
          <p:cNvPr id="44" name="TextBox 43"/>
          <p:cNvSpPr txBox="1"/>
          <p:nvPr/>
        </p:nvSpPr>
        <p:spPr>
          <a:xfrm>
            <a:off x="6123172" y="831333"/>
            <a:ext cx="21852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Drift chamber occupancy </a:t>
            </a:r>
            <a:endParaRPr lang="en-US" sz="1400" dirty="0"/>
          </a:p>
        </p:txBody>
      </p:sp>
      <p:sp>
        <p:nvSpPr>
          <p:cNvPr id="45" name="Rectangle 44"/>
          <p:cNvSpPr/>
          <p:nvPr/>
        </p:nvSpPr>
        <p:spPr>
          <a:xfrm>
            <a:off x="6874306" y="831333"/>
            <a:ext cx="210814" cy="2617720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rgbClr val="898989"/>
                </a:solidFill>
              </a:rPr>
              <a:t> </a:t>
            </a:r>
            <a:r>
              <a:rPr lang="en-US" sz="1200" dirty="0" err="1" smtClean="0">
                <a:solidFill>
                  <a:schemeClr val="bg1"/>
                </a:solidFill>
              </a:rPr>
              <a:t>JLab</a:t>
            </a:r>
            <a:r>
              <a:rPr lang="en-US" sz="1200" dirty="0" smtClean="0">
                <a:solidFill>
                  <a:schemeClr val="bg1"/>
                </a:solidFill>
              </a:rPr>
              <a:t> PAC 39, 18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June 2012, Newport News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602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376539" y="1010490"/>
            <a:ext cx="6163251" cy="68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3000" dirty="0" smtClean="0">
                <a:solidFill>
                  <a:srgbClr val="FF0000"/>
                </a:solidFill>
                <a:latin typeface="Arial Rounded MT Bold"/>
              </a:rPr>
              <a:t>A CLAS12 proposal for PAC38</a:t>
            </a:r>
            <a:endParaRPr lang="en-US" sz="3000" dirty="0">
              <a:solidFill>
                <a:srgbClr val="FF0000"/>
              </a:solidFill>
              <a:latin typeface="Arial Rounded MT Bold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058" y="3743491"/>
            <a:ext cx="4898637" cy="228165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058" y="5994791"/>
            <a:ext cx="4898637" cy="727592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3998607" y="3930120"/>
            <a:ext cx="5145393" cy="2891852"/>
            <a:chOff x="266700" y="2641600"/>
            <a:chExt cx="8597900" cy="5385468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54200" y="2641600"/>
              <a:ext cx="5422900" cy="1562100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6700" y="4203700"/>
              <a:ext cx="8597900" cy="342900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71360" y="4559968"/>
              <a:ext cx="8026400" cy="3467100"/>
            </a:xfrm>
            <a:prstGeom prst="rect">
              <a:avLst/>
            </a:prstGeom>
          </p:spPr>
        </p:pic>
      </p:grpSp>
      <p:grpSp>
        <p:nvGrpSpPr>
          <p:cNvPr id="34" name="Group 33"/>
          <p:cNvGrpSpPr/>
          <p:nvPr/>
        </p:nvGrpSpPr>
        <p:grpSpPr>
          <a:xfrm>
            <a:off x="1242929" y="618270"/>
            <a:ext cx="7861071" cy="3111853"/>
            <a:chOff x="1242929" y="671742"/>
            <a:chExt cx="7861071" cy="3111853"/>
          </a:xfrm>
        </p:grpSpPr>
        <p:pic>
          <p:nvPicPr>
            <p:cNvPr id="15" name="Picture 14" descr="Author0.tif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2929" y="671742"/>
              <a:ext cx="6296861" cy="281548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925998" y="3407537"/>
              <a:ext cx="2178002" cy="376058"/>
            </a:xfrm>
            <a:prstGeom prst="rect">
              <a:avLst/>
            </a:prstGeom>
          </p:spPr>
        </p:pic>
        <p:cxnSp>
          <p:nvCxnSpPr>
            <p:cNvPr id="28" name="Straight Connector 27"/>
            <p:cNvCxnSpPr/>
            <p:nvPr/>
          </p:nvCxnSpPr>
          <p:spPr>
            <a:xfrm>
              <a:off x="1965158" y="882316"/>
              <a:ext cx="708526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2826084" y="2612190"/>
              <a:ext cx="844216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6699367" y="1056834"/>
              <a:ext cx="429072" cy="7128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2269958" y="1753937"/>
              <a:ext cx="797092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35" name="Straight Connector 34"/>
          <p:cNvCxnSpPr/>
          <p:nvPr/>
        </p:nvCxnSpPr>
        <p:spPr>
          <a:xfrm>
            <a:off x="3333416" y="2203118"/>
            <a:ext cx="336884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584546" y="-76200"/>
            <a:ext cx="5828789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A CLAS12 Proposal For PAC38</a:t>
            </a:r>
            <a:endParaRPr lang="en-US" sz="3600" b="1" baseline="-25000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767218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3622834" y="1216527"/>
            <a:ext cx="2330641" cy="74863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magnet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16" y="690442"/>
            <a:ext cx="3146735" cy="242439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93571" y="2454509"/>
            <a:ext cx="3556000" cy="8742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2438123" y="-76200"/>
            <a:ext cx="4121641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Question 3: Tracking 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20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4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6300" y="623603"/>
            <a:ext cx="2620183" cy="1830906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6135988" y="2454509"/>
            <a:ext cx="2870140" cy="4002435"/>
            <a:chOff x="6189460" y="2454509"/>
            <a:chExt cx="2870140" cy="4002435"/>
          </a:xfrm>
        </p:grpSpPr>
        <p:pic>
          <p:nvPicPr>
            <p:cNvPr id="4" name="Picture 3" descr="prok-phi-res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9460" y="2454509"/>
              <a:ext cx="2870140" cy="4002435"/>
            </a:xfrm>
            <a:prstGeom prst="rect">
              <a:avLst/>
            </a:prstGeom>
          </p:spPr>
        </p:pic>
        <p:cxnSp>
          <p:nvCxnSpPr>
            <p:cNvPr id="11" name="Straight Connector 10"/>
            <p:cNvCxnSpPr/>
            <p:nvPr/>
          </p:nvCxnSpPr>
          <p:spPr>
            <a:xfrm flipH="1">
              <a:off x="7180719" y="4564682"/>
              <a:ext cx="1724526" cy="13369"/>
            </a:xfrm>
            <a:prstGeom prst="line">
              <a:avLst/>
            </a:prstGeom>
            <a:ln>
              <a:solidFill>
                <a:schemeClr val="accent2">
                  <a:lumMod val="75000"/>
                </a:schemeClr>
              </a:solidFill>
              <a:prstDash val="sysDot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3181691" y="2467877"/>
            <a:ext cx="2882610" cy="3989067"/>
            <a:chOff x="3168323" y="2467877"/>
            <a:chExt cx="2882610" cy="3989067"/>
          </a:xfrm>
        </p:grpSpPr>
        <p:pic>
          <p:nvPicPr>
            <p:cNvPr id="5" name="Picture 4" descr="prok-theta-res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8323" y="2467877"/>
              <a:ext cx="2882610" cy="3989067"/>
            </a:xfrm>
            <a:prstGeom prst="rect">
              <a:avLst/>
            </a:prstGeom>
          </p:spPr>
        </p:pic>
        <p:cxnSp>
          <p:nvCxnSpPr>
            <p:cNvPr id="19" name="Straight Connector 18"/>
            <p:cNvCxnSpPr/>
            <p:nvPr/>
          </p:nvCxnSpPr>
          <p:spPr>
            <a:xfrm flipH="1">
              <a:off x="4228950" y="5666238"/>
              <a:ext cx="1724526" cy="13369"/>
            </a:xfrm>
            <a:prstGeom prst="line">
              <a:avLst/>
            </a:prstGeom>
            <a:ln>
              <a:solidFill>
                <a:schemeClr val="accent2">
                  <a:lumMod val="75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143177" y="2457329"/>
            <a:ext cx="2955642" cy="4026351"/>
            <a:chOff x="196649" y="2243441"/>
            <a:chExt cx="3038514" cy="4226868"/>
          </a:xfrm>
        </p:grpSpPr>
        <p:pic>
          <p:nvPicPr>
            <p:cNvPr id="3" name="Picture 2" descr="prok-mom-res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649" y="2243441"/>
              <a:ext cx="3038514" cy="4226868"/>
            </a:xfrm>
            <a:prstGeom prst="rect">
              <a:avLst/>
            </a:prstGeom>
          </p:spPr>
        </p:pic>
        <p:cxnSp>
          <p:nvCxnSpPr>
            <p:cNvPr id="20" name="Straight Connector 19"/>
            <p:cNvCxnSpPr/>
            <p:nvPr/>
          </p:nvCxnSpPr>
          <p:spPr>
            <a:xfrm flipH="1">
              <a:off x="1414819" y="5237747"/>
              <a:ext cx="1724526" cy="13369"/>
            </a:xfrm>
            <a:prstGeom prst="line">
              <a:avLst/>
            </a:prstGeom>
            <a:ln>
              <a:solidFill>
                <a:schemeClr val="accent2">
                  <a:lumMod val="75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3676307" y="1270000"/>
            <a:ext cx="219924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Resolutions fulfill TDR</a:t>
            </a:r>
          </a:p>
          <a:p>
            <a:r>
              <a:rPr lang="en-US" sz="1600" dirty="0" smtClean="0"/>
              <a:t>general specifications</a:t>
            </a:r>
            <a:endParaRPr lang="en-US" sz="1600" dirty="0"/>
          </a:p>
        </p:txBody>
      </p:sp>
      <p:sp>
        <p:nvSpPr>
          <p:cNvPr id="27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rgbClr val="898989"/>
                </a:solidFill>
              </a:rPr>
              <a:t> </a:t>
            </a:r>
            <a:r>
              <a:rPr lang="en-US" sz="1200" dirty="0" err="1" smtClean="0">
                <a:solidFill>
                  <a:schemeClr val="bg1"/>
                </a:solidFill>
              </a:rPr>
              <a:t>JLab</a:t>
            </a:r>
            <a:r>
              <a:rPr lang="en-US" sz="1200" dirty="0" smtClean="0">
                <a:solidFill>
                  <a:schemeClr val="bg1"/>
                </a:solidFill>
              </a:rPr>
              <a:t> PAC 39, 18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June 2012, Newport News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420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rati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505" y="4735394"/>
            <a:ext cx="2619145" cy="1893186"/>
          </a:xfrm>
          <a:prstGeom prst="rect">
            <a:avLst/>
          </a:prstGeom>
        </p:spPr>
      </p:pic>
      <p:pic>
        <p:nvPicPr>
          <p:cNvPr id="5" name="Picture 4" descr="Snapshot 2011-08-18 04-47-11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543" y="4779544"/>
            <a:ext cx="4627902" cy="1364638"/>
          </a:xfrm>
          <a:prstGeom prst="rect">
            <a:avLst/>
          </a:prstGeom>
        </p:spPr>
      </p:pic>
      <p:pic>
        <p:nvPicPr>
          <p:cNvPr id="6" name="Picture 5" descr="Snapshot 2011-08-18 04-47-34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635" y="6116452"/>
            <a:ext cx="4627901" cy="336215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4725400" y="2901146"/>
            <a:ext cx="4396560" cy="175432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2647865" y="-76200"/>
            <a:ext cx="370215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 RICH Detector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21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7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9" name="Picture 8" descr="gemc_rich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79" y="782291"/>
            <a:ext cx="3875811" cy="3816444"/>
          </a:xfrm>
          <a:prstGeom prst="rect">
            <a:avLst/>
          </a:prstGeom>
        </p:spPr>
      </p:pic>
      <p:pic>
        <p:nvPicPr>
          <p:cNvPr id="3" name="Picture 2" descr="PMT_Ring.tif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710" y="738839"/>
            <a:ext cx="3005836" cy="1903810"/>
          </a:xfrm>
          <a:prstGeom prst="rect">
            <a:avLst/>
          </a:prstGeom>
        </p:spPr>
      </p:pic>
      <p:pic>
        <p:nvPicPr>
          <p:cNvPr id="2" name="Picture 1" descr="Cerenkov_Ring.tif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536" y="715160"/>
            <a:ext cx="2221348" cy="20534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47320" y="2901146"/>
            <a:ext cx="4174640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Simulation of n=1.05 aerogel + H8500:</a:t>
            </a:r>
          </a:p>
          <a:p>
            <a:endParaRPr lang="en-US" sz="1600" dirty="0" smtClean="0"/>
          </a:p>
          <a:p>
            <a:r>
              <a:rPr lang="en-US" sz="1600" dirty="0"/>
              <a:t>≥</a:t>
            </a:r>
            <a:r>
              <a:rPr lang="en-US" sz="1600" dirty="0" smtClean="0"/>
              <a:t> 10 </a:t>
            </a:r>
            <a:r>
              <a:rPr lang="en-US" sz="1600" dirty="0" err="1" smtClean="0"/>
              <a:t>p.e.</a:t>
            </a:r>
            <a:r>
              <a:rPr lang="en-US" sz="1600" dirty="0"/>
              <a:t> </a:t>
            </a:r>
            <a:r>
              <a:rPr lang="en-US" sz="1600" dirty="0" smtClean="0"/>
              <a:t>for direct rings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</a:t>
            </a:r>
            <a:r>
              <a:rPr lang="en-US" sz="1400" i="1" dirty="0" smtClean="0">
                <a:solidFill>
                  <a:srgbClr val="FF0000"/>
                </a:solidFill>
              </a:rPr>
              <a:t>(confirmed by preliminary test-beam results)</a:t>
            </a:r>
          </a:p>
          <a:p>
            <a:endParaRPr lang="en-US" sz="400" dirty="0" smtClean="0"/>
          </a:p>
          <a:p>
            <a:r>
              <a:rPr lang="en-US" sz="1600" dirty="0"/>
              <a:t>≥</a:t>
            </a:r>
            <a:r>
              <a:rPr lang="en-US" sz="1600" dirty="0" smtClean="0"/>
              <a:t>  5  </a:t>
            </a:r>
            <a:r>
              <a:rPr lang="en-US" sz="1600" dirty="0" err="1" smtClean="0"/>
              <a:t>p.e.</a:t>
            </a:r>
            <a:r>
              <a:rPr lang="en-US" sz="1600" dirty="0" smtClean="0"/>
              <a:t> for reflected rings</a:t>
            </a:r>
          </a:p>
          <a:p>
            <a:endParaRPr lang="en-US" sz="400" dirty="0" smtClean="0"/>
          </a:p>
          <a:p>
            <a:r>
              <a:rPr lang="en-US" sz="1600" dirty="0" smtClean="0"/>
              <a:t>≥  500 pion rejection factor @ 99% </a:t>
            </a:r>
            <a:r>
              <a:rPr lang="en-US" sz="1600" dirty="0" err="1" smtClean="0"/>
              <a:t>kaon</a:t>
            </a:r>
            <a:r>
              <a:rPr lang="en-US" sz="1600" dirty="0" smtClean="0"/>
              <a:t> eff.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765697" y="3975768"/>
            <a:ext cx="1091766" cy="318604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Aerogel</a:t>
            </a:r>
            <a:endParaRPr lang="en-US" dirty="0"/>
          </a:p>
        </p:txBody>
      </p:sp>
      <p:sp>
        <p:nvSpPr>
          <p:cNvPr id="16" name="Rounded Rectangle 15"/>
          <p:cNvSpPr/>
          <p:nvPr/>
        </p:nvSpPr>
        <p:spPr>
          <a:xfrm>
            <a:off x="3425889" y="2964493"/>
            <a:ext cx="1163831" cy="337508"/>
          </a:xfrm>
          <a:prstGeom prst="roundRect">
            <a:avLst/>
          </a:prstGeom>
          <a:gradFill>
            <a:gsLst>
              <a:gs pos="0">
                <a:srgbClr val="008000"/>
              </a:gs>
              <a:gs pos="100000">
                <a:schemeClr val="accent3">
                  <a:lumMod val="60000"/>
                  <a:lumOff val="40000"/>
                </a:schemeClr>
              </a:gs>
            </a:gsLst>
          </a:gra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MA-PMTs</a:t>
            </a:r>
            <a:endParaRPr lang="en-US" dirty="0"/>
          </a:p>
        </p:txBody>
      </p:sp>
      <p:sp>
        <p:nvSpPr>
          <p:cNvPr id="17" name="Rounded Rectangle 16"/>
          <p:cNvSpPr/>
          <p:nvPr/>
        </p:nvSpPr>
        <p:spPr>
          <a:xfrm>
            <a:off x="2262058" y="1534075"/>
            <a:ext cx="1163831" cy="337508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Mirrors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636566" y="1550736"/>
            <a:ext cx="625118" cy="4678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034521" y="4801824"/>
            <a:ext cx="644882" cy="640376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ular Callout 10"/>
          <p:cNvSpPr/>
          <p:nvPr/>
        </p:nvSpPr>
        <p:spPr>
          <a:xfrm>
            <a:off x="497444" y="920516"/>
            <a:ext cx="829375" cy="347579"/>
          </a:xfrm>
          <a:prstGeom prst="wedgeRoundRectCallout">
            <a:avLst>
              <a:gd name="adj1" fmla="val 40418"/>
              <a:gd name="adj2" fmla="val 125137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DC R3</a:t>
            </a:r>
            <a:endParaRPr lang="en-US" dirty="0"/>
          </a:p>
        </p:txBody>
      </p:sp>
      <p:sp>
        <p:nvSpPr>
          <p:cNvPr id="25" name="Text Box 22"/>
          <p:cNvSpPr txBox="1">
            <a:spLocks noChangeArrowheads="1"/>
          </p:cNvSpPr>
          <p:nvPr/>
        </p:nvSpPr>
        <p:spPr bwMode="auto">
          <a:xfrm>
            <a:off x="66840" y="4793543"/>
            <a:ext cx="2122437" cy="1561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400" dirty="0" smtClean="0">
                <a:solidFill>
                  <a:srgbClr val="0000FF"/>
                </a:solidFill>
                <a:latin typeface="Arial Unicode MS"/>
                <a:cs typeface="Symbol" charset="0"/>
              </a:rPr>
              <a:t>RICH goal</a:t>
            </a:r>
            <a:r>
              <a:rPr lang="en-US" sz="1600" b="1" dirty="0" smtClean="0">
                <a:solidFill>
                  <a:srgbClr val="0000FF"/>
                </a:solidFill>
                <a:latin typeface="Symbol" charset="0"/>
                <a:cs typeface="Symbol" charset="0"/>
              </a:rPr>
              <a:t>: </a:t>
            </a:r>
          </a:p>
          <a:p>
            <a:pPr>
              <a:lnSpc>
                <a:spcPct val="120000"/>
              </a:lnSpc>
            </a:pPr>
            <a:r>
              <a:rPr lang="en-US" sz="1600" b="1" dirty="0" smtClean="0">
                <a:solidFill>
                  <a:srgbClr val="0000FF"/>
                </a:solidFill>
                <a:latin typeface="Symbol" charset="0"/>
                <a:cs typeface="Symbol" charset="0"/>
              </a:rPr>
              <a:t>p</a:t>
            </a:r>
            <a:r>
              <a:rPr lang="en-US" sz="1600" b="1" dirty="0" smtClean="0">
                <a:solidFill>
                  <a:srgbClr val="0000FF"/>
                </a:solidFill>
                <a:latin typeface="Calibri" charset="0"/>
              </a:rPr>
              <a:t>/K/p </a:t>
            </a:r>
            <a:r>
              <a:rPr lang="en-US" sz="1600" dirty="0" smtClean="0">
                <a:solidFill>
                  <a:srgbClr val="0000FF"/>
                </a:solidFill>
                <a:latin typeface="Calibri" charset="0"/>
              </a:rPr>
              <a:t>separation </a:t>
            </a:r>
          </a:p>
          <a:p>
            <a:pPr>
              <a:lnSpc>
                <a:spcPct val="120000"/>
              </a:lnSpc>
            </a:pPr>
            <a:r>
              <a:rPr lang="en-US" sz="1600" dirty="0" smtClean="0">
                <a:solidFill>
                  <a:srgbClr val="0000FF"/>
                </a:solidFill>
                <a:latin typeface="Calibri" charset="0"/>
              </a:rPr>
              <a:t>of </a:t>
            </a:r>
            <a:r>
              <a:rPr lang="en-US" sz="1600" b="1" dirty="0" smtClean="0">
                <a:solidFill>
                  <a:srgbClr val="0000FF"/>
                </a:solidFill>
                <a:latin typeface="Calibri" charset="0"/>
              </a:rPr>
              <a:t>4-5 </a:t>
            </a:r>
            <a:r>
              <a:rPr lang="en-US" sz="1600" b="1" dirty="0" smtClean="0">
                <a:solidFill>
                  <a:srgbClr val="0000FF"/>
                </a:solidFill>
                <a:latin typeface="Symbol" charset="0"/>
                <a:cs typeface="Symbol" charset="0"/>
              </a:rPr>
              <a:t>s</a:t>
            </a:r>
            <a:r>
              <a:rPr lang="en-US" sz="1600" b="1" dirty="0" smtClean="0">
                <a:solidFill>
                  <a:srgbClr val="0000FF"/>
                </a:solidFill>
                <a:latin typeface="Calibri" charset="0"/>
              </a:rPr>
              <a:t> @ 8 </a:t>
            </a:r>
            <a:r>
              <a:rPr lang="en-US" sz="1600" b="1" dirty="0" err="1" smtClean="0">
                <a:solidFill>
                  <a:srgbClr val="0000FF"/>
                </a:solidFill>
                <a:latin typeface="Calibri" charset="0"/>
              </a:rPr>
              <a:t>GeV</a:t>
            </a:r>
            <a:r>
              <a:rPr lang="en-US" sz="1600" b="1" dirty="0" smtClean="0">
                <a:solidFill>
                  <a:srgbClr val="0000FF"/>
                </a:solidFill>
                <a:latin typeface="Calibri" charset="0"/>
              </a:rPr>
              <a:t>/c </a:t>
            </a:r>
          </a:p>
          <a:p>
            <a:pPr>
              <a:lnSpc>
                <a:spcPct val="120000"/>
              </a:lnSpc>
            </a:pPr>
            <a:r>
              <a:rPr lang="en-US" sz="1600" dirty="0" smtClean="0">
                <a:solidFill>
                  <a:srgbClr val="0000FF"/>
                </a:solidFill>
                <a:latin typeface="Calibri" charset="0"/>
              </a:rPr>
              <a:t>for a pion rejection </a:t>
            </a:r>
          </a:p>
          <a:p>
            <a:pPr>
              <a:lnSpc>
                <a:spcPct val="120000"/>
              </a:lnSpc>
            </a:pPr>
            <a:r>
              <a:rPr lang="en-US" sz="1600" dirty="0" smtClean="0">
                <a:solidFill>
                  <a:srgbClr val="0000FF"/>
                </a:solidFill>
                <a:latin typeface="Calibri" charset="0"/>
              </a:rPr>
              <a:t>factor </a:t>
            </a:r>
            <a:r>
              <a:rPr lang="en-US" sz="1600" b="1" dirty="0" smtClean="0">
                <a:solidFill>
                  <a:srgbClr val="0000FF"/>
                </a:solidFill>
                <a:latin typeface="Calibri" charset="0"/>
              </a:rPr>
              <a:t>1:1000</a:t>
            </a:r>
            <a:endParaRPr lang="en-US" sz="1600" dirty="0" smtClean="0">
              <a:solidFill>
                <a:srgbClr val="0000FF"/>
              </a:solidFill>
              <a:latin typeface="Calibri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40175" y="5442200"/>
            <a:ext cx="11769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Pion </a:t>
            </a:r>
          </a:p>
          <a:p>
            <a:r>
              <a:rPr lang="en-US" sz="1200" dirty="0" smtClean="0">
                <a:solidFill>
                  <a:srgbClr val="FF0000"/>
                </a:solidFill>
              </a:rPr>
              <a:t>Contamination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24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rgbClr val="898989"/>
                </a:solidFill>
              </a:rPr>
              <a:t> </a:t>
            </a:r>
            <a:r>
              <a:rPr lang="en-US" sz="1200" dirty="0" err="1" smtClean="0">
                <a:solidFill>
                  <a:schemeClr val="bg1"/>
                </a:solidFill>
              </a:rPr>
              <a:t>JLab</a:t>
            </a:r>
            <a:r>
              <a:rPr lang="en-US" sz="1200" dirty="0" smtClean="0">
                <a:solidFill>
                  <a:schemeClr val="bg1"/>
                </a:solidFill>
              </a:rPr>
              <a:t> PAC 39, 18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June 2012, Newport News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619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1415" y="3392702"/>
            <a:ext cx="3708400" cy="3303713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5016532" y="6522631"/>
            <a:ext cx="4130842" cy="3419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/>
          <p:cNvGrpSpPr/>
          <p:nvPr/>
        </p:nvGrpSpPr>
        <p:grpSpPr>
          <a:xfrm>
            <a:off x="5473210" y="1030389"/>
            <a:ext cx="3425736" cy="2569302"/>
            <a:chOff x="518207" y="3733854"/>
            <a:chExt cx="3425736" cy="2569302"/>
          </a:xfrm>
        </p:grpSpPr>
        <p:pic>
          <p:nvPicPr>
            <p:cNvPr id="30" name="Immagine 1" descr="IMG018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18207" y="3733854"/>
              <a:ext cx="3425736" cy="25693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" name="CasellaDiTesto 2"/>
            <p:cNvSpPr txBox="1">
              <a:spLocks noChangeArrowheads="1"/>
            </p:cNvSpPr>
            <p:nvPr/>
          </p:nvSpPr>
          <p:spPr bwMode="auto">
            <a:xfrm>
              <a:off x="593277" y="3844061"/>
              <a:ext cx="1464264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 b="1" dirty="0">
                  <a:solidFill>
                    <a:prstClr val="white"/>
                  </a:solidFill>
                  <a:latin typeface="Arial" charset="0"/>
                  <a:cs typeface="Arial" charset="0"/>
                </a:rPr>
                <a:t>fiber head + collimator + filters</a:t>
              </a:r>
              <a:endParaRPr lang="it-IT" sz="1000" b="1" dirty="0">
                <a:solidFill>
                  <a:prstClr val="white"/>
                </a:solidFill>
                <a:latin typeface="Arial" charset="0"/>
                <a:cs typeface="Arial" charset="0"/>
              </a:endParaRPr>
            </a:p>
          </p:txBody>
        </p:sp>
        <p:cxnSp>
          <p:nvCxnSpPr>
            <p:cNvPr id="33" name="Connettore 2 4"/>
            <p:cNvCxnSpPr/>
            <p:nvPr/>
          </p:nvCxnSpPr>
          <p:spPr>
            <a:xfrm>
              <a:off x="1084879" y="4265709"/>
              <a:ext cx="425753" cy="752796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CasellaDiTesto 5"/>
            <p:cNvSpPr txBox="1">
              <a:spLocks noChangeArrowheads="1"/>
            </p:cNvSpPr>
            <p:nvPr/>
          </p:nvSpPr>
          <p:spPr bwMode="auto">
            <a:xfrm>
              <a:off x="2207158" y="3926152"/>
              <a:ext cx="1422200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 b="1" dirty="0">
                  <a:solidFill>
                    <a:prstClr val="white"/>
                  </a:solidFill>
                  <a:latin typeface="Arial" charset="0"/>
                  <a:cs typeface="Arial" charset="0"/>
                </a:rPr>
                <a:t>MAPMT – H8500C</a:t>
              </a:r>
              <a:endParaRPr lang="it-IT" sz="1000" b="1" dirty="0">
                <a:solidFill>
                  <a:prstClr val="white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27" name="Rectangle 26"/>
          <p:cNvSpPr/>
          <p:nvPr/>
        </p:nvSpPr>
        <p:spPr>
          <a:xfrm>
            <a:off x="5013158" y="3047997"/>
            <a:ext cx="4130842" cy="7204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2647865" y="-76200"/>
            <a:ext cx="370215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 RICH Detector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22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7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018" y="1685381"/>
            <a:ext cx="2013482" cy="148236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551791" y="3231850"/>
            <a:ext cx="31884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Realistic prototype under construction</a:t>
            </a:r>
          </a:p>
          <a:p>
            <a:r>
              <a:rPr lang="en-US" sz="1400" dirty="0" smtClean="0"/>
              <a:t>for beam test in July 2012</a:t>
            </a:r>
            <a:endParaRPr lang="en-US" sz="1400" dirty="0"/>
          </a:p>
        </p:txBody>
      </p:sp>
      <p:sp>
        <p:nvSpPr>
          <p:cNvPr id="29" name="TextBox 28"/>
          <p:cNvSpPr txBox="1"/>
          <p:nvPr/>
        </p:nvSpPr>
        <p:spPr>
          <a:xfrm>
            <a:off x="160633" y="3576435"/>
            <a:ext cx="49744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Ongoing R&amp;D with </a:t>
            </a:r>
            <a:r>
              <a:rPr lang="en-US" sz="1400" dirty="0" err="1" smtClean="0"/>
              <a:t>Budker</a:t>
            </a:r>
            <a:r>
              <a:rPr lang="en-US" sz="1400" dirty="0" smtClean="0"/>
              <a:t> Institute to improve transmittance</a:t>
            </a:r>
            <a:endParaRPr lang="en-US" sz="1400" dirty="0"/>
          </a:p>
        </p:txBody>
      </p:sp>
      <p:sp>
        <p:nvSpPr>
          <p:cNvPr id="38" name="TextBox 37"/>
          <p:cNvSpPr txBox="1"/>
          <p:nvPr/>
        </p:nvSpPr>
        <p:spPr>
          <a:xfrm>
            <a:off x="5548280" y="641595"/>
            <a:ext cx="33137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About 30 H8500 &amp; 10 R8900 under test</a:t>
            </a:r>
            <a:endParaRPr lang="en-US" sz="1400" dirty="0"/>
          </a:p>
        </p:txBody>
      </p:sp>
      <p:sp>
        <p:nvSpPr>
          <p:cNvPr id="39" name="TextBox 38"/>
          <p:cNvSpPr txBox="1"/>
          <p:nvPr/>
        </p:nvSpPr>
        <p:spPr>
          <a:xfrm>
            <a:off x="57889" y="844658"/>
            <a:ext cx="217061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Aerogel characterization:</a:t>
            </a:r>
          </a:p>
          <a:p>
            <a:r>
              <a:rPr lang="en-US" sz="1400" dirty="0" smtClean="0"/>
              <a:t>      -   dispersion law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-   transmittance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4433" y="625495"/>
            <a:ext cx="2975779" cy="2840516"/>
          </a:xfrm>
          <a:prstGeom prst="rect">
            <a:avLst/>
          </a:prstGeom>
        </p:spPr>
      </p:pic>
      <p:sp>
        <p:nvSpPr>
          <p:cNvPr id="44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rgbClr val="898989"/>
                </a:solidFill>
              </a:rPr>
              <a:t> </a:t>
            </a:r>
            <a:r>
              <a:rPr lang="en-US" sz="1200" dirty="0" err="1" smtClean="0">
                <a:solidFill>
                  <a:schemeClr val="bg1"/>
                </a:solidFill>
              </a:rPr>
              <a:t>JLab</a:t>
            </a:r>
            <a:r>
              <a:rPr lang="en-US" sz="1200" dirty="0" smtClean="0">
                <a:solidFill>
                  <a:schemeClr val="bg1"/>
                </a:solidFill>
              </a:rPr>
              <a:t> PAC 39, 18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June 2012, Newport News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8" name="Picture 27" descr="spectrophotometer_confr_novo-jap_1.05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119" y="2429544"/>
            <a:ext cx="3244710" cy="4199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43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xq2_new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99" y="752913"/>
            <a:ext cx="4540669" cy="5370683"/>
          </a:xfrm>
          <a:prstGeom prst="rect">
            <a:avLst/>
          </a:prstGeom>
        </p:spPr>
      </p:pic>
      <p:pic>
        <p:nvPicPr>
          <p:cNvPr id="2" name="Picture 1" descr="zpt_new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499" y="1556465"/>
            <a:ext cx="4905053" cy="4905053"/>
          </a:xfrm>
          <a:prstGeom prst="rect">
            <a:avLst/>
          </a:prstGeom>
        </p:spPr>
      </p:pic>
      <p:sp>
        <p:nvSpPr>
          <p:cNvPr id="37" name="Rounded Rectangle 36"/>
          <p:cNvSpPr/>
          <p:nvPr/>
        </p:nvSpPr>
        <p:spPr>
          <a:xfrm>
            <a:off x="7284514" y="752913"/>
            <a:ext cx="1778027" cy="109174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ounded Rectangle 35"/>
          <p:cNvSpPr/>
          <p:nvPr/>
        </p:nvSpPr>
        <p:spPr>
          <a:xfrm>
            <a:off x="4932872" y="746475"/>
            <a:ext cx="1937221" cy="109174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/>
          <p:cNvSpPr/>
          <p:nvPr/>
        </p:nvSpPr>
        <p:spPr>
          <a:xfrm>
            <a:off x="643904" y="710454"/>
            <a:ext cx="3528953" cy="128252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749684" y="-76200"/>
            <a:ext cx="549854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CLAS12 Kinematic Coverage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23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8094" y="736227"/>
            <a:ext cx="3827812" cy="1256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   0.05 &lt; x &lt; 0.6  </a:t>
            </a:r>
          </a:p>
          <a:p>
            <a:endParaRPr lang="en-US" sz="500" dirty="0"/>
          </a:p>
          <a:p>
            <a:r>
              <a:rPr lang="en-US" dirty="0"/>
              <a:t>f</a:t>
            </a:r>
            <a:r>
              <a:rPr lang="en-US" dirty="0" smtClean="0"/>
              <a:t>or Q</a:t>
            </a:r>
            <a:r>
              <a:rPr lang="en-US" baseline="30000" dirty="0" smtClean="0"/>
              <a:t>2</a:t>
            </a:r>
            <a:r>
              <a:rPr lang="en-US" dirty="0" smtClean="0"/>
              <a:t>&gt;1 GeV</a:t>
            </a:r>
            <a:r>
              <a:rPr lang="en-US" baseline="30000" dirty="0" smtClean="0"/>
              <a:t>2  </a:t>
            </a:r>
            <a:r>
              <a:rPr lang="en-US" dirty="0" smtClean="0"/>
              <a:t>and  W</a:t>
            </a:r>
            <a:r>
              <a:rPr lang="en-US" baseline="30000" dirty="0" smtClean="0"/>
              <a:t>2</a:t>
            </a:r>
            <a:r>
              <a:rPr lang="en-US" dirty="0" smtClean="0"/>
              <a:t> &gt; 4 GeV</a:t>
            </a:r>
            <a:r>
              <a:rPr lang="en-US" baseline="30000" dirty="0" smtClean="0"/>
              <a:t>2 </a:t>
            </a:r>
          </a:p>
          <a:p>
            <a:endParaRPr lang="en-US" sz="1000" baseline="30000" dirty="0"/>
          </a:p>
          <a:p>
            <a:r>
              <a:rPr lang="en-US" sz="1400" dirty="0" smtClean="0"/>
              <a:t>Cover valence region at several </a:t>
            </a:r>
            <a:r>
              <a:rPr lang="en-US" sz="1400" dirty="0" err="1" smtClean="0"/>
              <a:t>GeV</a:t>
            </a:r>
            <a:r>
              <a:rPr lang="en-US" sz="1400" dirty="0" smtClean="0"/>
              <a:t> Q</a:t>
            </a:r>
            <a:r>
              <a:rPr lang="en-US" sz="1400" baseline="30000" dirty="0" smtClean="0"/>
              <a:t>2</a:t>
            </a:r>
          </a:p>
          <a:p>
            <a:r>
              <a:rPr lang="en-US" sz="1400" dirty="0" smtClean="0"/>
              <a:t>Constrain sub-leading twist terms</a:t>
            </a:r>
            <a:endParaRPr lang="en-US" sz="1400" dirty="0"/>
          </a:p>
        </p:txBody>
      </p:sp>
      <p:sp>
        <p:nvSpPr>
          <p:cNvPr id="33" name="TextBox 32"/>
          <p:cNvSpPr txBox="1"/>
          <p:nvPr/>
        </p:nvSpPr>
        <p:spPr>
          <a:xfrm>
            <a:off x="4950760" y="819309"/>
            <a:ext cx="193102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  0.3 &lt; z &lt; 0.7</a:t>
            </a:r>
          </a:p>
          <a:p>
            <a:endParaRPr lang="en-US" sz="1000" dirty="0" smtClean="0"/>
          </a:p>
          <a:p>
            <a:r>
              <a:rPr lang="en-US" sz="1400" dirty="0" smtClean="0"/>
              <a:t>Current fragmentation</a:t>
            </a:r>
          </a:p>
          <a:p>
            <a:r>
              <a:rPr lang="en-US" sz="1400" dirty="0" smtClean="0"/>
              <a:t>No exclusivity corner         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412318" y="815319"/>
            <a:ext cx="1548245" cy="9028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</a:t>
            </a:r>
            <a:r>
              <a:rPr lang="en-US" baseline="-25000" dirty="0" smtClean="0"/>
              <a:t>T  </a:t>
            </a:r>
            <a:r>
              <a:rPr lang="en-US" dirty="0" smtClean="0"/>
              <a:t>&gt; 1 </a:t>
            </a:r>
            <a:r>
              <a:rPr lang="en-US" dirty="0" err="1" smtClean="0"/>
              <a:t>GeV</a:t>
            </a:r>
            <a:r>
              <a:rPr lang="en-US" dirty="0" smtClean="0"/>
              <a:t>/c</a:t>
            </a:r>
          </a:p>
          <a:p>
            <a:endParaRPr lang="en-US" sz="1000" baseline="-25000" dirty="0"/>
          </a:p>
          <a:p>
            <a:r>
              <a:rPr lang="en-US" sz="1400" dirty="0"/>
              <a:t>L</a:t>
            </a:r>
            <a:r>
              <a:rPr lang="en-US" sz="1400" dirty="0" smtClean="0"/>
              <a:t>imit given by</a:t>
            </a:r>
          </a:p>
          <a:p>
            <a:r>
              <a:rPr lang="en-US" sz="1400" dirty="0"/>
              <a:t>c</a:t>
            </a:r>
            <a:r>
              <a:rPr lang="en-US" sz="1400" dirty="0" smtClean="0"/>
              <a:t>ross-section</a:t>
            </a:r>
          </a:p>
        </p:txBody>
      </p:sp>
      <p:sp>
        <p:nvSpPr>
          <p:cNvPr id="16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rgbClr val="898989"/>
                </a:solidFill>
              </a:rPr>
              <a:t> </a:t>
            </a:r>
            <a:r>
              <a:rPr lang="en-US" sz="1200" dirty="0" err="1" smtClean="0">
                <a:solidFill>
                  <a:schemeClr val="bg1"/>
                </a:solidFill>
              </a:rPr>
              <a:t>JLab</a:t>
            </a:r>
            <a:r>
              <a:rPr lang="en-US" sz="1200" dirty="0" smtClean="0">
                <a:solidFill>
                  <a:schemeClr val="bg1"/>
                </a:solidFill>
              </a:rPr>
              <a:t> PAC 39, 18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June 2012, Newport News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166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hpt_pip_las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126" y="2473182"/>
            <a:ext cx="3347824" cy="3347824"/>
          </a:xfrm>
          <a:prstGeom prst="rect">
            <a:avLst/>
          </a:prstGeom>
        </p:spPr>
      </p:pic>
      <p:pic>
        <p:nvPicPr>
          <p:cNvPr id="42" name="Picture 41" descr="ele_thp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61" y="690485"/>
            <a:ext cx="3751615" cy="1198433"/>
          </a:xfrm>
          <a:prstGeom prst="rect">
            <a:avLst/>
          </a:prstGeom>
        </p:spPr>
      </p:pic>
      <p:sp>
        <p:nvSpPr>
          <p:cNvPr id="37" name="Rounded Rectangle 36"/>
          <p:cNvSpPr/>
          <p:nvPr/>
        </p:nvSpPr>
        <p:spPr>
          <a:xfrm>
            <a:off x="655252" y="5849206"/>
            <a:ext cx="7854335" cy="56832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thq2_last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41" y="2439576"/>
            <a:ext cx="3361414" cy="3361414"/>
          </a:xfrm>
          <a:prstGeom prst="rect">
            <a:avLst/>
          </a:prstGeom>
        </p:spPr>
      </p:pic>
      <p:sp>
        <p:nvSpPr>
          <p:cNvPr id="33" name="Rounded Rectangle 32"/>
          <p:cNvSpPr/>
          <p:nvPr/>
        </p:nvSpPr>
        <p:spPr>
          <a:xfrm>
            <a:off x="5340447" y="1920767"/>
            <a:ext cx="3426561" cy="55138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/>
          <p:cNvSpPr/>
          <p:nvPr/>
        </p:nvSpPr>
        <p:spPr>
          <a:xfrm>
            <a:off x="517242" y="1919340"/>
            <a:ext cx="3426561" cy="55138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2017173" y="-76200"/>
            <a:ext cx="544737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CLAS12 Kinematic </a:t>
            </a:r>
            <a:r>
              <a:rPr lang="en-US" sz="36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C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overage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24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326225" y="2906919"/>
            <a:ext cx="1264044" cy="1248456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2421467" y="2545644"/>
            <a:ext cx="408820" cy="36127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475239" y="1925203"/>
            <a:ext cx="30357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Intermediate </a:t>
            </a:r>
            <a:r>
              <a:rPr lang="en-US" sz="1400" dirty="0" err="1" smtClean="0"/>
              <a:t>anguar</a:t>
            </a:r>
            <a:r>
              <a:rPr lang="en-US" sz="1400" dirty="0" smtClean="0"/>
              <a:t> range (15-25</a:t>
            </a:r>
            <a:r>
              <a:rPr lang="en-US" sz="1400" baseline="30000" dirty="0" smtClean="0"/>
              <a:t>o</a:t>
            </a:r>
            <a:r>
              <a:rPr lang="en-US" sz="1400" dirty="0" smtClean="0"/>
              <a:t>) </a:t>
            </a:r>
          </a:p>
          <a:p>
            <a:r>
              <a:rPr lang="en-US" sz="1400" dirty="0"/>
              <a:t>m</a:t>
            </a:r>
            <a:r>
              <a:rPr lang="en-US" sz="1400" dirty="0" smtClean="0"/>
              <a:t>andatory to reach high P</a:t>
            </a:r>
            <a:r>
              <a:rPr lang="en-US" sz="1400" baseline="-25000" dirty="0" smtClean="0"/>
              <a:t>T</a:t>
            </a:r>
            <a:r>
              <a:rPr lang="en-US" sz="1400" dirty="0" smtClean="0"/>
              <a:t> values</a:t>
            </a:r>
            <a:endParaRPr lang="en-US" sz="1400" dirty="0"/>
          </a:p>
        </p:txBody>
      </p:sp>
      <p:sp>
        <p:nvSpPr>
          <p:cNvPr id="20" name="Oval 19"/>
          <p:cNvSpPr/>
          <p:nvPr/>
        </p:nvSpPr>
        <p:spPr>
          <a:xfrm>
            <a:off x="7236011" y="3647349"/>
            <a:ext cx="990024" cy="1091775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/>
          <p:cNvCxnSpPr>
            <a:stCxn id="20" idx="0"/>
          </p:cNvCxnSpPr>
          <p:nvPr/>
        </p:nvCxnSpPr>
        <p:spPr>
          <a:xfrm flipH="1" flipV="1">
            <a:off x="7124095" y="2545644"/>
            <a:ext cx="606928" cy="110170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00348" y="1920767"/>
            <a:ext cx="33300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Large electron scattering angles (&gt; 20</a:t>
            </a:r>
            <a:r>
              <a:rPr lang="en-US" sz="1400" baseline="30000" dirty="0" smtClean="0"/>
              <a:t>o</a:t>
            </a:r>
            <a:r>
              <a:rPr lang="en-US" sz="1400" dirty="0" smtClean="0"/>
              <a:t>) </a:t>
            </a:r>
          </a:p>
          <a:p>
            <a:r>
              <a:rPr lang="en-US" sz="1400" dirty="0"/>
              <a:t>m</a:t>
            </a:r>
            <a:r>
              <a:rPr lang="en-US" sz="1400" dirty="0" smtClean="0"/>
              <a:t>andatory to reach high Q</a:t>
            </a:r>
            <a:r>
              <a:rPr lang="en-US" sz="1400" baseline="30000" dirty="0" smtClean="0"/>
              <a:t>2</a:t>
            </a:r>
            <a:r>
              <a:rPr lang="en-US" sz="1400" dirty="0" smtClean="0"/>
              <a:t> values</a:t>
            </a:r>
            <a:endParaRPr lang="en-US" sz="1400" dirty="0"/>
          </a:p>
        </p:txBody>
      </p:sp>
      <p:sp>
        <p:nvSpPr>
          <p:cNvPr id="29" name="TextBox 28"/>
          <p:cNvSpPr txBox="1"/>
          <p:nvPr/>
        </p:nvSpPr>
        <p:spPr>
          <a:xfrm>
            <a:off x="2482047" y="4591448"/>
            <a:ext cx="1108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Electron</a:t>
            </a:r>
            <a:endParaRPr lang="en-US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744498" y="5800990"/>
            <a:ext cx="76905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CLAS12 forward </a:t>
            </a:r>
            <a:r>
              <a:rPr lang="en-US" dirty="0" smtClean="0"/>
              <a:t>detector is </a:t>
            </a:r>
            <a:r>
              <a:rPr lang="en-US" dirty="0"/>
              <a:t>perfectly suitable for </a:t>
            </a:r>
            <a:r>
              <a:rPr lang="en-US" dirty="0" smtClean="0"/>
              <a:t>high-Q</a:t>
            </a:r>
            <a:r>
              <a:rPr lang="en-US" baseline="30000" dirty="0" smtClean="0"/>
              <a:t>2</a:t>
            </a:r>
            <a:r>
              <a:rPr lang="en-US" dirty="0" smtClean="0"/>
              <a:t> and high-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</a:t>
            </a:r>
          </a:p>
          <a:p>
            <a:r>
              <a:rPr lang="en-US" dirty="0"/>
              <a:t>m</a:t>
            </a:r>
            <a:r>
              <a:rPr lang="en-US" dirty="0" smtClean="0"/>
              <a:t>easurements since </a:t>
            </a:r>
            <a:r>
              <a:rPr lang="en-US" dirty="0"/>
              <a:t>designed to cover up to 40 </a:t>
            </a:r>
            <a:r>
              <a:rPr lang="en-US" dirty="0" smtClean="0"/>
              <a:t>degrees angles</a:t>
            </a:r>
            <a:endParaRPr lang="en-US" dirty="0"/>
          </a:p>
        </p:txBody>
      </p:sp>
      <p:sp>
        <p:nvSpPr>
          <p:cNvPr id="39" name="Parallelogram 38"/>
          <p:cNvSpPr/>
          <p:nvPr/>
        </p:nvSpPr>
        <p:spPr>
          <a:xfrm rot="1444774">
            <a:off x="1351601" y="2843643"/>
            <a:ext cx="246542" cy="1380610"/>
          </a:xfrm>
          <a:prstGeom prst="parallelogram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2634447" y="837086"/>
            <a:ext cx="10056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Electron</a:t>
            </a:r>
            <a:endParaRPr lang="en-US" sz="1600" b="1" dirty="0"/>
          </a:p>
        </p:txBody>
      </p:sp>
      <p:sp>
        <p:nvSpPr>
          <p:cNvPr id="52" name="TextBox 51"/>
          <p:cNvSpPr txBox="1"/>
          <p:nvPr/>
        </p:nvSpPr>
        <p:spPr>
          <a:xfrm>
            <a:off x="7720497" y="740081"/>
            <a:ext cx="50426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Symbol"/>
              </a:rPr>
              <a:t>p</a:t>
            </a:r>
            <a:r>
              <a:rPr lang="en-US" sz="2200" dirty="0" smtClean="0"/>
              <a:t>+</a:t>
            </a:r>
            <a:endParaRPr lang="en-US" sz="2200" dirty="0"/>
          </a:p>
        </p:txBody>
      </p:sp>
      <p:pic>
        <p:nvPicPr>
          <p:cNvPr id="3" name="Picture 2" descr="pip_pt_acc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815" y="630010"/>
            <a:ext cx="2935045" cy="127036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47622" y="794214"/>
            <a:ext cx="1365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acceptance</a:t>
            </a:r>
            <a:endParaRPr lang="en-US" dirty="0"/>
          </a:p>
        </p:txBody>
      </p:sp>
      <p:sp>
        <p:nvSpPr>
          <p:cNvPr id="30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rgbClr val="898989"/>
                </a:solidFill>
              </a:rPr>
              <a:t> </a:t>
            </a:r>
            <a:r>
              <a:rPr lang="en-US" sz="1200" dirty="0" err="1" smtClean="0">
                <a:solidFill>
                  <a:schemeClr val="bg1"/>
                </a:solidFill>
              </a:rPr>
              <a:t>JLab</a:t>
            </a:r>
            <a:r>
              <a:rPr lang="en-US" sz="1200" dirty="0" smtClean="0">
                <a:solidFill>
                  <a:schemeClr val="bg1"/>
                </a:solidFill>
              </a:rPr>
              <a:t> PAC 39, 18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June 2012, Newport News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552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11239" y="2409556"/>
            <a:ext cx="2733403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P</a:t>
            </a:r>
            <a:r>
              <a:rPr lang="en-US" sz="3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rojections</a:t>
            </a:r>
            <a:endParaRPr lang="en-US" sz="4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791960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2207298" y="-76200"/>
            <a:ext cx="4583306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Systematic uncertainty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8083" y="3466657"/>
            <a:ext cx="763286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Estimates based on:</a:t>
            </a:r>
          </a:p>
          <a:p>
            <a:endParaRPr lang="it-IT" sz="1400" dirty="0" smtClean="0"/>
          </a:p>
          <a:p>
            <a:pPr marL="342900" indent="-342900">
              <a:buFontTx/>
              <a:buChar char="-"/>
            </a:pPr>
            <a:r>
              <a:rPr lang="it-IT" dirty="0" err="1" smtClean="0">
                <a:solidFill>
                  <a:srgbClr val="0000FF"/>
                </a:solidFill>
              </a:rPr>
              <a:t>Current</a:t>
            </a:r>
            <a:r>
              <a:rPr lang="it-IT" dirty="0" smtClean="0">
                <a:solidFill>
                  <a:srgbClr val="0000FF"/>
                </a:solidFill>
              </a:rPr>
              <a:t> knowledge on HD-</a:t>
            </a:r>
            <a:r>
              <a:rPr lang="it-IT" dirty="0" err="1" smtClean="0">
                <a:solidFill>
                  <a:srgbClr val="0000FF"/>
                </a:solidFill>
              </a:rPr>
              <a:t>Ice</a:t>
            </a:r>
            <a:r>
              <a:rPr lang="it-IT" dirty="0" smtClean="0">
                <a:solidFill>
                  <a:srgbClr val="0000FF"/>
                </a:solidFill>
              </a:rPr>
              <a:t> target</a:t>
            </a:r>
          </a:p>
          <a:p>
            <a:pPr marL="342900" indent="-342900">
              <a:buFontTx/>
              <a:buChar char="-"/>
            </a:pPr>
            <a:endParaRPr lang="it-IT" dirty="0" smtClean="0">
              <a:solidFill>
                <a:srgbClr val="0000FF"/>
              </a:solidFill>
            </a:endParaRPr>
          </a:p>
          <a:p>
            <a:pPr marL="342900" indent="-342900">
              <a:buFontTx/>
              <a:buChar char="-"/>
            </a:pPr>
            <a:endParaRPr lang="it-IT" dirty="0">
              <a:solidFill>
                <a:srgbClr val="0000FF"/>
              </a:solidFill>
            </a:endParaRPr>
          </a:p>
          <a:p>
            <a:endParaRPr lang="it-IT" dirty="0" smtClean="0">
              <a:solidFill>
                <a:srgbClr val="0000FF"/>
              </a:solidFill>
            </a:endParaRPr>
          </a:p>
          <a:p>
            <a:r>
              <a:rPr lang="it-IT" dirty="0">
                <a:solidFill>
                  <a:srgbClr val="FF0000"/>
                </a:solidFill>
              </a:rPr>
              <a:t>-</a:t>
            </a:r>
            <a:r>
              <a:rPr lang="it-IT" dirty="0" smtClean="0">
                <a:solidFill>
                  <a:srgbClr val="FF0000"/>
                </a:solidFill>
              </a:rPr>
              <a:t> Experience from CLAS/HERMES measurements </a:t>
            </a:r>
            <a:r>
              <a:rPr lang="it-IT" sz="2400" dirty="0" smtClean="0">
                <a:solidFill>
                  <a:srgbClr val="FF0000"/>
                </a:solidFill>
              </a:rPr>
              <a:t> </a:t>
            </a:r>
            <a:endParaRPr lang="it-IT" sz="2400" dirty="0">
              <a:solidFill>
                <a:srgbClr val="FF0000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381128" y="767286"/>
            <a:ext cx="6163350" cy="2736395"/>
            <a:chOff x="1381128" y="1165452"/>
            <a:chExt cx="6163350" cy="2736395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1128" y="1165452"/>
              <a:ext cx="6076950" cy="1000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1803" y="2158064"/>
              <a:ext cx="6162675" cy="342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1803" y="2500964"/>
              <a:ext cx="6076950" cy="3333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1532" y="2825522"/>
              <a:ext cx="6057900" cy="1076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8" name="Rounded Rectangle 17"/>
          <p:cNvSpPr/>
          <p:nvPr/>
        </p:nvSpPr>
        <p:spPr>
          <a:xfrm>
            <a:off x="1381127" y="5613306"/>
            <a:ext cx="5934071" cy="77263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525444" y="5673782"/>
            <a:ext cx="33183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Reduces with statistics and bin number</a:t>
            </a:r>
          </a:p>
          <a:p>
            <a:endParaRPr lang="en-US" sz="800" dirty="0" smtClean="0"/>
          </a:p>
          <a:p>
            <a:r>
              <a:rPr lang="en-US" sz="1400" dirty="0" smtClean="0"/>
              <a:t>Benefits from the large acceptance  </a:t>
            </a:r>
            <a:endParaRPr lang="en-US" sz="1400" dirty="0"/>
          </a:p>
        </p:txBody>
      </p:sp>
      <p:sp>
        <p:nvSpPr>
          <p:cNvPr id="20" name="Rounded Rectangle 19"/>
          <p:cNvSpPr/>
          <p:nvPr/>
        </p:nvSpPr>
        <p:spPr>
          <a:xfrm>
            <a:off x="1395170" y="4348655"/>
            <a:ext cx="5826433" cy="77263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538811" y="4409131"/>
            <a:ext cx="54929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Dominated by uncertainties in transfer </a:t>
            </a:r>
            <a:r>
              <a:rPr lang="en-US" sz="1400" dirty="0" smtClean="0"/>
              <a:t>losses between cryostats</a:t>
            </a:r>
          </a:p>
          <a:p>
            <a:endParaRPr lang="en-US" sz="800" dirty="0" smtClean="0"/>
          </a:p>
          <a:p>
            <a:r>
              <a:rPr lang="en-US" sz="1400" dirty="0" smtClean="0"/>
              <a:t>Optimization after tests in fall</a:t>
            </a:r>
            <a:endParaRPr lang="en-US" sz="1400" dirty="0"/>
          </a:p>
        </p:txBody>
      </p:sp>
      <p:sp>
        <p:nvSpPr>
          <p:cNvPr id="22" name="Rectangle 2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26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29158" y="2146341"/>
            <a:ext cx="200526" cy="84860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825012" y="2400290"/>
            <a:ext cx="568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1÷3 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5830012" y="2091342"/>
            <a:ext cx="568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3÷6 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 bwMode="auto">
          <a:xfrm>
            <a:off x="1525444" y="2146342"/>
            <a:ext cx="5815697" cy="892648"/>
          </a:xfrm>
          <a:prstGeom prst="rect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940162" y="1159979"/>
            <a:ext cx="345010" cy="9313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5822212" y="1097996"/>
            <a:ext cx="568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  <a:r>
              <a:rPr lang="en-US" dirty="0" smtClean="0"/>
              <a:t>÷4 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5817212" y="1762010"/>
            <a:ext cx="568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  <a:r>
              <a:rPr lang="en-US" dirty="0" smtClean="0"/>
              <a:t>÷3 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 bwMode="auto">
          <a:xfrm>
            <a:off x="1499506" y="1169377"/>
            <a:ext cx="5815697" cy="933421"/>
          </a:xfrm>
          <a:prstGeom prst="rect">
            <a:avLst/>
          </a:prstGeom>
          <a:noFill/>
          <a:ln w="317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819610" y="1417328"/>
            <a:ext cx="441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dirty="0" smtClean="0"/>
              <a:t> 4 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5886549" y="3119943"/>
            <a:ext cx="503771" cy="2423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5951066" y="2714658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5640636" y="3062195"/>
            <a:ext cx="767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 5÷</a:t>
            </a:r>
            <a:r>
              <a:rPr lang="en-US" dirty="0"/>
              <a:t>8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6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rgbClr val="898989"/>
                </a:solidFill>
              </a:rPr>
              <a:t> </a:t>
            </a:r>
            <a:r>
              <a:rPr lang="en-US" sz="1200" dirty="0" err="1" smtClean="0">
                <a:solidFill>
                  <a:schemeClr val="bg1"/>
                </a:solidFill>
              </a:rPr>
              <a:t>JLab</a:t>
            </a:r>
            <a:r>
              <a:rPr lang="en-US" sz="1200" dirty="0" smtClean="0">
                <a:solidFill>
                  <a:schemeClr val="bg1"/>
                </a:solidFill>
              </a:rPr>
              <a:t> PAC 39, 18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June 2012, Newport News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173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837063" y="-76200"/>
            <a:ext cx="7323790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Single- and Double-Spin asymmetries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27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15690" y="2432427"/>
            <a:ext cx="8412274" cy="3053842"/>
            <a:chOff x="283032" y="1112827"/>
            <a:chExt cx="8412274" cy="3053842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032" y="1125654"/>
              <a:ext cx="5050971" cy="21133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Right Brace 10"/>
            <p:cNvSpPr/>
            <p:nvPr/>
          </p:nvSpPr>
          <p:spPr bwMode="auto">
            <a:xfrm>
              <a:off x="5279573" y="1112827"/>
              <a:ext cx="337116" cy="1499742"/>
            </a:xfrm>
            <a:prstGeom prst="rightBrace">
              <a:avLst>
                <a:gd name="adj1" fmla="val 51190"/>
                <a:gd name="adj2" fmla="val 50000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1119" y="1369275"/>
              <a:ext cx="3024187" cy="8997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492" y="3486761"/>
              <a:ext cx="4981065" cy="6799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Right Brace 13"/>
            <p:cNvSpPr/>
            <p:nvPr/>
          </p:nvSpPr>
          <p:spPr bwMode="auto">
            <a:xfrm rot="5400000">
              <a:off x="2743798" y="802305"/>
              <a:ext cx="372328" cy="4808085"/>
            </a:xfrm>
            <a:prstGeom prst="rightBrace">
              <a:avLst>
                <a:gd name="adj1" fmla="val 55112"/>
                <a:gd name="adj2" fmla="val 50000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5138057" y="2841171"/>
              <a:ext cx="45719" cy="17901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147909" y="5527475"/>
            <a:ext cx="89463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800" dirty="0" smtClean="0"/>
          </a:p>
          <a:p>
            <a:pPr marL="342900" indent="-342900">
              <a:buFont typeface="Wingdings" pitchFamily="2" charset="2"/>
              <a:buChar char="Ø"/>
            </a:pPr>
            <a:r>
              <a:rPr lang="en-US" sz="1600" b="1" dirty="0" smtClean="0">
                <a:solidFill>
                  <a:srgbClr val="0000FF"/>
                </a:solidFill>
              </a:rPr>
              <a:t>Analysis</a:t>
            </a:r>
            <a:r>
              <a:rPr lang="en-US" sz="1600" dirty="0" smtClean="0"/>
              <a:t>: the relevant Fourier amplitudes (Collins, </a:t>
            </a:r>
            <a:r>
              <a:rPr lang="en-US" sz="1600" dirty="0" err="1" smtClean="0"/>
              <a:t>Sivers</a:t>
            </a:r>
            <a:r>
              <a:rPr lang="en-US" sz="1600" dirty="0" smtClean="0"/>
              <a:t>, </a:t>
            </a:r>
            <a:r>
              <a:rPr lang="en-US" sz="1600" dirty="0" err="1" smtClean="0"/>
              <a:t>etc</a:t>
            </a:r>
            <a:r>
              <a:rPr lang="en-US" sz="1600" dirty="0" smtClean="0"/>
              <a:t>)  are extracted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simultaneously, thanks to their specific azimuthal dependence, by fitting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(ML </a:t>
            </a:r>
            <a:r>
              <a:rPr lang="en-US" sz="1600" dirty="0" err="1" smtClean="0"/>
              <a:t>unbinned</a:t>
            </a:r>
            <a:r>
              <a:rPr lang="en-US" sz="1600" dirty="0" smtClean="0"/>
              <a:t> in </a:t>
            </a:r>
            <a:r>
              <a:rPr lang="en-US" sz="1600" dirty="0" err="1" smtClean="0">
                <a:latin typeface="Symbol"/>
              </a:rPr>
              <a:t>f</a:t>
            </a:r>
            <a:r>
              <a:rPr lang="en-US" sz="1600" dirty="0" err="1" smtClean="0"/>
              <a:t>,</a:t>
            </a:r>
            <a:r>
              <a:rPr lang="en-US" sz="1600" dirty="0" err="1" smtClean="0">
                <a:latin typeface="Symbol"/>
              </a:rPr>
              <a:t>f</a:t>
            </a:r>
            <a:r>
              <a:rPr lang="en-US" sz="1600" baseline="-25000" dirty="0" err="1" smtClean="0"/>
              <a:t>S</a:t>
            </a:r>
            <a:r>
              <a:rPr lang="en-US" sz="1600" dirty="0" smtClean="0"/>
              <a:t>) the yield (cross-section) asymmetries </a:t>
            </a:r>
            <a:r>
              <a:rPr lang="en-US" sz="1600" dirty="0"/>
              <a:t>for opposite spin </a:t>
            </a:r>
            <a:r>
              <a:rPr lang="en-US" sz="1600" dirty="0" smtClean="0"/>
              <a:t>states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22751" y="3881115"/>
            <a:ext cx="24601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e</a:t>
            </a:r>
            <a:r>
              <a:rPr lang="it-IT" sz="1400" dirty="0" smtClean="0"/>
              <a:t>quivalent to the cross-section asymmetry for opposite spin states</a:t>
            </a:r>
            <a:endParaRPr lang="it-IT" sz="1400" dirty="0"/>
          </a:p>
        </p:txBody>
      </p:sp>
      <p:cxnSp>
        <p:nvCxnSpPr>
          <p:cNvPr id="18" name="Straight Arrow Connector 17"/>
          <p:cNvCxnSpPr>
            <a:endCxn id="17" idx="0"/>
          </p:cNvCxnSpPr>
          <p:nvPr/>
        </p:nvCxnSpPr>
        <p:spPr bwMode="auto">
          <a:xfrm>
            <a:off x="7752837" y="3610404"/>
            <a:ext cx="0" cy="270711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" name="Rectangle 18"/>
          <p:cNvSpPr/>
          <p:nvPr/>
        </p:nvSpPr>
        <p:spPr>
          <a:xfrm>
            <a:off x="0" y="585519"/>
            <a:ext cx="8946356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800" dirty="0" smtClean="0"/>
          </a:p>
          <a:p>
            <a:pPr marL="342900" indent="-342900">
              <a:buFont typeface="Wingdings" pitchFamily="2" charset="2"/>
              <a:buChar char="Ø"/>
            </a:pPr>
            <a:r>
              <a:rPr lang="en-US" sz="1600" b="1" dirty="0" smtClean="0">
                <a:solidFill>
                  <a:srgbClr val="0000FF"/>
                </a:solidFill>
              </a:rPr>
              <a:t>Experiment: </a:t>
            </a:r>
            <a:r>
              <a:rPr lang="en-US" sz="1600" dirty="0" smtClean="0"/>
              <a:t>CLAS12 with</a:t>
            </a:r>
          </a:p>
          <a:p>
            <a:r>
              <a:rPr lang="en-US" sz="1600" b="1" dirty="0" smtClean="0">
                <a:solidFill>
                  <a:srgbClr val="0000FF"/>
                </a:solidFill>
              </a:rPr>
              <a:t>         HD-Ice transversely polarized target</a:t>
            </a:r>
            <a:endParaRPr lang="en-US" sz="1600" b="1" dirty="0">
              <a:solidFill>
                <a:srgbClr val="0000FF"/>
              </a:solidFill>
            </a:endParaRPr>
          </a:p>
          <a:p>
            <a:r>
              <a:rPr lang="en-US" sz="1600" dirty="0" smtClean="0"/>
              <a:t>                75 % polarization and 1/3 dilution for Hydrogen  @  10</a:t>
            </a:r>
            <a:r>
              <a:rPr lang="en-US" baseline="30000" dirty="0" smtClean="0"/>
              <a:t>34</a:t>
            </a:r>
            <a:r>
              <a:rPr lang="en-US" dirty="0" smtClean="0"/>
              <a:t> </a:t>
            </a:r>
            <a:r>
              <a:rPr lang="en-US" sz="1600" dirty="0" smtClean="0"/>
              <a:t>cm</a:t>
            </a:r>
            <a:r>
              <a:rPr lang="en-US" baseline="30000" dirty="0" smtClean="0"/>
              <a:t>-2</a:t>
            </a:r>
            <a:r>
              <a:rPr lang="en-US" dirty="0" smtClean="0"/>
              <a:t> </a:t>
            </a:r>
            <a:r>
              <a:rPr lang="en-US" sz="1600" dirty="0" smtClean="0"/>
              <a:t>s</a:t>
            </a:r>
            <a:r>
              <a:rPr lang="en-US" baseline="30000" dirty="0" smtClean="0"/>
              <a:t>-1</a:t>
            </a:r>
            <a:endParaRPr lang="en-US" sz="1800" baseline="30000" dirty="0" smtClean="0"/>
          </a:p>
          <a:p>
            <a:r>
              <a:rPr lang="en-US" b="1" dirty="0" smtClean="0">
                <a:solidFill>
                  <a:srgbClr val="0000FF"/>
                </a:solidFill>
              </a:rPr>
              <a:t>        </a:t>
            </a:r>
            <a:r>
              <a:rPr lang="en-US" sz="1600" b="1" dirty="0" smtClean="0">
                <a:solidFill>
                  <a:srgbClr val="0000FF"/>
                </a:solidFill>
              </a:rPr>
              <a:t>RICH detector for flavor tagging </a:t>
            </a:r>
          </a:p>
          <a:p>
            <a:r>
              <a:rPr lang="en-US" sz="1600" b="1" dirty="0">
                <a:solidFill>
                  <a:srgbClr val="0000FF"/>
                </a:solidFill>
              </a:rPr>
              <a:t> </a:t>
            </a:r>
            <a:r>
              <a:rPr lang="en-US" sz="1600" b="1" dirty="0" smtClean="0">
                <a:solidFill>
                  <a:srgbClr val="0000FF"/>
                </a:solidFill>
              </a:rPr>
              <a:t>               </a:t>
            </a:r>
            <a:r>
              <a:rPr lang="en-US" sz="1600" dirty="0" err="1" smtClean="0"/>
              <a:t>pions</a:t>
            </a:r>
            <a:r>
              <a:rPr lang="en-US" sz="1600" dirty="0" smtClean="0"/>
              <a:t>, </a:t>
            </a:r>
            <a:r>
              <a:rPr lang="en-US" sz="1600" dirty="0" err="1" smtClean="0"/>
              <a:t>kaons</a:t>
            </a:r>
            <a:r>
              <a:rPr lang="en-US" sz="1600" dirty="0" smtClean="0"/>
              <a:t> and protons ID in the 3-8 </a:t>
            </a:r>
            <a:r>
              <a:rPr lang="en-US" sz="1600" dirty="0" err="1" smtClean="0"/>
              <a:t>GeV</a:t>
            </a:r>
            <a:r>
              <a:rPr lang="en-US" sz="1600" dirty="0" smtClean="0"/>
              <a:t>/c momentum range</a:t>
            </a:r>
            <a:endParaRPr lang="it-IT" sz="1600" dirty="0">
              <a:solidFill>
                <a:srgbClr val="0000FF"/>
              </a:solidFill>
            </a:endParaRPr>
          </a:p>
        </p:txBody>
      </p:sp>
      <p:sp>
        <p:nvSpPr>
          <p:cNvPr id="20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rgbClr val="898989"/>
                </a:solidFill>
              </a:rPr>
              <a:t> </a:t>
            </a:r>
            <a:r>
              <a:rPr lang="en-US" sz="1200" dirty="0" err="1" smtClean="0">
                <a:solidFill>
                  <a:schemeClr val="bg1"/>
                </a:solidFill>
              </a:rPr>
              <a:t>JLab</a:t>
            </a:r>
            <a:r>
              <a:rPr lang="en-US" sz="1200" dirty="0" smtClean="0">
                <a:solidFill>
                  <a:schemeClr val="bg1"/>
                </a:solidFill>
              </a:rPr>
              <a:t> PAC 39, 18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June 2012, Newport News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677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as12proj-sivers-1dim_smooth_hermes_compass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758" y="1244635"/>
            <a:ext cx="5370977" cy="537097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2575743" y="-76200"/>
            <a:ext cx="384642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CLAS12 Projections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28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05477" y="1340684"/>
            <a:ext cx="2070098" cy="36933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Collins asymmetry </a:t>
            </a:r>
            <a:endParaRPr lang="en-US" dirty="0"/>
          </a:p>
        </p:txBody>
      </p:sp>
      <p:grpSp>
        <p:nvGrpSpPr>
          <p:cNvPr id="38" name="Group 37"/>
          <p:cNvGrpSpPr/>
          <p:nvPr/>
        </p:nvGrpSpPr>
        <p:grpSpPr>
          <a:xfrm>
            <a:off x="517242" y="695660"/>
            <a:ext cx="2642859" cy="1951287"/>
            <a:chOff x="517242" y="695660"/>
            <a:chExt cx="2642859" cy="1951287"/>
          </a:xfrm>
        </p:grpSpPr>
        <p:sp>
          <p:nvSpPr>
            <p:cNvPr id="13" name="Rounded Rectangle 12"/>
            <p:cNvSpPr/>
            <p:nvPr/>
          </p:nvSpPr>
          <p:spPr>
            <a:xfrm>
              <a:off x="517242" y="695660"/>
              <a:ext cx="2642859" cy="535609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1123007" y="2312738"/>
              <a:ext cx="828722" cy="334209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V="1">
              <a:off x="1461603" y="1244637"/>
              <a:ext cx="0" cy="1068103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600348" y="721417"/>
              <a:ext cx="25597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Large x important to constrain </a:t>
              </a:r>
            </a:p>
            <a:p>
              <a:r>
                <a:rPr lang="en-US" sz="1400" dirty="0"/>
                <a:t>t</a:t>
              </a:r>
              <a:r>
                <a:rPr lang="en-US" sz="1400" dirty="0" smtClean="0"/>
                <a:t>he tensor charge</a:t>
              </a:r>
              <a:endParaRPr lang="en-US" sz="1400" dirty="0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6296576" y="1320962"/>
            <a:ext cx="2018702" cy="36933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err="1" smtClean="0"/>
              <a:t>Sivers</a:t>
            </a:r>
            <a:r>
              <a:rPr lang="en-US" dirty="0" smtClean="0"/>
              <a:t> asymmetry </a:t>
            </a:r>
            <a:endParaRPr lang="en-US" dirty="0"/>
          </a:p>
        </p:txBody>
      </p:sp>
      <p:sp>
        <p:nvSpPr>
          <p:cNvPr id="27" name="Rounded Rectangle 26"/>
          <p:cNvSpPr/>
          <p:nvPr/>
        </p:nvSpPr>
        <p:spPr>
          <a:xfrm>
            <a:off x="4678947" y="694682"/>
            <a:ext cx="4373771" cy="52562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4678947" y="708049"/>
            <a:ext cx="4465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Large </a:t>
            </a:r>
            <a:r>
              <a:rPr lang="en-US" sz="1400" dirty="0" err="1" smtClean="0"/>
              <a:t>p</a:t>
            </a:r>
            <a:r>
              <a:rPr lang="en-US" sz="1400" baseline="-25000" dirty="0" err="1" smtClean="0"/>
              <a:t>T</a:t>
            </a:r>
            <a:r>
              <a:rPr lang="en-US" sz="1400" dirty="0" smtClean="0"/>
              <a:t> important to test </a:t>
            </a:r>
            <a:r>
              <a:rPr lang="en-US" sz="1400" dirty="0" err="1" smtClean="0"/>
              <a:t>perturbative</a:t>
            </a:r>
            <a:r>
              <a:rPr lang="en-US" sz="1400" dirty="0"/>
              <a:t> </a:t>
            </a:r>
            <a:r>
              <a:rPr lang="en-US" sz="1400" dirty="0" smtClean="0"/>
              <a:t>to non-perturb. transient and for Bessel function analysis </a:t>
            </a:r>
          </a:p>
        </p:txBody>
      </p:sp>
      <p:sp>
        <p:nvSpPr>
          <p:cNvPr id="29" name="Oval 28"/>
          <p:cNvSpPr/>
          <p:nvPr/>
        </p:nvSpPr>
        <p:spPr>
          <a:xfrm>
            <a:off x="8315278" y="2887589"/>
            <a:ext cx="828722" cy="296075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Arrow Connector 29"/>
          <p:cNvCxnSpPr>
            <a:stCxn id="29" idx="7"/>
          </p:cNvCxnSpPr>
          <p:nvPr/>
        </p:nvCxnSpPr>
        <p:spPr>
          <a:xfrm flipH="1" flipV="1">
            <a:off x="8903730" y="1244639"/>
            <a:ext cx="118906" cy="168630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clas12proj-collins_hermes_compass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3019" y="1205244"/>
            <a:ext cx="5423336" cy="5423336"/>
          </a:xfrm>
          <a:prstGeom prst="rect">
            <a:avLst/>
          </a:prstGeom>
        </p:spPr>
      </p:pic>
      <p:sp>
        <p:nvSpPr>
          <p:cNvPr id="31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rgbClr val="898989"/>
                </a:solidFill>
              </a:rPr>
              <a:t> </a:t>
            </a:r>
            <a:r>
              <a:rPr lang="en-US" sz="1200" dirty="0" err="1" smtClean="0">
                <a:solidFill>
                  <a:schemeClr val="bg1"/>
                </a:solidFill>
              </a:rPr>
              <a:t>JLab</a:t>
            </a:r>
            <a:r>
              <a:rPr lang="en-US" sz="1200" dirty="0" smtClean="0">
                <a:solidFill>
                  <a:schemeClr val="bg1"/>
                </a:solidFill>
              </a:rPr>
              <a:t> PAC 39, 18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June 2012, Newport News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167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570132"/>
            <a:ext cx="6269790" cy="6058448"/>
            <a:chOff x="4686030" y="1378857"/>
            <a:chExt cx="4451048" cy="4451048"/>
          </a:xfrm>
        </p:grpSpPr>
        <p:pic>
          <p:nvPicPr>
            <p:cNvPr id="4" name="Picture 3" descr="stat_4d_pip_Sivers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6030" y="1378857"/>
              <a:ext cx="4451048" cy="4451048"/>
            </a:xfrm>
            <a:prstGeom prst="rect">
              <a:avLst/>
            </a:prstGeom>
          </p:spPr>
        </p:pic>
        <p:cxnSp>
          <p:nvCxnSpPr>
            <p:cNvPr id="7" name="Straight Arrow Connector 6"/>
            <p:cNvCxnSpPr/>
            <p:nvPr/>
          </p:nvCxnSpPr>
          <p:spPr>
            <a:xfrm>
              <a:off x="6220840" y="3486727"/>
              <a:ext cx="1573785" cy="923637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/>
            <p:cNvSpPr/>
            <p:nvPr/>
          </p:nvSpPr>
          <p:spPr>
            <a:xfrm>
              <a:off x="5864539" y="2825143"/>
              <a:ext cx="347230" cy="670655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ounded Rectangle 20"/>
          <p:cNvSpPr/>
          <p:nvPr/>
        </p:nvSpPr>
        <p:spPr>
          <a:xfrm>
            <a:off x="735786" y="770711"/>
            <a:ext cx="2394299" cy="7933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2767368" y="-76200"/>
            <a:ext cx="3898724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Statistical precision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29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6" name="Picture 15" descr="Zoom_2D_pip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466" y="4358737"/>
            <a:ext cx="1010473" cy="1822305"/>
          </a:xfrm>
          <a:prstGeom prst="rect">
            <a:avLst/>
          </a:prstGeom>
        </p:spPr>
      </p:pic>
      <p:sp>
        <p:nvSpPr>
          <p:cNvPr id="29" name="Rounded Rectangle 28"/>
          <p:cNvSpPr/>
          <p:nvPr/>
        </p:nvSpPr>
        <p:spPr>
          <a:xfrm>
            <a:off x="6069270" y="855930"/>
            <a:ext cx="2986140" cy="93802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6099252" y="839849"/>
            <a:ext cx="295615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   4D analysis is possible</a:t>
            </a:r>
          </a:p>
          <a:p>
            <a:endParaRPr lang="en-US" sz="800" dirty="0"/>
          </a:p>
          <a:p>
            <a:r>
              <a:rPr lang="en-US" sz="1600" dirty="0" smtClean="0"/>
              <a:t>The wanted high-Q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 high-</a:t>
            </a:r>
            <a:r>
              <a:rPr lang="en-US" sz="1600" dirty="0" err="1" smtClean="0"/>
              <a:t>p</a:t>
            </a:r>
            <a:r>
              <a:rPr lang="en-US" sz="1600" baseline="-25000" dirty="0" err="1" smtClean="0"/>
              <a:t>T</a:t>
            </a:r>
            <a:r>
              <a:rPr lang="en-US" sz="1600" baseline="-25000" dirty="0" smtClean="0"/>
              <a:t> </a:t>
            </a:r>
          </a:p>
          <a:p>
            <a:r>
              <a:rPr lang="en-US" sz="1600" dirty="0" smtClean="0"/>
              <a:t>defines the beam-time request  </a:t>
            </a:r>
            <a:endParaRPr lang="en-US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677417" y="777051"/>
            <a:ext cx="2579590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/>
              <a:t>Stat. error for a 4D analysis </a:t>
            </a:r>
          </a:p>
          <a:p>
            <a:r>
              <a:rPr lang="en-US" sz="1500" dirty="0" smtClean="0"/>
              <a:t>of the </a:t>
            </a:r>
            <a:r>
              <a:rPr lang="en-US" sz="1500" dirty="0" smtClean="0">
                <a:latin typeface="Symbol"/>
              </a:rPr>
              <a:t>p</a:t>
            </a:r>
            <a:r>
              <a:rPr lang="en-US" sz="2200" baseline="30000" dirty="0" smtClean="0"/>
              <a:t>+</a:t>
            </a:r>
            <a:r>
              <a:rPr lang="en-US" sz="1500" dirty="0" smtClean="0"/>
              <a:t> </a:t>
            </a:r>
            <a:r>
              <a:rPr lang="en-US" sz="1500" dirty="0" err="1" smtClean="0"/>
              <a:t>Sivers</a:t>
            </a:r>
            <a:r>
              <a:rPr lang="en-US" sz="1500" dirty="0" smtClean="0"/>
              <a:t> asymmetry</a:t>
            </a:r>
          </a:p>
          <a:p>
            <a:r>
              <a:rPr lang="en-US" sz="1500" dirty="0"/>
              <a:t>o</a:t>
            </a:r>
            <a:r>
              <a:rPr lang="en-US" sz="1500" dirty="0" smtClean="0"/>
              <a:t>n proton (x1.5 on D) target</a:t>
            </a:r>
            <a:endParaRPr lang="en-US" sz="1500" dirty="0"/>
          </a:p>
        </p:txBody>
      </p:sp>
      <p:sp>
        <p:nvSpPr>
          <p:cNvPr id="3" name="Rectangle 2"/>
          <p:cNvSpPr/>
          <p:nvPr/>
        </p:nvSpPr>
        <p:spPr>
          <a:xfrm>
            <a:off x="6296526" y="2763935"/>
            <a:ext cx="2785620" cy="3631401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6399445" y="2851715"/>
            <a:ext cx="2544027" cy="5392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6610799" y="2857511"/>
            <a:ext cx="2185214" cy="5334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 </a:t>
            </a:r>
            <a:r>
              <a:rPr lang="en-US" sz="1400" dirty="0" smtClean="0"/>
              <a:t>2D projection (x-</a:t>
            </a:r>
            <a:r>
              <a:rPr lang="en-US" sz="1400" dirty="0" err="1" smtClean="0"/>
              <a:t>p</a:t>
            </a:r>
            <a:r>
              <a:rPr lang="en-US" sz="1400" baseline="-25000" dirty="0" err="1" smtClean="0"/>
              <a:t>T</a:t>
            </a:r>
            <a:r>
              <a:rPr lang="en-US" sz="1400" dirty="0" smtClean="0"/>
              <a:t>) of </a:t>
            </a:r>
          </a:p>
          <a:p>
            <a:r>
              <a:rPr lang="en-US" sz="1400" dirty="0" smtClean="0"/>
              <a:t>the </a:t>
            </a:r>
            <a:r>
              <a:rPr lang="en-US" sz="1400" dirty="0" smtClean="0">
                <a:latin typeface="Symbol"/>
              </a:rPr>
              <a:t>p</a:t>
            </a:r>
            <a:r>
              <a:rPr lang="en-US" sz="2200" baseline="30000" dirty="0" smtClean="0"/>
              <a:t>+</a:t>
            </a:r>
            <a:r>
              <a:rPr lang="en-US" sz="1400" dirty="0" smtClean="0"/>
              <a:t> </a:t>
            </a:r>
            <a:r>
              <a:rPr lang="en-US" sz="1400" dirty="0" err="1" smtClean="0"/>
              <a:t>Sivers</a:t>
            </a:r>
            <a:r>
              <a:rPr lang="en-US" sz="1400" dirty="0" smtClean="0"/>
              <a:t> asymmetry</a:t>
            </a:r>
            <a:endParaRPr lang="en-US" sz="1400" dirty="0"/>
          </a:p>
        </p:txBody>
      </p:sp>
      <p:pic>
        <p:nvPicPr>
          <p:cNvPr id="6" name="Picture 5" descr="clas12proj-sivers-2dim-pt-x_smooth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563" y="3301955"/>
            <a:ext cx="3120117" cy="3120117"/>
          </a:xfrm>
          <a:prstGeom prst="rect">
            <a:avLst/>
          </a:prstGeom>
        </p:spPr>
      </p:pic>
      <p:sp>
        <p:nvSpPr>
          <p:cNvPr id="27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rgbClr val="898989"/>
                </a:solidFill>
              </a:rPr>
              <a:t> </a:t>
            </a:r>
            <a:r>
              <a:rPr lang="en-US" sz="1200" dirty="0" err="1" smtClean="0">
                <a:solidFill>
                  <a:schemeClr val="bg1"/>
                </a:solidFill>
              </a:rPr>
              <a:t>JLab</a:t>
            </a:r>
            <a:r>
              <a:rPr lang="en-US" sz="1200" dirty="0" smtClean="0">
                <a:solidFill>
                  <a:schemeClr val="bg1"/>
                </a:solidFill>
              </a:rPr>
              <a:t> PAC 39, 18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June 2012, Newport News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181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30595" y="2409556"/>
            <a:ext cx="4494715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P</a:t>
            </a:r>
            <a:r>
              <a:rPr lang="en-US" sz="3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hysics Motivations</a:t>
            </a:r>
          </a:p>
        </p:txBody>
      </p:sp>
    </p:spTree>
    <p:extLst>
      <p:ext uri="{BB962C8B-B14F-4D97-AF65-F5344CB8AC3E}">
        <p14:creationId xmlns:p14="http://schemas.microsoft.com/office/powerpoint/2010/main" val="162022411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2969310" y="-76200"/>
            <a:ext cx="3059251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 main goals</a:t>
            </a:r>
            <a:endParaRPr lang="en-US" sz="3600" b="1" baseline="-25000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30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7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61348" y="1621342"/>
            <a:ext cx="7800863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it-IT" sz="1400" dirty="0" err="1" smtClean="0"/>
              <a:t>Main</a:t>
            </a:r>
            <a:r>
              <a:rPr lang="it-IT" sz="1400" dirty="0" smtClean="0"/>
              <a:t> </a:t>
            </a:r>
            <a:r>
              <a:rPr lang="it-IT" sz="1400" dirty="0" err="1" smtClean="0"/>
              <a:t>interest</a:t>
            </a:r>
            <a:r>
              <a:rPr lang="it-IT" sz="1400" dirty="0" smtClean="0"/>
              <a:t> on </a:t>
            </a:r>
            <a:r>
              <a:rPr lang="it-IT" sz="1400" dirty="0" err="1" smtClean="0"/>
              <a:t>transverse</a:t>
            </a:r>
            <a:r>
              <a:rPr lang="it-IT" sz="1400" dirty="0" smtClean="0"/>
              <a:t>-target single and double spin </a:t>
            </a:r>
            <a:r>
              <a:rPr lang="it-IT" sz="1400" dirty="0" err="1" smtClean="0"/>
              <a:t>asymmetries</a:t>
            </a:r>
            <a:r>
              <a:rPr lang="it-IT" sz="1400" dirty="0" smtClean="0"/>
              <a:t>;</a:t>
            </a:r>
          </a:p>
          <a:p>
            <a:pPr marL="342900" indent="-342900">
              <a:buFont typeface="Wingdings" pitchFamily="2" charset="2"/>
              <a:buChar char="Ø"/>
            </a:pPr>
            <a:endParaRPr lang="it-IT" sz="1400" dirty="0"/>
          </a:p>
          <a:p>
            <a:pPr marL="342900" indent="-342900">
              <a:buFont typeface="Wingdings" pitchFamily="2" charset="2"/>
              <a:buChar char="Ø"/>
            </a:pPr>
            <a:r>
              <a:rPr lang="it-IT" sz="1400" b="1" dirty="0"/>
              <a:t>A</a:t>
            </a:r>
            <a:r>
              <a:rPr lang="it-IT" sz="1400" b="1" dirty="0" smtClean="0"/>
              <a:t>ccess </a:t>
            </a:r>
            <a:r>
              <a:rPr lang="it-IT" sz="1400" b="1" dirty="0"/>
              <a:t>to </a:t>
            </a:r>
            <a:r>
              <a:rPr lang="it-IT" sz="1400" b="1" dirty="0" err="1"/>
              <a:t>leading</a:t>
            </a:r>
            <a:r>
              <a:rPr lang="it-IT" sz="1400" b="1" dirty="0"/>
              <a:t>-twist </a:t>
            </a:r>
            <a:r>
              <a:rPr lang="it-IT" sz="1400" b="1" dirty="0" err="1"/>
              <a:t>poorly</a:t>
            </a:r>
            <a:r>
              <a:rPr lang="it-IT" sz="1400" b="1" dirty="0"/>
              <a:t> </a:t>
            </a:r>
            <a:r>
              <a:rPr lang="it-IT" sz="1400" b="1" dirty="0" err="1"/>
              <a:t>known</a:t>
            </a:r>
            <a:r>
              <a:rPr lang="it-IT" sz="1400" b="1" dirty="0"/>
              <a:t> or </a:t>
            </a:r>
            <a:r>
              <a:rPr lang="it-IT" sz="1400" b="1" dirty="0" err="1"/>
              <a:t>unmeasured</a:t>
            </a:r>
            <a:r>
              <a:rPr lang="it-IT" sz="1400" b="1" dirty="0"/>
              <a:t> TMD </a:t>
            </a:r>
            <a:r>
              <a:rPr lang="it-IT" sz="1400" b="1" dirty="0" err="1"/>
              <a:t>PDFs</a:t>
            </a:r>
            <a:endParaRPr lang="it-IT" sz="1400" b="1" dirty="0"/>
          </a:p>
          <a:p>
            <a:r>
              <a:rPr lang="en-US" sz="1400" dirty="0"/>
              <a:t>       </a:t>
            </a:r>
            <a:r>
              <a:rPr lang="en-US" sz="1400" dirty="0" smtClean="0"/>
              <a:t>which p</a:t>
            </a:r>
            <a:r>
              <a:rPr lang="it-IT" sz="1400" dirty="0" err="1" smtClean="0"/>
              <a:t>rovide</a:t>
            </a:r>
            <a:r>
              <a:rPr lang="it-IT" sz="1400" dirty="0" smtClean="0"/>
              <a:t> </a:t>
            </a:r>
            <a:r>
              <a:rPr lang="it-IT" sz="1400" dirty="0"/>
              <a:t>3-dimensional </a:t>
            </a:r>
            <a:r>
              <a:rPr lang="it-IT" sz="1400" dirty="0" err="1"/>
              <a:t>picture</a:t>
            </a:r>
            <a:r>
              <a:rPr lang="it-IT" sz="1400" dirty="0"/>
              <a:t> of the </a:t>
            </a:r>
            <a:r>
              <a:rPr lang="it-IT" sz="1400" dirty="0" err="1"/>
              <a:t>nucleon</a:t>
            </a:r>
            <a:r>
              <a:rPr lang="it-IT" sz="1400" dirty="0"/>
              <a:t> in </a:t>
            </a:r>
            <a:r>
              <a:rPr lang="it-IT" sz="1400" dirty="0" err="1"/>
              <a:t>momentum</a:t>
            </a:r>
            <a:r>
              <a:rPr lang="it-IT" sz="1400" dirty="0"/>
              <a:t> </a:t>
            </a:r>
            <a:r>
              <a:rPr lang="it-IT" sz="1400" dirty="0" err="1"/>
              <a:t>space</a:t>
            </a:r>
            <a:endParaRPr lang="it-IT" sz="1400" dirty="0"/>
          </a:p>
          <a:p>
            <a:r>
              <a:rPr lang="it-IT" sz="1400" dirty="0"/>
              <a:t>      </a:t>
            </a:r>
            <a:r>
              <a:rPr lang="it-IT" sz="1400" dirty="0" smtClean="0"/>
              <a:t> (</a:t>
            </a:r>
            <a:r>
              <a:rPr lang="it-IT" sz="1400" dirty="0" err="1"/>
              <a:t>nucleon</a:t>
            </a:r>
            <a:r>
              <a:rPr lang="it-IT" sz="1400" dirty="0"/>
              <a:t> </a:t>
            </a:r>
            <a:r>
              <a:rPr lang="it-IT" sz="1400" dirty="0" err="1"/>
              <a:t>tomography</a:t>
            </a:r>
            <a:r>
              <a:rPr lang="it-IT" sz="1400" dirty="0" smtClean="0"/>
              <a:t>);</a:t>
            </a:r>
          </a:p>
          <a:p>
            <a:endParaRPr lang="it-IT" sz="1400" dirty="0" smtClean="0"/>
          </a:p>
          <a:p>
            <a:r>
              <a:rPr lang="it-IT" sz="1400" dirty="0" smtClean="0"/>
              <a:t>                *    </a:t>
            </a:r>
            <a:r>
              <a:rPr lang="it-IT" sz="1400" dirty="0" err="1" smtClean="0"/>
              <a:t>S</a:t>
            </a:r>
            <a:r>
              <a:rPr lang="en-US" sz="1400" dirty="0" smtClean="0"/>
              <a:t>SA </a:t>
            </a:r>
            <a:r>
              <a:rPr lang="en-US" sz="1400" dirty="0" err="1" smtClean="0"/>
              <a:t>Transversity</a:t>
            </a:r>
            <a:r>
              <a:rPr lang="en-US" sz="1400" dirty="0" smtClean="0"/>
              <a:t>, </a:t>
            </a:r>
            <a:r>
              <a:rPr lang="en-US" sz="1400" dirty="0" err="1" smtClean="0"/>
              <a:t>Sivers</a:t>
            </a:r>
            <a:r>
              <a:rPr lang="en-US" sz="1400" dirty="0" smtClean="0"/>
              <a:t>, </a:t>
            </a:r>
            <a:r>
              <a:rPr lang="it-IT" sz="1400" dirty="0" err="1" smtClean="0"/>
              <a:t>Pretzelosity</a:t>
            </a:r>
            <a:r>
              <a:rPr lang="it-IT" sz="1400" dirty="0" smtClean="0"/>
              <a:t> </a:t>
            </a:r>
            <a:r>
              <a:rPr lang="it-IT" sz="1400" dirty="0" err="1" smtClean="0"/>
              <a:t>functions</a:t>
            </a:r>
            <a:r>
              <a:rPr lang="it-IT" sz="1400" dirty="0" smtClean="0"/>
              <a:t>;</a:t>
            </a:r>
          </a:p>
          <a:p>
            <a:endParaRPr lang="it-IT" sz="1400" dirty="0" smtClean="0"/>
          </a:p>
          <a:p>
            <a:r>
              <a:rPr lang="it-IT" sz="1400" dirty="0" smtClean="0"/>
              <a:t>                *    DSA </a:t>
            </a:r>
            <a:r>
              <a:rPr lang="it-IT" sz="1400" dirty="0" err="1" smtClean="0"/>
              <a:t>Worm-gear</a:t>
            </a:r>
            <a:r>
              <a:rPr lang="it-IT" sz="1400" dirty="0" smtClean="0"/>
              <a:t> </a:t>
            </a:r>
            <a:r>
              <a:rPr lang="it-IT" sz="1400" dirty="0" err="1" smtClean="0"/>
              <a:t>function</a:t>
            </a:r>
            <a:r>
              <a:rPr lang="it-IT" sz="1400" dirty="0" smtClean="0"/>
              <a:t>;</a:t>
            </a:r>
          </a:p>
          <a:p>
            <a:pPr marL="285750" indent="-285750">
              <a:buFont typeface="Wingdings" charset="2"/>
              <a:buChar char="Ø"/>
            </a:pPr>
            <a:endParaRPr lang="it-IT" sz="1400" dirty="0"/>
          </a:p>
          <a:p>
            <a:pPr marL="285750" indent="-285750">
              <a:buFont typeface="Wingdings" charset="2"/>
              <a:buChar char="Ø"/>
            </a:pPr>
            <a:r>
              <a:rPr lang="it-IT" sz="1400" dirty="0" smtClean="0"/>
              <a:t>Multi </a:t>
            </a:r>
            <a:r>
              <a:rPr lang="it-IT" sz="1400" dirty="0" err="1" smtClean="0"/>
              <a:t>dimensional</a:t>
            </a:r>
            <a:r>
              <a:rPr lang="it-IT" sz="1400" dirty="0" smtClean="0"/>
              <a:t> </a:t>
            </a:r>
            <a:r>
              <a:rPr lang="it-IT" sz="1400" dirty="0" err="1" smtClean="0"/>
              <a:t>analysis</a:t>
            </a:r>
            <a:r>
              <a:rPr lang="it-IT" sz="1400" dirty="0" smtClean="0"/>
              <a:t> in x, Q</a:t>
            </a:r>
            <a:r>
              <a:rPr lang="it-IT" sz="1400" baseline="30000" dirty="0" smtClean="0"/>
              <a:t>2</a:t>
            </a:r>
            <a:r>
              <a:rPr lang="it-IT" sz="1400" dirty="0" smtClean="0"/>
              <a:t>, </a:t>
            </a:r>
            <a:r>
              <a:rPr lang="it-IT" sz="1400" dirty="0" err="1" smtClean="0"/>
              <a:t>z</a:t>
            </a:r>
            <a:r>
              <a:rPr lang="it-IT" sz="1400" dirty="0" smtClean="0"/>
              <a:t>, </a:t>
            </a:r>
            <a:r>
              <a:rPr lang="it-IT" sz="1400" dirty="0" err="1" smtClean="0"/>
              <a:t>p</a:t>
            </a:r>
            <a:r>
              <a:rPr lang="it-IT" sz="1400" baseline="-25000" dirty="0" err="1" smtClean="0"/>
              <a:t>T</a:t>
            </a:r>
            <a:r>
              <a:rPr lang="it-IT" sz="1400" dirty="0" smtClean="0"/>
              <a:t> </a:t>
            </a:r>
            <a:r>
              <a:rPr lang="it-IT" sz="1400" dirty="0" err="1" smtClean="0"/>
              <a:t>thanks</a:t>
            </a:r>
            <a:r>
              <a:rPr lang="it-IT" sz="1400" dirty="0" smtClean="0"/>
              <a:t> to large-</a:t>
            </a:r>
            <a:r>
              <a:rPr lang="it-IT" sz="1400" dirty="0" err="1" smtClean="0"/>
              <a:t>acceptance</a:t>
            </a:r>
            <a:r>
              <a:rPr lang="it-IT" sz="1400" dirty="0" smtClean="0"/>
              <a:t> and high-</a:t>
            </a:r>
            <a:r>
              <a:rPr lang="it-IT" sz="1400" dirty="0" err="1" smtClean="0"/>
              <a:t>luminosity</a:t>
            </a:r>
            <a:r>
              <a:rPr lang="it-IT" sz="1400" dirty="0" smtClean="0"/>
              <a:t>;</a:t>
            </a:r>
          </a:p>
          <a:p>
            <a:pPr marL="342900" indent="-342900">
              <a:buFont typeface="Wingdings" pitchFamily="2" charset="2"/>
              <a:buChar char="Ø"/>
            </a:pPr>
            <a:endParaRPr lang="it-IT" sz="1400" dirty="0" smtClean="0"/>
          </a:p>
          <a:p>
            <a:r>
              <a:rPr lang="it-IT" sz="1400" dirty="0" smtClean="0"/>
              <a:t>                *    </a:t>
            </a:r>
            <a:r>
              <a:rPr lang="it-IT" sz="1400" b="1" dirty="0" err="1" smtClean="0"/>
              <a:t>disentangle</a:t>
            </a:r>
            <a:r>
              <a:rPr lang="it-IT" sz="1400" b="1" dirty="0" smtClean="0"/>
              <a:t> </a:t>
            </a:r>
            <a:r>
              <a:rPr lang="it-IT" sz="1400" b="1" dirty="0" err="1" smtClean="0"/>
              <a:t>parton</a:t>
            </a:r>
            <a:r>
              <a:rPr lang="it-IT" sz="1400" b="1" dirty="0" smtClean="0"/>
              <a:t> </a:t>
            </a:r>
            <a:r>
              <a:rPr lang="it-IT" sz="1400" b="1" dirty="0" err="1" smtClean="0"/>
              <a:t>distribution</a:t>
            </a:r>
            <a:r>
              <a:rPr lang="it-IT" sz="1400" b="1" dirty="0" smtClean="0"/>
              <a:t> from </a:t>
            </a:r>
            <a:r>
              <a:rPr lang="it-IT" sz="1400" b="1" dirty="0" err="1" smtClean="0"/>
              <a:t>fragmentation</a:t>
            </a:r>
            <a:r>
              <a:rPr lang="it-IT" sz="1400" b="1" dirty="0" smtClean="0"/>
              <a:t> </a:t>
            </a:r>
            <a:r>
              <a:rPr lang="it-IT" sz="1400" b="1" dirty="0" err="1" smtClean="0"/>
              <a:t>functions</a:t>
            </a:r>
            <a:r>
              <a:rPr lang="it-IT" sz="1400" b="1" dirty="0" smtClean="0"/>
              <a:t> </a:t>
            </a:r>
            <a:r>
              <a:rPr lang="it-IT" sz="1400" dirty="0" smtClean="0"/>
              <a:t>(x vs </a:t>
            </a:r>
            <a:r>
              <a:rPr lang="it-IT" sz="1400" dirty="0" err="1" smtClean="0"/>
              <a:t>z</a:t>
            </a:r>
            <a:r>
              <a:rPr lang="it-IT" sz="1400" dirty="0" smtClean="0"/>
              <a:t>);</a:t>
            </a:r>
          </a:p>
          <a:p>
            <a:endParaRPr lang="it-IT" sz="1400" dirty="0" smtClean="0"/>
          </a:p>
          <a:p>
            <a:r>
              <a:rPr lang="it-IT" sz="1400" dirty="0"/>
              <a:t> </a:t>
            </a:r>
            <a:r>
              <a:rPr lang="it-IT" sz="1400" dirty="0" smtClean="0"/>
              <a:t>               *    </a:t>
            </a:r>
            <a:r>
              <a:rPr lang="it-IT" sz="1400" b="1" dirty="0" smtClean="0"/>
              <a:t>isolate sub-</a:t>
            </a:r>
            <a:r>
              <a:rPr lang="it-IT" sz="1400" b="1" dirty="0" err="1" smtClean="0"/>
              <a:t>leading</a:t>
            </a:r>
            <a:r>
              <a:rPr lang="it-IT" sz="1400" b="1" dirty="0"/>
              <a:t>-</a:t>
            </a:r>
            <a:r>
              <a:rPr lang="it-IT" sz="1400" b="1" dirty="0" smtClean="0"/>
              <a:t>twist </a:t>
            </a:r>
            <a:r>
              <a:rPr lang="it-IT" sz="1400" b="1" dirty="0" err="1" smtClean="0"/>
              <a:t>effects</a:t>
            </a:r>
            <a:r>
              <a:rPr lang="it-IT" sz="1400" b="1" dirty="0" smtClean="0"/>
              <a:t> </a:t>
            </a:r>
            <a:r>
              <a:rPr lang="it-IT" sz="1400" dirty="0" smtClean="0"/>
              <a:t>from 1/</a:t>
            </a:r>
            <a:r>
              <a:rPr lang="it-IT" sz="1400" dirty="0" err="1" smtClean="0"/>
              <a:t>Q</a:t>
            </a:r>
            <a:r>
              <a:rPr lang="it-IT" sz="1400" dirty="0" smtClean="0"/>
              <a:t> </a:t>
            </a:r>
            <a:r>
              <a:rPr lang="it-IT" sz="1400" dirty="0" err="1" smtClean="0"/>
              <a:t>dependence</a:t>
            </a:r>
            <a:r>
              <a:rPr lang="it-IT" sz="1400" dirty="0" smtClean="0"/>
              <a:t>;</a:t>
            </a:r>
          </a:p>
          <a:p>
            <a:endParaRPr lang="it-IT" sz="1400" dirty="0" smtClean="0"/>
          </a:p>
          <a:p>
            <a:r>
              <a:rPr lang="it-IT" sz="1400" dirty="0"/>
              <a:t> </a:t>
            </a:r>
            <a:r>
              <a:rPr lang="it-IT" sz="1400" dirty="0" smtClean="0"/>
              <a:t>               *    </a:t>
            </a:r>
            <a:r>
              <a:rPr lang="it-IT" sz="1400" b="1" dirty="0" smtClean="0"/>
              <a:t>investigate </a:t>
            </a:r>
            <a:r>
              <a:rPr lang="it-IT" sz="1400" b="1" dirty="0" err="1" smtClean="0"/>
              <a:t>transverse</a:t>
            </a:r>
            <a:r>
              <a:rPr lang="it-IT" sz="1400" b="1" dirty="0" smtClean="0"/>
              <a:t> </a:t>
            </a:r>
            <a:r>
              <a:rPr lang="it-IT" sz="1400" b="1" dirty="0" err="1" smtClean="0"/>
              <a:t>degrees</a:t>
            </a:r>
            <a:r>
              <a:rPr lang="it-IT" sz="1400" b="1" dirty="0" smtClean="0"/>
              <a:t> of </a:t>
            </a:r>
            <a:r>
              <a:rPr lang="it-IT" sz="1400" b="1" dirty="0" err="1" smtClean="0"/>
              <a:t>freedom</a:t>
            </a:r>
            <a:r>
              <a:rPr lang="it-IT" sz="1400" b="1" dirty="0"/>
              <a:t> </a:t>
            </a:r>
            <a:r>
              <a:rPr lang="it-IT" sz="1400" dirty="0" smtClean="0"/>
              <a:t>and perturbative to </a:t>
            </a:r>
          </a:p>
          <a:p>
            <a:r>
              <a:rPr lang="it-IT" sz="1400" dirty="0"/>
              <a:t> </a:t>
            </a:r>
            <a:r>
              <a:rPr lang="it-IT" sz="1400" dirty="0" smtClean="0"/>
              <a:t>                    non-perturbative QCD </a:t>
            </a:r>
            <a:r>
              <a:rPr lang="it-IT" sz="1400" dirty="0" err="1" smtClean="0"/>
              <a:t>transient</a:t>
            </a:r>
            <a:r>
              <a:rPr lang="it-IT" sz="1400" dirty="0" smtClean="0"/>
              <a:t> from </a:t>
            </a:r>
            <a:r>
              <a:rPr lang="it-IT" sz="1400" dirty="0" err="1" smtClean="0"/>
              <a:t>p</a:t>
            </a:r>
            <a:r>
              <a:rPr lang="it-IT" sz="1400" baseline="-25000" dirty="0" err="1" smtClean="0"/>
              <a:t>T</a:t>
            </a:r>
            <a:r>
              <a:rPr lang="it-IT" sz="1400" dirty="0" smtClean="0"/>
              <a:t> </a:t>
            </a:r>
            <a:r>
              <a:rPr lang="it-IT" sz="1400" dirty="0" err="1" smtClean="0"/>
              <a:t>dependence</a:t>
            </a:r>
            <a:r>
              <a:rPr lang="it-IT" sz="1400" dirty="0" smtClean="0"/>
              <a:t>;</a:t>
            </a:r>
          </a:p>
          <a:p>
            <a:endParaRPr lang="it-IT" sz="1400" dirty="0"/>
          </a:p>
          <a:p>
            <a:pPr marL="342900" indent="-342900">
              <a:buFont typeface="Wingdings" pitchFamily="2" charset="2"/>
              <a:buChar char="Ø"/>
            </a:pPr>
            <a:r>
              <a:rPr lang="it-IT" sz="1400" dirty="0" err="1" smtClean="0"/>
              <a:t>Together</a:t>
            </a:r>
            <a:r>
              <a:rPr lang="it-IT" sz="1400" dirty="0" smtClean="0"/>
              <a:t> with </a:t>
            </a:r>
            <a:r>
              <a:rPr lang="it-IT" sz="1400" dirty="0" err="1" smtClean="0"/>
              <a:t>already</a:t>
            </a:r>
            <a:r>
              <a:rPr lang="it-IT" sz="1400" dirty="0" smtClean="0"/>
              <a:t> </a:t>
            </a:r>
            <a:r>
              <a:rPr lang="it-IT" sz="1400" dirty="0" err="1" smtClean="0"/>
              <a:t>approved</a:t>
            </a:r>
            <a:r>
              <a:rPr lang="it-IT" sz="1400" dirty="0" smtClean="0"/>
              <a:t> </a:t>
            </a:r>
            <a:r>
              <a:rPr lang="it-IT" sz="1400" dirty="0" err="1" smtClean="0"/>
              <a:t>experiments</a:t>
            </a:r>
            <a:r>
              <a:rPr lang="it-IT" sz="1400" dirty="0" smtClean="0"/>
              <a:t> with </a:t>
            </a:r>
            <a:r>
              <a:rPr lang="it-IT" sz="1400" dirty="0" err="1" smtClean="0"/>
              <a:t>unpolarized</a:t>
            </a:r>
            <a:r>
              <a:rPr lang="it-IT" sz="1400" dirty="0" smtClean="0"/>
              <a:t> and </a:t>
            </a:r>
            <a:r>
              <a:rPr lang="it-IT" sz="1400" dirty="0" err="1" smtClean="0"/>
              <a:t>longitudinally</a:t>
            </a:r>
            <a:r>
              <a:rPr lang="it-IT" sz="1400" dirty="0" smtClean="0"/>
              <a:t> </a:t>
            </a:r>
            <a:r>
              <a:rPr lang="it-IT" sz="1400" dirty="0" err="1" smtClean="0"/>
              <a:t>polarized</a:t>
            </a:r>
            <a:endParaRPr lang="it-IT" sz="1400" dirty="0" smtClean="0"/>
          </a:p>
          <a:p>
            <a:r>
              <a:rPr lang="en-US" sz="1400" dirty="0" smtClean="0"/>
              <a:t>       t</a:t>
            </a:r>
            <a:r>
              <a:rPr lang="it-IT" sz="1400" dirty="0" err="1" smtClean="0"/>
              <a:t>argets</a:t>
            </a:r>
            <a:r>
              <a:rPr lang="it-IT" sz="1400" dirty="0" smtClean="0"/>
              <a:t>, </a:t>
            </a:r>
            <a:r>
              <a:rPr lang="it-IT" sz="1400" b="1" dirty="0" smtClean="0"/>
              <a:t>complete the </a:t>
            </a:r>
            <a:r>
              <a:rPr lang="it-IT" sz="1400" b="1" dirty="0" err="1" smtClean="0"/>
              <a:t>mapping</a:t>
            </a:r>
            <a:r>
              <a:rPr lang="it-IT" sz="1400" b="1" dirty="0" smtClean="0"/>
              <a:t> of the TMD </a:t>
            </a:r>
            <a:r>
              <a:rPr lang="it-IT" sz="1400" b="1" dirty="0" err="1" smtClean="0"/>
              <a:t>table</a:t>
            </a:r>
            <a:r>
              <a:rPr lang="it-IT" sz="1400" b="1" dirty="0" smtClean="0"/>
              <a:t> </a:t>
            </a:r>
            <a:r>
              <a:rPr lang="it-IT" sz="1400" b="1" dirty="0" err="1" smtClean="0"/>
              <a:t>at</a:t>
            </a:r>
            <a:r>
              <a:rPr lang="it-IT" sz="1400" b="1" dirty="0" smtClean="0"/>
              <a:t> CLAS12</a:t>
            </a:r>
            <a:r>
              <a:rPr lang="it-IT" sz="1400" dirty="0" smtClean="0"/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218337" y="817081"/>
            <a:ext cx="8110187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</a:rPr>
              <a:t>Transverse spin effects in SIDIS at 11 </a:t>
            </a:r>
            <a:r>
              <a:rPr lang="en-US" sz="1600" b="1" dirty="0" err="1">
                <a:solidFill>
                  <a:srgbClr val="FF0000"/>
                </a:solidFill>
              </a:rPr>
              <a:t>GeV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</a:rPr>
              <a:t>with transversely</a:t>
            </a:r>
          </a:p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>
                <a:solidFill>
                  <a:srgbClr val="FF0000"/>
                </a:solidFill>
              </a:rPr>
              <a:t>polarized </a:t>
            </a:r>
            <a:r>
              <a:rPr lang="en-US" sz="1600" b="1" dirty="0" smtClean="0">
                <a:solidFill>
                  <a:srgbClr val="FF0000"/>
                </a:solidFill>
              </a:rPr>
              <a:t>target using </a:t>
            </a:r>
            <a:r>
              <a:rPr lang="en-US" sz="1600" b="1" dirty="0">
                <a:solidFill>
                  <a:srgbClr val="FF0000"/>
                </a:solidFill>
              </a:rPr>
              <a:t>the CLAS12 detector</a:t>
            </a:r>
          </a:p>
        </p:txBody>
      </p:sp>
      <p:sp>
        <p:nvSpPr>
          <p:cNvPr id="10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rgbClr val="898989"/>
                </a:solidFill>
              </a:rPr>
              <a:t> </a:t>
            </a:r>
            <a:r>
              <a:rPr lang="en-US" sz="1200" dirty="0" err="1" smtClean="0">
                <a:solidFill>
                  <a:schemeClr val="bg1"/>
                </a:solidFill>
              </a:rPr>
              <a:t>JLab</a:t>
            </a:r>
            <a:r>
              <a:rPr lang="en-US" sz="1200" dirty="0" smtClean="0">
                <a:solidFill>
                  <a:schemeClr val="bg1"/>
                </a:solidFill>
              </a:rPr>
              <a:t> PAC 39, 18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June 2012, Newport News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874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5414542" y="568543"/>
            <a:ext cx="3650822" cy="3380320"/>
            <a:chOff x="3354345" y="940039"/>
            <a:chExt cx="5866190" cy="5191611"/>
          </a:xfrm>
        </p:grpSpPr>
        <p:pic>
          <p:nvPicPr>
            <p:cNvPr id="14" name="Picture 13" descr="clas12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4345" y="940039"/>
              <a:ext cx="5866190" cy="5191611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7756436" y="1457958"/>
              <a:ext cx="580698" cy="1276274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sz="1200" dirty="0" smtClean="0"/>
                <a:t>DC </a:t>
              </a:r>
            </a:p>
            <a:p>
              <a:r>
                <a:rPr lang="en-US" sz="1200" dirty="0" smtClean="0"/>
                <a:t>R3</a:t>
              </a:r>
            </a:p>
            <a:p>
              <a:r>
                <a:rPr lang="en-US" sz="1200" dirty="0" smtClean="0"/>
                <a:t>R2</a:t>
              </a:r>
            </a:p>
            <a:p>
              <a:r>
                <a:rPr lang="en-US" sz="1200" dirty="0" smtClean="0"/>
                <a:t>R1</a:t>
              </a:r>
              <a:endParaRPr lang="en-US" sz="12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884098" y="2417237"/>
              <a:ext cx="549305" cy="425425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sz="1200" dirty="0"/>
                <a:t>E</a:t>
              </a:r>
              <a:r>
                <a:rPr lang="en-US" sz="1200" dirty="0" smtClean="0"/>
                <a:t>C 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099728" y="5379735"/>
              <a:ext cx="873687" cy="425425"/>
            </a:xfrm>
            <a:prstGeom prst="rect">
              <a:avLst/>
            </a:prstGeom>
            <a:gradFill>
              <a:gsLst>
                <a:gs pos="0">
                  <a:srgbClr val="E4C535"/>
                </a:gs>
                <a:gs pos="100000">
                  <a:schemeClr val="accent3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tx1"/>
                  </a:solidFill>
                </a:rPr>
                <a:t>Torus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751222" y="1343057"/>
              <a:ext cx="810273" cy="425425"/>
            </a:xfrm>
            <a:prstGeom prst="rect">
              <a:avLst/>
            </a:prstGeom>
            <a:gradFill>
              <a:gsLst>
                <a:gs pos="0">
                  <a:srgbClr val="008000"/>
                </a:gs>
                <a:gs pos="100000">
                  <a:schemeClr val="accent3">
                    <a:lumMod val="40000"/>
                    <a:lumOff val="60000"/>
                  </a:schemeClr>
                </a:gs>
              </a:gsLst>
            </a:gradFill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FTOF</a:t>
              </a:r>
              <a:endParaRPr lang="en-US" sz="12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798568" y="5006059"/>
              <a:ext cx="792117" cy="425425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100000">
                  <a:schemeClr val="accent2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PCAL</a:t>
              </a:r>
              <a:endParaRPr lang="en-US" sz="12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965033" y="3465771"/>
              <a:ext cx="830347" cy="425425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HTCC</a:t>
              </a:r>
              <a:endParaRPr lang="en-US" sz="12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756436" y="5359147"/>
              <a:ext cx="1167480" cy="425425"/>
            </a:xfrm>
            <a:prstGeom prst="rect">
              <a:avLst/>
            </a:prstGeom>
            <a:gradFill>
              <a:gsLst>
                <a:gs pos="0">
                  <a:srgbClr val="0000FF"/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sz="1200" dirty="0" smtClean="0"/>
                <a:t>Solenoid</a:t>
              </a:r>
              <a:endParaRPr lang="en-US" sz="1200" dirty="0"/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5069639" y="2897009"/>
              <a:ext cx="981285" cy="568761"/>
              <a:chOff x="7620148" y="1625006"/>
              <a:chExt cx="1962569" cy="568761"/>
            </a:xfrm>
          </p:grpSpPr>
          <p:sp>
            <p:nvSpPr>
              <p:cNvPr id="31" name="10-Point Star 30"/>
              <p:cNvSpPr/>
              <p:nvPr/>
            </p:nvSpPr>
            <p:spPr>
              <a:xfrm>
                <a:off x="7937280" y="1625006"/>
                <a:ext cx="1510957" cy="568761"/>
              </a:xfrm>
              <a:prstGeom prst="star10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b="1" dirty="0"/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7620148" y="1654158"/>
                <a:ext cx="1962569" cy="4726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sz="1200" dirty="0" smtClean="0">
                    <a:solidFill>
                      <a:schemeClr val="bg1"/>
                    </a:solidFill>
                  </a:rPr>
                  <a:t>RICH</a:t>
                </a: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6980723" y="4336961"/>
              <a:ext cx="1066062" cy="568761"/>
              <a:chOff x="7772012" y="1625006"/>
              <a:chExt cx="2132124" cy="568761"/>
            </a:xfrm>
          </p:grpSpPr>
          <p:sp>
            <p:nvSpPr>
              <p:cNvPr id="29" name="10-Point Star 28"/>
              <p:cNvSpPr/>
              <p:nvPr/>
            </p:nvSpPr>
            <p:spPr>
              <a:xfrm>
                <a:off x="7937276" y="1625006"/>
                <a:ext cx="1803357" cy="568761"/>
              </a:xfrm>
              <a:prstGeom prst="star10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b="1" dirty="0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7772012" y="1681374"/>
                <a:ext cx="2132124" cy="4254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bg1"/>
                    </a:solidFill>
                  </a:rPr>
                  <a:t>HD-Ice</a:t>
                </a: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Rounded Rectangle 1"/>
          <p:cNvSpPr/>
          <p:nvPr/>
        </p:nvSpPr>
        <p:spPr>
          <a:xfrm>
            <a:off x="855573" y="3890213"/>
            <a:ext cx="7352631" cy="237957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2581488" y="-76200"/>
            <a:ext cx="3834929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Beam time request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31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3065" y="979470"/>
            <a:ext cx="7466661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T</a:t>
            </a:r>
            <a:r>
              <a:rPr lang="it-IT" sz="1600" dirty="0" smtClean="0"/>
              <a:t>he </a:t>
            </a:r>
            <a:r>
              <a:rPr lang="it-IT" sz="1600" dirty="0" err="1" smtClean="0"/>
              <a:t>proposed</a:t>
            </a:r>
            <a:r>
              <a:rPr lang="it-IT" sz="1600" dirty="0" smtClean="0"/>
              <a:t> </a:t>
            </a:r>
            <a:r>
              <a:rPr lang="it-IT" sz="1600" dirty="0" err="1" smtClean="0"/>
              <a:t>experiment</a:t>
            </a:r>
            <a:r>
              <a:rPr lang="it-IT" sz="1600" dirty="0" smtClean="0"/>
              <a:t> </a:t>
            </a:r>
            <a:r>
              <a:rPr lang="it-IT" sz="1600" dirty="0" err="1" smtClean="0"/>
              <a:t>requires</a:t>
            </a:r>
            <a:r>
              <a:rPr lang="it-IT" sz="1600" dirty="0" smtClean="0"/>
              <a:t>:</a:t>
            </a:r>
          </a:p>
          <a:p>
            <a:pPr marL="342900" indent="-342900">
              <a:buFont typeface="Wingdings" pitchFamily="2" charset="2"/>
              <a:buChar char="Ø"/>
            </a:pPr>
            <a:endParaRPr lang="it-IT" sz="1600" dirty="0"/>
          </a:p>
          <a:p>
            <a:pPr marL="342900" indent="-342900">
              <a:buFont typeface="Wingdings" pitchFamily="2" charset="2"/>
              <a:buChar char="Ø"/>
            </a:pPr>
            <a:r>
              <a:rPr lang="it-IT" sz="1600" dirty="0" smtClean="0"/>
              <a:t>11 </a:t>
            </a:r>
            <a:r>
              <a:rPr lang="it-IT" sz="1600" dirty="0" err="1" smtClean="0"/>
              <a:t>GeV</a:t>
            </a:r>
            <a:r>
              <a:rPr lang="it-IT" sz="1600" dirty="0" smtClean="0"/>
              <a:t> (</a:t>
            </a:r>
            <a:r>
              <a:rPr lang="it-IT" sz="1600" dirty="0" err="1" smtClean="0"/>
              <a:t>highly</a:t>
            </a:r>
            <a:r>
              <a:rPr lang="it-IT" sz="1600" dirty="0" smtClean="0"/>
              <a:t> </a:t>
            </a:r>
            <a:r>
              <a:rPr lang="it-IT" sz="1600" dirty="0" err="1" smtClean="0"/>
              <a:t>polarized</a:t>
            </a:r>
            <a:r>
              <a:rPr lang="it-IT" sz="1600" dirty="0" smtClean="0"/>
              <a:t>) electron </a:t>
            </a:r>
            <a:r>
              <a:rPr lang="it-IT" sz="1600" dirty="0" err="1" smtClean="0"/>
              <a:t>beam</a:t>
            </a:r>
            <a:r>
              <a:rPr lang="it-IT" sz="1600" dirty="0" smtClean="0"/>
              <a:t> </a:t>
            </a:r>
          </a:p>
          <a:p>
            <a:pPr marL="342900" indent="-342900">
              <a:buFont typeface="Wingdings" pitchFamily="2" charset="2"/>
              <a:buChar char="Ø"/>
            </a:pPr>
            <a:endParaRPr lang="it-IT" sz="1600" dirty="0"/>
          </a:p>
          <a:p>
            <a:pPr marL="342900" indent="-342900">
              <a:buFont typeface="Wingdings" pitchFamily="2" charset="2"/>
              <a:buChar char="Ø"/>
            </a:pPr>
            <a:r>
              <a:rPr lang="it-IT" sz="1600" dirty="0" smtClean="0"/>
              <a:t>CLAS12 detector </a:t>
            </a:r>
            <a:r>
              <a:rPr lang="it-IT" sz="1600" dirty="0" err="1" smtClean="0"/>
              <a:t>equipped</a:t>
            </a:r>
            <a:r>
              <a:rPr lang="it-IT" sz="1600" dirty="0" smtClean="0"/>
              <a:t> with:</a:t>
            </a:r>
          </a:p>
          <a:p>
            <a:pPr marL="342900" indent="-342900">
              <a:buFont typeface="Wingdings" pitchFamily="2" charset="2"/>
              <a:buChar char="Ø"/>
            </a:pPr>
            <a:endParaRPr lang="it-IT" sz="800" dirty="0"/>
          </a:p>
          <a:p>
            <a:r>
              <a:rPr lang="it-IT" sz="1600" dirty="0" smtClean="0"/>
              <a:t>       - HD-</a:t>
            </a:r>
            <a:r>
              <a:rPr lang="it-IT" sz="1600" dirty="0" err="1" smtClean="0"/>
              <a:t>Ice</a:t>
            </a:r>
            <a:r>
              <a:rPr lang="it-IT" sz="1600" dirty="0" smtClean="0"/>
              <a:t> </a:t>
            </a:r>
            <a:r>
              <a:rPr lang="it-IT" sz="1600" dirty="0" err="1" smtClean="0"/>
              <a:t>transversely</a:t>
            </a:r>
            <a:r>
              <a:rPr lang="it-IT" sz="1600" dirty="0" smtClean="0"/>
              <a:t> </a:t>
            </a:r>
            <a:r>
              <a:rPr lang="it-IT" sz="1600" dirty="0" err="1" smtClean="0"/>
              <a:t>polarized</a:t>
            </a:r>
            <a:r>
              <a:rPr lang="it-IT" sz="1600" dirty="0" smtClean="0"/>
              <a:t> target</a:t>
            </a:r>
          </a:p>
          <a:p>
            <a:endParaRPr lang="it-IT" sz="800" dirty="0" smtClean="0"/>
          </a:p>
          <a:p>
            <a:r>
              <a:rPr lang="it-IT" sz="1600" dirty="0" smtClean="0"/>
              <a:t>       - </a:t>
            </a:r>
            <a:r>
              <a:rPr lang="it-IT" sz="1600" dirty="0" err="1"/>
              <a:t>S</a:t>
            </a:r>
            <a:r>
              <a:rPr lang="it-IT" sz="1600" dirty="0" err="1" smtClean="0"/>
              <a:t>uitable</a:t>
            </a:r>
            <a:r>
              <a:rPr lang="it-IT" sz="1600" dirty="0" smtClean="0"/>
              <a:t> </a:t>
            </a:r>
            <a:r>
              <a:rPr lang="it-IT" sz="1600" dirty="0" err="1" smtClean="0"/>
              <a:t>magnetic</a:t>
            </a:r>
            <a:r>
              <a:rPr lang="it-IT" sz="1600" dirty="0" smtClean="0"/>
              <a:t> </a:t>
            </a:r>
            <a:r>
              <a:rPr lang="it-IT" sz="1600" dirty="0" err="1" smtClean="0"/>
              <a:t>system</a:t>
            </a:r>
            <a:r>
              <a:rPr lang="it-IT" sz="1600" dirty="0" smtClean="0"/>
              <a:t> (</a:t>
            </a:r>
            <a:r>
              <a:rPr lang="it-IT" sz="1600" dirty="0" err="1" smtClean="0"/>
              <a:t>compensation</a:t>
            </a:r>
            <a:r>
              <a:rPr lang="it-IT" sz="1600" dirty="0" smtClean="0"/>
              <a:t> + </a:t>
            </a:r>
            <a:r>
              <a:rPr lang="it-IT" sz="1600" dirty="0" err="1" smtClean="0"/>
              <a:t>saddle</a:t>
            </a:r>
            <a:r>
              <a:rPr lang="it-IT" sz="1600" dirty="0" smtClean="0"/>
              <a:t> coil)</a:t>
            </a:r>
          </a:p>
          <a:p>
            <a:endParaRPr lang="it-IT" sz="800" dirty="0" smtClean="0"/>
          </a:p>
          <a:p>
            <a:r>
              <a:rPr lang="it-IT" sz="800" dirty="0"/>
              <a:t> </a:t>
            </a:r>
            <a:r>
              <a:rPr lang="it-IT" sz="1600" dirty="0" smtClean="0"/>
              <a:t>      - RICH (</a:t>
            </a:r>
            <a:r>
              <a:rPr lang="it-IT" sz="1600" dirty="0" err="1" smtClean="0"/>
              <a:t>pion</a:t>
            </a:r>
            <a:r>
              <a:rPr lang="it-IT" sz="1600" dirty="0" smtClean="0"/>
              <a:t>/</a:t>
            </a:r>
            <a:r>
              <a:rPr lang="it-IT" sz="1600" dirty="0" err="1" smtClean="0"/>
              <a:t>kaon</a:t>
            </a:r>
            <a:r>
              <a:rPr lang="it-IT" sz="1600" dirty="0" smtClean="0"/>
              <a:t> </a:t>
            </a:r>
            <a:r>
              <a:rPr lang="it-IT" sz="1600" dirty="0" err="1" smtClean="0"/>
              <a:t>separation</a:t>
            </a:r>
            <a:r>
              <a:rPr lang="it-IT" sz="1600" dirty="0" smtClean="0"/>
              <a:t> </a:t>
            </a:r>
            <a:r>
              <a:rPr lang="it-IT" sz="1600" dirty="0" err="1" smtClean="0"/>
              <a:t>within</a:t>
            </a:r>
            <a:r>
              <a:rPr lang="it-IT" sz="1600" dirty="0" smtClean="0"/>
              <a:t> 3-8 </a:t>
            </a:r>
            <a:r>
              <a:rPr lang="it-IT" sz="1600" dirty="0" err="1" smtClean="0"/>
              <a:t>GeV</a:t>
            </a:r>
            <a:r>
              <a:rPr lang="it-IT" sz="1600" dirty="0" smtClean="0"/>
              <a:t>/c</a:t>
            </a:r>
            <a:r>
              <a:rPr lang="it-IT" sz="1400" dirty="0" smtClean="0"/>
              <a:t>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80449" y="4090732"/>
            <a:ext cx="7017366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order to reach the desired statistical precision at high-x </a:t>
            </a:r>
          </a:p>
          <a:p>
            <a:r>
              <a:rPr lang="en-US" dirty="0" smtClean="0"/>
              <a:t>(valence region) and high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baseline="-25000" dirty="0" smtClean="0"/>
              <a:t> </a:t>
            </a:r>
            <a:r>
              <a:rPr lang="en-US" dirty="0" smtClean="0"/>
              <a:t>for both pion and </a:t>
            </a:r>
            <a:r>
              <a:rPr lang="en-US" dirty="0" err="1" smtClean="0"/>
              <a:t>kaons</a:t>
            </a:r>
            <a:r>
              <a:rPr lang="en-US" dirty="0" smtClean="0"/>
              <a:t>, and to</a:t>
            </a:r>
          </a:p>
          <a:p>
            <a:r>
              <a:rPr lang="en-US" dirty="0"/>
              <a:t>a</a:t>
            </a:r>
            <a:r>
              <a:rPr lang="en-US" dirty="0" smtClean="0"/>
              <a:t>llow a fully </a:t>
            </a:r>
            <a:r>
              <a:rPr lang="en-US" dirty="0" err="1" smtClean="0"/>
              <a:t>differentyal</a:t>
            </a:r>
            <a:r>
              <a:rPr lang="en-US" dirty="0" smtClean="0"/>
              <a:t> analysis in x,Q</a:t>
            </a:r>
            <a:r>
              <a:rPr lang="en-US" baseline="30000" dirty="0" smtClean="0"/>
              <a:t>2</a:t>
            </a:r>
            <a:r>
              <a:rPr lang="en-US" dirty="0" smtClean="0"/>
              <a:t>,z,p</a:t>
            </a:r>
            <a:r>
              <a:rPr lang="en-US" baseline="-25000" dirty="0" smtClean="0"/>
              <a:t>T</a:t>
            </a:r>
            <a:r>
              <a:rPr lang="en-US" dirty="0" smtClean="0"/>
              <a:t> </a:t>
            </a:r>
          </a:p>
          <a:p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</a:t>
            </a:r>
            <a:r>
              <a:rPr lang="en-US" dirty="0" smtClean="0">
                <a:solidFill>
                  <a:srgbClr val="0000FF"/>
                </a:solidFill>
              </a:rPr>
              <a:t>      </a:t>
            </a:r>
            <a:r>
              <a:rPr lang="en-US" b="1" dirty="0" smtClean="0">
                <a:solidFill>
                  <a:srgbClr val="0000FF"/>
                </a:solidFill>
              </a:rPr>
              <a:t>we ask the PAC to award 110 days of beam time</a:t>
            </a:r>
            <a:endParaRPr lang="en-US" b="1" dirty="0">
              <a:solidFill>
                <a:srgbClr val="0000FF"/>
              </a:solidFill>
            </a:endParaRPr>
          </a:p>
          <a:p>
            <a:endParaRPr lang="en-US" dirty="0" smtClean="0"/>
          </a:p>
          <a:p>
            <a:r>
              <a:rPr lang="en-US" sz="1600" dirty="0" smtClean="0"/>
              <a:t>(including 10 days for calibrations, empty target runs, supportive tests, etc.)</a:t>
            </a:r>
            <a:endParaRPr lang="en-US" sz="1600" dirty="0"/>
          </a:p>
        </p:txBody>
      </p:sp>
      <p:sp>
        <p:nvSpPr>
          <p:cNvPr id="34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rgbClr val="898989"/>
                </a:solidFill>
              </a:rPr>
              <a:t> </a:t>
            </a:r>
            <a:r>
              <a:rPr lang="en-US" sz="1200" dirty="0" err="1" smtClean="0">
                <a:solidFill>
                  <a:schemeClr val="bg1"/>
                </a:solidFill>
              </a:rPr>
              <a:t>JLab</a:t>
            </a:r>
            <a:r>
              <a:rPr lang="en-US" sz="1200" dirty="0" smtClean="0">
                <a:solidFill>
                  <a:schemeClr val="bg1"/>
                </a:solidFill>
              </a:rPr>
              <a:t> PAC 39, 18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June 2012, Newport News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425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"/>
            <a:ext cx="7772400" cy="609600"/>
          </a:xfrm>
        </p:spPr>
        <p:txBody>
          <a:bodyPr/>
          <a:lstStyle/>
          <a:p>
            <a:pPr eaLnBrk="1" hangingPunct="1"/>
            <a:r>
              <a:rPr lang="en-US" sz="2400">
                <a:latin typeface="Times" charset="0"/>
                <a:ea typeface="ＭＳ Ｐゴシック" charset="0"/>
                <a:cs typeface="ＭＳ Ｐゴシック" charset="0"/>
              </a:rPr>
              <a:t>HDice operations during g14 / E06-101</a:t>
            </a:r>
          </a:p>
        </p:txBody>
      </p:sp>
      <p:sp>
        <p:nvSpPr>
          <p:cNvPr id="13315" name="TextBox 2"/>
          <p:cNvSpPr txBox="1">
            <a:spLocks noChangeArrowheads="1"/>
          </p:cNvSpPr>
          <p:nvPr/>
        </p:nvSpPr>
        <p:spPr bwMode="auto">
          <a:xfrm>
            <a:off x="228600" y="838200"/>
            <a:ext cx="4097338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 i="1">
                <a:latin typeface="Times New Roman" charset="0"/>
                <a:cs typeface="Times New Roman" charset="0"/>
              </a:rPr>
              <a:t>• HD targets condensed, polarized</a:t>
            </a:r>
          </a:p>
          <a:p>
            <a:r>
              <a:rPr lang="en-US" sz="2000" i="1">
                <a:latin typeface="Times New Roman" charset="0"/>
                <a:cs typeface="Times New Roman" charset="0"/>
              </a:rPr>
              <a:t>   and aged to the Frozen-Spin state</a:t>
            </a:r>
          </a:p>
          <a:p>
            <a:r>
              <a:rPr lang="en-US" sz="2000" i="1">
                <a:latin typeface="Times New Roman" charset="0"/>
                <a:cs typeface="Times New Roman" charset="0"/>
              </a:rPr>
              <a:t>   in HDice Lab (TestLab annex)</a:t>
            </a:r>
          </a:p>
          <a:p>
            <a:endParaRPr lang="en-US" sz="1000" i="1">
              <a:latin typeface="Times New Roman" charset="0"/>
              <a:cs typeface="Times New Roman" charset="0"/>
            </a:endParaRPr>
          </a:p>
          <a:p>
            <a:r>
              <a:rPr lang="en-US" sz="2000" i="1">
                <a:latin typeface="Times New Roman" charset="0"/>
                <a:cs typeface="Times New Roman" charset="0"/>
              </a:rPr>
              <a:t>• transferred as solid, polarized HD</a:t>
            </a:r>
          </a:p>
          <a:p>
            <a:r>
              <a:rPr lang="en-US" sz="2000" i="1">
                <a:latin typeface="Times New Roman" charset="0"/>
                <a:cs typeface="Times New Roman" charset="0"/>
              </a:rPr>
              <a:t>   between cryostats; moved to Hall B</a:t>
            </a:r>
          </a:p>
          <a:p>
            <a:endParaRPr lang="en-US" sz="1000" i="1">
              <a:latin typeface="Times New Roman" charset="0"/>
              <a:cs typeface="Times New Roman" charset="0"/>
            </a:endParaRPr>
          </a:p>
          <a:p>
            <a:r>
              <a:rPr lang="en-US" sz="2000" i="1">
                <a:latin typeface="Times New Roman" charset="0"/>
                <a:cs typeface="Times New Roman" charset="0"/>
              </a:rPr>
              <a:t>• In-Beam Cryostat (IBC) operates in</a:t>
            </a:r>
          </a:p>
          <a:p>
            <a:r>
              <a:rPr lang="en-US" sz="2000" i="1">
                <a:latin typeface="Times New Roman" charset="0"/>
                <a:cs typeface="Times New Roman" charset="0"/>
              </a:rPr>
              <a:t>  Hall at 50 mK, 0.9 tesla</a:t>
            </a:r>
          </a:p>
          <a:p>
            <a:endParaRPr lang="en-US" sz="1000" i="1">
              <a:latin typeface="Times New Roman" charset="0"/>
              <a:cs typeface="Times New Roman" charset="0"/>
            </a:endParaRPr>
          </a:p>
          <a:p>
            <a:r>
              <a:rPr lang="en-US" sz="2000" i="1">
                <a:latin typeface="Times New Roman" charset="0"/>
                <a:cs typeface="Times New Roman" charset="0"/>
              </a:rPr>
              <a:t>• g14 ran from Nov/11 to May/12</a:t>
            </a:r>
          </a:p>
          <a:p>
            <a:r>
              <a:rPr lang="en-US" sz="2000" i="1">
                <a:latin typeface="Times New Roman" charset="0"/>
                <a:cs typeface="Times New Roman" charset="0"/>
              </a:rPr>
              <a:t>   with 15</a:t>
            </a:r>
            <a:r>
              <a:rPr lang="en-US" sz="1800" i="1">
                <a:latin typeface="Times New Roman" charset="0"/>
                <a:cs typeface="Times New Roman" charset="0"/>
              </a:rPr>
              <a:t>mm</a:t>
            </a:r>
            <a:r>
              <a:rPr lang="en-US" sz="2000" i="1">
                <a:latin typeface="Times New Roman" charset="0"/>
                <a:cs typeface="Times New Roman" charset="0"/>
              </a:rPr>
              <a:t> Ø ×50</a:t>
            </a:r>
            <a:r>
              <a:rPr lang="en-US" sz="1800" i="1">
                <a:latin typeface="Times New Roman" charset="0"/>
                <a:cs typeface="Times New Roman" charset="0"/>
              </a:rPr>
              <a:t>mm </a:t>
            </a:r>
            <a:r>
              <a:rPr lang="en-US" sz="2000" i="1">
                <a:latin typeface="Times New Roman" charset="0"/>
                <a:cs typeface="Times New Roman" charset="0"/>
              </a:rPr>
              <a:t>long HD cells</a:t>
            </a:r>
          </a:p>
          <a:p>
            <a:endParaRPr lang="en-US" sz="1000" i="1">
              <a:latin typeface="Times New Roman" charset="0"/>
              <a:cs typeface="Times New Roman" charset="0"/>
            </a:endParaRPr>
          </a:p>
          <a:p>
            <a:r>
              <a:rPr lang="en-US" sz="2000" i="1">
                <a:latin typeface="Times New Roman" charset="0"/>
                <a:cs typeface="Times New Roman" charset="0"/>
              </a:rPr>
              <a:t>• γ-beam lifetimes ~ years with 10</a:t>
            </a:r>
            <a:r>
              <a:rPr lang="en-US" sz="2000" i="1" baseline="30000">
                <a:latin typeface="Times New Roman" charset="0"/>
                <a:cs typeface="Times New Roman" charset="0"/>
              </a:rPr>
              <a:t>8</a:t>
            </a:r>
            <a:r>
              <a:rPr lang="en-US" sz="2000" i="1">
                <a:latin typeface="Times New Roman" charset="0"/>
                <a:cs typeface="Times New Roman" charset="0"/>
              </a:rPr>
              <a:t> γ/s</a:t>
            </a:r>
          </a:p>
        </p:txBody>
      </p:sp>
      <p:pic>
        <p:nvPicPr>
          <p:cNvPr id="13316" name="Picture 3" descr="100_20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2" r="5852" b="-816"/>
          <a:stretch>
            <a:fillRect/>
          </a:stretch>
        </p:blipFill>
        <p:spPr bwMode="auto">
          <a:xfrm>
            <a:off x="4341813" y="1008063"/>
            <a:ext cx="4648200" cy="348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TextBox 4"/>
          <p:cNvSpPr txBox="1">
            <a:spLocks noChangeArrowheads="1"/>
          </p:cNvSpPr>
          <p:nvPr/>
        </p:nvSpPr>
        <p:spPr bwMode="auto">
          <a:xfrm>
            <a:off x="228600" y="4635500"/>
            <a:ext cx="8763000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 i="1"/>
              <a:t>• HD targets used for eHD tests in Feb/12 and Mar/12</a:t>
            </a:r>
          </a:p>
          <a:p>
            <a:endParaRPr lang="en-US" sz="1000" i="1"/>
          </a:p>
          <a:p>
            <a:r>
              <a:rPr lang="en-US" sz="2000" i="1"/>
              <a:t>  </a:t>
            </a:r>
            <a:r>
              <a:rPr lang="en-US" sz="1600" i="1">
                <a:latin typeface="Wingdings" charset="0"/>
                <a:cs typeface="Wingdings" charset="0"/>
              </a:rPr>
              <a:t></a:t>
            </a:r>
            <a:r>
              <a:rPr lang="en-US" sz="2000" i="1">
                <a:latin typeface="Times New Roman" charset="0"/>
                <a:cs typeface="Wingdings" charset="0"/>
              </a:rPr>
              <a:t> H polarization does not appear to suffer radiation damage with 1 nA; D does</a:t>
            </a:r>
          </a:p>
          <a:p>
            <a:endParaRPr lang="en-US" sz="1000" i="1">
              <a:latin typeface="Times New Roman" charset="0"/>
              <a:cs typeface="Wingdings" charset="0"/>
            </a:endParaRPr>
          </a:p>
          <a:p>
            <a:r>
              <a:rPr lang="en-US" sz="2000" i="1">
                <a:latin typeface="Times New Roman" charset="0"/>
                <a:cs typeface="Wingdings" charset="0"/>
              </a:rPr>
              <a:t>  </a:t>
            </a:r>
            <a:r>
              <a:rPr lang="en-US" sz="1600" i="1">
                <a:latin typeface="Wingdings" charset="0"/>
                <a:cs typeface="Wingdings" charset="0"/>
              </a:rPr>
              <a:t></a:t>
            </a:r>
            <a:r>
              <a:rPr lang="en-US" sz="2000" i="1">
                <a:latin typeface="Times New Roman" charset="0"/>
                <a:cs typeface="Wingdings" charset="0"/>
              </a:rPr>
              <a:t> heat removal needs improvement – faster raster, larger diameter cell, </a:t>
            </a:r>
          </a:p>
          <a:p>
            <a:r>
              <a:rPr lang="en-US" sz="2000" i="1">
                <a:latin typeface="Times New Roman" charset="0"/>
                <a:cs typeface="Wingdings" charset="0"/>
              </a:rPr>
              <a:t>                                                               additional cooling wires, …</a:t>
            </a:r>
          </a:p>
          <a:p>
            <a:endParaRPr lang="en-US" sz="400">
              <a:latin typeface="Times New Roman" charset="0"/>
              <a:cs typeface="Wingding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007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"/>
            <a:ext cx="7772400" cy="609600"/>
          </a:xfrm>
        </p:spPr>
        <p:txBody>
          <a:bodyPr/>
          <a:lstStyle/>
          <a:p>
            <a:pPr eaLnBrk="1" hangingPunct="1"/>
            <a:r>
              <a:rPr lang="en-US" sz="2400" i="1">
                <a:solidFill>
                  <a:srgbClr val="008000"/>
                </a:solidFill>
                <a:latin typeface="Times" charset="0"/>
                <a:ea typeface="ＭＳ Ｐゴシック" charset="0"/>
                <a:cs typeface="ＭＳ Ｐゴシック" charset="0"/>
              </a:rPr>
              <a:t>H</a:t>
            </a:r>
            <a:r>
              <a:rPr lang="en-US" sz="2400" i="1">
                <a:latin typeface="Times" charset="0"/>
                <a:ea typeface="ＭＳ Ｐゴシック" charset="0"/>
                <a:cs typeface="ＭＳ Ｐゴシック" charset="0"/>
              </a:rPr>
              <a:t>D polarization during g14/E06-101</a:t>
            </a:r>
          </a:p>
        </p:txBody>
      </p:sp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2211388" y="84138"/>
            <a:ext cx="422275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600">
                <a:solidFill>
                  <a:srgbClr val="008000"/>
                </a:solidFill>
                <a:latin typeface="Wingdings" charset="0"/>
                <a:cs typeface="Wingdings" charset="0"/>
              </a:rPr>
              <a:t></a:t>
            </a:r>
            <a:endParaRPr lang="en-US" sz="1600">
              <a:solidFill>
                <a:srgbClr val="008000"/>
              </a:solidFill>
              <a:latin typeface="Symbol" charset="0"/>
              <a:cs typeface="Symbol" charset="0"/>
            </a:endParaRPr>
          </a:p>
        </p:txBody>
      </p:sp>
      <p:pic>
        <p:nvPicPr>
          <p:cNvPr id="13316" name="Picture 4" descr="H pol during g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3" b="9161"/>
          <a:stretch>
            <a:fillRect/>
          </a:stretch>
        </p:blipFill>
        <p:spPr bwMode="auto">
          <a:xfrm>
            <a:off x="838200" y="914400"/>
            <a:ext cx="7543800" cy="541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9968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2256" y="1267753"/>
            <a:ext cx="2176405" cy="1899582"/>
          </a:xfrm>
          <a:prstGeom prst="rect">
            <a:avLst/>
          </a:prstGeom>
        </p:spPr>
      </p:pic>
      <p:sp>
        <p:nvSpPr>
          <p:cNvPr id="359427" name="Text Box 3"/>
          <p:cNvSpPr txBox="1">
            <a:spLocks noChangeArrowheads="1"/>
          </p:cNvSpPr>
          <p:nvPr/>
        </p:nvSpPr>
        <p:spPr bwMode="auto">
          <a:xfrm>
            <a:off x="3557552" y="4847602"/>
            <a:ext cx="1773238" cy="4064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0">
                <a:latin typeface="Arial" pitchFamily="-108" charset="0"/>
              </a:rPr>
              <a:t>PDFs f</a:t>
            </a:r>
            <a:r>
              <a:rPr lang="en-US" sz="2000" b="0" baseline="-25000">
                <a:latin typeface="Arial" pitchFamily="-108" charset="0"/>
              </a:rPr>
              <a:t>p</a:t>
            </a:r>
            <a:r>
              <a:rPr lang="en-US" sz="2000" b="0" baseline="30000">
                <a:latin typeface="Arial" pitchFamily="-108" charset="0"/>
              </a:rPr>
              <a:t>u</a:t>
            </a:r>
            <a:r>
              <a:rPr lang="en-US" sz="2000" b="0">
                <a:latin typeface="Arial" pitchFamily="-108" charset="0"/>
              </a:rPr>
              <a:t>(x),…</a:t>
            </a:r>
          </a:p>
        </p:txBody>
      </p:sp>
      <p:sp>
        <p:nvSpPr>
          <p:cNvPr id="359429" name="Text Box 5"/>
          <p:cNvSpPr txBox="1">
            <a:spLocks noChangeArrowheads="1"/>
          </p:cNvSpPr>
          <p:nvPr/>
        </p:nvSpPr>
        <p:spPr bwMode="auto">
          <a:xfrm>
            <a:off x="844725" y="3173682"/>
            <a:ext cx="2762250" cy="4064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0" dirty="0">
                <a:latin typeface="Arial" pitchFamily="-108" charset="0"/>
              </a:rPr>
              <a:t>TMD PDFs: </a:t>
            </a:r>
            <a:r>
              <a:rPr lang="en-US" sz="2000" b="0" dirty="0" err="1">
                <a:latin typeface="Arial" pitchFamily="-108" charset="0"/>
              </a:rPr>
              <a:t>f</a:t>
            </a:r>
            <a:r>
              <a:rPr lang="en-US" sz="2000" b="0" baseline="-25000" dirty="0" err="1">
                <a:latin typeface="Arial" pitchFamily="-108" charset="0"/>
              </a:rPr>
              <a:t>p</a:t>
            </a:r>
            <a:r>
              <a:rPr lang="en-US" sz="2000" b="0" baseline="30000" dirty="0" err="1">
                <a:latin typeface="Arial" pitchFamily="-108" charset="0"/>
              </a:rPr>
              <a:t>u</a:t>
            </a:r>
            <a:r>
              <a:rPr lang="en-US" sz="2000" b="0" dirty="0">
                <a:latin typeface="Arial" pitchFamily="-108" charset="0"/>
              </a:rPr>
              <a:t>(</a:t>
            </a:r>
            <a:r>
              <a:rPr lang="en-US" sz="2000" b="0" dirty="0" err="1">
                <a:latin typeface="Arial" pitchFamily="-108" charset="0"/>
              </a:rPr>
              <a:t>x,k</a:t>
            </a:r>
            <a:r>
              <a:rPr lang="en-US" sz="2000" b="0" baseline="-25000" dirty="0" err="1">
                <a:latin typeface="Arial" pitchFamily="-108" charset="0"/>
              </a:rPr>
              <a:t>T</a:t>
            </a:r>
            <a:r>
              <a:rPr lang="en-US" sz="2000" b="0" dirty="0">
                <a:latin typeface="Arial" pitchFamily="-108" charset="0"/>
              </a:rPr>
              <a:t>),…</a:t>
            </a:r>
          </a:p>
        </p:txBody>
      </p:sp>
      <p:sp>
        <p:nvSpPr>
          <p:cNvPr id="359430" name="Text Box 6"/>
          <p:cNvSpPr txBox="1">
            <a:spLocks noChangeArrowheads="1"/>
          </p:cNvSpPr>
          <p:nvPr/>
        </p:nvSpPr>
        <p:spPr bwMode="auto">
          <a:xfrm rot="2338822">
            <a:off x="3604907" y="4049404"/>
            <a:ext cx="6461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0" dirty="0">
                <a:latin typeface="Arial" pitchFamily="-108" charset="0"/>
              </a:rPr>
              <a:t>d</a:t>
            </a:r>
            <a:r>
              <a:rPr lang="en-US" sz="2000" b="0" baseline="30000" dirty="0">
                <a:latin typeface="Arial" pitchFamily="-108" charset="0"/>
              </a:rPr>
              <a:t>2</a:t>
            </a:r>
            <a:r>
              <a:rPr lang="en-US" sz="2000" b="0" dirty="0">
                <a:latin typeface="Arial" pitchFamily="-108" charset="0"/>
              </a:rPr>
              <a:t>k</a:t>
            </a:r>
            <a:r>
              <a:rPr lang="en-US" sz="2000" b="0" baseline="-25000" dirty="0">
                <a:latin typeface="Arial" pitchFamily="-108" charset="0"/>
              </a:rPr>
              <a:t>T</a:t>
            </a:r>
          </a:p>
        </p:txBody>
      </p:sp>
      <p:sp>
        <p:nvSpPr>
          <p:cNvPr id="359431" name="Line 7"/>
          <p:cNvSpPr>
            <a:spLocks noChangeShapeType="1"/>
          </p:cNvSpPr>
          <p:nvPr/>
        </p:nvSpPr>
        <p:spPr bwMode="auto">
          <a:xfrm flipH="1">
            <a:off x="4343400" y="4106610"/>
            <a:ext cx="977760" cy="68380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433" name="Text Box 9"/>
          <p:cNvSpPr txBox="1">
            <a:spLocks noChangeArrowheads="1"/>
          </p:cNvSpPr>
          <p:nvPr/>
        </p:nvSpPr>
        <p:spPr bwMode="auto">
          <a:xfrm rot="19369591">
            <a:off x="4319840" y="3987477"/>
            <a:ext cx="11033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0" dirty="0" err="1">
                <a:latin typeface="Symbol" pitchFamily="-108" charset="2"/>
              </a:rPr>
              <a:t>x</a:t>
            </a:r>
            <a:r>
              <a:rPr lang="en-US" sz="2000" b="0" dirty="0">
                <a:latin typeface="Arial" pitchFamily="-108" charset="0"/>
              </a:rPr>
              <a:t>=0,t=0</a:t>
            </a:r>
          </a:p>
        </p:txBody>
      </p:sp>
      <p:sp>
        <p:nvSpPr>
          <p:cNvPr id="359435" name="Text Box 11"/>
          <p:cNvSpPr txBox="1">
            <a:spLocks noChangeArrowheads="1"/>
          </p:cNvSpPr>
          <p:nvPr/>
        </p:nvSpPr>
        <p:spPr bwMode="auto">
          <a:xfrm>
            <a:off x="2040804" y="609600"/>
            <a:ext cx="4035226" cy="3385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0" dirty="0" err="1" smtClean="0">
                <a:latin typeface="Arial" pitchFamily="-108" charset="0"/>
              </a:rPr>
              <a:t>W</a:t>
            </a:r>
            <a:r>
              <a:rPr lang="en-US" sz="1600" b="0" baseline="-25000" dirty="0" err="1" smtClean="0">
                <a:latin typeface="Arial" pitchFamily="-108" charset="0"/>
              </a:rPr>
              <a:t>p</a:t>
            </a:r>
            <a:r>
              <a:rPr lang="en-US" sz="2000" baseline="30000" dirty="0" err="1">
                <a:latin typeface="Arial" pitchFamily="-108" charset="0"/>
              </a:rPr>
              <a:t>q</a:t>
            </a:r>
            <a:r>
              <a:rPr lang="en-US" sz="1600" b="0" dirty="0" err="1" smtClean="0">
                <a:latin typeface="Arial" pitchFamily="-108" charset="0"/>
              </a:rPr>
              <a:t>(</a:t>
            </a:r>
            <a:r>
              <a:rPr lang="en-US" sz="1600" b="0" dirty="0" err="1">
                <a:latin typeface="Arial" pitchFamily="-108" charset="0"/>
              </a:rPr>
              <a:t>x,</a:t>
            </a:r>
            <a:r>
              <a:rPr lang="en-US" sz="1600" dirty="0" err="1">
                <a:latin typeface="Arial" pitchFamily="-108" charset="0"/>
              </a:rPr>
              <a:t>k</a:t>
            </a:r>
            <a:r>
              <a:rPr lang="en-US" sz="1600" b="0" baseline="-25000" dirty="0" err="1"/>
              <a:t>T</a:t>
            </a:r>
            <a:r>
              <a:rPr lang="en-US" sz="1600" b="0" dirty="0" err="1">
                <a:latin typeface="Arial" pitchFamily="-108" charset="0"/>
              </a:rPr>
              <a:t>,</a:t>
            </a:r>
            <a:r>
              <a:rPr lang="en-US" sz="1600" dirty="0" err="1">
                <a:latin typeface="Arial" pitchFamily="-108" charset="0"/>
              </a:rPr>
              <a:t>r</a:t>
            </a:r>
            <a:r>
              <a:rPr lang="en-US" sz="1600" b="0" dirty="0">
                <a:latin typeface="Arial" pitchFamily="-108" charset="0"/>
              </a:rPr>
              <a:t>)  “Mother” Wigner distributions </a:t>
            </a:r>
          </a:p>
        </p:txBody>
      </p:sp>
      <p:sp>
        <p:nvSpPr>
          <p:cNvPr id="359436" name="Text Box 12"/>
          <p:cNvSpPr txBox="1">
            <a:spLocks noChangeArrowheads="1"/>
          </p:cNvSpPr>
          <p:nvPr/>
        </p:nvSpPr>
        <p:spPr bwMode="auto">
          <a:xfrm rot="18267567">
            <a:off x="3067141" y="1695872"/>
            <a:ext cx="6302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0" dirty="0">
                <a:latin typeface="Arial" pitchFamily="-108" charset="0"/>
              </a:rPr>
              <a:t>d</a:t>
            </a:r>
            <a:r>
              <a:rPr lang="en-US" sz="2000" b="0" baseline="30000" dirty="0">
                <a:latin typeface="Arial" pitchFamily="-108" charset="0"/>
              </a:rPr>
              <a:t>3</a:t>
            </a:r>
            <a:r>
              <a:rPr lang="en-US" sz="2000" b="0" dirty="0">
                <a:latin typeface="Arial" pitchFamily="-108" charset="0"/>
              </a:rPr>
              <a:t>r </a:t>
            </a:r>
            <a:endParaRPr lang="en-US" sz="2000" b="0" baseline="30000" dirty="0">
              <a:latin typeface="Arial" pitchFamily="-108" charset="0"/>
            </a:endParaRPr>
          </a:p>
        </p:txBody>
      </p:sp>
      <p:sp>
        <p:nvSpPr>
          <p:cNvPr id="359437" name="Line 13"/>
          <p:cNvSpPr>
            <a:spLocks noChangeShapeType="1"/>
          </p:cNvSpPr>
          <p:nvPr/>
        </p:nvSpPr>
        <p:spPr bwMode="auto">
          <a:xfrm flipH="1">
            <a:off x="2949156" y="1340747"/>
            <a:ext cx="1128576" cy="174359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438" name="Line 14"/>
          <p:cNvSpPr>
            <a:spLocks noChangeShapeType="1"/>
          </p:cNvSpPr>
          <p:nvPr/>
        </p:nvSpPr>
        <p:spPr bwMode="auto">
          <a:xfrm>
            <a:off x="4230132" y="1326148"/>
            <a:ext cx="1371600" cy="173295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439" name="Text Box 15"/>
          <p:cNvSpPr txBox="1">
            <a:spLocks noChangeArrowheads="1"/>
          </p:cNvSpPr>
          <p:nvPr/>
        </p:nvSpPr>
        <p:spPr bwMode="auto">
          <a:xfrm rot="2760000">
            <a:off x="4711282" y="1809831"/>
            <a:ext cx="7413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0" dirty="0">
                <a:latin typeface="Arial" pitchFamily="-108" charset="0"/>
              </a:rPr>
              <a:t>d</a:t>
            </a:r>
            <a:r>
              <a:rPr lang="en-US" sz="2000" b="0" baseline="30000" dirty="0">
                <a:latin typeface="Arial" pitchFamily="-108" charset="0"/>
              </a:rPr>
              <a:t>2</a:t>
            </a:r>
            <a:r>
              <a:rPr lang="en-US" sz="2000" b="0" dirty="0">
                <a:latin typeface="Arial" pitchFamily="-108" charset="0"/>
              </a:rPr>
              <a:t>k</a:t>
            </a:r>
            <a:r>
              <a:rPr lang="en-US" sz="2000" b="0" baseline="-25000" dirty="0">
                <a:latin typeface="Arial" pitchFamily="-108" charset="0"/>
              </a:rPr>
              <a:t>T</a:t>
            </a:r>
            <a:endParaRPr lang="en-US" sz="1000" b="0" dirty="0">
              <a:latin typeface="Arial" pitchFamily="-108" charset="0"/>
            </a:endParaRPr>
          </a:p>
        </p:txBody>
      </p:sp>
      <p:sp>
        <p:nvSpPr>
          <p:cNvPr id="359441" name="Text Box 17"/>
          <p:cNvSpPr txBox="1">
            <a:spLocks noChangeArrowheads="1"/>
          </p:cNvSpPr>
          <p:nvPr/>
        </p:nvSpPr>
        <p:spPr bwMode="auto">
          <a:xfrm>
            <a:off x="5335758" y="3618897"/>
            <a:ext cx="3574207" cy="7386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b="0" dirty="0" smtClean="0">
                <a:latin typeface="Arial" pitchFamily="-108" charset="0"/>
              </a:rPr>
              <a:t>Exclusive Measurements</a:t>
            </a:r>
          </a:p>
          <a:p>
            <a:r>
              <a:rPr lang="en-US" sz="1400" b="0" dirty="0" smtClean="0">
                <a:latin typeface="Arial" pitchFamily="-108" charset="0"/>
              </a:rPr>
              <a:t>Momentum </a:t>
            </a:r>
            <a:r>
              <a:rPr lang="en-US" sz="1400" b="0" dirty="0">
                <a:latin typeface="Arial" pitchFamily="-108" charset="0"/>
              </a:rPr>
              <a:t>transfer to target</a:t>
            </a:r>
          </a:p>
          <a:p>
            <a:r>
              <a:rPr lang="en-US" sz="1400" b="0" dirty="0">
                <a:solidFill>
                  <a:srgbClr val="3333CC"/>
                </a:solidFill>
                <a:latin typeface="Arial" pitchFamily="-108" charset="0"/>
              </a:rPr>
              <a:t>Direct info about spatial </a:t>
            </a:r>
            <a:r>
              <a:rPr lang="en-US" sz="1400" b="0" dirty="0" smtClean="0">
                <a:solidFill>
                  <a:srgbClr val="3333CC"/>
                </a:solidFill>
                <a:latin typeface="Arial" pitchFamily="-108" charset="0"/>
              </a:rPr>
              <a:t>distribution</a:t>
            </a:r>
            <a:endParaRPr lang="en-US" sz="1400" b="0" dirty="0">
              <a:solidFill>
                <a:srgbClr val="3333CC"/>
              </a:solidFill>
              <a:latin typeface="Arial" pitchFamily="-108" charset="0"/>
            </a:endParaRPr>
          </a:p>
        </p:txBody>
      </p:sp>
      <p:sp>
        <p:nvSpPr>
          <p:cNvPr id="359442" name="Text Box 18"/>
          <p:cNvSpPr txBox="1">
            <a:spLocks noChangeArrowheads="1"/>
          </p:cNvSpPr>
          <p:nvPr/>
        </p:nvSpPr>
        <p:spPr bwMode="auto">
          <a:xfrm>
            <a:off x="124329" y="3583391"/>
            <a:ext cx="3492500" cy="73866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b="0" dirty="0" smtClean="0">
                <a:latin typeface="Arial" pitchFamily="-108" charset="0"/>
              </a:rPr>
              <a:t>Semi-inclusive measurements</a:t>
            </a:r>
          </a:p>
          <a:p>
            <a:r>
              <a:rPr lang="en-US" sz="1400" dirty="0">
                <a:latin typeface="Arial" pitchFamily="-108" charset="0"/>
              </a:rPr>
              <a:t>M</a:t>
            </a:r>
            <a:r>
              <a:rPr lang="en-US" sz="1400" b="0" dirty="0" smtClean="0">
                <a:latin typeface="Arial" pitchFamily="-108" charset="0"/>
              </a:rPr>
              <a:t>omentum </a:t>
            </a:r>
            <a:r>
              <a:rPr lang="en-US" sz="1400" b="0" dirty="0">
                <a:latin typeface="Arial" pitchFamily="-108" charset="0"/>
              </a:rPr>
              <a:t>transfer </a:t>
            </a:r>
            <a:r>
              <a:rPr lang="en-US" sz="1400" b="0" dirty="0" smtClean="0">
                <a:latin typeface="Arial" pitchFamily="-108" charset="0"/>
              </a:rPr>
              <a:t>to quark</a:t>
            </a:r>
            <a:endParaRPr lang="en-US" sz="1400" b="0" dirty="0">
              <a:latin typeface="Arial" pitchFamily="-108" charset="0"/>
            </a:endParaRPr>
          </a:p>
          <a:p>
            <a:r>
              <a:rPr lang="en-US" sz="1400" b="0" dirty="0">
                <a:solidFill>
                  <a:srgbClr val="3333CC"/>
                </a:solidFill>
                <a:latin typeface="Arial" pitchFamily="-108" charset="0"/>
              </a:rPr>
              <a:t>Direct info about momentum </a:t>
            </a:r>
            <a:r>
              <a:rPr lang="en-US" sz="1400" b="0" dirty="0" smtClean="0">
                <a:solidFill>
                  <a:srgbClr val="3333CC"/>
                </a:solidFill>
                <a:latin typeface="Arial" pitchFamily="-108" charset="0"/>
              </a:rPr>
              <a:t>distribution</a:t>
            </a:r>
            <a:endParaRPr lang="en-US" sz="1400" b="0" dirty="0">
              <a:solidFill>
                <a:srgbClr val="FF0000"/>
              </a:solidFill>
              <a:latin typeface="Arial" pitchFamily="-108" charset="0"/>
            </a:endParaRPr>
          </a:p>
        </p:txBody>
      </p:sp>
      <p:sp>
        <p:nvSpPr>
          <p:cNvPr id="359447" name="Text Box 23"/>
          <p:cNvSpPr txBox="1">
            <a:spLocks noChangeArrowheads="1"/>
          </p:cNvSpPr>
          <p:nvPr/>
        </p:nvSpPr>
        <p:spPr bwMode="auto">
          <a:xfrm rot="2700000">
            <a:off x="4416283" y="2043163"/>
            <a:ext cx="7127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0" dirty="0">
                <a:latin typeface="Arial" pitchFamily="-108" charset="0"/>
              </a:rPr>
              <a:t>(FT)</a:t>
            </a:r>
          </a:p>
        </p:txBody>
      </p:sp>
      <p:sp>
        <p:nvSpPr>
          <p:cNvPr id="359448" name="Text Box 24"/>
          <p:cNvSpPr txBox="1">
            <a:spLocks noChangeArrowheads="1"/>
          </p:cNvSpPr>
          <p:nvPr/>
        </p:nvSpPr>
        <p:spPr bwMode="auto">
          <a:xfrm>
            <a:off x="5321160" y="3199129"/>
            <a:ext cx="2438400" cy="4064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0" dirty="0" err="1">
                <a:latin typeface="Arial" pitchFamily="-108" charset="0"/>
              </a:rPr>
              <a:t>GPDs</a:t>
            </a:r>
            <a:r>
              <a:rPr lang="en-US" sz="2000" b="0" dirty="0">
                <a:latin typeface="Arial" pitchFamily="-108" charset="0"/>
              </a:rPr>
              <a:t>: </a:t>
            </a:r>
            <a:r>
              <a:rPr lang="en-US" sz="2000" b="0" dirty="0" err="1">
                <a:latin typeface="Arial" pitchFamily="-108" charset="0"/>
              </a:rPr>
              <a:t>H</a:t>
            </a:r>
            <a:r>
              <a:rPr lang="en-US" sz="2000" b="0" baseline="-25000" dirty="0" err="1">
                <a:latin typeface="Arial" pitchFamily="-108" charset="0"/>
              </a:rPr>
              <a:t>p</a:t>
            </a:r>
            <a:r>
              <a:rPr lang="en-US" sz="2000" b="0" baseline="30000" dirty="0" err="1">
                <a:latin typeface="Arial" pitchFamily="-108" charset="0"/>
              </a:rPr>
              <a:t>u</a:t>
            </a:r>
            <a:r>
              <a:rPr lang="en-US" sz="2000" b="0" dirty="0" err="1">
                <a:latin typeface="Arial" pitchFamily="-108" charset="0"/>
              </a:rPr>
              <a:t>(x,</a:t>
            </a:r>
            <a:r>
              <a:rPr lang="en-US" sz="2000" b="0" dirty="0" err="1">
                <a:latin typeface="Symbol" pitchFamily="-108" charset="2"/>
              </a:rPr>
              <a:t>x</a:t>
            </a:r>
            <a:r>
              <a:rPr lang="en-US" sz="2000" b="0" dirty="0" err="1">
                <a:latin typeface="Arial" pitchFamily="-108" charset="0"/>
              </a:rPr>
              <a:t>,t</a:t>
            </a:r>
            <a:r>
              <a:rPr lang="en-US" sz="2000" b="0" dirty="0">
                <a:latin typeface="Arial" pitchFamily="-108" charset="0"/>
              </a:rPr>
              <a:t>), …</a:t>
            </a:r>
          </a:p>
        </p:txBody>
      </p:sp>
      <p:sp>
        <p:nvSpPr>
          <p:cNvPr id="359450" name="Line 26"/>
          <p:cNvSpPr>
            <a:spLocks noChangeShapeType="1"/>
          </p:cNvSpPr>
          <p:nvPr/>
        </p:nvSpPr>
        <p:spPr bwMode="auto">
          <a:xfrm>
            <a:off x="3616829" y="4300564"/>
            <a:ext cx="596782" cy="48985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51339" y="-76200"/>
            <a:ext cx="889520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Quantum phase-space distributions of quarks</a:t>
            </a:r>
          </a:p>
        </p:txBody>
      </p:sp>
      <p:grpSp>
        <p:nvGrpSpPr>
          <p:cNvPr id="4" name="Group 46"/>
          <p:cNvGrpSpPr/>
          <p:nvPr/>
        </p:nvGrpSpPr>
        <p:grpSpPr>
          <a:xfrm>
            <a:off x="33336" y="4568735"/>
            <a:ext cx="3061146" cy="1935949"/>
            <a:chOff x="487848" y="4517725"/>
            <a:chExt cx="3061146" cy="1935949"/>
          </a:xfrm>
        </p:grpSpPr>
        <p:grpSp>
          <p:nvGrpSpPr>
            <p:cNvPr id="5" name="Group 42"/>
            <p:cNvGrpSpPr/>
            <p:nvPr/>
          </p:nvGrpSpPr>
          <p:grpSpPr>
            <a:xfrm>
              <a:off x="495317" y="4517725"/>
              <a:ext cx="3053677" cy="1935949"/>
              <a:chOff x="-20457" y="4648200"/>
              <a:chExt cx="2716521" cy="1893332"/>
            </a:xfrm>
          </p:grpSpPr>
          <p:pic>
            <p:nvPicPr>
              <p:cNvPr id="34" name="Picture 5" descr="AN_E704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0" y="4648200"/>
                <a:ext cx="2498893" cy="1893332"/>
              </a:xfrm>
              <a:prstGeom prst="rect">
                <a:avLst/>
              </a:prstGeom>
              <a:noFill/>
            </p:spPr>
          </p:pic>
          <p:sp>
            <p:nvSpPr>
              <p:cNvPr id="35" name="Text Box 6"/>
              <p:cNvSpPr txBox="1">
                <a:spLocks noChangeArrowheads="1"/>
              </p:cNvSpPr>
              <p:nvPr/>
            </p:nvSpPr>
            <p:spPr bwMode="auto">
              <a:xfrm>
                <a:off x="609600" y="5029200"/>
                <a:ext cx="1180988" cy="2769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lIns="91412" tIns="45705" rIns="91412" bIns="45705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200" b="0" dirty="0" err="1">
                    <a:solidFill>
                      <a:srgbClr val="0066FF"/>
                    </a:solidFill>
                  </a:rPr>
                  <a:t>p</a:t>
                </a:r>
                <a:r>
                  <a:rPr lang="en-US" sz="1200" b="0" baseline="-25000" dirty="0" err="1">
                    <a:solidFill>
                      <a:srgbClr val="0066FF"/>
                    </a:solidFill>
                  </a:rPr>
                  <a:t>T</a:t>
                </a:r>
                <a:r>
                  <a:rPr lang="en-US" sz="1200" b="0" dirty="0">
                    <a:solidFill>
                      <a:srgbClr val="0066FF"/>
                    </a:solidFill>
                  </a:rPr>
                  <a:t>&lt; 2 </a:t>
                </a:r>
                <a:r>
                  <a:rPr lang="en-US" sz="1200" b="0" dirty="0" err="1">
                    <a:solidFill>
                      <a:srgbClr val="0066FF"/>
                    </a:solidFill>
                  </a:rPr>
                  <a:t>GeV/c</a:t>
                </a:r>
                <a:endParaRPr lang="en-US" sz="1200" b="0" dirty="0">
                  <a:solidFill>
                    <a:srgbClr val="0066FF"/>
                  </a:solidFill>
                </a:endParaRPr>
              </a:p>
            </p:txBody>
          </p:sp>
          <p:sp>
            <p:nvSpPr>
              <p:cNvPr id="36" name="Text Box 7"/>
              <p:cNvSpPr txBox="1">
                <a:spLocks noChangeArrowheads="1"/>
              </p:cNvSpPr>
              <p:nvPr/>
            </p:nvSpPr>
            <p:spPr bwMode="auto">
              <a:xfrm>
                <a:off x="609600" y="4876800"/>
                <a:ext cx="1160687" cy="246211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  <a:effectLst/>
            </p:spPr>
            <p:txBody>
              <a:bodyPr wrap="square" lIns="91431" tIns="45715" rIns="91431" bIns="45715">
                <a:prstTxWarp prst="textNoShape">
                  <a:avLst/>
                </a:prstTxWarp>
                <a:spAutoFit/>
              </a:bodyPr>
              <a:lstStyle/>
              <a:p>
                <a:pPr algn="ctr">
                  <a:lnSpc>
                    <a:spcPct val="80000"/>
                  </a:lnSpc>
                  <a:spcBef>
                    <a:spcPct val="50000"/>
                  </a:spcBef>
                </a:pPr>
                <a:r>
                  <a:rPr lang="it-IT" sz="1200" b="0" dirty="0">
                    <a:solidFill>
                      <a:srgbClr val="008000"/>
                    </a:solidFill>
                    <a:ea typeface="Arial" pitchFamily="-108" charset="0"/>
                    <a:cs typeface="Arial" pitchFamily="-108" charset="0"/>
                  </a:rPr>
                  <a:t>√s = 20 GeV  </a:t>
                </a:r>
              </a:p>
            </p:txBody>
          </p:sp>
          <p:sp>
            <p:nvSpPr>
              <p:cNvPr id="38" name="Text Box 9"/>
              <p:cNvSpPr txBox="1">
                <a:spLocks noChangeArrowheads="1"/>
              </p:cNvSpPr>
              <p:nvPr/>
            </p:nvSpPr>
            <p:spPr bwMode="auto">
              <a:xfrm>
                <a:off x="2286000" y="6172200"/>
                <a:ext cx="410064" cy="369332"/>
              </a:xfrm>
              <a:prstGeom prst="rect">
                <a:avLst/>
              </a:prstGeom>
              <a:noFill/>
              <a:ln w="31750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dirty="0" err="1">
                    <a:solidFill>
                      <a:schemeClr val="tx1"/>
                    </a:solidFill>
                  </a:rPr>
                  <a:t>x</a:t>
                </a:r>
                <a:r>
                  <a:rPr lang="en-US" baseline="-25000" dirty="0" err="1">
                    <a:solidFill>
                      <a:schemeClr val="tx1"/>
                    </a:solidFill>
                  </a:rPr>
                  <a:t>F</a:t>
                </a:r>
                <a:endParaRPr lang="it-IT" baseline="-25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9" name="Text Box 10"/>
              <p:cNvSpPr txBox="1">
                <a:spLocks noChangeArrowheads="1"/>
              </p:cNvSpPr>
              <p:nvPr/>
            </p:nvSpPr>
            <p:spPr bwMode="auto">
              <a:xfrm>
                <a:off x="-20457" y="4876800"/>
                <a:ext cx="477657" cy="338554"/>
              </a:xfrm>
              <a:prstGeom prst="rect">
                <a:avLst/>
              </a:prstGeom>
              <a:noFill/>
              <a:ln w="31750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600" dirty="0">
                    <a:solidFill>
                      <a:schemeClr val="tx1"/>
                    </a:solidFill>
                  </a:rPr>
                  <a:t>A</a:t>
                </a:r>
                <a:r>
                  <a:rPr lang="en-US" sz="1600" baseline="-25000" dirty="0">
                    <a:solidFill>
                      <a:schemeClr val="tx1"/>
                    </a:solidFill>
                  </a:rPr>
                  <a:t>N</a:t>
                </a:r>
                <a:endParaRPr lang="it-IT" sz="1600" baseline="-250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0" name="TextBox 39"/>
            <p:cNvSpPr txBox="1"/>
            <p:nvPr/>
          </p:nvSpPr>
          <p:spPr>
            <a:xfrm>
              <a:off x="487848" y="5348873"/>
              <a:ext cx="42813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5358562" y="5076717"/>
            <a:ext cx="2400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May solve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proton spin puzzle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6" name="Picture 55" descr="Snapshot 2009-09-27 10-27-26.tif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456" y="1267753"/>
            <a:ext cx="2342242" cy="1845789"/>
          </a:xfrm>
          <a:prstGeom prst="rect">
            <a:avLst/>
          </a:prstGeom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7665852"/>
              </p:ext>
            </p:extLst>
          </p:nvPr>
        </p:nvGraphicFramePr>
        <p:xfrm>
          <a:off x="4773778" y="5708755"/>
          <a:ext cx="4306449" cy="6486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0161" name="Equation" r:id="rId7" imgW="3035300" imgH="457200" progId="Equation.3">
                  <p:embed/>
                </p:oleObj>
              </mc:Choice>
              <mc:Fallback>
                <p:oleObj name="Equation" r:id="rId7" imgW="30353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773778" y="5708755"/>
                        <a:ext cx="4306449" cy="6486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/>
          <p:nvPr/>
        </p:nvSpPr>
        <p:spPr>
          <a:xfrm>
            <a:off x="867138" y="4559777"/>
            <a:ext cx="2533069" cy="1888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250426" y="4327299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May explain SSA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59446" name="Text Box 22"/>
          <p:cNvSpPr txBox="1">
            <a:spLocks noChangeArrowheads="1"/>
          </p:cNvSpPr>
          <p:nvPr/>
        </p:nvSpPr>
        <p:spPr bwMode="auto">
          <a:xfrm>
            <a:off x="422922" y="972113"/>
            <a:ext cx="8068850" cy="3077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b="0" dirty="0">
                <a:solidFill>
                  <a:srgbClr val="3333CC"/>
                </a:solidFill>
                <a:latin typeface="Arial" pitchFamily="-108" charset="0"/>
              </a:rPr>
              <a:t>Probability to find a quark</a:t>
            </a:r>
            <a:r>
              <a:rPr lang="en-US" sz="1400" b="0" dirty="0" smtClean="0">
                <a:solidFill>
                  <a:srgbClr val="3333CC"/>
                </a:solidFill>
                <a:latin typeface="Arial" pitchFamily="-108" charset="0"/>
              </a:rPr>
              <a:t> </a:t>
            </a:r>
            <a:r>
              <a:rPr lang="en-US" sz="1400" dirty="0" err="1">
                <a:solidFill>
                  <a:srgbClr val="3333CC"/>
                </a:solidFill>
                <a:latin typeface="Arial" pitchFamily="-108" charset="0"/>
              </a:rPr>
              <a:t>q</a:t>
            </a:r>
            <a:r>
              <a:rPr lang="en-US" sz="1400" b="0" dirty="0" smtClean="0">
                <a:solidFill>
                  <a:srgbClr val="3333CC"/>
                </a:solidFill>
                <a:latin typeface="Arial" pitchFamily="-108" charset="0"/>
              </a:rPr>
              <a:t> </a:t>
            </a:r>
            <a:r>
              <a:rPr lang="en-US" sz="1400" b="0" dirty="0">
                <a:solidFill>
                  <a:srgbClr val="3333CC"/>
                </a:solidFill>
                <a:latin typeface="Arial" pitchFamily="-108" charset="0"/>
              </a:rPr>
              <a:t>in a nucleon </a:t>
            </a:r>
            <a:r>
              <a:rPr lang="en-US" sz="1400" dirty="0">
                <a:solidFill>
                  <a:srgbClr val="3333CC"/>
                </a:solidFill>
                <a:latin typeface="Arial" pitchFamily="-108" charset="0"/>
              </a:rPr>
              <a:t>P</a:t>
            </a:r>
            <a:r>
              <a:rPr lang="en-US" sz="1400" b="0" dirty="0">
                <a:solidFill>
                  <a:srgbClr val="3333CC"/>
                </a:solidFill>
                <a:latin typeface="Arial" pitchFamily="-108" charset="0"/>
              </a:rPr>
              <a:t> with a certain polarization in a position </a:t>
            </a:r>
            <a:r>
              <a:rPr lang="en-US" sz="1400" dirty="0" err="1">
                <a:solidFill>
                  <a:srgbClr val="3333CC"/>
                </a:solidFill>
                <a:latin typeface="Arial" pitchFamily="-108" charset="0"/>
              </a:rPr>
              <a:t>r</a:t>
            </a:r>
            <a:r>
              <a:rPr lang="en-US" sz="1400" b="0" dirty="0" smtClean="0">
                <a:solidFill>
                  <a:srgbClr val="3333CC"/>
                </a:solidFill>
                <a:latin typeface="Arial" pitchFamily="-108" charset="0"/>
              </a:rPr>
              <a:t> </a:t>
            </a:r>
            <a:r>
              <a:rPr lang="en-US" sz="1400" dirty="0" smtClean="0">
                <a:solidFill>
                  <a:srgbClr val="3333CC"/>
                </a:solidFill>
                <a:latin typeface="Arial" pitchFamily="-108" charset="0"/>
              </a:rPr>
              <a:t> &amp;</a:t>
            </a:r>
            <a:r>
              <a:rPr lang="en-US" sz="1400" b="0" dirty="0" smtClean="0">
                <a:solidFill>
                  <a:srgbClr val="3333CC"/>
                </a:solidFill>
                <a:latin typeface="Arial" pitchFamily="-108" charset="0"/>
              </a:rPr>
              <a:t> </a:t>
            </a:r>
            <a:r>
              <a:rPr lang="en-US" sz="1400" b="0" dirty="0">
                <a:solidFill>
                  <a:srgbClr val="3333CC"/>
                </a:solidFill>
                <a:latin typeface="Arial" pitchFamily="-108" charset="0"/>
              </a:rPr>
              <a:t>momentum </a:t>
            </a:r>
            <a:r>
              <a:rPr lang="en-US" sz="1400" dirty="0" err="1">
                <a:solidFill>
                  <a:srgbClr val="3333CC"/>
                </a:solidFill>
                <a:latin typeface="Arial" pitchFamily="-108" charset="0"/>
              </a:rPr>
              <a:t>k</a:t>
            </a:r>
            <a:r>
              <a:rPr lang="en-US" sz="1400" b="0" dirty="0">
                <a:solidFill>
                  <a:srgbClr val="3333CC"/>
                </a:solidFill>
                <a:latin typeface="Arial" pitchFamily="-108" charset="0"/>
              </a:rPr>
              <a:t> </a:t>
            </a:r>
          </a:p>
        </p:txBody>
      </p:sp>
      <p:sp>
        <p:nvSpPr>
          <p:cNvPr id="49" name="Rectangle 48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4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3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rgbClr val="898989"/>
                </a:solidFill>
              </a:rPr>
              <a:t> </a:t>
            </a:r>
            <a:r>
              <a:rPr lang="en-US" sz="1200" dirty="0" err="1" smtClean="0">
                <a:solidFill>
                  <a:schemeClr val="bg1"/>
                </a:solidFill>
              </a:rPr>
              <a:t>JLab</a:t>
            </a:r>
            <a:r>
              <a:rPr lang="en-US" sz="1200" dirty="0" smtClean="0">
                <a:solidFill>
                  <a:schemeClr val="bg1"/>
                </a:solidFill>
              </a:rPr>
              <a:t> PAC 39, 18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June 2012, Newport News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4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5" name="Oval Callout 54"/>
          <p:cNvSpPr/>
          <p:nvPr/>
        </p:nvSpPr>
        <p:spPr>
          <a:xfrm>
            <a:off x="6938206" y="4464506"/>
            <a:ext cx="2118807" cy="791094"/>
          </a:xfrm>
          <a:prstGeom prst="wedgeEllipseCallout">
            <a:avLst>
              <a:gd name="adj1" fmla="val 11754"/>
              <a:gd name="adj2" fmla="val 124540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TextBox 56"/>
          <p:cNvSpPr txBox="1"/>
          <p:nvPr/>
        </p:nvSpPr>
        <p:spPr>
          <a:xfrm>
            <a:off x="6946280" y="4475863"/>
            <a:ext cx="204079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</a:rPr>
              <a:t>PR 12-105</a:t>
            </a:r>
          </a:p>
          <a:p>
            <a:pPr algn="ctr"/>
            <a:r>
              <a:rPr lang="en-US" sz="1200" b="1" dirty="0" smtClean="0">
                <a:solidFill>
                  <a:srgbClr val="FF0000"/>
                </a:solidFill>
              </a:rPr>
              <a:t>Exclusive Physics: DVCS </a:t>
            </a:r>
          </a:p>
          <a:p>
            <a:pPr algn="ctr"/>
            <a:r>
              <a:rPr lang="en-US" sz="1200" b="1" dirty="0">
                <a:solidFill>
                  <a:srgbClr val="FF0000"/>
                </a:solidFill>
              </a:rPr>
              <a:t>w</a:t>
            </a:r>
            <a:r>
              <a:rPr lang="en-US" sz="1200" b="1" dirty="0" smtClean="0">
                <a:solidFill>
                  <a:srgbClr val="FF0000"/>
                </a:solidFill>
              </a:rPr>
              <a:t>ith Transverse Target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41" name="Oval Callout 40"/>
          <p:cNvSpPr/>
          <p:nvPr/>
        </p:nvSpPr>
        <p:spPr>
          <a:xfrm>
            <a:off x="2664775" y="5408000"/>
            <a:ext cx="2118807" cy="791094"/>
          </a:xfrm>
          <a:prstGeom prst="wedgeEllipseCallout">
            <a:avLst>
              <a:gd name="adj1" fmla="val -41876"/>
              <a:gd name="adj2" fmla="val -176256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2717970" y="5448039"/>
            <a:ext cx="201456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</a:rPr>
              <a:t>PR 12-105</a:t>
            </a:r>
          </a:p>
          <a:p>
            <a:pPr algn="ctr"/>
            <a:r>
              <a:rPr lang="en-US" sz="1200" b="1" dirty="0" smtClean="0">
                <a:solidFill>
                  <a:srgbClr val="FF0000"/>
                </a:solidFill>
              </a:rPr>
              <a:t>SIDIS Physics: di-hadron </a:t>
            </a:r>
          </a:p>
          <a:p>
            <a:pPr algn="ctr"/>
            <a:r>
              <a:rPr lang="en-US" sz="1200" b="1" dirty="0">
                <a:solidFill>
                  <a:srgbClr val="FF0000"/>
                </a:solidFill>
              </a:rPr>
              <a:t>w</a:t>
            </a:r>
            <a:r>
              <a:rPr lang="en-US" sz="1200" b="1" dirty="0" smtClean="0">
                <a:solidFill>
                  <a:srgbClr val="FF0000"/>
                </a:solidFill>
              </a:rPr>
              <a:t>ith Transverse Target</a:t>
            </a:r>
            <a:endParaRPr lang="en-US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62608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5033639"/>
              </p:ext>
            </p:extLst>
          </p:nvPr>
        </p:nvGraphicFramePr>
        <p:xfrm>
          <a:off x="728579" y="1170597"/>
          <a:ext cx="5459413" cy="4323342"/>
        </p:xfrm>
        <a:graphic>
          <a:graphicData uri="http://schemas.openxmlformats.org/drawingml/2006/table">
            <a:tbl>
              <a:tblPr/>
              <a:tblGrid>
                <a:gridCol w="496888"/>
                <a:gridCol w="1654175"/>
                <a:gridCol w="1655762"/>
                <a:gridCol w="1652588"/>
              </a:tblGrid>
              <a:tr h="466683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U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L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83942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U</a:t>
                      </a: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141707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L</a:t>
                      </a: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631010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</a:t>
                      </a: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1230890" y="3870667"/>
            <a:ext cx="4959414" cy="160990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Box 39"/>
          <p:cNvSpPr txBox="1">
            <a:spLocks noChangeArrowheads="1"/>
          </p:cNvSpPr>
          <p:nvPr/>
        </p:nvSpPr>
        <p:spPr bwMode="auto">
          <a:xfrm>
            <a:off x="2565190" y="740369"/>
            <a:ext cx="2265023" cy="409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2000" b="1" dirty="0" smtClean="0">
                <a:solidFill>
                  <a:srgbClr val="FF0000"/>
                </a:solidFill>
              </a:rPr>
              <a:t>Quark </a:t>
            </a:r>
            <a:r>
              <a:rPr lang="en-US" sz="1500" b="1" dirty="0" err="1" smtClean="0">
                <a:solidFill>
                  <a:srgbClr val="FF0000"/>
                </a:solidFill>
              </a:rPr>
              <a:t>polarisation</a:t>
            </a:r>
            <a:endParaRPr lang="en-US" sz="1500" b="1" dirty="0">
              <a:solidFill>
                <a:srgbClr val="FF0000"/>
              </a:solidFill>
            </a:endParaRPr>
          </a:p>
        </p:txBody>
      </p:sp>
      <p:sp>
        <p:nvSpPr>
          <p:cNvPr id="22" name="Text Box 40"/>
          <p:cNvSpPr txBox="1">
            <a:spLocks noChangeArrowheads="1"/>
          </p:cNvSpPr>
          <p:nvPr/>
        </p:nvSpPr>
        <p:spPr bwMode="auto">
          <a:xfrm rot="16200000">
            <a:off x="-965755" y="2999081"/>
            <a:ext cx="2645856" cy="409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2000" b="1" dirty="0" smtClean="0">
                <a:solidFill>
                  <a:srgbClr val="FF0000"/>
                </a:solidFill>
              </a:rPr>
              <a:t>Nucleon </a:t>
            </a:r>
            <a:r>
              <a:rPr lang="en-US" sz="1500" b="1" dirty="0" err="1" smtClean="0">
                <a:solidFill>
                  <a:srgbClr val="FF0000"/>
                </a:solidFill>
              </a:rPr>
              <a:t>polarisation</a:t>
            </a:r>
            <a:endParaRPr lang="en-US" sz="1500" b="1" dirty="0">
              <a:solidFill>
                <a:srgbClr val="FF0000"/>
              </a:solidFill>
            </a:endParaRPr>
          </a:p>
        </p:txBody>
      </p:sp>
      <p:grpSp>
        <p:nvGrpSpPr>
          <p:cNvPr id="24" name="Group 75"/>
          <p:cNvGrpSpPr>
            <a:grpSpLocks/>
          </p:cNvGrpSpPr>
          <p:nvPr/>
        </p:nvGrpSpPr>
        <p:grpSpPr bwMode="auto">
          <a:xfrm>
            <a:off x="1261979" y="1667901"/>
            <a:ext cx="4788754" cy="2967363"/>
            <a:chOff x="1708" y="1615"/>
            <a:chExt cx="2736" cy="1695"/>
          </a:xfrm>
        </p:grpSpPr>
        <p:grpSp>
          <p:nvGrpSpPr>
            <p:cNvPr id="28" name="Group 72"/>
            <p:cNvGrpSpPr>
              <a:grpSpLocks/>
            </p:cNvGrpSpPr>
            <p:nvPr/>
          </p:nvGrpSpPr>
          <p:grpSpPr bwMode="auto">
            <a:xfrm>
              <a:off x="1708" y="1615"/>
              <a:ext cx="987" cy="509"/>
              <a:chOff x="1708" y="1615"/>
              <a:chExt cx="987" cy="509"/>
            </a:xfrm>
          </p:grpSpPr>
          <p:pic>
            <p:nvPicPr>
              <p:cNvPr id="42" name="Picture 59" descr="spinsa1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08" y="1728"/>
                <a:ext cx="181" cy="1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aphicFrame>
            <p:nvGraphicFramePr>
              <p:cNvPr id="43" name="Object 60"/>
              <p:cNvGraphicFramePr>
                <a:graphicFrameLocks noChangeAspect="1"/>
              </p:cNvGraphicFramePr>
              <p:nvPr/>
            </p:nvGraphicFramePr>
            <p:xfrm>
              <a:off x="1817" y="1615"/>
              <a:ext cx="269" cy="33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56553" name="Equation" r:id="rId5" imgW="215640" imgH="266400" progId="Equation.3">
                      <p:embed/>
                    </p:oleObj>
                  </mc:Choice>
                  <mc:Fallback>
                    <p:oleObj name="Equation" r:id="rId5" imgW="215640" imgH="2664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817" y="1615"/>
                            <a:ext cx="269" cy="334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44" name="Text Box 61"/>
              <p:cNvSpPr txBox="1">
                <a:spLocks noChangeArrowheads="1"/>
              </p:cNvSpPr>
              <p:nvPr/>
            </p:nvSpPr>
            <p:spPr bwMode="auto">
              <a:xfrm>
                <a:off x="1708" y="1934"/>
                <a:ext cx="987" cy="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100783" tIns="50392" rIns="100783" bIns="50392">
                <a:spAutoFit/>
              </a:bodyPr>
              <a:lstStyle>
                <a:lvl1pPr algn="l" defTabSz="1008063"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</a:defRPr>
                </a:lvl1pPr>
                <a:lvl2pPr marL="819150" indent="-315913" algn="l" defTabSz="1008063"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</a:defRPr>
                </a:lvl2pPr>
                <a:lvl3pPr marL="1260475" indent="-252413" algn="l" defTabSz="1008063"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</a:defRPr>
                </a:lvl3pPr>
                <a:lvl4pPr marL="1763713" indent="-252413" algn="l" defTabSz="1008063"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</a:defRPr>
                </a:lvl4pPr>
                <a:lvl5pPr marL="2268538" indent="-252413" algn="l" defTabSz="1008063"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</a:defRPr>
                </a:lvl5pPr>
                <a:lvl6pPr marL="2725738" indent="-252413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</a:defRPr>
                </a:lvl6pPr>
                <a:lvl7pPr marL="3182938" indent="-252413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</a:defRPr>
                </a:lvl7pPr>
                <a:lvl8pPr marL="3640138" indent="-252413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</a:defRPr>
                </a:lvl8pPr>
                <a:lvl9pPr marL="4097338" indent="-252413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spcBef>
                    <a:spcPct val="20000"/>
                  </a:spcBef>
                  <a:buClrTx/>
                  <a:buSzTx/>
                  <a:buFontTx/>
                  <a:buNone/>
                </a:pPr>
                <a:r>
                  <a:rPr lang="en-US" sz="1500" b="1" i="1" dirty="0">
                    <a:solidFill>
                      <a:srgbClr val="0000FF"/>
                    </a:solidFill>
                  </a:rPr>
                  <a:t>N</a:t>
                </a:r>
                <a:r>
                  <a:rPr lang="en-US" sz="1500" b="1" i="1" dirty="0" smtClean="0">
                    <a:solidFill>
                      <a:srgbClr val="0000FF"/>
                    </a:solidFill>
                  </a:rPr>
                  <a:t>umber </a:t>
                </a:r>
                <a:r>
                  <a:rPr lang="en-US" sz="1500" b="1" i="1" dirty="0">
                    <a:solidFill>
                      <a:srgbClr val="0000FF"/>
                    </a:solidFill>
                  </a:rPr>
                  <a:t>D</a:t>
                </a:r>
                <a:r>
                  <a:rPr lang="en-US" sz="1500" b="1" i="1" dirty="0" smtClean="0">
                    <a:solidFill>
                      <a:srgbClr val="0000FF"/>
                    </a:solidFill>
                  </a:rPr>
                  <a:t>ensity</a:t>
                </a:r>
                <a:endParaRPr lang="en-US" sz="1500" b="1" i="1" dirty="0">
                  <a:solidFill>
                    <a:srgbClr val="0000FF"/>
                  </a:solidFill>
                </a:endParaRPr>
              </a:p>
            </p:txBody>
          </p:sp>
        </p:grpSp>
        <p:grpSp>
          <p:nvGrpSpPr>
            <p:cNvPr id="29" name="Group 73"/>
            <p:cNvGrpSpPr>
              <a:grpSpLocks/>
            </p:cNvGrpSpPr>
            <p:nvPr/>
          </p:nvGrpSpPr>
          <p:grpSpPr bwMode="auto">
            <a:xfrm>
              <a:off x="2689" y="2280"/>
              <a:ext cx="816" cy="502"/>
              <a:chOff x="2689" y="2280"/>
              <a:chExt cx="816" cy="502"/>
            </a:xfrm>
          </p:grpSpPr>
          <p:pic>
            <p:nvPicPr>
              <p:cNvPr id="39" name="Picture 63" descr="spinsc7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28" y="2400"/>
                <a:ext cx="577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aphicFrame>
            <p:nvGraphicFramePr>
              <p:cNvPr id="40" name="Object 64"/>
              <p:cNvGraphicFramePr>
                <a:graphicFrameLocks noChangeAspect="1"/>
              </p:cNvGraphicFramePr>
              <p:nvPr/>
            </p:nvGraphicFramePr>
            <p:xfrm>
              <a:off x="2689" y="2280"/>
              <a:ext cx="236" cy="33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56554" name="Equation" r:id="rId8" imgW="190440" imgH="266400" progId="Equation.3">
                      <p:embed/>
                    </p:oleObj>
                  </mc:Choice>
                  <mc:Fallback>
                    <p:oleObj name="Equation" r:id="rId8" imgW="190440" imgH="2664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89" y="2280"/>
                            <a:ext cx="236" cy="333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41" name="Text Box 65"/>
              <p:cNvSpPr txBox="1">
                <a:spLocks noChangeArrowheads="1"/>
              </p:cNvSpPr>
              <p:nvPr/>
            </p:nvSpPr>
            <p:spPr bwMode="auto">
              <a:xfrm>
                <a:off x="2822" y="2592"/>
                <a:ext cx="535" cy="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100783" tIns="50392" rIns="100783" bIns="50392">
                <a:spAutoFit/>
              </a:bodyPr>
              <a:lstStyle>
                <a:lvl1pPr algn="l" defTabSz="1008063"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</a:defRPr>
                </a:lvl1pPr>
                <a:lvl2pPr marL="819150" indent="-315913" algn="l" defTabSz="1008063"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</a:defRPr>
                </a:lvl2pPr>
                <a:lvl3pPr marL="1260475" indent="-252413" algn="l" defTabSz="1008063"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</a:defRPr>
                </a:lvl3pPr>
                <a:lvl4pPr marL="1763713" indent="-252413" algn="l" defTabSz="1008063"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</a:defRPr>
                </a:lvl4pPr>
                <a:lvl5pPr marL="2268538" indent="-252413" algn="l" defTabSz="1008063"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</a:defRPr>
                </a:lvl5pPr>
                <a:lvl6pPr marL="2725738" indent="-252413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</a:defRPr>
                </a:lvl6pPr>
                <a:lvl7pPr marL="3182938" indent="-252413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</a:defRPr>
                </a:lvl7pPr>
                <a:lvl8pPr marL="3640138" indent="-252413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</a:defRPr>
                </a:lvl8pPr>
                <a:lvl9pPr marL="4097338" indent="-252413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spcBef>
                    <a:spcPct val="20000"/>
                  </a:spcBef>
                  <a:buClrTx/>
                  <a:buSzTx/>
                  <a:buFontTx/>
                  <a:buNone/>
                </a:pPr>
                <a:r>
                  <a:rPr lang="en-US" sz="1500" b="1" i="1" dirty="0" err="1">
                    <a:solidFill>
                      <a:srgbClr val="0000FF"/>
                    </a:solidFill>
                  </a:rPr>
                  <a:t>H</a:t>
                </a:r>
                <a:r>
                  <a:rPr lang="en-US" sz="1500" b="1" i="1" dirty="0" err="1" smtClean="0">
                    <a:solidFill>
                      <a:srgbClr val="0000FF"/>
                    </a:solidFill>
                  </a:rPr>
                  <a:t>elicity</a:t>
                </a:r>
                <a:endParaRPr lang="en-US" sz="1500" b="1" i="1" dirty="0">
                  <a:solidFill>
                    <a:srgbClr val="0000FF"/>
                  </a:solidFill>
                </a:endParaRPr>
              </a:p>
            </p:txBody>
          </p:sp>
        </p:grpSp>
        <p:grpSp>
          <p:nvGrpSpPr>
            <p:cNvPr id="30" name="Group 74"/>
            <p:cNvGrpSpPr>
              <a:grpSpLocks/>
            </p:cNvGrpSpPr>
            <p:nvPr/>
          </p:nvGrpSpPr>
          <p:grpSpPr bwMode="auto">
            <a:xfrm>
              <a:off x="3600" y="2808"/>
              <a:ext cx="844" cy="502"/>
              <a:chOff x="3600" y="2808"/>
              <a:chExt cx="844" cy="502"/>
            </a:xfrm>
          </p:grpSpPr>
          <p:pic>
            <p:nvPicPr>
              <p:cNvPr id="31" name="Picture 67" descr="spinsa4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88" y="2880"/>
                <a:ext cx="541" cy="2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aphicFrame>
            <p:nvGraphicFramePr>
              <p:cNvPr id="37" name="Object 68"/>
              <p:cNvGraphicFramePr>
                <a:graphicFrameLocks noChangeAspect="1"/>
              </p:cNvGraphicFramePr>
              <p:nvPr/>
            </p:nvGraphicFramePr>
            <p:xfrm>
              <a:off x="3600" y="2808"/>
              <a:ext cx="222" cy="33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56555" name="Equation" r:id="rId11" imgW="177480" imgH="266400" progId="Equation.3">
                      <p:embed/>
                    </p:oleObj>
                  </mc:Choice>
                  <mc:Fallback>
                    <p:oleObj name="Equation" r:id="rId11" imgW="177480" imgH="2664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600" y="2808"/>
                            <a:ext cx="222" cy="333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8" name="Text Box 69"/>
              <p:cNvSpPr txBox="1">
                <a:spLocks noChangeArrowheads="1"/>
              </p:cNvSpPr>
              <p:nvPr/>
            </p:nvSpPr>
            <p:spPr bwMode="auto">
              <a:xfrm>
                <a:off x="3648" y="3120"/>
                <a:ext cx="796" cy="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100783" tIns="50392" rIns="100783" bIns="50392">
                <a:spAutoFit/>
              </a:bodyPr>
              <a:lstStyle>
                <a:lvl1pPr algn="l" defTabSz="1008063"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</a:defRPr>
                </a:lvl1pPr>
                <a:lvl2pPr marL="819150" indent="-315913" algn="l" defTabSz="1008063"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</a:defRPr>
                </a:lvl2pPr>
                <a:lvl3pPr marL="1260475" indent="-252413" algn="l" defTabSz="1008063"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</a:defRPr>
                </a:lvl3pPr>
                <a:lvl4pPr marL="1763713" indent="-252413" algn="l" defTabSz="1008063"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</a:defRPr>
                </a:lvl4pPr>
                <a:lvl5pPr marL="2268538" indent="-252413" algn="l" defTabSz="1008063"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</a:defRPr>
                </a:lvl5pPr>
                <a:lvl6pPr marL="2725738" indent="-252413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</a:defRPr>
                </a:lvl6pPr>
                <a:lvl7pPr marL="3182938" indent="-252413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</a:defRPr>
                </a:lvl7pPr>
                <a:lvl8pPr marL="3640138" indent="-252413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</a:defRPr>
                </a:lvl8pPr>
                <a:lvl9pPr marL="4097338" indent="-252413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spcBef>
                    <a:spcPct val="20000"/>
                  </a:spcBef>
                  <a:buClrTx/>
                  <a:buSzTx/>
                  <a:buFontTx/>
                  <a:buNone/>
                </a:pPr>
                <a:r>
                  <a:rPr lang="en-US" sz="1500" b="1" i="1" dirty="0" err="1">
                    <a:solidFill>
                      <a:srgbClr val="0000FF"/>
                    </a:solidFill>
                  </a:rPr>
                  <a:t>T</a:t>
                </a:r>
                <a:r>
                  <a:rPr lang="en-US" sz="1500" b="1" i="1" dirty="0" err="1" smtClean="0">
                    <a:solidFill>
                      <a:srgbClr val="0000FF"/>
                    </a:solidFill>
                  </a:rPr>
                  <a:t>ransversity</a:t>
                </a:r>
                <a:endParaRPr lang="en-US" sz="1500" b="1" i="1" dirty="0">
                  <a:solidFill>
                    <a:srgbClr val="0000FF"/>
                  </a:solidFill>
                </a:endParaRPr>
              </a:p>
            </p:txBody>
          </p:sp>
        </p:grpSp>
      </p:grpSp>
      <p:pic>
        <p:nvPicPr>
          <p:cNvPr id="67" name="Picture 52" descr="spinsb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596" y="4675875"/>
            <a:ext cx="946673" cy="432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8" name="Object 5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9934501"/>
              </p:ext>
            </p:extLst>
          </p:nvPr>
        </p:nvGraphicFramePr>
        <p:xfrm>
          <a:off x="4593388" y="4539381"/>
          <a:ext cx="491710" cy="577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6556" name="Equation" r:id="rId14" imgW="228600" imgH="266400" progId="Equation.3">
                  <p:embed/>
                </p:oleObj>
              </mc:Choice>
              <mc:Fallback>
                <p:oleObj name="Equation" r:id="rId14" imgW="22860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93388" y="4539381"/>
                        <a:ext cx="491710" cy="577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2"/>
          <p:cNvGrpSpPr/>
          <p:nvPr/>
        </p:nvGrpSpPr>
        <p:grpSpPr>
          <a:xfrm>
            <a:off x="1288715" y="4186795"/>
            <a:ext cx="1524126" cy="896938"/>
            <a:chOff x="5565207" y="1842665"/>
            <a:chExt cx="1524126" cy="896938"/>
          </a:xfrm>
        </p:grpSpPr>
        <p:pic>
          <p:nvPicPr>
            <p:cNvPr id="74" name="Picture 49" descr="spinsb5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9160" y="1891663"/>
              <a:ext cx="950173" cy="558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75" name="Object 5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46733865"/>
                </p:ext>
              </p:extLst>
            </p:nvPr>
          </p:nvGraphicFramePr>
          <p:xfrm>
            <a:off x="5565207" y="1842665"/>
            <a:ext cx="524957" cy="58097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56557" name="Equation" r:id="rId17" imgW="241200" imgH="266400" progId="Equation.3">
                    <p:embed/>
                  </p:oleObj>
                </mc:Choice>
                <mc:Fallback>
                  <p:oleObj name="Equation" r:id="rId17" imgW="241200" imgH="266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565207" y="1842665"/>
                          <a:ext cx="524957" cy="58097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5" name="Rectangle 71"/>
            <p:cNvSpPr>
              <a:spLocks noChangeArrowheads="1"/>
            </p:cNvSpPr>
            <p:nvPr/>
          </p:nvSpPr>
          <p:spPr bwMode="auto">
            <a:xfrm>
              <a:off x="5849496" y="2460203"/>
              <a:ext cx="928687" cy="27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0783" tIns="50392" rIns="100783" bIns="50392"/>
            <a:lstStyle/>
            <a:p>
              <a:pPr marL="258763" indent="-258763" algn="l" defTabSz="1008063" hangingPunct="1">
                <a:lnSpc>
                  <a:spcPct val="100000"/>
                </a:lnSpc>
                <a:spcBef>
                  <a:spcPct val="20000"/>
                </a:spcBef>
                <a:buClrTx/>
                <a:buSzTx/>
                <a:buFontTx/>
                <a:buNone/>
              </a:pPr>
              <a:r>
                <a:rPr lang="en-US" sz="1500" b="1" i="1" dirty="0" err="1">
                  <a:solidFill>
                    <a:srgbClr val="0000FF"/>
                  </a:solidFill>
                </a:rPr>
                <a:t>Sivers</a:t>
              </a:r>
              <a:endParaRPr lang="en-US" sz="1500" b="1" i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603216" y="1684769"/>
            <a:ext cx="1413304" cy="1006153"/>
            <a:chOff x="2311541" y="4189312"/>
            <a:chExt cx="1413304" cy="1006153"/>
          </a:xfrm>
        </p:grpSpPr>
        <p:pic>
          <p:nvPicPr>
            <p:cNvPr id="70" name="Picture 43" descr="spinsb2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9686" y="4401052"/>
              <a:ext cx="948423" cy="320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71" name="Object 4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58949150"/>
                </p:ext>
              </p:extLst>
            </p:nvPr>
          </p:nvGraphicFramePr>
          <p:xfrm>
            <a:off x="2315721" y="4189312"/>
            <a:ext cx="446214" cy="5862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56558" name="Equation" r:id="rId20" imgW="203040" imgH="266400" progId="Equation.3">
                    <p:embed/>
                  </p:oleObj>
                </mc:Choice>
                <mc:Fallback>
                  <p:oleObj name="Equation" r:id="rId20" imgW="203040" imgH="266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15721" y="4189312"/>
                          <a:ext cx="446214" cy="58622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6" name="Rectangle 71"/>
            <p:cNvSpPr>
              <a:spLocks noChangeArrowheads="1"/>
            </p:cNvSpPr>
            <p:nvPr/>
          </p:nvSpPr>
          <p:spPr bwMode="auto">
            <a:xfrm>
              <a:off x="2311541" y="4890665"/>
              <a:ext cx="1413304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0783" tIns="50392" rIns="100783" bIns="50392"/>
            <a:lstStyle/>
            <a:p>
              <a:pPr marL="258763" indent="-258763" algn="l" defTabSz="1008063" hangingPunct="1">
                <a:lnSpc>
                  <a:spcPct val="100000"/>
                </a:lnSpc>
                <a:spcBef>
                  <a:spcPct val="20000"/>
                </a:spcBef>
                <a:buClrTx/>
                <a:buSzTx/>
                <a:buFontTx/>
                <a:buNone/>
              </a:pPr>
              <a:r>
                <a:rPr lang="en-US" sz="1500" b="1" i="1" dirty="0">
                  <a:solidFill>
                    <a:srgbClr val="3366FF"/>
                  </a:solidFill>
                </a:rPr>
                <a:t>Boer Mulders</a:t>
              </a:r>
            </a:p>
          </p:txBody>
        </p:sp>
      </p:grpSp>
      <p:sp>
        <p:nvSpPr>
          <p:cNvPr id="78" name="Rectangle 71"/>
          <p:cNvSpPr>
            <a:spLocks noChangeArrowheads="1"/>
          </p:cNvSpPr>
          <p:nvPr/>
        </p:nvSpPr>
        <p:spPr bwMode="auto">
          <a:xfrm>
            <a:off x="379656" y="5620606"/>
            <a:ext cx="5810648" cy="941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83" tIns="50392" rIns="100783" bIns="50392"/>
          <a:lstStyle/>
          <a:p>
            <a:pPr marL="258763" indent="-258763" algn="l" defTabSz="1008063"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600" b="1" i="1" dirty="0" smtClean="0">
                <a:solidFill>
                  <a:srgbClr val="000099"/>
                </a:solidFill>
              </a:rPr>
              <a:t>CLAS12 has </a:t>
            </a:r>
            <a:r>
              <a:rPr lang="en-US" sz="1600" b="1" i="1" dirty="0">
                <a:solidFill>
                  <a:srgbClr val="000099"/>
                </a:solidFill>
              </a:rPr>
              <a:t>access to all of </a:t>
            </a:r>
            <a:r>
              <a:rPr lang="en-US" sz="1600" b="1" i="1" dirty="0" smtClean="0">
                <a:solidFill>
                  <a:srgbClr val="000099"/>
                </a:solidFill>
              </a:rPr>
              <a:t>them through specific </a:t>
            </a:r>
          </a:p>
          <a:p>
            <a:pPr marL="258763" indent="-258763" algn="l" defTabSz="1008063"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600" b="1" i="1" dirty="0" smtClean="0">
                <a:solidFill>
                  <a:srgbClr val="000099"/>
                </a:solidFill>
              </a:rPr>
              <a:t>azimuthal modulations (</a:t>
            </a:r>
            <a:r>
              <a:rPr lang="en-US" sz="1600" b="1" i="1" dirty="0" smtClean="0">
                <a:solidFill>
                  <a:srgbClr val="000099"/>
                </a:solidFill>
                <a:latin typeface="Symbol"/>
              </a:rPr>
              <a:t>f</a:t>
            </a:r>
            <a:r>
              <a:rPr lang="en-US" sz="1600" b="1" i="1" dirty="0" smtClean="0">
                <a:solidFill>
                  <a:srgbClr val="000099"/>
                </a:solidFill>
              </a:rPr>
              <a:t>, </a:t>
            </a:r>
            <a:r>
              <a:rPr lang="en-US" sz="1600" b="1" i="1" dirty="0" err="1" smtClean="0">
                <a:solidFill>
                  <a:srgbClr val="000099"/>
                </a:solidFill>
                <a:latin typeface="Symbol"/>
              </a:rPr>
              <a:t>f</a:t>
            </a:r>
            <a:r>
              <a:rPr lang="en-US" sz="1600" b="1" i="1" baseline="-25000" dirty="0" err="1" smtClean="0">
                <a:solidFill>
                  <a:srgbClr val="000099"/>
                </a:solidFill>
              </a:rPr>
              <a:t>S</a:t>
            </a:r>
            <a:r>
              <a:rPr lang="en-US" sz="1600" b="1" i="1" dirty="0" smtClean="0">
                <a:solidFill>
                  <a:srgbClr val="000099"/>
                </a:solidFill>
              </a:rPr>
              <a:t>) of the cross-section </a:t>
            </a:r>
          </a:p>
          <a:p>
            <a:pPr marL="258763" indent="-258763" algn="l" defTabSz="1008063"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600" b="1" i="1" dirty="0" smtClean="0">
                <a:solidFill>
                  <a:srgbClr val="000099"/>
                </a:solidFill>
              </a:rPr>
              <a:t>thanks to the polarized beam and target</a:t>
            </a:r>
            <a:endParaRPr lang="en-US" sz="1600" b="1" i="1" dirty="0">
              <a:solidFill>
                <a:srgbClr val="000099"/>
              </a:solidFill>
            </a:endParaRPr>
          </a:p>
        </p:txBody>
      </p:sp>
      <p:sp>
        <p:nvSpPr>
          <p:cNvPr id="45" name="Text Box 69"/>
          <p:cNvSpPr txBox="1">
            <a:spLocks noChangeArrowheads="1"/>
          </p:cNvSpPr>
          <p:nvPr/>
        </p:nvSpPr>
        <p:spPr bwMode="auto">
          <a:xfrm>
            <a:off x="4684249" y="5130224"/>
            <a:ext cx="1332271" cy="332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500" b="1" i="1" dirty="0" err="1" smtClean="0">
                <a:solidFill>
                  <a:srgbClr val="0000FF"/>
                </a:solidFill>
              </a:rPr>
              <a:t>Pretzelosity</a:t>
            </a:r>
            <a:endParaRPr lang="en-US" sz="1500" b="1" i="1" dirty="0">
              <a:solidFill>
                <a:srgbClr val="0000FF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984500" y="4167188"/>
            <a:ext cx="1451303" cy="916545"/>
            <a:chOff x="5576785" y="2969298"/>
            <a:chExt cx="1451303" cy="916545"/>
          </a:xfrm>
        </p:grpSpPr>
        <p:pic>
          <p:nvPicPr>
            <p:cNvPr id="76" name="Picture 55" descr="spinsc8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1415" y="3053612"/>
              <a:ext cx="946673" cy="432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77" name="Object 5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93457222"/>
                </p:ext>
              </p:extLst>
            </p:nvPr>
          </p:nvGraphicFramePr>
          <p:xfrm>
            <a:off x="5576785" y="2969298"/>
            <a:ext cx="498475" cy="4984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56559" name="Equation" r:id="rId23" imgW="228600" imgH="228600" progId="Equation.3">
                    <p:embed/>
                  </p:oleObj>
                </mc:Choice>
                <mc:Fallback>
                  <p:oleObj name="Equation" r:id="rId23" imgW="22860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576785" y="2969298"/>
                          <a:ext cx="498475" cy="4984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6" name="Text Box 69"/>
            <p:cNvSpPr txBox="1">
              <a:spLocks noChangeArrowheads="1"/>
            </p:cNvSpPr>
            <p:nvPr/>
          </p:nvSpPr>
          <p:spPr bwMode="auto">
            <a:xfrm>
              <a:off x="5703982" y="3553242"/>
              <a:ext cx="1264363" cy="332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0783" tIns="50392" rIns="100783" bIns="50392">
              <a:spAutoFit/>
            </a:bodyPr>
            <a:lstStyle>
              <a:lvl1pPr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1pPr>
              <a:lvl2pPr marL="819150" indent="-3159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2pPr>
              <a:lvl3pPr marL="1260475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3pPr>
              <a:lvl4pPr marL="1763713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4pPr>
              <a:lvl5pPr marL="2268538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5pPr>
              <a:lvl6pPr marL="27257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6pPr>
              <a:lvl7pPr marL="31829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7pPr>
              <a:lvl8pPr marL="36401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8pPr>
              <a:lvl9pPr marL="40973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hangingPunct="1">
                <a:lnSpc>
                  <a:spcPct val="100000"/>
                </a:lnSpc>
                <a:spcBef>
                  <a:spcPct val="20000"/>
                </a:spcBef>
                <a:buClrTx/>
                <a:buSzTx/>
                <a:buFontTx/>
                <a:buNone/>
              </a:pPr>
              <a:r>
                <a:rPr lang="en-US" sz="1500" b="1" i="1" dirty="0" smtClean="0">
                  <a:solidFill>
                    <a:srgbClr val="0000FF"/>
                  </a:solidFill>
                </a:rPr>
                <a:t>Worm-gear</a:t>
              </a:r>
              <a:endParaRPr lang="en-US" sz="1500" b="1" i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566652" y="2811620"/>
            <a:ext cx="1595871" cy="938472"/>
            <a:chOff x="3897592" y="4189312"/>
            <a:chExt cx="1595871" cy="938472"/>
          </a:xfrm>
        </p:grpSpPr>
        <p:pic>
          <p:nvPicPr>
            <p:cNvPr id="72" name="Picture 46" descr="spinsa3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9549" y="4397553"/>
              <a:ext cx="1063914" cy="320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73" name="Object 4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72572161"/>
                </p:ext>
              </p:extLst>
            </p:nvPr>
          </p:nvGraphicFramePr>
          <p:xfrm>
            <a:off x="3897592" y="4189312"/>
            <a:ext cx="502209" cy="5862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56560" name="Equation" r:id="rId26" imgW="228600" imgH="266400" progId="Equation.3">
                    <p:embed/>
                  </p:oleObj>
                </mc:Choice>
                <mc:Fallback>
                  <p:oleObj name="Equation" r:id="rId26" imgW="228600" imgH="266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97592" y="4189312"/>
                          <a:ext cx="502209" cy="58622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7" name="Text Box 69"/>
            <p:cNvSpPr txBox="1">
              <a:spLocks noChangeArrowheads="1"/>
            </p:cNvSpPr>
            <p:nvPr/>
          </p:nvSpPr>
          <p:spPr bwMode="auto">
            <a:xfrm>
              <a:off x="4029625" y="4795183"/>
              <a:ext cx="1264363" cy="332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0783" tIns="50392" rIns="100783" bIns="50392">
              <a:spAutoFit/>
            </a:bodyPr>
            <a:lstStyle>
              <a:lvl1pPr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1pPr>
              <a:lvl2pPr marL="819150" indent="-3159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2pPr>
              <a:lvl3pPr marL="1260475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3pPr>
              <a:lvl4pPr marL="1763713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4pPr>
              <a:lvl5pPr marL="2268538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5pPr>
              <a:lvl6pPr marL="27257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6pPr>
              <a:lvl7pPr marL="31829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7pPr>
              <a:lvl8pPr marL="36401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8pPr>
              <a:lvl9pPr marL="40973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hangingPunct="1">
                <a:lnSpc>
                  <a:spcPct val="100000"/>
                </a:lnSpc>
                <a:spcBef>
                  <a:spcPct val="20000"/>
                </a:spcBef>
                <a:buClrTx/>
                <a:buSzTx/>
                <a:buFontTx/>
                <a:buNone/>
              </a:pPr>
              <a:r>
                <a:rPr lang="en-US" sz="1500" b="1" i="1" dirty="0" smtClean="0">
                  <a:solidFill>
                    <a:srgbClr val="0000FF"/>
                  </a:solidFill>
                </a:rPr>
                <a:t>Worm-gear</a:t>
              </a:r>
              <a:endParaRPr lang="en-US" sz="1500" b="1" i="1" dirty="0">
                <a:solidFill>
                  <a:srgbClr val="0000FF"/>
                </a:solidFill>
              </a:endParaRPr>
            </a:p>
          </p:txBody>
        </p:sp>
      </p:grpSp>
      <p:sp>
        <p:nvSpPr>
          <p:cNvPr id="51" name="Oval Callout 50"/>
          <p:cNvSpPr/>
          <p:nvPr/>
        </p:nvSpPr>
        <p:spPr>
          <a:xfrm>
            <a:off x="6633408" y="3630022"/>
            <a:ext cx="2215044" cy="896760"/>
          </a:xfrm>
          <a:prstGeom prst="wedgeEllipseCallout">
            <a:avLst>
              <a:gd name="adj1" fmla="val -75610"/>
              <a:gd name="adj2" fmla="val 46688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056956" y="3816183"/>
            <a:ext cx="14052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1400" b="1" i="1" dirty="0">
                <a:solidFill>
                  <a:srgbClr val="FF0000"/>
                </a:solidFill>
              </a:rPr>
              <a:t>C</a:t>
            </a:r>
            <a:r>
              <a:rPr lang="nb-NO" sz="1400" b="1" i="1" dirty="0" smtClean="0">
                <a:solidFill>
                  <a:srgbClr val="FF0000"/>
                </a:solidFill>
              </a:rPr>
              <a:t>12-11-111</a:t>
            </a:r>
            <a:endParaRPr lang="nb-NO" sz="1400" i="1" dirty="0" smtClean="0">
              <a:solidFill>
                <a:srgbClr val="FF0000"/>
              </a:solidFill>
            </a:endParaRPr>
          </a:p>
          <a:p>
            <a:pPr algn="ctr"/>
            <a:r>
              <a:rPr lang="en-US" sz="1400" b="1" i="1" dirty="0" smtClean="0">
                <a:solidFill>
                  <a:srgbClr val="FF0000"/>
                </a:solidFill>
              </a:rPr>
              <a:t>This proposal</a:t>
            </a:r>
            <a:endParaRPr lang="en-US" sz="1400" b="1" i="1" dirty="0">
              <a:solidFill>
                <a:srgbClr val="FF0000"/>
              </a:solidFill>
            </a:endParaRPr>
          </a:p>
        </p:txBody>
      </p:sp>
      <p:sp>
        <p:nvSpPr>
          <p:cNvPr id="55" name="Oval Callout 54"/>
          <p:cNvSpPr/>
          <p:nvPr/>
        </p:nvSpPr>
        <p:spPr>
          <a:xfrm>
            <a:off x="6553200" y="753737"/>
            <a:ext cx="2362200" cy="1112052"/>
          </a:xfrm>
          <a:prstGeom prst="wedgeEllipseCallout">
            <a:avLst>
              <a:gd name="adj1" fmla="val -72439"/>
              <a:gd name="adj2" fmla="val 105075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6952930" y="1267915"/>
            <a:ext cx="15619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1400" i="1" dirty="0" smtClean="0"/>
              <a:t>Boer-</a:t>
            </a:r>
            <a:r>
              <a:rPr lang="nb-NO" sz="1400" i="1" dirty="0" err="1" smtClean="0"/>
              <a:t>Mulders</a:t>
            </a:r>
            <a:r>
              <a:rPr lang="nb-NO" sz="1400" i="1" dirty="0" smtClean="0"/>
              <a:t> for </a:t>
            </a:r>
          </a:p>
          <a:p>
            <a:pPr algn="ctr"/>
            <a:r>
              <a:rPr lang="nb-NO" sz="1400" i="1" dirty="0" smtClean="0"/>
              <a:t>pions and </a:t>
            </a:r>
            <a:r>
              <a:rPr lang="nb-NO" sz="1400" i="1" dirty="0" err="1" smtClean="0"/>
              <a:t>kaons</a:t>
            </a:r>
            <a:endParaRPr lang="nb-NO" sz="1400" i="1" dirty="0" smtClean="0"/>
          </a:p>
        </p:txBody>
      </p:sp>
      <p:sp>
        <p:nvSpPr>
          <p:cNvPr id="61" name="Rectangle 60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2491864" y="-76200"/>
            <a:ext cx="4014140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Leading Twist TMDs</a:t>
            </a:r>
          </a:p>
        </p:txBody>
      </p:sp>
      <p:sp>
        <p:nvSpPr>
          <p:cNvPr id="58" name="Rectangle 57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5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69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6922976" y="816873"/>
            <a:ext cx="15392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smtClean="0">
                <a:solidFill>
                  <a:srgbClr val="FF0000"/>
                </a:solidFill>
              </a:rPr>
              <a:t>E12-06-112</a:t>
            </a:r>
          </a:p>
          <a:p>
            <a:pPr algn="ctr"/>
            <a:r>
              <a:rPr lang="en-US" sz="1400" b="1" i="1" dirty="0" smtClean="0">
                <a:solidFill>
                  <a:srgbClr val="FF0000"/>
                </a:solidFill>
              </a:rPr>
              <a:t>E12-09-008</a:t>
            </a:r>
            <a:endParaRPr lang="en-US" sz="1400" b="1" i="1" dirty="0">
              <a:solidFill>
                <a:srgbClr val="FF0000"/>
              </a:solidFill>
            </a:endParaRPr>
          </a:p>
        </p:txBody>
      </p:sp>
      <p:sp>
        <p:nvSpPr>
          <p:cNvPr id="86" name="Oval Callout 85"/>
          <p:cNvSpPr/>
          <p:nvPr/>
        </p:nvSpPr>
        <p:spPr>
          <a:xfrm>
            <a:off x="6705600" y="2175000"/>
            <a:ext cx="2362200" cy="1112052"/>
          </a:xfrm>
          <a:prstGeom prst="wedgeEllipseCallout">
            <a:avLst>
              <a:gd name="adj1" fmla="val -77532"/>
              <a:gd name="adj2" fmla="val 84639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TextBox 86"/>
          <p:cNvSpPr txBox="1"/>
          <p:nvPr/>
        </p:nvSpPr>
        <p:spPr>
          <a:xfrm>
            <a:off x="7105330" y="2649074"/>
            <a:ext cx="15619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1400" i="1" dirty="0" smtClean="0"/>
              <a:t>Spin-</a:t>
            </a:r>
            <a:r>
              <a:rPr lang="nb-NO" sz="1400" i="1" dirty="0" err="1" smtClean="0"/>
              <a:t>effects</a:t>
            </a:r>
            <a:r>
              <a:rPr lang="nb-NO" sz="1400" i="1" dirty="0" smtClean="0"/>
              <a:t> for</a:t>
            </a:r>
          </a:p>
          <a:p>
            <a:pPr algn="ctr"/>
            <a:r>
              <a:rPr lang="nb-NO" sz="1400" i="1" dirty="0" smtClean="0"/>
              <a:t>pions and </a:t>
            </a:r>
            <a:r>
              <a:rPr lang="nb-NO" sz="1400" i="1" dirty="0" err="1" smtClean="0"/>
              <a:t>kaons</a:t>
            </a:r>
            <a:endParaRPr lang="nb-NO" sz="1400" i="1" dirty="0" smtClean="0"/>
          </a:p>
        </p:txBody>
      </p:sp>
      <p:sp>
        <p:nvSpPr>
          <p:cNvPr id="88" name="TextBox 87"/>
          <p:cNvSpPr txBox="1"/>
          <p:nvPr/>
        </p:nvSpPr>
        <p:spPr>
          <a:xfrm>
            <a:off x="7075376" y="2184664"/>
            <a:ext cx="15392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smtClean="0">
                <a:solidFill>
                  <a:srgbClr val="FF0000"/>
                </a:solidFill>
              </a:rPr>
              <a:t>E12-07-107</a:t>
            </a:r>
          </a:p>
          <a:p>
            <a:pPr algn="ctr"/>
            <a:r>
              <a:rPr lang="en-US" sz="1400" b="1" i="1" dirty="0" smtClean="0">
                <a:solidFill>
                  <a:srgbClr val="FF0000"/>
                </a:solidFill>
              </a:rPr>
              <a:t>E12-09-009</a:t>
            </a:r>
            <a:endParaRPr lang="en-US" sz="1400" b="1" i="1" dirty="0">
              <a:solidFill>
                <a:srgbClr val="FF000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2880731" y="3417491"/>
            <a:ext cx="0" cy="2045334"/>
          </a:xfrm>
          <a:prstGeom prst="line">
            <a:avLst/>
          </a:prstGeom>
          <a:ln w="254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4536376" y="3435237"/>
            <a:ext cx="0" cy="2045334"/>
          </a:xfrm>
          <a:prstGeom prst="line">
            <a:avLst/>
          </a:prstGeom>
          <a:ln w="254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0" name="Picture 3" descr="azimuthal_angles_uli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400" y="4777597"/>
            <a:ext cx="2805077" cy="179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" name="Oval Callout 58"/>
          <p:cNvSpPr/>
          <p:nvPr/>
        </p:nvSpPr>
        <p:spPr>
          <a:xfrm>
            <a:off x="1264789" y="2866042"/>
            <a:ext cx="1575437" cy="899787"/>
          </a:xfrm>
          <a:prstGeom prst="wedgeEllipseCallout">
            <a:avLst>
              <a:gd name="adj1" fmla="val -35495"/>
              <a:gd name="adj2" fmla="val -85099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Callout 82"/>
          <p:cNvSpPr/>
          <p:nvPr/>
        </p:nvSpPr>
        <p:spPr>
          <a:xfrm>
            <a:off x="1261979" y="2876835"/>
            <a:ext cx="1575437" cy="899787"/>
          </a:xfrm>
          <a:prstGeom prst="wedgeEllipseCallout">
            <a:avLst>
              <a:gd name="adj1" fmla="val 69726"/>
              <a:gd name="adj2" fmla="val 18902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1288715" y="2950167"/>
            <a:ext cx="1539237" cy="740610"/>
            <a:chOff x="2947200" y="1819930"/>
            <a:chExt cx="1539237" cy="740610"/>
          </a:xfrm>
        </p:grpSpPr>
        <p:sp>
          <p:nvSpPr>
            <p:cNvPr id="84" name="TextBox 83"/>
            <p:cNvSpPr txBox="1"/>
            <p:nvPr/>
          </p:nvSpPr>
          <p:spPr>
            <a:xfrm>
              <a:off x="3004540" y="2037320"/>
              <a:ext cx="13757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b-NO" sz="1400" i="1" dirty="0" err="1" smtClean="0"/>
                <a:t>Quark</a:t>
              </a:r>
              <a:r>
                <a:rPr lang="nb-NO" sz="1400" i="1" dirty="0" smtClean="0"/>
                <a:t> </a:t>
              </a:r>
              <a:r>
                <a:rPr lang="nb-NO" sz="1400" i="1" dirty="0" err="1" smtClean="0"/>
                <a:t>number</a:t>
              </a:r>
              <a:r>
                <a:rPr lang="nb-NO" sz="1400" i="1" dirty="0" smtClean="0"/>
                <a:t> </a:t>
              </a:r>
            </a:p>
            <a:p>
              <a:pPr algn="ctr"/>
              <a:r>
                <a:rPr lang="nb-NO" sz="1400" i="1" dirty="0" smtClean="0"/>
                <a:t>and </a:t>
              </a:r>
              <a:r>
                <a:rPr lang="nb-NO" sz="1400" i="1" dirty="0" err="1" smtClean="0"/>
                <a:t>helicities</a:t>
              </a:r>
              <a:endParaRPr lang="nb-NO" sz="1400" i="1" dirty="0" smtClean="0"/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2947200" y="1819930"/>
              <a:ext cx="153923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i="1" dirty="0" smtClean="0">
                  <a:solidFill>
                    <a:srgbClr val="FF0000"/>
                  </a:solidFill>
                </a:rPr>
                <a:t>E12-09-007</a:t>
              </a:r>
              <a:endParaRPr lang="en-US" sz="1400" b="1" i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79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rgbClr val="898989"/>
                </a:solidFill>
              </a:rPr>
              <a:t> </a:t>
            </a:r>
            <a:r>
              <a:rPr lang="en-US" sz="1200" dirty="0" err="1" smtClean="0">
                <a:solidFill>
                  <a:schemeClr val="bg1"/>
                </a:solidFill>
              </a:rPr>
              <a:t>JLab</a:t>
            </a:r>
            <a:r>
              <a:rPr lang="en-US" sz="1200" dirty="0" smtClean="0">
                <a:solidFill>
                  <a:schemeClr val="bg1"/>
                </a:solidFill>
              </a:rPr>
              <a:t> PAC 39, 18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June 2012, Newport News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130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6131767"/>
              </p:ext>
            </p:extLst>
          </p:nvPr>
        </p:nvGraphicFramePr>
        <p:xfrm>
          <a:off x="34793" y="5941770"/>
          <a:ext cx="3062287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2" name="Equation" r:id="rId4" imgW="1701800" imgH="393700" progId="Equation.3">
                  <p:embed/>
                </p:oleObj>
              </mc:Choice>
              <mc:Fallback>
                <p:oleObj name="Equation" r:id="rId4" imgW="17018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793" y="5941770"/>
                        <a:ext cx="3062287" cy="7112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0" name="Rounded Rectangle 99"/>
          <p:cNvSpPr/>
          <p:nvPr/>
        </p:nvSpPr>
        <p:spPr>
          <a:xfrm>
            <a:off x="3703052" y="3648813"/>
            <a:ext cx="5370251" cy="274286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2" name="Object 9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6493825"/>
              </p:ext>
            </p:extLst>
          </p:nvPr>
        </p:nvGraphicFramePr>
        <p:xfrm>
          <a:off x="3703053" y="3719368"/>
          <a:ext cx="5326062" cy="769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3" name="Equation" r:id="rId6" imgW="3073400" imgH="444500" progId="Equation.3">
                  <p:embed/>
                </p:oleObj>
              </mc:Choice>
              <mc:Fallback>
                <p:oleObj name="Equation" r:id="rId6" imgW="30734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703053" y="3719368"/>
                        <a:ext cx="5326062" cy="7699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9" name="Rectangle 108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6" name="Object 5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6013579"/>
              </p:ext>
            </p:extLst>
          </p:nvPr>
        </p:nvGraphicFramePr>
        <p:xfrm>
          <a:off x="3731275" y="4898138"/>
          <a:ext cx="5281612" cy="506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4" name="Equation" r:id="rId8" imgW="3048000" imgH="292100" progId="Equation.3">
                  <p:embed/>
                </p:oleObj>
              </mc:Choice>
              <mc:Fallback>
                <p:oleObj name="Equation" r:id="rId8" imgW="3048000" imgH="292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731275" y="4898138"/>
                        <a:ext cx="5281612" cy="5064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9" name="Object 9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0365592"/>
              </p:ext>
            </p:extLst>
          </p:nvPr>
        </p:nvGraphicFramePr>
        <p:xfrm>
          <a:off x="3830052" y="5612684"/>
          <a:ext cx="4286250" cy="615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5" name="Equation" r:id="rId10" imgW="2476500" imgH="355600" progId="Equation.3">
                  <p:embed/>
                </p:oleObj>
              </mc:Choice>
              <mc:Fallback>
                <p:oleObj name="Equation" r:id="rId10" imgW="2476500" imgH="355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830052" y="5612684"/>
                        <a:ext cx="4286250" cy="615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Oval Callout 12"/>
          <p:cNvSpPr/>
          <p:nvPr/>
        </p:nvSpPr>
        <p:spPr>
          <a:xfrm>
            <a:off x="7138735" y="4393180"/>
            <a:ext cx="1399247" cy="411404"/>
          </a:xfrm>
          <a:prstGeom prst="wedgeEllipseCallout">
            <a:avLst>
              <a:gd name="adj1" fmla="val 25886"/>
              <a:gd name="adj2" fmla="val 9085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Callout 106"/>
          <p:cNvSpPr/>
          <p:nvPr/>
        </p:nvSpPr>
        <p:spPr>
          <a:xfrm>
            <a:off x="7758137" y="3224294"/>
            <a:ext cx="1315167" cy="440217"/>
          </a:xfrm>
          <a:prstGeom prst="wedgeEllipseCallout">
            <a:avLst>
              <a:gd name="adj1" fmla="val -21895"/>
              <a:gd name="adj2" fmla="val 107061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Callout 107"/>
          <p:cNvSpPr/>
          <p:nvPr/>
        </p:nvSpPr>
        <p:spPr>
          <a:xfrm rot="10800000">
            <a:off x="6403473" y="6150981"/>
            <a:ext cx="1411589" cy="412750"/>
          </a:xfrm>
          <a:prstGeom prst="wedgeEllipseCallout">
            <a:avLst>
              <a:gd name="adj1" fmla="val 5767"/>
              <a:gd name="adj2" fmla="val 91354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7466334"/>
              </p:ext>
            </p:extLst>
          </p:nvPr>
        </p:nvGraphicFramePr>
        <p:xfrm>
          <a:off x="7987212" y="3240482"/>
          <a:ext cx="890588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6" name="Equation" r:id="rId12" imgW="495300" imgH="228600" progId="Equation.3">
                  <p:embed/>
                </p:oleObj>
              </mc:Choice>
              <mc:Fallback>
                <p:oleObj name="Equation" r:id="rId12" imgW="4953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87212" y="3240482"/>
                        <a:ext cx="890588" cy="41275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8960711"/>
              </p:ext>
            </p:extLst>
          </p:nvPr>
        </p:nvGraphicFramePr>
        <p:xfrm>
          <a:off x="6690755" y="6137613"/>
          <a:ext cx="960438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7" name="Equation" r:id="rId14" imgW="533400" imgH="228600" progId="Equation.3">
                  <p:embed/>
                </p:oleObj>
              </mc:Choice>
              <mc:Fallback>
                <p:oleObj name="Equation" r:id="rId14" imgW="5334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0755" y="6137613"/>
                        <a:ext cx="960438" cy="41275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1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6272879"/>
              </p:ext>
            </p:extLst>
          </p:nvPr>
        </p:nvGraphicFramePr>
        <p:xfrm>
          <a:off x="7366771" y="4380868"/>
          <a:ext cx="1006475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8" name="Equation" r:id="rId16" imgW="558800" imgH="228600" progId="Equation.3">
                  <p:embed/>
                </p:oleObj>
              </mc:Choice>
              <mc:Fallback>
                <p:oleObj name="Equation" r:id="rId16" imgW="5588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66771" y="4380868"/>
                        <a:ext cx="1006475" cy="41275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9067628"/>
              </p:ext>
            </p:extLst>
          </p:nvPr>
        </p:nvGraphicFramePr>
        <p:xfrm>
          <a:off x="516524" y="1041186"/>
          <a:ext cx="3597944" cy="2486260"/>
        </p:xfrm>
        <a:graphic>
          <a:graphicData uri="http://schemas.openxmlformats.org/drawingml/2006/table">
            <a:tbl>
              <a:tblPr firstRow="1" bandRow="1"/>
              <a:tblGrid>
                <a:gridCol w="730551"/>
                <a:gridCol w="919238"/>
                <a:gridCol w="919239"/>
                <a:gridCol w="1028916"/>
              </a:tblGrid>
              <a:tr h="393371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N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/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q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U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L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6457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U</a:t>
                      </a: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91441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L</a:t>
                      </a: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744991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</a:t>
                      </a: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2" name="Rectangle 31"/>
          <p:cNvSpPr/>
          <p:nvPr/>
        </p:nvSpPr>
        <p:spPr>
          <a:xfrm>
            <a:off x="2491864" y="-76200"/>
            <a:ext cx="4014140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Leading Twist TMDs</a:t>
            </a:r>
          </a:p>
        </p:txBody>
      </p:sp>
      <p:sp>
        <p:nvSpPr>
          <p:cNvPr id="21" name="Text Box 39"/>
          <p:cNvSpPr txBox="1">
            <a:spLocks noChangeArrowheads="1"/>
          </p:cNvSpPr>
          <p:nvPr/>
        </p:nvSpPr>
        <p:spPr bwMode="auto">
          <a:xfrm>
            <a:off x="1688372" y="680444"/>
            <a:ext cx="2236272" cy="332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400" b="1" dirty="0">
                <a:solidFill>
                  <a:srgbClr val="FF0000"/>
                </a:solidFill>
              </a:rPr>
              <a:t>q</a:t>
            </a:r>
            <a:r>
              <a:rPr lang="en-US" sz="1400" b="1" dirty="0" smtClean="0">
                <a:solidFill>
                  <a:srgbClr val="FF0000"/>
                </a:solidFill>
              </a:rPr>
              <a:t>uark </a:t>
            </a:r>
            <a:r>
              <a:rPr lang="en-US" sz="1400" b="1" dirty="0" err="1" smtClean="0">
                <a:solidFill>
                  <a:srgbClr val="FF0000"/>
                </a:solidFill>
              </a:rPr>
              <a:t>polarisatio</a:t>
            </a:r>
            <a:r>
              <a:rPr lang="en-US" sz="1500" b="1" dirty="0" err="1" smtClean="0">
                <a:solidFill>
                  <a:srgbClr val="FF0000"/>
                </a:solidFill>
              </a:rPr>
              <a:t>n</a:t>
            </a:r>
            <a:endParaRPr lang="en-US" sz="1500" b="1" dirty="0">
              <a:solidFill>
                <a:srgbClr val="FF0000"/>
              </a:solidFill>
            </a:endParaRPr>
          </a:p>
        </p:txBody>
      </p:sp>
      <p:sp>
        <p:nvSpPr>
          <p:cNvPr id="22" name="Text Box 40"/>
          <p:cNvSpPr txBox="1">
            <a:spLocks noChangeArrowheads="1"/>
          </p:cNvSpPr>
          <p:nvPr/>
        </p:nvSpPr>
        <p:spPr bwMode="auto">
          <a:xfrm rot="16200000">
            <a:off x="-705194" y="2351574"/>
            <a:ext cx="1937691" cy="31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400" b="1" dirty="0">
                <a:solidFill>
                  <a:srgbClr val="FF0000"/>
                </a:solidFill>
              </a:rPr>
              <a:t>nucleon </a:t>
            </a:r>
            <a:r>
              <a:rPr lang="en-US" sz="1400" b="1" dirty="0" err="1">
                <a:solidFill>
                  <a:srgbClr val="FF0000"/>
                </a:solidFill>
              </a:rPr>
              <a:t>polarisation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717038" y="2707630"/>
            <a:ext cx="37518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Interference between wave functions with different </a:t>
            </a:r>
          </a:p>
          <a:p>
            <a:r>
              <a:rPr lang="en-US" sz="1200" dirty="0" smtClean="0"/>
              <a:t>angular momenta: contains information about </a:t>
            </a:r>
            <a:r>
              <a:rPr lang="en-US" sz="1200" dirty="0" err="1" smtClean="0"/>
              <a:t>parton</a:t>
            </a:r>
            <a:r>
              <a:rPr lang="en-US" sz="1200" dirty="0" smtClean="0"/>
              <a:t> </a:t>
            </a:r>
          </a:p>
          <a:p>
            <a:r>
              <a:rPr lang="en-US" sz="1200" dirty="0" smtClean="0"/>
              <a:t>orbital angular motion and spin-orbit effects</a:t>
            </a:r>
            <a:endParaRPr lang="en-US" sz="1200" dirty="0"/>
          </a:p>
        </p:txBody>
      </p:sp>
      <p:sp>
        <p:nvSpPr>
          <p:cNvPr id="63" name="TextBox 62"/>
          <p:cNvSpPr txBox="1"/>
          <p:nvPr/>
        </p:nvSpPr>
        <p:spPr>
          <a:xfrm>
            <a:off x="4361742" y="2406806"/>
            <a:ext cx="15515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Other elements: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1258124" y="2794938"/>
            <a:ext cx="900419" cy="73250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2169584" y="2788384"/>
            <a:ext cx="915553" cy="73906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72"/>
          <p:cNvGrpSpPr>
            <a:grpSpLocks/>
          </p:cNvGrpSpPr>
          <p:nvPr/>
        </p:nvGrpSpPr>
        <p:grpSpPr bwMode="auto">
          <a:xfrm>
            <a:off x="1210184" y="1418444"/>
            <a:ext cx="718137" cy="558305"/>
            <a:chOff x="1632" y="1615"/>
            <a:chExt cx="841" cy="516"/>
          </a:xfrm>
        </p:grpSpPr>
        <p:pic>
          <p:nvPicPr>
            <p:cNvPr id="42" name="Picture 59" descr="spinsa1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2" y="1734"/>
              <a:ext cx="242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43" name="Object 6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25210464"/>
                </p:ext>
              </p:extLst>
            </p:nvPr>
          </p:nvGraphicFramePr>
          <p:xfrm>
            <a:off x="1857" y="1615"/>
            <a:ext cx="269" cy="33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19" name="Equation" r:id="rId19" imgW="215640" imgH="266400" progId="Equation.3">
                    <p:embed/>
                  </p:oleObj>
                </mc:Choice>
                <mc:Fallback>
                  <p:oleObj name="Equation" r:id="rId19" imgW="215640" imgH="266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57" y="1615"/>
                          <a:ext cx="269" cy="33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4" name="Text Box 61"/>
            <p:cNvSpPr txBox="1">
              <a:spLocks noChangeArrowheads="1"/>
            </p:cNvSpPr>
            <p:nvPr/>
          </p:nvSpPr>
          <p:spPr bwMode="auto">
            <a:xfrm>
              <a:off x="1632" y="1895"/>
              <a:ext cx="841" cy="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0783" tIns="50392" rIns="100783" bIns="50392">
              <a:spAutoFit/>
            </a:bodyPr>
            <a:lstStyle>
              <a:lvl1pPr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1pPr>
              <a:lvl2pPr marL="819150" indent="-3159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2pPr>
              <a:lvl3pPr marL="1260475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3pPr>
              <a:lvl4pPr marL="1763713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4pPr>
              <a:lvl5pPr marL="2268538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5pPr>
              <a:lvl6pPr marL="27257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6pPr>
              <a:lvl7pPr marL="31829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7pPr>
              <a:lvl8pPr marL="36401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8pPr>
              <a:lvl9pPr marL="40973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hangingPunct="1">
                <a:lnSpc>
                  <a:spcPct val="100000"/>
                </a:lnSpc>
                <a:spcBef>
                  <a:spcPct val="20000"/>
                </a:spcBef>
                <a:buClrTx/>
                <a:buSzTx/>
                <a:buFontTx/>
                <a:buNone/>
              </a:pPr>
              <a:r>
                <a:rPr lang="en-US" sz="1000" b="1" i="1" dirty="0">
                  <a:solidFill>
                    <a:srgbClr val="0000FF"/>
                  </a:solidFill>
                </a:rPr>
                <a:t>N</a:t>
              </a:r>
              <a:r>
                <a:rPr lang="en-US" sz="1000" b="1" i="1" dirty="0" smtClean="0">
                  <a:solidFill>
                    <a:srgbClr val="0000FF"/>
                  </a:solidFill>
                </a:rPr>
                <a:t>umber </a:t>
              </a:r>
            </a:p>
          </p:txBody>
        </p:sp>
      </p:grpSp>
      <p:grpSp>
        <p:nvGrpSpPr>
          <p:cNvPr id="29" name="Group 73"/>
          <p:cNvGrpSpPr>
            <a:grpSpLocks/>
          </p:cNvGrpSpPr>
          <p:nvPr/>
        </p:nvGrpSpPr>
        <p:grpSpPr bwMode="auto">
          <a:xfrm>
            <a:off x="2209257" y="2110915"/>
            <a:ext cx="840246" cy="619978"/>
            <a:chOff x="2802" y="2255"/>
            <a:chExt cx="984" cy="573"/>
          </a:xfrm>
        </p:grpSpPr>
        <p:pic>
          <p:nvPicPr>
            <p:cNvPr id="39" name="Picture 63" descr="spinsc7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0" y="2381"/>
              <a:ext cx="706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40" name="Object 6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529254"/>
                </p:ext>
              </p:extLst>
            </p:nvPr>
          </p:nvGraphicFramePr>
          <p:xfrm>
            <a:off x="2802" y="2255"/>
            <a:ext cx="236" cy="33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20" name="Equation" r:id="rId22" imgW="190440" imgH="266400" progId="Equation.3">
                    <p:embed/>
                  </p:oleObj>
                </mc:Choice>
                <mc:Fallback>
                  <p:oleObj name="Equation" r:id="rId22" imgW="190440" imgH="266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02" y="2255"/>
                          <a:ext cx="236" cy="33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1" name="Text Box 65"/>
            <p:cNvSpPr txBox="1">
              <a:spLocks noChangeArrowheads="1"/>
            </p:cNvSpPr>
            <p:nvPr/>
          </p:nvSpPr>
          <p:spPr bwMode="auto">
            <a:xfrm>
              <a:off x="2822" y="2592"/>
              <a:ext cx="808" cy="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0783" tIns="50392" rIns="100783" bIns="50392">
              <a:spAutoFit/>
            </a:bodyPr>
            <a:lstStyle>
              <a:lvl1pPr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1pPr>
              <a:lvl2pPr marL="819150" indent="-3159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2pPr>
              <a:lvl3pPr marL="1260475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3pPr>
              <a:lvl4pPr marL="1763713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4pPr>
              <a:lvl5pPr marL="2268538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5pPr>
              <a:lvl6pPr marL="27257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6pPr>
              <a:lvl7pPr marL="31829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7pPr>
              <a:lvl8pPr marL="36401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8pPr>
              <a:lvl9pPr marL="40973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hangingPunct="1">
                <a:lnSpc>
                  <a:spcPct val="100000"/>
                </a:lnSpc>
                <a:spcBef>
                  <a:spcPct val="20000"/>
                </a:spcBef>
                <a:buClrTx/>
                <a:buSzTx/>
                <a:buFontTx/>
                <a:buNone/>
              </a:pPr>
              <a:r>
                <a:rPr lang="en-US" sz="1000" b="1" i="1" dirty="0" err="1">
                  <a:solidFill>
                    <a:srgbClr val="0000FF"/>
                  </a:solidFill>
                </a:rPr>
                <a:t>H</a:t>
              </a:r>
              <a:r>
                <a:rPr lang="en-US" sz="1000" b="1" i="1" dirty="0" err="1" smtClean="0">
                  <a:solidFill>
                    <a:srgbClr val="0000FF"/>
                  </a:solidFill>
                </a:rPr>
                <a:t>elicity</a:t>
              </a:r>
              <a:endParaRPr lang="en-US" sz="1000" b="1" i="1" dirty="0">
                <a:solidFill>
                  <a:srgbClr val="0000FF"/>
                </a:solidFill>
              </a:endParaRPr>
            </a:p>
          </p:txBody>
        </p:sp>
      </p:grpSp>
      <p:pic>
        <p:nvPicPr>
          <p:cNvPr id="79" name="Picture 49" descr="spinsb5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731" y="2852526"/>
            <a:ext cx="575294" cy="339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0" name="Object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8314910"/>
              </p:ext>
            </p:extLst>
          </p:nvPr>
        </p:nvGraphicFramePr>
        <p:xfrm>
          <a:off x="1244756" y="2862959"/>
          <a:ext cx="268975" cy="3218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1" name="Equation" r:id="rId25" imgW="241200" imgH="266400" progId="Equation.3">
                  <p:embed/>
                </p:oleObj>
              </mc:Choice>
              <mc:Fallback>
                <p:oleObj name="Equation" r:id="rId25" imgW="24120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44756" y="2862959"/>
                        <a:ext cx="268975" cy="32187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" name="Text Box 65"/>
          <p:cNvSpPr txBox="1">
            <a:spLocks noChangeArrowheads="1"/>
          </p:cNvSpPr>
          <p:nvPr/>
        </p:nvSpPr>
        <p:spPr bwMode="auto">
          <a:xfrm>
            <a:off x="1375984" y="3191591"/>
            <a:ext cx="618491" cy="255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err="1" smtClean="0">
                <a:solidFill>
                  <a:srgbClr val="0000FF"/>
                </a:solidFill>
              </a:rPr>
              <a:t>Sivers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pic>
        <p:nvPicPr>
          <p:cNvPr id="83" name="Picture 43" descr="spinsb2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166" y="1547200"/>
            <a:ext cx="602859" cy="192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4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0131835"/>
              </p:ext>
            </p:extLst>
          </p:nvPr>
        </p:nvGraphicFramePr>
        <p:xfrm>
          <a:off x="3153814" y="1498401"/>
          <a:ext cx="224663" cy="2951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2" name="Equation" r:id="rId28" imgW="203040" imgH="266400" progId="Equation.3">
                  <p:embed/>
                </p:oleObj>
              </mc:Choice>
              <mc:Fallback>
                <p:oleObj name="Equation" r:id="rId28" imgW="20304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53814" y="1498401"/>
                        <a:ext cx="224663" cy="295156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5" name="Rectangle 71"/>
          <p:cNvSpPr>
            <a:spLocks noChangeArrowheads="1"/>
          </p:cNvSpPr>
          <p:nvPr/>
        </p:nvSpPr>
        <p:spPr bwMode="auto">
          <a:xfrm>
            <a:off x="3085137" y="1800166"/>
            <a:ext cx="1029323" cy="238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83" tIns="50392" rIns="100783" bIns="50392"/>
          <a:lstStyle/>
          <a:p>
            <a:pPr marL="258763" indent="-258763" algn="l" defTabSz="1008063"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smtClean="0">
                <a:solidFill>
                  <a:srgbClr val="0000FF"/>
                </a:solidFill>
              </a:rPr>
              <a:t>Boer-Mulders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pic>
        <p:nvPicPr>
          <p:cNvPr id="86" name="Picture 55" descr="spinsc8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279" y="2890456"/>
            <a:ext cx="575294" cy="245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7" name="Object 5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6216231"/>
              </p:ext>
            </p:extLst>
          </p:nvPr>
        </p:nvGraphicFramePr>
        <p:xfrm>
          <a:off x="2182813" y="2846388"/>
          <a:ext cx="277812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3" name="Equation" r:id="rId31" imgW="228600" imgH="228600" progId="Equation.3">
                  <p:embed/>
                </p:oleObj>
              </mc:Choice>
              <mc:Fallback>
                <p:oleObj name="Equation" r:id="rId31" imgW="2286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82813" y="2846388"/>
                        <a:ext cx="277812" cy="2794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0" name="Picture 46" descr="spinsa3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988" y="2247245"/>
            <a:ext cx="598552" cy="18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1" name="Object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1435094"/>
              </p:ext>
            </p:extLst>
          </p:nvPr>
        </p:nvGraphicFramePr>
        <p:xfrm>
          <a:off x="3152766" y="2190631"/>
          <a:ext cx="235738" cy="27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4" name="Equation" r:id="rId34" imgW="228600" imgH="266400" progId="Equation.3">
                  <p:embed/>
                </p:oleObj>
              </mc:Choice>
              <mc:Fallback>
                <p:oleObj name="Equation" r:id="rId34" imgW="22860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52766" y="2190631"/>
                        <a:ext cx="235738" cy="27517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8" name="Text Box 61"/>
          <p:cNvSpPr txBox="1">
            <a:spLocks noChangeArrowheads="1"/>
          </p:cNvSpPr>
          <p:nvPr/>
        </p:nvSpPr>
        <p:spPr bwMode="auto">
          <a:xfrm>
            <a:off x="1513104" y="1864734"/>
            <a:ext cx="696700" cy="255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smtClean="0">
                <a:solidFill>
                  <a:srgbClr val="0000FF"/>
                </a:solidFill>
              </a:rPr>
              <a:t>Density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4745342" y="925091"/>
            <a:ext cx="3777446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Survives transverse momentum integration </a:t>
            </a:r>
          </a:p>
          <a:p>
            <a:r>
              <a:rPr lang="en-US" sz="1200" dirty="0" smtClean="0"/>
              <a:t>(missing leading-twist collinear piece)</a:t>
            </a:r>
          </a:p>
          <a:p>
            <a:endParaRPr lang="en-US" sz="1200" dirty="0"/>
          </a:p>
          <a:p>
            <a:r>
              <a:rPr lang="en-US" sz="1200" dirty="0" smtClean="0"/>
              <a:t>Differs from </a:t>
            </a:r>
            <a:r>
              <a:rPr lang="en-US" sz="1200" dirty="0" err="1" smtClean="0"/>
              <a:t>helicity</a:t>
            </a:r>
            <a:r>
              <a:rPr lang="en-US" sz="1200" baseline="-25000" dirty="0" smtClean="0"/>
              <a:t> </a:t>
            </a:r>
            <a:r>
              <a:rPr lang="en-US" sz="1200" dirty="0" smtClean="0"/>
              <a:t>due to relativistic effects and </a:t>
            </a:r>
          </a:p>
          <a:p>
            <a:r>
              <a:rPr lang="en-US" sz="1200" dirty="0" smtClean="0"/>
              <a:t>no mix </a:t>
            </a:r>
            <a:r>
              <a:rPr lang="en-US" sz="1200" dirty="0"/>
              <a:t>w</a:t>
            </a:r>
            <a:r>
              <a:rPr lang="en-US" sz="1200" dirty="0" smtClean="0"/>
              <a:t>ith gluons in the spin-1/2 nucleon</a:t>
            </a:r>
            <a:endParaRPr lang="en-US" sz="1200" baseline="-25000" dirty="0" smtClean="0"/>
          </a:p>
          <a:p>
            <a:endParaRPr lang="en-US" sz="800" dirty="0"/>
          </a:p>
          <a:p>
            <a:r>
              <a:rPr lang="en-US" sz="1200" dirty="0" smtClean="0"/>
              <a:t>Wants multidimensional approach to investigate</a:t>
            </a:r>
          </a:p>
          <a:p>
            <a:r>
              <a:rPr lang="en-US" sz="1200" dirty="0"/>
              <a:t>f</a:t>
            </a:r>
            <a:r>
              <a:rPr lang="en-US" sz="1200" dirty="0" smtClean="0"/>
              <a:t>actorization and transverse momentum dependence</a:t>
            </a:r>
            <a:endParaRPr lang="en-US" sz="1200" dirty="0"/>
          </a:p>
        </p:txBody>
      </p:sp>
      <p:sp>
        <p:nvSpPr>
          <p:cNvPr id="96" name="TextBox 95"/>
          <p:cNvSpPr txBox="1"/>
          <p:nvPr/>
        </p:nvSpPr>
        <p:spPr>
          <a:xfrm>
            <a:off x="4376678" y="644638"/>
            <a:ext cx="13023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rgbClr val="FF0000"/>
                </a:solidFill>
              </a:rPr>
              <a:t>Transversity</a:t>
            </a:r>
            <a:r>
              <a:rPr lang="en-US" sz="1400" b="1" dirty="0" smtClean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58" name="Text Box 65"/>
          <p:cNvSpPr txBox="1">
            <a:spLocks noChangeArrowheads="1"/>
          </p:cNvSpPr>
          <p:nvPr/>
        </p:nvSpPr>
        <p:spPr bwMode="auto">
          <a:xfrm>
            <a:off x="3193869" y="2485327"/>
            <a:ext cx="908033" cy="255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smtClean="0">
                <a:solidFill>
                  <a:srgbClr val="0000FF"/>
                </a:solidFill>
              </a:rPr>
              <a:t>Worm-gear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sp>
        <p:nvSpPr>
          <p:cNvPr id="59" name="Text Box 65"/>
          <p:cNvSpPr txBox="1">
            <a:spLocks noChangeArrowheads="1"/>
          </p:cNvSpPr>
          <p:nvPr/>
        </p:nvSpPr>
        <p:spPr bwMode="auto">
          <a:xfrm>
            <a:off x="2182813" y="3199075"/>
            <a:ext cx="908033" cy="255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smtClean="0">
                <a:solidFill>
                  <a:srgbClr val="0000FF"/>
                </a:solidFill>
              </a:rPr>
              <a:t>Worm-gear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grpSp>
        <p:nvGrpSpPr>
          <p:cNvPr id="60" name="Group 59"/>
          <p:cNvGrpSpPr/>
          <p:nvPr/>
        </p:nvGrpSpPr>
        <p:grpSpPr>
          <a:xfrm>
            <a:off x="947880" y="3866432"/>
            <a:ext cx="2282290" cy="1956512"/>
            <a:chOff x="3024788" y="1047749"/>
            <a:chExt cx="2951163" cy="2665413"/>
          </a:xfrm>
        </p:grpSpPr>
        <p:grpSp>
          <p:nvGrpSpPr>
            <p:cNvPr id="61" name="Group 8"/>
            <p:cNvGrpSpPr>
              <a:grpSpLocks/>
            </p:cNvGrpSpPr>
            <p:nvPr/>
          </p:nvGrpSpPr>
          <p:grpSpPr bwMode="auto">
            <a:xfrm>
              <a:off x="3239101" y="1049337"/>
              <a:ext cx="2665413" cy="2663825"/>
              <a:chOff x="2085" y="2435"/>
              <a:chExt cx="1679" cy="1678"/>
            </a:xfrm>
          </p:grpSpPr>
          <p:pic>
            <p:nvPicPr>
              <p:cNvPr id="64" name="Picture 9" descr="sidis"/>
              <p:cNvPicPr>
                <a:picLocks noChangeAspect="1" noChangeArrowheads="1"/>
              </p:cNvPicPr>
              <p:nvPr/>
            </p:nvPicPr>
            <p:blipFill>
              <a:blip r:embed="rId36"/>
              <a:srcRect/>
              <a:stretch>
                <a:fillRect/>
              </a:stretch>
            </p:blipFill>
            <p:spPr bwMode="auto">
              <a:xfrm>
                <a:off x="2085" y="2435"/>
                <a:ext cx="1679" cy="1678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</p:pic>
          <p:sp>
            <p:nvSpPr>
              <p:cNvPr id="65" name="Oval 10"/>
              <p:cNvSpPr>
                <a:spLocks noChangeArrowheads="1"/>
              </p:cNvSpPr>
              <p:nvPr/>
            </p:nvSpPr>
            <p:spPr bwMode="auto">
              <a:xfrm>
                <a:off x="2272" y="3630"/>
                <a:ext cx="272" cy="385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 w="19050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aphicFrame>
            <p:nvGraphicFramePr>
              <p:cNvPr id="66" name="Object 11"/>
              <p:cNvGraphicFramePr>
                <a:graphicFrameLocks noChangeAspect="1"/>
              </p:cNvGraphicFramePr>
              <p:nvPr/>
            </p:nvGraphicFramePr>
            <p:xfrm>
              <a:off x="2273" y="3741"/>
              <a:ext cx="264" cy="17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25" name="Equation" r:id="rId37" imgW="266400" imgH="164880" progId="Equation.3">
                      <p:embed/>
                    </p:oleObj>
                  </mc:Choice>
                  <mc:Fallback>
                    <p:oleObj name="Equation" r:id="rId37" imgW="266400" imgH="16488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273" y="3741"/>
                            <a:ext cx="264" cy="17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905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67" name="AutoShape 12"/>
              <p:cNvSpPr>
                <a:spLocks noChangeArrowheads="1"/>
              </p:cNvSpPr>
              <p:nvPr/>
            </p:nvSpPr>
            <p:spPr bwMode="auto">
              <a:xfrm>
                <a:off x="2674" y="3297"/>
                <a:ext cx="296" cy="227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chemeClr val="bg1"/>
                  </a:gs>
                  <a:gs pos="100000">
                    <a:srgbClr val="B2B2B2"/>
                  </a:gs>
                </a:gsLst>
                <a:path path="shape">
                  <a:fillToRect l="50000" t="50000" r="50000" b="50000"/>
                </a:path>
              </a:gradFill>
              <a:ln w="19050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aphicFrame>
            <p:nvGraphicFramePr>
              <p:cNvPr id="68" name="Object 13"/>
              <p:cNvGraphicFramePr>
                <a:graphicFrameLocks noChangeAspect="1"/>
              </p:cNvGraphicFramePr>
              <p:nvPr/>
            </p:nvGraphicFramePr>
            <p:xfrm>
              <a:off x="2759" y="3348"/>
              <a:ext cx="139" cy="12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26" name="Equation" r:id="rId39" imgW="152280" imgH="139680" progId="Equation.3">
                      <p:embed/>
                    </p:oleObj>
                  </mc:Choice>
                  <mc:Fallback>
                    <p:oleObj name="Equation" r:id="rId39" imgW="152280" imgH="13968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759" y="3348"/>
                            <a:ext cx="139" cy="12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905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72" name="Oval 14"/>
              <p:cNvSpPr>
                <a:spLocks noChangeArrowheads="1"/>
              </p:cNvSpPr>
              <p:nvPr/>
            </p:nvSpPr>
            <p:spPr bwMode="auto">
              <a:xfrm>
                <a:off x="3162" y="3034"/>
                <a:ext cx="272" cy="385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3366FF"/>
                  </a:gs>
                </a:gsLst>
                <a:path path="shape">
                  <a:fillToRect l="50000" t="50000" r="50000" b="50000"/>
                </a:path>
              </a:gradFill>
              <a:ln w="19050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aphicFrame>
            <p:nvGraphicFramePr>
              <p:cNvPr id="73" name="Object 15"/>
              <p:cNvGraphicFramePr>
                <a:graphicFrameLocks noChangeAspect="1"/>
              </p:cNvGraphicFramePr>
              <p:nvPr/>
            </p:nvGraphicFramePr>
            <p:xfrm>
              <a:off x="3160" y="3132"/>
              <a:ext cx="304" cy="19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27" name="Equation" r:id="rId41" imgW="253800" imgH="164880" progId="Equation.3">
                      <p:embed/>
                    </p:oleObj>
                  </mc:Choice>
                  <mc:Fallback>
                    <p:oleObj name="Equation" r:id="rId41" imgW="253800" imgH="16488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160" y="3132"/>
                            <a:ext cx="304" cy="19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905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62" name="Rectangle 16"/>
            <p:cNvSpPr>
              <a:spLocks noChangeArrowheads="1"/>
            </p:cNvSpPr>
            <p:nvPr/>
          </p:nvSpPr>
          <p:spPr bwMode="auto">
            <a:xfrm>
              <a:off x="3024788" y="1047749"/>
              <a:ext cx="2951163" cy="2665413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1" name="Rectangle 70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6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6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7" name="Oval Callout 76"/>
          <p:cNvSpPr/>
          <p:nvPr/>
        </p:nvSpPr>
        <p:spPr>
          <a:xfrm>
            <a:off x="4450227" y="4433284"/>
            <a:ext cx="1354430" cy="411404"/>
          </a:xfrm>
          <a:prstGeom prst="wedgeEllipseCallout">
            <a:avLst>
              <a:gd name="adj1" fmla="val 33022"/>
              <a:gd name="adj2" fmla="val 86806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1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448420"/>
              </p:ext>
            </p:extLst>
          </p:nvPr>
        </p:nvGraphicFramePr>
        <p:xfrm>
          <a:off x="4644062" y="4393180"/>
          <a:ext cx="982662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8" name="Equation" r:id="rId43" imgW="546100" imgH="228600" progId="Equation.3">
                  <p:embed/>
                </p:oleObj>
              </mc:Choice>
              <mc:Fallback>
                <p:oleObj name="Equation" r:id="rId43" imgW="5461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4062" y="4393180"/>
                        <a:ext cx="982662" cy="41275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4" name="Rectangle 93"/>
          <p:cNvSpPr/>
          <p:nvPr/>
        </p:nvSpPr>
        <p:spPr>
          <a:xfrm>
            <a:off x="3090847" y="2788384"/>
            <a:ext cx="1023622" cy="73906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8" name="Picture 52" descr="spinsb6"/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491" y="3224294"/>
            <a:ext cx="575294" cy="262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9" name="Object 5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6911153"/>
              </p:ext>
            </p:extLst>
          </p:nvPr>
        </p:nvGraphicFramePr>
        <p:xfrm>
          <a:off x="3147667" y="3206546"/>
          <a:ext cx="230810" cy="2710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9" name="Equation" r:id="rId46" imgW="228600" imgH="266400" progId="Equation.3">
                  <p:embed/>
                </p:oleObj>
              </mc:Choice>
              <mc:Fallback>
                <p:oleObj name="Equation" r:id="rId46" imgW="22860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47667" y="3206546"/>
                        <a:ext cx="230810" cy="27106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Text Box 69"/>
          <p:cNvSpPr txBox="1">
            <a:spLocks noChangeArrowheads="1"/>
          </p:cNvSpPr>
          <p:nvPr/>
        </p:nvSpPr>
        <p:spPr bwMode="auto">
          <a:xfrm>
            <a:off x="3126355" y="3010045"/>
            <a:ext cx="993949" cy="255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err="1">
                <a:solidFill>
                  <a:srgbClr val="0000FF"/>
                </a:solidFill>
              </a:rPr>
              <a:t>T</a:t>
            </a:r>
            <a:r>
              <a:rPr lang="en-US" sz="1000" b="1" i="1" dirty="0" err="1" smtClean="0">
                <a:solidFill>
                  <a:srgbClr val="0000FF"/>
                </a:solidFill>
              </a:rPr>
              <a:t>ransversity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graphicFrame>
        <p:nvGraphicFramePr>
          <p:cNvPr id="37" name="Object 6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341069"/>
              </p:ext>
            </p:extLst>
          </p:nvPr>
        </p:nvGraphicFramePr>
        <p:xfrm>
          <a:off x="3198937" y="2741713"/>
          <a:ext cx="189568" cy="3603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0" name="Equation" r:id="rId48" imgW="177480" imgH="266400" progId="Equation.3">
                  <p:embed/>
                </p:oleObj>
              </mc:Choice>
              <mc:Fallback>
                <p:oleObj name="Equation" r:id="rId48" imgW="17748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98937" y="2741713"/>
                        <a:ext cx="189568" cy="36030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1" name="Picture 67" descr="spinsa4"/>
          <p:cNvPicPr>
            <a:picLocks noChangeAspect="1" noChangeArrowheads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492" y="2823944"/>
            <a:ext cx="575534" cy="249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" name="Text Box 85"/>
          <p:cNvSpPr txBox="1">
            <a:spLocks noChangeArrowheads="1"/>
          </p:cNvSpPr>
          <p:nvPr/>
        </p:nvSpPr>
        <p:spPr bwMode="auto">
          <a:xfrm>
            <a:off x="1285410" y="6008521"/>
            <a:ext cx="450115" cy="33856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i="1" dirty="0">
                <a:solidFill>
                  <a:srgbClr val="FF0000"/>
                </a:solidFill>
                <a:latin typeface="Arial" charset="0"/>
              </a:rPr>
              <a:t>DF</a:t>
            </a:r>
            <a:endParaRPr lang="it-IT" sz="1600" i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23" name="Rectangle 89"/>
          <p:cNvSpPr>
            <a:spLocks noChangeArrowheads="1"/>
          </p:cNvSpPr>
          <p:nvPr/>
        </p:nvSpPr>
        <p:spPr bwMode="auto">
          <a:xfrm>
            <a:off x="1416806" y="5117724"/>
            <a:ext cx="227575" cy="7819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grpSp>
        <p:nvGrpSpPr>
          <p:cNvPr id="104" name="Group 141"/>
          <p:cNvGrpSpPr>
            <a:grpSpLocks/>
          </p:cNvGrpSpPr>
          <p:nvPr/>
        </p:nvGrpSpPr>
        <p:grpSpPr bwMode="auto">
          <a:xfrm>
            <a:off x="1325864" y="5708648"/>
            <a:ext cx="396746" cy="635026"/>
            <a:chOff x="3598" y="2298"/>
            <a:chExt cx="394" cy="739"/>
          </a:xfrm>
        </p:grpSpPr>
        <p:sp>
          <p:nvSpPr>
            <p:cNvPr id="118" name="Line 55"/>
            <p:cNvSpPr>
              <a:spLocks noChangeShapeType="1"/>
            </p:cNvSpPr>
            <p:nvPr/>
          </p:nvSpPr>
          <p:spPr bwMode="auto">
            <a:xfrm flipV="1">
              <a:off x="3812" y="2298"/>
              <a:ext cx="47" cy="373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19" name="Oval 69"/>
            <p:cNvSpPr>
              <a:spLocks noChangeArrowheads="1"/>
            </p:cNvSpPr>
            <p:nvPr/>
          </p:nvSpPr>
          <p:spPr bwMode="auto">
            <a:xfrm>
              <a:off x="3598" y="2671"/>
              <a:ext cx="394" cy="366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105" name="Group 142"/>
          <p:cNvGrpSpPr>
            <a:grpSpLocks/>
          </p:cNvGrpSpPr>
          <p:nvPr/>
        </p:nvGrpSpPr>
        <p:grpSpPr bwMode="auto">
          <a:xfrm>
            <a:off x="1972337" y="5189588"/>
            <a:ext cx="768318" cy="1155761"/>
            <a:chOff x="4240" y="1714"/>
            <a:chExt cx="763" cy="1345"/>
          </a:xfrm>
        </p:grpSpPr>
        <p:grpSp>
          <p:nvGrpSpPr>
            <p:cNvPr id="114" name="Group 56"/>
            <p:cNvGrpSpPr>
              <a:grpSpLocks/>
            </p:cNvGrpSpPr>
            <p:nvPr/>
          </p:nvGrpSpPr>
          <p:grpSpPr bwMode="auto">
            <a:xfrm>
              <a:off x="4369" y="1714"/>
              <a:ext cx="123" cy="918"/>
              <a:chOff x="4278" y="2032"/>
              <a:chExt cx="123" cy="918"/>
            </a:xfrm>
          </p:grpSpPr>
          <p:sp>
            <p:nvSpPr>
              <p:cNvPr id="116" name="Freeform 57"/>
              <p:cNvSpPr>
                <a:spLocks/>
              </p:cNvSpPr>
              <p:nvPr/>
            </p:nvSpPr>
            <p:spPr bwMode="auto">
              <a:xfrm flipH="1">
                <a:off x="4286" y="2160"/>
                <a:ext cx="115" cy="790"/>
              </a:xfrm>
              <a:custGeom>
                <a:avLst/>
                <a:gdLst>
                  <a:gd name="T0" fmla="*/ 0 w 136"/>
                  <a:gd name="T1" fmla="*/ 165 h 997"/>
                  <a:gd name="T2" fmla="*/ 45 w 136"/>
                  <a:gd name="T3" fmla="*/ 135 h 997"/>
                  <a:gd name="T4" fmla="*/ 91 w 136"/>
                  <a:gd name="T5" fmla="*/ 60 h 997"/>
                  <a:gd name="T6" fmla="*/ 136 w 136"/>
                  <a:gd name="T7" fmla="*/ 0 h 99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6"/>
                  <a:gd name="T13" fmla="*/ 0 h 997"/>
                  <a:gd name="T14" fmla="*/ 136 w 136"/>
                  <a:gd name="T15" fmla="*/ 997 h 99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6" h="997">
                    <a:moveTo>
                      <a:pt x="0" y="997"/>
                    </a:moveTo>
                    <a:cubicBezTo>
                      <a:pt x="15" y="959"/>
                      <a:pt x="30" y="922"/>
                      <a:pt x="45" y="816"/>
                    </a:cubicBezTo>
                    <a:cubicBezTo>
                      <a:pt x="60" y="710"/>
                      <a:pt x="76" y="498"/>
                      <a:pt x="91" y="362"/>
                    </a:cubicBezTo>
                    <a:cubicBezTo>
                      <a:pt x="106" y="226"/>
                      <a:pt x="121" y="113"/>
                      <a:pt x="136" y="0"/>
                    </a:cubicBezTo>
                  </a:path>
                </a:pathLst>
              </a:custGeom>
              <a:noFill/>
              <a:ln w="31750">
                <a:solidFill>
                  <a:srgbClr val="96969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7" name="Line 58"/>
              <p:cNvSpPr>
                <a:spLocks noChangeShapeType="1"/>
              </p:cNvSpPr>
              <p:nvPr/>
            </p:nvSpPr>
            <p:spPr bwMode="auto">
              <a:xfrm rot="21000000" flipV="1">
                <a:off x="4278" y="2032"/>
                <a:ext cx="0" cy="136"/>
              </a:xfrm>
              <a:prstGeom prst="line">
                <a:avLst/>
              </a:prstGeom>
              <a:noFill/>
              <a:ln w="31750">
                <a:solidFill>
                  <a:srgbClr val="808080"/>
                </a:solidFill>
                <a:round/>
                <a:headEnd/>
                <a:tailEnd type="stealth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sp>
          <p:nvSpPr>
            <p:cNvPr id="115" name="Oval 70"/>
            <p:cNvSpPr>
              <a:spLocks noChangeArrowheads="1"/>
            </p:cNvSpPr>
            <p:nvPr/>
          </p:nvSpPr>
          <p:spPr bwMode="auto">
            <a:xfrm>
              <a:off x="4240" y="2632"/>
              <a:ext cx="763" cy="427"/>
            </a:xfrm>
            <a:prstGeom prst="ellipse">
              <a:avLst/>
            </a:prstGeom>
            <a:noFill/>
            <a:ln w="31750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126" name="Text Box 85"/>
          <p:cNvSpPr txBox="1">
            <a:spLocks noChangeArrowheads="1"/>
          </p:cNvSpPr>
          <p:nvPr/>
        </p:nvSpPr>
        <p:spPr bwMode="auto">
          <a:xfrm>
            <a:off x="2896423" y="5998539"/>
            <a:ext cx="450115" cy="33856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i="1" dirty="0" smtClean="0">
                <a:solidFill>
                  <a:srgbClr val="0000FF"/>
                </a:solidFill>
                <a:latin typeface="Arial" charset="0"/>
              </a:rPr>
              <a:t>FF</a:t>
            </a:r>
            <a:endParaRPr lang="it-IT" sz="1600" i="1" dirty="0">
              <a:solidFill>
                <a:srgbClr val="0000FF"/>
              </a:solidFill>
              <a:latin typeface="Arial" charset="0"/>
            </a:endParaRPr>
          </a:p>
        </p:txBody>
      </p:sp>
      <p:grpSp>
        <p:nvGrpSpPr>
          <p:cNvPr id="106" name="Group 143"/>
          <p:cNvGrpSpPr>
            <a:grpSpLocks/>
          </p:cNvGrpSpPr>
          <p:nvPr/>
        </p:nvGrpSpPr>
        <p:grpSpPr bwMode="auto">
          <a:xfrm>
            <a:off x="2769783" y="4898138"/>
            <a:ext cx="578825" cy="1447449"/>
            <a:chOff x="4975" y="1433"/>
            <a:chExt cx="556" cy="1588"/>
          </a:xfrm>
        </p:grpSpPr>
        <p:sp>
          <p:nvSpPr>
            <p:cNvPr id="110" name="Oval 71"/>
            <p:cNvSpPr>
              <a:spLocks noChangeArrowheads="1"/>
            </p:cNvSpPr>
            <p:nvPr/>
          </p:nvSpPr>
          <p:spPr bwMode="auto">
            <a:xfrm>
              <a:off x="5123" y="2658"/>
              <a:ext cx="408" cy="363"/>
            </a:xfrm>
            <a:prstGeom prst="ellipse">
              <a:avLst/>
            </a:prstGeom>
            <a:noFill/>
            <a:ln w="31750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grpSp>
          <p:nvGrpSpPr>
            <p:cNvPr id="111" name="Group 80"/>
            <p:cNvGrpSpPr>
              <a:grpSpLocks/>
            </p:cNvGrpSpPr>
            <p:nvPr/>
          </p:nvGrpSpPr>
          <p:grpSpPr bwMode="auto">
            <a:xfrm>
              <a:off x="4975" y="1433"/>
              <a:ext cx="493" cy="1225"/>
              <a:chOff x="4884" y="1751"/>
              <a:chExt cx="493" cy="1225"/>
            </a:xfrm>
          </p:grpSpPr>
          <p:sp>
            <p:nvSpPr>
              <p:cNvPr id="112" name="Line 81"/>
              <p:cNvSpPr>
                <a:spLocks noChangeShapeType="1"/>
              </p:cNvSpPr>
              <p:nvPr/>
            </p:nvSpPr>
            <p:spPr bwMode="auto">
              <a:xfrm rot="-720000" flipH="1" flipV="1">
                <a:off x="4884" y="1751"/>
                <a:ext cx="91" cy="91"/>
              </a:xfrm>
              <a:prstGeom prst="line">
                <a:avLst/>
              </a:prstGeom>
              <a:noFill/>
              <a:ln w="31750">
                <a:solidFill>
                  <a:srgbClr val="3366FF"/>
                </a:solidFill>
                <a:round/>
                <a:headEnd/>
                <a:tailEnd type="stealth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3" name="Freeform 82"/>
              <p:cNvSpPr>
                <a:spLocks/>
              </p:cNvSpPr>
              <p:nvPr/>
            </p:nvSpPr>
            <p:spPr bwMode="auto">
              <a:xfrm>
                <a:off x="4924" y="1797"/>
                <a:ext cx="453" cy="1179"/>
              </a:xfrm>
              <a:custGeom>
                <a:avLst/>
                <a:gdLst>
                  <a:gd name="T0" fmla="*/ 317 w 453"/>
                  <a:gd name="T1" fmla="*/ 1179 h 1179"/>
                  <a:gd name="T2" fmla="*/ 363 w 453"/>
                  <a:gd name="T3" fmla="*/ 953 h 1179"/>
                  <a:gd name="T4" fmla="*/ 453 w 453"/>
                  <a:gd name="T5" fmla="*/ 499 h 1179"/>
                  <a:gd name="T6" fmla="*/ 363 w 453"/>
                  <a:gd name="T7" fmla="*/ 227 h 1179"/>
                  <a:gd name="T8" fmla="*/ 0 w 453"/>
                  <a:gd name="T9" fmla="*/ 0 h 11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3"/>
                  <a:gd name="T16" fmla="*/ 0 h 1179"/>
                  <a:gd name="T17" fmla="*/ 453 w 453"/>
                  <a:gd name="T18" fmla="*/ 1179 h 117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3" h="1179">
                    <a:moveTo>
                      <a:pt x="317" y="1179"/>
                    </a:moveTo>
                    <a:cubicBezTo>
                      <a:pt x="328" y="1122"/>
                      <a:pt x="340" y="1066"/>
                      <a:pt x="363" y="953"/>
                    </a:cubicBezTo>
                    <a:cubicBezTo>
                      <a:pt x="386" y="840"/>
                      <a:pt x="453" y="620"/>
                      <a:pt x="453" y="499"/>
                    </a:cubicBezTo>
                    <a:cubicBezTo>
                      <a:pt x="453" y="378"/>
                      <a:pt x="438" y="310"/>
                      <a:pt x="363" y="227"/>
                    </a:cubicBezTo>
                    <a:cubicBezTo>
                      <a:pt x="288" y="144"/>
                      <a:pt x="144" y="72"/>
                      <a:pt x="0" y="0"/>
                    </a:cubicBezTo>
                  </a:path>
                </a:pathLst>
              </a:custGeom>
              <a:noFill/>
              <a:ln w="31750">
                <a:solidFill>
                  <a:srgbClr val="33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97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rgbClr val="898989"/>
                </a:solidFill>
              </a:rPr>
              <a:t> </a:t>
            </a:r>
            <a:r>
              <a:rPr lang="en-US" sz="1200" dirty="0" err="1" smtClean="0">
                <a:solidFill>
                  <a:schemeClr val="bg1"/>
                </a:solidFill>
              </a:rPr>
              <a:t>JLab</a:t>
            </a:r>
            <a:r>
              <a:rPr lang="en-US" sz="1200" dirty="0" smtClean="0">
                <a:solidFill>
                  <a:schemeClr val="bg1"/>
                </a:solidFill>
              </a:rPr>
              <a:t> PAC 39, 18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June 2012, Newport News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140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llins_cfr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720" y="646534"/>
            <a:ext cx="4771850" cy="1868399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4398205" y="2813106"/>
            <a:ext cx="4355435" cy="160043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2332610" y="-76200"/>
            <a:ext cx="4332661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 Collins amplitude</a:t>
            </a:r>
          </a:p>
        </p:txBody>
      </p:sp>
      <p:sp>
        <p:nvSpPr>
          <p:cNvPr id="29" name="Rectangle 28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7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6" name="Picture 5" descr="collins-2a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58" y="925662"/>
            <a:ext cx="3188549" cy="3282161"/>
          </a:xfrm>
          <a:prstGeom prst="rect">
            <a:avLst/>
          </a:prstGeom>
        </p:spPr>
      </p:pic>
      <p:pic>
        <p:nvPicPr>
          <p:cNvPr id="7" name="Picture 6" descr="collins-2b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58" y="4242549"/>
            <a:ext cx="3188549" cy="2332823"/>
          </a:xfrm>
          <a:prstGeom prst="rect">
            <a:avLst/>
          </a:prstGeom>
        </p:spPr>
      </p:pic>
      <p:pic>
        <p:nvPicPr>
          <p:cNvPr id="8" name="Picture 7" descr="COMPASS_Collins_kaon.tif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606" y="4613889"/>
            <a:ext cx="4814563" cy="201186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315750" y="2862449"/>
            <a:ext cx="4464521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      </a:t>
            </a:r>
            <a:r>
              <a:rPr lang="en-US" sz="1400" b="1" dirty="0" smtClean="0"/>
              <a:t>Consistent non-zero signals for </a:t>
            </a:r>
            <a:r>
              <a:rPr lang="en-US" sz="1400" b="1" dirty="0" err="1" smtClean="0"/>
              <a:t>pions</a:t>
            </a:r>
            <a:endParaRPr lang="en-US" sz="1400" b="1" dirty="0" smtClean="0"/>
          </a:p>
          <a:p>
            <a:endParaRPr lang="en-US" sz="800" b="1" dirty="0"/>
          </a:p>
          <a:p>
            <a:r>
              <a:rPr lang="en-US" sz="1400" b="1" dirty="0" smtClean="0"/>
              <a:t>      Opposite sign for </a:t>
            </a:r>
            <a:r>
              <a:rPr lang="en-US" sz="1400" b="1" dirty="0" err="1" smtClean="0"/>
              <a:t>pions</a:t>
            </a:r>
            <a:r>
              <a:rPr lang="en-US" sz="1400" b="1" dirty="0" smtClean="0"/>
              <a:t> reveal Collins features</a:t>
            </a:r>
          </a:p>
          <a:p>
            <a:pPr marL="285750" indent="-285750">
              <a:buFont typeface="Lucida Grande"/>
              <a:buChar char="-"/>
            </a:pPr>
            <a:endParaRPr lang="en-US" sz="600" dirty="0" smtClean="0"/>
          </a:p>
          <a:p>
            <a:r>
              <a:rPr lang="en-US" sz="1400" dirty="0" smtClean="0"/>
              <a:t>      Puzzle in (low-statistics) </a:t>
            </a:r>
            <a:r>
              <a:rPr lang="en-US" sz="1400" dirty="0" err="1" smtClean="0"/>
              <a:t>kaon</a:t>
            </a:r>
            <a:r>
              <a:rPr lang="en-US" sz="1400" dirty="0" smtClean="0"/>
              <a:t> signals:</a:t>
            </a:r>
          </a:p>
          <a:p>
            <a:r>
              <a:rPr lang="en-US" sz="1600" dirty="0" smtClean="0"/>
              <a:t>         </a:t>
            </a:r>
            <a:r>
              <a:rPr lang="en-US" sz="1400" dirty="0" smtClean="0"/>
              <a:t>K</a:t>
            </a:r>
            <a:r>
              <a:rPr lang="en-US" sz="2000" baseline="30000" dirty="0" smtClean="0"/>
              <a:t>+</a:t>
            </a:r>
            <a:r>
              <a:rPr lang="en-US" sz="1400" baseline="30000" dirty="0" smtClean="0"/>
              <a:t> </a:t>
            </a:r>
            <a:r>
              <a:rPr lang="en-US" sz="1400" dirty="0" smtClean="0"/>
              <a:t>amplitudes larger then </a:t>
            </a:r>
            <a:r>
              <a:rPr lang="en-US" sz="1400" dirty="0" smtClean="0">
                <a:latin typeface="Symbol"/>
              </a:rPr>
              <a:t>p</a:t>
            </a:r>
            <a:r>
              <a:rPr lang="en-US" sz="2000" baseline="30000" dirty="0" smtClean="0"/>
              <a:t>+</a:t>
            </a:r>
            <a:r>
              <a:rPr lang="en-US" sz="1400" dirty="0" smtClean="0"/>
              <a:t> 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K</a:t>
            </a:r>
            <a:r>
              <a:rPr lang="en-US" sz="2000" baseline="30000" dirty="0" smtClean="0"/>
              <a:t>-</a:t>
            </a:r>
            <a:r>
              <a:rPr lang="en-US" sz="1400" dirty="0" smtClean="0"/>
              <a:t> amplitudes are not in agreement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687052" y="772349"/>
            <a:ext cx="961196" cy="369332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HERMES</a:t>
            </a:r>
            <a:endParaRPr lang="en-US" sz="1600" dirty="0"/>
          </a:p>
        </p:txBody>
      </p:sp>
      <p:sp>
        <p:nvSpPr>
          <p:cNvPr id="25" name="Rounded Rectangle 24"/>
          <p:cNvSpPr/>
          <p:nvPr/>
        </p:nvSpPr>
        <p:spPr>
          <a:xfrm>
            <a:off x="4411574" y="4544393"/>
            <a:ext cx="1096216" cy="369332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COMPASS</a:t>
            </a:r>
            <a:endParaRPr lang="en-US" sz="1600" dirty="0"/>
          </a:p>
        </p:txBody>
      </p:sp>
      <p:sp>
        <p:nvSpPr>
          <p:cNvPr id="12" name="Oval 11"/>
          <p:cNvSpPr/>
          <p:nvPr/>
        </p:nvSpPr>
        <p:spPr>
          <a:xfrm>
            <a:off x="7831131" y="96396"/>
            <a:ext cx="1203603" cy="414421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7603606"/>
              </p:ext>
            </p:extLst>
          </p:nvPr>
        </p:nvGraphicFramePr>
        <p:xfrm>
          <a:off x="7993899" y="83028"/>
          <a:ext cx="890588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8093" name="Equation" r:id="rId8" imgW="495300" imgH="228600" progId="Equation.3">
                  <p:embed/>
                </p:oleObj>
              </mc:Choice>
              <mc:Fallback>
                <p:oleObj name="Equation" r:id="rId8" imgW="4953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93899" y="83028"/>
                        <a:ext cx="890588" cy="41275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4498521" y="2473686"/>
            <a:ext cx="40240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smtClean="0"/>
              <a:t>Access to </a:t>
            </a:r>
            <a:r>
              <a:rPr lang="en-US" sz="1400" b="1" i="1" dirty="0" err="1" smtClean="0"/>
              <a:t>transversity</a:t>
            </a:r>
            <a:r>
              <a:rPr lang="en-US" sz="1400" b="1" i="1" dirty="0" smtClean="0"/>
              <a:t> and Collins functions</a:t>
            </a:r>
          </a:p>
        </p:txBody>
      </p:sp>
      <p:sp>
        <p:nvSpPr>
          <p:cNvPr id="20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rgbClr val="898989"/>
                </a:solidFill>
              </a:rPr>
              <a:t> </a:t>
            </a:r>
            <a:r>
              <a:rPr lang="en-US" sz="1200" dirty="0" err="1" smtClean="0">
                <a:solidFill>
                  <a:schemeClr val="bg1"/>
                </a:solidFill>
              </a:rPr>
              <a:t>JLab</a:t>
            </a:r>
            <a:r>
              <a:rPr lang="en-US" sz="1200" dirty="0" smtClean="0">
                <a:solidFill>
                  <a:schemeClr val="bg1"/>
                </a:solidFill>
              </a:rPr>
              <a:t> PAC 39, 18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June 2012, Newport News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097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Rettangolo arrotondato 32"/>
          <p:cNvSpPr/>
          <p:nvPr/>
        </p:nvSpPr>
        <p:spPr bwMode="auto">
          <a:xfrm>
            <a:off x="4050376" y="3057968"/>
            <a:ext cx="5093624" cy="3453139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it-IT" dirty="0"/>
          </a:p>
        </p:txBody>
      </p:sp>
      <p:sp>
        <p:nvSpPr>
          <p:cNvPr id="24" name="Oval 36"/>
          <p:cNvSpPr>
            <a:spLocks noChangeArrowheads="1"/>
          </p:cNvSpPr>
          <p:nvPr/>
        </p:nvSpPr>
        <p:spPr bwMode="auto">
          <a:xfrm>
            <a:off x="5155808" y="1524503"/>
            <a:ext cx="925720" cy="523053"/>
          </a:xfrm>
          <a:prstGeom prst="ellipse">
            <a:avLst/>
          </a:prstGeom>
          <a:ln>
            <a:headEnd/>
            <a:tailEnd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it-IT"/>
          </a:p>
        </p:txBody>
      </p:sp>
      <p:graphicFrame>
        <p:nvGraphicFramePr>
          <p:cNvPr id="31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3140921"/>
              </p:ext>
            </p:extLst>
          </p:nvPr>
        </p:nvGraphicFramePr>
        <p:xfrm>
          <a:off x="6057531" y="816654"/>
          <a:ext cx="1151753" cy="3273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0582" name="Equation" r:id="rId4" imgW="889000" imgH="228600" progId="Equation.3">
                  <p:embed/>
                </p:oleObj>
              </mc:Choice>
              <mc:Fallback>
                <p:oleObj name="Equation" r:id="rId4" imgW="8890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57531" y="816654"/>
                        <a:ext cx="1151753" cy="32738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3" name="Picture 33" descr="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9"/>
          <a:stretch>
            <a:fillRect/>
          </a:stretch>
        </p:blipFill>
        <p:spPr bwMode="auto">
          <a:xfrm>
            <a:off x="4837251" y="718451"/>
            <a:ext cx="500499" cy="478600"/>
          </a:xfrm>
          <a:prstGeom prst="rect">
            <a:avLst/>
          </a:prstGeom>
          <a:solidFill>
            <a:srgbClr val="99CCFF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Oval 46"/>
          <p:cNvSpPr>
            <a:spLocks noChangeArrowheads="1"/>
          </p:cNvSpPr>
          <p:nvPr/>
        </p:nvSpPr>
        <p:spPr bwMode="auto">
          <a:xfrm>
            <a:off x="6732048" y="1536048"/>
            <a:ext cx="584842" cy="523053"/>
          </a:xfrm>
          <a:prstGeom prst="ellipse">
            <a:avLst/>
          </a:prstGeom>
          <a:ln>
            <a:headEnd/>
            <a:tailEnd/>
          </a:ln>
          <a:ex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it-IT"/>
          </a:p>
        </p:txBody>
      </p:sp>
      <p:sp>
        <p:nvSpPr>
          <p:cNvPr id="23" name="Oval 43"/>
          <p:cNvSpPr>
            <a:spLocks noChangeArrowheads="1"/>
          </p:cNvSpPr>
          <p:nvPr/>
        </p:nvSpPr>
        <p:spPr bwMode="auto">
          <a:xfrm>
            <a:off x="7487313" y="1557924"/>
            <a:ext cx="891761" cy="489036"/>
          </a:xfrm>
          <a:prstGeom prst="ellipse">
            <a:avLst/>
          </a:prstGeom>
          <a:ln>
            <a:headEnd/>
            <a:tailEnd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it-IT"/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2520735" y="-76200"/>
            <a:ext cx="395643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Transversity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Signals</a:t>
            </a:r>
          </a:p>
        </p:txBody>
      </p:sp>
      <p:sp>
        <p:nvSpPr>
          <p:cNvPr id="29" name="Rectangle 28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8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43848" y="3580422"/>
            <a:ext cx="3834383" cy="25712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16657" y="3281575"/>
            <a:ext cx="1179376" cy="873357"/>
          </a:xfrm>
          <a:prstGeom prst="rect">
            <a:avLst/>
          </a:prstGeom>
        </p:spPr>
      </p:pic>
      <p:graphicFrame>
        <p:nvGraphicFramePr>
          <p:cNvPr id="20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9442907"/>
              </p:ext>
            </p:extLst>
          </p:nvPr>
        </p:nvGraphicFramePr>
        <p:xfrm>
          <a:off x="5149762" y="1581014"/>
          <a:ext cx="3080883" cy="3972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0583" name="Equation" r:id="rId9" imgW="1968500" imgH="254000" progId="Equation.3">
                  <p:embed/>
                </p:oleObj>
              </mc:Choice>
              <mc:Fallback>
                <p:oleObj name="Equation" r:id="rId9" imgW="19685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9762" y="1581014"/>
                        <a:ext cx="3080883" cy="39727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" name="Picture 25" descr="B-logo-small.gi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0064" y="789160"/>
            <a:ext cx="470581" cy="42703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6"/>
          <a:stretch>
            <a:fillRect/>
          </a:stretch>
        </p:blipFill>
        <p:spPr bwMode="auto">
          <a:xfrm>
            <a:off x="5369460" y="746434"/>
            <a:ext cx="543089" cy="450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Line 44"/>
          <p:cNvSpPr>
            <a:spLocks noChangeShapeType="1"/>
          </p:cNvSpPr>
          <p:nvPr/>
        </p:nvSpPr>
        <p:spPr bwMode="auto">
          <a:xfrm flipH="1">
            <a:off x="8360325" y="1216193"/>
            <a:ext cx="18749" cy="27574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0" name="Line 47"/>
          <p:cNvSpPr>
            <a:spLocks noChangeShapeType="1"/>
          </p:cNvSpPr>
          <p:nvPr/>
        </p:nvSpPr>
        <p:spPr bwMode="auto">
          <a:xfrm rot="1140000">
            <a:off x="6856131" y="2088395"/>
            <a:ext cx="324084" cy="861292"/>
          </a:xfrm>
          <a:prstGeom prst="line">
            <a:avLst/>
          </a:prstGeom>
          <a:noFill/>
          <a:ln w="38100">
            <a:solidFill>
              <a:srgbClr val="660066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1" name="Line 37"/>
          <p:cNvSpPr>
            <a:spLocks noChangeShapeType="1"/>
          </p:cNvSpPr>
          <p:nvPr/>
        </p:nvSpPr>
        <p:spPr bwMode="auto">
          <a:xfrm flipH="1">
            <a:off x="5743223" y="1229607"/>
            <a:ext cx="17578" cy="2639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6" name="TextBox 5"/>
          <p:cNvSpPr txBox="1"/>
          <p:nvPr/>
        </p:nvSpPr>
        <p:spPr>
          <a:xfrm>
            <a:off x="5280221" y="3126595"/>
            <a:ext cx="234054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 smtClean="0"/>
              <a:t>1</a:t>
            </a:r>
            <a:r>
              <a:rPr lang="en-US" sz="1500" b="1" baseline="30000" dirty="0" smtClean="0"/>
              <a:t>st</a:t>
            </a:r>
            <a:r>
              <a:rPr lang="en-US" sz="1500" b="1" dirty="0" smtClean="0"/>
              <a:t> collinear extraction !</a:t>
            </a:r>
            <a:endParaRPr lang="en-US" sz="1500" b="1" dirty="0"/>
          </a:p>
        </p:txBody>
      </p:sp>
      <p:sp>
        <p:nvSpPr>
          <p:cNvPr id="68" name="Oval 46"/>
          <p:cNvSpPr>
            <a:spLocks noChangeArrowheads="1"/>
          </p:cNvSpPr>
          <p:nvPr/>
        </p:nvSpPr>
        <p:spPr bwMode="auto">
          <a:xfrm>
            <a:off x="1514851" y="1474686"/>
            <a:ext cx="657553" cy="517141"/>
          </a:xfrm>
          <a:prstGeom prst="ellipse">
            <a:avLst/>
          </a:prstGeom>
          <a:ln>
            <a:headEnd/>
            <a:tailEnd/>
          </a:ln>
          <a:ex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it-IT"/>
          </a:p>
        </p:txBody>
      </p:sp>
      <p:sp>
        <p:nvSpPr>
          <p:cNvPr id="69" name="Oval 43"/>
          <p:cNvSpPr>
            <a:spLocks noChangeArrowheads="1"/>
          </p:cNvSpPr>
          <p:nvPr/>
        </p:nvSpPr>
        <p:spPr bwMode="auto">
          <a:xfrm>
            <a:off x="2363879" y="1502147"/>
            <a:ext cx="858267" cy="516470"/>
          </a:xfrm>
          <a:prstGeom prst="ellipse">
            <a:avLst/>
          </a:prstGeom>
          <a:ln>
            <a:headEnd/>
            <a:tailEnd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it-IT"/>
          </a:p>
        </p:txBody>
      </p:sp>
      <p:sp>
        <p:nvSpPr>
          <p:cNvPr id="70" name="Oval 36"/>
          <p:cNvSpPr>
            <a:spLocks noChangeArrowheads="1"/>
          </p:cNvSpPr>
          <p:nvPr/>
        </p:nvSpPr>
        <p:spPr bwMode="auto">
          <a:xfrm>
            <a:off x="439259" y="1419765"/>
            <a:ext cx="919984" cy="614511"/>
          </a:xfrm>
          <a:prstGeom prst="ellipse">
            <a:avLst/>
          </a:prstGeom>
          <a:ln>
            <a:headEnd/>
            <a:tailEnd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it-IT"/>
          </a:p>
        </p:txBody>
      </p:sp>
      <p:graphicFrame>
        <p:nvGraphicFramePr>
          <p:cNvPr id="71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4603340"/>
              </p:ext>
            </p:extLst>
          </p:nvPr>
        </p:nvGraphicFramePr>
        <p:xfrm>
          <a:off x="452989" y="1516820"/>
          <a:ext cx="2755427" cy="4477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0584" name="Equation" r:id="rId13" imgW="1562100" imgH="254000" progId="Equation.3">
                  <p:embed/>
                </p:oleObj>
              </mc:Choice>
              <mc:Fallback>
                <p:oleObj name="Equation" r:id="rId13" imgW="15621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989" y="1516820"/>
                        <a:ext cx="2755427" cy="44770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3" name="Picture 72" descr="B-logo-small.gi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777" y="734023"/>
            <a:ext cx="451826" cy="410012"/>
          </a:xfrm>
          <a:prstGeom prst="rect">
            <a:avLst/>
          </a:prstGeom>
        </p:spPr>
      </p:pic>
      <p:graphicFrame>
        <p:nvGraphicFramePr>
          <p:cNvPr id="74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1475469"/>
              </p:ext>
            </p:extLst>
          </p:nvPr>
        </p:nvGraphicFramePr>
        <p:xfrm>
          <a:off x="672847" y="2304682"/>
          <a:ext cx="1027113" cy="2702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0585" name="Equazione" r:id="rId15" imgW="672840" imgH="177480" progId="Equation.3">
                  <p:embed/>
                </p:oleObj>
              </mc:Choice>
              <mc:Fallback>
                <p:oleObj name="Equazione" r:id="rId15" imgW="67284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2847" y="2304682"/>
                        <a:ext cx="1027113" cy="27027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5" name="Picture 3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6"/>
          <a:stretch>
            <a:fillRect/>
          </a:stretch>
        </p:blipFill>
        <p:spPr bwMode="auto">
          <a:xfrm>
            <a:off x="126824" y="2239933"/>
            <a:ext cx="473017" cy="392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6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0230300"/>
              </p:ext>
            </p:extLst>
          </p:nvPr>
        </p:nvGraphicFramePr>
        <p:xfrm>
          <a:off x="835582" y="758634"/>
          <a:ext cx="1008063" cy="3100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0586" name="Equazione" r:id="rId17" imgW="660240" imgH="203040" progId="Equation.3">
                  <p:embed/>
                </p:oleObj>
              </mc:Choice>
              <mc:Fallback>
                <p:oleObj name="Equazione" r:id="rId17" imgW="66024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5582" y="758634"/>
                        <a:ext cx="1008063" cy="3100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7" name="Picture 33" descr="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9"/>
          <a:stretch>
            <a:fillRect/>
          </a:stretch>
        </p:blipFill>
        <p:spPr bwMode="auto">
          <a:xfrm>
            <a:off x="148676" y="662524"/>
            <a:ext cx="608626" cy="501421"/>
          </a:xfrm>
          <a:prstGeom prst="rect">
            <a:avLst/>
          </a:prstGeom>
          <a:solidFill>
            <a:srgbClr val="99CCFF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" name="Line 37"/>
          <p:cNvSpPr>
            <a:spLocks noChangeShapeType="1"/>
          </p:cNvSpPr>
          <p:nvPr/>
        </p:nvSpPr>
        <p:spPr bwMode="auto">
          <a:xfrm>
            <a:off x="565631" y="1144035"/>
            <a:ext cx="191671" cy="2639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9" name="Line 38"/>
          <p:cNvSpPr>
            <a:spLocks noChangeShapeType="1"/>
          </p:cNvSpPr>
          <p:nvPr/>
        </p:nvSpPr>
        <p:spPr bwMode="auto">
          <a:xfrm flipV="1">
            <a:off x="493586" y="2076684"/>
            <a:ext cx="220452" cy="160574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5" name="Line 44"/>
          <p:cNvSpPr>
            <a:spLocks noChangeShapeType="1"/>
          </p:cNvSpPr>
          <p:nvPr/>
        </p:nvSpPr>
        <p:spPr bwMode="auto">
          <a:xfrm flipH="1">
            <a:off x="2739046" y="1215081"/>
            <a:ext cx="0" cy="256524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graphicFrame>
        <p:nvGraphicFramePr>
          <p:cNvPr id="11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049946"/>
              </p:ext>
            </p:extLst>
          </p:nvPr>
        </p:nvGraphicFramePr>
        <p:xfrm>
          <a:off x="2983489" y="1113584"/>
          <a:ext cx="1152416" cy="2955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0587" name="Equation" r:id="rId19" imgW="888840" imgH="228600" progId="Equation.3">
                  <p:embed/>
                </p:oleObj>
              </mc:Choice>
              <mc:Fallback>
                <p:oleObj name="Equation" r:id="rId19" imgW="8888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3489" y="1113584"/>
                        <a:ext cx="1152416" cy="29556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7" name="Line 47"/>
          <p:cNvSpPr>
            <a:spLocks noChangeShapeType="1"/>
          </p:cNvSpPr>
          <p:nvPr/>
        </p:nvSpPr>
        <p:spPr bwMode="auto">
          <a:xfrm rot="1140000">
            <a:off x="1648750" y="2099942"/>
            <a:ext cx="277982" cy="807317"/>
          </a:xfrm>
          <a:prstGeom prst="line">
            <a:avLst/>
          </a:prstGeom>
          <a:noFill/>
          <a:ln w="38100">
            <a:solidFill>
              <a:srgbClr val="660066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grpSp>
        <p:nvGrpSpPr>
          <p:cNvPr id="118" name="Gruppo 36"/>
          <p:cNvGrpSpPr>
            <a:grpSpLocks/>
          </p:cNvGrpSpPr>
          <p:nvPr/>
        </p:nvGrpSpPr>
        <p:grpSpPr bwMode="auto">
          <a:xfrm>
            <a:off x="206848" y="3010115"/>
            <a:ext cx="3436937" cy="3521075"/>
            <a:chOff x="157661" y="3300245"/>
            <a:chExt cx="3436883" cy="3520966"/>
          </a:xfrm>
        </p:grpSpPr>
        <p:sp>
          <p:nvSpPr>
            <p:cNvPr id="119" name="Rettangolo arrotondato 32"/>
            <p:cNvSpPr/>
            <p:nvPr/>
          </p:nvSpPr>
          <p:spPr>
            <a:xfrm>
              <a:off x="157661" y="3300245"/>
              <a:ext cx="3436883" cy="3520966"/>
            </a:xfrm>
            <a:prstGeom prst="roundRect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it-IT" dirty="0"/>
            </a:p>
          </p:txBody>
        </p:sp>
        <p:pic>
          <p:nvPicPr>
            <p:cNvPr id="120" name="Picture 55" descr="Alexei_Collins_h1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653" y="3710151"/>
              <a:ext cx="3010175" cy="28115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1" name="CasellaDiTesto 31"/>
            <p:cNvSpPr txBox="1">
              <a:spLocks noChangeArrowheads="1"/>
            </p:cNvSpPr>
            <p:nvPr/>
          </p:nvSpPr>
          <p:spPr bwMode="auto">
            <a:xfrm>
              <a:off x="467793" y="3372836"/>
              <a:ext cx="3111451" cy="320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9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9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9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9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9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it-IT" sz="1500" b="1" dirty="0" smtClean="0"/>
                <a:t>1</a:t>
              </a:r>
              <a:r>
                <a:rPr lang="it-IT" sz="1500" b="1" baseline="30000" dirty="0" smtClean="0"/>
                <a:t>st</a:t>
              </a:r>
              <a:r>
                <a:rPr lang="it-IT" sz="1500" b="1" dirty="0" smtClean="0"/>
                <a:t> </a:t>
              </a:r>
              <a:r>
                <a:rPr lang="it-IT" sz="1500" b="1" dirty="0" err="1"/>
                <a:t>extraction</a:t>
              </a:r>
              <a:r>
                <a:rPr lang="it-IT" sz="1500" b="1" dirty="0"/>
                <a:t> of </a:t>
              </a:r>
              <a:r>
                <a:rPr lang="it-IT" sz="1500" b="1" dirty="0" err="1"/>
                <a:t>Transversity</a:t>
              </a:r>
              <a:r>
                <a:rPr lang="it-IT" sz="1500" b="1" dirty="0"/>
                <a:t>!</a:t>
              </a:r>
            </a:p>
          </p:txBody>
        </p:sp>
        <p:sp>
          <p:nvSpPr>
            <p:cNvPr id="122" name="CasellaDiTesto 34"/>
            <p:cNvSpPr txBox="1">
              <a:spLocks noChangeArrowheads="1"/>
            </p:cNvSpPr>
            <p:nvPr/>
          </p:nvSpPr>
          <p:spPr bwMode="auto">
            <a:xfrm>
              <a:off x="441438" y="6495392"/>
              <a:ext cx="306902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9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9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9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9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9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it-IT" sz="1200" dirty="0"/>
                <a:t>Anselmino et al. </a:t>
              </a:r>
              <a:r>
                <a:rPr lang="it-IT" sz="1200" dirty="0" err="1"/>
                <a:t>Phys</a:t>
              </a:r>
              <a:r>
                <a:rPr lang="it-IT" sz="1200" dirty="0"/>
                <a:t>. Rev. D 75 (2007) </a:t>
              </a:r>
            </a:p>
          </p:txBody>
        </p:sp>
      </p:grpSp>
      <p:cxnSp>
        <p:nvCxnSpPr>
          <p:cNvPr id="123" name="Straight Connector 122"/>
          <p:cNvCxnSpPr/>
          <p:nvPr/>
        </p:nvCxnSpPr>
        <p:spPr bwMode="auto">
          <a:xfrm>
            <a:off x="1171220" y="3565548"/>
            <a:ext cx="0" cy="228599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24" name="TextBox 123"/>
          <p:cNvSpPr txBox="1"/>
          <p:nvPr/>
        </p:nvSpPr>
        <p:spPr>
          <a:xfrm>
            <a:off x="1215852" y="3652992"/>
            <a:ext cx="623901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 err="1" smtClean="0">
                <a:solidFill>
                  <a:srgbClr val="0000FF"/>
                </a:solidFill>
              </a:rPr>
              <a:t>Soffer</a:t>
            </a:r>
            <a:r>
              <a:rPr lang="en-US" sz="600" dirty="0" smtClean="0">
                <a:solidFill>
                  <a:srgbClr val="0000FF"/>
                </a:solidFill>
              </a:rPr>
              <a:t> bound</a:t>
            </a:r>
            <a:endParaRPr lang="en-US" sz="600" dirty="0">
              <a:solidFill>
                <a:srgbClr val="0000FF"/>
              </a:solidFill>
            </a:endParaRPr>
          </a:p>
        </p:txBody>
      </p:sp>
      <p:sp>
        <p:nvSpPr>
          <p:cNvPr id="125" name="Rectangle 124"/>
          <p:cNvSpPr/>
          <p:nvPr/>
        </p:nvSpPr>
        <p:spPr>
          <a:xfrm>
            <a:off x="425984" y="3745325"/>
            <a:ext cx="221403" cy="1877421"/>
          </a:xfrm>
          <a:prstGeom prst="rect">
            <a:avLst/>
          </a:prstGeom>
          <a:solidFill>
            <a:srgbClr val="DFD2E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6" name="Group 125"/>
          <p:cNvGrpSpPr/>
          <p:nvPr/>
        </p:nvGrpSpPr>
        <p:grpSpPr>
          <a:xfrm rot="16200000">
            <a:off x="206848" y="4782054"/>
            <a:ext cx="583688" cy="297011"/>
            <a:chOff x="2624138" y="3458195"/>
            <a:chExt cx="583688" cy="297011"/>
          </a:xfrm>
        </p:grpSpPr>
        <p:sp>
          <p:nvSpPr>
            <p:cNvPr id="127" name="TextBox 126"/>
            <p:cNvSpPr txBox="1"/>
            <p:nvPr/>
          </p:nvSpPr>
          <p:spPr>
            <a:xfrm>
              <a:off x="2624138" y="3478207"/>
              <a:ext cx="58368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xh</a:t>
              </a:r>
              <a:r>
                <a:rPr lang="en-US" sz="1200" baseline="-25000" dirty="0" smtClean="0"/>
                <a:t>1</a:t>
              </a:r>
              <a:r>
                <a:rPr lang="en-US" sz="1200" dirty="0" smtClean="0"/>
                <a:t>(x)</a:t>
              </a:r>
              <a:endParaRPr lang="en-US" sz="1200" dirty="0"/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2783016" y="3458195"/>
              <a:ext cx="24172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/>
                <a:t>d</a:t>
              </a:r>
              <a:endParaRPr lang="en-US" sz="800" dirty="0"/>
            </a:p>
          </p:txBody>
        </p:sp>
      </p:grpSp>
      <p:grpSp>
        <p:nvGrpSpPr>
          <p:cNvPr id="129" name="Group 128"/>
          <p:cNvGrpSpPr/>
          <p:nvPr/>
        </p:nvGrpSpPr>
        <p:grpSpPr>
          <a:xfrm rot="16200000">
            <a:off x="193239" y="3598086"/>
            <a:ext cx="583688" cy="297011"/>
            <a:chOff x="2624138" y="3458195"/>
            <a:chExt cx="583688" cy="297011"/>
          </a:xfrm>
        </p:grpSpPr>
        <p:sp>
          <p:nvSpPr>
            <p:cNvPr id="130" name="TextBox 129"/>
            <p:cNvSpPr txBox="1"/>
            <p:nvPr/>
          </p:nvSpPr>
          <p:spPr>
            <a:xfrm>
              <a:off x="2624138" y="3478207"/>
              <a:ext cx="58368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xh</a:t>
              </a:r>
              <a:r>
                <a:rPr lang="en-US" sz="1200" baseline="-25000" dirty="0" smtClean="0"/>
                <a:t>1</a:t>
              </a:r>
              <a:r>
                <a:rPr lang="en-US" sz="1200" dirty="0" smtClean="0"/>
                <a:t>(x)</a:t>
              </a:r>
              <a:endParaRPr lang="en-US" sz="1200" dirty="0"/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2783016" y="3458195"/>
              <a:ext cx="24172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u</a:t>
              </a:r>
            </a:p>
          </p:txBody>
        </p:sp>
      </p:grpSp>
      <p:sp>
        <p:nvSpPr>
          <p:cNvPr id="132" name="Rectangle 131"/>
          <p:cNvSpPr/>
          <p:nvPr/>
        </p:nvSpPr>
        <p:spPr>
          <a:xfrm>
            <a:off x="1874760" y="5121194"/>
            <a:ext cx="221403" cy="571211"/>
          </a:xfrm>
          <a:prstGeom prst="rect">
            <a:avLst/>
          </a:prstGeom>
          <a:solidFill>
            <a:srgbClr val="DFD2E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Rectangle 132"/>
          <p:cNvSpPr/>
          <p:nvPr/>
        </p:nvSpPr>
        <p:spPr>
          <a:xfrm>
            <a:off x="1877970" y="3544760"/>
            <a:ext cx="248038" cy="1615788"/>
          </a:xfrm>
          <a:prstGeom prst="rect">
            <a:avLst/>
          </a:prstGeom>
          <a:solidFill>
            <a:srgbClr val="DFD2E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4" name="Group 133"/>
          <p:cNvGrpSpPr/>
          <p:nvPr/>
        </p:nvGrpSpPr>
        <p:grpSpPr>
          <a:xfrm rot="16200000">
            <a:off x="1589946" y="3714280"/>
            <a:ext cx="831653" cy="337326"/>
            <a:chOff x="2624138" y="3458195"/>
            <a:chExt cx="831653" cy="337326"/>
          </a:xfrm>
        </p:grpSpPr>
        <p:sp>
          <p:nvSpPr>
            <p:cNvPr id="135" name="TextBox 134"/>
            <p:cNvSpPr txBox="1"/>
            <p:nvPr/>
          </p:nvSpPr>
          <p:spPr>
            <a:xfrm>
              <a:off x="2624138" y="3478207"/>
              <a:ext cx="83165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xh</a:t>
              </a:r>
              <a:r>
                <a:rPr lang="en-US" sz="1200" baseline="-25000" dirty="0" smtClean="0"/>
                <a:t>1</a:t>
              </a:r>
              <a:r>
                <a:rPr lang="en-US" sz="1200" dirty="0" smtClean="0"/>
                <a:t>(x, k  )</a:t>
              </a:r>
              <a:endParaRPr lang="en-US" sz="1200" dirty="0"/>
            </a:p>
          </p:txBody>
        </p:sp>
        <p:sp>
          <p:nvSpPr>
            <p:cNvPr id="136" name="TextBox 135"/>
            <p:cNvSpPr txBox="1"/>
            <p:nvPr/>
          </p:nvSpPr>
          <p:spPr>
            <a:xfrm rot="10800000">
              <a:off x="3127720" y="3564689"/>
              <a:ext cx="25308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/>
                <a:t>T </a:t>
              </a:r>
              <a:endParaRPr lang="en-US" sz="900" dirty="0"/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2783016" y="3458195"/>
              <a:ext cx="24172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u</a:t>
              </a:r>
            </a:p>
          </p:txBody>
        </p:sp>
      </p:grpSp>
      <p:grpSp>
        <p:nvGrpSpPr>
          <p:cNvPr id="138" name="Group 137"/>
          <p:cNvGrpSpPr/>
          <p:nvPr/>
        </p:nvGrpSpPr>
        <p:grpSpPr>
          <a:xfrm rot="16200000">
            <a:off x="1587914" y="4848138"/>
            <a:ext cx="831653" cy="337326"/>
            <a:chOff x="2624138" y="3458195"/>
            <a:chExt cx="831653" cy="337326"/>
          </a:xfrm>
        </p:grpSpPr>
        <p:sp>
          <p:nvSpPr>
            <p:cNvPr id="139" name="TextBox 138"/>
            <p:cNvSpPr txBox="1"/>
            <p:nvPr/>
          </p:nvSpPr>
          <p:spPr>
            <a:xfrm>
              <a:off x="2624138" y="3478207"/>
              <a:ext cx="83165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xh</a:t>
              </a:r>
              <a:r>
                <a:rPr lang="en-US" sz="1200" baseline="-25000" dirty="0" smtClean="0"/>
                <a:t>1</a:t>
              </a:r>
              <a:r>
                <a:rPr lang="en-US" sz="1200" dirty="0" smtClean="0"/>
                <a:t>(x, k  )</a:t>
              </a:r>
              <a:endParaRPr lang="en-US" sz="1200" dirty="0"/>
            </a:p>
          </p:txBody>
        </p:sp>
        <p:sp>
          <p:nvSpPr>
            <p:cNvPr id="140" name="TextBox 139"/>
            <p:cNvSpPr txBox="1"/>
            <p:nvPr/>
          </p:nvSpPr>
          <p:spPr>
            <a:xfrm rot="10800000">
              <a:off x="3127720" y="3564689"/>
              <a:ext cx="25308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/>
                <a:t>T </a:t>
              </a:r>
              <a:endParaRPr lang="en-US" sz="900" dirty="0"/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2783016" y="3458195"/>
              <a:ext cx="24172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/>
                <a:t>d</a:t>
              </a:r>
              <a:endParaRPr lang="en-US" sz="800" dirty="0"/>
            </a:p>
          </p:txBody>
        </p:sp>
      </p:grpSp>
      <p:sp>
        <p:nvSpPr>
          <p:cNvPr id="151" name="CasellaDiTesto 34"/>
          <p:cNvSpPr txBox="1">
            <a:spLocks noChangeArrowheads="1"/>
          </p:cNvSpPr>
          <p:nvPr/>
        </p:nvSpPr>
        <p:spPr bwMode="auto">
          <a:xfrm>
            <a:off x="5212050" y="6183808"/>
            <a:ext cx="3069068" cy="277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it-IT" sz="1200" dirty="0" smtClean="0"/>
              <a:t>Bacchetta </a:t>
            </a:r>
            <a:r>
              <a:rPr lang="it-IT" sz="1200" dirty="0"/>
              <a:t>et </a:t>
            </a:r>
            <a:r>
              <a:rPr lang="it-IT" sz="1200" dirty="0" smtClean="0"/>
              <a:t>al., PRL 107 </a:t>
            </a:r>
            <a:r>
              <a:rPr lang="it-IT" sz="1200" dirty="0"/>
              <a:t>(</a:t>
            </a:r>
            <a:r>
              <a:rPr lang="it-IT" sz="1200" dirty="0" smtClean="0"/>
              <a:t>2011) </a:t>
            </a:r>
            <a:endParaRPr lang="it-IT" sz="1200" dirty="0"/>
          </a:p>
        </p:txBody>
      </p:sp>
      <p:grpSp>
        <p:nvGrpSpPr>
          <p:cNvPr id="64" name="Group 63"/>
          <p:cNvGrpSpPr/>
          <p:nvPr/>
        </p:nvGrpSpPr>
        <p:grpSpPr>
          <a:xfrm>
            <a:off x="1171221" y="4551996"/>
            <a:ext cx="755479" cy="569199"/>
            <a:chOff x="7937280" y="1624568"/>
            <a:chExt cx="1510957" cy="569199"/>
          </a:xfrm>
        </p:grpSpPr>
        <p:sp>
          <p:nvSpPr>
            <p:cNvPr id="65" name="10-Point Star 64"/>
            <p:cNvSpPr/>
            <p:nvPr/>
          </p:nvSpPr>
          <p:spPr>
            <a:xfrm>
              <a:off x="7937280" y="1625006"/>
              <a:ext cx="1510957" cy="568761"/>
            </a:xfrm>
            <a:prstGeom prst="star10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026542" y="1624568"/>
              <a:ext cx="13171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  NO </a:t>
              </a:r>
            </a:p>
            <a:p>
              <a:r>
                <a:rPr lang="en-US" sz="1400" dirty="0" smtClean="0">
                  <a:solidFill>
                    <a:schemeClr val="bg1"/>
                  </a:solidFill>
                </a:rPr>
                <a:t>DATA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2417677" y="4512768"/>
            <a:ext cx="771326" cy="568761"/>
            <a:chOff x="7937280" y="1584902"/>
            <a:chExt cx="1542651" cy="568761"/>
          </a:xfrm>
        </p:grpSpPr>
        <p:sp>
          <p:nvSpPr>
            <p:cNvPr id="80" name="10-Point Star 79"/>
            <p:cNvSpPr/>
            <p:nvPr/>
          </p:nvSpPr>
          <p:spPr>
            <a:xfrm>
              <a:off x="7937280" y="1584902"/>
              <a:ext cx="1510957" cy="568761"/>
            </a:xfrm>
            <a:prstGeom prst="star10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/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7973070" y="1597832"/>
              <a:ext cx="150686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Gauss </a:t>
              </a:r>
            </a:p>
            <a:p>
              <a:r>
                <a:rPr lang="en-US" sz="1400" dirty="0" err="1" smtClean="0">
                  <a:solidFill>
                    <a:schemeClr val="bg1"/>
                  </a:solidFill>
                </a:rPr>
                <a:t>Ansatz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82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rgbClr val="898989"/>
                </a:solidFill>
              </a:rPr>
              <a:t> </a:t>
            </a:r>
            <a:r>
              <a:rPr lang="en-US" sz="1200" dirty="0" err="1" smtClean="0">
                <a:solidFill>
                  <a:schemeClr val="bg1"/>
                </a:solidFill>
              </a:rPr>
              <a:t>JLab</a:t>
            </a:r>
            <a:r>
              <a:rPr lang="en-US" sz="1200" dirty="0" smtClean="0">
                <a:solidFill>
                  <a:schemeClr val="bg1"/>
                </a:solidFill>
              </a:rPr>
              <a:t> PAC 39, 18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June 2012, Newport News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3" name="Rounded Rectangle 82"/>
          <p:cNvSpPr/>
          <p:nvPr/>
        </p:nvSpPr>
        <p:spPr>
          <a:xfrm>
            <a:off x="2194549" y="2178146"/>
            <a:ext cx="4355435" cy="78874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TextBox 83"/>
          <p:cNvSpPr txBox="1"/>
          <p:nvPr/>
        </p:nvSpPr>
        <p:spPr>
          <a:xfrm>
            <a:off x="2381241" y="2250716"/>
            <a:ext cx="38965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First extractions</a:t>
            </a:r>
            <a:r>
              <a:rPr lang="en-US" sz="800" baseline="30000" dirty="0"/>
              <a:t> </a:t>
            </a:r>
            <a:r>
              <a:rPr lang="en-US" sz="800" dirty="0" smtClean="0"/>
              <a:t>         </a:t>
            </a:r>
            <a:r>
              <a:rPr lang="en-US" sz="1400" dirty="0" smtClean="0"/>
              <a:t>Role of Q</a:t>
            </a:r>
            <a:r>
              <a:rPr lang="en-US" sz="1400" baseline="30000" dirty="0" smtClean="0"/>
              <a:t>2</a:t>
            </a:r>
            <a:r>
              <a:rPr lang="en-US" sz="1400" dirty="0" smtClean="0"/>
              <a:t> evolution </a:t>
            </a:r>
          </a:p>
          <a:p>
            <a:endParaRPr lang="en-US" sz="800" dirty="0"/>
          </a:p>
          <a:p>
            <a:r>
              <a:rPr lang="en-US" sz="1400" dirty="0" smtClean="0"/>
              <a:t>                                  High-x and tensor charge</a:t>
            </a:r>
            <a:endParaRPr lang="en-US" sz="2000" baseline="30000" dirty="0"/>
          </a:p>
        </p:txBody>
      </p:sp>
      <p:grpSp>
        <p:nvGrpSpPr>
          <p:cNvPr id="85" name="Group 84"/>
          <p:cNvGrpSpPr/>
          <p:nvPr/>
        </p:nvGrpSpPr>
        <p:grpSpPr>
          <a:xfrm>
            <a:off x="2956373" y="2490579"/>
            <a:ext cx="368724" cy="461665"/>
            <a:chOff x="5105952" y="4753699"/>
            <a:chExt cx="368724" cy="461665"/>
          </a:xfrm>
        </p:grpSpPr>
        <p:sp>
          <p:nvSpPr>
            <p:cNvPr id="86" name="Oval 85"/>
            <p:cNvSpPr/>
            <p:nvPr/>
          </p:nvSpPr>
          <p:spPr>
            <a:xfrm>
              <a:off x="5105952" y="4823359"/>
              <a:ext cx="368724" cy="31710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Text Box 96"/>
            <p:cNvSpPr txBox="1">
              <a:spLocks noChangeArrowheads="1"/>
            </p:cNvSpPr>
            <p:nvPr/>
          </p:nvSpPr>
          <p:spPr bwMode="auto">
            <a:xfrm>
              <a:off x="5139979" y="4753699"/>
              <a:ext cx="25400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9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9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9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9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9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 b="1" dirty="0">
                  <a:solidFill>
                    <a:schemeClr val="bg1"/>
                  </a:solidFill>
                  <a:latin typeface="Bernard MT Condensed" pitchFamily="18" charset="0"/>
                  <a:ea typeface="MS Gothic" pitchFamily="49" charset="-128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89900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733218" y="4016539"/>
            <a:ext cx="3146632" cy="98017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2834853" y="-76200"/>
            <a:ext cx="3328180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 </a:t>
            </a:r>
            <a:r>
              <a:rPr lang="en-US" sz="36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Sivers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effect</a:t>
            </a:r>
            <a:endParaRPr lang="en-US" sz="3600" b="1" baseline="-25000" dirty="0" smtClean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9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9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228374" y="1038633"/>
            <a:ext cx="3722400" cy="5231814"/>
            <a:chOff x="468086" y="1534886"/>
            <a:chExt cx="3479346" cy="4712169"/>
          </a:xfrm>
        </p:grpSpPr>
        <p:pic>
          <p:nvPicPr>
            <p:cNvPr id="41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086" y="1534886"/>
              <a:ext cx="3479346" cy="44403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2" name="Picture 3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" t="3062" r="191" b="9436"/>
            <a:stretch/>
          </p:blipFill>
          <p:spPr bwMode="auto">
            <a:xfrm>
              <a:off x="468086" y="5953411"/>
              <a:ext cx="3468456" cy="2936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6" name="Rounded Rectangle 45"/>
          <p:cNvSpPr/>
          <p:nvPr/>
        </p:nvSpPr>
        <p:spPr>
          <a:xfrm>
            <a:off x="1873657" y="696754"/>
            <a:ext cx="961196" cy="369332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HERMES</a:t>
            </a:r>
            <a:endParaRPr lang="en-US" sz="1600" dirty="0"/>
          </a:p>
        </p:txBody>
      </p:sp>
      <p:sp>
        <p:nvSpPr>
          <p:cNvPr id="48" name="Rounded Rectangle 47"/>
          <p:cNvSpPr/>
          <p:nvPr/>
        </p:nvSpPr>
        <p:spPr>
          <a:xfrm>
            <a:off x="4398205" y="3114548"/>
            <a:ext cx="4355435" cy="109133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4640268" y="3166980"/>
            <a:ext cx="2787179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Non zero signals for </a:t>
            </a:r>
            <a:r>
              <a:rPr lang="en-US" sz="1400" b="1" dirty="0" smtClean="0">
                <a:latin typeface="Symbol"/>
              </a:rPr>
              <a:t>p</a:t>
            </a:r>
            <a:r>
              <a:rPr lang="en-US" b="1" baseline="30000" dirty="0" smtClean="0"/>
              <a:t>+</a:t>
            </a:r>
            <a:r>
              <a:rPr lang="en-US" sz="1400" b="1" dirty="0" smtClean="0"/>
              <a:t> and K</a:t>
            </a:r>
            <a:r>
              <a:rPr lang="en-US" b="1" baseline="30000" dirty="0" smtClean="0"/>
              <a:t>+</a:t>
            </a:r>
            <a:endParaRPr lang="en-US" sz="800" baseline="30000" dirty="0"/>
          </a:p>
          <a:p>
            <a:endParaRPr lang="en-US" sz="800" dirty="0"/>
          </a:p>
          <a:p>
            <a:r>
              <a:rPr lang="en-US" sz="1400" dirty="0" smtClean="0"/>
              <a:t>Significant  Q</a:t>
            </a:r>
            <a:r>
              <a:rPr lang="en-US" sz="1400" baseline="30000" dirty="0" smtClean="0"/>
              <a:t>2</a:t>
            </a:r>
            <a:r>
              <a:rPr lang="en-US" sz="1400" dirty="0" smtClean="0"/>
              <a:t> evolution ?</a:t>
            </a:r>
          </a:p>
          <a:p>
            <a:endParaRPr lang="en-US" sz="800" dirty="0"/>
          </a:p>
          <a:p>
            <a:r>
              <a:rPr lang="en-US" sz="1400" dirty="0" smtClean="0"/>
              <a:t>K</a:t>
            </a:r>
            <a:r>
              <a:rPr lang="en-US" sz="2000" baseline="30000" dirty="0" smtClean="0"/>
              <a:t>+</a:t>
            </a:r>
            <a:r>
              <a:rPr lang="en-US" sz="1400" dirty="0" smtClean="0"/>
              <a:t> signals larger than </a:t>
            </a:r>
            <a:r>
              <a:rPr lang="en-US" sz="1400" dirty="0" smtClean="0">
                <a:latin typeface="Symbol"/>
              </a:rPr>
              <a:t>p</a:t>
            </a:r>
            <a:r>
              <a:rPr lang="en-US" sz="2000" baseline="30000" dirty="0" smtClean="0"/>
              <a:t>+</a:t>
            </a:r>
            <a:endParaRPr lang="en-US" sz="2000" baseline="30000" dirty="0"/>
          </a:p>
        </p:txBody>
      </p:sp>
      <p:sp>
        <p:nvSpPr>
          <p:cNvPr id="50" name="Oval 49"/>
          <p:cNvSpPr/>
          <p:nvPr/>
        </p:nvSpPr>
        <p:spPr>
          <a:xfrm>
            <a:off x="7831131" y="96396"/>
            <a:ext cx="1203603" cy="414421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1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2391210"/>
              </p:ext>
            </p:extLst>
          </p:nvPr>
        </p:nvGraphicFramePr>
        <p:xfrm>
          <a:off x="7965102" y="56292"/>
          <a:ext cx="982662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9310" name="Equation" r:id="rId6" imgW="546100" imgH="228600" progId="Equation.3">
                  <p:embed/>
                </p:oleObj>
              </mc:Choice>
              <mc:Fallback>
                <p:oleObj name="Equation" r:id="rId6" imgW="5461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65102" y="56292"/>
                        <a:ext cx="982662" cy="41275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4548598" y="2765459"/>
            <a:ext cx="39537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smtClean="0"/>
              <a:t>Related to quark orbital angular momentum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8068767" y="3667526"/>
            <a:ext cx="368724" cy="461665"/>
            <a:chOff x="5105952" y="4753699"/>
            <a:chExt cx="368724" cy="461665"/>
          </a:xfrm>
        </p:grpSpPr>
        <p:sp>
          <p:nvSpPr>
            <p:cNvPr id="23" name="Oval 22"/>
            <p:cNvSpPr/>
            <p:nvPr/>
          </p:nvSpPr>
          <p:spPr>
            <a:xfrm>
              <a:off x="5105952" y="4823359"/>
              <a:ext cx="368724" cy="31710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 Box 96"/>
            <p:cNvSpPr txBox="1">
              <a:spLocks noChangeArrowheads="1"/>
            </p:cNvSpPr>
            <p:nvPr/>
          </p:nvSpPr>
          <p:spPr bwMode="auto">
            <a:xfrm>
              <a:off x="5139979" y="4753699"/>
              <a:ext cx="25400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9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9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9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9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9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 b="1" dirty="0">
                  <a:solidFill>
                    <a:schemeClr val="bg1"/>
                  </a:solidFill>
                  <a:latin typeface="Bernard MT Condensed" pitchFamily="18" charset="0"/>
                  <a:ea typeface="MS Gothic" pitchFamily="49" charset="-128"/>
                </a:rPr>
                <a:t>?</a:t>
              </a:r>
            </a:p>
          </p:txBody>
        </p:sp>
      </p:grpSp>
      <p:sp>
        <p:nvSpPr>
          <p:cNvPr id="26" name="Oval 25"/>
          <p:cNvSpPr/>
          <p:nvPr/>
        </p:nvSpPr>
        <p:spPr>
          <a:xfrm>
            <a:off x="581838" y="1272849"/>
            <a:ext cx="1443789" cy="59070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581838" y="4205881"/>
            <a:ext cx="1443789" cy="59070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Sivers_extraction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280" y="4318004"/>
            <a:ext cx="3037578" cy="2260523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7161157" y="4537777"/>
            <a:ext cx="1235510" cy="27699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200" dirty="0" err="1" smtClean="0"/>
              <a:t>arXiv</a:t>
            </a:r>
            <a:r>
              <a:rPr lang="en-US" sz="1200" dirty="0" smtClean="0"/>
              <a:t>: 1107.4446</a:t>
            </a:r>
            <a:endParaRPr lang="en-US" sz="1200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50774" y="830434"/>
            <a:ext cx="2818106" cy="196964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49301" y="893089"/>
            <a:ext cx="2378671" cy="1901713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6710273" y="743450"/>
            <a:ext cx="1305170" cy="27699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arXiv:1112.4423</a:t>
            </a:r>
            <a:endParaRPr lang="en-US" sz="1200" dirty="0"/>
          </a:p>
        </p:txBody>
      </p:sp>
      <p:sp>
        <p:nvSpPr>
          <p:cNvPr id="43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rgbClr val="898989"/>
                </a:solidFill>
              </a:rPr>
              <a:t> </a:t>
            </a:r>
            <a:r>
              <a:rPr lang="en-US" sz="1200" dirty="0" err="1" smtClean="0">
                <a:solidFill>
                  <a:schemeClr val="bg1"/>
                </a:solidFill>
              </a:rPr>
              <a:t>JLab</a:t>
            </a:r>
            <a:r>
              <a:rPr lang="en-US" sz="1200" dirty="0" smtClean="0">
                <a:solidFill>
                  <a:schemeClr val="bg1"/>
                </a:solidFill>
              </a:rPr>
              <a:t> PAC 39, 18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June 2012, Newport News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099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52208</TotalTime>
  <Words>3004</Words>
  <Application>Microsoft Macintosh PowerPoint</Application>
  <PresentationFormat>On-screen Show (4:3)</PresentationFormat>
  <Paragraphs>631</Paragraphs>
  <Slides>33</Slides>
  <Notes>26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36" baseType="lpstr">
      <vt:lpstr>Office Theme</vt:lpstr>
      <vt:lpstr>Equation</vt:lpstr>
      <vt:lpstr>Equazione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HDice operations during g14 / E06-101</vt:lpstr>
      <vt:lpstr>HD polarization during g14/E06-101</vt:lpstr>
    </vt:vector>
  </TitlesOfParts>
  <Company>INFN - Sezione di Ferrara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Marco Contalbrigo</dc:creator>
  <cp:lastModifiedBy>Marco Contalbrigo</cp:lastModifiedBy>
  <cp:revision>804</cp:revision>
  <cp:lastPrinted>2010-12-08T08:29:55Z</cp:lastPrinted>
  <dcterms:created xsi:type="dcterms:W3CDTF">2010-04-14T08:22:41Z</dcterms:created>
  <dcterms:modified xsi:type="dcterms:W3CDTF">2012-05-28T12:50:33Z</dcterms:modified>
</cp:coreProperties>
</file>