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Default Extension="png" ContentType="image/png"/>
  <Override PartName="/ppt/embeddings/Microsoft_Equation1.bin" ContentType="application/vnd.openxmlformats-officedocument.oleObject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embeddings/Microsoft_Equation3.bin" ContentType="application/vnd.openxmlformats-officedocument.oleObject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tags/tag4.xml" ContentType="application/vnd.openxmlformats-officedocument.presentationml.tags+xml"/>
  <Override PartName="/ppt/embeddings/Microsoft_Equation26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6" r:id="rId2"/>
    <p:sldId id="368" r:id="rId3"/>
    <p:sldId id="400" r:id="rId4"/>
    <p:sldId id="385" r:id="rId5"/>
    <p:sldId id="401" r:id="rId6"/>
    <p:sldId id="389" r:id="rId7"/>
    <p:sldId id="395" r:id="rId8"/>
    <p:sldId id="398" r:id="rId9"/>
    <p:sldId id="403" r:id="rId10"/>
    <p:sldId id="396" r:id="rId11"/>
    <p:sldId id="288" r:id="rId12"/>
    <p:sldId id="335" r:id="rId13"/>
    <p:sldId id="399" r:id="rId14"/>
    <p:sldId id="275" r:id="rId15"/>
    <p:sldId id="393" r:id="rId16"/>
    <p:sldId id="397" r:id="rId17"/>
    <p:sldId id="345" r:id="rId18"/>
    <p:sldId id="381" r:id="rId19"/>
    <p:sldId id="376" r:id="rId20"/>
    <p:sldId id="374" r:id="rId21"/>
    <p:sldId id="383" r:id="rId22"/>
    <p:sldId id="373" r:id="rId23"/>
    <p:sldId id="382" r:id="rId24"/>
    <p:sldId id="405" r:id="rId25"/>
    <p:sldId id="375" r:id="rId26"/>
    <p:sldId id="392" r:id="rId27"/>
    <p:sldId id="404" r:id="rId28"/>
    <p:sldId id="350" r:id="rId29"/>
    <p:sldId id="366" r:id="rId30"/>
    <p:sldId id="362" r:id="rId31"/>
    <p:sldId id="363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Evaristo Cisbani" initials="EC" lastIdx="2" clrIdx="0"/>
  <p:cmAuthor id="1" name="Cвой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00"/>
    <a:srgbClr val="FFFFE2"/>
    <a:srgbClr val="FFE2F0"/>
    <a:srgbClr val="FFB3E2"/>
    <a:srgbClr val="D0F7FF"/>
    <a:srgbClr val="FEFF9F"/>
    <a:srgbClr val="D60202"/>
    <a:srgbClr val="A5E9FF"/>
    <a:srgbClr val="A1E4F7"/>
    <a:srgbClr val="9BDCEE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89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ict"/><Relationship Id="rId4" Type="http://schemas.openxmlformats.org/officeDocument/2006/relationships/image" Target="../media/image8.pict"/><Relationship Id="rId10" Type="http://schemas.openxmlformats.org/officeDocument/2006/relationships/image" Target="../media/image14.pict"/><Relationship Id="rId5" Type="http://schemas.openxmlformats.org/officeDocument/2006/relationships/image" Target="../media/image9.pict"/><Relationship Id="rId7" Type="http://schemas.openxmlformats.org/officeDocument/2006/relationships/image" Target="../media/image11.pict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9" Type="http://schemas.openxmlformats.org/officeDocument/2006/relationships/image" Target="../media/image13.pict"/><Relationship Id="rId3" Type="http://schemas.openxmlformats.org/officeDocument/2006/relationships/image" Target="../media/image7.pict"/><Relationship Id="rId6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5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ict"/><Relationship Id="rId1" Type="http://schemas.openxmlformats.org/officeDocument/2006/relationships/image" Target="../media/image64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ict"/><Relationship Id="rId1" Type="http://schemas.openxmlformats.org/officeDocument/2006/relationships/image" Target="../media/image69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ict"/><Relationship Id="rId1" Type="http://schemas.openxmlformats.org/officeDocument/2006/relationships/image" Target="../media/image77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ict"/><Relationship Id="rId3" Type="http://schemas.openxmlformats.org/officeDocument/2006/relationships/image" Target="../media/image81.pict"/><Relationship Id="rId1" Type="http://schemas.openxmlformats.org/officeDocument/2006/relationships/image" Target="../media/image8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728B-32A3-944B-A7BD-DD912AC76995}" type="datetimeFigureOut">
              <a:rPr lang="en-US" smtClean="0"/>
              <a:pPr/>
              <a:t>3/9/10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5413-665A-8C4B-B85F-5C603DCC1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B9905-6D89-A143-8EF2-FB1A254D5AAB}" type="datetime1">
              <a:rPr lang="en-US"/>
              <a:pPr>
                <a:defRPr/>
              </a:pPr>
              <a:t>3/9/10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49E0E-4C44-FB4C-A473-DE36212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Bacchetta</a:t>
            </a:r>
            <a:r>
              <a:rPr lang="en-US" sz="1200" dirty="0" smtClean="0"/>
              <a:t>,</a:t>
            </a:r>
            <a:r>
              <a:rPr lang="en-US" sz="1200" baseline="0" dirty="0" smtClean="0"/>
              <a:t> PRD78 </a:t>
            </a:r>
            <a:r>
              <a:rPr lang="en-US" sz="1200" baseline="0" dirty="0" err="1" smtClean="0"/>
              <a:t>mostra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gafico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diverso</a:t>
            </a:r>
            <a:r>
              <a:rPr lang="en-US" sz="1200" baseline="0" dirty="0" smtClean="0"/>
              <a:t>, con shift </a:t>
            </a:r>
            <a:r>
              <a:rPr lang="en-US" sz="1200" baseline="0" dirty="0" err="1" smtClean="0"/>
              <a:t>positivo</a:t>
            </a:r>
            <a:r>
              <a:rPr lang="en-US" sz="1200" baseline="0" dirty="0" smtClean="0"/>
              <a:t> per </a:t>
            </a:r>
            <a:r>
              <a:rPr lang="en-US" sz="1200" baseline="0" dirty="0" err="1" smtClean="0"/>
              <a:t>gli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Da</a:t>
            </a:r>
            <a:r>
              <a:rPr lang="en-US" sz="1200" baseline="0" dirty="0" smtClean="0"/>
              <a:t> dove </a:t>
            </a:r>
            <a:r>
              <a:rPr lang="en-US" sz="1200" baseline="0" dirty="0" err="1" smtClean="0"/>
              <a:t>viene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davvero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grafico</a:t>
            </a:r>
            <a:r>
              <a:rPr lang="en-US" sz="1200" baseline="0" dirty="0" smtClean="0"/>
              <a:t> ?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9C4068-5B0C-FE4D-AF16-364353E092D1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400"/>
            <a:ext cx="502813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Talk di </a:t>
            </a:r>
            <a:r>
              <a:rPr lang="en-US" dirty="0" err="1" smtClean="0"/>
              <a:t>Harut</a:t>
            </a:r>
            <a:r>
              <a:rPr lang="en-US" dirty="0" smtClean="0"/>
              <a:t> al</a:t>
            </a:r>
            <a:r>
              <a:rPr lang="en-US" baseline="0" dirty="0" smtClean="0"/>
              <a:t> PAC 30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PR12-06-112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endParaRPr lang="en-US" sz="9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Proton or deuteron ?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OK con </a:t>
            </a:r>
            <a:r>
              <a:rPr lang="en-US" sz="900" dirty="0" err="1" smtClean="0"/>
              <a:t>referenze</a:t>
            </a: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Plot in alto </a:t>
            </a:r>
            <a:r>
              <a:rPr lang="en-US" sz="900" dirty="0" err="1" smtClean="0"/>
              <a:t>dal</a:t>
            </a:r>
            <a:r>
              <a:rPr lang="en-US" sz="900" baseline="0" dirty="0" smtClean="0"/>
              <a:t> PR12-07-107, curve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Efremov</a:t>
            </a:r>
            <a:r>
              <a:rPr lang="en-US" sz="900" baseline="0" dirty="0" smtClean="0"/>
              <a:t> et al., Czech J Phys 55 (2005) A189  hep-ph/0412420</a:t>
            </a:r>
          </a:p>
          <a:p>
            <a:pPr marL="215900" indent="-215900" eaLnBrk="1" hangingPunct="1">
              <a:spcBef>
                <a:spcPct val="0"/>
              </a:spcBef>
            </a:pPr>
            <a:endParaRPr lang="en-US" sz="900" baseline="0" dirty="0" smtClean="0"/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Plot in basso </a:t>
            </a:r>
            <a:r>
              <a:rPr lang="en-US" sz="900" baseline="0" dirty="0" err="1" smtClean="0"/>
              <a:t>dal</a:t>
            </a:r>
            <a:r>
              <a:rPr lang="en-US" sz="900" baseline="0" dirty="0" smtClean="0"/>
              <a:t> PR12-09-009, curve </a:t>
            </a:r>
            <a:r>
              <a:rPr lang="en-US" sz="900" baseline="0" dirty="0" err="1" smtClean="0"/>
              <a:t>colorate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CQM con diverse wave functions </a:t>
            </a:r>
            <a:r>
              <a:rPr lang="en-US" sz="900" baseline="0" dirty="0" err="1" smtClean="0"/>
              <a:t>Pasquini</a:t>
            </a:r>
            <a:r>
              <a:rPr lang="en-US" sz="900" baseline="0" dirty="0" smtClean="0"/>
              <a:t> et al, PRD78 (2008) 034025, 0806.2298</a:t>
            </a:r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                                                             in </a:t>
            </a:r>
            <a:r>
              <a:rPr lang="en-US" sz="900" baseline="0" dirty="0" err="1" smtClean="0"/>
              <a:t>questo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papero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anche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relazione</a:t>
            </a:r>
            <a:r>
              <a:rPr lang="en-US" sz="900" baseline="0" dirty="0" smtClean="0"/>
              <a:t> h1T=g1L-h1</a:t>
            </a:r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                                                   curve in </a:t>
            </a:r>
            <a:r>
              <a:rPr lang="en-US" sz="900" baseline="0" dirty="0" err="1" smtClean="0"/>
              <a:t>nero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sono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limiti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relazione</a:t>
            </a:r>
            <a:r>
              <a:rPr lang="en-US" sz="900" baseline="0" dirty="0" smtClean="0"/>
              <a:t> con h1 </a:t>
            </a:r>
            <a:r>
              <a:rPr lang="en-US" sz="900" baseline="0" dirty="0" err="1" smtClean="0"/>
              <a:t>Avakian</a:t>
            </a:r>
            <a:r>
              <a:rPr lang="en-US" sz="900" baseline="0" dirty="0" smtClean="0"/>
              <a:t> et al., PRD77 (2007) 014023, 0709.3253  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CF13B-F158-DB4B-B00D-14C46DDEA5CB}" type="slidenum">
              <a:rPr lang="en-US"/>
              <a:pPr/>
              <a:t>24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F2B84-2D7F-424C-938B-B3CD2F59E92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Curve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Efremov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probabilmente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PRD76 (2006) 094025 </a:t>
            </a:r>
            <a:r>
              <a:rPr lang="en-US" baseline="0" dirty="0" err="1" smtClean="0"/>
              <a:t>uscita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postuma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Solo proton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Aggiungere</a:t>
            </a:r>
            <a:r>
              <a:rPr lang="en-US" baseline="0" dirty="0" smtClean="0"/>
              <a:t> qui plots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tensor charge! </a:t>
            </a:r>
            <a:r>
              <a:rPr lang="en-US" baseline="0" dirty="0" err="1" smtClean="0"/>
              <a:t>Vedere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prokudin</a:t>
            </a:r>
            <a:r>
              <a:rPr lang="en-US" baseline="0" dirty="0" smtClean="0"/>
              <a:t> at DIS 2008!!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L’articolo</a:t>
            </a:r>
            <a:r>
              <a:rPr lang="en-US" dirty="0" smtClean="0"/>
              <a:t> di </a:t>
            </a:r>
            <a:r>
              <a:rPr lang="en-US" dirty="0" err="1" smtClean="0"/>
              <a:t>Avakian</a:t>
            </a:r>
            <a:r>
              <a:rPr lang="en-US" dirty="0" smtClean="0"/>
              <a:t> </a:t>
            </a:r>
            <a:r>
              <a:rPr lang="en-US" dirty="0" err="1" smtClean="0"/>
              <a:t>lavora</a:t>
            </a:r>
            <a:r>
              <a:rPr lang="en-US" dirty="0" smtClean="0"/>
              <a:t> </a:t>
            </a:r>
            <a:r>
              <a:rPr lang="en-US" dirty="0" err="1" smtClean="0"/>
              <a:t>col</a:t>
            </a:r>
            <a:r>
              <a:rPr lang="en-US" dirty="0" smtClean="0"/>
              <a:t> bag model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con spectator model </a:t>
            </a:r>
            <a:r>
              <a:rPr lang="en-US" baseline="0" dirty="0" err="1" smtClean="0"/>
              <a:t>Jackob</a:t>
            </a:r>
            <a:r>
              <a:rPr lang="en-US" baseline="0" dirty="0" smtClean="0"/>
              <a:t> hep-ph/9707340 </a:t>
            </a:r>
            <a:r>
              <a:rPr lang="en-US" baseline="0" dirty="0" err="1" smtClean="0"/>
              <a:t>trovano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Asimmetria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entro</a:t>
            </a:r>
            <a:r>
              <a:rPr lang="en-US" baseline="0" dirty="0" smtClean="0"/>
              <a:t> I positivity bounds</a:t>
            </a:r>
            <a:endParaRPr lang="en-US" dirty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DB693CB-B65C-AD4C-8ECF-FD0AD9BC2AAF}" type="slidenum">
              <a:rPr lang="it-IT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88318-754E-904C-93F7-D3F462B114B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1A4CD3C-C468-4E41-BB44-C3748967579D}" type="slidenum">
              <a:rPr lang="en-US"/>
              <a:pPr/>
              <a:t>28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eaLnBrk="1" hangingPunct="1">
              <a:spcBef>
                <a:spcPct val="0"/>
              </a:spcBef>
            </a:pPr>
            <a:r>
              <a:rPr lang="en-US" sz="1000" dirty="0" err="1" smtClean="0"/>
              <a:t>Manca</a:t>
            </a:r>
            <a:r>
              <a:rPr lang="en-US" sz="1000" dirty="0" smtClean="0"/>
              <a:t> </a:t>
            </a:r>
            <a:r>
              <a:rPr lang="en-US" sz="1000" dirty="0" err="1" smtClean="0"/>
              <a:t>referenza</a:t>
            </a:r>
            <a:r>
              <a:rPr lang="en-US" sz="1000" dirty="0" smtClean="0"/>
              <a:t> plot </a:t>
            </a:r>
            <a:r>
              <a:rPr lang="en-US" sz="1000" dirty="0" err="1" smtClean="0"/>
              <a:t>pioni</a:t>
            </a:r>
            <a:endParaRPr lang="en-US" sz="1000" dirty="0" smtClean="0"/>
          </a:p>
          <a:p>
            <a:pPr eaLnBrk="1" hangingPunct="1"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spcBef>
                <a:spcPct val="0"/>
              </a:spcBef>
            </a:pPr>
            <a:r>
              <a:rPr lang="en-US" sz="1000" dirty="0" smtClean="0"/>
              <a:t>Plot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dei</a:t>
            </a:r>
            <a:r>
              <a:rPr lang="en-US" sz="1000" baseline="0" dirty="0" smtClean="0"/>
              <a:t> K </a:t>
            </a:r>
            <a:r>
              <a:rPr lang="en-US" sz="1000" baseline="0" dirty="0" err="1" smtClean="0"/>
              <a:t>da</a:t>
            </a:r>
            <a:r>
              <a:rPr lang="en-US" sz="1000" baseline="0" dirty="0" smtClean="0"/>
              <a:t> LOI12 al pac34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PAC June 11 A.Nagaytsev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6F8288-6CC4-A04B-9F6B-DB38FCDCB956}" type="slidenum">
              <a:rPr lang="en-GB"/>
              <a:pPr/>
              <a:t>10</a:t>
            </a:fld>
            <a:endParaRPr lang="en-GB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56" tIns="47037" rIns="90456" bIns="47037" anchor="b">
            <a:prstTxWarp prst="textNoShape">
              <a:avLst/>
            </a:prstTxWarp>
          </a:bodyPr>
          <a:lstStyle/>
          <a:p>
            <a:pPr algn="r" defTabSz="450850"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</a:pPr>
            <a:fld id="{0CDECB87-A0DA-0F44-B2E5-8496B1F40DEF}" type="slidenum">
              <a:rPr lang="en-GB" sz="1200" b="0">
                <a:solidFill>
                  <a:srgbClr val="000000"/>
                </a:solidFill>
                <a:latin typeface="Arial" charset="0"/>
              </a:rPr>
              <a:pPr algn="r" defTabSz="450850">
                <a:tabLst>
                  <a:tab pos="0" algn="l"/>
                  <a:tab pos="919163" algn="l"/>
                  <a:tab pos="1836738" algn="l"/>
                  <a:tab pos="2757488" algn="l"/>
                  <a:tab pos="3676650" algn="l"/>
                  <a:tab pos="4595813" algn="l"/>
                  <a:tab pos="5513388" algn="l"/>
                  <a:tab pos="6432550" algn="l"/>
                  <a:tab pos="7351713" algn="l"/>
                  <a:tab pos="8272463" algn="l"/>
                  <a:tab pos="9190038" algn="l"/>
                  <a:tab pos="10109200" algn="l"/>
                </a:tabLst>
              </a:pPr>
              <a:t>10</a:t>
            </a:fld>
            <a:endParaRPr lang="en-GB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3557"/>
          </a:xfrm>
        </p:spPr>
        <p:txBody>
          <a:bodyPr/>
          <a:lstStyle/>
          <a:p>
            <a:pPr algn="just" defTabSz="914400"/>
            <a:r>
              <a:rPr lang="en-US">
                <a:latin typeface="Times New Roman" charset="0"/>
              </a:rPr>
              <a:t>     </a:t>
            </a:r>
            <a:endParaRPr lang="ru-RU" sz="1600">
              <a:latin typeface="Times New Roman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903295" y="4543485"/>
            <a:ext cx="5485440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6" tIns="45943" rIns="91886" bIns="45943">
            <a:prstTxWarp prst="textNoShape">
              <a:avLst/>
            </a:prstTxWarp>
          </a:bodyPr>
          <a:lstStyle/>
          <a:p>
            <a:pPr algn="just" defTabSz="893763" eaLnBrk="0" hangingPunct="0">
              <a:spcBef>
                <a:spcPct val="30000"/>
              </a:spcBef>
              <a:buFont typeface="Times New Roman" charset="0"/>
              <a:buNone/>
            </a:pPr>
            <a:r>
              <a:rPr lang="en-US" altLang="ja-JP" sz="1600" b="0">
                <a:solidFill>
                  <a:srgbClr val="000000"/>
                </a:solidFill>
                <a:latin typeface="Times New Roman" charset="0"/>
                <a:cs typeface="ＭＳ Ｐゴシック" charset="-128"/>
              </a:rPr>
              <a:t>    </a:t>
            </a:r>
            <a:endParaRPr lang="ru-RU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672667" y="4305124"/>
            <a:ext cx="5487041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6" tIns="45943" rIns="91886" bIns="45943">
            <a:prstTxWarp prst="textNoShape">
              <a:avLst/>
            </a:prstTxWarp>
          </a:bodyPr>
          <a:lstStyle/>
          <a:p>
            <a:pPr algn="just" defTabSz="893763" eaLnBrk="0" hangingPunct="0">
              <a:spcBef>
                <a:spcPct val="30000"/>
              </a:spcBef>
              <a:buFont typeface="Times New Roman" charset="0"/>
              <a:buNone/>
            </a:pPr>
            <a:r>
              <a:rPr lang="en-US" sz="1600" b="0">
                <a:solidFill>
                  <a:srgbClr val="000000"/>
                </a:solidFill>
                <a:latin typeface="Times New Roman" charset="0"/>
              </a:rPr>
              <a:t>   </a:t>
            </a:r>
            <a:endParaRPr lang="ru-RU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9ED9953-EEA0-3840-B9DC-A211588AC486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CD14D-CA01-0E4E-8934-D189E0796B3F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94" y="4343401"/>
            <a:ext cx="5027212" cy="4113286"/>
          </a:xfrm>
          <a:noFill/>
          <a:ln/>
        </p:spPr>
        <p:txBody>
          <a:bodyPr/>
          <a:lstStyle/>
          <a:p>
            <a:pPr eaLnBrk="1" hangingPunct="1"/>
            <a:endParaRPr lang="it-IT" sz="9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F914E-7C76-DB4C-934D-91FB1BF507C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900"/>
              <a:t>The kinematical coverage of CLAS12, allows statisticaly significant measurements for Q^2 as large as to 10 GeV^2 (-&gt;Q^2).</a:t>
            </a:r>
          </a:p>
          <a:p>
            <a:pPr eaLnBrk="1" hangingPunct="1">
              <a:spcBef>
                <a:spcPct val="0"/>
              </a:spcBef>
            </a:pPr>
            <a:r>
              <a:rPr lang="en-US" sz="900"/>
              <a:t>Another important advantage is the large missing mass of the e\pi system (-&gt;Mx) , </a:t>
            </a:r>
          </a:p>
          <a:p>
            <a:pPr eaLnBrk="1" hangingPunct="1">
              <a:spcBef>
                <a:spcPct val="0"/>
              </a:spcBef>
            </a:pPr>
            <a:r>
              <a:rPr lang="en-US" sz="900"/>
              <a:t>so the standard DIS cuts listed here (-&gt;Mx&gt;2) will eliminate prominent target resonances.</a:t>
            </a:r>
          </a:p>
          <a:p>
            <a:pPr eaLnBrk="1" hangingPunct="1">
              <a:spcBef>
                <a:spcPct val="0"/>
              </a:spcBef>
            </a:pPr>
            <a:endParaRPr lang="en-US"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081088" lvl="2" indent="-215900">
              <a:spcBef>
                <a:spcPct val="0"/>
              </a:spcBef>
            </a:pPr>
            <a:r>
              <a:rPr lang="en-US" sz="900" dirty="0" err="1" smtClean="0"/>
              <a:t>Recuperare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valori</a:t>
            </a:r>
            <a:r>
              <a:rPr lang="en-US" sz="900" baseline="0" dirty="0" smtClean="0"/>
              <a:t> di </a:t>
            </a:r>
            <a:r>
              <a:rPr lang="en-US" sz="900" baseline="0" dirty="0" err="1" smtClean="0"/>
              <a:t>polarizzazione</a:t>
            </a:r>
            <a:r>
              <a:rPr lang="en-US" sz="900" baseline="0" dirty="0" smtClean="0"/>
              <a:t> </a:t>
            </a:r>
            <a:endParaRPr lang="en-US" sz="900" dirty="0" smtClean="0"/>
          </a:p>
          <a:p>
            <a:pPr marL="1081088" lvl="2" indent="-215900">
              <a:spcBef>
                <a:spcPct val="0"/>
              </a:spcBef>
            </a:pPr>
            <a:endParaRPr lang="en-US" sz="900" dirty="0" smtClean="0"/>
          </a:p>
          <a:p>
            <a:pPr marL="1081088" lvl="2" indent="-215900">
              <a:spcBef>
                <a:spcPct val="0"/>
              </a:spcBef>
            </a:pPr>
            <a:r>
              <a:rPr lang="en-US" sz="900" dirty="0" smtClean="0"/>
              <a:t>Details </a:t>
            </a:r>
            <a:r>
              <a:rPr lang="en-US" sz="900" dirty="0"/>
              <a:t>of the HD were already presented by Volker. In addition SIDIS will benefit significantly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From </a:t>
            </a:r>
            <a:r>
              <a:rPr lang="en-US" sz="900" dirty="0" smtClean="0"/>
              <a:t>absence </a:t>
            </a:r>
            <a:r>
              <a:rPr lang="en-US" sz="900" dirty="0"/>
              <a:t>of nuclear material, which complicates the final analysis due to nuclear </a:t>
            </a:r>
            <a:r>
              <a:rPr lang="en-US" sz="900" dirty="0" err="1"/>
              <a:t>attentation</a:t>
            </a:r>
            <a:r>
              <a:rPr lang="en-US" sz="900" dirty="0"/>
              <a:t> effects.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And here also crucial for this experiment will be the demonstration that target can remain polarized for long periods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With electron beam currents ~1-2 </a:t>
            </a:r>
            <a:r>
              <a:rPr lang="en-US" sz="900" dirty="0" err="1"/>
              <a:t>nA</a:t>
            </a:r>
            <a:r>
              <a:rPr lang="en-US" sz="900" dirty="0"/>
              <a:t>.</a:t>
            </a:r>
          </a:p>
          <a:p>
            <a:pPr marL="1081088" lvl="2" indent="-215900">
              <a:spcBef>
                <a:spcPct val="0"/>
              </a:spcBef>
            </a:pPr>
            <a:endParaRPr lang="en-US" sz="900" dirty="0"/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Untested for electrons (suggestive but unverified evidence of slow depolarization from beam-generated free radicals)</a:t>
            </a:r>
          </a:p>
          <a:p>
            <a:pPr marL="215900" indent="-215900" eaLnBrk="1" hangingPunct="1">
              <a:spcBef>
                <a:spcPct val="0"/>
              </a:spcBef>
            </a:pPr>
            <a:endParaRPr lang="en-US" sz="9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9C4068-5B0C-FE4D-AF16-364353E092D1}" type="slidenum">
              <a:rPr lang="en-US"/>
              <a:pPr/>
              <a:t>17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400"/>
            <a:ext cx="502813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Barone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Zhang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79500" y="-1588"/>
            <a:ext cx="7974013" cy="6324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121650" y="6580188"/>
            <a:ext cx="91281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52944F6-80D7-844B-8272-40B08F9D33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4" Type="http://schemas.openxmlformats.org/officeDocument/2006/relationships/image" Target="../media/image38.png"/><Relationship Id="rId10" Type="http://schemas.openxmlformats.org/officeDocument/2006/relationships/image" Target="../media/image44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43.png"/><Relationship Id="rId3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wmf"/><Relationship Id="rId5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jpeg"/><Relationship Id="rId4" Type="http://schemas.openxmlformats.org/officeDocument/2006/relationships/image" Target="../media/image52.png"/><Relationship Id="rId7" Type="http://schemas.openxmlformats.org/officeDocument/2006/relationships/image" Target="../media/image55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0" Type="http://schemas.openxmlformats.org/officeDocument/2006/relationships/image" Target="../media/image58.png"/><Relationship Id="rId5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57.pn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7.bin"/><Relationship Id="rId4" Type="http://schemas.openxmlformats.org/officeDocument/2006/relationships/image" Target="../media/image6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5" Type="http://schemas.openxmlformats.org/officeDocument/2006/relationships/oleObject" Target="../embeddings/Microsoft_Equation16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jpeg"/><Relationship Id="rId4" Type="http://schemas.openxmlformats.org/officeDocument/2006/relationships/image" Target="../media/image52.png"/><Relationship Id="rId7" Type="http://schemas.openxmlformats.org/officeDocument/2006/relationships/image" Target="../media/image55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0" Type="http://schemas.openxmlformats.org/officeDocument/2006/relationships/image" Target="../media/image58.png"/><Relationship Id="rId5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57.png"/><Relationship Id="rId3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6.png"/><Relationship Id="rId4" Type="http://schemas.openxmlformats.org/officeDocument/2006/relationships/tags" Target="../tags/tag4.xml"/><Relationship Id="rId7" Type="http://schemas.openxmlformats.org/officeDocument/2006/relationships/image" Target="../media/image71.wmf"/><Relationship Id="rId11" Type="http://schemas.openxmlformats.org/officeDocument/2006/relationships/image" Target="../media/image73.png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3.xml"/><Relationship Id="rId8" Type="http://schemas.openxmlformats.org/officeDocument/2006/relationships/oleObject" Target="../embeddings/Microsoft_Equation18.bin"/><Relationship Id="rId13" Type="http://schemas.openxmlformats.org/officeDocument/2006/relationships/image" Target="../media/image75.png"/><Relationship Id="rId10" Type="http://schemas.openxmlformats.org/officeDocument/2006/relationships/image" Target="../media/image72.png"/><Relationship Id="rId5" Type="http://schemas.openxmlformats.org/officeDocument/2006/relationships/slideLayout" Target="../slideLayouts/slideLayout2.xml"/><Relationship Id="rId12" Type="http://schemas.openxmlformats.org/officeDocument/2006/relationships/image" Target="../media/image74.wmf"/><Relationship Id="rId2" Type="http://schemas.openxmlformats.org/officeDocument/2006/relationships/tags" Target="../tags/tag2.xml"/><Relationship Id="rId9" Type="http://schemas.openxmlformats.org/officeDocument/2006/relationships/oleObject" Target="../embeddings/Microsoft_Equation19.bin"/><Relationship Id="rId3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1.bin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7" Type="http://schemas.openxmlformats.org/officeDocument/2006/relationships/image" Target="../media/image7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6" Type="http://schemas.openxmlformats.org/officeDocument/2006/relationships/oleObject" Target="../embeddings/Microsoft_Equation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4" Type="http://schemas.openxmlformats.org/officeDocument/2006/relationships/image" Target="../media/image82.wmf"/><Relationship Id="rId5" Type="http://schemas.openxmlformats.org/officeDocument/2006/relationships/oleObject" Target="../embeddings/Microsoft_Equation22.bin"/><Relationship Id="rId7" Type="http://schemas.openxmlformats.org/officeDocument/2006/relationships/oleObject" Target="../embeddings/Microsoft_Equation2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6" Type="http://schemas.openxmlformats.org/officeDocument/2006/relationships/oleObject" Target="../embeddings/Microsoft_Equation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4" Type="http://schemas.openxmlformats.org/officeDocument/2006/relationships/notesSlide" Target="../notesSlides/notesSlide16.xml"/><Relationship Id="rId10" Type="http://schemas.openxmlformats.org/officeDocument/2006/relationships/image" Target="../media/image88.png"/><Relationship Id="rId5" Type="http://schemas.openxmlformats.org/officeDocument/2006/relationships/slide" Target="slide19.xml"/><Relationship Id="rId7" Type="http://schemas.openxmlformats.org/officeDocument/2006/relationships/image" Target="../media/image85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9" Type="http://schemas.openxmlformats.org/officeDocument/2006/relationships/image" Target="../media/image87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jpeg"/><Relationship Id="rId4" Type="http://schemas.openxmlformats.org/officeDocument/2006/relationships/image" Target="../media/image52.png"/><Relationship Id="rId7" Type="http://schemas.openxmlformats.org/officeDocument/2006/relationships/image" Target="../media/image55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0" Type="http://schemas.openxmlformats.org/officeDocument/2006/relationships/image" Target="../media/image58.png"/><Relationship Id="rId5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9" Type="http://schemas.openxmlformats.org/officeDocument/2006/relationships/image" Target="../media/image57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4" Type="http://schemas.openxmlformats.org/officeDocument/2006/relationships/image" Target="../media/image90.jpeg"/><Relationship Id="rId5" Type="http://schemas.openxmlformats.org/officeDocument/2006/relationships/image" Target="../media/image91.pn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9.jpeg"/><Relationship Id="rId6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7" Type="http://schemas.openxmlformats.org/officeDocument/2006/relationships/image" Target="../media/image97.png"/><Relationship Id="rId1" Type="http://schemas.openxmlformats.org/officeDocument/2006/relationships/vmlDrawing" Target="../drawings/vmlDrawing7.vml"/><Relationship Id="rId2" Type="http://schemas.openxmlformats.org/officeDocument/2006/relationships/tags" Target="../tags/tag7.xml"/><Relationship Id="rId9" Type="http://schemas.openxmlformats.org/officeDocument/2006/relationships/oleObject" Target="../embeddings/Microsoft_Equation25.bin"/><Relationship Id="rId3" Type="http://schemas.openxmlformats.org/officeDocument/2006/relationships/tags" Target="../tags/tag8.xml"/><Relationship Id="rId6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6.bin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7" Type="http://schemas.openxmlformats.org/officeDocument/2006/relationships/hyperlink" Target="http://www.slac.stanford.edu/spires/find/wwwhepau/wwwscan?rawcmd=fin+%22Anselmino,%20M.%22" TargetMode="Externa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Relationship Id="rId6" Type="http://schemas.openxmlformats.org/officeDocument/2006/relationships/hyperlink" Target="http://www.slac.stanford.edu/spires/find/wwwhepau/wwwscan?rawcmd=fin+%22Arnold,%20S.%22" TargetMode="Externa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2.png"/><Relationship Id="rId5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9.bin"/><Relationship Id="rId4" Type="http://schemas.openxmlformats.org/officeDocument/2006/relationships/image" Target="../media/image15.jpeg"/><Relationship Id="rId7" Type="http://schemas.openxmlformats.org/officeDocument/2006/relationships/oleObject" Target="../embeddings/Microsoft_Equation2.bin"/><Relationship Id="rId11" Type="http://schemas.openxmlformats.org/officeDocument/2006/relationships/oleObject" Target="../embeddings/Microsoft_Equation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quation1.bin"/><Relationship Id="rId8" Type="http://schemas.openxmlformats.org/officeDocument/2006/relationships/oleObject" Target="../embeddings/Microsoft_Equation3.bin"/><Relationship Id="rId13" Type="http://schemas.openxmlformats.org/officeDocument/2006/relationships/oleObject" Target="../embeddings/Microsoft_Equation8.bin"/><Relationship Id="rId10" Type="http://schemas.openxmlformats.org/officeDocument/2006/relationships/oleObject" Target="../embeddings/Microsoft_Equation5.bin"/><Relationship Id="rId5" Type="http://schemas.openxmlformats.org/officeDocument/2006/relationships/image" Target="../media/image16.tiff"/><Relationship Id="rId15" Type="http://schemas.openxmlformats.org/officeDocument/2006/relationships/oleObject" Target="../embeddings/Microsoft_Equation10.bin"/><Relationship Id="rId12" Type="http://schemas.openxmlformats.org/officeDocument/2006/relationships/oleObject" Target="../embeddings/Microsoft_Equation7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Microsoft_Equation4.bin"/><Relationship Id="rId3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w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7.wmf"/><Relationship Id="rId5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3.bin"/><Relationship Id="rId4" Type="http://schemas.openxmlformats.org/officeDocument/2006/relationships/image" Target="../media/image15.jpeg"/><Relationship Id="rId10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Microsoft_Equation14.bin"/><Relationship Id="rId3" Type="http://schemas.openxmlformats.org/officeDocument/2006/relationships/image" Target="../media/image26.wmf"/><Relationship Id="rId6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31.tiff"/><Relationship Id="rId7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tiff"/><Relationship Id="rId6" Type="http://schemas.openxmlformats.org/officeDocument/2006/relationships/image" Target="../media/image3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837" y="1143000"/>
            <a:ext cx="6737442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ransverse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pin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hysics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With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CLAS12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029" y="3429000"/>
            <a:ext cx="2280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Contalbrigo</a:t>
            </a:r>
            <a:r>
              <a:rPr lang="en-US" sz="2000" dirty="0" smtClean="0"/>
              <a:t> Marco</a:t>
            </a:r>
          </a:p>
          <a:p>
            <a:r>
              <a:rPr lang="en-US" sz="2000" dirty="0" smtClean="0"/>
              <a:t>    INFN Ferrara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9568" y="5257800"/>
            <a:ext cx="6381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Workshop on </a:t>
            </a:r>
            <a:r>
              <a:rPr lang="en-US" dirty="0" err="1" smtClean="0"/>
              <a:t>Partonic</a:t>
            </a:r>
            <a:r>
              <a:rPr lang="en-US" dirty="0" smtClean="0"/>
              <a:t> Transverse Momentum in Hadrons:</a:t>
            </a:r>
          </a:p>
          <a:p>
            <a:pPr algn="ctr"/>
            <a:r>
              <a:rPr lang="en-US" dirty="0" smtClean="0"/>
              <a:t> Quark Spin-Orbit Correlations and Quark-Gluon Interactions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March 12-13, 2010 Duke University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51800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0198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1066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>
              <a:lnSpc>
                <a:spcPct val="70000"/>
              </a:lnSpc>
              <a:buClrTx/>
              <a:buSzTx/>
              <a:buFontTx/>
              <a:buNone/>
            </a:pPr>
            <a:endParaRPr lang="en-US" sz="2000" u="sng">
              <a:solidFill>
                <a:schemeClr val="bg1"/>
              </a:solidFill>
              <a:latin typeface="Arial" charset="0"/>
            </a:endParaRPr>
          </a:p>
          <a:p>
            <a:pPr marL="342900" indent="-342900" defTabSz="914400">
              <a:lnSpc>
                <a:spcPct val="30000"/>
              </a:lnSpc>
              <a:buClrTx/>
              <a:buSzTx/>
              <a:buFontTx/>
              <a:buNone/>
            </a:pPr>
            <a:endParaRPr lang="ru-RU" sz="2000">
              <a:solidFill>
                <a:schemeClr val="bg1"/>
              </a:solidFill>
              <a:latin typeface="Arial" charset="0"/>
            </a:endParaRPr>
          </a:p>
          <a:p>
            <a:pPr marL="342900" indent="-342900"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</a:t>
            </a:r>
            <a:endParaRPr lang="ru-RU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35" name="Line 60"/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7473" y="0"/>
            <a:ext cx="58104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TMDs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Physics with SIDIS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1112521"/>
          <a:ext cx="8591550" cy="475487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52550"/>
                <a:gridCol w="1143000"/>
                <a:gridCol w="914400"/>
                <a:gridCol w="990600"/>
                <a:gridCol w="1321589"/>
                <a:gridCol w="2869411"/>
              </a:tblGrid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√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GeV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Planned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HERMES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DESY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7.5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Data-taking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is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Completing analyses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COMPASS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ymbol"/>
                          <a:ea typeface="Wingdings"/>
                          <a:cs typeface="Wingdings"/>
                        </a:rPr>
                        <a:t>m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ymbol"/>
                          <a:ea typeface="Wingdings"/>
                          <a:cs typeface="Wingdings"/>
                        </a:rPr>
                        <a:t>m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Proposal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Improved statistics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Hall-A,B,C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,ed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,en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Approved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Detector upgrades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HD-ice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polarized target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30-100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2017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NSAC Long Range plan 2012 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Wingdings"/>
                          <a:cs typeface="Wingdings"/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2020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LHeC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ep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2020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 study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Conceptual Design Report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 2010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10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473" y="2967335"/>
            <a:ext cx="5049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27651" name="Picture 5" descr="Snapshot 2009-09-08 22-44-24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8125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436100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371600"/>
            <a:ext cx="28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 defined by luminosity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314" y="5117068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130607" y="5334000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498068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35</a:t>
            </a:r>
            <a:endParaRPr lang="en-US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324600" y="2895600"/>
            <a:ext cx="685800" cy="2590800"/>
          </a:xfrm>
          <a:prstGeom prst="rect">
            <a:avLst/>
          </a:prstGeom>
          <a:noFill/>
          <a:ln>
            <a:solidFill>
              <a:schemeClr val="accent6">
                <a:lumMod val="75000"/>
                <a:alpha val="20000"/>
              </a:schemeClr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2286000"/>
            <a:ext cx="389655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9848" y="2450068"/>
            <a:ext cx="322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Q2 for same </a:t>
            </a:r>
            <a:r>
              <a:rPr lang="en-US" dirty="0" err="1" smtClean="0"/>
              <a:t>x</a:t>
            </a:r>
            <a:r>
              <a:rPr lang="en-US" dirty="0" smtClean="0"/>
              <a:t> range</a:t>
            </a:r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 rot="10800000" flipH="1">
            <a:off x="762000" y="1947565"/>
            <a:ext cx="1447800" cy="3886200"/>
          </a:xfrm>
          <a:prstGeom prst="rtTriangl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701877">
            <a:off x="888074" y="3286319"/>
            <a:ext cx="71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278868"/>
            <a:ext cx="6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endParaRPr lang="en-US" baseline="30000" dirty="0"/>
          </a:p>
        </p:txBody>
      </p:sp>
      <p:sp>
        <p:nvSpPr>
          <p:cNvPr id="21" name="Freeform 20"/>
          <p:cNvSpPr/>
          <p:nvPr/>
        </p:nvSpPr>
        <p:spPr>
          <a:xfrm>
            <a:off x="3611674" y="3742274"/>
            <a:ext cx="515954" cy="2286944"/>
          </a:xfrm>
          <a:custGeom>
            <a:avLst/>
            <a:gdLst>
              <a:gd name="connsiteX0" fmla="*/ 515954 w 515954"/>
              <a:gd name="connsiteY0" fmla="*/ 0 h 2286944"/>
              <a:gd name="connsiteX1" fmla="*/ 73708 w 515954"/>
              <a:gd name="connsiteY1" fmla="*/ 1961858 h 2286944"/>
              <a:gd name="connsiteX2" fmla="*/ 73708 w 515954"/>
              <a:gd name="connsiteY2" fmla="*/ 1950518 h 2286944"/>
              <a:gd name="connsiteX3" fmla="*/ 73708 w 515954"/>
              <a:gd name="connsiteY3" fmla="*/ 1950518 h 22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54" h="2286944">
                <a:moveTo>
                  <a:pt x="515954" y="0"/>
                </a:moveTo>
                <a:lnTo>
                  <a:pt x="73708" y="1961858"/>
                </a:lnTo>
                <a:cubicBezTo>
                  <a:pt x="0" y="2286944"/>
                  <a:pt x="73708" y="1950518"/>
                  <a:pt x="73708" y="1950518"/>
                </a:cubicBezTo>
                <a:lnTo>
                  <a:pt x="73708" y="1950518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852270">
            <a:off x="3098496" y="4670825"/>
            <a:ext cx="205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Resonance region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11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Complementary experiments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1999" y="1981200"/>
            <a:ext cx="3581401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D51214">
                <a:alpha val="75000"/>
              </a:srgbClr>
            </a:glow>
            <a:outerShdw blurRad="40000" dist="20000" dir="5400000" rotWithShape="0">
              <a:schemeClr val="tx2">
                <a:lumMod val="40000"/>
                <a:lumOff val="6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rot="5400000">
            <a:off x="4566443" y="2745582"/>
            <a:ext cx="538163" cy="381000"/>
          </a:xfrm>
          <a:prstGeom prst="parallelogram">
            <a:avLst>
              <a:gd name="adj" fmla="val 48339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itchFamily="-65" charset="0"/>
            </a:endParaRPr>
          </a:p>
        </p:txBody>
      </p:sp>
      <p:pic>
        <p:nvPicPr>
          <p:cNvPr id="76803" name="Picture 4" descr="6_GeV_Racet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1257300"/>
            <a:ext cx="6705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476250" y="369888"/>
            <a:ext cx="3446463" cy="6477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99276" tIns="49638" rIns="99276" bIns="49638">
            <a:prstTxWarp prst="textNoShape">
              <a:avLst/>
            </a:prstTxWarp>
            <a:spAutoFit/>
          </a:bodyPr>
          <a:lstStyle/>
          <a:p>
            <a:pPr defTabSz="992188" eaLnBrk="0" hangingPunct="0">
              <a:spcBef>
                <a:spcPct val="50000"/>
              </a:spcBef>
            </a:pPr>
            <a:r>
              <a:rPr lang="en-US" sz="3600" b="1">
                <a:solidFill>
                  <a:srgbClr val="3333CC"/>
                </a:solidFill>
                <a:latin typeface="Tahoma" pitchFamily="-65" charset="0"/>
              </a:rPr>
              <a:t>6 GeV CEBAF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98475" y="379413"/>
            <a:ext cx="8680450" cy="4238625"/>
            <a:chOff x="314" y="239"/>
            <a:chExt cx="5468" cy="267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134" y="499"/>
              <a:ext cx="3648" cy="2410"/>
              <a:chOff x="2134" y="499"/>
              <a:chExt cx="3648" cy="2410"/>
            </a:xfrm>
          </p:grpSpPr>
          <p:pic>
            <p:nvPicPr>
              <p:cNvPr id="76824" name="Picture 7" descr="12_GeV_mods_NL-cryomodules_overl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34" y="787"/>
                <a:ext cx="864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5" name="Picture 8" descr="12_GeV_mods_SL-cryomodules_overlay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93" y="2050"/>
                <a:ext cx="1174" cy="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932" y="1408"/>
                <a:ext cx="632" cy="534"/>
                <a:chOff x="3146" y="1440"/>
                <a:chExt cx="632" cy="534"/>
              </a:xfrm>
            </p:grpSpPr>
            <p:sp>
              <p:nvSpPr>
                <p:cNvPr id="41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60" y="1440"/>
                  <a:ext cx="418" cy="1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defTabSz="992188" eaLnBrk="0" hangingPunct="0">
                    <a:spcBef>
                      <a:spcPct val="50000"/>
                    </a:spcBef>
                  </a:pPr>
                  <a:r>
                    <a:rPr lang="en-US" sz="17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pitchFamily="-65" charset="0"/>
                    </a:rPr>
                    <a:t>CHL-2</a:t>
                  </a:r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3146" y="1536"/>
                  <a:ext cx="406" cy="438"/>
                  <a:chOff x="3146" y="1536"/>
                  <a:chExt cx="406" cy="438"/>
                </a:xfrm>
              </p:grpSpPr>
              <p:pic>
                <p:nvPicPr>
                  <p:cNvPr id="76832" name="Picture 12" descr="12_GeV_mods_CHL_overlay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146" y="1707"/>
                    <a:ext cx="184" cy="2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33" name="Picture 13" descr="12_GeV_mods_arrow_overlay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329" y="1536"/>
                    <a:ext cx="22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342" y="499"/>
                <a:ext cx="1440" cy="732"/>
                <a:chOff x="4560" y="528"/>
                <a:chExt cx="1440" cy="732"/>
              </a:xfrm>
            </p:grpSpPr>
            <p:sp>
              <p:nvSpPr>
                <p:cNvPr id="41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704" y="528"/>
                  <a:ext cx="1296" cy="52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99276" tIns="49638" rIns="99276" bIns="49638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92188" eaLnBrk="0" hangingPunct="0">
                    <a:spcBef>
                      <a:spcPct val="50000"/>
                    </a:spcBef>
                  </a:pPr>
                  <a:r>
                    <a:rPr lang="en-US" sz="16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</a:rPr>
                    <a:t>Upgrade magnets and power supplies</a:t>
                  </a:r>
                  <a:endParaRPr lang="en-US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endParaRPr>
                </a:p>
              </p:txBody>
            </p:sp>
            <p:pic>
              <p:nvPicPr>
                <p:cNvPr id="76829" name="Picture 16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560" y="864"/>
                  <a:ext cx="306" cy="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6823" name="Text Box 17"/>
            <p:cNvSpPr txBox="1">
              <a:spLocks noChangeArrowheads="1"/>
            </p:cNvSpPr>
            <p:nvPr/>
          </p:nvSpPr>
          <p:spPr bwMode="auto">
            <a:xfrm>
              <a:off x="314" y="239"/>
              <a:ext cx="2287" cy="34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992188" eaLnBrk="0" hangingPunct="0">
                <a:spcBef>
                  <a:spcPct val="50000"/>
                </a:spcBef>
              </a:pPr>
              <a:r>
                <a:rPr lang="en-US" sz="3600" b="1" u="sng">
                  <a:solidFill>
                    <a:srgbClr val="FF0000"/>
                  </a:solidFill>
                  <a:latin typeface="Tahoma" pitchFamily="-65" charset="0"/>
                </a:rPr>
                <a:t>12 GeV CEBAF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212850" y="3895725"/>
            <a:ext cx="4908550" cy="2038350"/>
            <a:chOff x="764" y="2454"/>
            <a:chExt cx="3092" cy="1284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2139" y="3286"/>
              <a:ext cx="1717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  <a:spAutoFit/>
            </a:bodyPr>
            <a:lstStyle/>
            <a:p>
              <a:pPr defTabSz="992188" eaLnBrk="0" hangingPunct="0"/>
              <a:r>
                <a:rPr lang="en-US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pitchFamily="-65" charset="0"/>
                </a:rPr>
                <a:t>Enhance equipment in existing halls</a:t>
              </a: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 rot="2428027">
              <a:off x="764" y="2454"/>
              <a:ext cx="1481" cy="9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</a:bodyPr>
            <a:lstStyle/>
            <a:p>
              <a:pPr algn="ctr" defTabSz="992188" eaLnBrk="0" hangingPunct="0"/>
              <a:endParaRPr lang="en-US" sz="2600" b="1" i="1" u="sng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65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952500" y="3175"/>
            <a:ext cx="8162925" cy="4652963"/>
            <a:chOff x="636" y="0"/>
            <a:chExt cx="5142" cy="2931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36" y="0"/>
              <a:ext cx="5142" cy="2931"/>
              <a:chOff x="636" y="0"/>
              <a:chExt cx="5142" cy="2931"/>
            </a:xfrm>
          </p:grpSpPr>
          <p:pic>
            <p:nvPicPr>
              <p:cNvPr id="76814" name="Picture 23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64" y="530"/>
                <a:ext cx="610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5" name="Picture 24" descr="12_GeV_mods_Arc-10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36" y="1749"/>
                <a:ext cx="2134" cy="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554" y="67"/>
                <a:ext cx="945" cy="606"/>
                <a:chOff x="3792" y="74"/>
                <a:chExt cx="945" cy="606"/>
              </a:xfrm>
            </p:grpSpPr>
            <p:pic>
              <p:nvPicPr>
                <p:cNvPr id="76818" name="Picture 26" descr="12_GeV_mods_Hall-D_overlay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792" y="74"/>
                  <a:ext cx="945" cy="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819" name="AutoShape 2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084" y="324"/>
                  <a:ext cx="192" cy="240"/>
                </a:xfrm>
                <a:prstGeom prst="parallelogram">
                  <a:avLst>
                    <a:gd name="adj" fmla="val 59023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400">
                    <a:solidFill>
                      <a:srgbClr val="000000"/>
                    </a:solidFill>
                    <a:latin typeface="Calibri" pitchFamily="-65" charset="0"/>
                  </a:endParaRPr>
                </a:p>
              </p:txBody>
            </p:sp>
          </p:grpSp>
          <p:sp>
            <p:nvSpPr>
              <p:cNvPr id="76817" name="Text Box 28"/>
              <p:cNvSpPr txBox="1">
                <a:spLocks noChangeArrowheads="1"/>
              </p:cNvSpPr>
              <p:nvPr/>
            </p:nvSpPr>
            <p:spPr bwMode="auto">
              <a:xfrm>
                <a:off x="4606" y="0"/>
                <a:ext cx="11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000000"/>
                    </a:solidFill>
                  </a:rPr>
                  <a:t>add Hall D </a:t>
                </a:r>
              </a:p>
              <a:p>
                <a:pPr eaLnBrk="0" hangingPunct="0"/>
                <a:r>
                  <a:rPr lang="en-US" b="1" i="1">
                    <a:solidFill>
                      <a:srgbClr val="000000"/>
                    </a:solidFill>
                  </a:rPr>
                  <a:t>(and beam line)</a:t>
                </a:r>
                <a:endParaRPr lang="en-US" sz="2000" b="1" i="1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6813" name="Freeform 29"/>
            <p:cNvSpPr>
              <a:spLocks/>
            </p:cNvSpPr>
            <p:nvPr/>
          </p:nvSpPr>
          <p:spPr bwMode="auto">
            <a:xfrm>
              <a:off x="3822" y="341"/>
              <a:ext cx="304" cy="130"/>
            </a:xfrm>
            <a:custGeom>
              <a:avLst/>
              <a:gdLst>
                <a:gd name="T0" fmla="*/ 0 w 304"/>
                <a:gd name="T1" fmla="*/ 130 h 130"/>
                <a:gd name="T2" fmla="*/ 14 w 304"/>
                <a:gd name="T3" fmla="*/ 108 h 130"/>
                <a:gd name="T4" fmla="*/ 28 w 304"/>
                <a:gd name="T5" fmla="*/ 122 h 130"/>
                <a:gd name="T6" fmla="*/ 44 w 304"/>
                <a:gd name="T7" fmla="*/ 128 h 130"/>
                <a:gd name="T8" fmla="*/ 53 w 304"/>
                <a:gd name="T9" fmla="*/ 107 h 130"/>
                <a:gd name="T10" fmla="*/ 72 w 304"/>
                <a:gd name="T11" fmla="*/ 99 h 130"/>
                <a:gd name="T12" fmla="*/ 88 w 304"/>
                <a:gd name="T13" fmla="*/ 106 h 130"/>
                <a:gd name="T14" fmla="*/ 94 w 304"/>
                <a:gd name="T15" fmla="*/ 88 h 130"/>
                <a:gd name="T16" fmla="*/ 96 w 304"/>
                <a:gd name="T17" fmla="*/ 82 h 130"/>
                <a:gd name="T18" fmla="*/ 112 w 304"/>
                <a:gd name="T19" fmla="*/ 84 h 130"/>
                <a:gd name="T20" fmla="*/ 128 w 304"/>
                <a:gd name="T21" fmla="*/ 88 h 130"/>
                <a:gd name="T22" fmla="*/ 146 w 304"/>
                <a:gd name="T23" fmla="*/ 60 h 130"/>
                <a:gd name="T24" fmla="*/ 152 w 304"/>
                <a:gd name="T25" fmla="*/ 62 h 130"/>
                <a:gd name="T26" fmla="*/ 158 w 304"/>
                <a:gd name="T27" fmla="*/ 66 h 130"/>
                <a:gd name="T28" fmla="*/ 170 w 304"/>
                <a:gd name="T29" fmla="*/ 70 h 130"/>
                <a:gd name="T30" fmla="*/ 192 w 304"/>
                <a:gd name="T31" fmla="*/ 38 h 130"/>
                <a:gd name="T32" fmla="*/ 214 w 304"/>
                <a:gd name="T33" fmla="*/ 54 h 130"/>
                <a:gd name="T34" fmla="*/ 236 w 304"/>
                <a:gd name="T35" fmla="*/ 24 h 130"/>
                <a:gd name="T36" fmla="*/ 254 w 304"/>
                <a:gd name="T37" fmla="*/ 34 h 130"/>
                <a:gd name="T38" fmla="*/ 266 w 304"/>
                <a:gd name="T39" fmla="*/ 38 h 130"/>
                <a:gd name="T40" fmla="*/ 286 w 304"/>
                <a:gd name="T41" fmla="*/ 10 h 130"/>
                <a:gd name="T42" fmla="*/ 304 w 304"/>
                <a:gd name="T43" fmla="*/ 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130"/>
                <a:gd name="T68" fmla="*/ 304 w 30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6810" name="Rectangle 20"/>
          <p:cNvSpPr>
            <a:spLocks noChangeArrowheads="1"/>
          </p:cNvSpPr>
          <p:nvPr/>
        </p:nvSpPr>
        <p:spPr bwMode="auto">
          <a:xfrm>
            <a:off x="7121525" y="1925637"/>
            <a:ext cx="1981200" cy="462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000099"/>
                </a:solidFill>
                <a:latin typeface="Calibri" pitchFamily="-65" charset="0"/>
              </a:rPr>
              <a:t>2008-2014:     </a:t>
            </a:r>
            <a:r>
              <a:rPr lang="en-US" sz="1400" i="1" dirty="0">
                <a:solidFill>
                  <a:srgbClr val="000099"/>
                </a:solidFill>
                <a:latin typeface="Calibri" pitchFamily="-65" charset="0"/>
              </a:rPr>
              <a:t>Construction </a:t>
            </a:r>
            <a:r>
              <a:rPr lang="en-US" sz="1400" i="1" dirty="0">
                <a:latin typeface="Calibri" pitchFamily="-65" charset="0"/>
              </a:rPr>
              <a:t>(</a:t>
            </a:r>
            <a:r>
              <a:rPr lang="en-US" sz="1400" b="1" i="1" dirty="0">
                <a:latin typeface="Calibri" pitchFamily="-65" charset="0"/>
              </a:rPr>
              <a:t>funded at 99%)</a:t>
            </a:r>
            <a:endParaRPr lang="en-US" sz="1400" i="1" dirty="0">
              <a:solidFill>
                <a:srgbClr val="000099"/>
              </a:solidFill>
              <a:latin typeface="Calibri" pitchFamily="-65" charset="0"/>
            </a:endParaRPr>
          </a:p>
          <a:p>
            <a:pPr>
              <a:lnSpc>
                <a:spcPct val="6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May 2012</a:t>
            </a: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6 </a:t>
            </a:r>
            <a:r>
              <a:rPr lang="en-US" sz="1400" i="1" dirty="0" err="1">
                <a:solidFill>
                  <a:srgbClr val="FF0000"/>
                </a:solidFill>
                <a:latin typeface="Calibri" pitchFamily="-65" charset="0"/>
              </a:rPr>
              <a:t>GeV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Accelerator Shutdown starts</a:t>
            </a:r>
          </a:p>
          <a:p>
            <a:pPr>
              <a:lnSpc>
                <a:spcPct val="5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May 2013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     Accelerator Commissioning starts</a:t>
            </a:r>
          </a:p>
          <a:p>
            <a:pPr>
              <a:lnSpc>
                <a:spcPct val="6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October 2013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</a:t>
            </a: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Hall Commissioning starts</a:t>
            </a:r>
          </a:p>
          <a:p>
            <a:pPr>
              <a:spcAft>
                <a:spcPct val="30000"/>
              </a:spcAft>
            </a:pPr>
            <a:endParaRPr lang="en-US" sz="1400" b="1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2013-2015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    </a:t>
            </a: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Pre-Ops (beam commissioning)</a:t>
            </a:r>
          </a:p>
        </p:txBody>
      </p:sp>
      <p:sp>
        <p:nvSpPr>
          <p:cNvPr id="34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5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12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88208A-F82A-2340-825D-6F63E7F1CCE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58371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5" y="4221163"/>
            <a:ext cx="3416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1" descr="CLAS12_detector_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636588"/>
            <a:ext cx="37528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0000"/>
                </a:solidFill>
              </a:rPr>
              <a:t>CLAS12: experimental set-up</a:t>
            </a:r>
            <a:endParaRPr lang="en-US" sz="3600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422275" y="1692275"/>
            <a:ext cx="973138" cy="5175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latin typeface="Berlin Sans FB" pitchFamily="34" charset="0"/>
              </a:rPr>
              <a:t>Polarized </a:t>
            </a:r>
          </a:p>
          <a:p>
            <a:r>
              <a:rPr lang="en-US" sz="1400" b="0">
                <a:latin typeface="Berlin Sans FB" pitchFamily="34" charset="0"/>
              </a:rPr>
              <a:t>  beam</a:t>
            </a:r>
            <a:endParaRPr lang="it-IT" sz="1400" b="0">
              <a:latin typeface="Berlin Sans FB" pitchFamily="34" charset="0"/>
            </a:endParaRPr>
          </a:p>
        </p:txBody>
      </p:sp>
      <p:sp>
        <p:nvSpPr>
          <p:cNvPr id="58375" name="Text Box 14"/>
          <p:cNvSpPr txBox="1">
            <a:spLocks noChangeArrowheads="1"/>
          </p:cNvSpPr>
          <p:nvPr/>
        </p:nvSpPr>
        <p:spPr bwMode="auto">
          <a:xfrm>
            <a:off x="177800" y="746125"/>
            <a:ext cx="2386013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multi-purpose detector </a:t>
            </a:r>
          </a:p>
          <a:p>
            <a:pPr algn="ctr" eaLnBrk="0" hangingPunct="0"/>
            <a:r>
              <a:rPr lang="en-US" sz="120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for fixed target electron</a:t>
            </a:r>
          </a:p>
          <a:p>
            <a:pPr algn="ctr" eaLnBrk="0" hangingPunct="0"/>
            <a:r>
              <a:rPr lang="en-US" sz="120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scattering experiments</a:t>
            </a:r>
          </a:p>
        </p:txBody>
      </p:sp>
      <p:sp>
        <p:nvSpPr>
          <p:cNvPr id="58376" name="Text Box 16"/>
          <p:cNvSpPr txBox="1">
            <a:spLocks noChangeArrowheads="1"/>
          </p:cNvSpPr>
          <p:nvPr/>
        </p:nvSpPr>
        <p:spPr bwMode="auto">
          <a:xfrm>
            <a:off x="5868988" y="2517775"/>
            <a:ext cx="2868612" cy="3048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Pion and kaon, …. SSA </a:t>
            </a:r>
            <a:endParaRPr lang="en-US" sz="2000" b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7" name="Line 22"/>
          <p:cNvSpPr>
            <a:spLocks noChangeShapeType="1"/>
          </p:cNvSpPr>
          <p:nvPr/>
        </p:nvSpPr>
        <p:spPr bwMode="auto">
          <a:xfrm>
            <a:off x="390525" y="2339975"/>
            <a:ext cx="10191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8" name="Text Box 25"/>
          <p:cNvSpPr txBox="1">
            <a:spLocks noChangeArrowheads="1"/>
          </p:cNvSpPr>
          <p:nvPr/>
        </p:nvSpPr>
        <p:spPr bwMode="auto">
          <a:xfrm>
            <a:off x="5868988" y="739775"/>
            <a:ext cx="2868612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broad kinematical range</a:t>
            </a:r>
            <a:endParaRPr lang="en-US" sz="2000" b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9" name="Text Box 28"/>
          <p:cNvSpPr txBox="1">
            <a:spLocks noChangeArrowheads="1"/>
          </p:cNvSpPr>
          <p:nvPr/>
        </p:nvSpPr>
        <p:spPr bwMode="auto">
          <a:xfrm>
            <a:off x="5868988" y="1349375"/>
            <a:ext cx="2868612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>
                <a:solidFill>
                  <a:schemeClr val="bg1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400" b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large luminosity</a:t>
            </a:r>
            <a:endParaRPr lang="en-US" sz="2000" b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80" name="Text Box 29"/>
          <p:cNvSpPr txBox="1">
            <a:spLocks noChangeArrowheads="1"/>
          </p:cNvSpPr>
          <p:nvPr/>
        </p:nvSpPr>
        <p:spPr bwMode="auto">
          <a:xfrm>
            <a:off x="5868988" y="1946275"/>
            <a:ext cx="2868612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 and D targets</a:t>
            </a:r>
            <a:endParaRPr lang="en-US" sz="2000" b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58385" name="Text Box 36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CLAS12 European Workshop                                                                    26 February 2009</a:t>
              </a:r>
            </a:p>
          </p:txBody>
        </p:sp>
        <p:sp>
          <p:nvSpPr>
            <p:cNvPr id="58386" name="Line 37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8382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4246563"/>
            <a:ext cx="3263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3" name="Text Box 40"/>
          <p:cNvSpPr txBox="1">
            <a:spLocks noChangeArrowheads="1"/>
          </p:cNvSpPr>
          <p:nvPr/>
        </p:nvSpPr>
        <p:spPr bwMode="auto">
          <a:xfrm>
            <a:off x="520700" y="4648200"/>
            <a:ext cx="1190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Q</a:t>
            </a:r>
            <a:r>
              <a:rPr lang="en-US" sz="1600" baseline="300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&gt;1GeV</a:t>
            </a:r>
            <a:r>
              <a:rPr lang="en-US" sz="1600" baseline="300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lang="en-US" sz="160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W</a:t>
            </a:r>
            <a:r>
              <a:rPr lang="en-US" sz="1600" baseline="300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&gt;4 GeV</a:t>
            </a:r>
            <a:r>
              <a:rPr lang="en-US" sz="1600" baseline="300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lang="en-US" sz="160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y&lt;0.85</a:t>
            </a:r>
          </a:p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M</a:t>
            </a:r>
            <a:r>
              <a:rPr lang="en-US" sz="1600" baseline="-250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X</a:t>
            </a:r>
            <a:r>
              <a:rPr lang="en-US" sz="16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&gt;2GeV</a:t>
            </a:r>
            <a:endParaRPr lang="en-US" sz="1600" baseline="3000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84" name="Text Box 41"/>
          <p:cNvSpPr txBox="1">
            <a:spLocks noChangeArrowheads="1"/>
          </p:cNvSpPr>
          <p:nvPr/>
        </p:nvSpPr>
        <p:spPr bwMode="auto">
          <a:xfrm>
            <a:off x="5311775" y="2959100"/>
            <a:ext cx="3832225" cy="1165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Large kinematic ranges accessible with CLAS12 are important for separation of</a:t>
            </a:r>
          </a:p>
          <a:p>
            <a:pPr eaLnBrk="0" hangingPunct="0">
              <a:buFontTx/>
              <a:buChar char="•"/>
            </a:pPr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Valence region </a:t>
            </a:r>
          </a:p>
          <a:p>
            <a:pPr eaLnBrk="0" hangingPunct="0">
              <a:buFontTx/>
              <a:buChar char="•"/>
            </a:pPr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Higher Twist contributions  (Q</a:t>
            </a:r>
            <a:r>
              <a:rPr lang="en-US" sz="1400" baseline="300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eaLnBrk="0" hangingPunct="0">
              <a:buFontTx/>
              <a:buChar char="•"/>
            </a:pPr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Perturbative regime (P</a:t>
            </a:r>
            <a:r>
              <a:rPr lang="en-US" sz="1400" baseline="-250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 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≥ 1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09600" y="762000"/>
            <a:ext cx="4631398" cy="3017680"/>
            <a:chOff x="609600" y="762000"/>
            <a:chExt cx="4631398" cy="3017680"/>
          </a:xfrm>
        </p:grpSpPr>
        <p:pic>
          <p:nvPicPr>
            <p:cNvPr id="36868" name="Picture 51" descr="CLAS12_detector_n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762000"/>
              <a:ext cx="4631398" cy="301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Text Box 14"/>
            <p:cNvSpPr txBox="1">
              <a:spLocks noChangeArrowheads="1"/>
            </p:cNvSpPr>
            <p:nvPr/>
          </p:nvSpPr>
          <p:spPr bwMode="auto">
            <a:xfrm>
              <a:off x="3412198" y="1638300"/>
              <a:ext cx="685800" cy="3429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latin typeface="Calibri" charset="0"/>
                </a:rPr>
                <a:t>LTCC</a:t>
              </a:r>
            </a:p>
          </p:txBody>
        </p:sp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3541579" y="3119437"/>
              <a:ext cx="63261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>
                  <a:latin typeface="Calibri" charset="0"/>
                </a:rPr>
                <a:t>FTOF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3835266" y="1133475"/>
              <a:ext cx="677863" cy="314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66FF"/>
                  </a:solidFill>
                  <a:latin typeface="Calibri" charset="0"/>
                </a:rPr>
                <a:t>PCAL</a:t>
              </a:r>
            </a:p>
          </p:txBody>
        </p:sp>
        <p:sp>
          <p:nvSpPr>
            <p:cNvPr id="36873" name="Text Box 17"/>
            <p:cNvSpPr txBox="1">
              <a:spLocks noChangeArrowheads="1"/>
            </p:cNvSpPr>
            <p:nvPr/>
          </p:nvSpPr>
          <p:spPr bwMode="auto">
            <a:xfrm>
              <a:off x="4386923" y="2281237"/>
              <a:ext cx="441325" cy="314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latin typeface="Calibri" charset="0"/>
                </a:rPr>
                <a:t>EC</a:t>
              </a:r>
            </a:p>
          </p:txBody>
        </p:sp>
        <p:sp>
          <p:nvSpPr>
            <p:cNvPr id="36878" name="Text Box 26"/>
            <p:cNvSpPr txBox="1">
              <a:spLocks noChangeArrowheads="1"/>
            </p:cNvSpPr>
            <p:nvPr/>
          </p:nvSpPr>
          <p:spPr bwMode="auto">
            <a:xfrm>
              <a:off x="1886610" y="2124075"/>
              <a:ext cx="687388" cy="314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66FF"/>
                  </a:solidFill>
                  <a:latin typeface="Calibri" charset="0"/>
                </a:rPr>
                <a:t>HTCC</a:t>
              </a:r>
            </a:p>
          </p:txBody>
        </p:sp>
      </p:grpSp>
      <p:sp>
        <p:nvSpPr>
          <p:cNvPr id="36880" name="Rectangle 32"/>
          <p:cNvSpPr>
            <a:spLocks noChangeArrowheads="1"/>
          </p:cNvSpPr>
          <p:nvPr/>
        </p:nvSpPr>
        <p:spPr bwMode="auto">
          <a:xfrm>
            <a:off x="5562600" y="838200"/>
            <a:ext cx="3200400" cy="17573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latin typeface="Calibri" charset="0"/>
              </a:rPr>
              <a:t>Lumi</a:t>
            </a:r>
            <a:r>
              <a:rPr lang="en-US" dirty="0">
                <a:latin typeface="Calibri" charset="0"/>
              </a:rPr>
              <a:t> = 10</a:t>
            </a:r>
            <a:r>
              <a:rPr lang="en-US" baseline="30000" dirty="0">
                <a:latin typeface="Calibri" charset="0"/>
              </a:rPr>
              <a:t>35</a:t>
            </a:r>
            <a:r>
              <a:rPr lang="en-US" dirty="0">
                <a:latin typeface="Calibri" charset="0"/>
              </a:rPr>
              <a:t>cm</a:t>
            </a:r>
            <a:r>
              <a:rPr lang="en-US" baseline="30000" dirty="0">
                <a:latin typeface="Calibri" charset="0"/>
              </a:rPr>
              <a:t>-2</a:t>
            </a:r>
            <a:r>
              <a:rPr lang="en-US" dirty="0">
                <a:latin typeface="Calibri" charset="0"/>
              </a:rPr>
              <a:t>s</a:t>
            </a:r>
            <a:r>
              <a:rPr lang="en-US" baseline="30000" dirty="0">
                <a:latin typeface="Calibri" charset="0"/>
              </a:rPr>
              <a:t>-1</a:t>
            </a:r>
          </a:p>
          <a:p>
            <a:pPr algn="ctr"/>
            <a:r>
              <a:rPr lang="en-US" dirty="0">
                <a:latin typeface="Calibri" charset="0"/>
              </a:rPr>
              <a:t>High beam polarization 80%</a:t>
            </a:r>
          </a:p>
          <a:p>
            <a:pPr algn="ctr"/>
            <a:r>
              <a:rPr lang="en-US" dirty="0">
                <a:latin typeface="Calibri" charset="0"/>
              </a:rPr>
              <a:t>High target polarization 85%</a:t>
            </a:r>
          </a:p>
          <a:p>
            <a:pPr algn="ctr"/>
            <a:r>
              <a:rPr lang="en-US" dirty="0">
                <a:latin typeface="Calibri" charset="0"/>
              </a:rPr>
              <a:t>NH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(30 days) ND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(50 days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algn="ctr"/>
            <a:r>
              <a:rPr lang="en-US" dirty="0" smtClean="0">
                <a:latin typeface="Calibri" charset="0"/>
              </a:rPr>
              <a:t>HD-ice target !!!</a:t>
            </a:r>
          </a:p>
        </p:txBody>
      </p:sp>
      <p:sp>
        <p:nvSpPr>
          <p:cNvPr id="36882" name="Text Box 36"/>
          <p:cNvSpPr txBox="1">
            <a:spLocks noChangeArrowheads="1"/>
          </p:cNvSpPr>
          <p:nvPr/>
        </p:nvSpPr>
        <p:spPr bwMode="auto">
          <a:xfrm>
            <a:off x="5723174" y="3200400"/>
            <a:ext cx="2827914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charset="0"/>
              </a:rPr>
              <a:t>Replace 2 sectors of LTCC with a</a:t>
            </a:r>
            <a:r>
              <a:rPr lang="en-US" sz="1400" dirty="0" smtClean="0">
                <a:latin typeface="Calibri" charset="0"/>
              </a:rPr>
              <a:t> </a:t>
            </a:r>
          </a:p>
          <a:p>
            <a:r>
              <a:rPr lang="en-US" sz="1400" dirty="0" smtClean="0">
                <a:latin typeface="Calibri" charset="0"/>
              </a:rPr>
              <a:t>proximity </a:t>
            </a:r>
            <a:r>
              <a:rPr lang="en-US" sz="1400" dirty="0">
                <a:latin typeface="Calibri" charset="0"/>
              </a:rPr>
              <a:t>RICH detector to identify</a:t>
            </a:r>
            <a:r>
              <a:rPr lang="en-US" sz="1400" dirty="0" smtClean="0">
                <a:latin typeface="Calibri" charset="0"/>
              </a:rPr>
              <a:t> </a:t>
            </a:r>
          </a:p>
          <a:p>
            <a:r>
              <a:rPr lang="en-US" sz="1400" dirty="0" err="1" smtClean="0">
                <a:latin typeface="Calibri" charset="0"/>
              </a:rPr>
              <a:t>Kaons</a:t>
            </a:r>
            <a:r>
              <a:rPr lang="en-US" sz="1400" dirty="0" smtClean="0">
                <a:latin typeface="Calibri" charset="0"/>
              </a:rPr>
              <a:t> </a:t>
            </a:r>
            <a:r>
              <a:rPr lang="en-US" sz="1400" dirty="0">
                <a:latin typeface="Calibri" charset="0"/>
              </a:rPr>
              <a:t>approved by </a:t>
            </a:r>
            <a:r>
              <a:rPr lang="en-US" sz="1400" dirty="0" err="1">
                <a:latin typeface="Calibri" charset="0"/>
              </a:rPr>
              <a:t>JLab</a:t>
            </a:r>
            <a:r>
              <a:rPr lang="en-US" sz="1400" dirty="0">
                <a:latin typeface="Calibri" charset="0"/>
              </a:rPr>
              <a:t> PAC34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324475" y="4421759"/>
            <a:ext cx="3399725" cy="1978953"/>
            <a:chOff x="5095875" y="4650535"/>
            <a:chExt cx="3399725" cy="1978953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095875" y="4650535"/>
              <a:ext cx="3399724" cy="17818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23" name="Text Box 49"/>
            <p:cNvSpPr txBox="1">
              <a:spLocks noChangeArrowheads="1"/>
            </p:cNvSpPr>
            <p:nvPr/>
          </p:nvSpPr>
          <p:spPr bwMode="auto">
            <a:xfrm>
              <a:off x="5283804" y="5181600"/>
              <a:ext cx="735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CC0000"/>
                  </a:solidFill>
                  <a:latin typeface="Tahoma" pitchFamily="-65" charset="0"/>
                </a:rPr>
                <a:t>charged particle</a:t>
              </a: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5723174" y="6345940"/>
              <a:ext cx="7012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3399FF"/>
                  </a:solidFill>
                  <a:latin typeface="Tahoma" pitchFamily="-65" charset="0"/>
                </a:rPr>
                <a:t>radiator</a:t>
              </a:r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7796272" y="4774301"/>
              <a:ext cx="90363" cy="1607001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411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6011286" y="4776266"/>
              <a:ext cx="90363" cy="1605036"/>
            </a:xfrm>
            <a:prstGeom prst="rect">
              <a:avLst/>
            </a:prstGeom>
            <a:gradFill rotWithShape="1">
              <a:gsLst>
                <a:gs pos="0">
                  <a:srgbClr val="B9EEB9"/>
                </a:gs>
                <a:gs pos="100000">
                  <a:srgbClr val="33CC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6097720" y="4776266"/>
              <a:ext cx="201679" cy="1605036"/>
            </a:xfrm>
            <a:prstGeom prst="rect">
              <a:avLst/>
            </a:prstGeom>
            <a:gradFill rotWithShape="1">
              <a:gsLst>
                <a:gs pos="0">
                  <a:srgbClr val="B9EEEE"/>
                </a:gs>
                <a:gs pos="100000">
                  <a:srgbClr val="33CC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6300708" y="4776266"/>
              <a:ext cx="90363" cy="1605036"/>
            </a:xfrm>
            <a:prstGeom prst="rect">
              <a:avLst/>
            </a:prstGeom>
            <a:gradFill rotWithShape="1">
              <a:gsLst>
                <a:gs pos="0">
                  <a:srgbClr val="FFFFA8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613168" y="5578783"/>
              <a:ext cx="2882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6097720" y="5576819"/>
              <a:ext cx="1689385" cy="504889"/>
            </a:xfrm>
            <a:custGeom>
              <a:avLst/>
              <a:gdLst>
                <a:gd name="T0" fmla="*/ 0 w 1432"/>
                <a:gd name="T1" fmla="*/ 0 h 560"/>
                <a:gd name="T2" fmla="*/ 251694 w 1432"/>
                <a:gd name="T3" fmla="*/ 0 h 560"/>
                <a:gd name="T4" fmla="*/ 354660 w 1432"/>
                <a:gd name="T5" fmla="*/ 11657 h 560"/>
                <a:gd name="T6" fmla="*/ 2047875 w 1432"/>
                <a:gd name="T7" fmla="*/ 699407 h 560"/>
                <a:gd name="T8" fmla="*/ 2047875 w 1432"/>
                <a:gd name="T9" fmla="*/ 815975 h 560"/>
                <a:gd name="T10" fmla="*/ 360380 w 1432"/>
                <a:gd name="T11" fmla="*/ 128225 h 560"/>
                <a:gd name="T12" fmla="*/ 245974 w 1432"/>
                <a:gd name="T13" fmla="*/ 116568 h 560"/>
                <a:gd name="T14" fmla="*/ 0 w 1432"/>
                <a:gd name="T15" fmla="*/ 0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560"/>
                <a:gd name="T26" fmla="*/ 1432 w 1432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560">
                  <a:moveTo>
                    <a:pt x="0" y="0"/>
                  </a:moveTo>
                  <a:lnTo>
                    <a:pt x="176" y="0"/>
                  </a:lnTo>
                  <a:lnTo>
                    <a:pt x="248" y="8"/>
                  </a:lnTo>
                  <a:lnTo>
                    <a:pt x="1432" y="480"/>
                  </a:lnTo>
                  <a:lnTo>
                    <a:pt x="1432" y="560"/>
                  </a:lnTo>
                  <a:lnTo>
                    <a:pt x="252" y="88"/>
                  </a:lnTo>
                  <a:lnTo>
                    <a:pt x="17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 flipV="1">
              <a:off x="6097720" y="5071930"/>
              <a:ext cx="1689385" cy="504889"/>
            </a:xfrm>
            <a:custGeom>
              <a:avLst/>
              <a:gdLst>
                <a:gd name="T0" fmla="*/ 0 w 1432"/>
                <a:gd name="T1" fmla="*/ 0 h 560"/>
                <a:gd name="T2" fmla="*/ 251694 w 1432"/>
                <a:gd name="T3" fmla="*/ 0 h 560"/>
                <a:gd name="T4" fmla="*/ 354660 w 1432"/>
                <a:gd name="T5" fmla="*/ 11657 h 560"/>
                <a:gd name="T6" fmla="*/ 2047875 w 1432"/>
                <a:gd name="T7" fmla="*/ 699407 h 560"/>
                <a:gd name="T8" fmla="*/ 2047875 w 1432"/>
                <a:gd name="T9" fmla="*/ 815975 h 560"/>
                <a:gd name="T10" fmla="*/ 360380 w 1432"/>
                <a:gd name="T11" fmla="*/ 128225 h 560"/>
                <a:gd name="T12" fmla="*/ 245974 w 1432"/>
                <a:gd name="T13" fmla="*/ 116568 h 560"/>
                <a:gd name="T14" fmla="*/ 0 w 1432"/>
                <a:gd name="T15" fmla="*/ 0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560"/>
                <a:gd name="T26" fmla="*/ 1432 w 1432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560">
                  <a:moveTo>
                    <a:pt x="0" y="0"/>
                  </a:moveTo>
                  <a:lnTo>
                    <a:pt x="176" y="0"/>
                  </a:lnTo>
                  <a:lnTo>
                    <a:pt x="248" y="8"/>
                  </a:lnTo>
                  <a:lnTo>
                    <a:pt x="1432" y="480"/>
                  </a:lnTo>
                  <a:lnTo>
                    <a:pt x="1432" y="560"/>
                  </a:lnTo>
                  <a:lnTo>
                    <a:pt x="252" y="88"/>
                  </a:lnTo>
                  <a:lnTo>
                    <a:pt x="17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H="1">
              <a:off x="6489290" y="4773319"/>
              <a:ext cx="3929" cy="1607983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7759603" y="4769390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7759603" y="4971738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7759603" y="5173105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7759603" y="5375453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7759603" y="5576819"/>
              <a:ext cx="31430" cy="1954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7759603" y="5779167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7759603" y="5981516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7759603" y="6182882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42" name="Line 69"/>
            <p:cNvSpPr>
              <a:spLocks noChangeShapeType="1"/>
            </p:cNvSpPr>
            <p:nvPr/>
          </p:nvSpPr>
          <p:spPr bwMode="auto">
            <a:xfrm flipH="1">
              <a:off x="7598523" y="4773319"/>
              <a:ext cx="5238" cy="1607983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Line 70"/>
            <p:cNvSpPr>
              <a:spLocks noChangeShapeType="1"/>
            </p:cNvSpPr>
            <p:nvPr/>
          </p:nvSpPr>
          <p:spPr bwMode="auto">
            <a:xfrm flipH="1">
              <a:off x="7719006" y="4773319"/>
              <a:ext cx="5238" cy="16079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1"/>
            <p:cNvSpPr>
              <a:spLocks noChangeShapeType="1"/>
            </p:cNvSpPr>
            <p:nvPr/>
          </p:nvSpPr>
          <p:spPr bwMode="auto">
            <a:xfrm flipH="1" flipV="1">
              <a:off x="7857242" y="4963877"/>
              <a:ext cx="296158" cy="21772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73"/>
            <p:cNvSpPr txBox="1">
              <a:spLocks noChangeArrowheads="1"/>
            </p:cNvSpPr>
            <p:nvPr/>
          </p:nvSpPr>
          <p:spPr bwMode="auto">
            <a:xfrm>
              <a:off x="6515201" y="5973657"/>
              <a:ext cx="1088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F7F7F"/>
                  </a:solidFill>
                  <a:latin typeface="Tahoma" pitchFamily="-65" charset="0"/>
                </a:rPr>
                <a:t>drift electrode</a:t>
              </a:r>
            </a:p>
          </p:txBody>
        </p:sp>
        <p:sp>
          <p:nvSpPr>
            <p:cNvPr id="46" name="Line 74"/>
            <p:cNvSpPr>
              <a:spLocks noChangeShapeType="1"/>
            </p:cNvSpPr>
            <p:nvPr/>
          </p:nvSpPr>
          <p:spPr bwMode="auto">
            <a:xfrm>
              <a:off x="6435597" y="6408806"/>
              <a:ext cx="123757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Text Box 76"/>
            <p:cNvSpPr txBox="1">
              <a:spLocks noChangeArrowheads="1"/>
            </p:cNvSpPr>
            <p:nvPr/>
          </p:nvSpPr>
          <p:spPr bwMode="auto">
            <a:xfrm>
              <a:off x="6514173" y="6383267"/>
              <a:ext cx="11092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F7F7F"/>
                  </a:solidFill>
                  <a:latin typeface="Tahoma" pitchFamily="-65" charset="0"/>
                </a:rPr>
                <a:t>Proximity gap</a:t>
              </a:r>
            </a:p>
          </p:txBody>
        </p:sp>
      </p:grp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084387" y="3962312"/>
            <a:ext cx="3554413" cy="2590888"/>
            <a:chOff x="1703387" y="4038600"/>
            <a:chExt cx="3554413" cy="2590888"/>
          </a:xfrm>
        </p:grpSpPr>
        <p:pic>
          <p:nvPicPr>
            <p:cNvPr id="17" name="Picture 15" descr="CLAS12_2D"/>
            <p:cNvPicPr>
              <a:picLocks noChangeAspect="1" noChangeArrowheads="1"/>
            </p:cNvPicPr>
            <p:nvPr/>
          </p:nvPicPr>
          <p:blipFill>
            <a:blip r:embed="rId4"/>
            <a:srcRect l="15834" t="12222" r="20833" b="13333"/>
            <a:stretch>
              <a:fillRect/>
            </a:stretch>
          </p:blipFill>
          <p:spPr bwMode="auto">
            <a:xfrm>
              <a:off x="1703387" y="4038600"/>
              <a:ext cx="3170238" cy="258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724275" y="4311650"/>
              <a:ext cx="768350" cy="231783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4492625" y="5431236"/>
              <a:ext cx="76517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1" name="Text Box 33"/>
          <p:cNvSpPr txBox="1">
            <a:spLocks noChangeArrowheads="1"/>
          </p:cNvSpPr>
          <p:nvPr/>
        </p:nvSpPr>
        <p:spPr bwMode="auto">
          <a:xfrm>
            <a:off x="65087" y="4900136"/>
            <a:ext cx="2144713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latin typeface="Times" charset="0"/>
              </a:rPr>
              <a:t>Wide detector</a:t>
            </a:r>
            <a:r>
              <a:rPr lang="en-US" sz="1400" b="1" dirty="0" smtClean="0">
                <a:latin typeface="Times" charset="0"/>
              </a:rPr>
              <a:t> acceptance 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allows current &amp; target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 fragmentation </a:t>
            </a:r>
            <a:r>
              <a:rPr lang="en-US" sz="1400" b="1" dirty="0" err="1" smtClean="0">
                <a:latin typeface="Times" charset="0"/>
              </a:rPr>
              <a:t>measur</a:t>
            </a:r>
            <a:r>
              <a:rPr lang="en-US" sz="1400" b="1" dirty="0" smtClean="0">
                <a:latin typeface="Times" charset="0"/>
              </a:rPr>
              <a:t>.</a:t>
            </a:r>
            <a:endParaRPr lang="en-US" sz="1400" baseline="30000" dirty="0">
              <a:latin typeface="Calibri" charset="0"/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8085843" y="4935291"/>
            <a:ext cx="12105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FF9900"/>
                </a:solidFill>
                <a:latin typeface="Tahoma" pitchFamily="-65" charset="0"/>
              </a:rPr>
              <a:t>Photocathode</a:t>
            </a:r>
          </a:p>
        </p:txBody>
      </p:sp>
      <p:sp>
        <p:nvSpPr>
          <p:cNvPr id="4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5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14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0" y="2646363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b="1" dirty="0">
                <a:latin typeface="Times" charset="0"/>
              </a:rPr>
              <a:t>Pros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Small field (</a:t>
            </a:r>
            <a:r>
              <a:rPr lang="en-US" b="1" i="1" dirty="0">
                <a:latin typeface="Times" charset="0"/>
              </a:rPr>
              <a:t>∫Bdl~0.005-0.05Tm</a:t>
            </a:r>
            <a:r>
              <a:rPr lang="en-US" b="1" dirty="0">
                <a:latin typeface="Times" charset="0"/>
              </a:rPr>
              <a:t>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Small dilution (fraction of events from polarized material)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Less radiation length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Less nuclear background (no nuclear attenuation)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Wider acceptance</a:t>
            </a:r>
          </a:p>
          <a:p>
            <a:pPr marL="342900" indent="-342900" eaLnBrk="0" hangingPunct="0"/>
            <a:r>
              <a:rPr lang="en-US" b="1" dirty="0">
                <a:latin typeface="Times" charset="0"/>
              </a:rPr>
              <a:t>           much better FOM, especially for deuteron</a:t>
            </a:r>
          </a:p>
          <a:p>
            <a:pPr marL="342900" indent="-342900" eaLnBrk="0" hangingPunct="0"/>
            <a:r>
              <a:rPr lang="en-US" b="1" dirty="0">
                <a:latin typeface="Times" charset="0"/>
              </a:rPr>
              <a:t>     Cons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HD target is highly complex and there is a need for redundancy due to the very long polarizing times (months). 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Need to demonstrate that the target can remain polarized for long periods with an electron</a:t>
            </a:r>
            <a:r>
              <a:rPr lang="en-US" b="1" dirty="0" smtClean="0">
                <a:solidFill>
                  <a:srgbClr val="FF3300"/>
                </a:solidFill>
                <a:latin typeface="Times" charset="0"/>
              </a:rPr>
              <a:t> beam </a:t>
            </a:r>
            <a:r>
              <a:rPr lang="en-US" b="1" dirty="0">
                <a:solidFill>
                  <a:srgbClr val="FF3300"/>
                </a:solidFill>
                <a:latin typeface="Times" charset="0"/>
              </a:rPr>
              <a:t>with currents of order of 1-2 </a:t>
            </a:r>
            <a:r>
              <a:rPr lang="en-US" b="1" dirty="0" err="1">
                <a:solidFill>
                  <a:srgbClr val="FF3300"/>
                </a:solidFill>
                <a:latin typeface="Times" charset="0"/>
              </a:rPr>
              <a:t>nA</a:t>
            </a:r>
            <a:r>
              <a:rPr lang="en-US" b="1" dirty="0">
                <a:solidFill>
                  <a:srgbClr val="FF3300"/>
                </a:solidFill>
                <a:latin typeface="Times" charset="0"/>
              </a:rPr>
              <a:t> 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Additional shielding of </a:t>
            </a:r>
            <a:r>
              <a:rPr lang="en-US" b="1" dirty="0" err="1">
                <a:latin typeface="Times" charset="0"/>
              </a:rPr>
              <a:t>Moller</a:t>
            </a:r>
            <a:r>
              <a:rPr lang="en-US" b="1" dirty="0">
                <a:latin typeface="Times" charset="0"/>
              </a:rPr>
              <a:t> electrons necessary (use </a:t>
            </a:r>
            <a:r>
              <a:rPr lang="en-US" b="1" dirty="0" err="1">
                <a:latin typeface="Times" charset="0"/>
              </a:rPr>
              <a:t>minitorus</a:t>
            </a:r>
            <a:r>
              <a:rPr lang="en-US" b="1" dirty="0">
                <a:latin typeface="Times" charset="0"/>
              </a:rPr>
              <a:t>)</a:t>
            </a:r>
            <a:endParaRPr lang="en-US" sz="1400" b="1" dirty="0">
              <a:latin typeface="Times" charset="0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26590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143000"/>
            <a:ext cx="25019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152400" y="1371600"/>
            <a:ext cx="348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Heat extraction is accomplished with thin aluminum wires running through the target (</a:t>
            </a:r>
            <a:r>
              <a:rPr lang="en-US" sz="1600" dirty="0">
                <a:latin typeface="Calibri" charset="0"/>
              </a:rPr>
              <a:t>can operate at </a:t>
            </a:r>
            <a:r>
              <a:rPr lang="en-US" sz="1600" b="1" i="1" dirty="0">
                <a:latin typeface="Calibri" charset="0"/>
              </a:rPr>
              <a:t>T~500-750mK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553200" y="3962400"/>
            <a:ext cx="231457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charset="0"/>
              </a:rPr>
              <a:t>HD-Ice target at ~2nA</a:t>
            </a:r>
            <a:r>
              <a:rPr lang="en-US" sz="1600" dirty="0" smtClean="0">
                <a:latin typeface="Calibri" charset="0"/>
              </a:rPr>
              <a:t>  </a:t>
            </a:r>
            <a:r>
              <a:rPr lang="en-US" sz="1600" dirty="0">
                <a:latin typeface="Calibri" charset="0"/>
              </a:rPr>
              <a:t>NH3 at</a:t>
            </a:r>
            <a:r>
              <a:rPr lang="en-US" sz="1600" dirty="0" smtClean="0">
                <a:latin typeface="Calibri" charset="0"/>
              </a:rPr>
              <a:t> ~5 </a:t>
            </a:r>
            <a:r>
              <a:rPr lang="en-US" sz="1600" dirty="0" err="1">
                <a:latin typeface="Calibri" charset="0"/>
              </a:rPr>
              <a:t>nA</a:t>
            </a:r>
            <a:endParaRPr lang="en-US" sz="1600" dirty="0">
              <a:latin typeface="Calibri" charset="0"/>
            </a:endParaRPr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0" y="83820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Times" charset="0"/>
              </a:rPr>
              <a:t>HD-Ice target vs std nuclear targets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7620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 transversely polarized HD-Ice target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15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901" y="2743200"/>
            <a:ext cx="269316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P= 95 % H , 70 % D ???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37751" y="1265616"/>
            <a:ext cx="7387049" cy="522793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tx2">
                <a:lumMod val="40000"/>
                <a:lumOff val="6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16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362200" y="4800600"/>
            <a:ext cx="3956050" cy="470405"/>
          </a:xfrm>
          <a:prstGeom prst="roundRect">
            <a:avLst/>
          </a:prstGeom>
          <a:noFill/>
          <a:effectLst>
            <a:glow rad="101600">
              <a:schemeClr val="tx2">
                <a:lumMod val="40000"/>
                <a:lumOff val="6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Boer-</a:t>
            </a: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Mulders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asymmetry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931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1243013"/>
            <a:ext cx="3405188" cy="24907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6530975" y="2581275"/>
            <a:ext cx="2562225" cy="65563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65" charset="0"/>
              </a:rPr>
              <a:t>Band:      Phys Rev D78 034035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Boer-Mulders from DY data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Collins from chiral limit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6518275" y="1597025"/>
            <a:ext cx="2562225" cy="6556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65" charset="0"/>
              </a:rPr>
              <a:t>Line:      Phys Rev D78 045022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Boer-Mulders from Sivers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Collins from e+e- data</a:t>
            </a:r>
          </a:p>
        </p:txBody>
      </p:sp>
      <p:sp>
        <p:nvSpPr>
          <p:cNvPr id="93193" name="Line 11"/>
          <p:cNvSpPr>
            <a:spLocks noChangeShapeType="1"/>
          </p:cNvSpPr>
          <p:nvPr/>
        </p:nvSpPr>
        <p:spPr bwMode="auto">
          <a:xfrm flipH="1" flipV="1">
            <a:off x="5864225" y="2657475"/>
            <a:ext cx="657225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4" name="Line 12"/>
          <p:cNvSpPr>
            <a:spLocks noChangeShapeType="1"/>
          </p:cNvSpPr>
          <p:nvPr/>
        </p:nvSpPr>
        <p:spPr bwMode="auto">
          <a:xfrm flipH="1" flipV="1">
            <a:off x="5845175" y="1806575"/>
            <a:ext cx="673100" cy="238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367088" cy="2571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6934200" y="930275"/>
            <a:ext cx="1758950" cy="593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pitchFamily="-65" charset="0"/>
              </a:rPr>
              <a:t>56 days at </a:t>
            </a:r>
          </a:p>
          <a:p>
            <a:r>
              <a:rPr lang="en-US" sz="1600" b="1" dirty="0">
                <a:solidFill>
                  <a:srgbClr val="0000FF"/>
                </a:solidFill>
                <a:latin typeface="Calibri" pitchFamily="-65" charset="0"/>
              </a:rPr>
              <a:t>L=1x10</a:t>
            </a:r>
            <a:r>
              <a:rPr lang="en-US" sz="1600" b="1" baseline="30000" dirty="0">
                <a:solidFill>
                  <a:srgbClr val="0000FF"/>
                </a:solidFill>
                <a:latin typeface="Calibri" pitchFamily="-65" charset="0"/>
              </a:rPr>
              <a:t>35</a:t>
            </a:r>
            <a:r>
              <a:rPr lang="en-US" sz="1600" b="1" dirty="0">
                <a:solidFill>
                  <a:srgbClr val="0000FF"/>
                </a:solidFill>
                <a:latin typeface="Calibri" pitchFamily="-65" charset="0"/>
              </a:rPr>
              <a:t> cm</a:t>
            </a:r>
            <a:r>
              <a:rPr lang="en-US" sz="1600" b="1" baseline="30000" dirty="0">
                <a:solidFill>
                  <a:srgbClr val="0000FF"/>
                </a:solidFill>
                <a:latin typeface="Calibri" pitchFamily="-65" charset="0"/>
              </a:rPr>
              <a:t>-2</a:t>
            </a:r>
            <a:r>
              <a:rPr lang="en-US" sz="1600" b="1" dirty="0">
                <a:solidFill>
                  <a:srgbClr val="0000FF"/>
                </a:solidFill>
                <a:latin typeface="Calibri" pitchFamily="-65" charset="0"/>
              </a:rPr>
              <a:t>s</a:t>
            </a:r>
            <a:r>
              <a:rPr lang="en-US" sz="1600" b="1" baseline="30000" dirty="0">
                <a:solidFill>
                  <a:srgbClr val="0000FF"/>
                </a:solidFill>
                <a:latin typeface="Calibri" pitchFamily="-65" charset="0"/>
              </a:rPr>
              <a:t>-1</a:t>
            </a:r>
            <a:endParaRPr lang="it-IT" sz="1600" b="1" baseline="30000" dirty="0">
              <a:solidFill>
                <a:srgbClr val="0000FF"/>
              </a:solidFill>
              <a:latin typeface="Calibri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7384" y="1459468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60202"/>
                </a:solidFill>
              </a:rPr>
              <a:t>kaon</a:t>
            </a:r>
            <a:endParaRPr lang="en-US" dirty="0">
              <a:solidFill>
                <a:srgbClr val="D60202"/>
              </a:solidFill>
            </a:endParaRP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685800" y="1063823"/>
            <a:ext cx="5029200" cy="307777"/>
          </a:xfrm>
          <a:prstGeom prst="rect">
            <a:avLst/>
          </a:prstGeom>
          <a:solidFill>
            <a:srgbClr val="FFE2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latin typeface="Tahoma" pitchFamily="-65" charset="0"/>
              </a:rPr>
              <a:t>Boer-</a:t>
            </a:r>
            <a:r>
              <a:rPr lang="en-US" sz="1400" dirty="0" err="1" smtClean="0">
                <a:latin typeface="Tahoma" pitchFamily="-65" charset="0"/>
              </a:rPr>
              <a:t>Mulders</a:t>
            </a:r>
            <a:r>
              <a:rPr lang="en-US" sz="1400" dirty="0" smtClean="0">
                <a:latin typeface="Tahoma" pitchFamily="-65" charset="0"/>
              </a:rPr>
              <a:t>: excellent </a:t>
            </a:r>
            <a:r>
              <a:rPr lang="en-US" sz="1400" dirty="0">
                <a:latin typeface="Tahoma" pitchFamily="-65" charset="0"/>
              </a:rPr>
              <a:t>precision </a:t>
            </a:r>
            <a:r>
              <a:rPr lang="en-US" sz="1400" dirty="0" err="1">
                <a:latin typeface="Tahoma" pitchFamily="-65" charset="0"/>
              </a:rPr>
              <a:t>vs</a:t>
            </a:r>
            <a:r>
              <a:rPr lang="en-US" sz="1400" dirty="0">
                <a:latin typeface="Tahoma" pitchFamily="-65" charset="0"/>
              </a:rPr>
              <a:t> model uncertainties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2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17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High statistics investigation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18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9654" y="1264450"/>
            <a:ext cx="4252896" cy="60198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75307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PT-dependence of </a:t>
            </a:r>
            <a:r>
              <a:rPr lang="en-US" dirty="0" err="1" smtClean="0"/>
              <a:t>azimuthal</a:t>
            </a:r>
            <a:r>
              <a:rPr lang="en-US" dirty="0" smtClean="0"/>
              <a:t> moments allows studies of transition from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r>
              <a:rPr lang="en-US" dirty="0" smtClean="0"/>
              <a:t> to </a:t>
            </a:r>
            <a:r>
              <a:rPr lang="en-US" dirty="0" err="1" smtClean="0"/>
              <a:t>perturbative</a:t>
            </a:r>
            <a:r>
              <a:rPr lang="en-US" dirty="0" smtClean="0"/>
              <a:t> description (Unified theory by </a:t>
            </a:r>
            <a:r>
              <a:rPr lang="en-US" dirty="0" err="1" smtClean="0"/>
              <a:t>Ji</a:t>
            </a:r>
            <a:r>
              <a:rPr lang="en-US" dirty="0" smtClean="0"/>
              <a:t> et al, P</a:t>
            </a:r>
            <a:r>
              <a:rPr lang="en-US" baseline="-25000" dirty="0" smtClean="0"/>
              <a:t>T</a:t>
            </a:r>
            <a:r>
              <a:rPr lang="en-US" dirty="0" smtClean="0"/>
              <a:t> matches and mismatches by </a:t>
            </a:r>
            <a:r>
              <a:rPr lang="en-US" dirty="0" err="1" smtClean="0"/>
              <a:t>Bacchetta</a:t>
            </a:r>
            <a:r>
              <a:rPr lang="en-US" dirty="0" smtClean="0"/>
              <a:t> et al).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72200" y="2133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perturbative</a:t>
            </a:r>
            <a:r>
              <a:rPr lang="en-US" dirty="0" smtClean="0"/>
              <a:t> limit </a:t>
            </a:r>
          </a:p>
          <a:p>
            <a:r>
              <a:rPr lang="en-US" dirty="0" smtClean="0"/>
              <a:t>1/P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behavior expected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85644" y="2895600"/>
            <a:ext cx="2301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 dirty="0" err="1" smtClean="0"/>
              <a:t>Perturbative</a:t>
            </a:r>
            <a:r>
              <a:rPr lang="en-US" b="1" dirty="0" smtClean="0"/>
              <a:t> region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06994" y="4355068"/>
            <a:ext cx="26084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 dirty="0" smtClean="0"/>
              <a:t>Non-</a:t>
            </a:r>
            <a:r>
              <a:rPr lang="en-US" b="1" dirty="0" err="1" smtClean="0"/>
              <a:t>perturbative</a:t>
            </a:r>
            <a:r>
              <a:rPr lang="en-US" b="1" dirty="0" smtClean="0"/>
              <a:t> TMD</a:t>
            </a: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6200000">
            <a:off x="4736594" y="3288790"/>
            <a:ext cx="813816" cy="190500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5456602" y="3071233"/>
            <a:ext cx="791798" cy="586366"/>
          </a:xfrm>
          <a:prstGeom prst="bentUp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385643" y="3581400"/>
          <a:ext cx="2291329" cy="443483"/>
        </p:xfrm>
        <a:graphic>
          <a:graphicData uri="http://schemas.openxmlformats.org/presentationml/2006/ole">
            <p:oleObj spid="_x0000_s269314" name="Equation" r:id="rId5" imgW="1181100" imgH="228600" progId="Equation.3">
              <p:embed/>
            </p:oleObj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668587" y="1764701"/>
          <a:ext cx="1979613" cy="445099"/>
        </p:xfrm>
        <a:graphic>
          <a:graphicData uri="http://schemas.openxmlformats.org/presentationml/2006/ole">
            <p:oleObj spid="_x0000_s269315" name="Equation" r:id="rId6" imgW="901700" imgH="203200" progId="Equation.3">
              <p:embed/>
            </p:oleObj>
          </a:graphicData>
        </a:graphic>
      </p:graphicFrame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Beam polarization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19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aul4vs12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3489"/>
            <a:ext cx="2952731" cy="25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3547" y="917289"/>
            <a:ext cx="3491853" cy="266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571731" y="2133600"/>
            <a:ext cx="838200" cy="609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 flipV="1">
            <a:off x="3409931" y="2441289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581400" y="2680069"/>
            <a:ext cx="207962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In the </a:t>
            </a:r>
            <a:r>
              <a:rPr lang="en-US" sz="1400" dirty="0" err="1"/>
              <a:t>perturbative</a:t>
            </a:r>
            <a:r>
              <a:rPr lang="en-US" sz="1400" dirty="0"/>
              <a:t> limit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/P</a:t>
            </a:r>
            <a:r>
              <a:rPr lang="en-US" sz="1400" baseline="-25000" dirty="0"/>
              <a:t>T</a:t>
            </a:r>
            <a:r>
              <a:rPr lang="en-US" sz="1400" baseline="-25000" dirty="0" smtClean="0"/>
              <a:t>  </a:t>
            </a:r>
            <a:r>
              <a:rPr lang="en-US" sz="1400" dirty="0" smtClean="0"/>
              <a:t>behavior </a:t>
            </a:r>
            <a:r>
              <a:rPr lang="en-US" sz="1400" dirty="0"/>
              <a:t>expected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7600" y="1679289"/>
            <a:ext cx="19812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LU</a:t>
            </a:r>
            <a:r>
              <a:rPr lang="en-US" sz="1600"/>
              <a:t>~ 1/Q (Twist-3)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14400" y="759023"/>
            <a:ext cx="6400800" cy="307777"/>
          </a:xfrm>
          <a:prstGeom prst="rect">
            <a:avLst/>
          </a:prstGeom>
          <a:solidFill>
            <a:srgbClr val="FE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Measurements of kinematic (x,Q</a:t>
            </a:r>
            <a:r>
              <a:rPr lang="en-US" sz="1400" baseline="30000" dirty="0"/>
              <a:t>2</a:t>
            </a:r>
            <a:r>
              <a:rPr lang="en-US" sz="1400" dirty="0"/>
              <a:t>,z,P</a:t>
            </a:r>
            <a:r>
              <a:rPr lang="en-US" sz="1400" baseline="-25000" dirty="0"/>
              <a:t>T</a:t>
            </a:r>
            <a:r>
              <a:rPr lang="en-US" sz="1400" dirty="0" smtClean="0"/>
              <a:t>) will probe </a:t>
            </a:r>
            <a:r>
              <a:rPr lang="en-US" sz="1400" dirty="0"/>
              <a:t>HT distribution functions</a:t>
            </a:r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handb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2667000" cy="1598613"/>
          </a:xfrm>
          <a:prstGeom prst="rect">
            <a:avLst/>
          </a:prstGeom>
          <a:noFill/>
        </p:spPr>
      </p:pic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2727325" y="5040313"/>
            <a:ext cx="1773238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PDFs f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(x),…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724400" y="5029200"/>
            <a:ext cx="190500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Form Factors F</a:t>
            </a:r>
            <a:r>
              <a:rPr lang="en-US" sz="2000" b="0" baseline="-25000">
                <a:latin typeface="Arial" pitchFamily="-108" charset="0"/>
              </a:rPr>
              <a:t>1p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(t),F</a:t>
            </a:r>
            <a:r>
              <a:rPr lang="en-US" sz="2000" b="0" baseline="-25000">
                <a:latin typeface="Arial" pitchFamily="-108" charset="0"/>
              </a:rPr>
              <a:t>2p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(t )..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2762250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TMD PDFs: f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(x,k</a:t>
            </a:r>
            <a:r>
              <a:rPr lang="en-US" sz="2000" b="0" baseline="-25000">
                <a:latin typeface="Arial" pitchFamily="-108" charset="0"/>
              </a:rPr>
              <a:t>T</a:t>
            </a:r>
            <a:r>
              <a:rPr lang="en-US" sz="2000" b="0">
                <a:latin typeface="Arial" pitchFamily="-108" charset="0"/>
              </a:rPr>
              <a:t>),…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 rot="2669240">
            <a:off x="2590800" y="4114800"/>
            <a:ext cx="64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d</a:t>
            </a:r>
            <a:r>
              <a:rPr lang="en-US" sz="2000" b="0" baseline="30000">
                <a:latin typeface="Arial" pitchFamily="-108" charset="0"/>
              </a:rPr>
              <a:t>2</a:t>
            </a:r>
            <a:r>
              <a:rPr lang="en-US" sz="2000" b="0">
                <a:latin typeface="Arial" pitchFamily="-108" charset="0"/>
              </a:rPr>
              <a:t>k</a:t>
            </a:r>
            <a:r>
              <a:rPr lang="en-US" sz="2000" b="0" baseline="-25000">
                <a:latin typeface="Arial" pitchFamily="-108" charset="0"/>
              </a:rPr>
              <a:t>T</a:t>
            </a: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 flipH="1">
            <a:off x="4267200" y="36576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 flipH="1">
            <a:off x="5410200" y="36576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 rot="18600000">
            <a:off x="3990181" y="4163219"/>
            <a:ext cx="1103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Symbol" pitchFamily="-108" charset="2"/>
              </a:rPr>
              <a:t>x</a:t>
            </a:r>
            <a:r>
              <a:rPr lang="en-US" sz="2000" b="0">
                <a:latin typeface="Arial" pitchFamily="-108" charset="0"/>
              </a:rPr>
              <a:t>=0,t=0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 rot="17605820">
            <a:off x="5227638" y="4221162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Arial" pitchFamily="-108" charset="0"/>
              </a:rPr>
              <a:t>dx</a:t>
            </a:r>
            <a:endParaRPr lang="en-US" sz="2000" b="0" baseline="-25000" dirty="0">
              <a:latin typeface="Arial" pitchFamily="-108" charset="0"/>
            </a:endParaRP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152400" y="947738"/>
            <a:ext cx="4876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W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(x,</a:t>
            </a:r>
            <a:r>
              <a:rPr lang="en-US" sz="2000">
                <a:latin typeface="Arial" pitchFamily="-108" charset="0"/>
              </a:rPr>
              <a:t>k</a:t>
            </a:r>
            <a:r>
              <a:rPr lang="en-US" b="0" baseline="-25000"/>
              <a:t>T</a:t>
            </a:r>
            <a:r>
              <a:rPr lang="en-US" sz="2000" b="0">
                <a:latin typeface="Arial" pitchFamily="-108" charset="0"/>
              </a:rPr>
              <a:t>,</a:t>
            </a:r>
            <a:r>
              <a:rPr lang="en-US" sz="2000">
                <a:latin typeface="Arial" pitchFamily="-108" charset="0"/>
              </a:rPr>
              <a:t>r</a:t>
            </a:r>
            <a:r>
              <a:rPr lang="en-US" sz="2000" b="0">
                <a:latin typeface="Arial" pitchFamily="-108" charset="0"/>
              </a:rPr>
              <a:t>)  “Mother” Wigner distributions 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 rot="61131006">
            <a:off x="2169319" y="1869281"/>
            <a:ext cx="63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d</a:t>
            </a:r>
            <a:r>
              <a:rPr lang="en-US" sz="2000" b="0" baseline="30000">
                <a:latin typeface="Arial" pitchFamily="-108" charset="0"/>
              </a:rPr>
              <a:t>3</a:t>
            </a:r>
            <a:r>
              <a:rPr lang="en-US" sz="2000" b="0">
                <a:latin typeface="Arial" pitchFamily="-108" charset="0"/>
              </a:rPr>
              <a:t>r </a:t>
            </a:r>
            <a:endParaRPr lang="en-US" sz="2000" b="0" baseline="30000">
              <a:latin typeface="Arial" pitchFamily="-108" charset="0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flipH="1">
            <a:off x="2286000" y="14478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581400" y="14478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 rot="2760000">
            <a:off x="4171156" y="1924844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d</a:t>
            </a:r>
            <a:r>
              <a:rPr lang="en-US" sz="2000" b="0" baseline="30000">
                <a:latin typeface="Arial" pitchFamily="-108" charset="0"/>
              </a:rPr>
              <a:t>2</a:t>
            </a:r>
            <a:r>
              <a:rPr lang="en-US" sz="2000" b="0">
                <a:latin typeface="Arial" pitchFamily="-108" charset="0"/>
              </a:rPr>
              <a:t>k</a:t>
            </a:r>
            <a:r>
              <a:rPr lang="en-US" sz="2000" b="0" baseline="-25000">
                <a:latin typeface="Arial" pitchFamily="-108" charset="0"/>
              </a:rPr>
              <a:t>T</a:t>
            </a:r>
            <a:endParaRPr lang="en-US" sz="1000" b="0">
              <a:latin typeface="Arial" pitchFamily="-108" charset="0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457200" y="152400"/>
            <a:ext cx="6532563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108" charset="0"/>
              </a:rPr>
              <a:t>Quantum Phase-Space Distributions of Quarks</a:t>
            </a: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6705600" y="4572000"/>
            <a:ext cx="230187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latin typeface="Arial" pitchFamily="-108" charset="0"/>
              </a:rPr>
              <a:t>Measure momentum transfer to target</a:t>
            </a:r>
          </a:p>
          <a:p>
            <a:r>
              <a:rPr lang="en-US" sz="1600" b="0">
                <a:solidFill>
                  <a:srgbClr val="3333CC"/>
                </a:solidFill>
                <a:latin typeface="Arial" pitchFamily="-108" charset="0"/>
              </a:rPr>
              <a:t>Direct info about spatial distributions</a:t>
            </a: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88900" y="4724400"/>
            <a:ext cx="25146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latin typeface="Arial" pitchFamily="-108" charset="0"/>
              </a:rPr>
              <a:t>Measure momentum transfer to quark</a:t>
            </a:r>
          </a:p>
          <a:p>
            <a:r>
              <a:rPr lang="en-US" sz="1600" b="0">
                <a:solidFill>
                  <a:srgbClr val="3333CC"/>
                </a:solidFill>
                <a:latin typeface="Arial" pitchFamily="-108" charset="0"/>
              </a:rPr>
              <a:t>Direct info about momentum distributions</a:t>
            </a:r>
            <a:endParaRPr lang="en-US" sz="1600" b="0">
              <a:solidFill>
                <a:srgbClr val="FF0000"/>
              </a:solidFill>
              <a:latin typeface="Arial" pitchFamily="-108" charset="0"/>
            </a:endParaRPr>
          </a:p>
        </p:txBody>
      </p:sp>
      <p:pic>
        <p:nvPicPr>
          <p:cNvPr id="359443" name="Picture 19" descr="tmd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2438400" cy="608013"/>
          </a:xfrm>
          <a:prstGeom prst="rect">
            <a:avLst/>
          </a:prstGeom>
          <a:noFill/>
        </p:spPr>
      </p:pic>
      <p:pic>
        <p:nvPicPr>
          <p:cNvPr id="359444" name="Picture 20" descr="gpd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810000"/>
            <a:ext cx="2276475" cy="593725"/>
          </a:xfrm>
          <a:prstGeom prst="rect">
            <a:avLst/>
          </a:prstGeom>
          <a:noFill/>
        </p:spPr>
      </p:pic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6248400" y="27432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latin typeface="Arial" pitchFamily="-108" charset="0"/>
              </a:rPr>
              <a:t>GPD</a:t>
            </a: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5029200" y="685800"/>
            <a:ext cx="38862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3333CC"/>
                </a:solidFill>
                <a:latin typeface="Arial" pitchFamily="-108" charset="0"/>
              </a:rPr>
              <a:t>Probability to find a quark </a:t>
            </a:r>
            <a:r>
              <a:rPr lang="en-US" sz="1800">
                <a:solidFill>
                  <a:srgbClr val="3333CC"/>
                </a:solidFill>
                <a:latin typeface="Arial" pitchFamily="-108" charset="0"/>
              </a:rPr>
              <a:t>u</a:t>
            </a:r>
            <a:r>
              <a:rPr lang="en-US" sz="1800" b="0">
                <a:solidFill>
                  <a:srgbClr val="3333CC"/>
                </a:solidFill>
                <a:latin typeface="Arial" pitchFamily="-108" charset="0"/>
              </a:rPr>
              <a:t> in a nucleon </a:t>
            </a:r>
            <a:r>
              <a:rPr lang="en-US" sz="1800">
                <a:solidFill>
                  <a:srgbClr val="3333CC"/>
                </a:solidFill>
                <a:latin typeface="Arial" pitchFamily="-108" charset="0"/>
              </a:rPr>
              <a:t>P</a:t>
            </a:r>
            <a:r>
              <a:rPr lang="en-US" sz="1800" b="0">
                <a:solidFill>
                  <a:srgbClr val="3333CC"/>
                </a:solidFill>
                <a:latin typeface="Arial" pitchFamily="-108" charset="0"/>
              </a:rPr>
              <a:t> with a certain polarization in a position </a:t>
            </a:r>
            <a:r>
              <a:rPr lang="en-US" sz="1800">
                <a:solidFill>
                  <a:srgbClr val="3333CC"/>
                </a:solidFill>
                <a:latin typeface="Arial" pitchFamily="-108" charset="0"/>
              </a:rPr>
              <a:t>r</a:t>
            </a:r>
            <a:r>
              <a:rPr lang="en-US" sz="1800" b="0">
                <a:solidFill>
                  <a:srgbClr val="3333CC"/>
                </a:solidFill>
                <a:latin typeface="Arial" pitchFamily="-108" charset="0"/>
              </a:rPr>
              <a:t>  and momentum </a:t>
            </a:r>
            <a:r>
              <a:rPr lang="en-US" sz="1800">
                <a:solidFill>
                  <a:srgbClr val="3333CC"/>
                </a:solidFill>
                <a:latin typeface="Arial" pitchFamily="-108" charset="0"/>
              </a:rPr>
              <a:t>k</a:t>
            </a:r>
            <a:r>
              <a:rPr lang="en-US" sz="1600" b="0">
                <a:solidFill>
                  <a:srgbClr val="3333CC"/>
                </a:solidFill>
                <a:latin typeface="Arial" pitchFamily="-108" charset="0"/>
              </a:rPr>
              <a:t> </a:t>
            </a: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 rot="2700000">
            <a:off x="3788569" y="2085181"/>
            <a:ext cx="71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(FT)</a:t>
            </a: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4114800" y="3200400"/>
            <a:ext cx="2438400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GPDs: H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(x,</a:t>
            </a:r>
            <a:r>
              <a:rPr lang="en-US" sz="2000" b="0">
                <a:latin typeface="Symbol" pitchFamily="-108" charset="2"/>
              </a:rPr>
              <a:t>x</a:t>
            </a:r>
            <a:r>
              <a:rPr lang="en-US" sz="2000" b="0">
                <a:latin typeface="Arial" pitchFamily="-108" charset="0"/>
              </a:rPr>
              <a:t>,t), …</a:t>
            </a:r>
          </a:p>
        </p:txBody>
      </p:sp>
      <p:pic>
        <p:nvPicPr>
          <p:cNvPr id="35944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28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450" name="Line 26"/>
          <p:cNvSpPr>
            <a:spLocks noChangeShapeType="1"/>
          </p:cNvSpPr>
          <p:nvPr/>
        </p:nvSpPr>
        <p:spPr bwMode="auto">
          <a:xfrm>
            <a:off x="2438400" y="3581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673350" y="5181600"/>
            <a:ext cx="3644900" cy="470405"/>
          </a:xfrm>
          <a:prstGeom prst="roundRect">
            <a:avLst/>
          </a:prstGeom>
          <a:noFill/>
          <a:ln>
            <a:solidFill>
              <a:schemeClr val="accent3"/>
            </a:solidFill>
          </a:ln>
          <a:effectLst>
            <a:glow rad="1016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57200" y="1764096"/>
            <a:ext cx="7924800" cy="598104"/>
          </a:xfrm>
          <a:prstGeom prst="roundRect">
            <a:avLst/>
          </a:prstGeom>
          <a:noFill/>
          <a:ln>
            <a:solidFill>
              <a:schemeClr val="accent3"/>
            </a:solidFill>
          </a:ln>
          <a:effectLst>
            <a:glow rad="1016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4300" y="1600200"/>
            <a:ext cx="5715000" cy="2587625"/>
            <a:chOff x="67" y="2450"/>
            <a:chExt cx="2957" cy="1842"/>
          </a:xfrm>
        </p:grpSpPr>
        <p:pic>
          <p:nvPicPr>
            <p:cNvPr id="17" name="Picture 47"/>
            <p:cNvPicPr>
              <a:picLocks noChangeAspect="1" noChangeArrowheads="1"/>
            </p:cNvPicPr>
            <p:nvPr/>
          </p:nvPicPr>
          <p:blipFill>
            <a:blip r:embed="rId7"/>
            <a:srcRect l="2197" t="10776"/>
            <a:stretch>
              <a:fillRect/>
            </a:stretch>
          </p:blipFill>
          <p:spPr bwMode="auto">
            <a:xfrm>
              <a:off x="67" y="2450"/>
              <a:ext cx="2957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720" y="2640"/>
              <a:ext cx="5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Times" pitchFamily="-65" charset="0"/>
                </a:rPr>
                <a:t>proton</a:t>
              </a:r>
            </a:p>
          </p:txBody>
        </p:sp>
      </p:grp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3124200" y="952500"/>
            <a:ext cx="175260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>
                <a:latin typeface="Times New Roman" pitchFamily="-65" charset="0"/>
              </a:rPr>
              <a:t>GeV</a:t>
            </a:r>
            <a:r>
              <a:rPr lang="en-US" sz="1400" b="1" dirty="0">
                <a:latin typeface="Times New Roman" pitchFamily="-65" charset="0"/>
              </a:rPr>
              <a:t> with 10</a:t>
            </a:r>
            <a:r>
              <a:rPr lang="en-US" sz="1400" b="1" baseline="30000" dirty="0">
                <a:latin typeface="Times New Roman" pitchFamily="-65" charset="0"/>
              </a:rPr>
              <a:t>35</a:t>
            </a:r>
            <a:r>
              <a:rPr lang="en-US" sz="1400" b="1" dirty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r>
              <a:rPr lang="en-US" sz="1400" b="1" dirty="0" smtClean="0">
                <a:latin typeface="Times New Roman" pitchFamily="-65" charset="0"/>
              </a:rPr>
              <a:t>)</a:t>
            </a:r>
            <a:endParaRPr lang="en-US" sz="1400" b="1" dirty="0">
              <a:latin typeface="Times New Roman" pitchFamily="-65" charset="0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21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" y="4583668"/>
            <a:ext cx="45285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Helicity</a:t>
            </a:r>
            <a:r>
              <a:rPr lang="en-US" sz="1600" dirty="0" smtClean="0"/>
              <a:t> dependence of </a:t>
            </a:r>
            <a:r>
              <a:rPr lang="en-US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dirty="0" smtClean="0"/>
              <a:t>-</a:t>
            </a:r>
            <a:r>
              <a:rPr lang="en-US" sz="1600" dirty="0" smtClean="0"/>
              <a:t>distribution of quarks</a:t>
            </a:r>
          </a:p>
        </p:txBody>
      </p:sp>
      <p:graphicFrame>
        <p:nvGraphicFramePr>
          <p:cNvPr id="244742" name="Object 2"/>
          <p:cNvGraphicFramePr>
            <a:graphicFrameLocks noChangeAspect="1"/>
          </p:cNvGraphicFramePr>
          <p:nvPr/>
        </p:nvGraphicFramePr>
        <p:xfrm>
          <a:off x="990600" y="5456034"/>
          <a:ext cx="5715000" cy="836815"/>
        </p:xfrm>
        <a:graphic>
          <a:graphicData uri="http://schemas.openxmlformats.org/presentationml/2006/ole">
            <p:oleObj spid="_x0000_s307202" name="Equation" r:id="rId8" imgW="3860800" imgH="508000" progId="Equation.3">
              <p:embed/>
            </p:oleObj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533400" y="850900"/>
          <a:ext cx="1589087" cy="444500"/>
        </p:xfrm>
        <a:graphic>
          <a:graphicData uri="http://schemas.openxmlformats.org/presentationml/2006/ole">
            <p:oleObj spid="_x0000_s307203" name="Equation" r:id="rId9" imgW="723900" imgH="203200" progId="Equation.3">
              <p:embed/>
            </p:oleObj>
          </a:graphicData>
        </a:graphic>
      </p:graphicFrame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930900" y="3073400"/>
            <a:ext cx="3136900" cy="2184400"/>
            <a:chOff x="5930900" y="2921000"/>
            <a:chExt cx="3136900" cy="2184400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248400" y="2921000"/>
              <a:ext cx="2667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400" b="0" dirty="0">
                  <a:latin typeface="Arial" pitchFamily="-108" charset="0"/>
                </a:rPr>
                <a:t> </a:t>
              </a:r>
              <a:r>
                <a:rPr lang="it-IT" sz="1200" b="0" dirty="0" err="1">
                  <a:solidFill>
                    <a:schemeClr val="tx1"/>
                  </a:solidFill>
                  <a:latin typeface="Arial" pitchFamily="-108" charset="0"/>
                </a:rPr>
                <a:t>M.Anselmino</a:t>
              </a:r>
              <a:r>
                <a:rPr lang="it-IT" sz="1200" b="0" dirty="0">
                  <a:solidFill>
                    <a:schemeClr val="tx1"/>
                  </a:solidFill>
                  <a:latin typeface="Arial" pitchFamily="-108" charset="0"/>
                </a:rPr>
                <a:t> </a:t>
              </a:r>
              <a:r>
                <a:rPr lang="it-IT" sz="1200" b="0" dirty="0" err="1">
                  <a:solidFill>
                    <a:schemeClr val="tx1"/>
                  </a:solidFill>
                  <a:latin typeface="Arial" pitchFamily="-108" charset="0"/>
                </a:rPr>
                <a:t>et</a:t>
              </a:r>
              <a:r>
                <a:rPr lang="it-IT" sz="1200" b="0" dirty="0">
                  <a:solidFill>
                    <a:schemeClr val="tx1"/>
                  </a:solidFill>
                  <a:latin typeface="Arial" pitchFamily="-108" charset="0"/>
                </a:rPr>
                <a:t> al </a:t>
              </a:r>
              <a:r>
                <a:rPr lang="en-US" sz="1200" b="0" dirty="0">
                  <a:solidFill>
                    <a:schemeClr val="tx1"/>
                  </a:solidFill>
                  <a:latin typeface="Arial" pitchFamily="-108" charset="0"/>
                </a:rPr>
                <a:t>hep-ph/</a:t>
              </a:r>
              <a:r>
                <a:rPr lang="en-US" sz="1200" b="0" dirty="0" smtClean="0">
                  <a:solidFill>
                    <a:schemeClr val="tx1"/>
                  </a:solidFill>
                  <a:latin typeface="Arial" pitchFamily="-108" charset="0"/>
                </a:rPr>
                <a:t>0608048</a:t>
              </a:r>
            </a:p>
            <a:p>
              <a:r>
                <a:rPr lang="en-US" sz="1200" b="1" dirty="0" smtClean="0"/>
                <a:t>Phys.Rev.D74:074015,2006</a:t>
              </a:r>
              <a:endParaRPr lang="en-US" sz="1200" dirty="0" smtClean="0"/>
            </a:p>
            <a:p>
              <a:endParaRPr lang="it-IT" sz="1200" b="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930900" y="3505200"/>
              <a:ext cx="3136900" cy="160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800" b="0">
                <a:solidFill>
                  <a:schemeClr val="tx1"/>
                </a:solidFill>
                <a:latin typeface="Arial" pitchFamily="-108" charset="0"/>
              </a:endParaRP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6021388" y="3581400"/>
              <a:ext cx="2951163" cy="1408113"/>
              <a:chOff x="3729" y="1249"/>
              <a:chExt cx="1859" cy="887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3784" y="1944"/>
                <a:ext cx="18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400" b="0">
                    <a:solidFill>
                      <a:schemeClr val="tx1"/>
                    </a:solidFill>
                    <a:latin typeface="Symbol" pitchFamily="-108" charset="2"/>
                    <a:ea typeface="Arial" pitchFamily="-108" charset="0"/>
                    <a:cs typeface="Arial" pitchFamily="-108" charset="0"/>
                  </a:rPr>
                  <a:t>m</a:t>
                </a:r>
                <a:r>
                  <a:rPr lang="it-IT" sz="1400" b="0" baseline="-25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0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=0.25GeV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        </a:t>
                </a:r>
                <a:r>
                  <a:rPr lang="it-IT" sz="1400" b="0">
                    <a:solidFill>
                      <a:schemeClr val="tx1"/>
                    </a:solidFill>
                    <a:latin typeface="Symbol" pitchFamily="-108" charset="2"/>
                    <a:ea typeface="Arial" pitchFamily="-108" charset="0"/>
                    <a:cs typeface="Arial" pitchFamily="-108" charset="0"/>
                  </a:rPr>
                  <a:t>m</a:t>
                </a:r>
                <a:r>
                  <a:rPr lang="it-IT" sz="1400" b="0" baseline="-25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D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=0.2GeV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endParaRPr lang="en-US" sz="1400" b="0" baseline="30000">
                  <a:solidFill>
                    <a:schemeClr val="tx1"/>
                  </a:solidFill>
                  <a:latin typeface="Arial" pitchFamily="-108" charset="0"/>
                  <a:ea typeface="Arial" pitchFamily="-108" charset="0"/>
                  <a:cs typeface="Arial" pitchFamily="-108" charset="0"/>
                </a:endParaRPr>
              </a:p>
            </p:txBody>
          </p:sp>
          <p:pic>
            <p:nvPicPr>
              <p:cNvPr id="31" name="Picture 17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34" y="1584"/>
                <a:ext cx="1818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9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729" y="1249"/>
                <a:ext cx="1818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>
                <a:off x="4784" y="1680"/>
                <a:ext cx="240" cy="2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 sz="18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4784" y="1345"/>
                <a:ext cx="240" cy="2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 sz="18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5930900" y="2921000"/>
              <a:ext cx="3136900" cy="584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800" b="0">
                <a:solidFill>
                  <a:schemeClr val="tx1"/>
                </a:solidFill>
                <a:latin typeface="Arial" pitchFamily="-10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07100" y="838200"/>
            <a:ext cx="3136900" cy="2120900"/>
            <a:chOff x="6007100" y="2832100"/>
            <a:chExt cx="3136900" cy="2120900"/>
          </a:xfrm>
        </p:grpSpPr>
        <p:grpSp>
          <p:nvGrpSpPr>
            <p:cNvPr id="35" name="Group 36"/>
            <p:cNvGrpSpPr>
              <a:grpSpLocks/>
            </p:cNvGrpSpPr>
            <p:nvPr/>
          </p:nvGrpSpPr>
          <p:grpSpPr bwMode="auto">
            <a:xfrm>
              <a:off x="6007100" y="2832100"/>
              <a:ext cx="3136900" cy="2120900"/>
              <a:chOff x="3704" y="2280"/>
              <a:chExt cx="1976" cy="1336"/>
            </a:xfrm>
          </p:grpSpPr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3752" y="2480"/>
                <a:ext cx="1840" cy="11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3704" y="2280"/>
                <a:ext cx="19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chemeClr val="tx1"/>
                    </a:solidFill>
                    <a:latin typeface="Arial" pitchFamily="-108" charset="0"/>
                  </a:rPr>
                  <a:t> 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Constituent quark model </a:t>
                </a:r>
                <a:r>
                  <a:rPr lang="en-US" sz="1200">
                    <a:solidFill>
                      <a:schemeClr val="tx1"/>
                    </a:solidFill>
                    <a:latin typeface="Arial" pitchFamily="-108" charset="0"/>
                  </a:rPr>
                  <a:t>(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Pasquini et al</a:t>
                </a:r>
                <a:r>
                  <a:rPr lang="en-US" sz="1200">
                    <a:solidFill>
                      <a:schemeClr val="tx1"/>
                    </a:solidFill>
                    <a:latin typeface="Arial" pitchFamily="-108" charset="0"/>
                  </a:rPr>
                  <a:t>).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 </a:t>
                </a:r>
              </a:p>
            </p:txBody>
          </p:sp>
          <p:grpSp>
            <p:nvGrpSpPr>
              <p:cNvPr id="38" name="Group 30"/>
              <p:cNvGrpSpPr>
                <a:grpSpLocks/>
              </p:cNvGrpSpPr>
              <p:nvPr/>
            </p:nvGrpSpPr>
            <p:grpSpPr bwMode="auto">
              <a:xfrm>
                <a:off x="4136" y="2512"/>
                <a:ext cx="1276" cy="1064"/>
                <a:chOff x="4080" y="2512"/>
                <a:chExt cx="1276" cy="1064"/>
              </a:xfrm>
            </p:grpSpPr>
            <p:pic>
              <p:nvPicPr>
                <p:cNvPr id="40" name="Picture 2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080" y="2512"/>
                  <a:ext cx="1276" cy="1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896" y="2528"/>
                  <a:ext cx="384" cy="312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42" name="Picture 23" descr="txp_fig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52" y="2536"/>
                  <a:ext cx="236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752" y="2288"/>
                <a:ext cx="1840" cy="1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7924800" y="3695700"/>
              <a:ext cx="546100" cy="457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Bent Arrow 44"/>
          <p:cNvSpPr/>
          <p:nvPr/>
        </p:nvSpPr>
        <p:spPr>
          <a:xfrm rot="10800000">
            <a:off x="6934198" y="5257800"/>
            <a:ext cx="1054101" cy="838200"/>
          </a:xfrm>
          <a:prstGeom prst="ben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8313" y="850900"/>
            <a:ext cx="1741487" cy="5207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0" y="1685755"/>
            <a:ext cx="647700" cy="532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89902" y="2103902"/>
            <a:ext cx="2954995" cy="594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050" y="609600"/>
            <a:ext cx="4144950" cy="28194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457200" y="5410200"/>
            <a:ext cx="1752600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and ND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</a:t>
            </a:r>
          </a:p>
          <a:p>
            <a:r>
              <a:rPr lang="en-US" sz="1400" b="1" dirty="0" smtClean="0">
                <a:latin typeface="Times New Roman" pitchFamily="-65" charset="0"/>
              </a:rPr>
              <a:t>with </a:t>
            </a:r>
            <a:r>
              <a:rPr lang="en-US" sz="1400" b="1" dirty="0">
                <a:latin typeface="Times New Roman" pitchFamily="-65" charset="0"/>
              </a:rPr>
              <a:t>10</a:t>
            </a:r>
            <a:r>
              <a:rPr lang="en-US" sz="1400" b="1" baseline="30000" dirty="0">
                <a:latin typeface="Times New Roman" pitchFamily="-65" charset="0"/>
              </a:rPr>
              <a:t>35</a:t>
            </a:r>
            <a:r>
              <a:rPr lang="en-US" sz="1400" b="1" dirty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22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27" y="2667000"/>
            <a:ext cx="25907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Flavor sensitivity thanks to </a:t>
            </a:r>
          </a:p>
          <a:p>
            <a:pPr>
              <a:buFont typeface="Wingdings" pitchFamily="-108" charset="2"/>
              <a:buChar char="w"/>
            </a:pPr>
            <a:r>
              <a:rPr lang="en-US" sz="1600" dirty="0" smtClean="0"/>
              <a:t> deuteron/proton target</a:t>
            </a:r>
          </a:p>
          <a:p>
            <a:pPr>
              <a:buFont typeface="Wingdings" pitchFamily="-108" charset="2"/>
              <a:buChar char="w"/>
            </a:pPr>
            <a:r>
              <a:rPr lang="en-US" sz="1600" dirty="0" smtClean="0"/>
              <a:t> </a:t>
            </a:r>
            <a:r>
              <a:rPr lang="en-US" sz="1600" dirty="0" err="1" smtClean="0"/>
              <a:t>pion/kaon</a:t>
            </a:r>
            <a:r>
              <a:rPr lang="en-US" sz="1600" dirty="0" smtClean="0"/>
              <a:t> detection</a:t>
            </a:r>
            <a:r>
              <a:rPr lang="en-US" sz="1600" dirty="0" smtClean="0">
                <a:latin typeface="Wingdings"/>
                <a:ea typeface="Wingdings"/>
                <a:cs typeface="Wingdings"/>
              </a:rPr>
              <a:t> </a:t>
            </a:r>
            <a:endParaRPr lang="en-US" sz="1600" dirty="0"/>
          </a:p>
        </p:txBody>
      </p:sp>
      <p:graphicFrame>
        <p:nvGraphicFramePr>
          <p:cNvPr id="244741" name="Object 2"/>
          <p:cNvGraphicFramePr>
            <a:graphicFrameLocks noChangeAspect="1"/>
          </p:cNvGraphicFramePr>
          <p:nvPr/>
        </p:nvGraphicFramePr>
        <p:xfrm>
          <a:off x="207962" y="4381500"/>
          <a:ext cx="2611438" cy="838200"/>
        </p:xfrm>
        <a:graphic>
          <a:graphicData uri="http://schemas.openxmlformats.org/presentationml/2006/ole">
            <p:oleObj spid="_x0000_s244741" name="Equation" r:id="rId6" imgW="1536700" imgH="444500" progId="Equation.3">
              <p:embed/>
            </p:oleObj>
          </a:graphicData>
        </a:graphic>
      </p:graphicFrame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038674"/>
            <a:ext cx="838200" cy="689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5257800"/>
            <a:ext cx="838200" cy="689187"/>
          </a:xfrm>
          <a:prstGeom prst="rect">
            <a:avLst/>
          </a:prstGeom>
        </p:spPr>
      </p:pic>
      <p:graphicFrame>
        <p:nvGraphicFramePr>
          <p:cNvPr id="244746" name="Object 2"/>
          <p:cNvGraphicFramePr>
            <a:graphicFrameLocks noChangeAspect="1"/>
          </p:cNvGraphicFramePr>
          <p:nvPr/>
        </p:nvGraphicFramePr>
        <p:xfrm>
          <a:off x="304800" y="1384185"/>
          <a:ext cx="4694250" cy="687352"/>
        </p:xfrm>
        <a:graphic>
          <a:graphicData uri="http://schemas.openxmlformats.org/presentationml/2006/ole">
            <p:oleObj spid="_x0000_s244746" name="Equation" r:id="rId8" imgW="3860800" imgH="5080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62400" y="563880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3626470" y="2372380"/>
            <a:ext cx="155513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target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4020" y="2069068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69306" y="3967720"/>
            <a:ext cx="6998494" cy="2585480"/>
            <a:chOff x="2069306" y="3967720"/>
            <a:chExt cx="6998494" cy="2585480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9306" y="3967720"/>
              <a:ext cx="6998494" cy="25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755106" y="4419600"/>
              <a:ext cx="69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3166" y="4419600"/>
              <a:ext cx="893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deuteron</a:t>
              </a:r>
              <a:endParaRPr lang="en-US" sz="1400" dirty="0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23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533400" y="774700"/>
          <a:ext cx="2006600" cy="444500"/>
        </p:xfrm>
        <a:graphic>
          <a:graphicData uri="http://schemas.openxmlformats.org/presentationml/2006/ole">
            <p:oleObj spid="_x0000_s271363" name="Equation" r:id="rId5" imgW="914400" imgH="203200" progId="Equation.3">
              <p:embed/>
            </p:oleObj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6710210" y="2452687"/>
          <a:ext cx="2292350" cy="442913"/>
        </p:xfrm>
        <a:graphic>
          <a:graphicData uri="http://schemas.openxmlformats.org/presentationml/2006/ole">
            <p:oleObj spid="_x0000_s271364" name="Equation" r:id="rId6" imgW="1181100" imgH="22860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6248400" y="16865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Curves, χQSM, </a:t>
            </a:r>
            <a:r>
              <a:rPr lang="en-US" sz="1400" dirty="0" err="1" smtClean="0"/>
              <a:t>Efremov</a:t>
            </a:r>
            <a:r>
              <a:rPr lang="en-US" sz="1400" dirty="0" smtClean="0"/>
              <a:t> et al,</a:t>
            </a:r>
          </a:p>
          <a:p>
            <a:r>
              <a:rPr lang="en-US" sz="1400" dirty="0" smtClean="0"/>
              <a:t>Czech J Phys 55 (2005) A189 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971800" y="685800"/>
            <a:ext cx="587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Transversely polarized quarks in long polarized nucleon</a:t>
            </a:r>
          </a:p>
          <a:p>
            <a:r>
              <a:rPr lang="en-US" dirty="0" smtClean="0"/>
              <a:t>Leading twist, sensitive to spin-orbit correlations</a:t>
            </a:r>
            <a:endParaRPr lang="en-US" dirty="0"/>
          </a:p>
        </p:txBody>
      </p:sp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6724650" y="3062287"/>
          <a:ext cx="1428750" cy="442913"/>
        </p:xfrm>
        <a:graphic>
          <a:graphicData uri="http://schemas.openxmlformats.org/presentationml/2006/ole">
            <p:oleObj spid="_x0000_s271365" name="Equation" r:id="rId7" imgW="736600" imgH="228600" progId="Equation.3">
              <p:embed/>
            </p:oleObj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63081" y="-170520"/>
            <a:ext cx="2703239" cy="58674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4800" y="696407"/>
            <a:ext cx="8610600" cy="675193"/>
          </a:xfrm>
          <a:prstGeom prst="roundRect">
            <a:avLst/>
          </a:prstGeom>
          <a:noFill/>
          <a:effectLst>
            <a:glow rad="101600">
              <a:schemeClr val="tx2">
                <a:lumMod val="40000"/>
                <a:lumOff val="6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800362"/>
            <a:ext cx="2743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Curves </a:t>
            </a:r>
          </a:p>
          <a:p>
            <a:endParaRPr lang="en-US" sz="1400" dirty="0" smtClean="0"/>
          </a:p>
          <a:p>
            <a:r>
              <a:rPr lang="en-US" sz="1400" dirty="0" smtClean="0"/>
              <a:t>colored: CQM, </a:t>
            </a:r>
            <a:r>
              <a:rPr lang="en-US" sz="1400" dirty="0" err="1" smtClean="0"/>
              <a:t>Pasquini</a:t>
            </a:r>
            <a:r>
              <a:rPr lang="en-US" sz="1400" dirty="0" smtClean="0"/>
              <a:t> et al,</a:t>
            </a:r>
          </a:p>
          <a:p>
            <a:r>
              <a:rPr lang="en-US" sz="1400" dirty="0" smtClean="0"/>
              <a:t>PRD78 (2008) 034025</a:t>
            </a:r>
          </a:p>
          <a:p>
            <a:endParaRPr lang="en-US" sz="1400" dirty="0" smtClean="0"/>
          </a:p>
          <a:p>
            <a:r>
              <a:rPr lang="en-US" sz="1400" dirty="0" smtClean="0"/>
              <a:t>black: </a:t>
            </a:r>
            <a:r>
              <a:rPr lang="en-US" sz="1400" dirty="0" err="1" smtClean="0"/>
              <a:t>Avakian</a:t>
            </a:r>
            <a:r>
              <a:rPr lang="en-US" sz="1400" dirty="0" smtClean="0"/>
              <a:t> et al, </a:t>
            </a:r>
          </a:p>
          <a:p>
            <a:r>
              <a:rPr lang="en-US" sz="1400" dirty="0" smtClean="0"/>
              <a:t>PRD77 (2008) 014012</a:t>
            </a:r>
            <a:endParaRPr lang="en-US" sz="1400" dirty="0"/>
          </a:p>
        </p:txBody>
      </p:sp>
      <p:sp>
        <p:nvSpPr>
          <p:cNvPr id="29" name="Rectangle 66"/>
          <p:cNvSpPr>
            <a:spLocks noChangeArrowheads="1"/>
          </p:cNvSpPr>
          <p:nvPr/>
        </p:nvSpPr>
        <p:spPr bwMode="auto">
          <a:xfrm>
            <a:off x="152400" y="3967720"/>
            <a:ext cx="1752600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and ND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</a:t>
            </a:r>
          </a:p>
          <a:p>
            <a:r>
              <a:rPr lang="en-US" sz="1400" b="1" dirty="0" smtClean="0">
                <a:latin typeface="Times New Roman" pitchFamily="-65" charset="0"/>
              </a:rPr>
              <a:t>with </a:t>
            </a:r>
            <a:r>
              <a:rPr lang="en-US" sz="1400" b="1" dirty="0">
                <a:latin typeface="Times New Roman" pitchFamily="-65" charset="0"/>
              </a:rPr>
              <a:t>10</a:t>
            </a:r>
            <a:r>
              <a:rPr lang="en-US" sz="1400" b="1" baseline="30000" dirty="0">
                <a:latin typeface="Times New Roman" pitchFamily="-65" charset="0"/>
              </a:rPr>
              <a:t>35</a:t>
            </a:r>
            <a:r>
              <a:rPr lang="en-US" sz="1400" b="1" dirty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artrustri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914400"/>
            <a:ext cx="2320925" cy="1371600"/>
          </a:xfrm>
          <a:prstGeom prst="rect">
            <a:avLst/>
          </a:prstGeom>
          <a:noFill/>
        </p:spPr>
      </p:pic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Simple string fragmentation (Artru model)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6407150" y="685800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Sub-leading pion opposite to leading (into page)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2133600"/>
            <a:ext cx="8915400" cy="1752600"/>
            <a:chOff x="144" y="1056"/>
            <a:chExt cx="5616" cy="1104"/>
          </a:xfrm>
        </p:grpSpPr>
        <p:sp>
          <p:nvSpPr>
            <p:cNvPr id="301063" name="Text Box 7"/>
            <p:cNvSpPr txBox="1">
              <a:spLocks noChangeArrowheads="1"/>
            </p:cNvSpPr>
            <p:nvPr/>
          </p:nvSpPr>
          <p:spPr bwMode="auto">
            <a:xfrm>
              <a:off x="3360" y="1056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CC00"/>
                  </a:solidFill>
                </a:rPr>
                <a:t>L=1</a:t>
              </a:r>
            </a:p>
          </p:txBody>
        </p:sp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144" y="1392"/>
              <a:ext cx="21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Symbol" pitchFamily="-108" charset="2"/>
                </a:rPr>
                <a:t>r</a:t>
              </a:r>
              <a:r>
                <a:rPr lang="en-US" sz="2000"/>
                <a:t> production may produce an opposite sign A</a:t>
              </a:r>
              <a:r>
                <a:rPr lang="en-US" sz="2000" baseline="-25000"/>
                <a:t>UT</a:t>
              </a:r>
            </a:p>
          </p:txBody>
        </p:sp>
        <p:sp>
          <p:nvSpPr>
            <p:cNvPr id="301065" name="Text Box 9"/>
            <p:cNvSpPr txBox="1">
              <a:spLocks noChangeArrowheads="1"/>
            </p:cNvSpPr>
            <p:nvPr/>
          </p:nvSpPr>
          <p:spPr bwMode="auto">
            <a:xfrm>
              <a:off x="4036" y="1344"/>
              <a:ext cx="17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Leading </a:t>
              </a:r>
              <a:r>
                <a:rPr lang="en-US" sz="2000">
                  <a:latin typeface="Symbol" pitchFamily="-108" charset="2"/>
                </a:rPr>
                <a:t>r</a:t>
              </a:r>
              <a:r>
                <a:rPr lang="en-US" sz="2000"/>
                <a:t> opposite to leading </a:t>
              </a:r>
              <a:r>
                <a:rPr lang="en-US" sz="2000">
                  <a:latin typeface="Symbol" pitchFamily="-108" charset="2"/>
                </a:rPr>
                <a:t>p</a:t>
              </a:r>
              <a:r>
                <a:rPr lang="en-US" sz="2000"/>
                <a:t>(into page)</a:t>
              </a:r>
            </a:p>
          </p:txBody>
        </p:sp>
        <p:pic>
          <p:nvPicPr>
            <p:cNvPr id="301068" name="Picture 12" descr="artrustringrh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56" y="1440"/>
              <a:ext cx="1426" cy="720"/>
            </a:xfrm>
            <a:prstGeom prst="rect">
              <a:avLst/>
            </a:prstGeom>
            <a:noFill/>
          </p:spPr>
        </p:pic>
        <p:sp>
          <p:nvSpPr>
            <p:cNvPr id="301069" name="Text Box 13"/>
            <p:cNvSpPr txBox="1">
              <a:spLocks noChangeArrowheads="1"/>
            </p:cNvSpPr>
            <p:nvPr/>
          </p:nvSpPr>
          <p:spPr bwMode="auto">
            <a:xfrm>
              <a:off x="3595" y="1397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Symbol" pitchFamily="-108" charset="2"/>
                </a:rPr>
                <a:t>r</a:t>
              </a:r>
            </a:p>
          </p:txBody>
        </p:sp>
      </p:grpSp>
      <p:pic>
        <p:nvPicPr>
          <p:cNvPr id="30108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669088" y="1824038"/>
            <a:ext cx="18319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2368550" cy="823913"/>
            <a:chOff x="4128" y="2160"/>
            <a:chExt cx="1492" cy="519"/>
          </a:xfrm>
        </p:grpSpPr>
        <p:pic>
          <p:nvPicPr>
            <p:cNvPr id="301085" name="Picture 2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8" y="2160"/>
              <a:ext cx="14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1086" name="Rectangle 30"/>
            <p:cNvSpPr>
              <a:spLocks noChangeArrowheads="1"/>
            </p:cNvSpPr>
            <p:nvPr/>
          </p:nvSpPr>
          <p:spPr bwMode="auto">
            <a:xfrm>
              <a:off x="4416" y="2448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hep-ph/9606390 </a:t>
              </a:r>
            </a:p>
          </p:txBody>
        </p:sp>
      </p:grpSp>
      <p:graphicFrame>
        <p:nvGraphicFramePr>
          <p:cNvPr id="301197" name="Group 141"/>
          <p:cNvGraphicFramePr>
            <a:graphicFrameLocks noGrp="1"/>
          </p:cNvGraphicFramePr>
          <p:nvPr/>
        </p:nvGraphicFramePr>
        <p:xfrm>
          <a:off x="152400" y="4190047"/>
          <a:ext cx="3505200" cy="1677353"/>
        </p:xfrm>
        <a:graphic>
          <a:graphicData uri="http://schemas.openxmlformats.org/drawingml/2006/table">
            <a:tbl>
              <a:tblPr/>
              <a:tblGrid>
                <a:gridCol w="1827178"/>
                <a:gridCol w="1678022"/>
              </a:tblGrid>
              <a:tr h="518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Fraction of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08" charset="2"/>
                        </a:rPr>
                        <a:t> r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 in 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0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% left from 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0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 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20%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40%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~75%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~50%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152400" y="5486400"/>
            <a:ext cx="34290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Fraction of direct </a:t>
            </a:r>
            <a:r>
              <a:rPr lang="en-US" sz="2000" dirty="0" err="1"/>
              <a:t>kaons</a:t>
            </a:r>
            <a:r>
              <a:rPr lang="en-US" sz="2000" dirty="0"/>
              <a:t> may be significantly higher than the fraction of direct </a:t>
            </a:r>
            <a:r>
              <a:rPr lang="en-US" sz="2000" dirty="0" err="1"/>
              <a:t>pions</a:t>
            </a:r>
            <a:r>
              <a:rPr lang="en-US" sz="2000" dirty="0"/>
              <a:t>.  </a:t>
            </a:r>
          </a:p>
        </p:txBody>
      </p:sp>
      <p:pic>
        <p:nvPicPr>
          <p:cNvPr id="301199" name="Picture 1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4286250"/>
            <a:ext cx="36607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200" name="Text Box 144"/>
          <p:cNvSpPr txBox="1">
            <a:spLocks noChangeArrowheads="1"/>
          </p:cNvSpPr>
          <p:nvPr/>
        </p:nvSpPr>
        <p:spPr bwMode="auto">
          <a:xfrm>
            <a:off x="6858000" y="5562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LUND-MC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80181" y="0"/>
            <a:ext cx="263748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Collins effect</a:t>
            </a: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5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24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6" grpId="0" animBg="1"/>
      <p:bldP spid="3012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25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673350" y="5585397"/>
            <a:ext cx="3644900" cy="891603"/>
          </a:xfrm>
          <a:prstGeom prst="roundRect">
            <a:avLst/>
          </a:prstGeom>
          <a:noFill/>
          <a:ln>
            <a:solidFill>
              <a:srgbClr val="FF6600"/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8600" y="2285999"/>
            <a:ext cx="8686800" cy="1669443"/>
          </a:xfrm>
          <a:prstGeom prst="roundRect">
            <a:avLst/>
          </a:prstGeom>
          <a:noFill/>
          <a:ln>
            <a:solidFill>
              <a:srgbClr val="FF6600"/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3" descr="CLAS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144" y="0"/>
            <a:ext cx="14798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2844800" cy="596900"/>
            <a:chOff x="384" y="624"/>
            <a:chExt cx="1792" cy="376"/>
          </a:xfrm>
        </p:grpSpPr>
        <p:pic>
          <p:nvPicPr>
            <p:cNvPr id="43022" name="Picture 4" descr="muldtab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624"/>
              <a:ext cx="140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Text Box 5"/>
            <p:cNvSpPr txBox="1">
              <a:spLocks noChangeArrowheads="1"/>
            </p:cNvSpPr>
            <p:nvPr/>
          </p:nvSpPr>
          <p:spPr bwMode="auto">
            <a:xfrm>
              <a:off x="384" y="687"/>
              <a:ext cx="5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Symbol" charset="2"/>
                </a:rPr>
                <a:t>s</a:t>
              </a:r>
              <a:r>
                <a:rPr lang="en-US" sz="2000" baseline="-25000">
                  <a:latin typeface="Calibri" charset="0"/>
                </a:rPr>
                <a:t>UT</a:t>
              </a:r>
              <a:r>
                <a:rPr lang="en-US" sz="2000">
                  <a:latin typeface="Calibri" charset="0"/>
                </a:rPr>
                <a:t> ~</a:t>
              </a:r>
            </a:p>
          </p:txBody>
        </p:sp>
        <p:sp>
          <p:nvSpPr>
            <p:cNvPr id="43024" name="Text Box 6"/>
            <p:cNvSpPr txBox="1">
              <a:spLocks noChangeArrowheads="1"/>
            </p:cNvSpPr>
            <p:nvPr/>
          </p:nvSpPr>
          <p:spPr bwMode="auto">
            <a:xfrm>
              <a:off x="432" y="624"/>
              <a:ext cx="4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latin typeface="Calibri" charset="0"/>
                </a:rPr>
                <a:t>Collins</a:t>
              </a:r>
            </a:p>
          </p:txBody>
        </p:sp>
      </p:grp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87177" y="838200"/>
            <a:ext cx="3270823" cy="5847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charset="0"/>
              </a:rPr>
              <a:t>Study A</a:t>
            </a:r>
            <a:r>
              <a:rPr lang="en-US" sz="1600" baseline="-25000" dirty="0" smtClean="0">
                <a:latin typeface="Calibri" charset="0"/>
              </a:rPr>
              <a:t>UT</a:t>
            </a:r>
            <a:r>
              <a:rPr lang="en-US" sz="1600" dirty="0" smtClean="0">
                <a:latin typeface="Calibri" charset="0"/>
              </a:rPr>
              <a:t> at large </a:t>
            </a:r>
            <a:r>
              <a:rPr lang="en-US" sz="1600" dirty="0" err="1" smtClean="0">
                <a:latin typeface="Calibri" charset="0"/>
              </a:rPr>
              <a:t>x</a:t>
            </a:r>
            <a:r>
              <a:rPr lang="en-US" sz="1600" dirty="0" smtClean="0">
                <a:latin typeface="Calibri" charset="0"/>
              </a:rPr>
              <a:t> (valence)  where models are mostly  </a:t>
            </a:r>
            <a:r>
              <a:rPr lang="en-US" sz="1600" dirty="0" err="1" smtClean="0">
                <a:latin typeface="Calibri" charset="0"/>
              </a:rPr>
              <a:t>unconstrined</a:t>
            </a:r>
            <a:endParaRPr lang="en-US" sz="1600" dirty="0">
              <a:latin typeface="Calibri" charset="0"/>
            </a:endParaRPr>
          </a:p>
        </p:txBody>
      </p:sp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8113" y="1447801"/>
            <a:ext cx="6223374" cy="27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4800" y="76200"/>
            <a:ext cx="8305800" cy="609600"/>
          </a:xfrm>
          <a:prstGeom prst="rect">
            <a:avLst/>
          </a:prstGeom>
          <a:noFill/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Collins asymmetry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26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6400800" y="5128736"/>
            <a:ext cx="2438400" cy="7386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(P=85%, </a:t>
            </a:r>
            <a:r>
              <a:rPr lang="en-US" sz="1400" b="1" dirty="0" err="1" smtClean="0">
                <a:latin typeface="Times New Roman" pitchFamily="-65" charset="0"/>
              </a:rPr>
              <a:t>f</a:t>
            </a:r>
            <a:r>
              <a:rPr lang="en-US" sz="1400" b="1" dirty="0" smtClean="0">
                <a:latin typeface="Times New Roman" pitchFamily="-65" charset="0"/>
              </a:rPr>
              <a:t>=0.14) </a:t>
            </a:r>
          </a:p>
          <a:p>
            <a:r>
              <a:rPr lang="en-US" sz="1400" b="1" dirty="0" smtClean="0">
                <a:latin typeface="Times New Roman" pitchFamily="-65" charset="0"/>
              </a:rPr>
              <a:t>L=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216343" y="4475202"/>
            <a:ext cx="2667001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65" charset="0"/>
              </a:rPr>
              <a:t>Curves </a:t>
            </a:r>
            <a:r>
              <a:rPr lang="en-US" sz="1600" dirty="0" err="1" smtClean="0">
                <a:latin typeface="Calibri" pitchFamily="-65" charset="0"/>
              </a:rPr>
              <a:t>fom</a:t>
            </a:r>
            <a:r>
              <a:rPr lang="en-US" sz="1600" dirty="0" smtClean="0">
                <a:latin typeface="Calibri" pitchFamily="-65" charset="0"/>
              </a:rPr>
              <a:t> A.V. </a:t>
            </a:r>
            <a:r>
              <a:rPr lang="en-US" sz="1600" dirty="0" err="1" smtClean="0">
                <a:latin typeface="Calibri" pitchFamily="-65" charset="0"/>
              </a:rPr>
              <a:t>Efremov</a:t>
            </a:r>
            <a:r>
              <a:rPr lang="en-US" sz="1600" dirty="0" smtClean="0">
                <a:latin typeface="Calibri" pitchFamily="-65" charset="0"/>
              </a:rPr>
              <a:t> </a:t>
            </a:r>
            <a:r>
              <a:rPr lang="en-US" sz="1600" dirty="0">
                <a:latin typeface="Calibri" pitchFamily="-65" charset="0"/>
              </a:rPr>
              <a:t>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/>
              <a:t>PRD76:094025,2006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544488"/>
            <a:ext cx="2527300" cy="3898900"/>
          </a:xfrm>
          <a:prstGeom prst="rect">
            <a:avLst/>
          </a:prstGeom>
          <a:solidFill>
            <a:schemeClr val="bg1">
              <a:alpha val="14000"/>
            </a:schemeClr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224612"/>
            <a:ext cx="2892425" cy="1109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5269426"/>
            <a:ext cx="2889250" cy="11739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6169" y="2057400"/>
            <a:ext cx="164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Tensor charge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asellaDiTesto 3"/>
          <p:cNvSpPr txBox="1">
            <a:spLocks noChangeArrowheads="1"/>
          </p:cNvSpPr>
          <p:nvPr/>
        </p:nvSpPr>
        <p:spPr bwMode="auto">
          <a:xfrm>
            <a:off x="90488" y="762000"/>
            <a:ext cx="371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ea typeface="ＭＳ Ｐゴシック" pitchFamily="-65" charset="-128"/>
                <a:cs typeface="ＭＳ Ｐゴシック" pitchFamily="-65" charset="-128"/>
              </a:rPr>
              <a:t>unpolarized beam, transv. target</a:t>
            </a:r>
          </a:p>
        </p:txBody>
      </p:sp>
      <p:grpSp>
        <p:nvGrpSpPr>
          <p:cNvPr id="2" name="Gruppo 41"/>
          <p:cNvGrpSpPr>
            <a:grpSpLocks/>
          </p:cNvGrpSpPr>
          <p:nvPr/>
        </p:nvGrpSpPr>
        <p:grpSpPr bwMode="auto">
          <a:xfrm>
            <a:off x="4314825" y="898525"/>
            <a:ext cx="3686175" cy="701675"/>
            <a:chOff x="2895600" y="914400"/>
            <a:chExt cx="3686175" cy="701675"/>
          </a:xfrm>
        </p:grpSpPr>
        <p:pic>
          <p:nvPicPr>
            <p:cNvPr id="12318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58147"/>
            <a:stretch>
              <a:fillRect/>
            </a:stretch>
          </p:blipFill>
          <p:spPr bwMode="auto">
            <a:xfrm>
              <a:off x="2895600" y="914400"/>
              <a:ext cx="207168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9" name="Picture 5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 l="74760"/>
            <a:stretch>
              <a:fillRect/>
            </a:stretch>
          </p:blipFill>
          <p:spPr bwMode="auto">
            <a:xfrm>
              <a:off x="5334000" y="914400"/>
              <a:ext cx="12477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0" name="Rectangle 52"/>
            <p:cNvSpPr>
              <a:spLocks noChangeArrowheads="1"/>
            </p:cNvSpPr>
            <p:nvPr/>
          </p:nvSpPr>
          <p:spPr bwMode="auto">
            <a:xfrm>
              <a:off x="4800600" y="914400"/>
              <a:ext cx="5461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ea typeface="ＭＳ Ｐゴシック" pitchFamily="-65" charset="-128"/>
                  <a:cs typeface="ＭＳ Ｐゴシック" pitchFamily="-65" charset="-128"/>
                  <a:sym typeface="Symbol" pitchFamily="-65" charset="2"/>
                </a:rPr>
                <a:t></a:t>
              </a:r>
              <a:endParaRPr lang="en-US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2295" name="Rectangle 56"/>
          <p:cNvSpPr>
            <a:spLocks noChangeArrowheads="1"/>
          </p:cNvSpPr>
          <p:nvPr/>
        </p:nvSpPr>
        <p:spPr bwMode="auto">
          <a:xfrm>
            <a:off x="228600" y="4876800"/>
            <a:ext cx="3028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B25FF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Exciting relation:</a:t>
            </a:r>
            <a:endParaRPr lang="en-US" b="1" dirty="0"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600" b="1" dirty="0"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(in bag &amp; spectator model)</a:t>
            </a:r>
            <a:r>
              <a:rPr lang="en-US" b="1" dirty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grpSp>
        <p:nvGrpSpPr>
          <p:cNvPr id="3" name="Gruppo 40"/>
          <p:cNvGrpSpPr>
            <a:grpSpLocks/>
          </p:cNvGrpSpPr>
          <p:nvPr/>
        </p:nvGrpSpPr>
        <p:grpSpPr bwMode="auto">
          <a:xfrm>
            <a:off x="4343400" y="2743200"/>
            <a:ext cx="4648200" cy="3509963"/>
            <a:chOff x="4343400" y="2895600"/>
            <a:chExt cx="4648200" cy="3509963"/>
          </a:xfrm>
        </p:grpSpPr>
        <p:pic>
          <p:nvPicPr>
            <p:cNvPr id="1231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2895600"/>
              <a:ext cx="4648200" cy="350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CasellaDiTesto 39"/>
            <p:cNvSpPr txBox="1">
              <a:spLocks noChangeArrowheads="1"/>
            </p:cNvSpPr>
            <p:nvPr/>
          </p:nvSpPr>
          <p:spPr bwMode="auto">
            <a:xfrm>
              <a:off x="7391400" y="5410200"/>
              <a:ext cx="14269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400" b="1" i="1">
                  <a:ea typeface="ＭＳ Ｐゴシック" pitchFamily="-65" charset="-128"/>
                  <a:cs typeface="ＭＳ Ｐゴシック" pitchFamily="-65" charset="-128"/>
                </a:rPr>
                <a:t>Avakian et al., </a:t>
              </a:r>
            </a:p>
            <a:p>
              <a:r>
                <a:rPr lang="it-IT" sz="1400" b="1" i="1">
                  <a:ea typeface="ＭＳ Ｐゴシック" pitchFamily="-65" charset="-128"/>
                  <a:cs typeface="ＭＳ Ｐゴシック" pitchFamily="-65" charset="-128"/>
                </a:rPr>
                <a:t>PRD78,114024</a:t>
              </a:r>
            </a:p>
          </p:txBody>
        </p:sp>
      </p:grpSp>
      <p:grpSp>
        <p:nvGrpSpPr>
          <p:cNvPr id="4" name="Gruppo 41"/>
          <p:cNvGrpSpPr>
            <a:grpSpLocks/>
          </p:cNvGrpSpPr>
          <p:nvPr/>
        </p:nvGrpSpPr>
        <p:grpSpPr bwMode="auto">
          <a:xfrm>
            <a:off x="0" y="1295400"/>
            <a:ext cx="3886200" cy="3505200"/>
            <a:chOff x="0" y="2971800"/>
            <a:chExt cx="3886200" cy="3505200"/>
          </a:xfrm>
        </p:grpSpPr>
        <p:grpSp>
          <p:nvGrpSpPr>
            <p:cNvPr id="5" name="Gruppo 39"/>
            <p:cNvGrpSpPr>
              <a:grpSpLocks/>
            </p:cNvGrpSpPr>
            <p:nvPr/>
          </p:nvGrpSpPr>
          <p:grpSpPr bwMode="auto">
            <a:xfrm>
              <a:off x="0" y="2971800"/>
              <a:ext cx="3886200" cy="3505200"/>
              <a:chOff x="0" y="2971800"/>
              <a:chExt cx="3886200" cy="3505200"/>
            </a:xfrm>
          </p:grpSpPr>
          <p:sp>
            <p:nvSpPr>
              <p:cNvPr id="12302" name="Rettangolo 38"/>
              <p:cNvSpPr>
                <a:spLocks noChangeArrowheads="1"/>
              </p:cNvSpPr>
              <p:nvPr/>
            </p:nvSpPr>
            <p:spPr bwMode="auto">
              <a:xfrm>
                <a:off x="76200" y="2971800"/>
                <a:ext cx="3810000" cy="3505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03" name="Rectangle 3"/>
              <p:cNvSpPr>
                <a:spLocks noChangeArrowheads="1"/>
              </p:cNvSpPr>
              <p:nvPr/>
            </p:nvSpPr>
            <p:spPr bwMode="auto">
              <a:xfrm>
                <a:off x="0" y="2971800"/>
                <a:ext cx="36576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B25FF"/>
                    </a:solidFill>
                    <a:latin typeface="Tahoma" pitchFamily="-65" charset="0"/>
                    <a:ea typeface="ＭＳ Ｐゴシック" pitchFamily="-65" charset="-128"/>
                    <a:cs typeface="ＭＳ Ｐゴシック" pitchFamily="-65" charset="-128"/>
                  </a:rPr>
                  <a:t>non spherical shape of the nucleon</a:t>
                </a:r>
                <a:r>
                  <a:rPr lang="en-US" sz="2000" b="1">
                    <a:solidFill>
                      <a:srgbClr val="000000"/>
                    </a:solidFill>
                    <a:latin typeface="Tahoma" pitchFamily="-65" charset="0"/>
                    <a:ea typeface="ＭＳ Ｐゴシック" pitchFamily="-65" charset="-128"/>
                    <a:cs typeface="ＭＳ Ｐゴシック" pitchFamily="-65" charset="-128"/>
                  </a:rPr>
                  <a:t> </a:t>
                </a:r>
                <a:endParaRPr lang="en-US" sz="1200" b="1">
                  <a:solidFill>
                    <a:srgbClr val="000000"/>
                  </a:solidFill>
                  <a:latin typeface="Helvetic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12304" name="Picture 8" descr="pretzelosity_pasquini_0806"/>
              <p:cNvPicPr>
                <a:picLocks noChangeAspect="1" noChangeArrowheads="1"/>
              </p:cNvPicPr>
              <p:nvPr/>
            </p:nvPicPr>
            <p:blipFill>
              <a:blip r:embed="rId8"/>
              <a:srcRect l="53073" t="67108" r="12062" b="18642"/>
              <a:stretch>
                <a:fillRect/>
              </a:stretch>
            </p:blipFill>
            <p:spPr bwMode="auto">
              <a:xfrm>
                <a:off x="1236836" y="3935527"/>
                <a:ext cx="2524649" cy="127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5" name="Rectangle 9"/>
              <p:cNvSpPr>
                <a:spLocks noChangeArrowheads="1"/>
              </p:cNvSpPr>
              <p:nvPr/>
            </p:nvSpPr>
            <p:spPr bwMode="auto">
              <a:xfrm>
                <a:off x="1902271" y="3581400"/>
                <a:ext cx="1199940" cy="45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ea typeface="ＭＳ Ｐゴシック" pitchFamily="-65" charset="-128"/>
                    <a:cs typeface="ＭＳ Ｐゴシック" pitchFamily="-65" charset="-128"/>
                  </a:rPr>
                  <a:t>u quark</a:t>
                </a:r>
              </a:p>
            </p:txBody>
          </p:sp>
          <p:sp>
            <p:nvSpPr>
              <p:cNvPr id="12306" name="Rectangle 10"/>
              <p:cNvSpPr>
                <a:spLocks noChangeArrowheads="1"/>
              </p:cNvSpPr>
              <p:nvPr/>
            </p:nvSpPr>
            <p:spPr bwMode="auto">
              <a:xfrm>
                <a:off x="834802" y="5031844"/>
                <a:ext cx="710106" cy="39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  <a:r>
                  <a:rPr lang="en-US" sz="2000" baseline="-25000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=0</a:t>
                </a:r>
              </a:p>
            </p:txBody>
          </p:sp>
          <p:sp>
            <p:nvSpPr>
              <p:cNvPr id="12307" name="Rectangle 11"/>
              <p:cNvSpPr>
                <a:spLocks noChangeArrowheads="1"/>
              </p:cNvSpPr>
              <p:nvPr/>
            </p:nvSpPr>
            <p:spPr bwMode="auto">
              <a:xfrm>
                <a:off x="2286000" y="5943600"/>
                <a:ext cx="1500310" cy="39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  <a:r>
                  <a:rPr lang="en-US" sz="2000" baseline="-25000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=2.0 GeV</a:t>
                </a:r>
                <a:endParaRPr lang="en-US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08" name="Line 19"/>
              <p:cNvSpPr>
                <a:spLocks noChangeShapeType="1"/>
              </p:cNvSpPr>
              <p:nvPr/>
            </p:nvSpPr>
            <p:spPr bwMode="auto">
              <a:xfrm flipH="1">
                <a:off x="1236836" y="4572955"/>
                <a:ext cx="813310" cy="566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9" name="Line 19"/>
              <p:cNvSpPr>
                <a:spLocks noChangeShapeType="1"/>
              </p:cNvSpPr>
              <p:nvPr/>
            </p:nvSpPr>
            <p:spPr bwMode="auto">
              <a:xfrm>
                <a:off x="3276600" y="5029200"/>
                <a:ext cx="155798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0" name="Freccia a destra 32"/>
              <p:cNvSpPr>
                <a:spLocks noChangeArrowheads="1"/>
              </p:cNvSpPr>
              <p:nvPr/>
            </p:nvSpPr>
            <p:spPr bwMode="auto">
              <a:xfrm>
                <a:off x="228600" y="4469674"/>
                <a:ext cx="533400" cy="152400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11" name="CasellaDiTesto 33"/>
              <p:cNvSpPr txBox="1">
                <a:spLocks noChangeArrowheads="1"/>
              </p:cNvSpPr>
              <p:nvPr/>
            </p:nvSpPr>
            <p:spPr bwMode="auto">
              <a:xfrm>
                <a:off x="228600" y="4012474"/>
                <a:ext cx="4683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2000" b="1">
                    <a:ea typeface="ＭＳ Ｐゴシック" pitchFamily="-65" charset="-128"/>
                    <a:cs typeface="ＭＳ Ｐゴシック" pitchFamily="-65" charset="-128"/>
                  </a:rPr>
                  <a:t>S</a:t>
                </a:r>
                <a:r>
                  <a:rPr lang="it-IT" sz="2000" b="1" baseline="-25000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endParaRPr lang="it-IT" sz="2000" b="1" baseline="-2500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12" name="Rectangle 26"/>
              <p:cNvSpPr>
                <a:spLocks noChangeArrowheads="1"/>
              </p:cNvSpPr>
              <p:nvPr/>
            </p:nvSpPr>
            <p:spPr bwMode="auto">
              <a:xfrm>
                <a:off x="152400" y="5635337"/>
                <a:ext cx="2209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ea typeface="ＭＳ Ｐゴシック" pitchFamily="-65" charset="-128"/>
                    <a:cs typeface="ＭＳ Ｐゴシック" pitchFamily="-65" charset="-128"/>
                  </a:rPr>
                  <a:t>B. Pasquini et al. arXiv:0806.2298 </a:t>
                </a:r>
              </a:p>
            </p:txBody>
          </p:sp>
        </p:grpSp>
        <p:cxnSp>
          <p:nvCxnSpPr>
            <p:cNvPr id="12300" name="Connettore 2 29"/>
            <p:cNvCxnSpPr>
              <a:cxnSpLocks noChangeShapeType="1"/>
            </p:cNvCxnSpPr>
            <p:nvPr/>
          </p:nvCxnSpPr>
          <p:spPr bwMode="auto">
            <a:xfrm rot="10800000" flipV="1">
              <a:off x="264459" y="4876800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301" name="Rettangolo 35"/>
            <p:cNvSpPr>
              <a:spLocks noChangeArrowheads="1"/>
            </p:cNvSpPr>
            <p:nvPr/>
          </p:nvSpPr>
          <p:spPr bwMode="auto">
            <a:xfrm>
              <a:off x="228600" y="4876800"/>
              <a:ext cx="4251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r>
                <a:rPr lang="en-US" sz="2000" baseline="-25000">
                  <a:solidFill>
                    <a:srgbClr val="000000"/>
                  </a:solidFill>
                  <a:ea typeface="ＭＳ Ｐゴシック" pitchFamily="-65" charset="-128"/>
                  <a:cs typeface="ＭＳ Ｐゴシック" pitchFamily="-65" charset="-128"/>
                  <a:sym typeface="Symbol" pitchFamily="-65" charset="2"/>
                </a:rPr>
                <a:t></a:t>
              </a:r>
              <a:endParaRPr lang="it-IT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04800" y="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Pretzelosity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uppo 42"/>
          <p:cNvGrpSpPr>
            <a:grpSpLocks/>
          </p:cNvGrpSpPr>
          <p:nvPr/>
        </p:nvGrpSpPr>
        <p:grpSpPr bwMode="auto">
          <a:xfrm>
            <a:off x="304800" y="5562600"/>
            <a:ext cx="4114800" cy="914400"/>
            <a:chOff x="3276600" y="5105400"/>
            <a:chExt cx="4114800" cy="914400"/>
          </a:xfrm>
        </p:grpSpPr>
        <p:sp>
          <p:nvSpPr>
            <p:cNvPr id="12317" name="Rectangle 57"/>
            <p:cNvSpPr>
              <a:spLocks noChangeArrowheads="1"/>
            </p:cNvSpPr>
            <p:nvPr/>
          </p:nvSpPr>
          <p:spPr bwMode="auto">
            <a:xfrm>
              <a:off x="3276600" y="5105400"/>
              <a:ext cx="4114800" cy="914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3363912" y="5232400"/>
            <a:ext cx="3875088" cy="558800"/>
          </p:xfrm>
          <a:graphic>
            <a:graphicData uri="http://schemas.openxmlformats.org/presentationml/2006/ole">
              <p:oleObj spid="_x0000_s367618" name="Equation" r:id="rId9" imgW="7315200" imgH="1054100" progId="Equation.3">
                <p:embed/>
              </p:oleObj>
            </a:graphicData>
          </a:graphic>
        </p:graphicFrame>
      </p:grpSp>
      <p:sp>
        <p:nvSpPr>
          <p:cNvPr id="31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27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7" name="Rectangle 66"/>
          <p:cNvSpPr>
            <a:spLocks noChangeArrowheads="1"/>
          </p:cNvSpPr>
          <p:nvPr/>
        </p:nvSpPr>
        <p:spPr bwMode="auto">
          <a:xfrm>
            <a:off x="6019800" y="1852136"/>
            <a:ext cx="2438400" cy="7386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(P=85%, </a:t>
            </a:r>
            <a:r>
              <a:rPr lang="en-US" sz="1400" b="1" dirty="0" err="1" smtClean="0">
                <a:latin typeface="Times New Roman" pitchFamily="-65" charset="0"/>
              </a:rPr>
              <a:t>f</a:t>
            </a:r>
            <a:r>
              <a:rPr lang="en-US" sz="1400" b="1" dirty="0" smtClean="0">
                <a:latin typeface="Times New Roman" pitchFamily="-65" charset="0"/>
              </a:rPr>
              <a:t>=0.14) </a:t>
            </a:r>
          </a:p>
          <a:p>
            <a:r>
              <a:rPr lang="en-US" sz="1400" b="1" dirty="0" smtClean="0">
                <a:latin typeface="Times New Roman" pitchFamily="-65" charset="0"/>
              </a:rPr>
              <a:t>L=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ttangolo 9"/>
          <p:cNvSpPr>
            <a:spLocks noChangeArrowheads="1"/>
          </p:cNvSpPr>
          <p:nvPr/>
        </p:nvSpPr>
        <p:spPr bwMode="auto">
          <a:xfrm>
            <a:off x="304800" y="849313"/>
            <a:ext cx="3684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65" charset="0"/>
              </a:rPr>
              <a:t>unpolarized beam, transverse target</a:t>
            </a:r>
            <a:r>
              <a:rPr lang="en-US">
                <a:latin typeface="Calibri" pitchFamily="-65" charset="0"/>
              </a:rPr>
              <a:t> </a:t>
            </a:r>
            <a:endParaRPr lang="it-IT">
              <a:latin typeface="Calibri" pitchFamily="-65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6858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5108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019800" y="4191000"/>
            <a:ext cx="1474788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65" charset="0"/>
                <a:hlinkClick r:id="rId6"/>
              </a:rPr>
              <a:t>S. Arnold</a:t>
            </a:r>
            <a:r>
              <a:rPr lang="en-US" sz="1600" dirty="0">
                <a:latin typeface="Calibri" pitchFamily="-65" charset="0"/>
              </a:rPr>
              <a:t> 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>
                <a:latin typeface="Calibri" pitchFamily="-65" charset="0"/>
              </a:rPr>
              <a:t>arXiv</a:t>
            </a:r>
            <a:r>
              <a:rPr lang="en-US" sz="1400" b="1" dirty="0">
                <a:latin typeface="Calibri" pitchFamily="-65" charset="0"/>
              </a:rPr>
              <a:t>:0805.2137</a:t>
            </a:r>
            <a:r>
              <a:rPr lang="en-US" sz="1400" dirty="0">
                <a:latin typeface="Calibri" pitchFamily="-65" charset="0"/>
              </a:rPr>
              <a:t> 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5715000" y="5309642"/>
            <a:ext cx="25908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65" charset="0"/>
                <a:hlinkClick r:id="rId7"/>
              </a:rPr>
              <a:t>M. Anselmino</a:t>
            </a:r>
            <a:r>
              <a:rPr lang="en-US" sz="1600" dirty="0">
                <a:latin typeface="Calibri" pitchFamily="-65" charset="0"/>
              </a:rPr>
              <a:t> 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>
                <a:latin typeface="Calibri" pitchFamily="-65" charset="0"/>
              </a:rPr>
              <a:t>arXiv</a:t>
            </a:r>
            <a:r>
              <a:rPr lang="en-US" sz="1400" b="1" dirty="0">
                <a:latin typeface="Calibri" pitchFamily="-65" charset="0"/>
              </a:rPr>
              <a:t>:0805.2677</a:t>
            </a:r>
            <a:r>
              <a:rPr lang="en-US" sz="14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/>
              <a:t>Eur.Phys.J.A39:89-100,2009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11272" name="Line 22"/>
          <p:cNvSpPr>
            <a:spLocks noChangeShapeType="1"/>
          </p:cNvSpPr>
          <p:nvPr/>
        </p:nvSpPr>
        <p:spPr bwMode="auto">
          <a:xfrm flipH="1" flipV="1">
            <a:off x="4343400" y="38862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23"/>
          <p:cNvSpPr>
            <a:spLocks noChangeShapeType="1"/>
          </p:cNvSpPr>
          <p:nvPr/>
        </p:nvSpPr>
        <p:spPr bwMode="auto">
          <a:xfrm>
            <a:off x="4419600" y="5257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04800" y="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Sivers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effect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790575" y="1384300"/>
          <a:ext cx="2257425" cy="444500"/>
        </p:xfrm>
        <a:graphic>
          <a:graphicData uri="http://schemas.openxmlformats.org/presentationml/2006/ole">
            <p:oleObj spid="_x0000_s149509" name="Equation" r:id="rId8" imgW="1028700" imgH="203200" progId="Equation.3">
              <p:embed/>
            </p:oleObj>
          </a:graphicData>
        </a:graphic>
      </p:graphicFrame>
      <p:sp>
        <p:nvSpPr>
          <p:cNvPr id="1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28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2362200" y="2221468"/>
            <a:ext cx="2438400" cy="7386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(P=85%, </a:t>
            </a:r>
            <a:r>
              <a:rPr lang="en-US" sz="1400" b="1" dirty="0" err="1" smtClean="0">
                <a:latin typeface="Times New Roman" pitchFamily="-65" charset="0"/>
              </a:rPr>
              <a:t>f</a:t>
            </a:r>
            <a:r>
              <a:rPr lang="en-US" sz="1400" b="1" dirty="0" smtClean="0">
                <a:latin typeface="Times New Roman" pitchFamily="-65" charset="0"/>
              </a:rPr>
              <a:t>=0.14) </a:t>
            </a:r>
          </a:p>
          <a:p>
            <a:r>
              <a:rPr lang="en-US" sz="1400" b="1" dirty="0" smtClean="0">
                <a:latin typeface="Times New Roman" pitchFamily="-65" charset="0"/>
              </a:rPr>
              <a:t>L=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1858963"/>
            <a:ext cx="2514600" cy="4497387"/>
            <a:chOff x="192" y="1171"/>
            <a:chExt cx="1584" cy="2833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36" y="1171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92" y="3427"/>
              <a:ext cx="15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latin typeface="Arial" pitchFamily="-108" charset="0"/>
                </a:rPr>
                <a:t>Proton form factors, </a:t>
              </a:r>
              <a:r>
                <a:rPr lang="en-US" b="0" dirty="0">
                  <a:solidFill>
                    <a:srgbClr val="FF0000"/>
                  </a:solidFill>
                  <a:latin typeface="Arial" pitchFamily="-108" charset="0"/>
                </a:rPr>
                <a:t>transverse </a:t>
              </a:r>
              <a:r>
                <a:rPr lang="en-US" b="0" dirty="0">
                  <a:latin typeface="Arial" pitchFamily="-108" charset="0"/>
                </a:rPr>
                <a:t>charge &amp; current densities</a:t>
              </a:r>
            </a:p>
          </p:txBody>
        </p:sp>
        <p:pic>
          <p:nvPicPr>
            <p:cNvPr id="11271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67"/>
              <a:ext cx="1065" cy="1802"/>
            </a:xfrm>
            <a:prstGeom prst="rect">
              <a:avLst/>
            </a:prstGeom>
            <a:noFill/>
          </p:spPr>
        </p:pic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670050" y="1066800"/>
            <a:ext cx="5376863" cy="560388"/>
            <a:chOff x="1052" y="748"/>
            <a:chExt cx="3387" cy="353"/>
          </a:xfrm>
        </p:grpSpPr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1056" y="748"/>
              <a:ext cx="27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latin typeface="Arial" pitchFamily="-108" charset="0"/>
                </a:rPr>
                <a:t>D. Mueller, X. Ji, A. Radyushkin, A. Belitsky, …</a:t>
              </a:r>
              <a:endParaRPr lang="en-US" sz="1600">
                <a:latin typeface="Arial" pitchFamily="-108" charset="0"/>
              </a:endParaRPr>
            </a:p>
          </p:txBody>
        </p:sp>
        <p:sp>
          <p:nvSpPr>
            <p:cNvPr id="11300" name="Text Box 36"/>
            <p:cNvSpPr txBox="1">
              <a:spLocks noChangeArrowheads="1"/>
            </p:cNvSpPr>
            <p:nvPr/>
          </p:nvSpPr>
          <p:spPr bwMode="auto">
            <a:xfrm>
              <a:off x="1052" y="889"/>
              <a:ext cx="33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latin typeface="Arial" pitchFamily="-108" charset="0"/>
                </a:rPr>
                <a:t>M. </a:t>
              </a:r>
              <a:r>
                <a:rPr lang="en-US" sz="1600" b="0" dirty="0" err="1">
                  <a:latin typeface="Arial" pitchFamily="-108" charset="0"/>
                </a:rPr>
                <a:t>Burkardt</a:t>
              </a:r>
              <a:r>
                <a:rPr lang="en-US" sz="1600" b="0" dirty="0">
                  <a:latin typeface="Arial" pitchFamily="-108" charset="0"/>
                </a:rPr>
                <a:t>, … Interpretation in impact parameter space  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705600" y="1600200"/>
            <a:ext cx="2368550" cy="4994275"/>
            <a:chOff x="4224" y="1171"/>
            <a:chExt cx="1492" cy="314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224" y="1171"/>
              <a:ext cx="1492" cy="3146"/>
              <a:chOff x="4080" y="720"/>
              <a:chExt cx="1492" cy="3146"/>
            </a:xfrm>
          </p:grpSpPr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4080" y="720"/>
                <a:ext cx="1248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1274" name="Text Box 10"/>
              <p:cNvSpPr txBox="1">
                <a:spLocks noChangeArrowheads="1"/>
              </p:cNvSpPr>
              <p:nvPr/>
            </p:nvSpPr>
            <p:spPr bwMode="auto">
              <a:xfrm>
                <a:off x="4080" y="3116"/>
                <a:ext cx="1492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latin typeface="Arial" pitchFamily="-108" charset="0"/>
                  </a:rPr>
                  <a:t>Structure functions,</a:t>
                </a:r>
              </a:p>
              <a:p>
                <a:r>
                  <a:rPr lang="en-US" b="0" dirty="0">
                    <a:latin typeface="Arial" pitchFamily="-108" charset="0"/>
                  </a:rPr>
                  <a:t>quark </a:t>
                </a:r>
                <a:r>
                  <a:rPr lang="en-US" b="0" dirty="0">
                    <a:solidFill>
                      <a:srgbClr val="FF0000"/>
                    </a:solidFill>
                    <a:latin typeface="Arial" pitchFamily="-108" charset="0"/>
                  </a:rPr>
                  <a:t>longitudinal</a:t>
                </a:r>
              </a:p>
              <a:p>
                <a:r>
                  <a:rPr lang="en-US" b="0" dirty="0">
                    <a:latin typeface="Arial" pitchFamily="-108" charset="0"/>
                  </a:rPr>
                  <a:t>momentum &amp; </a:t>
                </a:r>
                <a:r>
                  <a:rPr lang="en-US" b="0" dirty="0" err="1">
                    <a:latin typeface="Arial" pitchFamily="-108" charset="0"/>
                  </a:rPr>
                  <a:t>helicity</a:t>
                </a:r>
                <a:r>
                  <a:rPr lang="en-US" b="0" dirty="0">
                    <a:latin typeface="Arial" pitchFamily="-108" charset="0"/>
                  </a:rPr>
                  <a:t> </a:t>
                </a:r>
              </a:p>
              <a:p>
                <a:r>
                  <a:rPr lang="en-US" b="0" dirty="0">
                    <a:latin typeface="Arial" pitchFamily="-108" charset="0"/>
                  </a:rPr>
                  <a:t>distributions</a:t>
                </a:r>
              </a:p>
            </p:txBody>
          </p:sp>
          <p:pic>
            <p:nvPicPr>
              <p:cNvPr id="11275" name="Picture 11" descr="fig02-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58" y="816"/>
                <a:ext cx="1074" cy="1975"/>
              </a:xfrm>
              <a:prstGeom prst="rect">
                <a:avLst/>
              </a:prstGeom>
              <a:noFill/>
            </p:spPr>
          </p:pic>
        </p:grp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4512" y="12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33400" y="15875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Comic Sans MS" pitchFamily="-108" charset="0"/>
              </a:rPr>
              <a:t>How is the proton charge density related to its quark momentum distribution? 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505200" y="3124200"/>
            <a:ext cx="1981200" cy="1350963"/>
            <a:chOff x="2208" y="1968"/>
            <a:chExt cx="1248" cy="851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208" y="1968"/>
              <a:ext cx="1248" cy="336"/>
            </a:xfrm>
            <a:prstGeom prst="leftRightArrow">
              <a:avLst>
                <a:gd name="adj1" fmla="val 50000"/>
                <a:gd name="adj2" fmla="val 74286"/>
              </a:avLst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678" y="2448"/>
              <a:ext cx="250" cy="3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33600" y="1752600"/>
            <a:ext cx="4737100" cy="4765675"/>
            <a:chOff x="1344" y="1315"/>
            <a:chExt cx="2984" cy="3002"/>
          </a:xfrm>
        </p:grpSpPr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344" y="1315"/>
              <a:ext cx="2984" cy="3002"/>
              <a:chOff x="1344" y="1248"/>
              <a:chExt cx="2984" cy="3002"/>
            </a:xfrm>
          </p:grpSpPr>
          <p:sp>
            <p:nvSpPr>
              <p:cNvPr id="11328" name="Rectangle 64"/>
              <p:cNvSpPr>
                <a:spLocks noChangeArrowheads="1"/>
              </p:cNvSpPr>
              <p:nvPr/>
            </p:nvSpPr>
            <p:spPr bwMode="auto">
              <a:xfrm>
                <a:off x="2074" y="1248"/>
                <a:ext cx="1584" cy="2333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29" name="Picture 65" descr="fig02-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54" y="1386"/>
                <a:ext cx="1419" cy="2058"/>
              </a:xfrm>
              <a:prstGeom prst="rect">
                <a:avLst/>
              </a:prstGeom>
              <a:noFill/>
            </p:spPr>
          </p:pic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1344" y="2588"/>
                <a:ext cx="2984" cy="417"/>
                <a:chOff x="1344" y="1714"/>
                <a:chExt cx="2984" cy="417"/>
              </a:xfrm>
            </p:grpSpPr>
            <p:sp>
              <p:nvSpPr>
                <p:cNvPr id="11331" name="AutoShape 67"/>
                <p:cNvSpPr>
                  <a:spLocks noChangeArrowheads="1"/>
                </p:cNvSpPr>
                <p:nvPr/>
              </p:nvSpPr>
              <p:spPr bwMode="auto">
                <a:xfrm rot="1611983">
                  <a:off x="1344" y="1714"/>
                  <a:ext cx="688" cy="321"/>
                </a:xfrm>
                <a:prstGeom prst="rightArrow">
                  <a:avLst>
                    <a:gd name="adj1" fmla="val 50000"/>
                    <a:gd name="adj2" fmla="val 53583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2" name="AutoShape 68"/>
                <p:cNvSpPr>
                  <a:spLocks noChangeArrowheads="1"/>
                </p:cNvSpPr>
                <p:nvPr/>
              </p:nvSpPr>
              <p:spPr bwMode="auto">
                <a:xfrm rot="-1783923">
                  <a:off x="3643" y="1811"/>
                  <a:ext cx="685" cy="320"/>
                </a:xfrm>
                <a:prstGeom prst="leftArrow">
                  <a:avLst>
                    <a:gd name="adj1" fmla="val 50000"/>
                    <a:gd name="adj2" fmla="val 53516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33" name="Text Box 69"/>
              <p:cNvSpPr txBox="1">
                <a:spLocks noChangeArrowheads="1"/>
              </p:cNvSpPr>
              <p:nvPr/>
            </p:nvSpPr>
            <p:spPr bwMode="auto">
              <a:xfrm>
                <a:off x="1920" y="3673"/>
                <a:ext cx="198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  <a:latin typeface="Arial" pitchFamily="-108" charset="0"/>
                  </a:rPr>
                  <a:t>Correlated </a:t>
                </a:r>
                <a:r>
                  <a:rPr lang="en-US" b="0" dirty="0">
                    <a:latin typeface="Arial" pitchFamily="-108" charset="0"/>
                  </a:rPr>
                  <a:t>quark momentum </a:t>
                </a:r>
              </a:p>
              <a:p>
                <a:r>
                  <a:rPr lang="en-US" b="0" dirty="0">
                    <a:latin typeface="Arial" pitchFamily="-108" charset="0"/>
                  </a:rPr>
                  <a:t>and </a:t>
                </a:r>
                <a:r>
                  <a:rPr lang="en-US" b="0" dirty="0" err="1">
                    <a:latin typeface="Arial" pitchFamily="-108" charset="0"/>
                  </a:rPr>
                  <a:t>helicity</a:t>
                </a:r>
                <a:r>
                  <a:rPr lang="en-US" b="0" dirty="0">
                    <a:latin typeface="Arial" pitchFamily="-108" charset="0"/>
                  </a:rPr>
                  <a:t> distributions in </a:t>
                </a:r>
              </a:p>
              <a:p>
                <a:r>
                  <a:rPr lang="en-US" b="0" dirty="0">
                    <a:latin typeface="Arial" pitchFamily="-108" charset="0"/>
                  </a:rPr>
                  <a:t>transverse space - </a:t>
                </a:r>
                <a:r>
                  <a:rPr lang="en-US" b="0" dirty="0" err="1">
                    <a:solidFill>
                      <a:srgbClr val="FF0000"/>
                    </a:solidFill>
                    <a:latin typeface="Arial" pitchFamily="-108" charset="0"/>
                  </a:rPr>
                  <a:t>GPDs</a:t>
                </a:r>
                <a:endParaRPr lang="en-US" b="0" dirty="0">
                  <a:solidFill>
                    <a:srgbClr val="FF0000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2677" y="150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1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9" descr="tabella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4114800"/>
            <a:ext cx="3956050" cy="2224087"/>
          </a:xfrm>
          <a:prstGeom prst="rect">
            <a:avLst/>
          </a:prstGeom>
          <a:noFill/>
        </p:spPr>
      </p:pic>
      <p:pic>
        <p:nvPicPr>
          <p:cNvPr id="42" name="Picture 41" descr="Snapshot 2009-09-27 10-27-26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17" y="4027737"/>
            <a:ext cx="3172483" cy="2500055"/>
          </a:xfrm>
          <a:prstGeom prst="rect">
            <a:avLst/>
          </a:prstGeom>
        </p:spPr>
      </p:pic>
      <p:sp>
        <p:nvSpPr>
          <p:cNvPr id="1601539" name="Text Box 3"/>
          <p:cNvSpPr txBox="1">
            <a:spLocks noChangeArrowheads="1"/>
          </p:cNvSpPr>
          <p:nvPr/>
        </p:nvSpPr>
        <p:spPr bwMode="auto">
          <a:xfrm>
            <a:off x="12922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0" name="Text Box 4"/>
          <p:cNvSpPr txBox="1">
            <a:spLocks noChangeArrowheads="1"/>
          </p:cNvSpPr>
          <p:nvPr/>
        </p:nvSpPr>
        <p:spPr bwMode="auto">
          <a:xfrm>
            <a:off x="21558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1" name="Text Box 5"/>
          <p:cNvSpPr txBox="1">
            <a:spLocks noChangeArrowheads="1"/>
          </p:cNvSpPr>
          <p:nvPr/>
        </p:nvSpPr>
        <p:spPr bwMode="auto">
          <a:xfrm>
            <a:off x="2917825" y="1598613"/>
            <a:ext cx="3095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2" name="Text Box 6"/>
          <p:cNvSpPr txBox="1">
            <a:spLocks noChangeArrowheads="1"/>
          </p:cNvSpPr>
          <p:nvPr/>
        </p:nvSpPr>
        <p:spPr bwMode="auto">
          <a:xfrm>
            <a:off x="2955925" y="21812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3" name="Text Box 7"/>
          <p:cNvSpPr txBox="1">
            <a:spLocks noChangeArrowheads="1"/>
          </p:cNvSpPr>
          <p:nvPr/>
        </p:nvSpPr>
        <p:spPr bwMode="auto">
          <a:xfrm>
            <a:off x="34131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4" name="Rectangle 8"/>
          <p:cNvSpPr>
            <a:spLocks noChangeArrowheads="1"/>
          </p:cNvSpPr>
          <p:nvPr/>
        </p:nvSpPr>
        <p:spPr bwMode="auto">
          <a:xfrm>
            <a:off x="2717800" y="1562100"/>
            <a:ext cx="1117600" cy="584200"/>
          </a:xfrm>
          <a:prstGeom prst="rect">
            <a:avLst/>
          </a:prstGeom>
          <a:solidFill>
            <a:srgbClr val="00CCFF">
              <a:alpha val="30000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01545" name="Picture 9" descr="tabella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433513"/>
            <a:ext cx="3956050" cy="2224087"/>
          </a:xfrm>
          <a:prstGeom prst="rect">
            <a:avLst/>
          </a:prstGeom>
          <a:noFill/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00617" y="2438972"/>
            <a:ext cx="439737" cy="304800"/>
            <a:chOff x="3966" y="1417"/>
            <a:chExt cx="317" cy="200"/>
          </a:xfrm>
        </p:grpSpPr>
        <p:sp>
          <p:nvSpPr>
            <p:cNvPr id="1601575" name="Rectangle 39"/>
            <p:cNvSpPr>
              <a:spLocks noChangeArrowheads="1"/>
            </p:cNvSpPr>
            <p:nvPr/>
          </p:nvSpPr>
          <p:spPr bwMode="auto">
            <a:xfrm>
              <a:off x="4032" y="1433"/>
              <a:ext cx="184" cy="184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01576" name="Rectangle 40"/>
            <p:cNvSpPr>
              <a:spLocks noChangeArrowheads="1"/>
            </p:cNvSpPr>
            <p:nvPr/>
          </p:nvSpPr>
          <p:spPr bwMode="auto">
            <a:xfrm rot="10800000" flipV="1">
              <a:off x="3966" y="1417"/>
              <a:ext cx="317" cy="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400" baseline="-25000" dirty="0">
                  <a:solidFill>
                    <a:schemeClr val="tx1"/>
                  </a:solidFill>
                  <a:latin typeface="Arial" charset="0"/>
                </a:rPr>
                <a:t>1L</a:t>
              </a:r>
              <a:endParaRPr lang="it-IT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844800" y="2895600"/>
            <a:ext cx="368300" cy="304800"/>
            <a:chOff x="4880" y="1529"/>
            <a:chExt cx="232" cy="192"/>
          </a:xfrm>
        </p:grpSpPr>
        <p:sp>
          <p:nvSpPr>
            <p:cNvPr id="1601578" name="Rectangle 42"/>
            <p:cNvSpPr>
              <a:spLocks noChangeArrowheads="1"/>
            </p:cNvSpPr>
            <p:nvPr/>
          </p:nvSpPr>
          <p:spPr bwMode="auto">
            <a:xfrm>
              <a:off x="4880" y="1536"/>
              <a:ext cx="184" cy="184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01579" name="Rectangle 43"/>
            <p:cNvSpPr>
              <a:spLocks noChangeArrowheads="1"/>
            </p:cNvSpPr>
            <p:nvPr/>
          </p:nvSpPr>
          <p:spPr bwMode="auto">
            <a:xfrm>
              <a:off x="4888" y="1529"/>
              <a:ext cx="224" cy="192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h</a:t>
              </a:r>
              <a:r>
                <a:rPr lang="en-US" sz="1400" baseline="-250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it-IT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601603" name="Text Box 67"/>
          <p:cNvSpPr txBox="1">
            <a:spLocks noChangeArrowheads="1"/>
          </p:cNvSpPr>
          <p:nvPr/>
        </p:nvSpPr>
        <p:spPr bwMode="auto">
          <a:xfrm>
            <a:off x="4730750" y="3759381"/>
            <a:ext cx="3962400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rPr>
              <a:t>Fragmentation Functions (FF)</a:t>
            </a:r>
            <a:endParaRPr lang="it-IT" sz="1800">
              <a:solidFill>
                <a:schemeClr val="tx1"/>
              </a:solidFill>
              <a:latin typeface="Garamond" charset="0"/>
              <a:ea typeface="Arial" charset="0"/>
              <a:cs typeface="Arial" charset="0"/>
            </a:endParaRPr>
          </a:p>
        </p:txBody>
      </p:sp>
      <p:sp>
        <p:nvSpPr>
          <p:cNvPr id="1601604" name="Text Box 68"/>
          <p:cNvSpPr txBox="1">
            <a:spLocks noChangeArrowheads="1"/>
          </p:cNvSpPr>
          <p:nvPr/>
        </p:nvSpPr>
        <p:spPr bwMode="auto">
          <a:xfrm>
            <a:off x="76200" y="104457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53880" y="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05970" y="4762109"/>
            <a:ext cx="152400" cy="29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1601" name="Object 65"/>
          <p:cNvGraphicFramePr>
            <a:graphicFrameLocks noChangeAspect="1"/>
          </p:cNvGraphicFramePr>
          <p:nvPr/>
        </p:nvGraphicFramePr>
        <p:xfrm>
          <a:off x="5492750" y="4750769"/>
          <a:ext cx="289479" cy="304012"/>
        </p:xfrm>
        <a:graphic>
          <a:graphicData uri="http://schemas.openxmlformats.org/presentationml/2006/ole">
            <p:oleObj spid="_x0000_s360450" name="Equation" r:id="rId6" imgW="6908800" imgH="731520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470070" y="5808616"/>
            <a:ext cx="175080" cy="36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84626" y="1323353"/>
            <a:ext cx="3478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Interference between wave functions with </a:t>
            </a:r>
          </a:p>
          <a:p>
            <a:r>
              <a:rPr lang="en-US" sz="1400" dirty="0" smtClean="0"/>
              <a:t>different angular </a:t>
            </a:r>
            <a:r>
              <a:rPr lang="en-US" sz="1400" dirty="0" err="1" smtClean="0"/>
              <a:t>momenta</a:t>
            </a:r>
            <a:r>
              <a:rPr lang="en-US" sz="1400" dirty="0" smtClean="0"/>
              <a:t>: contains </a:t>
            </a:r>
            <a:r>
              <a:rPr lang="en-US" sz="1400" dirty="0" err="1" smtClean="0"/>
              <a:t>infos</a:t>
            </a:r>
            <a:endParaRPr lang="en-US" sz="1400" dirty="0" smtClean="0"/>
          </a:p>
          <a:p>
            <a:r>
              <a:rPr lang="en-US" sz="1400" dirty="0" smtClean="0"/>
              <a:t>about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orbital angular </a:t>
            </a:r>
            <a:r>
              <a:rPr lang="en-US" sz="1400" dirty="0" err="1" smtClean="0"/>
              <a:t>momenta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97202" y="2276166"/>
            <a:ext cx="2948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Testing QCD at the amplitude level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973" y="2732570"/>
            <a:ext cx="45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i.e. </a:t>
            </a:r>
            <a:r>
              <a:rPr lang="en-US" sz="1400" dirty="0" err="1" smtClean="0"/>
              <a:t>Sivers</a:t>
            </a:r>
            <a:r>
              <a:rPr lang="en-US" sz="1400" dirty="0" smtClean="0"/>
              <a:t>: spin-orbit correlations with same matrix element of </a:t>
            </a:r>
            <a:r>
              <a:rPr lang="en-US" sz="1400" dirty="0" err="1" smtClean="0"/>
              <a:t>anomaluos</a:t>
            </a:r>
            <a:r>
              <a:rPr lang="en-US" sz="1400" dirty="0" smtClean="0"/>
              <a:t> magnetic moment, and GPD 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9330" y="904763"/>
            <a:ext cx="45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Off-diagonal elements are important objects: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420" y="3754821"/>
            <a:ext cx="365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3D description in momentum space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506540" y="5120399"/>
            <a:ext cx="2031137" cy="3077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PRD 78 (2008) 074010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350198" y="5708687"/>
            <a:ext cx="324562" cy="36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57436" y="5159702"/>
            <a:ext cx="166920" cy="21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44976" y="4724400"/>
            <a:ext cx="175080" cy="315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68776" y="5614568"/>
            <a:ext cx="262620" cy="663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1602" name="Object 66"/>
          <p:cNvGraphicFramePr>
            <a:graphicFrameLocks noChangeAspect="1"/>
          </p:cNvGraphicFramePr>
          <p:nvPr/>
        </p:nvGraphicFramePr>
        <p:xfrm>
          <a:off x="7557437" y="4724400"/>
          <a:ext cx="353044" cy="315352"/>
        </p:xfrm>
        <a:graphic>
          <a:graphicData uri="http://schemas.openxmlformats.org/presentationml/2006/ole">
            <p:oleObj spid="_x0000_s360451" name="Equation" r:id="rId7" imgW="7315200" imgH="6578600" progId="Equation.3">
              <p:embed/>
            </p:oleObj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7499789" y="5148362"/>
          <a:ext cx="299966" cy="274998"/>
        </p:xfrm>
        <a:graphic>
          <a:graphicData uri="http://schemas.openxmlformats.org/presentationml/2006/ole">
            <p:oleObj spid="_x0000_s360452" name="Equation" r:id="rId8" imgW="241300" imgH="203200" progId="Equation.3">
              <p:embed/>
            </p:oleObj>
          </a:graphicData>
        </a:graphic>
      </p:graphicFrame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7588277" y="5615303"/>
          <a:ext cx="265504" cy="260513"/>
        </p:xfrm>
        <a:graphic>
          <a:graphicData uri="http://schemas.openxmlformats.org/presentationml/2006/ole">
            <p:oleObj spid="_x0000_s360453" name="Equation" r:id="rId9" imgW="203200" imgH="203200" progId="Equation.3">
              <p:embed/>
            </p:oleObj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7580535" y="6049290"/>
          <a:ext cx="261906" cy="244475"/>
        </p:xfrm>
        <a:graphic>
          <a:graphicData uri="http://schemas.openxmlformats.org/presentationml/2006/ole">
            <p:oleObj spid="_x0000_s360454" name="Equation" r:id="rId10" imgW="241300" imgH="203200" progId="Equation.3">
              <p:embed/>
            </p:oleObj>
          </a:graphicData>
        </a:graphic>
      </p:graphicFrame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6519863" y="5924550"/>
          <a:ext cx="11112" cy="9525"/>
        </p:xfrm>
        <a:graphic>
          <a:graphicData uri="http://schemas.openxmlformats.org/presentationml/2006/ole">
            <p:oleObj spid="_x0000_s360455" name="Equation" r:id="rId11" imgW="215900" imgH="203200" progId="Equation.3">
              <p:embed/>
            </p:oleObj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5429467" y="5740186"/>
          <a:ext cx="294883" cy="286204"/>
        </p:xfrm>
        <a:graphic>
          <a:graphicData uri="http://schemas.openxmlformats.org/presentationml/2006/ole">
            <p:oleObj spid="_x0000_s360456" name="Equation" r:id="rId12" imgW="228600" imgH="203200" progId="Equation.3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6378120" y="5192558"/>
            <a:ext cx="175080" cy="182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6511925" y="5276850"/>
          <a:ext cx="9525" cy="9525"/>
        </p:xfrm>
        <a:graphic>
          <a:graphicData uri="http://schemas.openxmlformats.org/presentationml/2006/ole">
            <p:oleObj spid="_x0000_s360457" name="Equation" r:id="rId13" imgW="190500" imgH="203200" progId="Equation.3">
              <p:embed/>
            </p:oleObj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6400800" y="5740576"/>
          <a:ext cx="296922" cy="271188"/>
        </p:xfrm>
        <a:graphic>
          <a:graphicData uri="http://schemas.openxmlformats.org/presentationml/2006/ole">
            <p:oleObj spid="_x0000_s360458" name="Equation" r:id="rId14" imgW="228600" imgH="203200" progId="Equation.3">
              <p:embed/>
            </p:oleObj>
          </a:graphicData>
        </a:graphic>
      </p:graphicFrame>
      <p:graphicFrame>
        <p:nvGraphicFramePr>
          <p:cNvPr id="248847" name="Object 15"/>
          <p:cNvGraphicFramePr>
            <a:graphicFrameLocks noChangeAspect="1"/>
          </p:cNvGraphicFramePr>
          <p:nvPr/>
        </p:nvGraphicFramePr>
        <p:xfrm>
          <a:off x="6330500" y="5148362"/>
          <a:ext cx="291431" cy="266711"/>
        </p:xfrm>
        <a:graphic>
          <a:graphicData uri="http://schemas.openxmlformats.org/presentationml/2006/ole">
            <p:oleObj spid="_x0000_s360459" name="Equation" r:id="rId15" imgW="2286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481013" y="163513"/>
            <a:ext cx="78898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i="1">
                <a:solidFill>
                  <a:srgbClr val="FF0000"/>
                </a:solidFill>
                <a:latin typeface="Arial" pitchFamily="-108" charset="0"/>
              </a:rPr>
              <a:t>CLAS12</a:t>
            </a:r>
            <a:r>
              <a:rPr lang="en-US" sz="3600" b="0">
                <a:solidFill>
                  <a:schemeClr val="hlink"/>
                </a:solidFill>
              </a:rPr>
              <a:t> </a:t>
            </a:r>
            <a:r>
              <a:rPr lang="en-US" sz="3600" b="0">
                <a:latin typeface="Arial" pitchFamily="-108" charset="0"/>
              </a:rPr>
              <a:t>-</a:t>
            </a:r>
            <a:r>
              <a:rPr lang="en-US" sz="3200" b="0">
                <a:latin typeface="Arial" pitchFamily="-108" charset="0"/>
              </a:rPr>
              <a:t> </a:t>
            </a:r>
            <a:r>
              <a:rPr lang="en-US" sz="3200" b="0">
                <a:latin typeface="Comic Sans MS" pitchFamily="-108" charset="0"/>
              </a:rPr>
              <a:t>DVCS/BH Target Asymmetry</a:t>
            </a:r>
          </a:p>
        </p:txBody>
      </p:sp>
      <p:sp>
        <p:nvSpPr>
          <p:cNvPr id="3891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228600" y="5151438"/>
            <a:ext cx="3505200" cy="944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-108" charset="2"/>
              <a:buChar char="§"/>
            </a:pPr>
            <a:r>
              <a:rPr lang="en-US" b="0">
                <a:solidFill>
                  <a:srgbClr val="FF0000"/>
                </a:solidFill>
                <a:latin typeface="Comic Sans MS" pitchFamily="-108" charset="0"/>
              </a:rPr>
              <a:t> </a:t>
            </a:r>
            <a:r>
              <a:rPr lang="en-US" b="0">
                <a:solidFill>
                  <a:srgbClr val="FF0000"/>
                </a:solidFill>
                <a:latin typeface="Arial" pitchFamily="-108" charset="0"/>
              </a:rPr>
              <a:t>Asymmetries highly sensitive to the u-quark contributions to the proton spin.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254000" y="2133600"/>
            <a:ext cx="342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000" b="0">
                <a:latin typeface="Arial" pitchFamily="-108" charset="0"/>
              </a:rPr>
              <a:t>Transverse polarized target</a:t>
            </a: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381000" y="1295400"/>
            <a:ext cx="2209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dirty="0" err="1">
                <a:solidFill>
                  <a:srgbClr val="FF0000"/>
                </a:solidFill>
              </a:rPr>
              <a:t>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p</a:t>
            </a:r>
            <a:r>
              <a:rPr lang="en-US" sz="2800" b="0" dirty="0">
                <a:solidFill>
                  <a:srgbClr val="FF0000"/>
                </a:solidFill>
              </a:rPr>
              <a:t>        </a:t>
            </a:r>
            <a:r>
              <a:rPr lang="en-US" sz="2800" b="0" dirty="0" err="1">
                <a:solidFill>
                  <a:srgbClr val="FF0000"/>
                </a:solidFill>
              </a:rPr>
              <a:t>ep</a:t>
            </a:r>
            <a:r>
              <a:rPr lang="en-US" sz="2800" b="0" dirty="0" err="1">
                <a:solidFill>
                  <a:srgbClr val="FF0000"/>
                </a:solidFill>
                <a:latin typeface="Symbol" pitchFamily="-108" charset="2"/>
              </a:rPr>
              <a:t>g</a:t>
            </a:r>
            <a:r>
              <a:rPr lang="en-US" sz="2800" b="0" dirty="0">
                <a:solidFill>
                  <a:srgbClr val="FF0000"/>
                </a:solidFill>
                <a:latin typeface="Symbol" pitchFamily="-108" charset="2"/>
              </a:rPr>
              <a:t>  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>
            <a:off x="1143000" y="1616075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 flipV="1">
            <a:off x="1066800" y="137160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149225" y="2667000"/>
            <a:ext cx="36576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5" name="Text Box 15"/>
          <p:cNvSpPr txBox="1">
            <a:spLocks noChangeArrowheads="1"/>
          </p:cNvSpPr>
          <p:nvPr/>
        </p:nvSpPr>
        <p:spPr bwMode="auto">
          <a:xfrm>
            <a:off x="149225" y="2765425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ymbol" pitchFamily="-108" charset="2"/>
              </a:rPr>
              <a:t>Ds 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~ </a:t>
            </a:r>
            <a:r>
              <a:rPr lang="en-US" b="0">
                <a:solidFill>
                  <a:srgbClr val="FF0000"/>
                </a:solidFill>
                <a:latin typeface="Tahoma" pitchFamily="-108" charset="0"/>
              </a:rPr>
              <a:t>sin</a:t>
            </a:r>
            <a:r>
              <a:rPr lang="en-US" b="0">
                <a:solidFill>
                  <a:srgbClr val="FF0000"/>
                </a:solidFill>
                <a:latin typeface="Symbol" pitchFamily="-108" charset="2"/>
              </a:rPr>
              <a:t>f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Im{k</a:t>
            </a:r>
            <a:r>
              <a:rPr lang="en-US" b="0" baseline="-25000">
                <a:solidFill>
                  <a:srgbClr val="000000"/>
                </a:solidFill>
                <a:latin typeface="Tahoma" pitchFamily="-108" charset="0"/>
              </a:rPr>
              <a:t>1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(F</a:t>
            </a:r>
            <a:r>
              <a:rPr lang="en-US" b="0" baseline="-25000">
                <a:solidFill>
                  <a:srgbClr val="000000"/>
                </a:solidFill>
                <a:latin typeface="Tahoma" pitchFamily="-108" charset="0"/>
              </a:rPr>
              <a:t>2</a:t>
            </a:r>
            <a:r>
              <a:rPr lang="en-US">
                <a:solidFill>
                  <a:srgbClr val="FF0000"/>
                </a:solidFill>
                <a:latin typeface="Comic Sans MS" pitchFamily="-108" charset="0"/>
                <a:ea typeface="Arial Unicode MS" pitchFamily="-108" charset="0"/>
                <a:cs typeface="Arial Unicode MS" pitchFamily="-108" charset="0"/>
              </a:rPr>
              <a:t>H</a:t>
            </a:r>
            <a:r>
              <a:rPr lang="en-US">
                <a:solidFill>
                  <a:srgbClr val="000000"/>
                </a:solidFill>
                <a:latin typeface="Comic Sans MS" pitchFamily="-108" charset="0"/>
              </a:rPr>
              <a:t> </a:t>
            </a:r>
            <a:r>
              <a:rPr lang="en-US" b="0">
                <a:solidFill>
                  <a:srgbClr val="000000"/>
                </a:solidFill>
              </a:rPr>
              <a:t>– </a:t>
            </a:r>
            <a:r>
              <a:rPr lang="en-US" b="0">
                <a:solidFill>
                  <a:srgbClr val="000000"/>
                </a:solidFill>
                <a:latin typeface="Arial" pitchFamily="-108" charset="0"/>
              </a:rPr>
              <a:t>F</a:t>
            </a:r>
            <a:r>
              <a:rPr lang="en-US" b="0" baseline="-25000">
                <a:solidFill>
                  <a:srgbClr val="000000"/>
                </a:solidFill>
                <a:latin typeface="Arial" pitchFamily="-108" charset="0"/>
              </a:rPr>
              <a:t>1</a:t>
            </a:r>
            <a:r>
              <a:rPr lang="en-US">
                <a:solidFill>
                  <a:srgbClr val="FF0000"/>
                </a:solidFill>
                <a:latin typeface="Comic Sans MS" pitchFamily="-108" charset="0"/>
              </a:rPr>
              <a:t>E</a:t>
            </a:r>
            <a:r>
              <a:rPr lang="en-US" b="0">
                <a:solidFill>
                  <a:srgbClr val="000000"/>
                </a:solidFill>
              </a:rPr>
              <a:t>) 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+…}d</a:t>
            </a:r>
            <a:r>
              <a:rPr lang="en-US" b="0">
                <a:solidFill>
                  <a:srgbClr val="000000"/>
                </a:solidFill>
                <a:latin typeface="Symbol" pitchFamily="-108" charset="2"/>
              </a:rPr>
              <a:t>f</a:t>
            </a:r>
            <a:endParaRPr lang="en-US" b="0">
              <a:solidFill>
                <a:srgbClr val="000000"/>
              </a:solidFill>
              <a:latin typeface="Tahoma" pitchFamily="-108" charset="0"/>
            </a:endParaRPr>
          </a:p>
        </p:txBody>
      </p:sp>
      <p:pic>
        <p:nvPicPr>
          <p:cNvPr id="389137" name="Picture 17" descr="autx"/>
          <p:cNvPicPr>
            <a:picLocks noChangeAspect="1" noChangeArrowheads="1"/>
          </p:cNvPicPr>
          <p:nvPr/>
        </p:nvPicPr>
        <p:blipFill>
          <a:blip r:embed="rId3"/>
          <a:srcRect t="6082"/>
          <a:stretch>
            <a:fillRect/>
          </a:stretch>
        </p:blipFill>
        <p:spPr bwMode="auto">
          <a:xfrm>
            <a:off x="3962400" y="2057400"/>
            <a:ext cx="5105400" cy="4419600"/>
          </a:xfrm>
          <a:prstGeom prst="rect">
            <a:avLst/>
          </a:prstGeom>
          <a:noFill/>
        </p:spPr>
      </p:pic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5148263" y="1681163"/>
            <a:ext cx="3551237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Q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=2.2 GeV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, x</a:t>
            </a:r>
            <a:r>
              <a:rPr lang="en-US" sz="1600" b="0" baseline="-25000">
                <a:solidFill>
                  <a:srgbClr val="FF0000"/>
                </a:solidFill>
                <a:latin typeface="Arial" pitchFamily="-108" charset="0"/>
              </a:rPr>
              <a:t>B 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= 0.25, -t = 0.5GeV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</a:p>
        </p:txBody>
      </p: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2844800" y="1295400"/>
            <a:ext cx="2032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0" i="1" dirty="0">
                <a:solidFill>
                  <a:srgbClr val="FF0000"/>
                </a:solidFill>
                <a:latin typeface="Arial" pitchFamily="-108" charset="0"/>
              </a:rPr>
              <a:t>E = 11 </a:t>
            </a:r>
            <a:r>
              <a:rPr lang="en-US" sz="2800" b="0" i="1" dirty="0" err="1">
                <a:solidFill>
                  <a:srgbClr val="FF0000"/>
                </a:solidFill>
                <a:latin typeface="Arial" pitchFamily="-108" charset="0"/>
              </a:rPr>
              <a:t>GeV</a:t>
            </a:r>
            <a:endParaRPr lang="en-US" sz="2800" b="0" i="1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389141" name="Text Box 21"/>
          <p:cNvSpPr txBox="1">
            <a:spLocks noChangeArrowheads="1"/>
          </p:cNvSpPr>
          <p:nvPr/>
        </p:nvSpPr>
        <p:spPr bwMode="auto">
          <a:xfrm>
            <a:off x="5307013" y="1136650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Arial" pitchFamily="-108" charset="0"/>
              </a:rPr>
              <a:t>Sample kinematics</a:t>
            </a:r>
          </a:p>
        </p:txBody>
      </p:sp>
      <p:sp>
        <p:nvSpPr>
          <p:cNvPr id="389142" name="Text Box 22"/>
          <p:cNvSpPr txBox="1">
            <a:spLocks noChangeArrowheads="1"/>
          </p:cNvSpPr>
          <p:nvPr/>
        </p:nvSpPr>
        <p:spPr bwMode="auto">
          <a:xfrm>
            <a:off x="76200" y="3443288"/>
            <a:ext cx="3367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</a:t>
            </a:r>
            <a:r>
              <a:rPr lang="en-US" sz="2000" b="0" baseline="-25000"/>
              <a:t>UTx</a:t>
            </a:r>
            <a:r>
              <a:rPr lang="en-US" sz="2000" b="0"/>
              <a:t> Target polarization in the </a:t>
            </a:r>
          </a:p>
          <a:p>
            <a:r>
              <a:rPr lang="en-US" sz="2000" b="0"/>
              <a:t>         scattering plane</a:t>
            </a:r>
          </a:p>
        </p:txBody>
      </p:sp>
      <p:sp>
        <p:nvSpPr>
          <p:cNvPr id="389143" name="Text Box 23"/>
          <p:cNvSpPr txBox="1">
            <a:spLocks noChangeArrowheads="1"/>
          </p:cNvSpPr>
          <p:nvPr/>
        </p:nvSpPr>
        <p:spPr bwMode="auto">
          <a:xfrm>
            <a:off x="76200" y="4181475"/>
            <a:ext cx="412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</a:t>
            </a:r>
            <a:r>
              <a:rPr lang="en-US" sz="2000" b="0" baseline="-25000"/>
              <a:t>UTy</a:t>
            </a:r>
            <a:r>
              <a:rPr lang="en-US" sz="2000" b="0"/>
              <a:t> Target polarization perpendicular</a:t>
            </a:r>
          </a:p>
          <a:p>
            <a:r>
              <a:rPr lang="en-US" sz="2000" b="0"/>
              <a:t>         to the scattering plane</a:t>
            </a:r>
          </a:p>
        </p:txBody>
      </p:sp>
      <p:sp>
        <p:nvSpPr>
          <p:cNvPr id="1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4800600" y="3812143"/>
            <a:ext cx="2438400" cy="7386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(P=85%, </a:t>
            </a:r>
            <a:r>
              <a:rPr lang="en-US" sz="1400" b="1" dirty="0" err="1" smtClean="0">
                <a:latin typeface="Times New Roman" pitchFamily="-65" charset="0"/>
              </a:rPr>
              <a:t>f</a:t>
            </a:r>
            <a:r>
              <a:rPr lang="en-US" sz="1400" b="1" dirty="0" smtClean="0">
                <a:latin typeface="Times New Roman" pitchFamily="-65" charset="0"/>
              </a:rPr>
              <a:t>=0.14) </a:t>
            </a:r>
          </a:p>
          <a:p>
            <a:r>
              <a:rPr lang="en-US" sz="1400" b="1" dirty="0" smtClean="0">
                <a:latin typeface="Times New Roman" pitchFamily="-65" charset="0"/>
              </a:rPr>
              <a:t>L=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57" name="Rectangle 29"/>
          <p:cNvSpPr>
            <a:spLocks noChangeArrowheads="1"/>
          </p:cNvSpPr>
          <p:nvPr/>
        </p:nvSpPr>
        <p:spPr bwMode="auto">
          <a:xfrm>
            <a:off x="1981200" y="1295400"/>
            <a:ext cx="274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-47625" y="93663"/>
            <a:ext cx="934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0">
                <a:solidFill>
                  <a:srgbClr val="0000CC"/>
                </a:solidFill>
                <a:latin typeface="Comic Sans MS" pitchFamily="-108" charset="0"/>
              </a:rPr>
              <a:t> </a:t>
            </a:r>
            <a:r>
              <a:rPr lang="en-US" sz="3200" b="0">
                <a:latin typeface="Comic Sans MS" pitchFamily="-108" charset="0"/>
              </a:rPr>
              <a:t>Exclusive</a:t>
            </a:r>
            <a:r>
              <a:rPr lang="en-US" sz="3200" b="0">
                <a:solidFill>
                  <a:srgbClr val="FF0000"/>
                </a:solidFill>
                <a:latin typeface="Comic Sans MS" pitchFamily="-108" charset="0"/>
              </a:rPr>
              <a:t> </a:t>
            </a:r>
            <a:r>
              <a:rPr lang="en-US" sz="3200" b="0">
                <a:solidFill>
                  <a:srgbClr val="FF0000"/>
                </a:solidFill>
                <a:latin typeface="Symbol" pitchFamily="-108" charset="2"/>
              </a:rPr>
              <a:t>r</a:t>
            </a:r>
            <a:r>
              <a:rPr lang="en-US" sz="3200" b="0" baseline="30000">
                <a:solidFill>
                  <a:srgbClr val="FF0000"/>
                </a:solidFill>
                <a:latin typeface="Symbol" pitchFamily="-108" charset="2"/>
              </a:rPr>
              <a:t>0</a:t>
            </a:r>
            <a:r>
              <a:rPr lang="en-US" sz="3200" b="0"/>
              <a:t> </a:t>
            </a:r>
            <a:r>
              <a:rPr lang="en-US" sz="3200" b="0">
                <a:latin typeface="Comic Sans MS" pitchFamily="-108" charset="0"/>
              </a:rPr>
              <a:t>production on transverse target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16138" y="1417637"/>
            <a:ext cx="2474913" cy="565149"/>
            <a:chOff x="229" y="749"/>
            <a:chExt cx="1559" cy="356"/>
          </a:xfrm>
        </p:grpSpPr>
        <p:sp>
          <p:nvSpPr>
            <p:cNvPr id="406532" name="Text Box 4"/>
            <p:cNvSpPr txBox="1">
              <a:spLocks noChangeArrowheads="1"/>
            </p:cNvSpPr>
            <p:nvPr/>
          </p:nvSpPr>
          <p:spPr bwMode="auto">
            <a:xfrm>
              <a:off x="720" y="768"/>
              <a:ext cx="10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/>
                <a:t>2</a:t>
              </a:r>
              <a:r>
                <a:rPr lang="en-US" sz="2000" b="0" dirty="0">
                  <a:latin typeface="Symbol" pitchFamily="-108" charset="2"/>
                </a:rPr>
                <a:t>D</a:t>
              </a:r>
              <a:r>
                <a:rPr lang="en-US" sz="2000" b="0" dirty="0" smtClean="0"/>
                <a:t>  (</a:t>
              </a:r>
              <a:r>
                <a:rPr lang="en-US" sz="2000" b="0" dirty="0" err="1"/>
                <a:t>Im(</a:t>
              </a:r>
              <a:r>
                <a:rPr lang="en-US" sz="2000" b="0" dirty="0" err="1">
                  <a:solidFill>
                    <a:srgbClr val="FF0000"/>
                  </a:solidFill>
                </a:rPr>
                <a:t>AB</a:t>
              </a:r>
              <a:r>
                <a:rPr lang="en-US" sz="2000" b="0" dirty="0">
                  <a:solidFill>
                    <a:srgbClr val="FF0000"/>
                  </a:solidFill>
                </a:rPr>
                <a:t>*</a:t>
              </a:r>
              <a:r>
                <a:rPr lang="en-US" sz="2000" b="0" dirty="0"/>
                <a:t>)) </a:t>
              </a:r>
            </a:p>
          </p:txBody>
        </p:sp>
        <p:sp>
          <p:nvSpPr>
            <p:cNvPr id="406533" name="Text Box 5"/>
            <p:cNvSpPr txBox="1">
              <a:spLocks noChangeArrowheads="1"/>
            </p:cNvSpPr>
            <p:nvPr/>
          </p:nvSpPr>
          <p:spPr bwMode="auto">
            <a:xfrm rot="10867965">
              <a:off x="900" y="853"/>
              <a:ext cx="2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latin typeface="Tahoma" pitchFamily="-108" charset="0"/>
                </a:rPr>
                <a:t>T</a:t>
              </a:r>
              <a:r>
                <a:rPr lang="en-US" sz="2000" b="0" dirty="0">
                  <a:solidFill>
                    <a:schemeClr val="bg2"/>
                  </a:solidFill>
                  <a:latin typeface="Tahoma" pitchFamily="-108" charset="0"/>
                </a:rPr>
                <a:t> </a:t>
              </a:r>
              <a:endParaRPr lang="en-US" sz="2000" b="0" dirty="0">
                <a:solidFill>
                  <a:schemeClr val="bg2"/>
                </a:solidFill>
                <a:latin typeface="Symbol" pitchFamily="-108" charset="2"/>
              </a:endParaRPr>
            </a:p>
          </p:txBody>
        </p:sp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229" y="749"/>
              <a:ext cx="5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latin typeface="Symbol" pitchFamily="-108" charset="2"/>
                </a:rPr>
                <a:t>A</a:t>
              </a:r>
              <a:r>
                <a:rPr lang="en-US" sz="2000" b="0" baseline="-25000"/>
                <a:t>UT</a:t>
              </a:r>
              <a:r>
                <a:rPr lang="en-US" sz="2000" b="0">
                  <a:latin typeface="Symbol" pitchFamily="-108" charset="2"/>
                </a:rPr>
                <a:t> ~ </a:t>
              </a:r>
            </a:p>
          </p:txBody>
        </p:sp>
      </p:grp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6180138" y="20574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</a:rPr>
              <a:t> </a:t>
            </a:r>
            <a:r>
              <a:rPr lang="en-US" sz="2400" b="0">
                <a:solidFill>
                  <a:srgbClr val="FF0000"/>
                </a:solidFill>
              </a:rPr>
              <a:t>A ~ </a:t>
            </a:r>
            <a:r>
              <a:rPr lang="en-US" sz="2400" b="0">
                <a:solidFill>
                  <a:srgbClr val="FF0000"/>
                </a:solidFill>
                <a:latin typeface="Comic Sans MS" pitchFamily="-108" charset="0"/>
              </a:rPr>
              <a:t> </a:t>
            </a:r>
            <a:r>
              <a:rPr lang="en-US" sz="2400" b="0">
                <a:solidFill>
                  <a:srgbClr val="FF0000"/>
                </a:solidFill>
              </a:rPr>
              <a:t>2H</a:t>
            </a:r>
            <a:r>
              <a:rPr lang="en-US" sz="2400" b="0" baseline="30000">
                <a:solidFill>
                  <a:srgbClr val="FF0000"/>
                </a:solidFill>
              </a:rPr>
              <a:t>u</a:t>
            </a:r>
            <a:r>
              <a:rPr lang="en-US" sz="2400" b="0">
                <a:solidFill>
                  <a:srgbClr val="FF0000"/>
                </a:solidFill>
              </a:rPr>
              <a:t> + H</a:t>
            </a:r>
            <a:r>
              <a:rPr lang="en-US" sz="2400" b="0" baseline="30000">
                <a:solidFill>
                  <a:srgbClr val="FF0000"/>
                </a:solidFill>
              </a:rPr>
              <a:t>d</a:t>
            </a:r>
            <a:endParaRPr lang="en-US" sz="2400" b="0">
              <a:solidFill>
                <a:srgbClr val="FF0000"/>
              </a:solidFill>
            </a:endParaRP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6256338" y="2509838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B ~  2E</a:t>
            </a:r>
            <a:r>
              <a:rPr lang="en-US" sz="2400" b="0" baseline="30000">
                <a:solidFill>
                  <a:srgbClr val="FF0000"/>
                </a:solidFill>
              </a:rPr>
              <a:t>u</a:t>
            </a:r>
            <a:r>
              <a:rPr lang="en-US" sz="2400" b="0">
                <a:solidFill>
                  <a:srgbClr val="FF0000"/>
                </a:solidFill>
              </a:rPr>
              <a:t> + E</a:t>
            </a:r>
            <a:r>
              <a:rPr lang="en-US" sz="2400" b="0" baseline="30000">
                <a:solidFill>
                  <a:srgbClr val="FF0000"/>
                </a:solidFill>
              </a:rPr>
              <a:t>d</a:t>
            </a:r>
            <a:endParaRPr lang="en-US" sz="2400" b="0">
              <a:solidFill>
                <a:srgbClr val="FF0000"/>
              </a:solidFill>
            </a:endParaRP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5719763" y="2270125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Symbol" pitchFamily="-108" charset="2"/>
              </a:rPr>
              <a:t>r</a:t>
            </a:r>
            <a:r>
              <a:rPr lang="en-US" sz="24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5715000" y="2270125"/>
            <a:ext cx="45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541" name="Line 1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542" name="Text Box 14"/>
          <p:cNvSpPr txBox="1">
            <a:spLocks noChangeAspect="1" noChangeArrowheads="1"/>
          </p:cNvSpPr>
          <p:nvPr/>
        </p:nvSpPr>
        <p:spPr bwMode="auto">
          <a:xfrm>
            <a:off x="1546225" y="6172200"/>
            <a:ext cx="3406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FF0000"/>
                </a:solidFill>
              </a:rPr>
              <a:t>K. Goeke, M.V. Polyakov, M. Vanderhaeghen, 2001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6248400" y="2057400"/>
            <a:ext cx="1981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6544" name="Picture 16" descr="rhoasym_cdrno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2343150"/>
            <a:ext cx="4241800" cy="3905250"/>
          </a:xfrm>
          <a:prstGeom prst="rect">
            <a:avLst/>
          </a:prstGeom>
          <a:noFill/>
        </p:spPr>
      </p:pic>
      <p:pic>
        <p:nvPicPr>
          <p:cNvPr id="406545" name="Picture 17" descr="rhoasym_c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725" y="2352675"/>
            <a:ext cx="4232275" cy="3895725"/>
          </a:xfrm>
          <a:prstGeom prst="rect">
            <a:avLst/>
          </a:prstGeom>
          <a:noFill/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84450" y="2482850"/>
            <a:ext cx="1301750" cy="336550"/>
            <a:chOff x="1575" y="1608"/>
            <a:chExt cx="820" cy="212"/>
          </a:xfrm>
        </p:grpSpPr>
        <p:sp>
          <p:nvSpPr>
            <p:cNvPr id="406547" name="Text Box 19"/>
            <p:cNvSpPr txBox="1">
              <a:spLocks noChangeArrowheads="1"/>
            </p:cNvSpPr>
            <p:nvPr/>
          </p:nvSpPr>
          <p:spPr bwMode="auto">
            <a:xfrm>
              <a:off x="1643" y="1608"/>
              <a:ext cx="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FF0000"/>
                  </a:solidFill>
                  <a:latin typeface="Arial" pitchFamily="-108" charset="0"/>
                </a:rPr>
                <a:t>Q</a:t>
              </a:r>
              <a:r>
                <a:rPr lang="en-US" sz="1600" b="0" baseline="30000">
                  <a:solidFill>
                    <a:srgbClr val="FF0000"/>
                  </a:solidFill>
                  <a:latin typeface="Arial" pitchFamily="-108" charset="0"/>
                </a:rPr>
                <a:t>2</a:t>
              </a:r>
              <a:r>
                <a:rPr lang="en-US" sz="1600" b="0">
                  <a:solidFill>
                    <a:srgbClr val="FF0000"/>
                  </a:solidFill>
                  <a:latin typeface="Arial" pitchFamily="-108" charset="0"/>
                </a:rPr>
                <a:t>=5 GeV</a:t>
              </a:r>
              <a:r>
                <a:rPr lang="en-US" sz="1600" b="0" baseline="30000">
                  <a:solidFill>
                    <a:srgbClr val="FF0000"/>
                  </a:solidFill>
                  <a:latin typeface="Arial" pitchFamily="-108" charset="0"/>
                </a:rPr>
                <a:t>2</a:t>
              </a:r>
            </a:p>
          </p:txBody>
        </p:sp>
        <p:sp>
          <p:nvSpPr>
            <p:cNvPr id="406548" name="Rectangle 20"/>
            <p:cNvSpPr>
              <a:spLocks noChangeArrowheads="1"/>
            </p:cNvSpPr>
            <p:nvPr/>
          </p:nvSpPr>
          <p:spPr bwMode="auto">
            <a:xfrm>
              <a:off x="1575" y="166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06550" name="Text Box 22"/>
          <p:cNvSpPr txBox="1">
            <a:spLocks noChangeArrowheads="1"/>
          </p:cNvSpPr>
          <p:nvPr/>
        </p:nvSpPr>
        <p:spPr bwMode="auto">
          <a:xfrm>
            <a:off x="5867400" y="4598988"/>
            <a:ext cx="29845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E</a:t>
            </a:r>
            <a:r>
              <a:rPr lang="en-US" sz="2000" b="0" baseline="30000">
                <a:solidFill>
                  <a:srgbClr val="FF0000"/>
                </a:solidFill>
              </a:rPr>
              <a:t>u</a:t>
            </a:r>
            <a:r>
              <a:rPr lang="en-US" sz="2000" b="0">
                <a:solidFill>
                  <a:srgbClr val="FF0000"/>
                </a:solidFill>
              </a:rPr>
              <a:t>, E</a:t>
            </a:r>
            <a:r>
              <a:rPr lang="en-US" sz="2000" b="0" baseline="30000">
                <a:solidFill>
                  <a:srgbClr val="FF0000"/>
                </a:solidFill>
              </a:rPr>
              <a:t>d</a:t>
            </a:r>
            <a:r>
              <a:rPr lang="en-US" sz="2000" b="0" baseline="30000">
                <a:solidFill>
                  <a:srgbClr val="FF0000"/>
                </a:solidFill>
                <a:latin typeface="Comic Sans MS" pitchFamily="-108" charset="0"/>
              </a:rPr>
              <a:t>  </a:t>
            </a:r>
            <a:r>
              <a:rPr lang="en-US" sz="2000" b="0">
                <a:latin typeface="Arial" pitchFamily="-108" charset="0"/>
              </a:rPr>
              <a:t>allow to map the</a:t>
            </a:r>
          </a:p>
          <a:p>
            <a:r>
              <a:rPr lang="en-US" sz="2000" b="0" i="1">
                <a:solidFill>
                  <a:srgbClr val="FF0000"/>
                </a:solidFill>
                <a:latin typeface="Arial" pitchFamily="-108" charset="0"/>
              </a:rPr>
              <a:t>orbital motion</a:t>
            </a:r>
            <a:r>
              <a:rPr lang="en-US" sz="2000" b="0" i="1">
                <a:latin typeface="Arial" pitchFamily="-108" charset="0"/>
              </a:rPr>
              <a:t> of quarks</a:t>
            </a:r>
            <a:r>
              <a:rPr lang="en-US" sz="2000" b="0">
                <a:latin typeface="Arial" pitchFamily="-108" charset="0"/>
              </a:rPr>
              <a:t>.</a:t>
            </a:r>
            <a:r>
              <a:rPr lang="en-US" sz="2400" b="0">
                <a:latin typeface="Arial" pitchFamily="-108" charset="0"/>
              </a:rPr>
              <a:t> 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/>
        </p:nvSpPr>
        <p:spPr bwMode="auto">
          <a:xfrm>
            <a:off x="3962400" y="4572000"/>
            <a:ext cx="461963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ymbol" pitchFamily="-108" charset="2"/>
              </a:rPr>
              <a:t>r</a:t>
            </a:r>
            <a:r>
              <a:rPr lang="en-US" sz="24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6552" name="Text Box 24"/>
          <p:cNvSpPr txBox="1">
            <a:spLocks noChangeArrowheads="1"/>
          </p:cNvSpPr>
          <p:nvPr/>
        </p:nvSpPr>
        <p:spPr bwMode="auto">
          <a:xfrm>
            <a:off x="5208588" y="6096000"/>
            <a:ext cx="277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aseline="-25000">
                <a:solidFill>
                  <a:schemeClr val="bg2"/>
                </a:solidFill>
              </a:rPr>
              <a:t>B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03888" y="3200400"/>
            <a:ext cx="2525712" cy="831850"/>
            <a:chOff x="3545" y="3028"/>
            <a:chExt cx="1591" cy="524"/>
          </a:xfrm>
        </p:grpSpPr>
        <p:sp>
          <p:nvSpPr>
            <p:cNvPr id="406558" name="Text Box 30"/>
            <p:cNvSpPr txBox="1">
              <a:spLocks noChangeArrowheads="1"/>
            </p:cNvSpPr>
            <p:nvPr/>
          </p:nvSpPr>
          <p:spPr bwMode="auto">
            <a:xfrm>
              <a:off x="3888" y="3028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-108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</a:rPr>
                <a:t>A</a:t>
              </a:r>
              <a:r>
                <a:rPr lang="en-US" sz="2400" b="0" baseline="30000">
                  <a:solidFill>
                    <a:srgbClr val="FF0000"/>
                  </a:solidFill>
                </a:rPr>
                <a:t> </a:t>
              </a:r>
              <a:r>
                <a:rPr lang="en-US" sz="2400" b="0">
                  <a:solidFill>
                    <a:srgbClr val="FF0000"/>
                  </a:solidFill>
                </a:rPr>
                <a:t>~  H</a:t>
              </a:r>
              <a:r>
                <a:rPr lang="en-US" sz="2400" b="0" baseline="30000">
                  <a:solidFill>
                    <a:srgbClr val="FF0000"/>
                  </a:solidFill>
                </a:rPr>
                <a:t>u</a:t>
              </a:r>
              <a:r>
                <a:rPr lang="en-US" sz="2400" b="0">
                  <a:solidFill>
                    <a:srgbClr val="FF0000"/>
                  </a:solidFill>
                </a:rPr>
                <a:t> - H</a:t>
              </a:r>
              <a:r>
                <a:rPr lang="en-US" sz="2400" b="0" baseline="30000">
                  <a:solidFill>
                    <a:srgbClr val="FF0000"/>
                  </a:solidFill>
                </a:rPr>
                <a:t>d</a:t>
              </a:r>
            </a:p>
            <a:p>
              <a:r>
                <a:rPr lang="en-US" sz="2400" b="0" baseline="30000">
                  <a:solidFill>
                    <a:srgbClr val="FF0000"/>
                  </a:solidFill>
                </a:rPr>
                <a:t>  </a:t>
              </a:r>
              <a:r>
                <a:rPr lang="en-US" sz="2400" b="0">
                  <a:solidFill>
                    <a:srgbClr val="FF0000"/>
                  </a:solidFill>
                </a:rPr>
                <a:t>B ~  E</a:t>
              </a:r>
              <a:r>
                <a:rPr lang="en-US" sz="2400" b="0" baseline="30000">
                  <a:solidFill>
                    <a:srgbClr val="FF0000"/>
                  </a:solidFill>
                </a:rPr>
                <a:t>u  </a:t>
              </a:r>
              <a:r>
                <a:rPr lang="en-US" sz="2400" b="0">
                  <a:solidFill>
                    <a:srgbClr val="FF0000"/>
                  </a:solidFill>
                </a:rPr>
                <a:t>- E</a:t>
              </a:r>
              <a:r>
                <a:rPr lang="en-US" sz="2400" b="0" baseline="300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06559" name="Text Box 31"/>
            <p:cNvSpPr txBox="1">
              <a:spLocks noChangeArrowheads="1"/>
            </p:cNvSpPr>
            <p:nvPr/>
          </p:nvSpPr>
          <p:spPr bwMode="auto">
            <a:xfrm>
              <a:off x="3545" y="3168"/>
              <a:ext cx="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Symbol" pitchFamily="-108" charset="2"/>
                </a:rPr>
                <a:t>r</a:t>
              </a:r>
              <a:r>
                <a:rPr lang="en-US" sz="2400" baseline="300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2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31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6019800" y="5617686"/>
            <a:ext cx="2438400" cy="7386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 11 </a:t>
            </a:r>
            <a:r>
              <a:rPr lang="en-US" sz="1400" b="1" dirty="0" err="1" smtClean="0">
                <a:latin typeface="Times New Roman" pitchFamily="-65" charset="0"/>
              </a:rPr>
              <a:t>GeV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 (P=85%, </a:t>
            </a:r>
            <a:r>
              <a:rPr lang="en-US" sz="1400" b="1" dirty="0" err="1" smtClean="0">
                <a:latin typeface="Times New Roman" pitchFamily="-65" charset="0"/>
              </a:rPr>
              <a:t>f</a:t>
            </a:r>
            <a:r>
              <a:rPr lang="en-US" sz="1400" b="1" dirty="0" smtClean="0">
                <a:latin typeface="Times New Roman" pitchFamily="-65" charset="0"/>
              </a:rPr>
              <a:t>=0.14) </a:t>
            </a:r>
          </a:p>
          <a:p>
            <a:r>
              <a:rPr lang="en-US" sz="1400" b="1" dirty="0" smtClean="0">
                <a:latin typeface="Times New Roman" pitchFamily="-65" charset="0"/>
              </a:rPr>
              <a:t>L=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sec</a:t>
            </a:r>
            <a:r>
              <a:rPr lang="en-US" sz="1400" b="1" baseline="30000" dirty="0">
                <a:latin typeface="Times New Roman" pitchFamily="-65" charset="0"/>
              </a:rPr>
              <a:t>-1</a:t>
            </a:r>
            <a:r>
              <a:rPr lang="en-US" sz="1400" b="1" dirty="0">
                <a:latin typeface="Times New Roman" pitchFamily="-65" charset="0"/>
              </a:rPr>
              <a:t>cm</a:t>
            </a:r>
            <a:r>
              <a:rPr lang="en-US" sz="1400" b="1" baseline="30000" dirty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67" name="Text Box 15"/>
          <p:cNvSpPr txBox="1">
            <a:spLocks noChangeArrowheads="1"/>
          </p:cNvSpPr>
          <p:nvPr/>
        </p:nvSpPr>
        <p:spPr bwMode="auto">
          <a:xfrm>
            <a:off x="12922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68" name="Text Box 16"/>
          <p:cNvSpPr txBox="1">
            <a:spLocks noChangeArrowheads="1"/>
          </p:cNvSpPr>
          <p:nvPr/>
        </p:nvSpPr>
        <p:spPr bwMode="auto">
          <a:xfrm>
            <a:off x="21558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69" name="Text Box 17"/>
          <p:cNvSpPr txBox="1">
            <a:spLocks noChangeArrowheads="1"/>
          </p:cNvSpPr>
          <p:nvPr/>
        </p:nvSpPr>
        <p:spPr bwMode="auto">
          <a:xfrm>
            <a:off x="2917825" y="1598613"/>
            <a:ext cx="3095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0" name="Text Box 18"/>
          <p:cNvSpPr txBox="1">
            <a:spLocks noChangeArrowheads="1"/>
          </p:cNvSpPr>
          <p:nvPr/>
        </p:nvSpPr>
        <p:spPr bwMode="auto">
          <a:xfrm>
            <a:off x="2955925" y="21812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1" name="Text Box 19"/>
          <p:cNvSpPr txBox="1">
            <a:spLocks noChangeArrowheads="1"/>
          </p:cNvSpPr>
          <p:nvPr/>
        </p:nvSpPr>
        <p:spPr bwMode="auto">
          <a:xfrm>
            <a:off x="34131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6" name="Rectangle 24"/>
          <p:cNvSpPr>
            <a:spLocks noChangeArrowheads="1"/>
          </p:cNvSpPr>
          <p:nvPr/>
        </p:nvSpPr>
        <p:spPr bwMode="auto">
          <a:xfrm>
            <a:off x="2717800" y="1562100"/>
            <a:ext cx="1117600" cy="584200"/>
          </a:xfrm>
          <a:prstGeom prst="rect">
            <a:avLst/>
          </a:prstGeom>
          <a:solidFill>
            <a:srgbClr val="00CCFF">
              <a:alpha val="30000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15586" name="Picture 34" descr="tabella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5063"/>
            <a:ext cx="3956050" cy="2224087"/>
          </a:xfrm>
          <a:prstGeom prst="rect">
            <a:avLst/>
          </a:prstGeom>
          <a:noFill/>
        </p:spPr>
      </p:pic>
      <p:sp>
        <p:nvSpPr>
          <p:cNvPr id="1815601" name="Text Box 49"/>
          <p:cNvSpPr txBox="1">
            <a:spLocks noChangeArrowheads="1"/>
          </p:cNvSpPr>
          <p:nvPr/>
        </p:nvSpPr>
        <p:spPr bwMode="auto">
          <a:xfrm>
            <a:off x="0" y="73342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450975" y="2247370"/>
            <a:ext cx="7540625" cy="4229939"/>
            <a:chOff x="1414463" y="2270126"/>
            <a:chExt cx="7540625" cy="4229939"/>
          </a:xfrm>
        </p:grpSpPr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2456765" y="4544383"/>
              <a:ext cx="2303462" cy="1660525"/>
              <a:chOff x="4061" y="1958"/>
              <a:chExt cx="1814" cy="1296"/>
            </a:xfrm>
          </p:grpSpPr>
          <p:grpSp>
            <p:nvGrpSpPr>
              <p:cNvPr id="3" name="Group 28"/>
              <p:cNvGrpSpPr>
                <a:grpSpLocks/>
              </p:cNvGrpSpPr>
              <p:nvPr/>
            </p:nvGrpSpPr>
            <p:grpSpPr bwMode="auto">
              <a:xfrm>
                <a:off x="4061" y="1958"/>
                <a:ext cx="1814" cy="1296"/>
                <a:chOff x="2381" y="3022"/>
                <a:chExt cx="1814" cy="1296"/>
              </a:xfrm>
            </p:grpSpPr>
            <p:pic>
              <p:nvPicPr>
                <p:cNvPr id="452628" name="Picture 2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637" t="56285" r="66313" b="18323"/>
                <a:stretch>
                  <a:fillRect/>
                </a:stretch>
              </p:blipFill>
              <p:spPr bwMode="auto">
                <a:xfrm>
                  <a:off x="2381" y="3022"/>
                  <a:ext cx="1678" cy="10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26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789" y="4080"/>
                  <a:ext cx="1406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400" b="0" dirty="0">
                      <a:solidFill>
                        <a:srgbClr val="008000"/>
                      </a:solidFill>
                      <a:latin typeface="Arial" pitchFamily="-108" charset="0"/>
                    </a:rPr>
                    <a:t>anti-green remnant</a:t>
                  </a:r>
                </a:p>
              </p:txBody>
            </p:sp>
            <p:sp>
              <p:nvSpPr>
                <p:cNvPr id="45263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89" y="3203"/>
                  <a:ext cx="906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400" b="0" dirty="0">
                      <a:solidFill>
                        <a:srgbClr val="008000"/>
                      </a:solidFill>
                      <a:latin typeface="Arial" pitchFamily="-108" charset="0"/>
                    </a:rPr>
                    <a:t>green quark</a:t>
                  </a:r>
                </a:p>
              </p:txBody>
            </p:sp>
          </p:grpSp>
          <p:sp>
            <p:nvSpPr>
              <p:cNvPr id="452629" name="Line 21"/>
              <p:cNvSpPr>
                <a:spLocks noChangeShapeType="1"/>
              </p:cNvSpPr>
              <p:nvPr/>
            </p:nvSpPr>
            <p:spPr bwMode="auto">
              <a:xfrm flipH="1">
                <a:off x="4877" y="2259"/>
                <a:ext cx="137" cy="9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631" name="Line 23"/>
              <p:cNvSpPr>
                <a:spLocks noChangeShapeType="1"/>
              </p:cNvSpPr>
              <p:nvPr/>
            </p:nvSpPr>
            <p:spPr bwMode="auto">
              <a:xfrm flipV="1">
                <a:off x="4787" y="2850"/>
                <a:ext cx="45" cy="22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4802188" y="3232990"/>
              <a:ext cx="4152900" cy="3267075"/>
              <a:chOff x="2584" y="1870"/>
              <a:chExt cx="2976" cy="2434"/>
            </a:xfrm>
          </p:grpSpPr>
          <p:pic>
            <p:nvPicPr>
              <p:cNvPr id="1815573" name="Picture 21" descr="Sivers_B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84" y="1870"/>
                <a:ext cx="2976" cy="2434"/>
              </a:xfrm>
              <a:prstGeom prst="rect">
                <a:avLst/>
              </a:prstGeom>
              <a:noFill/>
            </p:spPr>
          </p:pic>
          <p:sp>
            <p:nvSpPr>
              <p:cNvPr id="1815574" name="Text Box 22"/>
              <p:cNvSpPr txBox="1">
                <a:spLocks noChangeArrowheads="1"/>
              </p:cNvSpPr>
              <p:nvPr/>
            </p:nvSpPr>
            <p:spPr bwMode="auto">
              <a:xfrm>
                <a:off x="3166" y="2847"/>
                <a:ext cx="699" cy="29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pitchFamily="-108" charset="0"/>
                  </a:rPr>
                  <a:t>GPD E</a:t>
                </a:r>
                <a:endParaRPr lang="it-IT" sz="2000">
                  <a:solidFill>
                    <a:schemeClr val="accent2"/>
                  </a:solidFill>
                  <a:latin typeface="Arial" pitchFamily="-108" charset="0"/>
                </a:endParaRPr>
              </a:p>
            </p:txBody>
          </p:sp>
          <p:sp>
            <p:nvSpPr>
              <p:cNvPr id="1815575" name="Text Box 23"/>
              <p:cNvSpPr txBox="1">
                <a:spLocks noChangeArrowheads="1"/>
              </p:cNvSpPr>
              <p:nvPr/>
            </p:nvSpPr>
            <p:spPr bwMode="auto">
              <a:xfrm>
                <a:off x="4262" y="2847"/>
                <a:ext cx="771" cy="29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pitchFamily="-108" charset="0"/>
                  </a:rPr>
                  <a:t>GPD E</a:t>
                </a:r>
                <a:r>
                  <a:rPr lang="en-US" sz="2000" baseline="-25000">
                    <a:solidFill>
                      <a:schemeClr val="accent2"/>
                    </a:solidFill>
                    <a:latin typeface="Arial" pitchFamily="-108" charset="0"/>
                  </a:rPr>
                  <a:t>T</a:t>
                </a:r>
                <a:endParaRPr lang="it-IT" sz="2000" baseline="-25000">
                  <a:solidFill>
                    <a:schemeClr val="accent2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1815598" name="Line 46"/>
            <p:cNvSpPr>
              <a:spLocks noChangeShapeType="1"/>
            </p:cNvSpPr>
            <p:nvPr/>
          </p:nvSpPr>
          <p:spPr bwMode="auto">
            <a:xfrm rot="720000">
              <a:off x="1414463" y="3573463"/>
              <a:ext cx="3335338" cy="45085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5642" name="Line 90"/>
            <p:cNvSpPr>
              <a:spLocks noChangeShapeType="1"/>
            </p:cNvSpPr>
            <p:nvPr/>
          </p:nvSpPr>
          <p:spPr bwMode="auto">
            <a:xfrm rot="720000">
              <a:off x="4005263" y="2270126"/>
              <a:ext cx="3360738" cy="504825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2400" y="1462087"/>
            <a:ext cx="6858000" cy="3095626"/>
            <a:chOff x="152400" y="1462087"/>
            <a:chExt cx="6858000" cy="3095626"/>
          </a:xfrm>
        </p:grpSpPr>
        <p:sp>
          <p:nvSpPr>
            <p:cNvPr id="1815599" name="Text Box 47"/>
            <p:cNvSpPr txBox="1">
              <a:spLocks noChangeArrowheads="1"/>
            </p:cNvSpPr>
            <p:nvPr/>
          </p:nvSpPr>
          <p:spPr bwMode="auto">
            <a:xfrm>
              <a:off x="152400" y="3505200"/>
              <a:ext cx="2262188" cy="10525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chemeClr val="tx1"/>
                  </a:solidFill>
                  <a:latin typeface="Arial" pitchFamily="-108" charset="0"/>
                </a:rPr>
                <a:t>     </a:t>
              </a:r>
              <a:r>
                <a:rPr lang="en-US" sz="2300" dirty="0">
                  <a:solidFill>
                    <a:srgbClr val="CC3300"/>
                  </a:solidFill>
                  <a:latin typeface="Arial" pitchFamily="-108" charset="0"/>
                </a:rPr>
                <a:t>SIVERS</a:t>
              </a:r>
            </a:p>
            <a:p>
              <a:r>
                <a:rPr lang="en-US" sz="2000" dirty="0">
                  <a:solidFill>
                    <a:srgbClr val="CC3300"/>
                  </a:solidFill>
                  <a:latin typeface="Arial" pitchFamily="-108" charset="0"/>
                </a:rPr>
                <a:t>   </a:t>
              </a:r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Quark orbital </a:t>
              </a:r>
            </a:p>
            <a:p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angular momentum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sp>
          <p:nvSpPr>
            <p:cNvPr id="1815600" name="Oval 48"/>
            <p:cNvSpPr>
              <a:spLocks noChangeArrowheads="1"/>
            </p:cNvSpPr>
            <p:nvPr/>
          </p:nvSpPr>
          <p:spPr bwMode="auto">
            <a:xfrm>
              <a:off x="657226" y="2432051"/>
              <a:ext cx="1000125" cy="923925"/>
            </a:xfrm>
            <a:prstGeom prst="ellips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15643" name="Text Box 91"/>
            <p:cNvSpPr txBox="1">
              <a:spLocks noChangeArrowheads="1"/>
            </p:cNvSpPr>
            <p:nvPr/>
          </p:nvSpPr>
          <p:spPr bwMode="auto">
            <a:xfrm>
              <a:off x="4440237" y="1462087"/>
              <a:ext cx="2570163" cy="7477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rgbClr val="CC3300"/>
                  </a:solidFill>
                  <a:latin typeface="Arial" pitchFamily="-108" charset="0"/>
                </a:rPr>
                <a:t>BOER-MULDERS</a:t>
              </a:r>
            </a:p>
            <a:p>
              <a:r>
                <a:rPr lang="en-US" sz="2000" dirty="0">
                  <a:solidFill>
                    <a:srgbClr val="CC3300"/>
                  </a:solidFill>
                  <a:latin typeface="Arial" pitchFamily="-108" charset="0"/>
                </a:rPr>
                <a:t>   </a:t>
              </a:r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Spin orbit effect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sp>
          <p:nvSpPr>
            <p:cNvPr id="1815644" name="Oval 92"/>
            <p:cNvSpPr>
              <a:spLocks noChangeArrowheads="1"/>
            </p:cNvSpPr>
            <p:nvPr/>
          </p:nvSpPr>
          <p:spPr bwMode="auto">
            <a:xfrm>
              <a:off x="2803526" y="1590676"/>
              <a:ext cx="1304925" cy="604838"/>
            </a:xfrm>
            <a:prstGeom prst="ellips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15648" name="Picture 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9777" y="2266157"/>
            <a:ext cx="12684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5649" name="Picture 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3" y="4686300"/>
            <a:ext cx="1266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4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151313" y="762000"/>
            <a:ext cx="4803775" cy="58477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pitchFamily="-108" charset="0"/>
              </a:rPr>
              <a:t>Off-diagonal elements: interference</a:t>
            </a:r>
            <a:r>
              <a:rPr lang="en-US" sz="1600" dirty="0" smtClean="0">
                <a:latin typeface="Arial" pitchFamily="-108" charset="0"/>
              </a:rPr>
              <a:t>  of wave</a:t>
            </a:r>
            <a:r>
              <a:rPr lang="en-US" sz="1600" dirty="0">
                <a:latin typeface="Arial" pitchFamily="-108" charset="0"/>
              </a:rPr>
              <a:t>-function components</a:t>
            </a:r>
            <a:r>
              <a:rPr lang="en-US" sz="1600" dirty="0" smtClean="0">
                <a:latin typeface="Arial" pitchFamily="-108" charset="0"/>
              </a:rPr>
              <a:t> with </a:t>
            </a:r>
            <a:r>
              <a:rPr lang="en-US" sz="1600" dirty="0">
                <a:latin typeface="Arial" pitchFamily="-108" charset="0"/>
              </a:rPr>
              <a:t>different orbital </a:t>
            </a:r>
            <a:r>
              <a:rPr lang="en-US" sz="1600" dirty="0" err="1">
                <a:latin typeface="Arial" pitchFamily="-108" charset="0"/>
              </a:rPr>
              <a:t>momenta</a:t>
            </a:r>
            <a:endParaRPr lang="it-IT" sz="1600" dirty="0">
              <a:latin typeface="Arial" pitchFamily="-10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71903" y="0"/>
            <a:ext cx="66540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3D description of the nucleon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rdrop 28"/>
          <p:cNvSpPr/>
          <p:nvPr/>
        </p:nvSpPr>
        <p:spPr>
          <a:xfrm>
            <a:off x="228600" y="3647119"/>
            <a:ext cx="4343400" cy="2654441"/>
          </a:xfrm>
          <a:prstGeom prst="teardrop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5400000">
            <a:off x="1058389" y="133506"/>
            <a:ext cx="2683830" cy="4343397"/>
          </a:xfrm>
          <a:prstGeom prst="teardrop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6200000">
            <a:off x="5401787" y="2817336"/>
            <a:ext cx="2683830" cy="4343397"/>
          </a:xfrm>
          <a:prstGeom prst="teardrop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0800000">
            <a:off x="4572001" y="992678"/>
            <a:ext cx="4343400" cy="2654441"/>
          </a:xfrm>
          <a:prstGeom prst="teardrop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75421" y="4393730"/>
            <a:ext cx="279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e+e</a:t>
            </a:r>
            <a:r>
              <a:rPr lang="en-US" dirty="0" smtClean="0">
                <a:solidFill>
                  <a:srgbClr val="FF0000"/>
                </a:solidFill>
              </a:rPr>
              <a:t>- annihilation: 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Collins &amp; IFF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1" y="175895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Drell</a:t>
            </a:r>
            <a:r>
              <a:rPr lang="en-US" dirty="0" smtClean="0">
                <a:solidFill>
                  <a:srgbClr val="FF0000"/>
                </a:solidFill>
              </a:rPr>
              <a:t>-Yan: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Boer-</a:t>
            </a:r>
            <a:r>
              <a:rPr lang="en-US" dirty="0" err="1" smtClean="0"/>
              <a:t>Mulders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4320222"/>
            <a:ext cx="29718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SIDIS:  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</a:t>
            </a:r>
            <a:r>
              <a:rPr lang="en-US" dirty="0" err="1" smtClean="0"/>
              <a:t>Sivers</a:t>
            </a:r>
            <a:endParaRPr lang="en-US" dirty="0" smtClean="0"/>
          </a:p>
          <a:p>
            <a:r>
              <a:rPr lang="en-US" dirty="0" smtClean="0"/>
              <a:t>Not zero h</a:t>
            </a:r>
            <a:r>
              <a:rPr lang="en-US" baseline="-25000" dirty="0" smtClean="0"/>
              <a:t>1</a:t>
            </a:r>
            <a:r>
              <a:rPr lang="en-US" dirty="0" smtClean="0"/>
              <a:t>, Collins &amp; IFF</a:t>
            </a:r>
          </a:p>
          <a:p>
            <a:r>
              <a:rPr lang="en-US" dirty="0" smtClean="0"/>
              <a:t>Non zero Boer-</a:t>
            </a:r>
            <a:r>
              <a:rPr lang="en-US" dirty="0" err="1" smtClean="0"/>
              <a:t>Mulders</a:t>
            </a:r>
            <a:endParaRPr lang="en-US" dirty="0" smtClean="0"/>
          </a:p>
          <a:p>
            <a:r>
              <a:rPr lang="en-US" dirty="0" smtClean="0"/>
              <a:t>…….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67382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pp reactions: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endParaRPr lang="en-US" dirty="0" smtClean="0"/>
          </a:p>
          <a:p>
            <a:r>
              <a:rPr lang="en-US" dirty="0" smtClean="0"/>
              <a:t>Strong SSA at large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714705" y="3124200"/>
            <a:ext cx="4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379214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3135868"/>
            <a:ext cx="106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 </a:t>
            </a:r>
            <a:r>
              <a:rPr lang="en-US" dirty="0" err="1" smtClean="0"/>
              <a:t>x</a:t>
            </a:r>
            <a:r>
              <a:rPr lang="en-US" dirty="0" smtClean="0"/>
              <a:t> FSI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57554" y="381000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1702" y="3435350"/>
            <a:ext cx="9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RICH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48600" y="3430885"/>
            <a:ext cx="121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757535"/>
            <a:ext cx="206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Hadron</a:t>
            </a:r>
            <a:r>
              <a:rPr lang="en-US" sz="2400" dirty="0" smtClean="0"/>
              <a:t> probe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168" y="6019800"/>
            <a:ext cx="199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Lepton probe</a:t>
            </a:r>
            <a:endParaRPr lang="en-US" sz="2400" dirty="0"/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5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14273" y="0"/>
            <a:ext cx="25689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palette</a:t>
            </a: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722" name="Picture 2"/>
          <p:cNvPicPr>
            <a:picLocks noChangeAspect="1" noChangeArrowheads="1"/>
          </p:cNvPicPr>
          <p:nvPr/>
        </p:nvPicPr>
        <p:blipFill>
          <a:blip r:embed="rId3"/>
          <a:srcRect l="16405" t="27925" r="24817" b="48645"/>
          <a:stretch>
            <a:fillRect/>
          </a:stretch>
        </p:blipFill>
        <p:spPr bwMode="auto">
          <a:xfrm>
            <a:off x="4398963" y="3944938"/>
            <a:ext cx="4143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0723" name="Picture 3" descr="tabella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135063"/>
            <a:ext cx="3956050" cy="2224087"/>
          </a:xfrm>
          <a:prstGeom prst="rect">
            <a:avLst/>
          </a:prstGeom>
          <a:noFill/>
        </p:spPr>
      </p:pic>
      <p:sp>
        <p:nvSpPr>
          <p:cNvPr id="1950724" name="Text Box 4"/>
          <p:cNvSpPr txBox="1">
            <a:spLocks noChangeArrowheads="1"/>
          </p:cNvSpPr>
          <p:nvPr/>
        </p:nvSpPr>
        <p:spPr bwMode="auto">
          <a:xfrm>
            <a:off x="63500" y="73342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1950725" name="Text Box 5"/>
          <p:cNvSpPr txBox="1">
            <a:spLocks noChangeArrowheads="1"/>
          </p:cNvSpPr>
          <p:nvPr/>
        </p:nvSpPr>
        <p:spPr bwMode="auto">
          <a:xfrm>
            <a:off x="1281113" y="0"/>
            <a:ext cx="6481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0000FF"/>
                </a:solidFill>
                <a:latin typeface="Arial" pitchFamily="-108" charset="0"/>
              </a:rPr>
              <a:t>Correlation Functions and SIDIS</a:t>
            </a:r>
            <a:r>
              <a:rPr lang="it-IT" sz="1800" b="0">
                <a:solidFill>
                  <a:schemeClr val="tx1"/>
                </a:solidFill>
                <a:latin typeface="Arial" pitchFamily="-108" charset="0"/>
              </a:rPr>
              <a:t>      </a:t>
            </a:r>
          </a:p>
        </p:txBody>
      </p:sp>
      <p:sp>
        <p:nvSpPr>
          <p:cNvPr id="1950726" name="Rectangle 6"/>
          <p:cNvSpPr>
            <a:spLocks noChangeArrowheads="1"/>
          </p:cNvSpPr>
          <p:nvPr/>
        </p:nvSpPr>
        <p:spPr bwMode="auto">
          <a:xfrm>
            <a:off x="5321300" y="3657600"/>
            <a:ext cx="3124200" cy="41910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733" name="Rectangle 13"/>
          <p:cNvSpPr>
            <a:spLocks noChangeArrowheads="1"/>
          </p:cNvSpPr>
          <p:nvPr/>
        </p:nvSpPr>
        <p:spPr bwMode="auto">
          <a:xfrm>
            <a:off x="5778500" y="6062663"/>
            <a:ext cx="144463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50734" name="Group 14"/>
          <p:cNvGraphicFramePr>
            <a:graphicFrameLocks noGrp="1"/>
          </p:cNvGraphicFramePr>
          <p:nvPr/>
        </p:nvGraphicFramePr>
        <p:xfrm>
          <a:off x="63500" y="4102100"/>
          <a:ext cx="3921125" cy="776288"/>
        </p:xfrm>
        <a:graphic>
          <a:graphicData uri="http://schemas.openxmlformats.org/drawingml/2006/table">
            <a:tbl>
              <a:tblPr/>
              <a:tblGrid>
                <a:gridCol w="596900"/>
                <a:gridCol w="881063"/>
                <a:gridCol w="1201737"/>
                <a:gridCol w="1241425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 N/q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L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0755" name="Object 35"/>
          <p:cNvGraphicFramePr>
            <a:graphicFrameLocks noChangeAspect="1"/>
          </p:cNvGraphicFramePr>
          <p:nvPr/>
        </p:nvGraphicFramePr>
        <p:xfrm>
          <a:off x="981075" y="4452938"/>
          <a:ext cx="379413" cy="442912"/>
        </p:xfrm>
        <a:graphic>
          <a:graphicData uri="http://schemas.openxmlformats.org/presentationml/2006/ole">
            <p:oleObj spid="_x0000_s338946" name="Equation" r:id="rId5" imgW="215640" imgH="253800" progId="Equation.3">
              <p:embed/>
            </p:oleObj>
          </a:graphicData>
        </a:graphic>
      </p:graphicFrame>
      <p:sp>
        <p:nvSpPr>
          <p:cNvPr id="1950756" name="Text Box 36"/>
          <p:cNvSpPr txBox="1">
            <a:spLocks noChangeArrowheads="1"/>
          </p:cNvSpPr>
          <p:nvPr/>
        </p:nvSpPr>
        <p:spPr bwMode="auto">
          <a:xfrm>
            <a:off x="63500" y="3717925"/>
            <a:ext cx="39004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Fragmentation Functions (FF)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40338" y="903288"/>
            <a:ext cx="2951162" cy="2665412"/>
            <a:chOff x="3833" y="799"/>
            <a:chExt cx="1859" cy="1679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968" y="800"/>
              <a:ext cx="1679" cy="1678"/>
              <a:chOff x="3924" y="800"/>
              <a:chExt cx="1678" cy="1678"/>
            </a:xfrm>
          </p:grpSpPr>
          <p:pic>
            <p:nvPicPr>
              <p:cNvPr id="1950759" name="Picture 39" descr="sidi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4" y="800"/>
                <a:ext cx="1678" cy="167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1950760" name="Oval 40"/>
              <p:cNvSpPr>
                <a:spLocks noChangeArrowheads="1"/>
              </p:cNvSpPr>
              <p:nvPr/>
            </p:nvSpPr>
            <p:spPr bwMode="auto">
              <a:xfrm>
                <a:off x="4111" y="1995"/>
                <a:ext cx="272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1" name="Object 41"/>
              <p:cNvGraphicFramePr>
                <a:graphicFrameLocks noChangeAspect="1"/>
              </p:cNvGraphicFramePr>
              <p:nvPr/>
            </p:nvGraphicFramePr>
            <p:xfrm>
              <a:off x="4181" y="2106"/>
              <a:ext cx="125" cy="172"/>
            </p:xfrm>
            <a:graphic>
              <a:graphicData uri="http://schemas.openxmlformats.org/presentationml/2006/ole">
                <p:oleObj spid="_x0000_s338948" name="Equation" r:id="rId7" imgW="126720" imgH="164880" progId="Equation.3">
                  <p:embed/>
                </p:oleObj>
              </a:graphicData>
            </a:graphic>
          </p:graphicFrame>
          <p:sp>
            <p:nvSpPr>
              <p:cNvPr id="1950762" name="AutoShape 42"/>
              <p:cNvSpPr>
                <a:spLocks noChangeArrowheads="1"/>
              </p:cNvSpPr>
              <p:nvPr/>
            </p:nvSpPr>
            <p:spPr bwMode="auto">
              <a:xfrm>
                <a:off x="4513" y="1662"/>
                <a:ext cx="295" cy="22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3" name="Object 43"/>
              <p:cNvGraphicFramePr>
                <a:graphicFrameLocks noChangeAspect="1"/>
              </p:cNvGraphicFramePr>
              <p:nvPr/>
            </p:nvGraphicFramePr>
            <p:xfrm>
              <a:off x="4598" y="1713"/>
              <a:ext cx="139" cy="127"/>
            </p:xfrm>
            <a:graphic>
              <a:graphicData uri="http://schemas.openxmlformats.org/presentationml/2006/ole">
                <p:oleObj spid="_x0000_s338949" name="Equation" r:id="rId8" imgW="152280" imgH="139680" progId="Equation.3">
                  <p:embed/>
                </p:oleObj>
              </a:graphicData>
            </a:graphic>
          </p:graphicFrame>
          <p:sp>
            <p:nvSpPr>
              <p:cNvPr id="1950764" name="Oval 44"/>
              <p:cNvSpPr>
                <a:spLocks noChangeArrowheads="1"/>
              </p:cNvSpPr>
              <p:nvPr/>
            </p:nvSpPr>
            <p:spPr bwMode="auto">
              <a:xfrm>
                <a:off x="5000" y="1399"/>
                <a:ext cx="272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5" name="Object 45"/>
              <p:cNvGraphicFramePr>
                <a:graphicFrameLocks noChangeAspect="1"/>
              </p:cNvGraphicFramePr>
              <p:nvPr/>
            </p:nvGraphicFramePr>
            <p:xfrm>
              <a:off x="5033" y="1459"/>
              <a:ext cx="233" cy="274"/>
            </p:xfrm>
            <a:graphic>
              <a:graphicData uri="http://schemas.openxmlformats.org/presentationml/2006/ole">
                <p:oleObj spid="_x0000_s338950" name="Equation" r:id="rId9" imgW="215640" imgH="253800" progId="Equation.3">
                  <p:embed/>
                </p:oleObj>
              </a:graphicData>
            </a:graphic>
          </p:graphicFrame>
        </p:grpSp>
        <p:sp>
          <p:nvSpPr>
            <p:cNvPr id="1950766" name="Rectangle 46"/>
            <p:cNvSpPr>
              <a:spLocks noChangeArrowheads="1"/>
            </p:cNvSpPr>
            <p:nvPr/>
          </p:nvSpPr>
          <p:spPr bwMode="auto">
            <a:xfrm>
              <a:off x="3833" y="799"/>
              <a:ext cx="1859" cy="1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67" name="Rectangle 47"/>
            <p:cNvSpPr>
              <a:spLocks noChangeArrowheads="1"/>
            </p:cNvSpPr>
            <p:nvPr/>
          </p:nvSpPr>
          <p:spPr bwMode="auto">
            <a:xfrm>
              <a:off x="3854" y="813"/>
              <a:ext cx="113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68" name="Rectangle 48"/>
            <p:cNvSpPr>
              <a:spLocks noChangeArrowheads="1"/>
            </p:cNvSpPr>
            <p:nvPr/>
          </p:nvSpPr>
          <p:spPr bwMode="auto">
            <a:xfrm>
              <a:off x="5633" y="806"/>
              <a:ext cx="45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0769" name="Text Box 49"/>
          <p:cNvSpPr txBox="1">
            <a:spLocks noChangeArrowheads="1"/>
          </p:cNvSpPr>
          <p:nvPr/>
        </p:nvSpPr>
        <p:spPr bwMode="auto">
          <a:xfrm>
            <a:off x="8101013" y="4124325"/>
            <a:ext cx="930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0" i="1">
                <a:solidFill>
                  <a:srgbClr val="0066FF"/>
                </a:solidFill>
                <a:latin typeface="Arial" pitchFamily="-108" charset="0"/>
              </a:rPr>
              <a:t>D</a:t>
            </a:r>
            <a:r>
              <a:rPr lang="it-IT" sz="2000" b="0" i="1" baseline="-25000">
                <a:solidFill>
                  <a:srgbClr val="0066FF"/>
                </a:solidFill>
                <a:latin typeface="Arial" pitchFamily="-108" charset="0"/>
              </a:rPr>
              <a:t>q</a:t>
            </a:r>
            <a:r>
              <a:rPr lang="it-IT" sz="2000" b="0" i="1" baseline="30000">
                <a:solidFill>
                  <a:srgbClr val="0066FF"/>
                </a:solidFill>
                <a:latin typeface="Arial" pitchFamily="-108" charset="0"/>
              </a:rPr>
              <a:t>h</a:t>
            </a:r>
            <a:r>
              <a:rPr lang="it-IT" sz="2000" b="0" i="1">
                <a:solidFill>
                  <a:srgbClr val="0066FF"/>
                </a:solidFill>
                <a:latin typeface="Arial" pitchFamily="-108" charset="0"/>
              </a:rPr>
              <a:t>(z)</a:t>
            </a:r>
            <a:endParaRPr lang="it-IT" sz="2000" b="0" i="1">
              <a:solidFill>
                <a:srgbClr val="0066FF"/>
              </a:solidFill>
              <a:latin typeface="Arial" pitchFamily="-108" charset="0"/>
              <a:sym typeface="Symbol" pitchFamily="-108" charset="2"/>
            </a:endParaRPr>
          </a:p>
        </p:txBody>
      </p:sp>
      <p:sp>
        <p:nvSpPr>
          <p:cNvPr id="1950774" name="Rectangle 54"/>
          <p:cNvSpPr>
            <a:spLocks noChangeArrowheads="1"/>
          </p:cNvSpPr>
          <p:nvPr/>
        </p:nvSpPr>
        <p:spPr bwMode="auto">
          <a:xfrm>
            <a:off x="6172200" y="4090988"/>
            <a:ext cx="368300" cy="40640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775" name="Rectangle 55"/>
          <p:cNvSpPr>
            <a:spLocks noChangeArrowheads="1"/>
          </p:cNvSpPr>
          <p:nvPr/>
        </p:nvSpPr>
        <p:spPr bwMode="auto">
          <a:xfrm>
            <a:off x="6040438" y="4135438"/>
            <a:ext cx="684212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latin typeface="Arial" pitchFamily="-108" charset="0"/>
              </a:rPr>
              <a:t>q(x)</a:t>
            </a:r>
            <a:endParaRPr lang="it-IT" sz="1800" b="0">
              <a:latin typeface="Arial" pitchFamily="-108" charset="0"/>
            </a:endParaRPr>
          </a:p>
        </p:txBody>
      </p:sp>
      <p:graphicFrame>
        <p:nvGraphicFramePr>
          <p:cNvPr id="1950776" name="Object 56"/>
          <p:cNvGraphicFramePr>
            <a:graphicFrameLocks noChangeAspect="1"/>
          </p:cNvGraphicFramePr>
          <p:nvPr/>
        </p:nvGraphicFramePr>
        <p:xfrm>
          <a:off x="3249613" y="4491038"/>
          <a:ext cx="446087" cy="398462"/>
        </p:xfrm>
        <a:graphic>
          <a:graphicData uri="http://schemas.openxmlformats.org/presentationml/2006/ole">
            <p:oleObj spid="_x0000_s338947" name="Equation" r:id="rId10" imgW="253800" imgH="228600" progId="Equation.3">
              <p:embed/>
            </p:oleObj>
          </a:graphicData>
        </a:graphic>
      </p:graphicFrame>
      <p:sp>
        <p:nvSpPr>
          <p:cNvPr id="1950778" name="Text Box 58"/>
          <p:cNvSpPr txBox="1">
            <a:spLocks noChangeArrowheads="1"/>
          </p:cNvSpPr>
          <p:nvPr/>
        </p:nvSpPr>
        <p:spPr bwMode="auto">
          <a:xfrm>
            <a:off x="271463" y="5006975"/>
            <a:ext cx="69405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</a:rPr>
              <a:t>Rich phenomenology but rather involved observables</a:t>
            </a:r>
            <a:endParaRPr lang="it-IT" sz="1600">
              <a:latin typeface="Arial" pitchFamily="-108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92150" y="5345113"/>
            <a:ext cx="6970713" cy="609600"/>
            <a:chOff x="454" y="3695"/>
            <a:chExt cx="4391" cy="384"/>
          </a:xfrm>
        </p:grpSpPr>
        <p:sp>
          <p:nvSpPr>
            <p:cNvPr id="1950780" name="Text Box 60"/>
            <p:cNvSpPr txBox="1">
              <a:spLocks noChangeArrowheads="1"/>
            </p:cNvSpPr>
            <p:nvPr/>
          </p:nvSpPr>
          <p:spPr bwMode="auto">
            <a:xfrm>
              <a:off x="454" y="3695"/>
              <a:ext cx="4372" cy="21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Target type and hadron ID provide flavor tagging !!</a:t>
              </a:r>
              <a:endParaRPr lang="it-IT" sz="1600">
                <a:solidFill>
                  <a:schemeClr val="tx1"/>
                </a:solidFill>
                <a:latin typeface="Arial" pitchFamily="-108" charset="0"/>
              </a:endParaRPr>
            </a:p>
          </p:txBody>
        </p: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956" y="3867"/>
              <a:ext cx="3889" cy="212"/>
              <a:chOff x="614" y="3654"/>
              <a:chExt cx="3889" cy="212"/>
            </a:xfrm>
          </p:grpSpPr>
          <p:sp>
            <p:nvSpPr>
              <p:cNvPr id="1950782" name="Text Box 62"/>
              <p:cNvSpPr txBox="1">
                <a:spLocks noChangeArrowheads="1"/>
              </p:cNvSpPr>
              <p:nvPr/>
            </p:nvSpPr>
            <p:spPr bwMode="auto">
              <a:xfrm>
                <a:off x="614" y="3654"/>
                <a:ext cx="3889" cy="21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Arial" pitchFamily="-108" charset="0"/>
                  </a:rPr>
                  <a:t>            </a:t>
                </a:r>
                <a:r>
                  <a:rPr lang="en-US" sz="1400" b="0">
                    <a:solidFill>
                      <a:schemeClr val="tx1"/>
                    </a:solidFill>
                    <a:latin typeface="Arial" pitchFamily="-108" charset="0"/>
                  </a:rPr>
                  <a:t>constrain valence and sea</a:t>
                </a:r>
                <a:endParaRPr lang="it-IT" sz="14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  <p:sp>
            <p:nvSpPr>
              <p:cNvPr id="1950783" name="Line 63"/>
              <p:cNvSpPr>
                <a:spLocks noChangeShapeType="1"/>
              </p:cNvSpPr>
              <p:nvPr/>
            </p:nvSpPr>
            <p:spPr bwMode="auto">
              <a:xfrm flipV="1">
                <a:off x="800" y="3768"/>
                <a:ext cx="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61988" y="5932488"/>
            <a:ext cx="6986587" cy="592137"/>
            <a:chOff x="435" y="3348"/>
            <a:chExt cx="4401" cy="373"/>
          </a:xfrm>
        </p:grpSpPr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947" y="3509"/>
              <a:ext cx="3889" cy="212"/>
              <a:chOff x="614" y="3654"/>
              <a:chExt cx="3889" cy="212"/>
            </a:xfrm>
          </p:grpSpPr>
          <p:sp>
            <p:nvSpPr>
              <p:cNvPr id="1950786" name="Text Box 66"/>
              <p:cNvSpPr txBox="1">
                <a:spLocks noChangeArrowheads="1"/>
              </p:cNvSpPr>
              <p:nvPr/>
            </p:nvSpPr>
            <p:spPr bwMode="auto">
              <a:xfrm>
                <a:off x="614" y="3654"/>
                <a:ext cx="3889" cy="21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Arial" pitchFamily="-108" charset="0"/>
                  </a:rPr>
                  <a:t>            </a:t>
                </a:r>
                <a:r>
                  <a:rPr lang="en-US" sz="1400" b="0">
                    <a:solidFill>
                      <a:schemeClr val="tx1"/>
                    </a:solidFill>
                    <a:latin typeface="Arial" pitchFamily="-108" charset="0"/>
                  </a:rPr>
                  <a:t>disentangle distribution and fragmentation functions</a:t>
                </a:r>
                <a:endParaRPr lang="it-IT" sz="14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  <p:sp>
            <p:nvSpPr>
              <p:cNvPr id="1950787" name="Line 67"/>
              <p:cNvSpPr>
                <a:spLocks noChangeShapeType="1"/>
              </p:cNvSpPr>
              <p:nvPr/>
            </p:nvSpPr>
            <p:spPr bwMode="auto">
              <a:xfrm flipV="1">
                <a:off x="800" y="3768"/>
                <a:ext cx="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50788" name="Text Box 68"/>
            <p:cNvSpPr txBox="1">
              <a:spLocks noChangeArrowheads="1"/>
            </p:cNvSpPr>
            <p:nvPr/>
          </p:nvSpPr>
          <p:spPr bwMode="auto">
            <a:xfrm>
              <a:off x="435" y="3348"/>
              <a:ext cx="4372" cy="21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Muldidimensional analysis resolves kinematic correlations !!</a:t>
              </a:r>
              <a:endParaRPr lang="it-IT" sz="1600">
                <a:solidFill>
                  <a:schemeClr val="tx1"/>
                </a:solidFill>
                <a:latin typeface="Arial" pitchFamily="-108" charset="0"/>
              </a:endParaRPr>
            </a:p>
          </p:txBody>
        </p:sp>
      </p:grpSp>
      <p:sp>
        <p:nvSpPr>
          <p:cNvPr id="42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6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llH_Hermes_Compa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66799"/>
            <a:ext cx="4495800" cy="25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napshot 2009-09-23 11-54-3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16" y="1446132"/>
            <a:ext cx="4197384" cy="2744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062335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Collins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1062335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Sivers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7" name="Content Placeholder 10" descr="Final_NoKine_Neg_cos2phi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59166"/>
            <a:ext cx="2971800" cy="1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napshot 2009-09-23 12-06-38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919" y="5365834"/>
            <a:ext cx="4503481" cy="121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299197"/>
            <a:ext cx="127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Boer-</a:t>
            </a:r>
          </a:p>
          <a:p>
            <a:r>
              <a:rPr lang="en-US" sz="2400" dirty="0" err="1" smtClean="0">
                <a:solidFill>
                  <a:srgbClr val="008000"/>
                </a:solidFill>
              </a:rPr>
              <a:t>Mulders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10" name="Picture 9" descr="Snapshot 2009-09-23 13-53-01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351818"/>
            <a:ext cx="3276600" cy="1195872"/>
          </a:xfrm>
          <a:prstGeom prst="rect">
            <a:avLst/>
          </a:prstGeom>
        </p:spPr>
      </p:pic>
      <p:pic>
        <p:nvPicPr>
          <p:cNvPr id="11" name="Picture 10" descr="Snapshot 2009-09-23 13-53-18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733800"/>
            <a:ext cx="3429000" cy="1590524"/>
          </a:xfrm>
          <a:prstGeom prst="rect">
            <a:avLst/>
          </a:prstGeom>
        </p:spPr>
      </p:pic>
      <p:sp>
        <p:nvSpPr>
          <p:cNvPr id="12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7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2400" y="-76200"/>
            <a:ext cx="89154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Several observables already measured…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00FF"/>
                </a:solidFill>
                <a:latin typeface="Calibri"/>
              </a:rPr>
              <a:t>w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ith matches and mismatches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12C456-2185-E040-8D55-A6BF0662C01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xfrm>
            <a:off x="1344613" y="0"/>
            <a:ext cx="6451600" cy="706438"/>
          </a:xfrm>
          <a:noFill/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Executive summary</a:t>
            </a:r>
            <a:endParaRPr lang="it-IT" sz="3600" b="1">
              <a:solidFill>
                <a:srgbClr val="0000FF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8138" y="4905375"/>
            <a:ext cx="5357812" cy="1631950"/>
            <a:chOff x="1389" y="3034"/>
            <a:chExt cx="3375" cy="1028"/>
          </a:xfrm>
        </p:grpSpPr>
        <p:sp>
          <p:nvSpPr>
            <p:cNvPr id="57358" name="Rectangle 18"/>
            <p:cNvSpPr>
              <a:spLocks noChangeArrowheads="1"/>
            </p:cNvSpPr>
            <p:nvPr/>
          </p:nvSpPr>
          <p:spPr bwMode="auto">
            <a:xfrm>
              <a:off x="1482" y="3034"/>
              <a:ext cx="3196" cy="1028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800080"/>
                </a:gs>
              </a:gsLst>
              <a:lin ang="5400000" scaled="1"/>
            </a:gradFill>
            <a:ln w="12700">
              <a:solidFill>
                <a:srgbClr val="660033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59" name="Text Box 19"/>
            <p:cNvSpPr txBox="1">
              <a:spLocks noChangeArrowheads="1"/>
            </p:cNvSpPr>
            <p:nvPr/>
          </p:nvSpPr>
          <p:spPr bwMode="auto">
            <a:xfrm>
              <a:off x="1389" y="3039"/>
              <a:ext cx="3375" cy="101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Crucial: completeness </a:t>
              </a:r>
            </a:p>
            <a:p>
              <a:pPr algn="ctr"/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flavor tagging and five-fold differential </a:t>
              </a:r>
            </a:p>
            <a:p>
              <a:pPr algn="ctr"/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  extraction in all variables</a:t>
              </a:r>
            </a:p>
            <a:p>
              <a:pPr algn="ctr"/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(x,z,Q</a:t>
              </a:r>
              <a:r>
                <a:rPr lang="en-US" sz="2000" b="0" baseline="30000">
                  <a:solidFill>
                    <a:schemeClr val="bg1"/>
                  </a:solidFill>
                  <a:latin typeface="Arial" pitchFamily="-108" charset="0"/>
                </a:rPr>
                <a:t>2</a:t>
              </a:r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,P</a:t>
              </a:r>
              <a:r>
                <a:rPr lang="en-US" sz="2000" b="0" baseline="-25000">
                  <a:solidFill>
                    <a:schemeClr val="bg1"/>
                  </a:solidFill>
                  <a:latin typeface="Arial" pitchFamily="-108" charset="0"/>
                </a:rPr>
                <a:t>T</a:t>
              </a:r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)  to have </a:t>
              </a:r>
            </a:p>
            <a:p>
              <a:pPr algn="ctr"/>
              <a:r>
                <a:rPr lang="en-US" sz="2000" b="0">
                  <a:solidFill>
                    <a:schemeClr val="bg1"/>
                  </a:solidFill>
                  <a:latin typeface="Arial" pitchFamily="-108" charset="0"/>
                </a:rPr>
                <a:t>all dependencies resolved</a:t>
              </a:r>
              <a:endParaRPr lang="it-IT" sz="2000" b="0">
                <a:solidFill>
                  <a:schemeClr val="bg1"/>
                </a:solidFill>
                <a:latin typeface="Arial" pitchFamily="-108" charset="0"/>
              </a:endParaRPr>
            </a:p>
          </p:txBody>
        </p:sp>
      </p:grpSp>
      <p:sp>
        <p:nvSpPr>
          <p:cNvPr id="1706005" name="Text Box 21"/>
          <p:cNvSpPr txBox="1">
            <a:spLocks noChangeArrowheads="1"/>
          </p:cNvSpPr>
          <p:nvPr/>
        </p:nvSpPr>
        <p:spPr bwMode="auto">
          <a:xfrm>
            <a:off x="1231900" y="700088"/>
            <a:ext cx="6223000" cy="673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2700000" scaled="1"/>
          </a:gradFill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33CC"/>
                </a:solidFill>
                <a:latin typeface="Arial" pitchFamily="-108" charset="0"/>
              </a:rPr>
              <a:t>TMDs are a new class of phenomena </a:t>
            </a:r>
          </a:p>
          <a:p>
            <a:pPr algn="ctr">
              <a:defRPr/>
            </a:pPr>
            <a:r>
              <a:rPr lang="en-US" sz="1800">
                <a:solidFill>
                  <a:srgbClr val="0033CC"/>
                </a:solidFill>
                <a:latin typeface="Arial" pitchFamily="-108" charset="0"/>
              </a:rPr>
              <a:t>providing  novel insights into the rich nuclear structure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996950" y="2120900"/>
            <a:ext cx="7067550" cy="2687638"/>
            <a:chOff x="628" y="1336"/>
            <a:chExt cx="4452" cy="1693"/>
          </a:xfrm>
        </p:grpSpPr>
        <p:sp>
          <p:nvSpPr>
            <p:cNvPr id="57355" name="Text Box 10"/>
            <p:cNvSpPr txBox="1">
              <a:spLocks noChangeArrowheads="1"/>
            </p:cNvSpPr>
            <p:nvPr/>
          </p:nvSpPr>
          <p:spPr bwMode="auto">
            <a:xfrm>
              <a:off x="920" y="1336"/>
              <a:ext cx="3794" cy="146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Limited knowledge on transverse momentum dependences  </a:t>
              </a:r>
            </a:p>
            <a:p>
              <a:endParaRPr lang="en-US" sz="160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Flavor decomposition often missing</a:t>
              </a:r>
            </a:p>
            <a:p>
              <a:endParaRPr lang="en-US" sz="160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Evolution properties to be defined</a:t>
              </a:r>
            </a:p>
            <a:p>
              <a:endParaRPr lang="en-US" sz="160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Role of the higher twist to be quantified</a:t>
              </a:r>
            </a:p>
            <a:p>
              <a:endParaRPr lang="en-US" sz="160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Universality</a:t>
              </a:r>
              <a:r>
                <a:rPr lang="en-US" sz="1600">
                  <a:latin typeface="Arial" pitchFamily="-108" charset="0"/>
                </a:rPr>
                <a:t>               </a:t>
              </a:r>
              <a:r>
                <a:rPr lang="en-US" sz="1600">
                  <a:solidFill>
                    <a:schemeClr val="tx1"/>
                  </a:solidFill>
                  <a:latin typeface="Arial" pitchFamily="-108" charset="0"/>
                </a:rPr>
                <a:t>Fundamental test of QCD</a:t>
              </a:r>
              <a:r>
                <a:rPr lang="en-US" sz="1800">
                  <a:latin typeface="Arial" pitchFamily="-108" charset="0"/>
                </a:rPr>
                <a:t> </a:t>
              </a:r>
            </a:p>
          </p:txBody>
        </p:sp>
        <p:sp>
          <p:nvSpPr>
            <p:cNvPr id="57356" name="Line 22"/>
            <p:cNvSpPr>
              <a:spLocks noChangeShapeType="1"/>
            </p:cNvSpPr>
            <p:nvPr/>
          </p:nvSpPr>
          <p:spPr bwMode="auto">
            <a:xfrm>
              <a:off x="1838" y="2696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57" name="Text Box 24"/>
            <p:cNvSpPr txBox="1">
              <a:spLocks noChangeArrowheads="1"/>
            </p:cNvSpPr>
            <p:nvPr/>
          </p:nvSpPr>
          <p:spPr bwMode="auto">
            <a:xfrm>
              <a:off x="628" y="2779"/>
              <a:ext cx="4452" cy="2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pitchFamily="-108" charset="0"/>
                </a:rPr>
                <a:t>Still incomplete phenomenology is asking for new inputs</a:t>
              </a:r>
              <a:r>
                <a:rPr lang="en-US" sz="2000"/>
                <a:t> </a:t>
              </a:r>
              <a:endParaRPr lang="it-IT" sz="2000"/>
            </a:p>
          </p:txBody>
        </p:sp>
      </p:grpSp>
      <p:sp>
        <p:nvSpPr>
          <p:cNvPr id="1706010" name="Text Box 26"/>
          <p:cNvSpPr txBox="1">
            <a:spLocks noChangeArrowheads="1"/>
          </p:cNvSpPr>
          <p:nvPr/>
        </p:nvSpPr>
        <p:spPr bwMode="auto">
          <a:xfrm>
            <a:off x="746125" y="1427163"/>
            <a:ext cx="688657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Arial" pitchFamily="-108" charset="0"/>
              </a:rPr>
              <a:t>Non-zero results from DIS experiments </a:t>
            </a:r>
          </a:p>
          <a:p>
            <a:pPr algn="ctr"/>
            <a:r>
              <a:rPr lang="en-US" sz="1800">
                <a:latin typeface="Arial" pitchFamily="-108" charset="0"/>
              </a:rPr>
              <a:t>provide promises but also open questions</a:t>
            </a:r>
            <a:endParaRPr lang="it-IT" sz="1800">
              <a:latin typeface="Arial" pitchFamily="-108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57353" name="Text Box 34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CLAS12 European Workshop                                                                    26 February 2009</a:t>
              </a:r>
            </a:p>
          </p:txBody>
        </p:sp>
        <p:sp>
          <p:nvSpPr>
            <p:cNvPr id="57354" name="Line 35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8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06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06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005" grpId="0" animBg="1"/>
      <p:bldP spid="1706010" grpId="0"/>
      <p:bldP spid="17060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09-09-23 21-12-3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393"/>
            <a:ext cx="9144000" cy="6239807"/>
          </a:xfrm>
          <a:prstGeom prst="rect">
            <a:avLst/>
          </a:prstGeom>
        </p:spPr>
      </p:pic>
      <p:sp>
        <p:nvSpPr>
          <p:cNvPr id="3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9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4495800" cy="526298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Reccomendation</a:t>
            </a:r>
            <a:r>
              <a:rPr lang="en-US" sz="2400" dirty="0" smtClean="0"/>
              <a:t>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We recommend the completion of the 12 </a:t>
            </a:r>
            <a:r>
              <a:rPr lang="en-US" sz="2000" dirty="0" err="1" smtClean="0">
                <a:solidFill>
                  <a:srgbClr val="800000"/>
                </a:solidFill>
              </a:rPr>
              <a:t>GeV</a:t>
            </a:r>
            <a:r>
              <a:rPr lang="en-US" sz="2000" dirty="0" smtClean="0">
                <a:solidFill>
                  <a:srgbClr val="800000"/>
                </a:solidFill>
              </a:rPr>
              <a:t> Upgrade at Jefferson Lab.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 It will enable three-dimensional imaging of the nucleon, revealing hidden aspects of its internal dynamics.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 It will complete our understanding of the transition between the </a:t>
            </a:r>
            <a:r>
              <a:rPr lang="en-US" dirty="0" err="1" smtClean="0"/>
              <a:t>hadronic</a:t>
            </a:r>
            <a:r>
              <a:rPr lang="en-US" dirty="0" smtClean="0"/>
              <a:t> and the quark/gluon descriptions of nuclei. </a:t>
            </a:r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…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axodraw}&#10;\begin{document}&#10;\begin{center} \begin{picture}(170,140)(0,0)&#10;\SetOffset(20,10) \SetWidth{0.7}&#10;\Photon(2,70)(-20,90){2}{4}\Photon(138,70)(160,90){2}{4}&#10;\Text(-22,92)[r]{$\gamma^*$}\Text(165,94)[l]{$\gamma^*$}&#10;\GOval(70,10)(60,8)(90){0.7} \COval(70,55)(11,7)(90){Black}{Red}&#10;\SetColor{Red}&#10;\Gluon(52,39)(65,50){1.5}{3}\Gluon(88,39)(75,50){1.5}{3}&#10;\Gluon(52,71)(65,60){1.5}{3}\Gluon(88,71)(75,60){1.5}{3}&#10;\SetColor{Black} \Line(40,55)(62,25)\Line(43,55)(65,25)&#10;\Line(40,55)(62,85)\Line(43,55)(65,85)&#10;\Line(100,55)(78,25)\Line(97,55)(75,25)&#10;\Line(100,55)(78,85)\Line(97,55)(75,85)&#10;\ArrowLine(10,10)(10,56)\ArrowLine(130,56)(130,10)&#10;\Line(10,56)(25,56)\Line(10,54)(25,54)&#10;\Line(130,56)(115,56)\Line(130,54)(115,54)&#10;\Line(10,75)(33,75)\Line(10,73)(30,73)&#10;\Line(130,75)(107,75)\Line(130,73)(110,73)&#10;\Gluon(25,10)(25,56){-2}{6}\Gluon(18,10)(18,56){-2}{6}&#10;\Gluon(115,10)(115,56){2}{6}\Gluon(123,10)(123,56){2}{6}&#10;\ArrowLine(12,75)(40,106)\ArrowLine(100,106)(128,75)&#10;\Gluon(30,73)(58,106){-1.5}{7}\Gluon(22,73)(50,106){-1.5}{7}&#10;\Gluon(110,73)(82,106){1.5}{7}\Gluon(118,73)(90,106){1.5}{7}&#10;\COval(10,66)(12,10)(90){Black}{Blue}\COval(130,66)(12,10)(90){Black}{Blue}&#10;\GOval(70,10)(64,8)(90){0.7} \GOval(70,106)(35,7)(90){0.7}&#10;\DashLine(70,130)(70,-10){5} \SetWidth{1.8}\ArrowLine(-12,0)(6,10)&#10;\ArrowLine(134,10)(152,0)&#10;\ArrowLine(35,106)(45,125)\ArrowLine(95,125)(105,106)&#10;\Text(70,10)[c]{TMD} \Text(70,106)[c]{FF}&#10;\Text(10,66)[c]{$H$} \Text(130,66)[c]{$H$}\Text(70,55)[c]{$S$}&#10;\Text(-14,0)[r]{$P$}\Text(154,0)[l]{$P$}&#10;\Text(50,130)[b]{$P_h$}\Text(90,130)[b]{$P_h$}\end{picture}&#10;\end{center}&#10;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10358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frac{\langle k_T^2 \rangle}{\mu_0^2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42"/>
  <p:tag name="PICTUREFILESIZE" val="955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g_1^q(x,k_{\perp})=g_1^q(x)\frac{1}{\pi\mu_2^2}exp(-\frac{k_{\perp}^2}{\mu_2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63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f_1^q(x,k_{\perp})=f_1^q(x)\frac{1}{\pi\mu_0^2}exp(-\frac{k_{\perp}^2}{\mu_0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36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red} {h_{1} H_1^{\perp u\rightarrow \pi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66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red} { H_1^{\perp u\rightarrow \rho} \sim -\frac{1}{3}H_1^{\perp u\rightarrow \pi} 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00"/>
  <p:tag name="PICTUREFILESIZE" val="1644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sigma_{UT}^{sin(3\phi-\phi_S)} \sim \color{red} (1-y) h_{1T}^{\perp} H_1^{\perp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73"/>
  <p:tag name="PICTUREFILESIZE" val="2606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sigma_{UT}^{sin(3\phi-\phi_S)} \sim \color{red} (1-y) h_{1T}^{\perp} H_1^{\perp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73"/>
  <p:tag name="PICTUREFILESIZE" val="2606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5|35.8|22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11719</TotalTime>
  <Words>2676</Words>
  <Application>Microsoft Macintosh PowerPoint</Application>
  <PresentationFormat>On-screen Show (4:3)</PresentationFormat>
  <Paragraphs>615</Paragraphs>
  <Slides>31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Executive summary</vt:lpstr>
      <vt:lpstr>Slide 9</vt:lpstr>
      <vt:lpstr>Slide 10</vt:lpstr>
      <vt:lpstr>Slide 11</vt:lpstr>
      <vt:lpstr>Slide 12</vt:lpstr>
      <vt:lpstr>CLAS12: experimental set-up</vt:lpstr>
      <vt:lpstr>Slide 14</vt:lpstr>
      <vt:lpstr>Slide 15</vt:lpstr>
      <vt:lpstr>Slide 16</vt:lpstr>
      <vt:lpstr>Boer-Mulders asymmetry @ CLAS12</vt:lpstr>
      <vt:lpstr>High statistics investigation @ CLAS12</vt:lpstr>
      <vt:lpstr>Beam polarization @ CLAS12</vt:lpstr>
      <vt:lpstr>Slide 20</vt:lpstr>
      <vt:lpstr>Longitudinal Target Spin @ CLAS12</vt:lpstr>
      <vt:lpstr>Longitudinal Target Spin @ CLAS12</vt:lpstr>
      <vt:lpstr>Longitudinal Target Spin @ CLAS12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Contalbrigo</dc:creator>
  <cp:lastModifiedBy>Marco Contalbrigo</cp:lastModifiedBy>
  <cp:revision>204</cp:revision>
  <dcterms:created xsi:type="dcterms:W3CDTF">2010-03-09T21:00:13Z</dcterms:created>
  <dcterms:modified xsi:type="dcterms:W3CDTF">2010-03-09T21:02:07Z</dcterms:modified>
</cp:coreProperties>
</file>