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679" r:id="rId2"/>
    <p:sldId id="716" r:id="rId3"/>
    <p:sldId id="761" r:id="rId4"/>
    <p:sldId id="768" r:id="rId5"/>
    <p:sldId id="750" r:id="rId6"/>
    <p:sldId id="766" r:id="rId7"/>
    <p:sldId id="721" r:id="rId8"/>
    <p:sldId id="722" r:id="rId9"/>
    <p:sldId id="719" r:id="rId10"/>
    <p:sldId id="717" r:id="rId11"/>
    <p:sldId id="674" r:id="rId12"/>
    <p:sldId id="684" r:id="rId13"/>
    <p:sldId id="753" r:id="rId14"/>
    <p:sldId id="685" r:id="rId15"/>
    <p:sldId id="686" r:id="rId16"/>
    <p:sldId id="759" r:id="rId17"/>
    <p:sldId id="743" r:id="rId18"/>
    <p:sldId id="744" r:id="rId19"/>
    <p:sldId id="742" r:id="rId20"/>
    <p:sldId id="747" r:id="rId21"/>
    <p:sldId id="702" r:id="rId22"/>
    <p:sldId id="703" r:id="rId23"/>
    <p:sldId id="704" r:id="rId24"/>
    <p:sldId id="705" r:id="rId25"/>
    <p:sldId id="699" r:id="rId26"/>
    <p:sldId id="700" r:id="rId27"/>
    <p:sldId id="701" r:id="rId28"/>
    <p:sldId id="696" r:id="rId29"/>
    <p:sldId id="697" r:id="rId30"/>
    <p:sldId id="770" r:id="rId31"/>
    <p:sldId id="758" r:id="rId32"/>
    <p:sldId id="687" r:id="rId33"/>
    <p:sldId id="725" r:id="rId34"/>
    <p:sldId id="726" r:id="rId35"/>
    <p:sldId id="723" r:id="rId36"/>
    <p:sldId id="724" r:id="rId37"/>
    <p:sldId id="734" r:id="rId38"/>
    <p:sldId id="765" r:id="rId39"/>
    <p:sldId id="728" r:id="rId40"/>
    <p:sldId id="729" r:id="rId41"/>
    <p:sldId id="763" r:id="rId42"/>
    <p:sldId id="764" r:id="rId43"/>
    <p:sldId id="767" r:id="rId44"/>
    <p:sldId id="76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391" autoAdjust="0"/>
  </p:normalViewPr>
  <p:slideViewPr>
    <p:cSldViewPr snapToGrid="0" snapToObjects="1">
      <p:cViewPr>
        <p:scale>
          <a:sx n="140" d="100"/>
          <a:sy n="140" d="100"/>
        </p:scale>
        <p:origin x="-336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9C5E67-53CA-4EDD-9A69-46C609668E65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BC0EECC-A21C-442F-A79B-DFB744D6E340}">
      <dgm:prSet phldrT="[Text]" custT="1"/>
      <dgm:spPr>
        <a:solidFill>
          <a:srgbClr val="CCFF99"/>
        </a:solidFill>
      </dgm:spPr>
      <dgm:t>
        <a:bodyPr/>
        <a:lstStyle/>
        <a:p>
          <a:pPr algn="ctr"/>
          <a:r>
            <a:rPr lang="it-IT" sz="1200" b="1" dirty="0" smtClean="0"/>
            <a:t>MPD Main Block</a:t>
          </a:r>
        </a:p>
        <a:p>
          <a:pPr algn="l"/>
          <a:r>
            <a:rPr lang="it-IT" sz="1200" dirty="0" smtClean="0">
              <a:solidFill>
                <a:schemeClr val="bg2">
                  <a:lumMod val="10000"/>
                </a:schemeClr>
              </a:solidFill>
            </a:rPr>
            <a:t>Arriga GX FPGA</a:t>
          </a:r>
          <a:br>
            <a:rPr lang="it-IT" sz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 smtClean="0">
              <a:solidFill>
                <a:schemeClr val="bg2">
                  <a:lumMod val="10000"/>
                </a:schemeClr>
              </a:solidFill>
            </a:rPr>
            <a:t>128 MB DDR2-RAM</a:t>
          </a:r>
          <a:br>
            <a:rPr lang="it-IT" sz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 smtClean="0">
              <a:solidFill>
                <a:schemeClr val="bg2">
                  <a:lumMod val="10000"/>
                </a:schemeClr>
              </a:solidFill>
            </a:rPr>
            <a:t>Firmware V4.0 (74% resources):</a:t>
          </a:r>
        </a:p>
        <a:p>
          <a:pPr algn="l"/>
          <a:r>
            <a:rPr lang="it-IT" sz="1200" dirty="0" smtClean="0">
              <a:solidFill>
                <a:schemeClr val="bg2">
                  <a:lumMod val="10000"/>
                </a:schemeClr>
              </a:solidFill>
            </a:rPr>
            <a:t># FIR Filter (16 param)</a:t>
          </a:r>
          <a:br>
            <a:rPr lang="it-IT" sz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 smtClean="0">
              <a:solidFill>
                <a:schemeClr val="bg2">
                  <a:lumMod val="10000"/>
                </a:schemeClr>
              </a:solidFill>
            </a:rPr>
            <a:t># Zero Suppression</a:t>
          </a:r>
          <a:br>
            <a:rPr lang="it-IT" sz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 smtClean="0">
              <a:solidFill>
                <a:schemeClr val="bg2">
                  <a:lumMod val="10000"/>
                </a:schemeClr>
              </a:solidFill>
            </a:rPr>
            <a:t># Common mode and pedestal subtraction</a:t>
          </a:r>
          <a:br>
            <a:rPr lang="it-IT" sz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 smtClean="0">
              <a:solidFill>
                <a:schemeClr val="bg2">
                  <a:lumMod val="10000"/>
                </a:schemeClr>
              </a:solidFill>
            </a:rPr>
            <a:t># Remote config, </a:t>
          </a:r>
          <a:br>
            <a:rPr lang="it-IT" sz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 smtClean="0">
              <a:solidFill>
                <a:schemeClr val="bg2">
                  <a:lumMod val="10000"/>
                </a:schemeClr>
              </a:solidFill>
            </a:rPr>
            <a:t># ≈2 ns trigger time resolution</a:t>
          </a:r>
        </a:p>
      </dgm:t>
    </dgm:pt>
    <dgm:pt modelId="{D335658D-2F59-4ACE-87F0-8C102A67B10C}" type="parTrans" cxnId="{A13A2C1E-74A2-407B-B7DE-D1677B3731C9}">
      <dgm:prSet/>
      <dgm:spPr/>
      <dgm:t>
        <a:bodyPr/>
        <a:lstStyle/>
        <a:p>
          <a:endParaRPr lang="it-IT"/>
        </a:p>
      </dgm:t>
    </dgm:pt>
    <dgm:pt modelId="{B24DF4A8-667E-4772-8A65-CB6D8B4036C8}" type="sibTrans" cxnId="{A13A2C1E-74A2-407B-B7DE-D1677B3731C9}">
      <dgm:prSet/>
      <dgm:spPr/>
      <dgm:t>
        <a:bodyPr/>
        <a:lstStyle/>
        <a:p>
          <a:endParaRPr lang="it-IT"/>
        </a:p>
      </dgm:t>
    </dgm:pt>
    <dgm:pt modelId="{F29FC099-3B46-4390-9679-3F8D60DEE0DC}">
      <dgm:prSet phldrT="[Text]"/>
      <dgm:spPr>
        <a:solidFill>
          <a:srgbClr val="FFFFCC"/>
        </a:solidFill>
      </dgm:spPr>
      <dgm:t>
        <a:bodyPr/>
        <a:lstStyle/>
        <a:p>
          <a:r>
            <a:rPr lang="it-IT" dirty="0" smtClean="0"/>
            <a:t>Aurora Protocol</a:t>
          </a:r>
          <a:endParaRPr lang="it-IT" dirty="0"/>
        </a:p>
      </dgm:t>
    </dgm:pt>
    <dgm:pt modelId="{5FB9401F-DE5D-467F-9CC0-B2DAAA187764}" type="parTrans" cxnId="{9A05048D-DD0A-4F38-A9EE-92057435F395}">
      <dgm:prSet/>
      <dgm:spPr/>
      <dgm:t>
        <a:bodyPr/>
        <a:lstStyle/>
        <a:p>
          <a:endParaRPr lang="it-IT"/>
        </a:p>
      </dgm:t>
    </dgm:pt>
    <dgm:pt modelId="{B179EE34-DE81-45BD-B056-3836761E67C0}" type="sibTrans" cxnId="{9A05048D-DD0A-4F38-A9EE-92057435F395}">
      <dgm:prSet/>
      <dgm:spPr/>
      <dgm:t>
        <a:bodyPr/>
        <a:lstStyle/>
        <a:p>
          <a:endParaRPr lang="it-IT"/>
        </a:p>
      </dgm:t>
    </dgm:pt>
    <dgm:pt modelId="{7C642F23-B7B6-4337-ABB7-E0831A0C49A2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 smtClean="0"/>
            <a:t>MPD-VME Interface</a:t>
          </a:r>
          <a:endParaRPr lang="it-IT" dirty="0"/>
        </a:p>
      </dgm:t>
    </dgm:pt>
    <dgm:pt modelId="{EEDC98DA-A511-4C9B-92AA-8213E564B57A}" type="parTrans" cxnId="{CAE42F22-565F-4076-8560-4C268259BC07}">
      <dgm:prSet/>
      <dgm:spPr/>
      <dgm:t>
        <a:bodyPr/>
        <a:lstStyle/>
        <a:p>
          <a:endParaRPr lang="it-IT"/>
        </a:p>
      </dgm:t>
    </dgm:pt>
    <dgm:pt modelId="{7E745FC6-4FDF-47D6-998A-7E582C1270BF}" type="sibTrans" cxnId="{CAE42F22-565F-4076-8560-4C268259BC07}">
      <dgm:prSet/>
      <dgm:spPr/>
      <dgm:t>
        <a:bodyPr/>
        <a:lstStyle/>
        <a:p>
          <a:endParaRPr lang="it-IT"/>
        </a:p>
      </dgm:t>
    </dgm:pt>
    <dgm:pt modelId="{F7EAD1D0-261C-44F8-961C-8AB0D20C6603}">
      <dgm:prSet phldrT="[Text]"/>
      <dgm:spPr>
        <a:solidFill>
          <a:srgbClr val="FFFFCC"/>
        </a:solidFill>
      </dgm:spPr>
      <dgm:t>
        <a:bodyPr/>
        <a:lstStyle/>
        <a:p>
          <a:r>
            <a:rPr lang="it-IT" dirty="0" smtClean="0"/>
            <a:t>SSP-Protocol</a:t>
          </a:r>
          <a:endParaRPr lang="it-IT" dirty="0"/>
        </a:p>
      </dgm:t>
    </dgm:pt>
    <dgm:pt modelId="{4049BB33-D189-4AB2-89F8-DBBA88D25980}" type="parTrans" cxnId="{047BF690-1809-4F98-BF57-7139535EDE06}">
      <dgm:prSet/>
      <dgm:spPr/>
      <dgm:t>
        <a:bodyPr/>
        <a:lstStyle/>
        <a:p>
          <a:endParaRPr lang="it-IT"/>
        </a:p>
      </dgm:t>
    </dgm:pt>
    <dgm:pt modelId="{45977E36-13DD-44AA-8A0F-379C84ADA1E6}" type="sibTrans" cxnId="{047BF690-1809-4F98-BF57-7139535EDE06}">
      <dgm:prSet/>
      <dgm:spPr/>
      <dgm:t>
        <a:bodyPr/>
        <a:lstStyle/>
        <a:p>
          <a:endParaRPr lang="it-IT"/>
        </a:p>
      </dgm:t>
    </dgm:pt>
    <dgm:pt modelId="{7A7F1603-732F-43F8-9615-AAB3350669F4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 smtClean="0"/>
            <a:t>VME-Protocols</a:t>
          </a:r>
          <a:endParaRPr lang="it-IT" dirty="0"/>
        </a:p>
      </dgm:t>
    </dgm:pt>
    <dgm:pt modelId="{D5ABD70F-F2D5-47AC-B86C-6105CB08C632}" type="parTrans" cxnId="{15F69D6F-8B0F-427F-94B3-4F65C5B250F9}">
      <dgm:prSet/>
      <dgm:spPr/>
      <dgm:t>
        <a:bodyPr/>
        <a:lstStyle/>
        <a:p>
          <a:endParaRPr lang="it-IT"/>
        </a:p>
      </dgm:t>
    </dgm:pt>
    <dgm:pt modelId="{2C68CEFA-2674-40C6-A687-D34EAA96ABB9}" type="sibTrans" cxnId="{15F69D6F-8B0F-427F-94B3-4F65C5B250F9}">
      <dgm:prSet/>
      <dgm:spPr/>
      <dgm:t>
        <a:bodyPr/>
        <a:lstStyle/>
        <a:p>
          <a:endParaRPr lang="it-IT"/>
        </a:p>
      </dgm:t>
    </dgm:pt>
    <dgm:pt modelId="{9760818E-F6ED-41E3-94E1-619D344E7908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 smtClean="0"/>
            <a:t>2eSST</a:t>
          </a:r>
          <a:endParaRPr lang="it-IT" dirty="0"/>
        </a:p>
      </dgm:t>
    </dgm:pt>
    <dgm:pt modelId="{D11C15FA-710D-46A8-B90B-ECD88D6B0D2E}" type="parTrans" cxnId="{97A8CC29-1160-426E-A74E-8419AF5FBFA4}">
      <dgm:prSet/>
      <dgm:spPr/>
      <dgm:t>
        <a:bodyPr/>
        <a:lstStyle/>
        <a:p>
          <a:endParaRPr lang="it-IT"/>
        </a:p>
      </dgm:t>
    </dgm:pt>
    <dgm:pt modelId="{6C46B6A3-241F-4CDB-9EC4-E84FDA9CBFEA}" type="sibTrans" cxnId="{97A8CC29-1160-426E-A74E-8419AF5FBFA4}">
      <dgm:prSet/>
      <dgm:spPr/>
      <dgm:t>
        <a:bodyPr/>
        <a:lstStyle/>
        <a:p>
          <a:endParaRPr lang="it-IT"/>
        </a:p>
      </dgm:t>
    </dgm:pt>
    <dgm:pt modelId="{F4C50BF0-C30C-4FC6-9DD0-15365381F097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 smtClean="0"/>
            <a:t>2eVME</a:t>
          </a:r>
          <a:endParaRPr lang="it-IT" dirty="0"/>
        </a:p>
      </dgm:t>
    </dgm:pt>
    <dgm:pt modelId="{893BC0E4-D0FF-44B4-9292-7E6709E741DA}" type="parTrans" cxnId="{9F033CF4-A3FE-4589-99DF-CD6A1B0A4023}">
      <dgm:prSet/>
      <dgm:spPr/>
      <dgm:t>
        <a:bodyPr/>
        <a:lstStyle/>
        <a:p>
          <a:endParaRPr lang="it-IT"/>
        </a:p>
      </dgm:t>
    </dgm:pt>
    <dgm:pt modelId="{26D89DF5-062D-4936-9698-B0956DF3462C}" type="sibTrans" cxnId="{9F033CF4-A3FE-4589-99DF-CD6A1B0A4023}">
      <dgm:prSet/>
      <dgm:spPr/>
      <dgm:t>
        <a:bodyPr/>
        <a:lstStyle/>
        <a:p>
          <a:endParaRPr lang="it-IT"/>
        </a:p>
      </dgm:t>
    </dgm:pt>
    <dgm:pt modelId="{8EF76539-B0F9-4757-983F-F8B6D4E91690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 smtClean="0"/>
            <a:t>VME32 …</a:t>
          </a:r>
          <a:endParaRPr lang="it-IT" dirty="0"/>
        </a:p>
      </dgm:t>
    </dgm:pt>
    <dgm:pt modelId="{D027FB2C-5C4F-49D8-9DC5-45C22C38C00F}" type="parTrans" cxnId="{AE3851E1-A1F9-41B2-B5D1-857EAB63EBD8}">
      <dgm:prSet/>
      <dgm:spPr/>
      <dgm:t>
        <a:bodyPr/>
        <a:lstStyle/>
        <a:p>
          <a:endParaRPr lang="it-IT"/>
        </a:p>
      </dgm:t>
    </dgm:pt>
    <dgm:pt modelId="{CE0EE96D-A5D4-4A71-8EAC-B64CEC2E8789}" type="sibTrans" cxnId="{AE3851E1-A1F9-41B2-B5D1-857EAB63EBD8}">
      <dgm:prSet/>
      <dgm:spPr/>
      <dgm:t>
        <a:bodyPr/>
        <a:lstStyle/>
        <a:p>
          <a:endParaRPr lang="it-IT"/>
        </a:p>
      </dgm:t>
    </dgm:pt>
    <dgm:pt modelId="{D8F2485C-17FE-4E39-8678-81B1DB4B8520}">
      <dgm:prSet phldrT="[Text]"/>
      <dgm:spPr>
        <a:solidFill>
          <a:srgbClr val="FFFFCC"/>
        </a:solidFill>
      </dgm:spPr>
      <dgm:t>
        <a:bodyPr/>
        <a:lstStyle/>
        <a:p>
          <a:r>
            <a:rPr lang="it-IT" dirty="0" smtClean="0"/>
            <a:t>MPD-SSP Interface</a:t>
          </a:r>
          <a:endParaRPr lang="it-IT" dirty="0"/>
        </a:p>
      </dgm:t>
    </dgm:pt>
    <dgm:pt modelId="{C4AB3D33-0F82-4EB6-8E95-A365C523C59E}" type="sibTrans" cxnId="{4FD1A915-87FA-44F0-8D35-0740F598922D}">
      <dgm:prSet/>
      <dgm:spPr/>
      <dgm:t>
        <a:bodyPr/>
        <a:lstStyle/>
        <a:p>
          <a:endParaRPr lang="it-IT"/>
        </a:p>
      </dgm:t>
    </dgm:pt>
    <dgm:pt modelId="{12DCDA40-B370-4E11-942D-2DF3EC3706E6}" type="parTrans" cxnId="{4FD1A915-87FA-44F0-8D35-0740F598922D}">
      <dgm:prSet/>
      <dgm:spPr/>
      <dgm:t>
        <a:bodyPr/>
        <a:lstStyle/>
        <a:p>
          <a:endParaRPr lang="it-IT"/>
        </a:p>
      </dgm:t>
    </dgm:pt>
    <dgm:pt modelId="{04DDBDAC-4406-4797-BE21-26E4D7596CEB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 smtClean="0"/>
            <a:t>VXS</a:t>
          </a:r>
          <a:endParaRPr lang="it-IT" dirty="0"/>
        </a:p>
      </dgm:t>
    </dgm:pt>
    <dgm:pt modelId="{47326ABA-E302-4992-80FD-928A1EA821E4}" type="parTrans" cxnId="{180B2AE5-683F-4A3E-9E94-D3A59989CD58}">
      <dgm:prSet/>
      <dgm:spPr/>
      <dgm:t>
        <a:bodyPr/>
        <a:lstStyle/>
        <a:p>
          <a:endParaRPr lang="it-IT"/>
        </a:p>
      </dgm:t>
    </dgm:pt>
    <dgm:pt modelId="{CD974973-214B-4C84-A7CE-8EF810A2B292}" type="sibTrans" cxnId="{180B2AE5-683F-4A3E-9E94-D3A59989CD58}">
      <dgm:prSet/>
      <dgm:spPr/>
      <dgm:t>
        <a:bodyPr/>
        <a:lstStyle/>
        <a:p>
          <a:endParaRPr lang="it-IT"/>
        </a:p>
      </dgm:t>
    </dgm:pt>
    <dgm:pt modelId="{2AB28938-3393-47CC-8F5A-04BC38E70859}" type="pres">
      <dgm:prSet presAssocID="{E89C5E67-53CA-4EDD-9A69-46C609668E6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AC404A9-9FDA-421D-81AE-E3E1FFCD69F4}" type="pres">
      <dgm:prSet presAssocID="{ABC0EECC-A21C-442F-A79B-DFB744D6E340}" presName="root1" presStyleCnt="0"/>
      <dgm:spPr/>
    </dgm:pt>
    <dgm:pt modelId="{8C3E3C54-36B6-4AB7-8BC0-B00F076C2FEA}" type="pres">
      <dgm:prSet presAssocID="{ABC0EECC-A21C-442F-A79B-DFB744D6E340}" presName="LevelOneTextNode" presStyleLbl="node0" presStyleIdx="0" presStyleCnt="1" custScaleX="190156" custScaleY="71035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6B893D8-854B-44E0-952D-EA4DAC39AB04}" type="pres">
      <dgm:prSet presAssocID="{ABC0EECC-A21C-442F-A79B-DFB744D6E340}" presName="level2hierChild" presStyleCnt="0"/>
      <dgm:spPr/>
    </dgm:pt>
    <dgm:pt modelId="{39BF85F2-CD53-40B0-ABE0-42AC986E913F}" type="pres">
      <dgm:prSet presAssocID="{12DCDA40-B370-4E11-942D-2DF3EC3706E6}" presName="conn2-1" presStyleLbl="parChTrans1D2" presStyleIdx="0" presStyleCnt="2"/>
      <dgm:spPr/>
      <dgm:t>
        <a:bodyPr/>
        <a:lstStyle/>
        <a:p>
          <a:endParaRPr lang="it-IT"/>
        </a:p>
      </dgm:t>
    </dgm:pt>
    <dgm:pt modelId="{426C33F5-207E-46B1-B846-66448DB7CBA5}" type="pres">
      <dgm:prSet presAssocID="{12DCDA40-B370-4E11-942D-2DF3EC3706E6}" presName="connTx" presStyleLbl="parChTrans1D2" presStyleIdx="0" presStyleCnt="2"/>
      <dgm:spPr/>
      <dgm:t>
        <a:bodyPr/>
        <a:lstStyle/>
        <a:p>
          <a:endParaRPr lang="it-IT"/>
        </a:p>
      </dgm:t>
    </dgm:pt>
    <dgm:pt modelId="{DCA2E578-AB7C-4EF1-A5C0-DB7052AF07D3}" type="pres">
      <dgm:prSet presAssocID="{D8F2485C-17FE-4E39-8678-81B1DB4B8520}" presName="root2" presStyleCnt="0"/>
      <dgm:spPr/>
    </dgm:pt>
    <dgm:pt modelId="{4D922724-4CA0-4C25-90A3-0AF1E0B6E56F}" type="pres">
      <dgm:prSet presAssocID="{D8F2485C-17FE-4E39-8678-81B1DB4B8520}" presName="LevelTwoTextNode" presStyleLbl="node2" presStyleIdx="0" presStyleCnt="2" custScaleY="34502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B24A81F-325B-4027-AEBB-E5D918EDF73F}" type="pres">
      <dgm:prSet presAssocID="{D8F2485C-17FE-4E39-8678-81B1DB4B8520}" presName="level3hierChild" presStyleCnt="0"/>
      <dgm:spPr/>
    </dgm:pt>
    <dgm:pt modelId="{E45700C7-6466-4CDF-A378-5E253064D744}" type="pres">
      <dgm:prSet presAssocID="{4049BB33-D189-4AB2-89F8-DBBA88D25980}" presName="conn2-1" presStyleLbl="parChTrans1D3" presStyleIdx="0" presStyleCnt="2"/>
      <dgm:spPr/>
      <dgm:t>
        <a:bodyPr/>
        <a:lstStyle/>
        <a:p>
          <a:endParaRPr lang="it-IT"/>
        </a:p>
      </dgm:t>
    </dgm:pt>
    <dgm:pt modelId="{252229C9-A05B-44A3-9541-E1D4438340B4}" type="pres">
      <dgm:prSet presAssocID="{4049BB33-D189-4AB2-89F8-DBBA88D25980}" presName="connTx" presStyleLbl="parChTrans1D3" presStyleIdx="0" presStyleCnt="2"/>
      <dgm:spPr/>
      <dgm:t>
        <a:bodyPr/>
        <a:lstStyle/>
        <a:p>
          <a:endParaRPr lang="it-IT"/>
        </a:p>
      </dgm:t>
    </dgm:pt>
    <dgm:pt modelId="{28A9BDC3-FFC1-4E48-A742-A465EE91D8E2}" type="pres">
      <dgm:prSet presAssocID="{F7EAD1D0-261C-44F8-961C-8AB0D20C6603}" presName="root2" presStyleCnt="0"/>
      <dgm:spPr/>
    </dgm:pt>
    <dgm:pt modelId="{421FDAE5-6BF3-4BE5-B9A4-914C195FBA5E}" type="pres">
      <dgm:prSet presAssocID="{F7EAD1D0-261C-44F8-961C-8AB0D20C6603}" presName="LevelTwoTextNode" presStyleLbl="node3" presStyleIdx="0" presStyleCnt="2" custScaleY="34502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B89B0F-B031-44B7-9D85-8498F0780979}" type="pres">
      <dgm:prSet presAssocID="{F7EAD1D0-261C-44F8-961C-8AB0D20C6603}" presName="level3hierChild" presStyleCnt="0"/>
      <dgm:spPr/>
    </dgm:pt>
    <dgm:pt modelId="{E031E005-48B7-4772-8BBC-1088C76546F4}" type="pres">
      <dgm:prSet presAssocID="{5FB9401F-DE5D-467F-9CC0-B2DAAA187764}" presName="conn2-1" presStyleLbl="parChTrans1D4" presStyleIdx="0" presStyleCnt="5"/>
      <dgm:spPr/>
      <dgm:t>
        <a:bodyPr/>
        <a:lstStyle/>
        <a:p>
          <a:endParaRPr lang="it-IT"/>
        </a:p>
      </dgm:t>
    </dgm:pt>
    <dgm:pt modelId="{8BBA5251-66C8-47EA-9AE5-098A17A702D3}" type="pres">
      <dgm:prSet presAssocID="{5FB9401F-DE5D-467F-9CC0-B2DAAA187764}" presName="connTx" presStyleLbl="parChTrans1D4" presStyleIdx="0" presStyleCnt="5"/>
      <dgm:spPr/>
      <dgm:t>
        <a:bodyPr/>
        <a:lstStyle/>
        <a:p>
          <a:endParaRPr lang="it-IT"/>
        </a:p>
      </dgm:t>
    </dgm:pt>
    <dgm:pt modelId="{8258B306-8D38-47CC-8942-D030B14861CC}" type="pres">
      <dgm:prSet presAssocID="{F29FC099-3B46-4390-9679-3F8D60DEE0DC}" presName="root2" presStyleCnt="0"/>
      <dgm:spPr/>
    </dgm:pt>
    <dgm:pt modelId="{85C2D39A-5DC6-4A06-97E9-BAD9C20615A4}" type="pres">
      <dgm:prSet presAssocID="{F29FC099-3B46-4390-9679-3F8D60DEE0DC}" presName="LevelTwoTextNode" presStyleLbl="node4" presStyleIdx="0" presStyleCnt="5" custScaleY="31458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5D14E64-216F-427D-985D-4CCE848DBDA6}" type="pres">
      <dgm:prSet presAssocID="{F29FC099-3B46-4390-9679-3F8D60DEE0DC}" presName="level3hierChild" presStyleCnt="0"/>
      <dgm:spPr/>
    </dgm:pt>
    <dgm:pt modelId="{606F33A5-18EF-44FA-864C-4B92552FBF24}" type="pres">
      <dgm:prSet presAssocID="{EEDC98DA-A511-4C9B-92AA-8213E564B57A}" presName="conn2-1" presStyleLbl="parChTrans1D2" presStyleIdx="1" presStyleCnt="2"/>
      <dgm:spPr/>
      <dgm:t>
        <a:bodyPr/>
        <a:lstStyle/>
        <a:p>
          <a:endParaRPr lang="it-IT"/>
        </a:p>
      </dgm:t>
    </dgm:pt>
    <dgm:pt modelId="{494A5387-CFC6-4279-8E18-D8E8C9AB8354}" type="pres">
      <dgm:prSet presAssocID="{EEDC98DA-A511-4C9B-92AA-8213E564B57A}" presName="connTx" presStyleLbl="parChTrans1D2" presStyleIdx="1" presStyleCnt="2"/>
      <dgm:spPr/>
      <dgm:t>
        <a:bodyPr/>
        <a:lstStyle/>
        <a:p>
          <a:endParaRPr lang="it-IT"/>
        </a:p>
      </dgm:t>
    </dgm:pt>
    <dgm:pt modelId="{C5BD39E8-405A-471B-8CDD-98F4E7963A4C}" type="pres">
      <dgm:prSet presAssocID="{7C642F23-B7B6-4337-ABB7-E0831A0C49A2}" presName="root2" presStyleCnt="0"/>
      <dgm:spPr/>
    </dgm:pt>
    <dgm:pt modelId="{F84AFB76-F5A3-48C9-A74D-06DAFD71BB95}" type="pres">
      <dgm:prSet presAssocID="{7C642F23-B7B6-4337-ABB7-E0831A0C49A2}" presName="LevelTwoTextNode" presStyleLbl="node2" presStyleIdx="1" presStyleCnt="2" custScaleY="34502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FE34E3A-4986-4D12-8B87-1279791B23BE}" type="pres">
      <dgm:prSet presAssocID="{7C642F23-B7B6-4337-ABB7-E0831A0C49A2}" presName="level3hierChild" presStyleCnt="0"/>
      <dgm:spPr/>
    </dgm:pt>
    <dgm:pt modelId="{2BA078B8-F212-42B9-8BD1-54DB96F91801}" type="pres">
      <dgm:prSet presAssocID="{D5ABD70F-F2D5-47AC-B86C-6105CB08C632}" presName="conn2-1" presStyleLbl="parChTrans1D3" presStyleIdx="1" presStyleCnt="2"/>
      <dgm:spPr/>
      <dgm:t>
        <a:bodyPr/>
        <a:lstStyle/>
        <a:p>
          <a:endParaRPr lang="it-IT"/>
        </a:p>
      </dgm:t>
    </dgm:pt>
    <dgm:pt modelId="{74E66683-FB0F-450F-B38B-A97F22F8A347}" type="pres">
      <dgm:prSet presAssocID="{D5ABD70F-F2D5-47AC-B86C-6105CB08C632}" presName="connTx" presStyleLbl="parChTrans1D3" presStyleIdx="1" presStyleCnt="2"/>
      <dgm:spPr/>
      <dgm:t>
        <a:bodyPr/>
        <a:lstStyle/>
        <a:p>
          <a:endParaRPr lang="it-IT"/>
        </a:p>
      </dgm:t>
    </dgm:pt>
    <dgm:pt modelId="{8C13D358-2B5F-4179-B9E9-2372E384194F}" type="pres">
      <dgm:prSet presAssocID="{7A7F1603-732F-43F8-9615-AAB3350669F4}" presName="root2" presStyleCnt="0"/>
      <dgm:spPr/>
    </dgm:pt>
    <dgm:pt modelId="{53011355-7FC5-4AD9-9C62-993A66F5273C}" type="pres">
      <dgm:prSet presAssocID="{7A7F1603-732F-43F8-9615-AAB3350669F4}" presName="LevelTwoTextNode" presStyleLbl="node3" presStyleIdx="1" presStyleCnt="2" custScaleY="34502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CA066F4-C2B8-4054-A688-2507F193A042}" type="pres">
      <dgm:prSet presAssocID="{7A7F1603-732F-43F8-9615-AAB3350669F4}" presName="level3hierChild" presStyleCnt="0"/>
      <dgm:spPr/>
    </dgm:pt>
    <dgm:pt modelId="{EC7B5E27-5643-48C2-B4A6-D19E2B2EF31D}" type="pres">
      <dgm:prSet presAssocID="{D11C15FA-710D-46A8-B90B-ECD88D6B0D2E}" presName="conn2-1" presStyleLbl="parChTrans1D4" presStyleIdx="1" presStyleCnt="5"/>
      <dgm:spPr/>
      <dgm:t>
        <a:bodyPr/>
        <a:lstStyle/>
        <a:p>
          <a:endParaRPr lang="it-IT"/>
        </a:p>
      </dgm:t>
    </dgm:pt>
    <dgm:pt modelId="{EBDFFA91-D89A-4802-9918-A72802D87318}" type="pres">
      <dgm:prSet presAssocID="{D11C15FA-710D-46A8-B90B-ECD88D6B0D2E}" presName="connTx" presStyleLbl="parChTrans1D4" presStyleIdx="1" presStyleCnt="5"/>
      <dgm:spPr/>
      <dgm:t>
        <a:bodyPr/>
        <a:lstStyle/>
        <a:p>
          <a:endParaRPr lang="it-IT"/>
        </a:p>
      </dgm:t>
    </dgm:pt>
    <dgm:pt modelId="{4C80ADE1-ADD1-4E18-9405-C1B0D6AF5D8F}" type="pres">
      <dgm:prSet presAssocID="{9760818E-F6ED-41E3-94E1-619D344E7908}" presName="root2" presStyleCnt="0"/>
      <dgm:spPr/>
    </dgm:pt>
    <dgm:pt modelId="{016369E1-19C7-4DF0-9816-1CABBF7182F0}" type="pres">
      <dgm:prSet presAssocID="{9760818E-F6ED-41E3-94E1-619D344E7908}" presName="LevelTwoTextNode" presStyleLbl="node4" presStyleIdx="1" presStyleCnt="5" custScaleY="9293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F35D477-F063-4E41-B763-329EA478C9F1}" type="pres">
      <dgm:prSet presAssocID="{9760818E-F6ED-41E3-94E1-619D344E7908}" presName="level3hierChild" presStyleCnt="0"/>
      <dgm:spPr/>
    </dgm:pt>
    <dgm:pt modelId="{0338350D-D57C-427F-B95B-F8D7150B898A}" type="pres">
      <dgm:prSet presAssocID="{893BC0E4-D0FF-44B4-9292-7E6709E741DA}" presName="conn2-1" presStyleLbl="parChTrans1D4" presStyleIdx="2" presStyleCnt="5"/>
      <dgm:spPr/>
      <dgm:t>
        <a:bodyPr/>
        <a:lstStyle/>
        <a:p>
          <a:endParaRPr lang="it-IT"/>
        </a:p>
      </dgm:t>
    </dgm:pt>
    <dgm:pt modelId="{63F31B6A-D5F9-4176-8AED-933EB8BD3DEC}" type="pres">
      <dgm:prSet presAssocID="{893BC0E4-D0FF-44B4-9292-7E6709E741DA}" presName="connTx" presStyleLbl="parChTrans1D4" presStyleIdx="2" presStyleCnt="5"/>
      <dgm:spPr/>
      <dgm:t>
        <a:bodyPr/>
        <a:lstStyle/>
        <a:p>
          <a:endParaRPr lang="it-IT"/>
        </a:p>
      </dgm:t>
    </dgm:pt>
    <dgm:pt modelId="{703F1D85-ED91-4AED-BCD5-431CA6EF6865}" type="pres">
      <dgm:prSet presAssocID="{F4C50BF0-C30C-4FC6-9DD0-15365381F097}" presName="root2" presStyleCnt="0"/>
      <dgm:spPr/>
    </dgm:pt>
    <dgm:pt modelId="{9E5C42F6-BFD2-4EED-92AB-B062A567112B}" type="pres">
      <dgm:prSet presAssocID="{F4C50BF0-C30C-4FC6-9DD0-15365381F097}" presName="LevelTwoTextNode" presStyleLbl="node4" presStyleIdx="2" presStyleCnt="5" custScaleY="9293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6B3CCE1-8F3C-484D-8196-32EB37475EEC}" type="pres">
      <dgm:prSet presAssocID="{F4C50BF0-C30C-4FC6-9DD0-15365381F097}" presName="level3hierChild" presStyleCnt="0"/>
      <dgm:spPr/>
    </dgm:pt>
    <dgm:pt modelId="{920C3CBC-8482-48FA-9F49-F4DEFA9EEA35}" type="pres">
      <dgm:prSet presAssocID="{D027FB2C-5C4F-49D8-9DC5-45C22C38C00F}" presName="conn2-1" presStyleLbl="parChTrans1D4" presStyleIdx="3" presStyleCnt="5"/>
      <dgm:spPr/>
      <dgm:t>
        <a:bodyPr/>
        <a:lstStyle/>
        <a:p>
          <a:endParaRPr lang="it-IT"/>
        </a:p>
      </dgm:t>
    </dgm:pt>
    <dgm:pt modelId="{CAE2F53D-3BC3-4D94-9B40-520EA601A356}" type="pres">
      <dgm:prSet presAssocID="{D027FB2C-5C4F-49D8-9DC5-45C22C38C00F}" presName="connTx" presStyleLbl="parChTrans1D4" presStyleIdx="3" presStyleCnt="5"/>
      <dgm:spPr/>
      <dgm:t>
        <a:bodyPr/>
        <a:lstStyle/>
        <a:p>
          <a:endParaRPr lang="it-IT"/>
        </a:p>
      </dgm:t>
    </dgm:pt>
    <dgm:pt modelId="{455C3439-EB27-4B03-B8FE-06EC63343DF0}" type="pres">
      <dgm:prSet presAssocID="{8EF76539-B0F9-4757-983F-F8B6D4E91690}" presName="root2" presStyleCnt="0"/>
      <dgm:spPr/>
    </dgm:pt>
    <dgm:pt modelId="{7463BC6F-D6D5-4150-9163-E5BFD3C77D2C}" type="pres">
      <dgm:prSet presAssocID="{8EF76539-B0F9-4757-983F-F8B6D4E91690}" presName="LevelTwoTextNode" presStyleLbl="node4" presStyleIdx="3" presStyleCnt="5" custScaleY="9293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78B3262-5142-4621-B8CE-1AA3BFC9B909}" type="pres">
      <dgm:prSet presAssocID="{8EF76539-B0F9-4757-983F-F8B6D4E91690}" presName="level3hierChild" presStyleCnt="0"/>
      <dgm:spPr/>
    </dgm:pt>
    <dgm:pt modelId="{B875232F-3EE2-4E5A-8799-2DB812E75C9F}" type="pres">
      <dgm:prSet presAssocID="{47326ABA-E302-4992-80FD-928A1EA821E4}" presName="conn2-1" presStyleLbl="parChTrans1D4" presStyleIdx="4" presStyleCnt="5"/>
      <dgm:spPr/>
      <dgm:t>
        <a:bodyPr/>
        <a:lstStyle/>
        <a:p>
          <a:endParaRPr lang="it-IT"/>
        </a:p>
      </dgm:t>
    </dgm:pt>
    <dgm:pt modelId="{5C5C67CC-D2BC-49EA-A33E-353D79285732}" type="pres">
      <dgm:prSet presAssocID="{47326ABA-E302-4992-80FD-928A1EA821E4}" presName="connTx" presStyleLbl="parChTrans1D4" presStyleIdx="4" presStyleCnt="5"/>
      <dgm:spPr/>
      <dgm:t>
        <a:bodyPr/>
        <a:lstStyle/>
        <a:p>
          <a:endParaRPr lang="it-IT"/>
        </a:p>
      </dgm:t>
    </dgm:pt>
    <dgm:pt modelId="{0BA6B5E2-B49E-4798-ADEA-D3DFC1DE07B6}" type="pres">
      <dgm:prSet presAssocID="{04DDBDAC-4406-4797-BE21-26E4D7596CEB}" presName="root2" presStyleCnt="0"/>
      <dgm:spPr/>
    </dgm:pt>
    <dgm:pt modelId="{E847B83E-796C-4877-9396-33C2AE579F74}" type="pres">
      <dgm:prSet presAssocID="{04DDBDAC-4406-4797-BE21-26E4D7596CEB}" presName="LevelTwoTextNode" presStyleLbl="node4" presStyleIdx="4" presStyleCnt="5" custScaleY="9293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3BADB27-5A45-4E26-A77A-5F4B6C984061}" type="pres">
      <dgm:prSet presAssocID="{04DDBDAC-4406-4797-BE21-26E4D7596CEB}" presName="level3hierChild" presStyleCnt="0"/>
      <dgm:spPr/>
    </dgm:pt>
  </dgm:ptLst>
  <dgm:cxnLst>
    <dgm:cxn modelId="{304DE2E5-600F-AA47-93D6-EF0BDC3B5B4F}" type="presOf" srcId="{5FB9401F-DE5D-467F-9CC0-B2DAAA187764}" destId="{E031E005-48B7-4772-8BBC-1088C76546F4}" srcOrd="0" destOrd="0" presId="urn:microsoft.com/office/officeart/2005/8/layout/hierarchy2"/>
    <dgm:cxn modelId="{A415ECC0-310F-294C-A1E2-DC6526DE0F1D}" type="presOf" srcId="{04DDBDAC-4406-4797-BE21-26E4D7596CEB}" destId="{E847B83E-796C-4877-9396-33C2AE579F74}" srcOrd="0" destOrd="0" presId="urn:microsoft.com/office/officeart/2005/8/layout/hierarchy2"/>
    <dgm:cxn modelId="{A5A4E979-6131-F641-A302-B2F8AF157998}" type="presOf" srcId="{D8F2485C-17FE-4E39-8678-81B1DB4B8520}" destId="{4D922724-4CA0-4C25-90A3-0AF1E0B6E56F}" srcOrd="0" destOrd="0" presId="urn:microsoft.com/office/officeart/2005/8/layout/hierarchy2"/>
    <dgm:cxn modelId="{B80112D1-FD29-B240-A16D-CE005890BCA4}" type="presOf" srcId="{7A7F1603-732F-43F8-9615-AAB3350669F4}" destId="{53011355-7FC5-4AD9-9C62-993A66F5273C}" srcOrd="0" destOrd="0" presId="urn:microsoft.com/office/officeart/2005/8/layout/hierarchy2"/>
    <dgm:cxn modelId="{5E8D735D-699D-984E-8948-1184424FACB4}" type="presOf" srcId="{893BC0E4-D0FF-44B4-9292-7E6709E741DA}" destId="{63F31B6A-D5F9-4176-8AED-933EB8BD3DEC}" srcOrd="1" destOrd="0" presId="urn:microsoft.com/office/officeart/2005/8/layout/hierarchy2"/>
    <dgm:cxn modelId="{B74FB7B8-B075-0149-A51A-B7BC70308EDD}" type="presOf" srcId="{D027FB2C-5C4F-49D8-9DC5-45C22C38C00F}" destId="{CAE2F53D-3BC3-4D94-9B40-520EA601A356}" srcOrd="1" destOrd="0" presId="urn:microsoft.com/office/officeart/2005/8/layout/hierarchy2"/>
    <dgm:cxn modelId="{97A8CC29-1160-426E-A74E-8419AF5FBFA4}" srcId="{7A7F1603-732F-43F8-9615-AAB3350669F4}" destId="{9760818E-F6ED-41E3-94E1-619D344E7908}" srcOrd="0" destOrd="0" parTransId="{D11C15FA-710D-46A8-B90B-ECD88D6B0D2E}" sibTransId="{6C46B6A3-241F-4CDB-9EC4-E84FDA9CBFEA}"/>
    <dgm:cxn modelId="{B3F2BDC3-0DFE-CF44-A475-F9463CD874E3}" type="presOf" srcId="{47326ABA-E302-4992-80FD-928A1EA821E4}" destId="{5C5C67CC-D2BC-49EA-A33E-353D79285732}" srcOrd="1" destOrd="0" presId="urn:microsoft.com/office/officeart/2005/8/layout/hierarchy2"/>
    <dgm:cxn modelId="{9E9E703B-8E96-5E4A-B9C7-E93154951F77}" type="presOf" srcId="{12DCDA40-B370-4E11-942D-2DF3EC3706E6}" destId="{39BF85F2-CD53-40B0-ABE0-42AC986E913F}" srcOrd="0" destOrd="0" presId="urn:microsoft.com/office/officeart/2005/8/layout/hierarchy2"/>
    <dgm:cxn modelId="{E5605FE9-FB7A-F949-A2F6-AB2C360B93D1}" type="presOf" srcId="{D5ABD70F-F2D5-47AC-B86C-6105CB08C632}" destId="{74E66683-FB0F-450F-B38B-A97F22F8A347}" srcOrd="1" destOrd="0" presId="urn:microsoft.com/office/officeart/2005/8/layout/hierarchy2"/>
    <dgm:cxn modelId="{427304B8-C339-7E4F-A9D8-0B8E7127FA3F}" type="presOf" srcId="{D11C15FA-710D-46A8-B90B-ECD88D6B0D2E}" destId="{EBDFFA91-D89A-4802-9918-A72802D87318}" srcOrd="1" destOrd="0" presId="urn:microsoft.com/office/officeart/2005/8/layout/hierarchy2"/>
    <dgm:cxn modelId="{047BF690-1809-4F98-BF57-7139535EDE06}" srcId="{D8F2485C-17FE-4E39-8678-81B1DB4B8520}" destId="{F7EAD1D0-261C-44F8-961C-8AB0D20C6603}" srcOrd="0" destOrd="0" parTransId="{4049BB33-D189-4AB2-89F8-DBBA88D25980}" sibTransId="{45977E36-13DD-44AA-8A0F-379C84ADA1E6}"/>
    <dgm:cxn modelId="{18216FC9-9471-A14C-86CE-69C3A6DF2C56}" type="presOf" srcId="{EEDC98DA-A511-4C9B-92AA-8213E564B57A}" destId="{494A5387-CFC6-4279-8E18-D8E8C9AB8354}" srcOrd="1" destOrd="0" presId="urn:microsoft.com/office/officeart/2005/8/layout/hierarchy2"/>
    <dgm:cxn modelId="{D0E738B3-A294-2A40-A508-7147A388E1E9}" type="presOf" srcId="{E89C5E67-53CA-4EDD-9A69-46C609668E65}" destId="{2AB28938-3393-47CC-8F5A-04BC38E70859}" srcOrd="0" destOrd="0" presId="urn:microsoft.com/office/officeart/2005/8/layout/hierarchy2"/>
    <dgm:cxn modelId="{6AEC7663-EB6E-4B4C-8C7A-65F706932CB4}" type="presOf" srcId="{F4C50BF0-C30C-4FC6-9DD0-15365381F097}" destId="{9E5C42F6-BFD2-4EED-92AB-B062A567112B}" srcOrd="0" destOrd="0" presId="urn:microsoft.com/office/officeart/2005/8/layout/hierarchy2"/>
    <dgm:cxn modelId="{958427C5-1EC3-144E-8832-648574C3F4E9}" type="presOf" srcId="{EEDC98DA-A511-4C9B-92AA-8213E564B57A}" destId="{606F33A5-18EF-44FA-864C-4B92552FBF24}" srcOrd="0" destOrd="0" presId="urn:microsoft.com/office/officeart/2005/8/layout/hierarchy2"/>
    <dgm:cxn modelId="{4FD1A915-87FA-44F0-8D35-0740F598922D}" srcId="{ABC0EECC-A21C-442F-A79B-DFB744D6E340}" destId="{D8F2485C-17FE-4E39-8678-81B1DB4B8520}" srcOrd="0" destOrd="0" parTransId="{12DCDA40-B370-4E11-942D-2DF3EC3706E6}" sibTransId="{C4AB3D33-0F82-4EB6-8E95-A365C523C59E}"/>
    <dgm:cxn modelId="{10BE530C-B59E-244B-8511-E27C9C2F1DF3}" type="presOf" srcId="{893BC0E4-D0FF-44B4-9292-7E6709E741DA}" destId="{0338350D-D57C-427F-B95B-F8D7150B898A}" srcOrd="0" destOrd="0" presId="urn:microsoft.com/office/officeart/2005/8/layout/hierarchy2"/>
    <dgm:cxn modelId="{CAE42F22-565F-4076-8560-4C268259BC07}" srcId="{ABC0EECC-A21C-442F-A79B-DFB744D6E340}" destId="{7C642F23-B7B6-4337-ABB7-E0831A0C49A2}" srcOrd="1" destOrd="0" parTransId="{EEDC98DA-A511-4C9B-92AA-8213E564B57A}" sibTransId="{7E745FC6-4FDF-47D6-998A-7E582C1270BF}"/>
    <dgm:cxn modelId="{9A05048D-DD0A-4F38-A9EE-92057435F395}" srcId="{F7EAD1D0-261C-44F8-961C-8AB0D20C6603}" destId="{F29FC099-3B46-4390-9679-3F8D60DEE0DC}" srcOrd="0" destOrd="0" parTransId="{5FB9401F-DE5D-467F-9CC0-B2DAAA187764}" sibTransId="{B179EE34-DE81-45BD-B056-3836761E67C0}"/>
    <dgm:cxn modelId="{9A967FAA-6469-CB4D-A15C-5173F7DA18C8}" type="presOf" srcId="{F29FC099-3B46-4390-9679-3F8D60DEE0DC}" destId="{85C2D39A-5DC6-4A06-97E9-BAD9C20615A4}" srcOrd="0" destOrd="0" presId="urn:microsoft.com/office/officeart/2005/8/layout/hierarchy2"/>
    <dgm:cxn modelId="{AE3851E1-A1F9-41B2-B5D1-857EAB63EBD8}" srcId="{7A7F1603-732F-43F8-9615-AAB3350669F4}" destId="{8EF76539-B0F9-4757-983F-F8B6D4E91690}" srcOrd="2" destOrd="0" parTransId="{D027FB2C-5C4F-49D8-9DC5-45C22C38C00F}" sibTransId="{CE0EE96D-A5D4-4A71-8EAC-B64CEC2E8789}"/>
    <dgm:cxn modelId="{7536C065-DF6D-764E-A833-732F3627D26D}" type="presOf" srcId="{D11C15FA-710D-46A8-B90B-ECD88D6B0D2E}" destId="{EC7B5E27-5643-48C2-B4A6-D19E2B2EF31D}" srcOrd="0" destOrd="0" presId="urn:microsoft.com/office/officeart/2005/8/layout/hierarchy2"/>
    <dgm:cxn modelId="{9F033CF4-A3FE-4589-99DF-CD6A1B0A4023}" srcId="{7A7F1603-732F-43F8-9615-AAB3350669F4}" destId="{F4C50BF0-C30C-4FC6-9DD0-15365381F097}" srcOrd="1" destOrd="0" parTransId="{893BC0E4-D0FF-44B4-9292-7E6709E741DA}" sibTransId="{26D89DF5-062D-4936-9698-B0956DF3462C}"/>
    <dgm:cxn modelId="{4DF18766-B14B-C546-92A1-8641BE36F44D}" type="presOf" srcId="{F7EAD1D0-261C-44F8-961C-8AB0D20C6603}" destId="{421FDAE5-6BF3-4BE5-B9A4-914C195FBA5E}" srcOrd="0" destOrd="0" presId="urn:microsoft.com/office/officeart/2005/8/layout/hierarchy2"/>
    <dgm:cxn modelId="{D851A703-EB5F-8C49-BBC8-54B00A052A40}" type="presOf" srcId="{ABC0EECC-A21C-442F-A79B-DFB744D6E340}" destId="{8C3E3C54-36B6-4AB7-8BC0-B00F076C2FEA}" srcOrd="0" destOrd="0" presId="urn:microsoft.com/office/officeart/2005/8/layout/hierarchy2"/>
    <dgm:cxn modelId="{A5367B2A-92DC-924C-AD86-86D50B6F60A8}" type="presOf" srcId="{7C642F23-B7B6-4337-ABB7-E0831A0C49A2}" destId="{F84AFB76-F5A3-48C9-A74D-06DAFD71BB95}" srcOrd="0" destOrd="0" presId="urn:microsoft.com/office/officeart/2005/8/layout/hierarchy2"/>
    <dgm:cxn modelId="{929793B3-7EB9-DB43-A4A5-028E685DDC36}" type="presOf" srcId="{9760818E-F6ED-41E3-94E1-619D344E7908}" destId="{016369E1-19C7-4DF0-9816-1CABBF7182F0}" srcOrd="0" destOrd="0" presId="urn:microsoft.com/office/officeart/2005/8/layout/hierarchy2"/>
    <dgm:cxn modelId="{77F77DC1-9C3A-7B4E-A9CD-89F72A60A5C8}" type="presOf" srcId="{5FB9401F-DE5D-467F-9CC0-B2DAAA187764}" destId="{8BBA5251-66C8-47EA-9AE5-098A17A702D3}" srcOrd="1" destOrd="0" presId="urn:microsoft.com/office/officeart/2005/8/layout/hierarchy2"/>
    <dgm:cxn modelId="{180B2AE5-683F-4A3E-9E94-D3A59989CD58}" srcId="{7A7F1603-732F-43F8-9615-AAB3350669F4}" destId="{04DDBDAC-4406-4797-BE21-26E4D7596CEB}" srcOrd="3" destOrd="0" parTransId="{47326ABA-E302-4992-80FD-928A1EA821E4}" sibTransId="{CD974973-214B-4C84-A7CE-8EF810A2B292}"/>
    <dgm:cxn modelId="{15F69D6F-8B0F-427F-94B3-4F65C5B250F9}" srcId="{7C642F23-B7B6-4337-ABB7-E0831A0C49A2}" destId="{7A7F1603-732F-43F8-9615-AAB3350669F4}" srcOrd="0" destOrd="0" parTransId="{D5ABD70F-F2D5-47AC-B86C-6105CB08C632}" sibTransId="{2C68CEFA-2674-40C6-A687-D34EAA96ABB9}"/>
    <dgm:cxn modelId="{8D2ADE8D-C098-0C47-923B-44E8E988EA96}" type="presOf" srcId="{4049BB33-D189-4AB2-89F8-DBBA88D25980}" destId="{252229C9-A05B-44A3-9541-E1D4438340B4}" srcOrd="1" destOrd="0" presId="urn:microsoft.com/office/officeart/2005/8/layout/hierarchy2"/>
    <dgm:cxn modelId="{B5B8A158-F657-DD47-9466-DE7BB4EAF12B}" type="presOf" srcId="{4049BB33-D189-4AB2-89F8-DBBA88D25980}" destId="{E45700C7-6466-4CDF-A378-5E253064D744}" srcOrd="0" destOrd="0" presId="urn:microsoft.com/office/officeart/2005/8/layout/hierarchy2"/>
    <dgm:cxn modelId="{04F8DB51-265A-BA4B-B929-5797FB9977EA}" type="presOf" srcId="{D027FB2C-5C4F-49D8-9DC5-45C22C38C00F}" destId="{920C3CBC-8482-48FA-9F49-F4DEFA9EEA35}" srcOrd="0" destOrd="0" presId="urn:microsoft.com/office/officeart/2005/8/layout/hierarchy2"/>
    <dgm:cxn modelId="{FD3FF147-BE75-384D-9FEE-5CB23A75ABFC}" type="presOf" srcId="{8EF76539-B0F9-4757-983F-F8B6D4E91690}" destId="{7463BC6F-D6D5-4150-9163-E5BFD3C77D2C}" srcOrd="0" destOrd="0" presId="urn:microsoft.com/office/officeart/2005/8/layout/hierarchy2"/>
    <dgm:cxn modelId="{20445F2F-D64B-034F-BA63-7BF76A2CB70A}" type="presOf" srcId="{47326ABA-E302-4992-80FD-928A1EA821E4}" destId="{B875232F-3EE2-4E5A-8799-2DB812E75C9F}" srcOrd="0" destOrd="0" presId="urn:microsoft.com/office/officeart/2005/8/layout/hierarchy2"/>
    <dgm:cxn modelId="{A13A2C1E-74A2-407B-B7DE-D1677B3731C9}" srcId="{E89C5E67-53CA-4EDD-9A69-46C609668E65}" destId="{ABC0EECC-A21C-442F-A79B-DFB744D6E340}" srcOrd="0" destOrd="0" parTransId="{D335658D-2F59-4ACE-87F0-8C102A67B10C}" sibTransId="{B24DF4A8-667E-4772-8A65-CB6D8B4036C8}"/>
    <dgm:cxn modelId="{E1D512C7-8220-004A-94BC-E2F3E2CF1CBA}" type="presOf" srcId="{D5ABD70F-F2D5-47AC-B86C-6105CB08C632}" destId="{2BA078B8-F212-42B9-8BD1-54DB96F91801}" srcOrd="0" destOrd="0" presId="urn:microsoft.com/office/officeart/2005/8/layout/hierarchy2"/>
    <dgm:cxn modelId="{290BC606-3AE6-EE41-9963-7518FF20B16A}" type="presOf" srcId="{12DCDA40-B370-4E11-942D-2DF3EC3706E6}" destId="{426C33F5-207E-46B1-B846-66448DB7CBA5}" srcOrd="1" destOrd="0" presId="urn:microsoft.com/office/officeart/2005/8/layout/hierarchy2"/>
    <dgm:cxn modelId="{BC1E9CDF-8EC1-4B44-BC91-E6FE96695E1D}" type="presParOf" srcId="{2AB28938-3393-47CC-8F5A-04BC38E70859}" destId="{6AC404A9-9FDA-421D-81AE-E3E1FFCD69F4}" srcOrd="0" destOrd="0" presId="urn:microsoft.com/office/officeart/2005/8/layout/hierarchy2"/>
    <dgm:cxn modelId="{14ACCBAE-7DEF-3449-86BD-B1BB0F1C6C5C}" type="presParOf" srcId="{6AC404A9-9FDA-421D-81AE-E3E1FFCD69F4}" destId="{8C3E3C54-36B6-4AB7-8BC0-B00F076C2FEA}" srcOrd="0" destOrd="0" presId="urn:microsoft.com/office/officeart/2005/8/layout/hierarchy2"/>
    <dgm:cxn modelId="{9EC7E1D8-E754-834A-8880-70FD80611DE3}" type="presParOf" srcId="{6AC404A9-9FDA-421D-81AE-E3E1FFCD69F4}" destId="{86B893D8-854B-44E0-952D-EA4DAC39AB04}" srcOrd="1" destOrd="0" presId="urn:microsoft.com/office/officeart/2005/8/layout/hierarchy2"/>
    <dgm:cxn modelId="{A6F5EFF0-1D69-1648-ABBF-01BDA3E56C22}" type="presParOf" srcId="{86B893D8-854B-44E0-952D-EA4DAC39AB04}" destId="{39BF85F2-CD53-40B0-ABE0-42AC986E913F}" srcOrd="0" destOrd="0" presId="urn:microsoft.com/office/officeart/2005/8/layout/hierarchy2"/>
    <dgm:cxn modelId="{EE93A199-D790-4E42-9622-6D32EC892706}" type="presParOf" srcId="{39BF85F2-CD53-40B0-ABE0-42AC986E913F}" destId="{426C33F5-207E-46B1-B846-66448DB7CBA5}" srcOrd="0" destOrd="0" presId="urn:microsoft.com/office/officeart/2005/8/layout/hierarchy2"/>
    <dgm:cxn modelId="{C45AC756-AD8E-2048-9851-E5BCDAD3F579}" type="presParOf" srcId="{86B893D8-854B-44E0-952D-EA4DAC39AB04}" destId="{DCA2E578-AB7C-4EF1-A5C0-DB7052AF07D3}" srcOrd="1" destOrd="0" presId="urn:microsoft.com/office/officeart/2005/8/layout/hierarchy2"/>
    <dgm:cxn modelId="{F3176D03-9E4F-D048-B146-D967500C173A}" type="presParOf" srcId="{DCA2E578-AB7C-4EF1-A5C0-DB7052AF07D3}" destId="{4D922724-4CA0-4C25-90A3-0AF1E0B6E56F}" srcOrd="0" destOrd="0" presId="urn:microsoft.com/office/officeart/2005/8/layout/hierarchy2"/>
    <dgm:cxn modelId="{53B62F1F-97CC-424E-8ED8-F2B6981BFBD4}" type="presParOf" srcId="{DCA2E578-AB7C-4EF1-A5C0-DB7052AF07D3}" destId="{BB24A81F-325B-4027-AEBB-E5D918EDF73F}" srcOrd="1" destOrd="0" presId="urn:microsoft.com/office/officeart/2005/8/layout/hierarchy2"/>
    <dgm:cxn modelId="{6ABAC896-F75B-D742-9106-C787DB078205}" type="presParOf" srcId="{BB24A81F-325B-4027-AEBB-E5D918EDF73F}" destId="{E45700C7-6466-4CDF-A378-5E253064D744}" srcOrd="0" destOrd="0" presId="urn:microsoft.com/office/officeart/2005/8/layout/hierarchy2"/>
    <dgm:cxn modelId="{5199A2A9-AA6D-784E-A2FD-6AF389B34470}" type="presParOf" srcId="{E45700C7-6466-4CDF-A378-5E253064D744}" destId="{252229C9-A05B-44A3-9541-E1D4438340B4}" srcOrd="0" destOrd="0" presId="urn:microsoft.com/office/officeart/2005/8/layout/hierarchy2"/>
    <dgm:cxn modelId="{FAE34497-DC7A-DB4E-98BD-59C490AD4B6E}" type="presParOf" srcId="{BB24A81F-325B-4027-AEBB-E5D918EDF73F}" destId="{28A9BDC3-FFC1-4E48-A742-A465EE91D8E2}" srcOrd="1" destOrd="0" presId="urn:microsoft.com/office/officeart/2005/8/layout/hierarchy2"/>
    <dgm:cxn modelId="{35727C1C-DD4C-6D48-9B45-E3F489690F91}" type="presParOf" srcId="{28A9BDC3-FFC1-4E48-A742-A465EE91D8E2}" destId="{421FDAE5-6BF3-4BE5-B9A4-914C195FBA5E}" srcOrd="0" destOrd="0" presId="urn:microsoft.com/office/officeart/2005/8/layout/hierarchy2"/>
    <dgm:cxn modelId="{DAA19AC2-1A0F-134C-A0A5-69D353EB0492}" type="presParOf" srcId="{28A9BDC3-FFC1-4E48-A742-A465EE91D8E2}" destId="{5EB89B0F-B031-44B7-9D85-8498F0780979}" srcOrd="1" destOrd="0" presId="urn:microsoft.com/office/officeart/2005/8/layout/hierarchy2"/>
    <dgm:cxn modelId="{CDB7BBF6-C75B-F449-8CF8-0EA4CA5FCD53}" type="presParOf" srcId="{5EB89B0F-B031-44B7-9D85-8498F0780979}" destId="{E031E005-48B7-4772-8BBC-1088C76546F4}" srcOrd="0" destOrd="0" presId="urn:microsoft.com/office/officeart/2005/8/layout/hierarchy2"/>
    <dgm:cxn modelId="{194EEDA6-EF46-CD4C-91DC-2B01D76C1505}" type="presParOf" srcId="{E031E005-48B7-4772-8BBC-1088C76546F4}" destId="{8BBA5251-66C8-47EA-9AE5-098A17A702D3}" srcOrd="0" destOrd="0" presId="urn:microsoft.com/office/officeart/2005/8/layout/hierarchy2"/>
    <dgm:cxn modelId="{FBBEE0B1-0099-E64D-8858-8747875B84D8}" type="presParOf" srcId="{5EB89B0F-B031-44B7-9D85-8498F0780979}" destId="{8258B306-8D38-47CC-8942-D030B14861CC}" srcOrd="1" destOrd="0" presId="urn:microsoft.com/office/officeart/2005/8/layout/hierarchy2"/>
    <dgm:cxn modelId="{391EF709-F3CB-FA4C-BB41-0C8919FBABCC}" type="presParOf" srcId="{8258B306-8D38-47CC-8942-D030B14861CC}" destId="{85C2D39A-5DC6-4A06-97E9-BAD9C20615A4}" srcOrd="0" destOrd="0" presId="urn:microsoft.com/office/officeart/2005/8/layout/hierarchy2"/>
    <dgm:cxn modelId="{B3160073-AD2B-2C47-9B95-B5359EFCED2F}" type="presParOf" srcId="{8258B306-8D38-47CC-8942-D030B14861CC}" destId="{D5D14E64-216F-427D-985D-4CCE848DBDA6}" srcOrd="1" destOrd="0" presId="urn:microsoft.com/office/officeart/2005/8/layout/hierarchy2"/>
    <dgm:cxn modelId="{4B0A54B9-BC6E-104B-B335-536BCF09740F}" type="presParOf" srcId="{86B893D8-854B-44E0-952D-EA4DAC39AB04}" destId="{606F33A5-18EF-44FA-864C-4B92552FBF24}" srcOrd="2" destOrd="0" presId="urn:microsoft.com/office/officeart/2005/8/layout/hierarchy2"/>
    <dgm:cxn modelId="{27242A6F-E963-E84D-9475-B07CE6E582D9}" type="presParOf" srcId="{606F33A5-18EF-44FA-864C-4B92552FBF24}" destId="{494A5387-CFC6-4279-8E18-D8E8C9AB8354}" srcOrd="0" destOrd="0" presId="urn:microsoft.com/office/officeart/2005/8/layout/hierarchy2"/>
    <dgm:cxn modelId="{A1C63ECE-0A60-B34F-A301-863435DF1F77}" type="presParOf" srcId="{86B893D8-854B-44E0-952D-EA4DAC39AB04}" destId="{C5BD39E8-405A-471B-8CDD-98F4E7963A4C}" srcOrd="3" destOrd="0" presId="urn:microsoft.com/office/officeart/2005/8/layout/hierarchy2"/>
    <dgm:cxn modelId="{BE8546FD-70A9-EE4A-8A96-C64BA6904D7E}" type="presParOf" srcId="{C5BD39E8-405A-471B-8CDD-98F4E7963A4C}" destId="{F84AFB76-F5A3-48C9-A74D-06DAFD71BB95}" srcOrd="0" destOrd="0" presId="urn:microsoft.com/office/officeart/2005/8/layout/hierarchy2"/>
    <dgm:cxn modelId="{E7FDBD49-C5FE-FF46-8355-314703A603F7}" type="presParOf" srcId="{C5BD39E8-405A-471B-8CDD-98F4E7963A4C}" destId="{FFE34E3A-4986-4D12-8B87-1279791B23BE}" srcOrd="1" destOrd="0" presId="urn:microsoft.com/office/officeart/2005/8/layout/hierarchy2"/>
    <dgm:cxn modelId="{80DF2F9D-A477-1A4D-B2A2-8DD4B2A9680D}" type="presParOf" srcId="{FFE34E3A-4986-4D12-8B87-1279791B23BE}" destId="{2BA078B8-F212-42B9-8BD1-54DB96F91801}" srcOrd="0" destOrd="0" presId="urn:microsoft.com/office/officeart/2005/8/layout/hierarchy2"/>
    <dgm:cxn modelId="{ED437415-BD73-DE4D-844C-3C81023C00BC}" type="presParOf" srcId="{2BA078B8-F212-42B9-8BD1-54DB96F91801}" destId="{74E66683-FB0F-450F-B38B-A97F22F8A347}" srcOrd="0" destOrd="0" presId="urn:microsoft.com/office/officeart/2005/8/layout/hierarchy2"/>
    <dgm:cxn modelId="{2D7BBA1B-3927-884C-88E5-0941E97A6A1B}" type="presParOf" srcId="{FFE34E3A-4986-4D12-8B87-1279791B23BE}" destId="{8C13D358-2B5F-4179-B9E9-2372E384194F}" srcOrd="1" destOrd="0" presId="urn:microsoft.com/office/officeart/2005/8/layout/hierarchy2"/>
    <dgm:cxn modelId="{907DE94F-38BB-E941-8075-4910C7D6301E}" type="presParOf" srcId="{8C13D358-2B5F-4179-B9E9-2372E384194F}" destId="{53011355-7FC5-4AD9-9C62-993A66F5273C}" srcOrd="0" destOrd="0" presId="urn:microsoft.com/office/officeart/2005/8/layout/hierarchy2"/>
    <dgm:cxn modelId="{E52AFAD9-3B30-0941-A088-C01E6DD04A13}" type="presParOf" srcId="{8C13D358-2B5F-4179-B9E9-2372E384194F}" destId="{6CA066F4-C2B8-4054-A688-2507F193A042}" srcOrd="1" destOrd="0" presId="urn:microsoft.com/office/officeart/2005/8/layout/hierarchy2"/>
    <dgm:cxn modelId="{D045E6E6-9DDE-6F49-A595-732DB63E1F55}" type="presParOf" srcId="{6CA066F4-C2B8-4054-A688-2507F193A042}" destId="{EC7B5E27-5643-48C2-B4A6-D19E2B2EF31D}" srcOrd="0" destOrd="0" presId="urn:microsoft.com/office/officeart/2005/8/layout/hierarchy2"/>
    <dgm:cxn modelId="{270CC861-898E-8B4C-BD87-C1E9DC40512B}" type="presParOf" srcId="{EC7B5E27-5643-48C2-B4A6-D19E2B2EF31D}" destId="{EBDFFA91-D89A-4802-9918-A72802D87318}" srcOrd="0" destOrd="0" presId="urn:microsoft.com/office/officeart/2005/8/layout/hierarchy2"/>
    <dgm:cxn modelId="{63FD295D-1084-EA4B-A7EE-5E979FC80A2E}" type="presParOf" srcId="{6CA066F4-C2B8-4054-A688-2507F193A042}" destId="{4C80ADE1-ADD1-4E18-9405-C1B0D6AF5D8F}" srcOrd="1" destOrd="0" presId="urn:microsoft.com/office/officeart/2005/8/layout/hierarchy2"/>
    <dgm:cxn modelId="{0E7A1A1C-8E25-6A4C-BBE1-BABEDBF8CCEE}" type="presParOf" srcId="{4C80ADE1-ADD1-4E18-9405-C1B0D6AF5D8F}" destId="{016369E1-19C7-4DF0-9816-1CABBF7182F0}" srcOrd="0" destOrd="0" presId="urn:microsoft.com/office/officeart/2005/8/layout/hierarchy2"/>
    <dgm:cxn modelId="{862C0320-8AFC-A246-9E97-FF591190EFD7}" type="presParOf" srcId="{4C80ADE1-ADD1-4E18-9405-C1B0D6AF5D8F}" destId="{9F35D477-F063-4E41-B763-329EA478C9F1}" srcOrd="1" destOrd="0" presId="urn:microsoft.com/office/officeart/2005/8/layout/hierarchy2"/>
    <dgm:cxn modelId="{C4ACBDFE-33C2-2345-93C4-C5FA357F23B2}" type="presParOf" srcId="{6CA066F4-C2B8-4054-A688-2507F193A042}" destId="{0338350D-D57C-427F-B95B-F8D7150B898A}" srcOrd="2" destOrd="0" presId="urn:microsoft.com/office/officeart/2005/8/layout/hierarchy2"/>
    <dgm:cxn modelId="{601C93B0-BE5C-E24D-A3F8-E1802F5EA199}" type="presParOf" srcId="{0338350D-D57C-427F-B95B-F8D7150B898A}" destId="{63F31B6A-D5F9-4176-8AED-933EB8BD3DEC}" srcOrd="0" destOrd="0" presId="urn:microsoft.com/office/officeart/2005/8/layout/hierarchy2"/>
    <dgm:cxn modelId="{BAF42CC9-9444-3A46-87CA-56724688DC1C}" type="presParOf" srcId="{6CA066F4-C2B8-4054-A688-2507F193A042}" destId="{703F1D85-ED91-4AED-BCD5-431CA6EF6865}" srcOrd="3" destOrd="0" presId="urn:microsoft.com/office/officeart/2005/8/layout/hierarchy2"/>
    <dgm:cxn modelId="{6DF95E7A-6D60-AA48-954F-43CCCD2AA8F6}" type="presParOf" srcId="{703F1D85-ED91-4AED-BCD5-431CA6EF6865}" destId="{9E5C42F6-BFD2-4EED-92AB-B062A567112B}" srcOrd="0" destOrd="0" presId="urn:microsoft.com/office/officeart/2005/8/layout/hierarchy2"/>
    <dgm:cxn modelId="{82F880A8-A03D-1543-8AA1-04F95C839B58}" type="presParOf" srcId="{703F1D85-ED91-4AED-BCD5-431CA6EF6865}" destId="{F6B3CCE1-8F3C-484D-8196-32EB37475EEC}" srcOrd="1" destOrd="0" presId="urn:microsoft.com/office/officeart/2005/8/layout/hierarchy2"/>
    <dgm:cxn modelId="{E99FC377-7409-904A-B48C-A3421471D868}" type="presParOf" srcId="{6CA066F4-C2B8-4054-A688-2507F193A042}" destId="{920C3CBC-8482-48FA-9F49-F4DEFA9EEA35}" srcOrd="4" destOrd="0" presId="urn:microsoft.com/office/officeart/2005/8/layout/hierarchy2"/>
    <dgm:cxn modelId="{80D0CB3B-0A34-8843-9DF5-3C46A3A67884}" type="presParOf" srcId="{920C3CBC-8482-48FA-9F49-F4DEFA9EEA35}" destId="{CAE2F53D-3BC3-4D94-9B40-520EA601A356}" srcOrd="0" destOrd="0" presId="urn:microsoft.com/office/officeart/2005/8/layout/hierarchy2"/>
    <dgm:cxn modelId="{E5F77763-6104-CF49-B878-37C3A43C16D4}" type="presParOf" srcId="{6CA066F4-C2B8-4054-A688-2507F193A042}" destId="{455C3439-EB27-4B03-B8FE-06EC63343DF0}" srcOrd="5" destOrd="0" presId="urn:microsoft.com/office/officeart/2005/8/layout/hierarchy2"/>
    <dgm:cxn modelId="{B680C15B-0F99-2C4A-9731-CEF571F04B66}" type="presParOf" srcId="{455C3439-EB27-4B03-B8FE-06EC63343DF0}" destId="{7463BC6F-D6D5-4150-9163-E5BFD3C77D2C}" srcOrd="0" destOrd="0" presId="urn:microsoft.com/office/officeart/2005/8/layout/hierarchy2"/>
    <dgm:cxn modelId="{04A7FC25-34CD-274B-BE27-1AECED657B04}" type="presParOf" srcId="{455C3439-EB27-4B03-B8FE-06EC63343DF0}" destId="{778B3262-5142-4621-B8CE-1AA3BFC9B909}" srcOrd="1" destOrd="0" presId="urn:microsoft.com/office/officeart/2005/8/layout/hierarchy2"/>
    <dgm:cxn modelId="{BCCC598E-1042-0746-8493-D0362D21ECE2}" type="presParOf" srcId="{6CA066F4-C2B8-4054-A688-2507F193A042}" destId="{B875232F-3EE2-4E5A-8799-2DB812E75C9F}" srcOrd="6" destOrd="0" presId="urn:microsoft.com/office/officeart/2005/8/layout/hierarchy2"/>
    <dgm:cxn modelId="{7833906E-D5DF-8844-B17E-054A7826E4BF}" type="presParOf" srcId="{B875232F-3EE2-4E5A-8799-2DB812E75C9F}" destId="{5C5C67CC-D2BC-49EA-A33E-353D79285732}" srcOrd="0" destOrd="0" presId="urn:microsoft.com/office/officeart/2005/8/layout/hierarchy2"/>
    <dgm:cxn modelId="{0855DE10-7814-AE4A-9F7B-49412A2EF217}" type="presParOf" srcId="{6CA066F4-C2B8-4054-A688-2507F193A042}" destId="{0BA6B5E2-B49E-4798-ADEA-D3DFC1DE07B6}" srcOrd="7" destOrd="0" presId="urn:microsoft.com/office/officeart/2005/8/layout/hierarchy2"/>
    <dgm:cxn modelId="{345C3BD9-CF81-AC4C-ADCD-B77844B6D6DF}" type="presParOf" srcId="{0BA6B5E2-B49E-4798-ADEA-D3DFC1DE07B6}" destId="{E847B83E-796C-4877-9396-33C2AE579F74}" srcOrd="0" destOrd="0" presId="urn:microsoft.com/office/officeart/2005/8/layout/hierarchy2"/>
    <dgm:cxn modelId="{F141BFE7-07C0-AF4C-B9E2-031AF6458EA9}" type="presParOf" srcId="{0BA6B5E2-B49E-4798-ADEA-D3DFC1DE07B6}" destId="{53BADB27-5A45-4E26-A77A-5F4B6C98406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3C54-36B6-4AB7-8BC0-B00F076C2FEA}">
      <dsp:nvSpPr>
        <dsp:cNvPr id="0" name=""/>
        <dsp:cNvSpPr/>
      </dsp:nvSpPr>
      <dsp:spPr>
        <a:xfrm>
          <a:off x="3822" y="219464"/>
          <a:ext cx="1343071" cy="2508606"/>
        </a:xfrm>
        <a:prstGeom prst="roundRect">
          <a:avLst>
            <a:gd name="adj" fmla="val 10000"/>
          </a:avLst>
        </a:prstGeom>
        <a:solidFill>
          <a:srgbClr val="CCFF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/>
            <a:t>MPD Main Block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  <a:t>Arriga GX FPGA</a:t>
          </a:r>
          <a:b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  <a:t>128 MB DDR2-RAM</a:t>
          </a:r>
          <a:b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  <a:t>Firmware V4.0 (74% resources):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  <a:t># FIR Filter (16 param)</a:t>
          </a:r>
          <a:b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  <a:t># Zero Suppression</a:t>
          </a:r>
          <a:b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  <a:t># Common mode and pedestal subtraction</a:t>
          </a:r>
          <a:b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  <a:t># Remote config, </a:t>
          </a:r>
          <a:b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 smtClean="0">
              <a:solidFill>
                <a:schemeClr val="bg2">
                  <a:lumMod val="10000"/>
                </a:schemeClr>
              </a:solidFill>
            </a:rPr>
            <a:t># ≈2 ns trigger time resolution</a:t>
          </a:r>
        </a:p>
      </dsp:txBody>
      <dsp:txXfrm>
        <a:off x="43159" y="258801"/>
        <a:ext cx="1264397" cy="2429932"/>
      </dsp:txXfrm>
    </dsp:sp>
    <dsp:sp modelId="{39BF85F2-CD53-40B0-ABE0-42AC986E913F}">
      <dsp:nvSpPr>
        <dsp:cNvPr id="0" name=""/>
        <dsp:cNvSpPr/>
      </dsp:nvSpPr>
      <dsp:spPr>
        <a:xfrm rot="17520414">
          <a:off x="1111177" y="1113919"/>
          <a:ext cx="753952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753952" y="10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1469304" y="1105409"/>
        <a:ext cx="37697" cy="37697"/>
      </dsp:txXfrm>
    </dsp:sp>
    <dsp:sp modelId="{4D922724-4CA0-4C25-90A3-0AF1E0B6E56F}">
      <dsp:nvSpPr>
        <dsp:cNvPr id="0" name=""/>
        <dsp:cNvSpPr/>
      </dsp:nvSpPr>
      <dsp:spPr>
        <a:xfrm>
          <a:off x="1629413" y="165516"/>
          <a:ext cx="706299" cy="1218465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MPD-SSP Interface</a:t>
          </a:r>
          <a:endParaRPr lang="it-IT" sz="1100" kern="1200" dirty="0"/>
        </a:p>
      </dsp:txBody>
      <dsp:txXfrm>
        <a:off x="1650100" y="186203"/>
        <a:ext cx="664925" cy="1177091"/>
      </dsp:txXfrm>
    </dsp:sp>
    <dsp:sp modelId="{E45700C7-6466-4CDF-A378-5E253064D744}">
      <dsp:nvSpPr>
        <dsp:cNvPr id="0" name=""/>
        <dsp:cNvSpPr/>
      </dsp:nvSpPr>
      <dsp:spPr>
        <a:xfrm>
          <a:off x="2335713" y="764410"/>
          <a:ext cx="282519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282519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469910" y="767686"/>
        <a:ext cx="14125" cy="14125"/>
      </dsp:txXfrm>
    </dsp:sp>
    <dsp:sp modelId="{421FDAE5-6BF3-4BE5-B9A4-914C195FBA5E}">
      <dsp:nvSpPr>
        <dsp:cNvPr id="0" name=""/>
        <dsp:cNvSpPr/>
      </dsp:nvSpPr>
      <dsp:spPr>
        <a:xfrm>
          <a:off x="2618233" y="165514"/>
          <a:ext cx="706299" cy="1218469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SSP-Protocol</a:t>
          </a:r>
          <a:endParaRPr lang="it-IT" sz="1100" kern="1200" dirty="0"/>
        </a:p>
      </dsp:txBody>
      <dsp:txXfrm>
        <a:off x="2638920" y="186201"/>
        <a:ext cx="664925" cy="1177095"/>
      </dsp:txXfrm>
    </dsp:sp>
    <dsp:sp modelId="{E031E005-48B7-4772-8BBC-1088C76546F4}">
      <dsp:nvSpPr>
        <dsp:cNvPr id="0" name=""/>
        <dsp:cNvSpPr/>
      </dsp:nvSpPr>
      <dsp:spPr>
        <a:xfrm>
          <a:off x="3324532" y="764410"/>
          <a:ext cx="282519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282519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3458729" y="767686"/>
        <a:ext cx="14125" cy="14125"/>
      </dsp:txXfrm>
    </dsp:sp>
    <dsp:sp modelId="{85C2D39A-5DC6-4A06-97E9-BAD9C20615A4}">
      <dsp:nvSpPr>
        <dsp:cNvPr id="0" name=""/>
        <dsp:cNvSpPr/>
      </dsp:nvSpPr>
      <dsp:spPr>
        <a:xfrm>
          <a:off x="3607052" y="219271"/>
          <a:ext cx="706299" cy="1110956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Aurora Protocol</a:t>
          </a:r>
          <a:endParaRPr lang="it-IT" sz="1100" kern="1200" dirty="0"/>
        </a:p>
      </dsp:txBody>
      <dsp:txXfrm>
        <a:off x="3627739" y="239958"/>
        <a:ext cx="664925" cy="1069582"/>
      </dsp:txXfrm>
    </dsp:sp>
    <dsp:sp modelId="{606F33A5-18EF-44FA-864C-4B92552FBF24}">
      <dsp:nvSpPr>
        <dsp:cNvPr id="0" name=""/>
        <dsp:cNvSpPr/>
      </dsp:nvSpPr>
      <dsp:spPr>
        <a:xfrm rot="4079586">
          <a:off x="1111177" y="1812938"/>
          <a:ext cx="753952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753952" y="10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1469304" y="1804428"/>
        <a:ext cx="37697" cy="37697"/>
      </dsp:txXfrm>
    </dsp:sp>
    <dsp:sp modelId="{F84AFB76-F5A3-48C9-A74D-06DAFD71BB95}">
      <dsp:nvSpPr>
        <dsp:cNvPr id="0" name=""/>
        <dsp:cNvSpPr/>
      </dsp:nvSpPr>
      <dsp:spPr>
        <a:xfrm>
          <a:off x="1629413" y="1563553"/>
          <a:ext cx="706299" cy="121846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MPD-VME Interface</a:t>
          </a:r>
          <a:endParaRPr lang="it-IT" sz="1100" kern="1200" dirty="0"/>
        </a:p>
      </dsp:txBody>
      <dsp:txXfrm>
        <a:off x="1650100" y="1584240"/>
        <a:ext cx="664925" cy="1177091"/>
      </dsp:txXfrm>
    </dsp:sp>
    <dsp:sp modelId="{2BA078B8-F212-42B9-8BD1-54DB96F91801}">
      <dsp:nvSpPr>
        <dsp:cNvPr id="0" name=""/>
        <dsp:cNvSpPr/>
      </dsp:nvSpPr>
      <dsp:spPr>
        <a:xfrm>
          <a:off x="2335713" y="2162447"/>
          <a:ext cx="282519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282519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469910" y="2165723"/>
        <a:ext cx="14125" cy="14125"/>
      </dsp:txXfrm>
    </dsp:sp>
    <dsp:sp modelId="{53011355-7FC5-4AD9-9C62-993A66F5273C}">
      <dsp:nvSpPr>
        <dsp:cNvPr id="0" name=""/>
        <dsp:cNvSpPr/>
      </dsp:nvSpPr>
      <dsp:spPr>
        <a:xfrm>
          <a:off x="2618233" y="1563551"/>
          <a:ext cx="706299" cy="1218469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VME-Protocols</a:t>
          </a:r>
          <a:endParaRPr lang="it-IT" sz="1100" kern="1200" dirty="0"/>
        </a:p>
      </dsp:txBody>
      <dsp:txXfrm>
        <a:off x="2638920" y="1584238"/>
        <a:ext cx="664925" cy="1177095"/>
      </dsp:txXfrm>
    </dsp:sp>
    <dsp:sp modelId="{EC7B5E27-5643-48C2-B4A6-D19E2B2EF31D}">
      <dsp:nvSpPr>
        <dsp:cNvPr id="0" name=""/>
        <dsp:cNvSpPr/>
      </dsp:nvSpPr>
      <dsp:spPr>
        <a:xfrm rot="17777757">
          <a:off x="3146927" y="1876578"/>
          <a:ext cx="637731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637731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3449849" y="1870974"/>
        <a:ext cx="31886" cy="31886"/>
      </dsp:txXfrm>
    </dsp:sp>
    <dsp:sp modelId="{016369E1-19C7-4DF0-9816-1CABBF7182F0}">
      <dsp:nvSpPr>
        <dsp:cNvPr id="0" name=""/>
        <dsp:cNvSpPr/>
      </dsp:nvSpPr>
      <dsp:spPr>
        <a:xfrm>
          <a:off x="3607052" y="1436956"/>
          <a:ext cx="706299" cy="32818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2eSST</a:t>
          </a:r>
          <a:endParaRPr lang="it-IT" sz="1100" kern="1200" dirty="0"/>
        </a:p>
      </dsp:txBody>
      <dsp:txXfrm>
        <a:off x="3616664" y="1446568"/>
        <a:ext cx="687075" cy="308961"/>
      </dsp:txXfrm>
    </dsp:sp>
    <dsp:sp modelId="{0338350D-D57C-427F-B95B-F8D7150B898A}">
      <dsp:nvSpPr>
        <dsp:cNvPr id="0" name=""/>
        <dsp:cNvSpPr/>
      </dsp:nvSpPr>
      <dsp:spPr>
        <a:xfrm rot="19559858">
          <a:off x="3295397" y="2067157"/>
          <a:ext cx="340790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340790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3457273" y="2068977"/>
        <a:ext cx="17039" cy="17039"/>
      </dsp:txXfrm>
    </dsp:sp>
    <dsp:sp modelId="{9E5C42F6-BFD2-4EED-92AB-B062A567112B}">
      <dsp:nvSpPr>
        <dsp:cNvPr id="0" name=""/>
        <dsp:cNvSpPr/>
      </dsp:nvSpPr>
      <dsp:spPr>
        <a:xfrm>
          <a:off x="3607052" y="1818114"/>
          <a:ext cx="706299" cy="32818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2eVME</a:t>
          </a:r>
          <a:endParaRPr lang="it-IT" sz="1100" kern="1200" dirty="0"/>
        </a:p>
      </dsp:txBody>
      <dsp:txXfrm>
        <a:off x="3616664" y="1827726"/>
        <a:ext cx="687075" cy="308961"/>
      </dsp:txXfrm>
    </dsp:sp>
    <dsp:sp modelId="{920C3CBC-8482-48FA-9F49-F4DEFA9EEA35}">
      <dsp:nvSpPr>
        <dsp:cNvPr id="0" name=""/>
        <dsp:cNvSpPr/>
      </dsp:nvSpPr>
      <dsp:spPr>
        <a:xfrm rot="2040142">
          <a:off x="3295397" y="2257736"/>
          <a:ext cx="340790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340790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3457273" y="2259556"/>
        <a:ext cx="17039" cy="17039"/>
      </dsp:txXfrm>
    </dsp:sp>
    <dsp:sp modelId="{7463BC6F-D6D5-4150-9163-E5BFD3C77D2C}">
      <dsp:nvSpPr>
        <dsp:cNvPr id="0" name=""/>
        <dsp:cNvSpPr/>
      </dsp:nvSpPr>
      <dsp:spPr>
        <a:xfrm>
          <a:off x="3607052" y="2199272"/>
          <a:ext cx="706299" cy="32818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VME32 …</a:t>
          </a:r>
          <a:endParaRPr lang="it-IT" sz="1100" kern="1200" dirty="0"/>
        </a:p>
      </dsp:txBody>
      <dsp:txXfrm>
        <a:off x="3616664" y="2208884"/>
        <a:ext cx="687075" cy="308961"/>
      </dsp:txXfrm>
    </dsp:sp>
    <dsp:sp modelId="{B875232F-3EE2-4E5A-8799-2DB812E75C9F}">
      <dsp:nvSpPr>
        <dsp:cNvPr id="0" name=""/>
        <dsp:cNvSpPr/>
      </dsp:nvSpPr>
      <dsp:spPr>
        <a:xfrm rot="3822243">
          <a:off x="3146927" y="2448316"/>
          <a:ext cx="637731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637731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3449849" y="2442711"/>
        <a:ext cx="31886" cy="31886"/>
      </dsp:txXfrm>
    </dsp:sp>
    <dsp:sp modelId="{E847B83E-796C-4877-9396-33C2AE579F74}">
      <dsp:nvSpPr>
        <dsp:cNvPr id="0" name=""/>
        <dsp:cNvSpPr/>
      </dsp:nvSpPr>
      <dsp:spPr>
        <a:xfrm>
          <a:off x="3607052" y="2580430"/>
          <a:ext cx="706299" cy="32818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VXS</a:t>
          </a:r>
          <a:endParaRPr lang="it-IT" sz="1100" kern="1200" dirty="0"/>
        </a:p>
      </dsp:txBody>
      <dsp:txXfrm>
        <a:off x="3616664" y="2590042"/>
        <a:ext cx="687075" cy="308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17/09/18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17/09/18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3"/>
            <a:ext cx="5027916" cy="411392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3"/>
            <a:ext cx="5027916" cy="411392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3"/>
            <a:ext cx="5027916" cy="411392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3"/>
            <a:ext cx="5027916" cy="411392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DC26-331F-2C4E-BC02-5D85156A0B7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233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DC26-331F-2C4E-BC02-5D85156A0B7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233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DC26-331F-2C4E-BC02-5D85156A0B78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233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DC26-331F-2C4E-BC02-5D85156A0B78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233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DC26-331F-2C4E-BC02-5D85156A0B7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233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17/09/18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17/09/18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17/09/18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o diapositiva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7B270-07D3-4287-93F1-09642C6C431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8125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17/09/18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17/09/18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17/09/18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17/09/18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17/09/18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17/09/18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17/09/18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17/09/18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17/09/18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1.jpeg"/><Relationship Id="rId5" Type="http://schemas.openxmlformats.org/officeDocument/2006/relationships/image" Target="../media/image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png"/><Relationship Id="rId7" Type="http://schemas.openxmlformats.org/officeDocument/2006/relationships/image" Target="../media/image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JPG"/><Relationship Id="rId7" Type="http://schemas.openxmlformats.org/officeDocument/2006/relationships/image" Target="../media/image56.png"/><Relationship Id="rId8" Type="http://schemas.openxmlformats.org/officeDocument/2006/relationships/image" Target="../media/image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jpeg"/><Relationship Id="rId4" Type="http://schemas.openxmlformats.org/officeDocument/2006/relationships/image" Target="../media/image57.png"/><Relationship Id="rId5" Type="http://schemas.openxmlformats.org/officeDocument/2006/relationships/image" Target="../media/image58.JP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54522" y="380999"/>
            <a:ext cx="3141908" cy="1451429"/>
            <a:chOff x="6402853" y="1393701"/>
            <a:chExt cx="1233713" cy="532965"/>
          </a:xfrm>
        </p:grpSpPr>
        <p:sp>
          <p:nvSpPr>
            <p:cNvPr id="13" name="Rectangle 1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161143" y="2567215"/>
            <a:ext cx="67647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 smtClean="0"/>
              <a:t>Attivita</a:t>
            </a:r>
            <a:r>
              <a:rPr lang="en-US" sz="2600" dirty="0" smtClean="0"/>
              <a:t>’ </a:t>
            </a:r>
            <a:r>
              <a:rPr lang="en-US" sz="2600" dirty="0" err="1" smtClean="0"/>
              <a:t>della</a:t>
            </a:r>
            <a:r>
              <a:rPr lang="en-US" sz="2600" dirty="0" smtClean="0"/>
              <a:t> </a:t>
            </a:r>
            <a:r>
              <a:rPr lang="en-US" sz="2600" dirty="0" err="1" smtClean="0"/>
              <a:t>Collaborazione</a:t>
            </a:r>
            <a:r>
              <a:rPr lang="en-US" sz="2600" dirty="0" smtClean="0"/>
              <a:t> </a:t>
            </a:r>
            <a:r>
              <a:rPr lang="en-US" sz="2600" dirty="0" err="1" smtClean="0"/>
              <a:t>Italiana</a:t>
            </a:r>
            <a:r>
              <a:rPr lang="en-US" sz="2600" dirty="0" smtClean="0"/>
              <a:t> </a:t>
            </a:r>
          </a:p>
          <a:p>
            <a:pPr algn="ctr"/>
            <a:r>
              <a:rPr lang="en-US" sz="2600" dirty="0" smtClean="0"/>
              <a:t>al Thomas Jefferson National Accelerator Facility</a:t>
            </a:r>
            <a:endParaRPr lang="en-US" sz="2600" dirty="0"/>
          </a:p>
        </p:txBody>
      </p:sp>
      <p:sp>
        <p:nvSpPr>
          <p:cNvPr id="15" name="TextBox 14"/>
          <p:cNvSpPr txBox="1"/>
          <p:nvPr/>
        </p:nvSpPr>
        <p:spPr>
          <a:xfrm>
            <a:off x="2464234" y="4334329"/>
            <a:ext cx="3361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Contalbrigo Marco  - INFN Ferrara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56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073" y="825577"/>
            <a:ext cx="8109857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Collaborazione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Italiana</a:t>
            </a:r>
            <a:r>
              <a:rPr lang="en-US" sz="1600" b="1" dirty="0" smtClean="0"/>
              <a:t>:</a:t>
            </a:r>
          </a:p>
          <a:p>
            <a:endParaRPr lang="en-US" sz="1600" b="1" dirty="0" smtClean="0"/>
          </a:p>
          <a:p>
            <a:r>
              <a:rPr lang="en-US" sz="1600" dirty="0" smtClean="0"/>
              <a:t>Un </a:t>
            </a:r>
            <a:r>
              <a:rPr lang="en-US" sz="1600" dirty="0" err="1" smtClean="0"/>
              <a:t>caloroso</a:t>
            </a:r>
            <a:r>
              <a:rPr lang="en-US" sz="1600" dirty="0" smtClean="0"/>
              <a:t> </a:t>
            </a:r>
            <a:r>
              <a:rPr lang="en-US" sz="1600" dirty="0" err="1" smtClean="0"/>
              <a:t>benvenuto</a:t>
            </a:r>
            <a:r>
              <a:rPr lang="en-US" sz="1600" dirty="0" smtClean="0"/>
              <a:t> al </a:t>
            </a:r>
            <a:r>
              <a:rPr lang="en-US" sz="1600" dirty="0" err="1" smtClean="0"/>
              <a:t>nuovo</a:t>
            </a:r>
            <a:r>
              <a:rPr lang="en-US" sz="1600" dirty="0" smtClean="0"/>
              <a:t> </a:t>
            </a:r>
            <a:r>
              <a:rPr lang="en-US" sz="1600" dirty="0" err="1" smtClean="0"/>
              <a:t>gruppo</a:t>
            </a:r>
            <a:r>
              <a:rPr lang="en-US" sz="1600" dirty="0" smtClean="0"/>
              <a:t> </a:t>
            </a:r>
            <a:r>
              <a:rPr lang="en-US" sz="1600" b="1" dirty="0" smtClean="0"/>
              <a:t>Pavia-Brescia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Marco Contalbrigo </a:t>
            </a:r>
            <a:r>
              <a:rPr lang="en-US" sz="1600" dirty="0" err="1" smtClean="0"/>
              <a:t>eletto</a:t>
            </a:r>
            <a:r>
              <a:rPr lang="en-US" sz="1600" dirty="0" smtClean="0"/>
              <a:t> </a:t>
            </a:r>
            <a:r>
              <a:rPr lang="en-US" sz="1600" dirty="0" err="1" smtClean="0"/>
              <a:t>Responsabile</a:t>
            </a:r>
            <a:r>
              <a:rPr lang="en-US" sz="1600" dirty="0" smtClean="0"/>
              <a:t> </a:t>
            </a:r>
            <a:r>
              <a:rPr lang="en-US" sz="1600" dirty="0" err="1" smtClean="0"/>
              <a:t>Nazionale</a:t>
            </a:r>
            <a:r>
              <a:rPr lang="en-US" sz="1600" dirty="0" smtClean="0"/>
              <a:t> JLab12 </a:t>
            </a:r>
            <a:r>
              <a:rPr lang="en-US" sz="1600" dirty="0" err="1" smtClean="0"/>
              <a:t>prossimo</a:t>
            </a:r>
            <a:r>
              <a:rPr lang="en-US" sz="1600" dirty="0" smtClean="0"/>
              <a:t> </a:t>
            </a:r>
            <a:r>
              <a:rPr lang="en-US" sz="1600" dirty="0" err="1" smtClean="0"/>
              <a:t>triennio</a:t>
            </a:r>
            <a:endParaRPr lang="en-US" sz="1600" dirty="0" smtClean="0"/>
          </a:p>
          <a:p>
            <a:r>
              <a:rPr lang="en-US" sz="1600" dirty="0" smtClean="0"/>
              <a:t>                             RN </a:t>
            </a:r>
            <a:r>
              <a:rPr lang="en-US" sz="1600" dirty="0" err="1" smtClean="0"/>
              <a:t>unico</a:t>
            </a:r>
            <a:r>
              <a:rPr lang="en-US" sz="1600" dirty="0" smtClean="0"/>
              <a:t> </a:t>
            </a:r>
            <a:r>
              <a:rPr lang="en-US" sz="1600" dirty="0" err="1" smtClean="0"/>
              <a:t>risultato</a:t>
            </a:r>
            <a:r>
              <a:rPr lang="en-US" sz="1600" dirty="0" smtClean="0"/>
              <a:t> di </a:t>
            </a:r>
            <a:r>
              <a:rPr lang="en-US" sz="1600" dirty="0" err="1" smtClean="0"/>
              <a:t>anni</a:t>
            </a:r>
            <a:r>
              <a:rPr lang="en-US" sz="1600" dirty="0" smtClean="0"/>
              <a:t> di </a:t>
            </a:r>
            <a:r>
              <a:rPr lang="en-US" sz="1600" dirty="0" err="1" smtClean="0"/>
              <a:t>programmi</a:t>
            </a:r>
            <a:r>
              <a:rPr lang="en-US" sz="1600" dirty="0" smtClean="0"/>
              <a:t> </a:t>
            </a:r>
            <a:r>
              <a:rPr lang="en-US" sz="1600" dirty="0" err="1" smtClean="0"/>
              <a:t>sostenibili</a:t>
            </a:r>
            <a:r>
              <a:rPr lang="en-US" sz="1600" dirty="0" smtClean="0"/>
              <a:t> e </a:t>
            </a:r>
            <a:r>
              <a:rPr lang="en-US" sz="1600" dirty="0" err="1" smtClean="0"/>
              <a:t>condivisi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err="1" smtClean="0"/>
              <a:t>Raffaella</a:t>
            </a:r>
            <a:r>
              <a:rPr lang="en-US" sz="1600" b="1" dirty="0" smtClean="0"/>
              <a:t> De Vita </a:t>
            </a:r>
            <a:r>
              <a:rPr lang="en-US" sz="1600" dirty="0" err="1" smtClean="0"/>
              <a:t>eletta</a:t>
            </a:r>
            <a:r>
              <a:rPr lang="en-US" sz="1600" dirty="0" smtClean="0"/>
              <a:t> </a:t>
            </a:r>
            <a:r>
              <a:rPr lang="en-US" sz="1600" dirty="0" err="1" smtClean="0"/>
              <a:t>spokeperson</a:t>
            </a:r>
            <a:r>
              <a:rPr lang="en-US" sz="1600" dirty="0" smtClean="0"/>
              <a:t> </a:t>
            </a:r>
            <a:r>
              <a:rPr lang="en-US" sz="1600" dirty="0" err="1" smtClean="0"/>
              <a:t>della</a:t>
            </a:r>
            <a:r>
              <a:rPr lang="en-US" sz="1600" dirty="0" smtClean="0"/>
              <a:t> </a:t>
            </a:r>
            <a:r>
              <a:rPr lang="en-US" sz="1600" dirty="0" err="1" smtClean="0"/>
              <a:t>Collaborazione</a:t>
            </a:r>
            <a:r>
              <a:rPr lang="en-US" sz="1600" dirty="0" smtClean="0"/>
              <a:t> CLAS</a:t>
            </a:r>
          </a:p>
          <a:p>
            <a:r>
              <a:rPr lang="en-US" sz="1600" dirty="0" smtClean="0"/>
              <a:t>                              e </a:t>
            </a:r>
            <a:r>
              <a:rPr lang="en-US" sz="1600" dirty="0" err="1" smtClean="0"/>
              <a:t>nominata</a:t>
            </a:r>
            <a:r>
              <a:rPr lang="en-US" sz="1600" dirty="0" smtClean="0"/>
              <a:t> </a:t>
            </a:r>
            <a:r>
              <a:rPr lang="en-US" sz="1600" dirty="0" err="1" smtClean="0"/>
              <a:t>responsabile</a:t>
            </a:r>
            <a:r>
              <a:rPr lang="en-US" sz="1600" dirty="0" smtClean="0"/>
              <a:t> ad interim del software</a:t>
            </a:r>
          </a:p>
          <a:p>
            <a:endParaRPr lang="en-US" sz="1600" dirty="0" smtClean="0"/>
          </a:p>
          <a:p>
            <a:r>
              <a:rPr lang="en-US" sz="1600" b="1" dirty="0" err="1" smtClean="0"/>
              <a:t>Marzio</a:t>
            </a:r>
            <a:r>
              <a:rPr lang="en-US" sz="1600" b="1" dirty="0" smtClean="0"/>
              <a:t> De Napoli </a:t>
            </a:r>
            <a:r>
              <a:rPr lang="en-US" sz="1600" dirty="0" err="1" smtClean="0"/>
              <a:t>eletto</a:t>
            </a:r>
            <a:r>
              <a:rPr lang="en-US" sz="1600" dirty="0"/>
              <a:t> </a:t>
            </a:r>
            <a:r>
              <a:rPr lang="en-US" sz="1600" dirty="0" err="1" smtClean="0"/>
              <a:t>nell’Executive</a:t>
            </a:r>
            <a:r>
              <a:rPr lang="en-US" sz="1600" dirty="0" smtClean="0"/>
              <a:t> </a:t>
            </a:r>
            <a:r>
              <a:rPr lang="en-US" sz="1600" dirty="0"/>
              <a:t>Committee di HPS</a:t>
            </a:r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74299" y="-76200"/>
            <a:ext cx="12493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4" y="1603828"/>
            <a:ext cx="7520214" cy="2146860"/>
          </a:xfrm>
          <a:prstGeom prst="rect">
            <a:avLst/>
          </a:prstGeom>
        </p:spPr>
      </p:pic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3" name="Rectangle 1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00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30634" y="4191000"/>
            <a:ext cx="8568437" cy="2186214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0634" y="2349500"/>
            <a:ext cx="8568437" cy="184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9857" y="1034143"/>
            <a:ext cx="8109857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 </a:t>
            </a:r>
            <a:r>
              <a:rPr lang="en-US" sz="1600" dirty="0" err="1"/>
              <a:t>gennaio</a:t>
            </a:r>
            <a:r>
              <a:rPr lang="en-US" sz="1600" dirty="0"/>
              <a:t> 2018: </a:t>
            </a:r>
            <a:r>
              <a:rPr lang="en-US" sz="1600" dirty="0" err="1"/>
              <a:t>presa</a:t>
            </a:r>
            <a:r>
              <a:rPr lang="en-US" sz="1600" dirty="0"/>
              <a:t> </a:t>
            </a:r>
            <a:r>
              <a:rPr lang="en-US" sz="1600" dirty="0" err="1"/>
              <a:t>dati</a:t>
            </a:r>
            <a:r>
              <a:rPr lang="en-US" sz="1600" dirty="0"/>
              <a:t> in </a:t>
            </a:r>
            <a:r>
              <a:rPr lang="en-US" sz="1600" dirty="0" err="1"/>
              <a:t>contemporanea</a:t>
            </a:r>
            <a:r>
              <a:rPr lang="en-US" sz="1600" dirty="0"/>
              <a:t> in </a:t>
            </a:r>
            <a:r>
              <a:rPr lang="en-US" sz="1600" dirty="0" err="1"/>
              <a:t>tutte</a:t>
            </a:r>
            <a:r>
              <a:rPr lang="en-US" sz="1600" dirty="0"/>
              <a:t> e 4 le sale </a:t>
            </a:r>
            <a:r>
              <a:rPr lang="en-US" sz="1600" dirty="0" err="1"/>
              <a:t>sperimentali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                       </a:t>
            </a:r>
            <a:r>
              <a:rPr lang="en-US" sz="1600" dirty="0" smtClean="0"/>
              <a:t> </a:t>
            </a:r>
            <a:r>
              <a:rPr lang="en-US" sz="1600" dirty="0"/>
              <a:t>run di primavera </a:t>
            </a:r>
            <a:r>
              <a:rPr lang="en-US" sz="1600" dirty="0" err="1"/>
              <a:t>esteso</a:t>
            </a:r>
            <a:r>
              <a:rPr lang="en-US" sz="1600" dirty="0"/>
              <a:t> di circa un </a:t>
            </a:r>
            <a:r>
              <a:rPr lang="en-US" sz="1600" dirty="0" err="1"/>
              <a:t>mese</a:t>
            </a:r>
            <a:r>
              <a:rPr lang="en-US" sz="1600" dirty="0"/>
              <a:t> </a:t>
            </a:r>
            <a:r>
              <a:rPr lang="en-US" sz="1600" dirty="0" err="1"/>
              <a:t>fino</a:t>
            </a:r>
            <a:r>
              <a:rPr lang="en-US" sz="1600" dirty="0"/>
              <a:t> a </a:t>
            </a:r>
            <a:r>
              <a:rPr lang="en-US" sz="1600" dirty="0" err="1"/>
              <a:t>maggio</a:t>
            </a:r>
            <a:r>
              <a:rPr lang="en-US" sz="1600" dirty="0"/>
              <a:t> 2018</a:t>
            </a:r>
          </a:p>
          <a:p>
            <a:r>
              <a:rPr lang="en-US" sz="1600" dirty="0"/>
              <a:t>                         </a:t>
            </a:r>
            <a:r>
              <a:rPr lang="en-US" sz="1600" dirty="0" smtClean="0"/>
              <a:t>run </a:t>
            </a:r>
            <a:r>
              <a:rPr lang="en-US" sz="1600" dirty="0"/>
              <a:t>di </a:t>
            </a:r>
            <a:r>
              <a:rPr lang="en-US" sz="1600" dirty="0" err="1"/>
              <a:t>autunno</a:t>
            </a:r>
            <a:r>
              <a:rPr lang="en-US" sz="1600" dirty="0"/>
              <a:t> </a:t>
            </a:r>
            <a:r>
              <a:rPr lang="en-US" sz="1600" dirty="0" smtClean="0"/>
              <a:t>2018 </a:t>
            </a:r>
            <a:r>
              <a:rPr lang="en-US" sz="1600" dirty="0" err="1" smtClean="0"/>
              <a:t>iniziato</a:t>
            </a:r>
            <a:r>
              <a:rPr lang="en-US" sz="1600" dirty="0" smtClean="0"/>
              <a:t> </a:t>
            </a:r>
            <a:r>
              <a:rPr lang="en-US" sz="1600" dirty="0"/>
              <a:t>a meta’ </a:t>
            </a:r>
            <a:r>
              <a:rPr lang="en-US" sz="1600" dirty="0" err="1" smtClean="0"/>
              <a:t>agosto</a:t>
            </a:r>
            <a:r>
              <a:rPr lang="en-US" sz="1600" dirty="0" smtClean="0"/>
              <a:t>     (</a:t>
            </a:r>
            <a:r>
              <a:rPr lang="en-US" sz="1600" dirty="0" err="1" smtClean="0"/>
              <a:t>sofferenze</a:t>
            </a:r>
            <a:r>
              <a:rPr lang="en-US" sz="1600" dirty="0" smtClean="0"/>
              <a:t> </a:t>
            </a:r>
            <a:r>
              <a:rPr lang="en-US" sz="1600" dirty="0" err="1" smtClean="0"/>
              <a:t>su</a:t>
            </a:r>
            <a:r>
              <a:rPr lang="en-US" sz="1600" dirty="0" smtClean="0"/>
              <a:t> </a:t>
            </a:r>
            <a:r>
              <a:rPr lang="en-US" sz="1600" dirty="0" err="1" smtClean="0"/>
              <a:t>missioni</a:t>
            </a:r>
            <a:r>
              <a:rPr lang="en-US" sz="1600" dirty="0" smtClean="0"/>
              <a:t>)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Hall-A: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/>
              <a:t>Dec 17 - Nov 18:      </a:t>
            </a:r>
            <a:r>
              <a:rPr lang="en-US" sz="1600" dirty="0" err="1" smtClean="0"/>
              <a:t>Esperimenti</a:t>
            </a:r>
            <a:r>
              <a:rPr lang="en-US" sz="1600" dirty="0" smtClean="0"/>
              <a:t> con </a:t>
            </a:r>
            <a:r>
              <a:rPr lang="en-US" sz="1600" dirty="0" err="1" smtClean="0"/>
              <a:t>bersaglio</a:t>
            </a:r>
            <a:r>
              <a:rPr lang="en-US" sz="1600" dirty="0" smtClean="0"/>
              <a:t> di </a:t>
            </a:r>
            <a:r>
              <a:rPr lang="en-US" sz="1600" dirty="0" err="1" smtClean="0"/>
              <a:t>trizio</a:t>
            </a:r>
            <a:endParaRPr lang="en-US" sz="1600" dirty="0" smtClean="0"/>
          </a:p>
          <a:p>
            <a:r>
              <a:rPr lang="en-US" sz="1600" dirty="0" smtClean="0"/>
              <a:t>Spring  19:                </a:t>
            </a:r>
            <a:r>
              <a:rPr lang="en-US" sz="1600" dirty="0" err="1" smtClean="0"/>
              <a:t>Esperimento</a:t>
            </a:r>
            <a:r>
              <a:rPr lang="en-US" sz="1600" dirty="0" smtClean="0"/>
              <a:t> APEX (</a:t>
            </a:r>
            <a:r>
              <a:rPr lang="en-US" sz="1600" dirty="0" err="1" smtClean="0"/>
              <a:t>fotone</a:t>
            </a:r>
            <a:r>
              <a:rPr lang="en-US" sz="1600" dirty="0" smtClean="0"/>
              <a:t> </a:t>
            </a:r>
            <a:r>
              <a:rPr lang="en-US" sz="1600" dirty="0" err="1" smtClean="0"/>
              <a:t>pesante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Summer  19:            PREX-II (</a:t>
            </a:r>
            <a:r>
              <a:rPr lang="en-US" sz="1600" dirty="0" err="1" smtClean="0"/>
              <a:t>raggio</a:t>
            </a:r>
            <a:r>
              <a:rPr lang="en-US" sz="1600" dirty="0" smtClean="0"/>
              <a:t> </a:t>
            </a:r>
            <a:r>
              <a:rPr lang="en-US" sz="1600" dirty="0" err="1" smtClean="0"/>
              <a:t>neutroni</a:t>
            </a:r>
            <a:r>
              <a:rPr lang="en-US" sz="1600" dirty="0" smtClean="0"/>
              <a:t> </a:t>
            </a:r>
            <a:r>
              <a:rPr lang="en-US" sz="1600" dirty="0" err="1" smtClean="0"/>
              <a:t>piombo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Fall 19:                      CREX (</a:t>
            </a:r>
            <a:r>
              <a:rPr lang="en-US" sz="1600" dirty="0" err="1" smtClean="0"/>
              <a:t>raggio</a:t>
            </a:r>
            <a:r>
              <a:rPr lang="en-US" sz="1600" dirty="0" smtClean="0"/>
              <a:t> </a:t>
            </a:r>
            <a:r>
              <a:rPr lang="en-US" sz="1600" dirty="0" err="1" smtClean="0"/>
              <a:t>neutroni</a:t>
            </a:r>
            <a:r>
              <a:rPr lang="en-US" sz="1600" dirty="0" smtClean="0"/>
              <a:t> </a:t>
            </a:r>
            <a:r>
              <a:rPr lang="en-US" sz="1600" dirty="0" err="1" smtClean="0"/>
              <a:t>calcio</a:t>
            </a:r>
            <a:r>
              <a:rPr lang="en-US" sz="1600" dirty="0" smtClean="0"/>
              <a:t> 48)</a:t>
            </a:r>
          </a:p>
          <a:p>
            <a:r>
              <a:rPr lang="en-US" sz="1600" dirty="0" smtClean="0"/>
              <a:t>2020:                         SBS era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b="1" dirty="0" smtClean="0"/>
              <a:t>Hall-B:</a:t>
            </a:r>
          </a:p>
          <a:p>
            <a:r>
              <a:rPr lang="en-US" sz="1600" dirty="0" smtClean="0"/>
              <a:t>CLAS12 installed and fully operational</a:t>
            </a:r>
          </a:p>
          <a:p>
            <a:r>
              <a:rPr lang="en-US" sz="1600" dirty="0" smtClean="0"/>
              <a:t>Dec 17 </a:t>
            </a:r>
            <a:r>
              <a:rPr lang="mr-IN" sz="1600" dirty="0" smtClean="0"/>
              <a:t>–</a:t>
            </a:r>
            <a:r>
              <a:rPr lang="en-US" sz="1600" dirty="0" smtClean="0"/>
              <a:t> Jan 18        Engineering run</a:t>
            </a:r>
          </a:p>
          <a:p>
            <a:r>
              <a:rPr lang="en-US" sz="1600" dirty="0" smtClean="0"/>
              <a:t>Feb 18 </a:t>
            </a:r>
            <a:r>
              <a:rPr lang="mr-IN" sz="1600" dirty="0" smtClean="0"/>
              <a:t>–</a:t>
            </a:r>
            <a:r>
              <a:rPr lang="en-US" sz="1600" dirty="0" smtClean="0"/>
              <a:t> May 18      RGA: </a:t>
            </a:r>
            <a:r>
              <a:rPr lang="en-US" sz="1600" dirty="0" err="1" smtClean="0"/>
              <a:t>fascio</a:t>
            </a:r>
            <a:r>
              <a:rPr lang="en-US" sz="1600" dirty="0" smtClean="0"/>
              <a:t> a 10.6 GeV, </a:t>
            </a:r>
            <a:r>
              <a:rPr lang="en-US" sz="1600" dirty="0" err="1" smtClean="0"/>
              <a:t>bersaglio</a:t>
            </a:r>
            <a:r>
              <a:rPr lang="en-US" sz="1600" dirty="0" smtClean="0"/>
              <a:t> di </a:t>
            </a:r>
            <a:r>
              <a:rPr lang="en-US" sz="1600" dirty="0" err="1" smtClean="0"/>
              <a:t>idrogeno</a:t>
            </a:r>
            <a:r>
              <a:rPr lang="en-US" sz="1600" dirty="0" smtClean="0"/>
              <a:t> (22/139 PAC days)</a:t>
            </a:r>
          </a:p>
          <a:p>
            <a:r>
              <a:rPr lang="en-US" sz="1600" dirty="0" smtClean="0"/>
              <a:t>Aug 18 </a:t>
            </a:r>
            <a:r>
              <a:rPr lang="mr-IN" sz="1600" dirty="0" smtClean="0"/>
              <a:t>–</a:t>
            </a:r>
            <a:r>
              <a:rPr lang="en-US" sz="1600" dirty="0" smtClean="0"/>
              <a:t> Nov 18      RGA: </a:t>
            </a:r>
            <a:r>
              <a:rPr lang="en-US" sz="1600" dirty="0" err="1" smtClean="0"/>
              <a:t>seconda</a:t>
            </a:r>
            <a:r>
              <a:rPr lang="en-US" sz="1600" dirty="0" smtClean="0"/>
              <a:t> parte</a:t>
            </a:r>
          </a:p>
          <a:p>
            <a:r>
              <a:rPr lang="en-US" sz="1600" dirty="0" smtClean="0"/>
              <a:t>Nov 18 </a:t>
            </a:r>
            <a:r>
              <a:rPr lang="mr-IN" sz="1600" dirty="0" smtClean="0"/>
              <a:t>–</a:t>
            </a:r>
            <a:r>
              <a:rPr lang="en-US" sz="1600" dirty="0" smtClean="0"/>
              <a:t> Dec 18      RGK: </a:t>
            </a:r>
            <a:r>
              <a:rPr lang="en-US" sz="1600" dirty="0" err="1" smtClean="0"/>
              <a:t>fascio</a:t>
            </a:r>
            <a:r>
              <a:rPr lang="en-US" sz="1600" dirty="0" smtClean="0"/>
              <a:t> a 6.5 e 7.5 GeV</a:t>
            </a:r>
          </a:p>
          <a:p>
            <a:r>
              <a:rPr lang="en-US" sz="1600" dirty="0" smtClean="0"/>
              <a:t>Jan 19 </a:t>
            </a:r>
            <a:r>
              <a:rPr lang="mr-IN" sz="1600" dirty="0" smtClean="0"/>
              <a:t>–</a:t>
            </a:r>
            <a:r>
              <a:rPr lang="en-US" sz="1600" dirty="0" smtClean="0"/>
              <a:t> Mar 19       RGB: </a:t>
            </a:r>
            <a:r>
              <a:rPr lang="en-US" sz="1600" dirty="0" err="1" smtClean="0"/>
              <a:t>fascio</a:t>
            </a:r>
            <a:r>
              <a:rPr lang="en-US" sz="1600" dirty="0" smtClean="0"/>
              <a:t> a 10.6 GeV, </a:t>
            </a:r>
            <a:r>
              <a:rPr lang="en-US" sz="1600" dirty="0" err="1" smtClean="0"/>
              <a:t>bersaglio</a:t>
            </a:r>
            <a:r>
              <a:rPr lang="en-US" sz="1600" dirty="0" smtClean="0"/>
              <a:t> di </a:t>
            </a:r>
            <a:r>
              <a:rPr lang="en-US" sz="1600" dirty="0" err="1" smtClean="0"/>
              <a:t>deuterio</a:t>
            </a:r>
            <a:r>
              <a:rPr lang="en-US" sz="1600" dirty="0" smtClean="0"/>
              <a:t>  </a:t>
            </a:r>
          </a:p>
          <a:p>
            <a:r>
              <a:rPr lang="en-US" sz="1600" dirty="0" smtClean="0"/>
              <a:t>Jun19 </a:t>
            </a:r>
            <a:r>
              <a:rPr lang="mr-IN" sz="1600" dirty="0" smtClean="0"/>
              <a:t>–</a:t>
            </a:r>
            <a:r>
              <a:rPr lang="en-US" sz="1600" dirty="0" smtClean="0"/>
              <a:t> Sep 19         HPS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74299" y="-76200"/>
            <a:ext cx="12493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4" name="Rectangle 13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721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30634" y="1428694"/>
            <a:ext cx="8260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E12-11-005 </a:t>
            </a:r>
            <a:r>
              <a:rPr lang="en-US" sz="1600" b="1" dirty="0" err="1" smtClean="0">
                <a:solidFill>
                  <a:srgbClr val="000000"/>
                </a:solidFill>
              </a:rPr>
              <a:t>MesonEx</a:t>
            </a:r>
            <a:r>
              <a:rPr lang="en-US" sz="1600" dirty="0"/>
              <a:t> </a:t>
            </a:r>
            <a:r>
              <a:rPr lang="en-US" sz="1600" dirty="0" smtClean="0"/>
              <a:t> Study the meson spectrum in the 1-3 GeV mass range to identify </a:t>
            </a:r>
            <a:r>
              <a:rPr lang="en-US" sz="1600" dirty="0" err="1" smtClean="0"/>
              <a:t>gluonic</a:t>
            </a:r>
            <a:r>
              <a:rPr lang="en-US" sz="1600" dirty="0" smtClean="0"/>
              <a:t> excitations of </a:t>
            </a:r>
            <a:r>
              <a:rPr lang="en-US" sz="1600" dirty="0"/>
              <a:t>m</a:t>
            </a:r>
            <a:r>
              <a:rPr lang="en-US" sz="1600" dirty="0" smtClean="0"/>
              <a:t>eson (hybrids) and other quark configurations beyond the CQM</a:t>
            </a:r>
          </a:p>
          <a:p>
            <a:endParaRPr lang="en-US" sz="1600" dirty="0" smtClean="0"/>
          </a:p>
          <a:p>
            <a:r>
              <a:rPr lang="en-US" sz="1600" dirty="0"/>
              <a:t>E12-16-010 </a:t>
            </a:r>
            <a:r>
              <a:rPr lang="en-US" sz="1600" b="1" dirty="0" smtClean="0"/>
              <a:t>Hybrid </a:t>
            </a:r>
            <a:r>
              <a:rPr lang="en-US" sz="1600" b="1" dirty="0"/>
              <a:t>Baryons</a:t>
            </a:r>
            <a:r>
              <a:rPr lang="en-US" sz="1600" dirty="0"/>
              <a:t>  </a:t>
            </a:r>
            <a:r>
              <a:rPr lang="en-US" sz="1600" dirty="0" smtClean="0"/>
              <a:t>Study the nucleon excitation spectrum with emphasis on the high mass region and  </a:t>
            </a:r>
            <a:r>
              <a:rPr lang="en-US" sz="1600" dirty="0" err="1" smtClean="0"/>
              <a:t>gluonic</a:t>
            </a:r>
            <a:r>
              <a:rPr lang="en-US" sz="1600" dirty="0" smtClean="0"/>
              <a:t> excitations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7778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Spectroscopy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22" name="Rectangle 21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ejlab12_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36" y="2886278"/>
            <a:ext cx="4171043" cy="773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700" y="3756099"/>
            <a:ext cx="3652157" cy="27531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85" y="3967041"/>
            <a:ext cx="3728357" cy="24250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8979" y="854029"/>
            <a:ext cx="6238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Unprecedented precision with electro-production at very low-Q</a:t>
            </a:r>
            <a:r>
              <a:rPr lang="en-US" baseline="30000" dirty="0" smtClean="0"/>
              <a:t>2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02607" y="865084"/>
            <a:ext cx="740096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/>
          <p:cNvSpPr/>
          <p:nvPr/>
        </p:nvSpPr>
        <p:spPr>
          <a:xfrm>
            <a:off x="330634" y="835269"/>
            <a:ext cx="480785" cy="480786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11419" y="3202210"/>
            <a:ext cx="9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57555" y="315685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Baryons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59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7912" y="670937"/>
            <a:ext cx="52149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ill Sans"/>
                <a:cs typeface="Gill Sans"/>
              </a:rPr>
              <a:t>Coordination</a:t>
            </a:r>
            <a:r>
              <a:rPr lang="en-US" dirty="0" smtClean="0">
                <a:latin typeface="Gill Sans"/>
                <a:cs typeface="Gill Sans"/>
              </a:rPr>
              <a:t>: INFN-</a:t>
            </a:r>
            <a:r>
              <a:rPr lang="en-US" dirty="0" err="1" smtClean="0">
                <a:latin typeface="Gill Sans"/>
                <a:cs typeface="Gill Sans"/>
              </a:rPr>
              <a:t>Genova</a:t>
            </a:r>
            <a:endParaRPr lang="en-US" dirty="0" smtClean="0">
              <a:latin typeface="Gill Sans"/>
              <a:cs typeface="Gill Sans"/>
            </a:endParaRPr>
          </a:p>
          <a:p>
            <a:endParaRPr lang="en-US" dirty="0" smtClean="0">
              <a:latin typeface="Gill Sans"/>
              <a:cs typeface="Gill Sans"/>
            </a:endParaRPr>
          </a:p>
          <a:p>
            <a:r>
              <a:rPr lang="en-US" b="1" dirty="0" smtClean="0">
                <a:latin typeface="Gill Sans"/>
                <a:cs typeface="Gill Sans"/>
              </a:rPr>
              <a:t>Contributors</a:t>
            </a:r>
            <a:r>
              <a:rPr lang="en-US" dirty="0" smtClean="0">
                <a:latin typeface="Gill Sans"/>
                <a:cs typeface="Gill Sans"/>
              </a:rPr>
              <a:t>: CEA, INFN-</a:t>
            </a:r>
            <a:r>
              <a:rPr lang="en-US" dirty="0" err="1" smtClean="0">
                <a:latin typeface="Gill Sans"/>
                <a:cs typeface="Gill Sans"/>
              </a:rPr>
              <a:t>Ge</a:t>
            </a:r>
            <a:r>
              <a:rPr lang="en-US" dirty="0" smtClean="0">
                <a:latin typeface="Gill Sans"/>
                <a:cs typeface="Gill Sans"/>
              </a:rPr>
              <a:t>, INFN-Roma2, </a:t>
            </a:r>
          </a:p>
          <a:p>
            <a:r>
              <a:rPr lang="en-US" dirty="0" smtClean="0">
                <a:latin typeface="Gill Sans"/>
                <a:cs typeface="Gill Sans"/>
              </a:rPr>
              <a:t>U. Edinburg, U. Glasgow, </a:t>
            </a:r>
            <a:r>
              <a:rPr lang="en-US" dirty="0" err="1" smtClean="0">
                <a:latin typeface="Gill Sans"/>
                <a:cs typeface="Gill Sans"/>
              </a:rPr>
              <a:t>JLab</a:t>
            </a:r>
            <a:r>
              <a:rPr lang="en-US" dirty="0" smtClean="0">
                <a:latin typeface="Gill Sans"/>
                <a:cs typeface="Gill Sans"/>
              </a:rPr>
              <a:t>, James Madison U., Norfolk State U., Ohio U.</a:t>
            </a:r>
          </a:p>
          <a:p>
            <a:endParaRPr lang="en-US" dirty="0">
              <a:latin typeface="Gill Sans"/>
              <a:cs typeface="Gill Sans"/>
            </a:endParaRPr>
          </a:p>
          <a:p>
            <a:r>
              <a:rPr lang="en-US" sz="1600" dirty="0" smtClean="0">
                <a:latin typeface="Gill Sans"/>
                <a:cs typeface="Gill Sans"/>
              </a:rPr>
              <a:t>Full Forward Tagger installed in CLAS12 in July 2017</a:t>
            </a:r>
          </a:p>
          <a:p>
            <a:endParaRPr lang="en-US" sz="1600" dirty="0">
              <a:latin typeface="Gill Sans"/>
              <a:cs typeface="Gill Sans"/>
            </a:endParaRPr>
          </a:p>
          <a:p>
            <a:r>
              <a:rPr lang="en-US" sz="1600" dirty="0" smtClean="0">
                <a:latin typeface="Gill Sans"/>
                <a:cs typeface="Gill Sans"/>
              </a:rPr>
              <a:t>Commissioned with cosmic ray data in July- November 2017 to study: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Gill Sans"/>
                <a:cs typeface="Gill Sans"/>
              </a:rPr>
              <a:t>Response of individual detectors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Gill Sans"/>
                <a:cs typeface="Gill Sans"/>
              </a:rPr>
              <a:t>Efficiency and energy calibration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Gill Sans"/>
                <a:cs typeface="Gill Sans"/>
              </a:rPr>
              <a:t>Relative timing</a:t>
            </a:r>
          </a:p>
        </p:txBody>
      </p:sp>
      <p:pic>
        <p:nvPicPr>
          <p:cNvPr id="6" name="Picture 5" descr="IMG_02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42291" y="1004603"/>
            <a:ext cx="3359534" cy="2932704"/>
          </a:xfrm>
          <a:prstGeom prst="rect">
            <a:avLst/>
          </a:prstGeom>
        </p:spPr>
      </p:pic>
      <p:pic>
        <p:nvPicPr>
          <p:cNvPr id="7" name="Picture 6" descr="20170710_082730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210" y="4283752"/>
            <a:ext cx="3886200" cy="1926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2900" y="6188752"/>
            <a:ext cx="3500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90"/>
                </a:solidFill>
                <a:latin typeface="Gill Sans"/>
                <a:cs typeface="Gill Sans"/>
              </a:rPr>
              <a:t>Forward Tagger Calorimeter during the installation in CLAS12</a:t>
            </a:r>
            <a:endParaRPr lang="en-US" sz="1000" dirty="0">
              <a:solidFill>
                <a:srgbClr val="00009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376619" y="2151267"/>
            <a:ext cx="2911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90"/>
                </a:solidFill>
                <a:latin typeface="Gill Sans"/>
                <a:cs typeface="Gill Sans"/>
              </a:rPr>
              <a:t>Forward Tagger during cosmic ray tests</a:t>
            </a:r>
            <a:endParaRPr lang="en-US" sz="1000" dirty="0">
              <a:solidFill>
                <a:srgbClr val="000090"/>
              </a:solidFill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912" y="4274613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Gill Sans"/>
                <a:cs typeface="Gill Sans"/>
              </a:rPr>
              <a:t>Delayed start of on-beam commissioning due </a:t>
            </a:r>
            <a:r>
              <a:rPr lang="en-US" sz="1600" dirty="0" smtClean="0">
                <a:latin typeface="Gill Sans"/>
                <a:cs typeface="Gill Sans"/>
              </a:rPr>
              <a:t>to defective fitting in calorimeter cooling circuit, repaired in January 2018</a:t>
            </a:r>
          </a:p>
          <a:p>
            <a:endParaRPr lang="en-US" sz="1600" dirty="0">
              <a:latin typeface="Gill Sans"/>
              <a:cs typeface="Gill Sans"/>
            </a:endParaRPr>
          </a:p>
          <a:p>
            <a:r>
              <a:rPr lang="en-US" sz="1600" dirty="0" smtClean="0">
                <a:latin typeface="Gill Sans"/>
                <a:cs typeface="Gill Sans"/>
              </a:rPr>
              <a:t>On-beam commissioning during CLAS12 engineering run in January 2018</a:t>
            </a:r>
          </a:p>
          <a:p>
            <a:endParaRPr lang="en-US" sz="1600" dirty="0">
              <a:latin typeface="Gill Sans"/>
              <a:cs typeface="Gill Sans"/>
            </a:endParaRPr>
          </a:p>
          <a:p>
            <a:r>
              <a:rPr lang="en-US" sz="1600" dirty="0" smtClean="0">
                <a:latin typeface="Gill Sans"/>
                <a:cs typeface="Gill Sans"/>
              </a:rPr>
              <a:t>First physics from February to May 2018 at 10.6 </a:t>
            </a:r>
            <a:r>
              <a:rPr lang="en-US" sz="1600" dirty="0" err="1" smtClean="0">
                <a:latin typeface="Gill Sans"/>
                <a:cs typeface="Gill Sans"/>
              </a:rPr>
              <a:t>GeV</a:t>
            </a:r>
            <a:endParaRPr lang="en-US" sz="1600" dirty="0" smtClean="0"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7778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Forward Tagger Project Status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22" name="Rectangle 21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24" name="Immagine 23" descr="Schermata 2015-07-10 alle 15.51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38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52" y="2698264"/>
            <a:ext cx="3808320" cy="3714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963" y="2412725"/>
            <a:ext cx="315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Charged Cluster E and </a:t>
            </a:r>
            <a:r>
              <a:rPr lang="en-US" dirty="0" err="1" smtClean="0">
                <a:latin typeface="Calibri"/>
                <a:cs typeface="Calibri"/>
              </a:rPr>
              <a:t>θ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smtClean="0"/>
              <a:t>ranges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481" y="762325"/>
            <a:ext cx="3732889" cy="1935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2533" y="922616"/>
            <a:ext cx="1930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Electron energy spectrum at 2.2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err="1" smtClean="0">
                <a:latin typeface="Calibri"/>
                <a:cs typeface="Calibri"/>
              </a:rPr>
              <a:t>σ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/E ~ 3.3%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517" y="2698264"/>
            <a:ext cx="3813853" cy="19601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22575" y="2792058"/>
            <a:ext cx="1470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 photon invariant mass at 10.6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err="1" smtClean="0">
                <a:latin typeface="Calibri"/>
                <a:cs typeface="Calibri"/>
              </a:rPr>
              <a:t>σ</a:t>
            </a:r>
            <a:r>
              <a:rPr lang="en-US" sz="1600" dirty="0" smtClean="0"/>
              <a:t> </a:t>
            </a:r>
            <a:r>
              <a:rPr lang="en-US" sz="1600" dirty="0"/>
              <a:t>~ </a:t>
            </a:r>
            <a:r>
              <a:rPr lang="en-US" sz="1600" dirty="0" smtClean="0"/>
              <a:t>4.4 MeV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17514" y="4658407"/>
            <a:ext cx="473749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Bef>
                <a:spcPts val="600"/>
              </a:spcBef>
              <a:buFont typeface="Wingdings" charset="2"/>
              <a:buChar char="§"/>
            </a:pPr>
            <a:r>
              <a:rPr lang="en-US" sz="1400" dirty="0" smtClean="0"/>
              <a:t>Energy and angular acceptance match or exceed design ranges</a:t>
            </a:r>
          </a:p>
          <a:p>
            <a:pPr marL="179388" indent="-179388">
              <a:spcBef>
                <a:spcPts val="600"/>
              </a:spcBef>
              <a:buFont typeface="Wingdings" charset="2"/>
              <a:buChar char="§"/>
            </a:pPr>
            <a:r>
              <a:rPr lang="en-US" sz="1400" dirty="0" smtClean="0"/>
              <a:t>Initial energy calibration based on elastic electrons at 2.2 </a:t>
            </a:r>
            <a:r>
              <a:rPr lang="en-US" sz="1400" dirty="0" err="1" smtClean="0"/>
              <a:t>GeV</a:t>
            </a:r>
            <a:r>
              <a:rPr lang="en-US" sz="1400" dirty="0" smtClean="0"/>
              <a:t>: 3.3 % resolution @ 2 </a:t>
            </a:r>
            <a:r>
              <a:rPr lang="en-US" sz="1400" dirty="0" err="1" smtClean="0"/>
              <a:t>GeV</a:t>
            </a:r>
            <a:r>
              <a:rPr lang="en-US" sz="1400" dirty="0" smtClean="0"/>
              <a:t> still limited by accuracy of calibration (being improved) and energy threshold (20 MeV) used at 2.2 </a:t>
            </a:r>
            <a:r>
              <a:rPr lang="en-US" sz="1400" dirty="0" err="1" smtClean="0"/>
              <a:t>GeV</a:t>
            </a:r>
            <a:r>
              <a:rPr lang="en-US" sz="1400" dirty="0" smtClean="0"/>
              <a:t> </a:t>
            </a:r>
          </a:p>
          <a:p>
            <a:pPr marL="179388" indent="-179388">
              <a:spcBef>
                <a:spcPts val="600"/>
              </a:spcBef>
              <a:buFont typeface="Wingdings" charset="2"/>
              <a:buChar char="§"/>
            </a:pPr>
            <a:r>
              <a:rPr lang="en-US" sz="1400" smtClean="0"/>
              <a:t>Timing resolution on </a:t>
            </a:r>
            <a:r>
              <a:rPr lang="en-US" sz="1400" dirty="0" smtClean="0"/>
              <a:t>spec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068397"/>
              </p:ext>
            </p:extLst>
          </p:nvPr>
        </p:nvGraphicFramePr>
        <p:xfrm>
          <a:off x="327088" y="903421"/>
          <a:ext cx="4690848" cy="1389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4780"/>
                <a:gridCol w="1634391"/>
                <a:gridCol w="1311677"/>
              </a:tblGrid>
              <a:tr h="174424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Performance</a:t>
                      </a:r>
                      <a:endParaRPr lang="en-US" sz="1100" b="1" dirty="0"/>
                    </a:p>
                  </a:txBody>
                  <a:tcPr marT="18000" marB="1800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Expected Value</a:t>
                      </a:r>
                      <a:endParaRPr lang="en-US" sz="1100" b="1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Measured Value</a:t>
                      </a:r>
                      <a:endParaRPr lang="en-US" sz="1100" b="1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64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Azimuthal angular coverage</a:t>
                      </a:r>
                      <a:endParaRPr lang="en-US" sz="1100" dirty="0"/>
                    </a:p>
                  </a:txBody>
                  <a:tcPr marT="18000" marB="1800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2.5° to 4.5°</a:t>
                      </a:r>
                      <a:endParaRPr lang="en-US" sz="1100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2.6° to 4.6°</a:t>
                      </a:r>
                      <a:endParaRPr lang="en-US" sz="1100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64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EM shower energy range</a:t>
                      </a:r>
                      <a:endParaRPr lang="en-US" sz="1100" dirty="0"/>
                    </a:p>
                  </a:txBody>
                  <a:tcPr marT="18000" marB="1800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(0.5-8) </a:t>
                      </a:r>
                      <a:r>
                        <a:rPr lang="en-US" sz="1100" dirty="0" err="1" smtClean="0"/>
                        <a:t>GeV</a:t>
                      </a:r>
                      <a:endParaRPr lang="en-US" sz="1100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(0.3 – 9.5)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GeV</a:t>
                      </a:r>
                      <a:endParaRPr lang="en-US" sz="1100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64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Energy resolution</a:t>
                      </a:r>
                      <a:endParaRPr lang="en-US" sz="1100" dirty="0"/>
                    </a:p>
                  </a:txBody>
                  <a:tcPr marT="18000" marB="1800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100" baseline="-25000" dirty="0" err="1" smtClean="0"/>
                        <a:t>E</a:t>
                      </a:r>
                      <a:r>
                        <a:rPr lang="en-US" sz="1100" dirty="0" smtClean="0"/>
                        <a:t>/E ≤ 2%/√E(</a:t>
                      </a:r>
                      <a:r>
                        <a:rPr lang="en-US" sz="1100" dirty="0" err="1" smtClean="0"/>
                        <a:t>GeV</a:t>
                      </a:r>
                      <a:r>
                        <a:rPr lang="en-US" sz="1100" dirty="0" smtClean="0"/>
                        <a:t>) ⨁ 1%</a:t>
                      </a:r>
                      <a:endParaRPr lang="en-US" sz="1100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3.3% @ 2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GeV</a:t>
                      </a:r>
                      <a:endParaRPr lang="en-US" sz="1100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64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Angular resolution</a:t>
                      </a:r>
                      <a:endParaRPr lang="en-US" sz="1100" dirty="0"/>
                    </a:p>
                  </a:txBody>
                  <a:tcPr marT="18000" marB="1800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100" baseline="-25000" dirty="0" err="1" smtClean="0">
                          <a:latin typeface="Calibri"/>
                          <a:cs typeface="Calibri"/>
                        </a:rPr>
                        <a:t>θ</a:t>
                      </a: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100" dirty="0" err="1" smtClean="0">
                          <a:latin typeface="Calibri"/>
                          <a:cs typeface="Calibri"/>
                        </a:rPr>
                        <a:t>θ</a:t>
                      </a: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100" dirty="0" smtClean="0">
                          <a:latin typeface="+mn-lt"/>
                          <a:cs typeface="Calibri"/>
                        </a:rPr>
                        <a:t>≤ 1.5%, </a:t>
                      </a:r>
                      <a:r>
                        <a:rPr lang="en-US" sz="1100" dirty="0" err="1" smtClean="0"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100" baseline="-25000" dirty="0" err="1" smtClean="0">
                          <a:latin typeface="Calibri"/>
                          <a:cs typeface="Calibri"/>
                        </a:rPr>
                        <a:t>φ</a:t>
                      </a:r>
                      <a:r>
                        <a:rPr lang="en-US" sz="1100" dirty="0" smtClean="0">
                          <a:latin typeface="+mn-lt"/>
                          <a:cs typeface="Calibri"/>
                        </a:rPr>
                        <a:t>≤ 2°</a:t>
                      </a:r>
                      <a:endParaRPr lang="en-US" sz="1100" dirty="0">
                        <a:latin typeface="+mn-lt"/>
                        <a:cs typeface="Calibri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tbd</a:t>
                      </a:r>
                      <a:endParaRPr lang="en-US" sz="1100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64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Time resolution</a:t>
                      </a:r>
                      <a:endParaRPr lang="en-US" sz="1100" dirty="0"/>
                    </a:p>
                  </a:txBody>
                  <a:tcPr marT="18000" marB="1800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≤ 300 </a:t>
                      </a:r>
                      <a:r>
                        <a:rPr lang="en-US" sz="1100" dirty="0" err="1" smtClean="0"/>
                        <a:t>ps</a:t>
                      </a:r>
                      <a:endParaRPr lang="en-US" sz="1100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ps</a:t>
                      </a:r>
                      <a:endParaRPr lang="en-US" sz="1100" dirty="0"/>
                    </a:p>
                  </a:txBody>
                  <a:tcPr marT="18000" marB="1800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855867" y="-76200"/>
            <a:ext cx="34954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FT Performances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23" name="Rectangle 2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25" name="Immagine 23" descr="Schermata 2015-07-10 alle 15.51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5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0835"/>
          <a:stretch/>
        </p:blipFill>
        <p:spPr>
          <a:xfrm>
            <a:off x="474940" y="1660184"/>
            <a:ext cx="3583436" cy="4725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128" y="901239"/>
            <a:ext cx="665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analysis of 2018 data focusing on 2-pion production at 10.6 GeV, </a:t>
            </a:r>
          </a:p>
          <a:p>
            <a:r>
              <a:rPr lang="en-US" dirty="0" smtClean="0"/>
              <a:t>with electron detected in the FT and hadrons in CLAS12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10665" y="2054605"/>
            <a:ext cx="3339631" cy="414613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80000" tIns="28080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 smtClean="0">
                <a:solidFill>
                  <a:schemeClr val="tx2"/>
                </a:solidFill>
              </a:rPr>
              <a:t>2019 Activities: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dirty="0" smtClean="0"/>
              <a:t>First analysis on meson spectroscopy and strangeness rich states from 2018 data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dirty="0" smtClean="0"/>
              <a:t>Continue data taking at 10.6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dirty="0" smtClean="0"/>
              <a:t>FT in use for exotic baryons search (experiment with INFN leadership) 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dirty="0" smtClean="0"/>
              <a:t>NIM paper in preparation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69021" y="-76200"/>
            <a:ext cx="57467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FT Physics and Path Forward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3" name="Rectangle 2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25" name="Immagine 23" descr="Schermata 2015-07-10 alle 15.51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84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02639" y="-76200"/>
            <a:ext cx="37927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Project Status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5" name="Rectangle 14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18" name="Immagine 23" descr="Schermata 2015-07-10 alle 15.51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75" y="1233062"/>
            <a:ext cx="7932544" cy="53052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30984" y="754912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JLab12 able to provide x 1000 luminosity </a:t>
            </a:r>
            <a:r>
              <a:rPr lang="en-US" dirty="0" smtClean="0"/>
              <a:t>(</a:t>
            </a:r>
            <a:r>
              <a:rPr lang="en-US" dirty="0" err="1" smtClean="0"/>
              <a:t>vs</a:t>
            </a:r>
            <a:r>
              <a:rPr lang="en-US" dirty="0" smtClean="0"/>
              <a:t> HERMES) at large x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33928" y="754912"/>
            <a:ext cx="6200409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573482" y="706921"/>
            <a:ext cx="480785" cy="480786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0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02639" y="-76200"/>
            <a:ext cx="37927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Project Status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RICH_official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70" y="869648"/>
            <a:ext cx="4071938" cy="5419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633" y="952500"/>
            <a:ext cx="4032724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Coordination</a:t>
            </a:r>
            <a:r>
              <a:rPr lang="en-US" sz="1600" dirty="0" smtClean="0"/>
              <a:t>: INFN-FE</a:t>
            </a:r>
          </a:p>
          <a:p>
            <a:endParaRPr lang="en-US" sz="1600" dirty="0"/>
          </a:p>
          <a:p>
            <a:r>
              <a:rPr lang="en-US" sz="1600" b="1" dirty="0" smtClean="0"/>
              <a:t>Contributors</a:t>
            </a:r>
            <a:r>
              <a:rPr lang="en-US" sz="1600" dirty="0" smtClean="0"/>
              <a:t>: INFN-FE,LNF,RM1,BA,GE, JLab, ANL, GWU, Duquesne U., UCONN, Glasgow U, UTFSM (Chile), KNU (Korea)</a:t>
            </a:r>
          </a:p>
          <a:p>
            <a:endParaRPr lang="en-US" sz="1600" dirty="0"/>
          </a:p>
          <a:p>
            <a:r>
              <a:rPr lang="en-US" sz="1600" dirty="0" smtClean="0"/>
              <a:t>Supported by </a:t>
            </a:r>
            <a:r>
              <a:rPr lang="en-US" sz="1600" dirty="0" err="1" smtClean="0"/>
              <a:t>premiale</a:t>
            </a:r>
            <a:r>
              <a:rPr lang="en-US" sz="1600" dirty="0" smtClean="0"/>
              <a:t> CLASMED</a:t>
            </a:r>
          </a:p>
          <a:p>
            <a:endParaRPr lang="en-US" sz="1600" dirty="0"/>
          </a:p>
          <a:p>
            <a:r>
              <a:rPr lang="en-US" sz="1600" dirty="0" smtClean="0"/>
              <a:t>RICH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Module Installed in January 18</a:t>
            </a:r>
          </a:p>
          <a:p>
            <a:endParaRPr lang="en-US" sz="1600" dirty="0"/>
          </a:p>
          <a:p>
            <a:r>
              <a:rPr lang="en-US" sz="1600" dirty="0" smtClean="0"/>
              <a:t>Commissioning with cosmic ray data in November 17</a:t>
            </a:r>
          </a:p>
          <a:p>
            <a:endParaRPr lang="en-US" sz="1600" dirty="0"/>
          </a:p>
          <a:p>
            <a:r>
              <a:rPr lang="en-US" sz="1600" dirty="0" smtClean="0"/>
              <a:t>Commissioning with beam during CLAS12 engineering run in January 18</a:t>
            </a:r>
          </a:p>
          <a:p>
            <a:endParaRPr lang="en-US" sz="1600" dirty="0"/>
          </a:p>
          <a:p>
            <a:r>
              <a:rPr lang="en-US" sz="1600" dirty="0" smtClean="0"/>
              <a:t>First physics run from February to May 2018 at 10.6 GeV</a:t>
            </a:r>
          </a:p>
          <a:p>
            <a:endParaRPr lang="en-US" sz="1600" dirty="0"/>
          </a:p>
          <a:p>
            <a:r>
              <a:rPr lang="en-US" sz="1600" dirty="0" smtClean="0"/>
              <a:t>RICH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Construction ongoing</a:t>
            </a:r>
          </a:p>
          <a:p>
            <a:r>
              <a:rPr lang="en-US" sz="1600" dirty="0" smtClean="0"/>
              <a:t>Module </a:t>
            </a:r>
            <a:r>
              <a:rPr lang="en-US" sz="1600" dirty="0"/>
              <a:t>e</a:t>
            </a:r>
            <a:r>
              <a:rPr lang="en-US" sz="1600" dirty="0" smtClean="0"/>
              <a:t>xpected to be ready in 2021</a:t>
            </a: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5" name="Rectangle 14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18" name="Immagine 23" descr="Schermata 2015-07-10 alle 15.51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9746" y="-76200"/>
            <a:ext cx="49185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Readout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9" y="2109575"/>
            <a:ext cx="34947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724" y="735143"/>
            <a:ext cx="40683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1652" y="3660583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HV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97457" y="4056577"/>
            <a:ext cx="392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L</a:t>
            </a:r>
            <a:r>
              <a:rPr lang="en-US" sz="1600" b="1" dirty="0" smtClean="0">
                <a:solidFill>
                  <a:srgbClr val="0000FF"/>
                </a:solidFill>
              </a:rPr>
              <a:t>V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94208" y="3216601"/>
            <a:ext cx="791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Optical 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Fiber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203038" y="3624143"/>
            <a:ext cx="207818" cy="14034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14834" y="3695137"/>
            <a:ext cx="283911" cy="15124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323160" y="4144136"/>
            <a:ext cx="207818" cy="14034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52400" y="4144136"/>
            <a:ext cx="467360" cy="250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082754" y="4315236"/>
            <a:ext cx="409100" cy="338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Electron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0" y="3741863"/>
            <a:ext cx="4565303" cy="2563594"/>
          </a:xfrm>
          <a:prstGeom prst="rect">
            <a:avLst/>
          </a:prstGeom>
        </p:spPr>
      </p:pic>
      <p:pic>
        <p:nvPicPr>
          <p:cNvPr id="35" name="Picture 34" descr="PM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09" y="996783"/>
            <a:ext cx="4565303" cy="2563593"/>
          </a:xfrm>
          <a:prstGeom prst="rect">
            <a:avLst/>
          </a:prstGeom>
        </p:spPr>
      </p:pic>
      <p:pic>
        <p:nvPicPr>
          <p:cNvPr id="21" name="Picture 20" descr="Service_S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18" y="4434408"/>
            <a:ext cx="1422400" cy="17143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32334" y="6220632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Fiber-Optic DAQ</a:t>
            </a: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2" name="Rectangle 31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ejlab12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7" name="Immagine 23" descr="Schermata 2015-07-10 alle 15.51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634" y="4572000"/>
            <a:ext cx="174438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Applications:</a:t>
            </a:r>
          </a:p>
          <a:p>
            <a:endParaRPr lang="en-US" sz="8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- </a:t>
            </a:r>
            <a:r>
              <a:rPr lang="en-US" sz="1400" dirty="0" err="1" smtClean="0"/>
              <a:t>Gluex</a:t>
            </a:r>
            <a:r>
              <a:rPr lang="en-US" sz="1400" dirty="0" smtClean="0"/>
              <a:t> DIRC</a:t>
            </a:r>
          </a:p>
          <a:p>
            <a:r>
              <a:rPr lang="en-US" sz="1400" dirty="0" smtClean="0"/>
              <a:t>  - EIC R&amp;D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SOLID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Medical Imaging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Homeland Security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330634" y="4499429"/>
            <a:ext cx="1900937" cy="173870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ois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8" y="3947540"/>
            <a:ext cx="3607872" cy="2653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6" y="6476681"/>
            <a:ext cx="3228878" cy="143705"/>
          </a:xfrm>
          <a:prstGeom prst="rect">
            <a:avLst/>
          </a:prstGeom>
        </p:spPr>
      </p:pic>
      <p:pic>
        <p:nvPicPr>
          <p:cNvPr id="16" name="Picture 15" descr="display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48" y="3780923"/>
            <a:ext cx="3794326" cy="2939097"/>
          </a:xfrm>
          <a:prstGeom prst="rect">
            <a:avLst/>
          </a:prstGeom>
        </p:spPr>
      </p:pic>
      <p:pic>
        <p:nvPicPr>
          <p:cNvPr id="14" name="Picture 13" descr="ped3_sing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83" y="732692"/>
            <a:ext cx="4363733" cy="30839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33315" y="-76200"/>
            <a:ext cx="39314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Electronic Pedestals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53760" y="3742809"/>
            <a:ext cx="1981200" cy="265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8960" y="3674094"/>
            <a:ext cx="737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 [DAC unit]:  without                                                    and with grounding grid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283032" y="1236609"/>
            <a:ext cx="8822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 18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</a:rPr>
              <a:t>--  off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--  1000 V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36566" y="1229087"/>
            <a:ext cx="8822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 18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BF00BE"/>
                </a:solidFill>
              </a:rPr>
              <a:t>--  off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--  1000 V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5520" y="356233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599517" y="638466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548965" y="636852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2784" y="4113156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4809440" y="4113156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49" y="3944437"/>
            <a:ext cx="202111" cy="2524022"/>
          </a:xfrm>
          <a:prstGeom prst="rect">
            <a:avLst/>
          </a:prstGeom>
        </p:spPr>
      </p:pic>
      <p:sp>
        <p:nvSpPr>
          <p:cNvPr id="25" name="Rectangular Callout 24"/>
          <p:cNvSpPr/>
          <p:nvPr/>
        </p:nvSpPr>
        <p:spPr>
          <a:xfrm>
            <a:off x="568960" y="1540513"/>
            <a:ext cx="3331754" cy="1926223"/>
          </a:xfrm>
          <a:prstGeom prst="wedgeRectCallout">
            <a:avLst>
              <a:gd name="adj1" fmla="val -48860"/>
              <a:gd name="adj2" fmla="val -24091"/>
            </a:avLst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66" y="1611633"/>
            <a:ext cx="2826282" cy="185510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568960" y="2607557"/>
            <a:ext cx="3331754" cy="9072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51249" y="3061102"/>
            <a:ext cx="8576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Start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>
            <a:stCxn id="31" idx="0"/>
          </p:cNvCxnSpPr>
          <p:nvPr/>
        </p:nvCxnSpPr>
        <p:spPr>
          <a:xfrm flipH="1" flipV="1">
            <a:off x="2848912" y="2616629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36327" y="3049991"/>
            <a:ext cx="8393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Stop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1368455" y="2607557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56624" y="1433286"/>
            <a:ext cx="3489234" cy="327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56128" y="843643"/>
            <a:ext cx="3546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readout requires fine control</a:t>
            </a:r>
          </a:p>
          <a:p>
            <a:r>
              <a:rPr lang="en-US" dirty="0"/>
              <a:t>o</a:t>
            </a:r>
            <a:r>
              <a:rPr lang="en-US" dirty="0" smtClean="0"/>
              <a:t>f the pedestals and efficiency </a:t>
            </a:r>
            <a:endParaRPr lang="en-US" dirty="0"/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41" name="Rectangle 40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ejlab12_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43" name="Immagine 23" descr="Schermata 2015-07-10 alle 15.51.1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1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49457" y="-76200"/>
            <a:ext cx="26990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Jefferson Lab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417"/>
            <a:ext cx="9144000" cy="53510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16" name="Rectangle 1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69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k_4345766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4" y="449793"/>
            <a:ext cx="3337394" cy="3337394"/>
          </a:xfrm>
          <a:prstGeom prst="rect">
            <a:avLst/>
          </a:prstGeom>
        </p:spPr>
      </p:pic>
      <p:pic>
        <p:nvPicPr>
          <p:cNvPr id="21" name="Picture 20" descr="ck_4345826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6" y="3309380"/>
            <a:ext cx="3427692" cy="3427692"/>
          </a:xfrm>
          <a:prstGeom prst="rect">
            <a:avLst/>
          </a:prstGeom>
        </p:spPr>
      </p:pic>
      <p:pic>
        <p:nvPicPr>
          <p:cNvPr id="9" name="Picture 1" descr="page43image3857984">
            <a:extLst>
              <a:ext uri="{FF2B5EF4-FFF2-40B4-BE49-F238E27FC236}">
                <a16:creationId xmlns="" xmlns:a16="http://schemas.microsoft.com/office/drawing/2014/main" id="{99127771-8358-1A4E-A0B8-56C940A2507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93" y="786247"/>
            <a:ext cx="4116308" cy="278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119703" y="784659"/>
            <a:ext cx="1991360" cy="270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7479" y="-76200"/>
            <a:ext cx="59430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Single-photon Time Resolution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2C19EA-6823-E546-8597-FAD1A3667E60}"/>
              </a:ext>
            </a:extLst>
          </p:cNvPr>
          <p:cNvSpPr txBox="1"/>
          <p:nvPr/>
        </p:nvSpPr>
        <p:spPr>
          <a:xfrm>
            <a:off x="4832652" y="1257980"/>
            <a:ext cx="1038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s</a:t>
            </a:r>
            <a:r>
              <a:rPr lang="en-US" sz="1400" dirty="0" smtClean="0"/>
              <a:t> = 0.66 ns</a:t>
            </a:r>
          </a:p>
          <a:p>
            <a:endParaRPr lang="en-US" sz="800" dirty="0"/>
          </a:p>
          <a:p>
            <a:r>
              <a:rPr lang="en-US" sz="1400" dirty="0" smtClean="0"/>
              <a:t>Spec. &lt; 1 ns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614328" y="2288782"/>
            <a:ext cx="125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b</a:t>
            </a:r>
            <a:r>
              <a:rPr lang="en-US" sz="1200" dirty="0" smtClean="0">
                <a:solidFill>
                  <a:srgbClr val="FF0000"/>
                </a:solidFill>
              </a:rPr>
              <a:t>efore time-walk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 correction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8892" y="6007118"/>
            <a:ext cx="263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after time-walk correction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832652" y="6201944"/>
            <a:ext cx="28705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902" y="3643573"/>
            <a:ext cx="3931889" cy="29521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50061" y="4554302"/>
            <a:ext cx="1266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DC3BEE"/>
                </a:solidFill>
                <a:latin typeface="Symbol" charset="2"/>
                <a:cs typeface="Symbol" charset="2"/>
              </a:rPr>
              <a:t>s</a:t>
            </a:r>
            <a:r>
              <a:rPr lang="en-US" sz="1400" dirty="0" smtClean="0">
                <a:solidFill>
                  <a:srgbClr val="DC3BEE"/>
                </a:solidFill>
              </a:rPr>
              <a:t> = 6 </a:t>
            </a:r>
            <a:r>
              <a:rPr lang="en-US" sz="1400" dirty="0" err="1" smtClean="0">
                <a:solidFill>
                  <a:srgbClr val="DC3BEE"/>
                </a:solidFill>
              </a:rPr>
              <a:t>mrad</a:t>
            </a:r>
            <a:endParaRPr lang="en-US" sz="1400" dirty="0" smtClean="0">
              <a:solidFill>
                <a:srgbClr val="DC3BEE"/>
              </a:solidFill>
            </a:endParaRPr>
          </a:p>
          <a:p>
            <a:pPr algn="ctr"/>
            <a:r>
              <a:rPr lang="en-US" sz="1400" dirty="0" smtClean="0"/>
              <a:t>Spec. 4.5 </a:t>
            </a:r>
            <a:r>
              <a:rPr lang="en-US" sz="1400" dirty="0" err="1" smtClean="0"/>
              <a:t>mrad</a:t>
            </a:r>
            <a:endParaRPr lang="en-US" sz="1400" dirty="0"/>
          </a:p>
        </p:txBody>
      </p:sp>
      <p:sp>
        <p:nvSpPr>
          <p:cNvPr id="4" name="Down Arrow 3"/>
          <p:cNvSpPr/>
          <p:nvPr/>
        </p:nvSpPr>
        <p:spPr>
          <a:xfrm>
            <a:off x="7111063" y="2775847"/>
            <a:ext cx="209580" cy="263071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374195" y="554545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Off-time photons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2953" y="685433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focalized photons</a:t>
            </a:r>
            <a:endParaRPr lang="en-US" sz="1600" dirty="0"/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0" name="Rectangle 29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ejlab12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2" name="Immagine 23" descr="Schermata 2015-07-10 alle 15.51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0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 descr="Immagine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5" y="802274"/>
            <a:ext cx="1948420" cy="2793811"/>
          </a:xfrm>
          <a:prstGeom prst="rect">
            <a:avLst/>
          </a:prstGeom>
        </p:spPr>
      </p:pic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5682291" y="2788551"/>
            <a:ext cx="3104809" cy="2893963"/>
            <a:chOff x="2496" y="2496"/>
            <a:chExt cx="1776" cy="1542"/>
          </a:xfrm>
        </p:grpSpPr>
        <p:pic>
          <p:nvPicPr>
            <p:cNvPr id="15" name="Picture 28" descr="Immagin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496"/>
              <a:ext cx="1776" cy="1542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32"/>
            <p:cNvSpPr txBox="1">
              <a:spLocks noChangeArrowheads="1"/>
            </p:cNvSpPr>
            <p:nvPr/>
          </p:nvSpPr>
          <p:spPr bwMode="auto">
            <a:xfrm>
              <a:off x="3623" y="2733"/>
              <a:ext cx="582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b="1" smtClean="0">
                  <a:solidFill>
                    <a:schemeClr val="bg1"/>
                  </a:solidFill>
                </a:rPr>
                <a:t>In-beam </a:t>
              </a:r>
            </a:p>
            <a:p>
              <a:r>
                <a:rPr lang="en-US" sz="1800" b="1" smtClean="0">
                  <a:solidFill>
                    <a:schemeClr val="bg1"/>
                  </a:solidFill>
                </a:rPr>
                <a:t>cryostat</a:t>
              </a:r>
              <a:endParaRPr lang="en-US" b="1">
                <a:solidFill>
                  <a:srgbClr val="800000"/>
                </a:solidFill>
              </a:endParaRPr>
            </a:p>
          </p:txBody>
        </p:sp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031257" y="2467253"/>
            <a:ext cx="1242647" cy="92333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800" smtClean="0">
                <a:solidFill>
                  <a:schemeClr val="bg1"/>
                </a:solidFill>
                <a:cs typeface="+mn-cs"/>
              </a:rPr>
              <a:t>Rome Production Dewar </a:t>
            </a:r>
            <a:endParaRPr lang="en-US" sz="1800">
              <a:solidFill>
                <a:schemeClr val="bg1"/>
              </a:solidFill>
              <a:cs typeface="+mn-cs"/>
            </a:endParaRPr>
          </a:p>
        </p:txBody>
      </p:sp>
      <p:sp>
        <p:nvSpPr>
          <p:cNvPr id="20" name="TextBox 21"/>
          <p:cNvSpPr txBox="1"/>
          <p:nvPr/>
        </p:nvSpPr>
        <p:spPr>
          <a:xfrm>
            <a:off x="2414618" y="1245731"/>
            <a:ext cx="4093099" cy="1015663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808038" indent="-808038" algn="just"/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Solid Deuterium-Hydride:</a:t>
            </a:r>
          </a:p>
          <a:p>
            <a:pPr marL="271463" indent="-271463" algn="just" defTabSz="363538">
              <a:buClr>
                <a:srgbClr val="800000"/>
              </a:buClr>
              <a:buFont typeface="Arial"/>
              <a:buChar char="•"/>
            </a:pPr>
            <a:r>
              <a:rPr lang="en-US" sz="1200" dirty="0" smtClean="0">
                <a:latin typeface="Calibri"/>
                <a:cs typeface="Calibri"/>
              </a:rPr>
              <a:t>condensed in a Production Dewar (PD);</a:t>
            </a:r>
          </a:p>
          <a:p>
            <a:pPr marL="271463" indent="-271463" algn="just">
              <a:buClr>
                <a:srgbClr val="800000"/>
              </a:buClr>
              <a:buFont typeface="Arial"/>
              <a:buChar char="•"/>
            </a:pPr>
            <a:r>
              <a:rPr lang="en-US" sz="1200" dirty="0" smtClean="0">
                <a:latin typeface="Calibri"/>
                <a:cs typeface="Calibri"/>
              </a:rPr>
              <a:t>transferred to a Dilution Fridge and polarized at T=25 </a:t>
            </a:r>
            <a:r>
              <a:rPr lang="en-US" sz="1200" dirty="0" err="1" smtClean="0">
                <a:latin typeface="Calibri"/>
                <a:cs typeface="Calibri"/>
              </a:rPr>
              <a:t>mK</a:t>
            </a:r>
            <a:r>
              <a:rPr lang="en-US" sz="1200" dirty="0" smtClean="0">
                <a:latin typeface="Calibri"/>
                <a:cs typeface="Calibri"/>
              </a:rPr>
              <a:t> and B= 17 T - spins freeze over time (3 months);</a:t>
            </a:r>
          </a:p>
          <a:p>
            <a:pPr marL="271463" indent="-271463" algn="just">
              <a:buClr>
                <a:srgbClr val="800000"/>
              </a:buClr>
              <a:buFont typeface="Arial"/>
              <a:buChar char="•"/>
            </a:pPr>
            <a:r>
              <a:rPr lang="en-US" sz="1200" dirty="0" smtClean="0">
                <a:latin typeface="Calibri"/>
                <a:cs typeface="Calibri"/>
              </a:rPr>
              <a:t>transferred in an in-beam refrigerator for experiments.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682291" y="5825342"/>
            <a:ext cx="3115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C.D. Bass, A. </a:t>
            </a:r>
            <a:r>
              <a:rPr lang="en-US" sz="1000" dirty="0" err="1" smtClean="0">
                <a:latin typeface="Calibri"/>
                <a:cs typeface="Calibri"/>
              </a:rPr>
              <a:t>D’Angelo</a:t>
            </a:r>
            <a:r>
              <a:rPr lang="en-US" sz="1000" dirty="0" smtClean="0">
                <a:latin typeface="Calibri"/>
                <a:cs typeface="Calibri"/>
              </a:rPr>
              <a:t> et al. NIM A737(2014)107–116</a:t>
            </a:r>
          </a:p>
          <a:p>
            <a:r>
              <a:rPr lang="en-US" sz="1000" dirty="0" smtClean="0">
                <a:latin typeface="Calibri"/>
                <a:cs typeface="Calibri"/>
              </a:rPr>
              <a:t>M. Lowry, A. </a:t>
            </a:r>
            <a:r>
              <a:rPr lang="en-US" sz="1000" dirty="0" err="1" smtClean="0">
                <a:latin typeface="Calibri"/>
                <a:cs typeface="Calibri"/>
              </a:rPr>
              <a:t>D’Angelo</a:t>
            </a:r>
            <a:r>
              <a:rPr lang="en-US" sz="1000" dirty="0" smtClean="0">
                <a:latin typeface="Calibri"/>
                <a:cs typeface="Calibri"/>
              </a:rPr>
              <a:t> et al., NIM A 815 (2016), 31-41.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608954" y="1392696"/>
            <a:ext cx="2427381" cy="85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/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Advantages:</a:t>
            </a:r>
          </a:p>
          <a:p>
            <a:pPr marL="342900" indent="-342900" algn="just">
              <a:buClr>
                <a:srgbClr val="800000"/>
              </a:buClr>
              <a:buFont typeface="Wingdings" charset="2"/>
              <a:buChar char="ü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Dilution factors ~ 1</a:t>
            </a:r>
          </a:p>
          <a:p>
            <a:pPr marL="342900" indent="-342900" algn="just">
              <a:buClr>
                <a:srgbClr val="800000"/>
              </a:buClr>
              <a:buFont typeface="Wingdings" charset="2"/>
              <a:buChar char="ü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Low holding magnetic fields</a:t>
            </a:r>
          </a:p>
          <a:p>
            <a:pPr marL="342900" indent="-342900" algn="just">
              <a:buClr>
                <a:srgbClr val="800000"/>
              </a:buClr>
              <a:buFont typeface="Wingdings" charset="2"/>
              <a:buChar char="ü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Relaxation time </a:t>
            </a:r>
            <a:r>
              <a:rPr lang="en-US" sz="1200" dirty="0" smtClean="0">
                <a:solidFill>
                  <a:srgbClr val="800000"/>
                </a:solidFill>
                <a:latin typeface="Calibri"/>
                <a:cs typeface="Calibri"/>
              </a:rPr>
              <a:t>T</a:t>
            </a:r>
            <a:r>
              <a:rPr lang="en-US" sz="1200" baseline="-25000" dirty="0" smtClean="0">
                <a:solidFill>
                  <a:srgbClr val="800000"/>
                </a:solidFill>
                <a:latin typeface="Calibri"/>
                <a:cs typeface="Calibri"/>
              </a:rPr>
              <a:t>1 </a:t>
            </a: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~ 1 ye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ar</a:t>
            </a:r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8" name="TextBox 21"/>
          <p:cNvSpPr txBox="1"/>
          <p:nvPr/>
        </p:nvSpPr>
        <p:spPr>
          <a:xfrm>
            <a:off x="270416" y="3782519"/>
            <a:ext cx="5145227" cy="2677656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On-going INFN Contributions</a:t>
            </a:r>
          </a:p>
          <a:p>
            <a:pPr marL="342900" indent="-3429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Magnetic </a:t>
            </a:r>
            <a:r>
              <a:rPr lang="en-US" sz="1200" b="1" dirty="0" err="1" smtClean="0">
                <a:solidFill>
                  <a:srgbClr val="800000"/>
                </a:solidFill>
                <a:latin typeface="Calibri"/>
                <a:cs typeface="Calibri"/>
              </a:rPr>
              <a:t>Vari</a:t>
            </a: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-Temp Cryostat </a:t>
            </a: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used for HD condensation and NMR measurements (PD2). Participation to the In-beam cryostat construction.</a:t>
            </a:r>
          </a:p>
          <a:p>
            <a:pPr marL="342900" indent="-3429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Raman</a:t>
            </a:r>
            <a:r>
              <a:rPr lang="en-US" sz="1200" dirty="0" smtClean="0">
                <a:latin typeface="Calibri"/>
                <a:cs typeface="Calibri"/>
              </a:rPr>
              <a:t> analysis of </a:t>
            </a:r>
            <a:r>
              <a:rPr lang="en-US" sz="1200" dirty="0" err="1" smtClean="0">
                <a:latin typeface="Calibri"/>
                <a:cs typeface="Calibri"/>
              </a:rPr>
              <a:t>ortho</a:t>
            </a:r>
            <a:r>
              <a:rPr lang="en-US" sz="1200" dirty="0" smtClean="0">
                <a:latin typeface="Calibri"/>
                <a:cs typeface="Calibri"/>
              </a:rPr>
              <a:t>-hydrogen  and </a:t>
            </a:r>
            <a:r>
              <a:rPr lang="en-US" sz="1200" dirty="0" err="1" smtClean="0">
                <a:latin typeface="Calibri"/>
                <a:cs typeface="Calibri"/>
              </a:rPr>
              <a:t>para</a:t>
            </a:r>
            <a:r>
              <a:rPr lang="en-US" sz="1200" dirty="0" smtClean="0">
                <a:latin typeface="Calibri"/>
                <a:cs typeface="Calibri"/>
              </a:rPr>
              <a:t>-deuterium impurities in HD gas and realization of a new compact Raman spectrometer.</a:t>
            </a:r>
          </a:p>
          <a:p>
            <a:pPr marL="342900" indent="-3429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Design and construction of a new </a:t>
            </a:r>
            <a:r>
              <a:rPr lang="en-US" sz="1200" dirty="0" smtClean="0">
                <a:solidFill>
                  <a:srgbClr val="800000"/>
                </a:solidFill>
                <a:latin typeface="Arial" charset="0"/>
              </a:rPr>
              <a:t>Mg B</a:t>
            </a:r>
            <a:r>
              <a:rPr lang="en-US" sz="1200" baseline="-25000" dirty="0" smtClean="0">
                <a:solidFill>
                  <a:srgbClr val="800000"/>
                </a:solidFill>
                <a:latin typeface="Arial" charset="0"/>
              </a:rPr>
              <a:t>2 </a:t>
            </a: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superconducting magnet for transverse polarization.</a:t>
            </a:r>
          </a:p>
          <a:p>
            <a:pPr marL="342900" indent="-3429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HD gas distillation</a:t>
            </a:r>
            <a:r>
              <a:rPr lang="en-US" sz="1200" b="1" dirty="0" smtClean="0">
                <a:latin typeface="Calibri"/>
                <a:cs typeface="Calibri"/>
              </a:rPr>
              <a:t>: </a:t>
            </a:r>
            <a:r>
              <a:rPr lang="en-US" sz="1200" dirty="0" smtClean="0">
                <a:latin typeface="Calibri"/>
                <a:cs typeface="Calibri"/>
              </a:rPr>
              <a:t>INFN-Jab contract for the realization of a new still and its installation in Rome.</a:t>
            </a:r>
          </a:p>
          <a:p>
            <a:pPr marL="342900" indent="-342900" algn="just">
              <a:buClr>
                <a:srgbClr val="800000"/>
              </a:buClr>
              <a:buFont typeface="+mj-lt"/>
              <a:buAutoNum type="arabicPeriod"/>
            </a:pPr>
            <a:endParaRPr lang="en-US" sz="1200" dirty="0" smtClean="0">
              <a:latin typeface="Calibri"/>
              <a:cs typeface="Calibri"/>
            </a:endParaRPr>
          </a:p>
          <a:p>
            <a:pPr algn="just">
              <a:buClr>
                <a:srgbClr val="800000"/>
              </a:buClr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2019 Activity:</a:t>
            </a:r>
          </a:p>
          <a:p>
            <a:pPr marL="363538" indent="-363538" algn="just">
              <a:buClr>
                <a:srgbClr val="800000"/>
              </a:buClr>
              <a:buAutoNum type="arabicPeriod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New</a:t>
            </a:r>
            <a:r>
              <a:rPr lang="en-US" sz="12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HALO Counter </a:t>
            </a: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for beam alignment and validation of 10 MeV electron test-beam interaction with HD target and in-beam cryostat.</a:t>
            </a:r>
          </a:p>
          <a:p>
            <a:pPr marL="363538" indent="-363538" algn="just">
              <a:buClr>
                <a:srgbClr val="800000"/>
              </a:buClr>
              <a:buAutoNum type="arabicPeriod"/>
            </a:pPr>
            <a:r>
              <a:rPr lang="en-US" sz="1200" dirty="0" smtClean="0">
                <a:latin typeface="Calibri"/>
                <a:cs typeface="Calibri"/>
              </a:rPr>
              <a:t>New</a:t>
            </a: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 NMR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polarization measurements with frequency sweeping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136738" y="650480"/>
            <a:ext cx="554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800000"/>
                </a:solidFill>
                <a:latin typeface="Calibri"/>
                <a:cs typeface="Calibri"/>
              </a:rPr>
              <a:t>Polarized targets of solid HD in frozen spin mode.</a:t>
            </a:r>
          </a:p>
          <a:p>
            <a:pPr algn="just"/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</a:rPr>
              <a:t>Longitudinal and Transverse Polarizations: up to 60% H or 35% D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.</a:t>
            </a:r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2375853" y="2297530"/>
            <a:ext cx="3438026" cy="1384995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808038" indent="-808038" algn="just"/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Physics Program:</a:t>
            </a:r>
          </a:p>
          <a:p>
            <a:pPr algn="just" defTabSz="363538">
              <a:buClr>
                <a:srgbClr val="800000"/>
              </a:buClr>
            </a:pPr>
            <a:r>
              <a:rPr lang="en-US" sz="1200" b="1" dirty="0" smtClean="0">
                <a:latin typeface="Calibri"/>
                <a:cs typeface="Calibri"/>
              </a:rPr>
              <a:t>CLAS6 </a:t>
            </a:r>
            <a:r>
              <a:rPr lang="mr-IN" sz="1200" b="1" dirty="0" smtClean="0">
                <a:latin typeface="Calibri"/>
                <a:cs typeface="Calibri"/>
              </a:rPr>
              <a:t>–</a:t>
            </a:r>
            <a:r>
              <a:rPr lang="en-US" sz="1200" b="1" dirty="0" smtClean="0">
                <a:latin typeface="Calibri"/>
                <a:cs typeface="Calibri"/>
              </a:rPr>
              <a:t> g14 </a:t>
            </a:r>
            <a:r>
              <a:rPr lang="en-US" sz="1200" dirty="0" smtClean="0">
                <a:latin typeface="Calibri"/>
                <a:cs typeface="Calibri"/>
              </a:rPr>
              <a:t>resonance photoproduction on polarized neutron. </a:t>
            </a: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PRL118,242002(2017). PRC sub.</a:t>
            </a:r>
          </a:p>
          <a:p>
            <a:pPr algn="just">
              <a:buClr>
                <a:srgbClr val="800000"/>
              </a:buClr>
            </a:pPr>
            <a:r>
              <a:rPr lang="en-US" sz="1200" b="1" dirty="0" smtClean="0">
                <a:latin typeface="Calibri"/>
                <a:cs typeface="Calibri"/>
              </a:rPr>
              <a:t>CLAS12 proposals (High Impact </a:t>
            </a:r>
            <a:r>
              <a:rPr lang="mr-IN" sz="1200" b="1" dirty="0" smtClean="0">
                <a:latin typeface="Calibri"/>
                <a:cs typeface="Calibri"/>
              </a:rPr>
              <a:t>–</a:t>
            </a:r>
            <a:r>
              <a:rPr lang="en-US" sz="1200" b="1" dirty="0" smtClean="0">
                <a:latin typeface="Calibri"/>
                <a:cs typeface="Calibri"/>
              </a:rPr>
              <a:t> A ratings)</a:t>
            </a:r>
            <a:r>
              <a:rPr lang="en-US" sz="1200" dirty="0" smtClean="0">
                <a:latin typeface="Calibri"/>
                <a:cs typeface="Calibri"/>
              </a:rPr>
              <a:t>: </a:t>
            </a:r>
          </a:p>
          <a:p>
            <a:pPr marL="271463" indent="-271463" algn="just">
              <a:buClr>
                <a:srgbClr val="800000"/>
              </a:buClr>
              <a:buFont typeface="Arial"/>
              <a:buChar char="•"/>
            </a:pPr>
            <a:r>
              <a:rPr lang="en-US" sz="1200" dirty="0" smtClean="0">
                <a:latin typeface="Calibri"/>
                <a:cs typeface="Calibri"/>
              </a:rPr>
              <a:t>SIDIS C12-11-111 </a:t>
            </a:r>
            <a:r>
              <a:rPr lang="en-US" sz="1200" b="1" dirty="0" smtClean="0">
                <a:latin typeface="Calibri"/>
                <a:cs typeface="Calibri"/>
              </a:rPr>
              <a:t>P.I.  </a:t>
            </a:r>
            <a:r>
              <a:rPr lang="en-US" sz="1200" dirty="0" smtClean="0">
                <a:latin typeface="Calibri"/>
                <a:cs typeface="Calibri"/>
              </a:rPr>
              <a:t>M. </a:t>
            </a:r>
            <a:r>
              <a:rPr lang="en-US" sz="1200" dirty="0" err="1" smtClean="0">
                <a:latin typeface="Calibri"/>
                <a:cs typeface="Calibri"/>
              </a:rPr>
              <a:t>Contalbrigo</a:t>
            </a:r>
            <a:endParaRPr lang="en-US" sz="1200" dirty="0" smtClean="0">
              <a:latin typeface="Calibri"/>
              <a:cs typeface="Calibri"/>
            </a:endParaRPr>
          </a:p>
          <a:p>
            <a:pPr marL="271463" indent="-271463" algn="just">
              <a:buClr>
                <a:srgbClr val="800000"/>
              </a:buClr>
              <a:buFont typeface="Arial"/>
              <a:buChar char="•"/>
            </a:pPr>
            <a:r>
              <a:rPr lang="en-US" sz="1200" dirty="0" smtClean="0">
                <a:latin typeface="Calibri"/>
                <a:cs typeface="Calibri"/>
              </a:rPr>
              <a:t>Di-hadron C12-10-009 P.I. H. </a:t>
            </a:r>
            <a:r>
              <a:rPr lang="en-US" sz="1200" dirty="0" err="1" smtClean="0">
                <a:latin typeface="Calibri"/>
                <a:cs typeface="Calibri"/>
              </a:rPr>
              <a:t>Avakian</a:t>
            </a:r>
            <a:endParaRPr lang="en-US" sz="1200" dirty="0" smtClean="0">
              <a:latin typeface="Calibri"/>
              <a:cs typeface="Calibri"/>
            </a:endParaRPr>
          </a:p>
          <a:p>
            <a:pPr marL="271463" indent="-271463" algn="just">
              <a:buClr>
                <a:srgbClr val="800000"/>
              </a:buClr>
              <a:buFont typeface="Arial"/>
              <a:buChar char="•"/>
            </a:pPr>
            <a:r>
              <a:rPr lang="en-US" sz="1200" dirty="0" smtClean="0">
                <a:latin typeface="Calibri"/>
                <a:cs typeface="Calibri"/>
              </a:rPr>
              <a:t>DVCS C12-12-101 L. </a:t>
            </a:r>
            <a:r>
              <a:rPr lang="en-US" sz="1200" dirty="0" err="1" smtClean="0">
                <a:latin typeface="Calibri"/>
                <a:cs typeface="Calibri"/>
              </a:rPr>
              <a:t>Elouadrhiri</a:t>
            </a:r>
            <a:endParaRPr lang="en-US" sz="1200" dirty="0" smtClean="0">
              <a:latin typeface="Calibri"/>
              <a:cs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217607" y="-76200"/>
            <a:ext cx="64495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HD-ice: Frozen Spin Polarized Target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2" name="Rectangle 31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4" name="Immagine 23" descr="Schermata 2015-07-10 alle 15.51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4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6638828" y="4321877"/>
            <a:ext cx="255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Arial"/>
                <a:cs typeface="Arial"/>
              </a:rPr>
              <a:t>Il PD di Roma Tor Vergata</a:t>
            </a:r>
            <a:endParaRPr lang="en-US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Box 21"/>
          <p:cNvSpPr txBox="1"/>
          <p:nvPr/>
        </p:nvSpPr>
        <p:spPr>
          <a:xfrm>
            <a:off x="2467896" y="1716186"/>
            <a:ext cx="5478921" cy="307777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808038" indent="-808038" algn="just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Solution: </a:t>
            </a:r>
            <a:r>
              <a:rPr lang="it-IT" sz="1400" b="1" dirty="0">
                <a:solidFill>
                  <a:srgbClr val="800000"/>
                </a:solidFill>
                <a:latin typeface="Calibri"/>
                <a:cs typeface="Calibri"/>
              </a:rPr>
              <a:t>MgB</a:t>
            </a:r>
            <a:r>
              <a:rPr lang="it-IT" sz="1400" b="1" baseline="-25000" dirty="0">
                <a:solidFill>
                  <a:srgbClr val="800000"/>
                </a:solidFill>
                <a:latin typeface="Calibri"/>
                <a:cs typeface="Calibri"/>
              </a:rPr>
              <a:t>2</a:t>
            </a:r>
            <a:r>
              <a:rPr lang="en-US" sz="1400" dirty="0" smtClean="0">
                <a:latin typeface="Calibri"/>
                <a:cs typeface="Calibri"/>
              </a:rPr>
              <a:t>high temperature superconducting</a:t>
            </a:r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GB" sz="1400" dirty="0" smtClean="0">
                <a:latin typeface="Calibri"/>
                <a:cs typeface="Calibri"/>
              </a:rPr>
              <a:t>cylinder.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856394" y="1850108"/>
            <a:ext cx="22876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M. </a:t>
            </a:r>
            <a:r>
              <a:rPr lang="en-US" sz="1000" dirty="0" err="1" smtClean="0">
                <a:latin typeface="Calibri"/>
                <a:cs typeface="Calibri"/>
              </a:rPr>
              <a:t>Statera</a:t>
            </a:r>
            <a:r>
              <a:rPr lang="en-US" sz="1000" dirty="0" smtClean="0">
                <a:latin typeface="Calibri"/>
                <a:cs typeface="Calibri"/>
              </a:rPr>
              <a:t> et al. NIM A882(2018)17-21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398718" y="795617"/>
            <a:ext cx="6268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Transverse Polarization inside a Solenoid</a:t>
            </a:r>
          </a:p>
          <a:p>
            <a:pPr algn="just"/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Need of a magnet able to </a:t>
            </a:r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cancel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the longitudinal magnetic field from CLAS12 Solenoid (2T) and to </a:t>
            </a:r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generate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 a transverse field to hold the target polarization (1T).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  <a:p>
            <a:pPr algn="just"/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</a:rPr>
              <a:t>Longitudinal and Transverse Polarizations: up to 60% H or 35% D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.</a:t>
            </a:r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27" name="Immagine 26" descr="Schermata 2016-06-29 alle 23.50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141" y="2249720"/>
            <a:ext cx="1621640" cy="2148490"/>
          </a:xfrm>
          <a:prstGeom prst="rect">
            <a:avLst/>
          </a:prstGeom>
        </p:spPr>
      </p:pic>
      <p:pic>
        <p:nvPicPr>
          <p:cNvPr id="31" name="Immagine 30" descr="Schermata 2016-06-29 alle 23.37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" y="2526631"/>
            <a:ext cx="3015856" cy="1528010"/>
          </a:xfrm>
          <a:prstGeom prst="rect">
            <a:avLst/>
          </a:prstGeom>
        </p:spPr>
      </p:pic>
      <p:pic>
        <p:nvPicPr>
          <p:cNvPr id="32" name="Immagine 31" descr="Schermata 2016-06-29 alle 23.36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0" y="750011"/>
            <a:ext cx="1511102" cy="1530264"/>
          </a:xfrm>
          <a:prstGeom prst="rect">
            <a:avLst/>
          </a:prstGeom>
        </p:spPr>
      </p:pic>
      <p:sp>
        <p:nvSpPr>
          <p:cNvPr id="28" name="TextBox 21"/>
          <p:cNvSpPr txBox="1"/>
          <p:nvPr/>
        </p:nvSpPr>
        <p:spPr>
          <a:xfrm>
            <a:off x="3092026" y="2245224"/>
            <a:ext cx="4329557" cy="1569660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Procedure:</a:t>
            </a: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dirty="0" smtClean="0">
                <a:latin typeface="Calibri"/>
                <a:cs typeface="Calibri"/>
              </a:rPr>
              <a:t>Application of an </a:t>
            </a: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external transverse </a:t>
            </a:r>
            <a:r>
              <a:rPr lang="en-US" sz="1200" b="1" dirty="0" smtClean="0">
                <a:solidFill>
                  <a:srgbClr val="000000"/>
                </a:solidFill>
                <a:latin typeface="Calibri"/>
                <a:cs typeface="Calibri"/>
              </a:rPr>
              <a:t>magnetic field</a:t>
            </a: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Cooling</a:t>
            </a: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 at 4 K</a:t>
            </a: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Ramping down </a:t>
            </a:r>
            <a:r>
              <a:rPr lang="en-US" sz="1200" dirty="0" smtClean="0">
                <a:latin typeface="Calibri"/>
                <a:cs typeface="Calibri"/>
              </a:rPr>
              <a:t>the external magnetic field  .</a:t>
            </a: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Diamagnetic currents </a:t>
            </a: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are generated which hold the field</a:t>
            </a: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dirty="0" smtClean="0">
                <a:latin typeface="Calibri"/>
                <a:cs typeface="Calibri"/>
              </a:rPr>
              <a:t>In-beam Cryostat is </a:t>
            </a: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rotated and inserted </a:t>
            </a:r>
            <a:r>
              <a:rPr lang="en-US" sz="1200" dirty="0" smtClean="0">
                <a:latin typeface="Calibri"/>
                <a:cs typeface="Calibri"/>
              </a:rPr>
              <a:t>in CLAS12 solenoid</a:t>
            </a: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Currents in </a:t>
            </a:r>
            <a:r>
              <a:rPr lang="it-IT" sz="1200" b="1" dirty="0" smtClean="0">
                <a:solidFill>
                  <a:srgbClr val="800000"/>
                </a:solidFill>
                <a:latin typeface="Arial"/>
                <a:cs typeface="Arial"/>
              </a:rPr>
              <a:t>MgB</a:t>
            </a:r>
            <a:r>
              <a:rPr lang="it-IT" sz="1200" b="1" baseline="-25000" dirty="0" smtClean="0">
                <a:solidFill>
                  <a:srgbClr val="800000"/>
                </a:solidFill>
                <a:latin typeface="Arial"/>
                <a:cs typeface="Arial"/>
              </a:rPr>
              <a:t>2 </a:t>
            </a:r>
            <a:r>
              <a:rPr lang="en-US" sz="1200" dirty="0" smtClean="0">
                <a:solidFill>
                  <a:srgbClr val="000090"/>
                </a:solidFill>
                <a:latin typeface="Arial"/>
                <a:cs typeface="Arial"/>
              </a:rPr>
              <a:t>are spontaneously modified to hold the transverse field and to screen the longitudinal one.</a:t>
            </a:r>
            <a:endParaRPr lang="en-US" sz="120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7" name="Immagine 7" descr="20160516_112508_HD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928"/>
          <a:stretch/>
        </p:blipFill>
        <p:spPr>
          <a:xfrm rot="5400000">
            <a:off x="7142095" y="4711252"/>
            <a:ext cx="1987932" cy="1522278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2645714" y="4295848"/>
            <a:ext cx="6268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Stability Tests in Ferrara</a:t>
            </a: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0" y="4200047"/>
            <a:ext cx="2365514" cy="1358882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60" y="5289906"/>
            <a:ext cx="2239108" cy="1305471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844" y="4797226"/>
            <a:ext cx="2171854" cy="140400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56330" y="4867730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90"/>
                </a:solidFill>
                <a:latin typeface="Calibri"/>
                <a:cs typeface="Calibri"/>
              </a:rPr>
              <a:t>2017 data</a:t>
            </a:r>
            <a:endParaRPr lang="it-IT" sz="12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1297360" y="5451930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800000"/>
                </a:solidFill>
                <a:latin typeface="Calibri"/>
                <a:cs typeface="Calibri"/>
              </a:rPr>
              <a:t>2018 data</a:t>
            </a:r>
            <a:endParaRPr lang="it-IT" sz="12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2862083" y="4624759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90"/>
                </a:solidFill>
                <a:latin typeface="Calibri"/>
                <a:cs typeface="Calibri"/>
              </a:rPr>
              <a:t>2017 data</a:t>
            </a:r>
            <a:endParaRPr lang="it-IT" sz="12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6" name="Rettangolo 45"/>
          <p:cNvSpPr/>
          <p:nvPr/>
        </p:nvSpPr>
        <p:spPr bwMode="auto">
          <a:xfrm>
            <a:off x="2850360" y="4740729"/>
            <a:ext cx="42202" cy="5547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3900193" y="4593679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800000"/>
                </a:solidFill>
                <a:latin typeface="Calibri"/>
                <a:cs typeface="Calibri"/>
              </a:rPr>
              <a:t>2018 data</a:t>
            </a:r>
            <a:endParaRPr lang="it-IT" sz="12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48" name="Triangolo isoscele 47"/>
          <p:cNvSpPr/>
          <p:nvPr/>
        </p:nvSpPr>
        <p:spPr bwMode="auto">
          <a:xfrm flipV="1">
            <a:off x="3888469" y="4712211"/>
            <a:ext cx="56352" cy="87785"/>
          </a:xfrm>
          <a:prstGeom prst="triangle">
            <a:avLst/>
          </a:prstGeom>
          <a:solidFill>
            <a:srgbClr val="29EA27"/>
          </a:solidFill>
          <a:ln w="9525" cap="flat" cmpd="sng" algn="ctr">
            <a:solidFill>
              <a:srgbClr val="29EA2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8" name="Connettore 2 7"/>
          <p:cNvCxnSpPr/>
          <p:nvPr/>
        </p:nvCxnSpPr>
        <p:spPr bwMode="auto">
          <a:xfrm flipH="1">
            <a:off x="3124206" y="4855029"/>
            <a:ext cx="11723" cy="1003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nettore 2 10"/>
          <p:cNvCxnSpPr/>
          <p:nvPr/>
        </p:nvCxnSpPr>
        <p:spPr bwMode="auto">
          <a:xfrm flipH="1">
            <a:off x="3354762" y="4846562"/>
            <a:ext cx="543167" cy="9186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Rettangolo 3"/>
          <p:cNvSpPr/>
          <p:nvPr/>
        </p:nvSpPr>
        <p:spPr>
          <a:xfrm>
            <a:off x="4652211" y="4489687"/>
            <a:ext cx="2702478" cy="18774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Planned activities</a:t>
            </a:r>
          </a:p>
          <a:p>
            <a:pPr algn="just"/>
            <a:r>
              <a:rPr lang="en-US" sz="1200" dirty="0" smtClean="0">
                <a:latin typeface="Calibri"/>
                <a:cs typeface="Calibri"/>
              </a:rPr>
              <a:t>Cryostat modifications: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dipole magnetic field in solenoid measurements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new cold-head installation for stable performances at 4K</a:t>
            </a:r>
            <a:endParaRPr lang="en-US" sz="1200" dirty="0" smtClean="0">
              <a:latin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smtClean="0">
                <a:latin typeface="Calibri"/>
                <a:cs typeface="Calibri"/>
              </a:rPr>
              <a:t>New mechanical handling system: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to mimic the procedure foreseen inside CLAS12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648420" y="-76200"/>
            <a:ext cx="55879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MgB</a:t>
            </a:r>
            <a:r>
              <a:rPr lang="en-US" sz="32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</a:t>
            </a:r>
            <a:r>
              <a:rPr 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Superconducting Magnet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4" name="Rectangle 33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ejlab12_logo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6" name="Immagine 23" descr="Schermata 2015-07-10 alle 15.51.1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6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6638828" y="4213025"/>
            <a:ext cx="255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Arial"/>
                <a:cs typeface="Arial"/>
              </a:rPr>
              <a:t>Il PD di Roma Tor Vergata</a:t>
            </a:r>
            <a:endParaRPr lang="en-US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15011" y="711395"/>
            <a:ext cx="58794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HD gas distillation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Very pure HD gas is needed to produce polarized targets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algn="just"/>
            <a:endParaRPr lang="en-US" sz="14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algn="just"/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JLAB Still</a:t>
            </a:r>
          </a:p>
          <a:p>
            <a:pPr algn="just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A new Still had been designed and constructed at JLAB and it will be installed in Rome.</a:t>
            </a:r>
          </a:p>
          <a:p>
            <a:pPr algn="just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It is designed to reduce the purity of the commercially available HD gas from 99.99% to 99.9999%, as needed.</a:t>
            </a:r>
          </a:p>
          <a:p>
            <a:pPr algn="just"/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8" name="TextBox 21"/>
          <p:cNvSpPr txBox="1"/>
          <p:nvPr/>
        </p:nvSpPr>
        <p:spPr>
          <a:xfrm>
            <a:off x="2247707" y="4410707"/>
            <a:ext cx="3601492" cy="1938992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Still Commissioning:</a:t>
            </a: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HD condensation </a:t>
            </a:r>
            <a:r>
              <a:rPr lang="en-US" sz="1200" dirty="0" smtClean="0">
                <a:latin typeface="Calibri"/>
                <a:cs typeface="Calibri"/>
              </a:rPr>
              <a:t>in the still column at </a:t>
            </a:r>
            <a:r>
              <a:rPr lang="en-US" sz="1200" b="1" dirty="0" smtClean="0">
                <a:latin typeface="Calibri"/>
                <a:cs typeface="Calibri"/>
              </a:rPr>
              <a:t>T= 16.7 K  </a:t>
            </a:r>
            <a:r>
              <a:rPr lang="en-US" sz="1200" b="1" dirty="0" smtClean="0">
                <a:solidFill>
                  <a:srgbClr val="000000"/>
                </a:solidFill>
                <a:latin typeface="Calibri"/>
                <a:cs typeface="Calibri"/>
              </a:rPr>
              <a:t>p=124 mbar</a:t>
            </a: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Establishing a </a:t>
            </a: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gas/liquid mixture separation: </a:t>
            </a:r>
            <a:r>
              <a:rPr lang="en-US" sz="1200" b="1" dirty="0">
                <a:latin typeface="Calibri"/>
                <a:cs typeface="Calibri"/>
              </a:rPr>
              <a:t>T= </a:t>
            </a:r>
            <a:r>
              <a:rPr lang="en-US" sz="1200" b="1" dirty="0" smtClean="0">
                <a:latin typeface="Calibri"/>
                <a:cs typeface="Calibri"/>
              </a:rPr>
              <a:t>18.5 </a:t>
            </a:r>
            <a:r>
              <a:rPr lang="en-US" sz="1200" b="1" dirty="0">
                <a:latin typeface="Calibri"/>
                <a:cs typeface="Calibri"/>
              </a:rPr>
              <a:t>K </a:t>
            </a:r>
            <a:r>
              <a:rPr lang="en-US" sz="1200" dirty="0" smtClean="0">
                <a:latin typeface="Calibri"/>
                <a:cs typeface="Calibri"/>
              </a:rPr>
              <a:t>at the top (condenser) </a:t>
            </a:r>
            <a:r>
              <a:rPr lang="en-US" sz="1200" b="1" dirty="0" smtClean="0">
                <a:latin typeface="Calibri"/>
                <a:cs typeface="Calibri"/>
              </a:rPr>
              <a:t>T=19.5 K </a:t>
            </a:r>
            <a:r>
              <a:rPr lang="en-US" sz="1200" dirty="0" smtClean="0">
                <a:latin typeface="Calibri"/>
                <a:cs typeface="Calibri"/>
              </a:rPr>
              <a:t>at the bottom (boiler) of the still column, by heating the bottom with 2W power.</a:t>
            </a:r>
            <a:endParaRPr lang="en-US" sz="1200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Gas extraction</a:t>
            </a:r>
            <a:r>
              <a:rPr lang="en-US" sz="1200" b="1" dirty="0" smtClean="0">
                <a:solidFill>
                  <a:srgbClr val="000090"/>
                </a:solidFill>
                <a:latin typeface="Calibri"/>
                <a:cs typeface="Calibri"/>
              </a:rPr>
              <a:t>: </a:t>
            </a: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0.05 </a:t>
            </a:r>
            <a:r>
              <a:rPr lang="en-US" sz="1200" dirty="0" err="1" smtClean="0">
                <a:solidFill>
                  <a:srgbClr val="000090"/>
                </a:solidFill>
                <a:latin typeface="Calibri"/>
                <a:cs typeface="Calibri"/>
              </a:rPr>
              <a:t>ltr</a:t>
            </a:r>
            <a:r>
              <a:rPr lang="en-US" sz="1200" dirty="0" smtClean="0">
                <a:solidFill>
                  <a:srgbClr val="000090"/>
                </a:solidFill>
                <a:latin typeface="Calibri"/>
                <a:cs typeface="Calibri"/>
              </a:rPr>
              <a:t>/min controlled flow </a:t>
            </a:r>
          </a:p>
          <a:p>
            <a:pPr marL="266700" indent="-266700" algn="just">
              <a:buClr>
                <a:srgbClr val="800000"/>
              </a:buClr>
              <a:buFont typeface="+mj-lt"/>
              <a:buAutoNum type="arabicPeriod"/>
            </a:pPr>
            <a:r>
              <a:rPr lang="en-US" sz="1200" b="1" dirty="0" smtClean="0">
                <a:solidFill>
                  <a:srgbClr val="800000"/>
                </a:solidFill>
                <a:latin typeface="Calibri"/>
                <a:cs typeface="Calibri"/>
              </a:rPr>
              <a:t>RGA </a:t>
            </a:r>
            <a:r>
              <a:rPr lang="en-US" sz="1200" dirty="0" smtClean="0">
                <a:latin typeface="Calibri"/>
                <a:cs typeface="Calibri"/>
              </a:rPr>
              <a:t>on-line measurement shows D2 drop as a proof of successful distillation.</a:t>
            </a:r>
          </a:p>
        </p:txBody>
      </p:sp>
      <p:pic>
        <p:nvPicPr>
          <p:cNvPr id="29" name="Immagine 28" descr="IMG_04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4662" y="1284050"/>
            <a:ext cx="3529958" cy="2443818"/>
          </a:xfrm>
          <a:prstGeom prst="rect">
            <a:avLst/>
          </a:prstGeom>
        </p:spPr>
      </p:pic>
      <p:sp>
        <p:nvSpPr>
          <p:cNvPr id="33" name="TextBox 23"/>
          <p:cNvSpPr txBox="1"/>
          <p:nvPr/>
        </p:nvSpPr>
        <p:spPr>
          <a:xfrm>
            <a:off x="9201127" y="23372846"/>
            <a:ext cx="10810897" cy="523220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Very pure HD gas is needed to produce polarized targets.</a:t>
            </a:r>
          </a:p>
          <a:p>
            <a:pPr algn="just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Raman </a:t>
            </a:r>
            <a:r>
              <a:rPr lang="en-US" sz="1400" b="1" dirty="0" err="1" smtClean="0">
                <a:solidFill>
                  <a:srgbClr val="800000"/>
                </a:solidFill>
                <a:latin typeface="Calibri"/>
                <a:cs typeface="Calibri"/>
              </a:rPr>
              <a:t>spectrosopy</a:t>
            </a:r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is used to analyze the content of H</a:t>
            </a:r>
            <a:r>
              <a:rPr lang="en-US" sz="14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 and D</a:t>
            </a:r>
            <a:r>
              <a:rPr lang="en-US" sz="14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  contaminants in the HD gas.</a:t>
            </a:r>
          </a:p>
        </p:txBody>
      </p:sp>
      <p:pic>
        <p:nvPicPr>
          <p:cNvPr id="34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73" y="233728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950" y="235252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627" y="236776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304" y="238300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981" y="239824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657" y="241348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2810527" y="2500432"/>
            <a:ext cx="3457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srgbClr val="800000"/>
                </a:solidFill>
                <a:latin typeface="Calibri"/>
                <a:cs typeface="Calibri"/>
              </a:rPr>
              <a:t>Raman spectroscopy 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is used in Rome to analyze the content of H</a:t>
            </a:r>
            <a:r>
              <a:rPr lang="en-US" sz="1200" baseline="-25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 and D</a:t>
            </a:r>
            <a:r>
              <a:rPr lang="en-US" sz="1200" baseline="-25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  contaminants in the HD gas.</a:t>
            </a:r>
          </a:p>
          <a:p>
            <a:pPr algn="just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just"/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A new </a:t>
            </a:r>
            <a:r>
              <a:rPr lang="en-US" sz="1200" b="1" dirty="0">
                <a:solidFill>
                  <a:srgbClr val="800000"/>
                </a:solidFill>
                <a:latin typeface="Calibri"/>
                <a:cs typeface="Calibri"/>
              </a:rPr>
              <a:t>compact Raman spectrometer 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has been designed and assembled in collaboration with ISAS in Berlin. It will be able to analyze the gas purity during the HD distillation process.</a:t>
            </a:r>
          </a:p>
          <a:p>
            <a:endParaRPr lang="it-IT" sz="1200" dirty="0"/>
          </a:p>
        </p:txBody>
      </p:sp>
      <p:pic>
        <p:nvPicPr>
          <p:cNvPr id="50" name="Immagine 49" descr="Schermata 2016-06-30 alle 00.28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66" y="2353736"/>
            <a:ext cx="2508268" cy="1716356"/>
          </a:xfrm>
          <a:prstGeom prst="rect">
            <a:avLst/>
          </a:prstGeom>
        </p:spPr>
      </p:pic>
      <p:pic>
        <p:nvPicPr>
          <p:cNvPr id="51" name="Immagine 50" descr="IMG_045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66" y="4249516"/>
            <a:ext cx="2508268" cy="2037968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53562" y="4853306"/>
            <a:ext cx="1667045" cy="1154108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661858" y="4297381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  <a:latin typeface="Calibri"/>
                <a:cs typeface="Calibri"/>
              </a:rPr>
              <a:t>Top : 18.5 K</a:t>
            </a:r>
            <a:endParaRPr lang="it-IT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714492" y="6287484"/>
            <a:ext cx="1445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800000"/>
                </a:solidFill>
                <a:latin typeface="Calibri"/>
                <a:cs typeface="Calibri"/>
              </a:rPr>
              <a:t>Bottom : 19.5 K</a:t>
            </a:r>
            <a:endParaRPr lang="it-IT" sz="14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54931" y="-76200"/>
            <a:ext cx="697496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HD Gas Distillation and Raman Analysis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0" name="Rectangle 29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ejlab12_log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2" name="Immagine 23" descr="Schermata 2015-07-10 alle 15.51.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36398"/>
            <a:ext cx="963556" cy="51324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7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6638828" y="4240238"/>
            <a:ext cx="255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Arial"/>
                <a:cs typeface="Arial"/>
              </a:rPr>
              <a:t>Il PD di Roma Tor Vergata</a:t>
            </a:r>
            <a:endParaRPr lang="en-US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8501" y="693730"/>
            <a:ext cx="8403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800000"/>
              </a:buClr>
              <a:buFont typeface="Wingdings" charset="0"/>
              <a:buChar char="§"/>
            </a:pPr>
            <a:r>
              <a:rPr lang="en-US" sz="1400" dirty="0" smtClean="0">
                <a:solidFill>
                  <a:schemeClr val="tx2"/>
                </a:solidFill>
                <a:latin typeface="Arial Bold" charset="0"/>
              </a:rPr>
              <a:t> Polarization measurements under </a:t>
            </a:r>
            <a:r>
              <a:rPr lang="en-US" sz="1400" b="1" dirty="0" smtClean="0">
                <a:solidFill>
                  <a:schemeClr val="tx2"/>
                </a:solidFill>
                <a:latin typeface="Arial Bold" charset="0"/>
              </a:rPr>
              <a:t>electron beam </a:t>
            </a:r>
            <a:r>
              <a:rPr lang="en-US" sz="1400" dirty="0" smtClean="0">
                <a:solidFill>
                  <a:schemeClr val="tx2"/>
                </a:solidFill>
                <a:latin typeface="Arial Bold" charset="0"/>
              </a:rPr>
              <a:t>are needed 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to measure relaxation time as a function of accumulated electron current. </a:t>
            </a:r>
          </a:p>
          <a:p>
            <a:pPr algn="just">
              <a:buClr>
                <a:srgbClr val="800000"/>
              </a:buClr>
              <a:buFont typeface="Wingdings" charset="0"/>
              <a:buChar char="§"/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A dedicated 10 MeV electron beam is being constructed :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Upgraded Injector Test Facility (</a:t>
            </a:r>
            <a:r>
              <a:rPr lang="en-US" sz="1400" b="1" dirty="0" smtClean="0">
                <a:solidFill>
                  <a:schemeClr val="accent6"/>
                </a:solidFill>
                <a:latin typeface="Calibri"/>
                <a:cs typeface="Calibri"/>
              </a:rPr>
              <a:t>UITF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)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33" name="TextBox 23"/>
          <p:cNvSpPr txBox="1"/>
          <p:nvPr/>
        </p:nvSpPr>
        <p:spPr>
          <a:xfrm>
            <a:off x="9201127" y="23372846"/>
            <a:ext cx="10810897" cy="523220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t>Very pure HD gas is needed to produce polarized targets.</a:t>
            </a:r>
          </a:p>
          <a:p>
            <a:pPr algn="just"/>
            <a:r>
              <a:rPr lang="en-US" sz="1400" b="1" smtClean="0">
                <a:solidFill>
                  <a:srgbClr val="800000"/>
                </a:solidFill>
                <a:latin typeface="Calibri"/>
                <a:cs typeface="Calibri"/>
              </a:rPr>
              <a:t>Raman spectrosopy </a:t>
            </a:r>
            <a:r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t>is used to analyze the content of H</a:t>
            </a:r>
            <a:r>
              <a:rPr lang="en-US" sz="1400" baseline="-2500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t> and D</a:t>
            </a:r>
            <a:r>
              <a:rPr lang="en-US" sz="1400" baseline="-2500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t>  contaminants in the HD gas.</a:t>
            </a:r>
          </a:p>
        </p:txBody>
      </p:sp>
      <p:pic>
        <p:nvPicPr>
          <p:cNvPr id="34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73" y="233728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950" y="235252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627" y="236776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304" y="238300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981" y="239824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657" y="241348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25" descr="Schermata 2016-06-29 alle 21.58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8" y="1763203"/>
            <a:ext cx="3306932" cy="2179052"/>
          </a:xfrm>
          <a:prstGeom prst="rect">
            <a:avLst/>
          </a:prstGeom>
        </p:spPr>
      </p:pic>
      <p:pic>
        <p:nvPicPr>
          <p:cNvPr id="30" name="Immagine 29" descr="IMG_04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72" y="1522573"/>
            <a:ext cx="1464356" cy="1189789"/>
          </a:xfrm>
          <a:prstGeom prst="rect">
            <a:avLst/>
          </a:prstGeom>
        </p:spPr>
      </p:pic>
      <p:pic>
        <p:nvPicPr>
          <p:cNvPr id="27" name="Immagine 26" descr="Schermata 2017-06-07 alle 07.15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36" y="1936993"/>
            <a:ext cx="3233102" cy="1957294"/>
          </a:xfrm>
          <a:prstGeom prst="rect">
            <a:avLst/>
          </a:prstGeom>
        </p:spPr>
      </p:pic>
      <p:pic>
        <p:nvPicPr>
          <p:cNvPr id="31" name="Immagine 30" descr="Schermata 2018-07-24 alle 06.20.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10" y="2771058"/>
            <a:ext cx="1490063" cy="120380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4243" y="1442362"/>
            <a:ext cx="3213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The accelerator construction is complete</a:t>
            </a:r>
            <a:endParaRPr lang="en-US" sz="1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5459252" y="1514552"/>
            <a:ext cx="3457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Beam is expected on target in summer 2019</a:t>
            </a:r>
            <a:endParaRPr lang="en-US" sz="1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7" name="Immagine 36" descr="Schermata 2018-06-04 alle 10.07.0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3" y="4037146"/>
            <a:ext cx="2156833" cy="1515989"/>
          </a:xfrm>
          <a:prstGeom prst="rect">
            <a:avLst/>
          </a:prstGeom>
        </p:spPr>
      </p:pic>
      <p:pic>
        <p:nvPicPr>
          <p:cNvPr id="38" name="Immagine 37" descr="forAnnalisa_angled3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20" y="5305836"/>
            <a:ext cx="2118684" cy="1291073"/>
          </a:xfrm>
          <a:prstGeom prst="rect">
            <a:avLst/>
          </a:prstGeom>
        </p:spPr>
      </p:pic>
      <p:pic>
        <p:nvPicPr>
          <p:cNvPr id="41" name="Immagine 40" descr="Schermata 2018-06-04 alle 14.48.1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16" y="4218814"/>
            <a:ext cx="2652963" cy="1755443"/>
          </a:xfrm>
          <a:prstGeom prst="rect">
            <a:avLst/>
          </a:prstGeom>
        </p:spPr>
      </p:pic>
      <p:sp>
        <p:nvSpPr>
          <p:cNvPr id="42" name="Rettangolo 41"/>
          <p:cNvSpPr/>
          <p:nvPr/>
        </p:nvSpPr>
        <p:spPr>
          <a:xfrm>
            <a:off x="3702025" y="4033732"/>
            <a:ext cx="2838218" cy="25699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GB" sz="1400" b="1" dirty="0" smtClean="0">
                <a:solidFill>
                  <a:srgbClr val="800000"/>
                </a:solidFill>
                <a:latin typeface="Calibri"/>
                <a:cs typeface="Calibri"/>
              </a:rPr>
              <a:t>Planned activities: test diagnostics</a:t>
            </a:r>
          </a:p>
          <a:p>
            <a:pPr algn="just"/>
            <a:r>
              <a:rPr lang="en-GB" sz="1400" b="1" dirty="0" smtClean="0">
                <a:latin typeface="Calibri"/>
                <a:cs typeface="Calibri"/>
              </a:rPr>
              <a:t>HALO counter </a:t>
            </a:r>
            <a:r>
              <a:rPr lang="en-GB" sz="1400" dirty="0" smtClean="0">
                <a:latin typeface="Calibri"/>
                <a:cs typeface="Calibri"/>
              </a:rPr>
              <a:t>for beam monitoring: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 smtClean="0">
                <a:solidFill>
                  <a:srgbClr val="000090"/>
                </a:solidFill>
                <a:latin typeface="Calibri"/>
                <a:cs typeface="Calibri"/>
              </a:rPr>
              <a:t>16 scintillators with magnetic field resistant optical read-out.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 smtClean="0">
                <a:solidFill>
                  <a:srgbClr val="000090"/>
                </a:solidFill>
                <a:latin typeface="Calibri"/>
                <a:cs typeface="Calibri"/>
              </a:rPr>
              <a:t>new cold-head installation for stable performances at 4K</a:t>
            </a:r>
            <a:endParaRPr lang="en-GB" dirty="0" smtClean="0">
              <a:latin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GB" sz="1400" dirty="0" smtClean="0">
                <a:latin typeface="Calibri"/>
                <a:cs typeface="Calibri"/>
              </a:rPr>
              <a:t>New </a:t>
            </a:r>
            <a:r>
              <a:rPr lang="en-GB" sz="1400" b="1" dirty="0" smtClean="0">
                <a:latin typeface="Calibri"/>
                <a:cs typeface="Calibri"/>
              </a:rPr>
              <a:t>NMR</a:t>
            </a:r>
            <a:r>
              <a:rPr lang="en-GB" sz="1400" dirty="0" smtClean="0">
                <a:latin typeface="Calibri"/>
                <a:cs typeface="Calibri"/>
              </a:rPr>
              <a:t> set-up :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 smtClean="0">
                <a:solidFill>
                  <a:srgbClr val="000090"/>
                </a:solidFill>
                <a:latin typeface="Calibri"/>
                <a:cs typeface="Calibri"/>
              </a:rPr>
              <a:t>frequency sweep at high field to monitor target polarization.</a:t>
            </a:r>
          </a:p>
          <a:p>
            <a:r>
              <a:rPr lang="en-GB" sz="1400" dirty="0" smtClean="0">
                <a:latin typeface="Calibri"/>
                <a:cs typeface="Calibri"/>
              </a:rPr>
              <a:t>UHFLI Zurich Instruments double lock-in amplifier - 600Mz  RF</a:t>
            </a:r>
            <a:endParaRPr lang="en-GB" sz="1400" dirty="0">
              <a:latin typeface="Calibri"/>
              <a:cs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9071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50716" y="-67129"/>
            <a:ext cx="31833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e-HD Test Beam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910287" y="18142"/>
            <a:ext cx="1233713" cy="532965"/>
            <a:chOff x="6402853" y="1393701"/>
            <a:chExt cx="1233713" cy="532965"/>
          </a:xfrm>
        </p:grpSpPr>
        <p:sp>
          <p:nvSpPr>
            <p:cNvPr id="44" name="Rectangle 43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ejlab12_log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46" name="Immagine 23" descr="Schermata 2015-07-10 alle 15.51.1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45469"/>
            <a:ext cx="963556" cy="513248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2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84143" y="685377"/>
            <a:ext cx="4782866" cy="784743"/>
          </a:xfrm>
          <a:prstGeom prst="rect">
            <a:avLst/>
          </a:prstGeom>
          <a:noFill/>
        </p:spPr>
        <p:txBody>
          <a:bodyPr wrap="square" lIns="91350" tIns="45677" rIns="91350" bIns="45677" rtlCol="0">
            <a:spAutoFit/>
          </a:bodyPr>
          <a:lstStyle/>
          <a:p>
            <a:pPr>
              <a:spcBef>
                <a:spcPts val="544"/>
              </a:spcBef>
            </a:pPr>
            <a:r>
              <a:rPr lang="it-IT" sz="1500" dirty="0" smtClean="0"/>
              <a:t>SBS-BB project has originally proposed for Form Factors experiments at high momentum transfer (Q</a:t>
            </a:r>
            <a:r>
              <a:rPr lang="it-IT" sz="1500" baseline="30000" dirty="0" smtClean="0"/>
              <a:t>2</a:t>
            </a:r>
            <a:r>
              <a:rPr lang="it-IT" sz="1500" dirty="0" smtClean="0">
                <a:sym typeface="Symbol"/>
              </a:rPr>
              <a:t></a:t>
            </a:r>
            <a:r>
              <a:rPr lang="it-IT" sz="1500" dirty="0" smtClean="0"/>
              <a:t>14 [GeV/c]</a:t>
            </a:r>
            <a:r>
              <a:rPr lang="it-IT" sz="1500" baseline="30000" dirty="0" smtClean="0"/>
              <a:t>2</a:t>
            </a:r>
            <a:r>
              <a:rPr lang="it-IT" sz="1500" dirty="0" smtClean="0"/>
              <a:t>), at the </a:t>
            </a:r>
            <a:r>
              <a:rPr lang="it-IT" sz="1500" b="1" dirty="0" smtClean="0">
                <a:solidFill>
                  <a:srgbClr val="003300"/>
                </a:solidFill>
              </a:rPr>
              <a:t>luminosity frontier (</a:t>
            </a:r>
            <a:r>
              <a:rPr lang="en-US" sz="1500" b="1" dirty="0">
                <a:solidFill>
                  <a:srgbClr val="003300"/>
                </a:solidFill>
              </a:rPr>
              <a:t>&gt;10</a:t>
            </a:r>
            <a:r>
              <a:rPr lang="en-US" sz="1500" b="1" baseline="30000" dirty="0">
                <a:solidFill>
                  <a:srgbClr val="003300"/>
                </a:solidFill>
              </a:rPr>
              <a:t>38</a:t>
            </a:r>
            <a:r>
              <a:rPr lang="en-US" sz="1500" b="1" dirty="0">
                <a:solidFill>
                  <a:srgbClr val="003300"/>
                </a:solidFill>
              </a:rPr>
              <a:t>/cm</a:t>
            </a:r>
            <a:r>
              <a:rPr lang="en-US" sz="1500" b="1" baseline="30000" dirty="0">
                <a:solidFill>
                  <a:srgbClr val="003300"/>
                </a:solidFill>
              </a:rPr>
              <a:t>2</a:t>
            </a:r>
            <a:r>
              <a:rPr lang="en-US" sz="1500" b="1" dirty="0">
                <a:solidFill>
                  <a:srgbClr val="003300"/>
                </a:solidFill>
              </a:rPr>
              <a:t>/s</a:t>
            </a:r>
            <a:r>
              <a:rPr lang="it-IT" sz="1500" b="1" dirty="0" smtClean="0">
                <a:solidFill>
                  <a:srgbClr val="003300"/>
                </a:solidFill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1342" y="617493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36248" y="1471097"/>
            <a:ext cx="1697234" cy="2356688"/>
          </a:xfrm>
          <a:prstGeom prst="rect">
            <a:avLst/>
          </a:prstGeom>
          <a:solidFill>
            <a:schemeClr val="bg2"/>
          </a:solidFill>
        </p:spPr>
        <p:txBody>
          <a:bodyPr wrap="none" lIns="65311" tIns="32656" rIns="65311" bIns="0" rtlCol="0">
            <a:spAutoFit/>
          </a:bodyPr>
          <a:lstStyle/>
          <a:p>
            <a:r>
              <a:rPr lang="it-IT" sz="1400" dirty="0"/>
              <a:t>SBS-BB experiments</a:t>
            </a:r>
          </a:p>
          <a:p>
            <a:pPr>
              <a:tabLst>
                <a:tab pos="1135823" algn="l"/>
              </a:tabLst>
            </a:pPr>
            <a:r>
              <a:rPr lang="it-IT" sz="1400" dirty="0"/>
              <a:t>(A1n	2006)</a:t>
            </a:r>
          </a:p>
          <a:p>
            <a:pPr>
              <a:tabLst>
                <a:tab pos="1135823" algn="l"/>
              </a:tabLst>
            </a:pPr>
            <a:r>
              <a:rPr lang="it-IT" sz="1400" b="1" dirty="0">
                <a:solidFill>
                  <a:srgbClr val="FF0000"/>
                </a:solidFill>
              </a:rPr>
              <a:t>GEp*	2007</a:t>
            </a:r>
          </a:p>
          <a:p>
            <a:pPr>
              <a:tabLst>
                <a:tab pos="1135823" algn="l"/>
              </a:tabLst>
            </a:pPr>
            <a:r>
              <a:rPr lang="it-IT" sz="1400" b="1" dirty="0">
                <a:solidFill>
                  <a:srgbClr val="FF0000"/>
                </a:solidFill>
              </a:rPr>
              <a:t>GEn	2009</a:t>
            </a:r>
          </a:p>
          <a:p>
            <a:pPr>
              <a:tabLst>
                <a:tab pos="1135823" algn="l"/>
              </a:tabLst>
            </a:pPr>
            <a:r>
              <a:rPr lang="it-IT" sz="1400" b="1" dirty="0">
                <a:solidFill>
                  <a:srgbClr val="FF0000"/>
                </a:solidFill>
              </a:rPr>
              <a:t>GMn	2009</a:t>
            </a:r>
          </a:p>
          <a:p>
            <a:pPr>
              <a:tabLst>
                <a:tab pos="1135823" algn="l"/>
              </a:tabLst>
            </a:pPr>
            <a:r>
              <a:rPr lang="it-IT" sz="1400" dirty="0">
                <a:solidFill>
                  <a:srgbClr val="C00000"/>
                </a:solidFill>
              </a:rPr>
              <a:t>SIDIS*	2009</a:t>
            </a:r>
          </a:p>
          <a:p>
            <a:pPr>
              <a:tabLst>
                <a:tab pos="1135823" algn="l"/>
              </a:tabLst>
            </a:pPr>
            <a:r>
              <a:rPr lang="it-IT" sz="1400" dirty="0"/>
              <a:t>TDIS-pi	2015</a:t>
            </a:r>
          </a:p>
          <a:p>
            <a:pPr>
              <a:tabLst>
                <a:tab pos="1135823" algn="l"/>
              </a:tabLst>
            </a:pPr>
            <a:r>
              <a:rPr lang="it-IT" sz="1400" dirty="0"/>
              <a:t>TDIS-K	2017</a:t>
            </a:r>
          </a:p>
          <a:p>
            <a:pPr>
              <a:tabLst>
                <a:tab pos="1135823" algn="l"/>
              </a:tabLst>
            </a:pPr>
            <a:r>
              <a:rPr lang="it-IT" sz="1400" dirty="0"/>
              <a:t>WACSpol	2017</a:t>
            </a:r>
          </a:p>
          <a:p>
            <a:pPr>
              <a:tabLst>
                <a:tab pos="1135823" algn="l"/>
              </a:tabLst>
            </a:pPr>
            <a:r>
              <a:rPr lang="it-IT" sz="1400" dirty="0"/>
              <a:t>GEN-RP*	2017</a:t>
            </a:r>
          </a:p>
          <a:p>
            <a:pPr>
              <a:tabLst>
                <a:tab pos="1135823" algn="l"/>
              </a:tabLst>
            </a:pPr>
            <a:r>
              <a:rPr lang="it-IT" sz="1100" dirty="0"/>
              <a:t>(* INFN spokespersonship)</a:t>
            </a:r>
            <a:endParaRPr lang="en-US" sz="11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37314" y="685377"/>
            <a:ext cx="3803558" cy="2895598"/>
            <a:chOff x="295396" y="3947832"/>
            <a:chExt cx="4193158" cy="3191861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96" y="4388811"/>
              <a:ext cx="4137257" cy="275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sellaDiTesto 11"/>
            <p:cNvSpPr txBox="1">
              <a:spLocks noChangeArrowheads="1"/>
            </p:cNvSpPr>
            <p:nvPr/>
          </p:nvSpPr>
          <p:spPr bwMode="auto">
            <a:xfrm>
              <a:off x="382825" y="3947832"/>
              <a:ext cx="3962399" cy="363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695" tIns="50350" rIns="100695" bIns="503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it-IT" sz="1300" b="1" dirty="0">
                  <a:solidFill>
                    <a:srgbClr val="C00000"/>
                  </a:solidFill>
                </a:rPr>
                <a:t>E-12-09-019: </a:t>
              </a:r>
              <a:r>
                <a:rPr lang="it-IT" sz="1500" b="1" dirty="0">
                  <a:solidFill>
                    <a:srgbClr val="C00000"/>
                  </a:solidFill>
                </a:rPr>
                <a:t>GMn - Cross section ratio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71601" y="6299733"/>
              <a:ext cx="916953" cy="315658"/>
            </a:xfrm>
            <a:prstGeom prst="rect">
              <a:avLst/>
            </a:prstGeom>
            <a:noFill/>
          </p:spPr>
          <p:txBody>
            <a:bodyPr wrap="none" lIns="100706" tIns="50355" rIns="100706" bIns="50355" rtlCol="0">
              <a:spAutoFit/>
            </a:bodyPr>
            <a:lstStyle/>
            <a:p>
              <a:r>
                <a:rPr lang="it-IT" sz="1200" dirty="0">
                  <a:solidFill>
                    <a:schemeClr val="accent1">
                      <a:lumMod val="50000"/>
                    </a:schemeClr>
                  </a:solidFill>
                </a:rPr>
                <a:t>+ p tagger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50257" y="6641570"/>
              <a:ext cx="643578" cy="45333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INFN</a:t>
              </a:r>
            </a:p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4xGEM</a:t>
              </a:r>
              <a:endParaRPr lang="en-US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 rot="2604227">
              <a:off x="1578633" y="6193459"/>
              <a:ext cx="252028" cy="36004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9" y="4138660"/>
            <a:ext cx="37719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153242" y="3784692"/>
            <a:ext cx="3691082" cy="1601097"/>
            <a:chOff x="320563" y="795769"/>
            <a:chExt cx="4069162" cy="1764913"/>
          </a:xfrm>
        </p:grpSpPr>
        <p:sp>
          <p:nvSpPr>
            <p:cNvPr id="44" name="CasellaDiTesto 8"/>
            <p:cNvSpPr txBox="1">
              <a:spLocks noChangeArrowheads="1"/>
            </p:cNvSpPr>
            <p:nvPr/>
          </p:nvSpPr>
          <p:spPr bwMode="auto">
            <a:xfrm>
              <a:off x="320563" y="795769"/>
              <a:ext cx="4069162" cy="363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695" tIns="50350" rIns="100695" bIns="503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it-IT" sz="1300" b="1" dirty="0">
                  <a:solidFill>
                    <a:srgbClr val="C00000"/>
                  </a:solidFill>
                </a:rPr>
                <a:t>E-12-07-109: </a:t>
              </a:r>
              <a:r>
                <a:rPr lang="it-IT" sz="1500" b="1" dirty="0">
                  <a:solidFill>
                    <a:srgbClr val="C00000"/>
                  </a:solidFill>
                </a:rPr>
                <a:t>GEp - Polarization transfer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754237" y="2267671"/>
              <a:ext cx="45719" cy="225975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4654" y="1658484"/>
              <a:ext cx="803497" cy="266738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INFN SiD</a:t>
              </a:r>
              <a:endParaRPr lang="en-US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/>
            <p:cNvCxnSpPr>
              <a:stCxn id="46" idx="2"/>
              <a:endCxn id="48" idx="1"/>
            </p:cNvCxnSpPr>
            <p:nvPr/>
          </p:nvCxnSpPr>
          <p:spPr>
            <a:xfrm>
              <a:off x="1086403" y="1925222"/>
              <a:ext cx="601170" cy="323168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1655936" y="2195661"/>
              <a:ext cx="216024" cy="36004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58110" y="1393586"/>
              <a:ext cx="643578" cy="45333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INFN</a:t>
              </a:r>
            </a:p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6xGEM</a:t>
              </a:r>
              <a:endParaRPr lang="en-US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340012" y="2200633"/>
              <a:ext cx="252028" cy="36004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165663" y="4294043"/>
            <a:ext cx="859019" cy="2352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2656" tIns="32656" rIns="32656" bIns="32656" rtlCol="0">
            <a:spAutoFit/>
          </a:bodyPr>
          <a:lstStyle/>
          <a:p>
            <a:pPr algn="ctr"/>
            <a:r>
              <a:rPr lang="it-IT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Polarimeters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9162" y="1077323"/>
            <a:ext cx="2210061" cy="283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it-IT" sz="1300" dirty="0"/>
              <a:t>First experiment to run (2020)</a:t>
            </a:r>
            <a:endParaRPr lang="en-US" sz="1300" dirty="0"/>
          </a:p>
        </p:txBody>
      </p:sp>
      <p:sp>
        <p:nvSpPr>
          <p:cNvPr id="53" name="TextBox 52"/>
          <p:cNvSpPr txBox="1"/>
          <p:nvPr/>
        </p:nvSpPr>
        <p:spPr>
          <a:xfrm>
            <a:off x="90883" y="4064858"/>
            <a:ext cx="1296807" cy="4838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it-IT" sz="1300" dirty="0"/>
              <a:t>SBS flagship exp.</a:t>
            </a:r>
          </a:p>
          <a:p>
            <a:r>
              <a:rPr lang="it-IT" sz="1300" dirty="0"/>
              <a:t>(run in </a:t>
            </a:r>
            <a:r>
              <a:rPr lang="it-IT" sz="1300" dirty="0">
                <a:sym typeface="Symbol"/>
              </a:rPr>
              <a:t></a:t>
            </a:r>
            <a:r>
              <a:rPr lang="it-IT" sz="1300" dirty="0"/>
              <a:t>2022)</a:t>
            </a:r>
            <a:endParaRPr lang="en-US" sz="1300" dirty="0"/>
          </a:p>
        </p:txBody>
      </p:sp>
      <p:sp>
        <p:nvSpPr>
          <p:cNvPr id="54" name="TextBox 53"/>
          <p:cNvSpPr txBox="1"/>
          <p:nvPr/>
        </p:nvSpPr>
        <p:spPr>
          <a:xfrm>
            <a:off x="4002284" y="3900823"/>
            <a:ext cx="5029447" cy="2648641"/>
          </a:xfrm>
          <a:prstGeom prst="rect">
            <a:avLst/>
          </a:prstGeom>
          <a:solidFill>
            <a:srgbClr val="FFFFCC"/>
          </a:solidFill>
          <a:ln>
            <a:solidFill>
              <a:srgbClr val="000066"/>
            </a:solidFill>
          </a:ln>
        </p:spPr>
        <p:txBody>
          <a:bodyPr wrap="square" lIns="65311" tIns="32656" rIns="65311" bIns="32656" rtlCol="0">
            <a:spAutoFit/>
          </a:bodyPr>
          <a:lstStyle/>
          <a:p>
            <a:pPr defTabSz="825502">
              <a:lnSpc>
                <a:spcPts val="2177"/>
              </a:lnSpc>
              <a:spcBef>
                <a:spcPts val="272"/>
              </a:spcBef>
            </a:pPr>
            <a:r>
              <a:rPr lang="it-IT" sz="1400" b="1" dirty="0">
                <a:solidFill>
                  <a:schemeClr val="tx2">
                    <a:lumMod val="50000"/>
                  </a:schemeClr>
                </a:solidFill>
              </a:rPr>
              <a:t>RM1+BA+CT+GE </a:t>
            </a:r>
            <a:r>
              <a:rPr lang="it-IT" sz="1400" dirty="0">
                <a:solidFill>
                  <a:srgbClr val="000000"/>
                </a:solidFill>
              </a:rPr>
              <a:t>responsible for the </a:t>
            </a:r>
            <a:r>
              <a:rPr lang="it-IT" sz="1400" b="1" dirty="0">
                <a:solidFill>
                  <a:srgbClr val="000000"/>
                </a:solidFill>
              </a:rPr>
              <a:t>Front Tracker </a:t>
            </a:r>
            <a:r>
              <a:rPr lang="it-IT" sz="1400" dirty="0">
                <a:solidFill>
                  <a:srgbClr val="000000"/>
                </a:solidFill>
              </a:rPr>
              <a:t>made of:</a:t>
            </a:r>
          </a:p>
          <a:p>
            <a:pPr marL="161148" indent="-161148" defTabSz="825502">
              <a:lnSpc>
                <a:spcPts val="2177"/>
              </a:lnSpc>
              <a:spcBef>
                <a:spcPts val="272"/>
              </a:spcBef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</a:rPr>
              <a:t>2 silicon ustrip (SiD) detector planes (2 sensors each)</a:t>
            </a:r>
          </a:p>
          <a:p>
            <a:pPr marL="161148" indent="-161148" defTabSz="825502">
              <a:lnSpc>
                <a:spcPts val="2177"/>
              </a:lnSpc>
              <a:spcBef>
                <a:spcPts val="272"/>
              </a:spcBef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6600"/>
                </a:solidFill>
              </a:rPr>
              <a:t>6 large chambers (made of 3 GEM modules each)</a:t>
            </a:r>
          </a:p>
          <a:p>
            <a:pPr defTabSz="825502">
              <a:lnSpc>
                <a:spcPts val="1905"/>
              </a:lnSpc>
              <a:spcBef>
                <a:spcPts val="272"/>
              </a:spcBef>
            </a:pPr>
            <a:endParaRPr lang="it-IT" sz="500" b="1" dirty="0">
              <a:solidFill>
                <a:srgbClr val="006600"/>
              </a:solidFill>
            </a:endParaRPr>
          </a:p>
          <a:p>
            <a:pPr defTabSz="825502">
              <a:lnSpc>
                <a:spcPts val="1905"/>
              </a:lnSpc>
              <a:spcBef>
                <a:spcPts val="272"/>
              </a:spcBef>
            </a:pPr>
            <a:endParaRPr lang="it-IT" sz="500" b="1" dirty="0">
              <a:solidFill>
                <a:srgbClr val="006600"/>
              </a:solidFill>
            </a:endParaRPr>
          </a:p>
          <a:p>
            <a:pPr defTabSz="825502">
              <a:lnSpc>
                <a:spcPts val="1905"/>
              </a:lnSpc>
              <a:spcBef>
                <a:spcPts val="272"/>
              </a:spcBef>
            </a:pPr>
            <a:endParaRPr lang="it-IT" sz="500" b="1" dirty="0">
              <a:solidFill>
                <a:srgbClr val="006600"/>
              </a:solidFill>
            </a:endParaRPr>
          </a:p>
          <a:p>
            <a:pPr defTabSz="825502">
              <a:lnSpc>
                <a:spcPts val="1905"/>
              </a:lnSpc>
              <a:spcBef>
                <a:spcPts val="272"/>
              </a:spcBef>
            </a:pPr>
            <a:endParaRPr lang="it-IT" sz="500" b="1" dirty="0">
              <a:solidFill>
                <a:srgbClr val="006600"/>
              </a:solidFill>
            </a:endParaRPr>
          </a:p>
          <a:p>
            <a:pPr defTabSz="825502">
              <a:lnSpc>
                <a:spcPts val="1905"/>
              </a:lnSpc>
              <a:spcBef>
                <a:spcPts val="272"/>
              </a:spcBef>
            </a:pPr>
            <a:endParaRPr lang="it-IT" sz="500" b="1" dirty="0">
              <a:solidFill>
                <a:srgbClr val="006600"/>
              </a:solidFill>
            </a:endParaRPr>
          </a:p>
          <a:p>
            <a:pPr defTabSz="825502">
              <a:lnSpc>
                <a:spcPts val="1905"/>
              </a:lnSpc>
              <a:spcBef>
                <a:spcPts val="272"/>
              </a:spcBef>
            </a:pPr>
            <a:endParaRPr lang="it-IT" sz="400" b="1" dirty="0">
              <a:solidFill>
                <a:srgbClr val="0066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84142" y="3288765"/>
            <a:ext cx="3265875" cy="527615"/>
          </a:xfrm>
          <a:prstGeom prst="rect">
            <a:avLst/>
          </a:prstGeom>
          <a:solidFill>
            <a:schemeClr val="bg2"/>
          </a:solidFill>
        </p:spPr>
        <p:txBody>
          <a:bodyPr wrap="square" lIns="65311" tIns="32656" rIns="65311" bIns="32656" rtlCol="0">
            <a:spAutoFit/>
          </a:bodyPr>
          <a:lstStyle/>
          <a:p>
            <a:pPr algn="ctr"/>
            <a:r>
              <a:rPr lang="it-IT" sz="1500" b="1" dirty="0" smtClean="0">
                <a:solidFill>
                  <a:srgbClr val="800000"/>
                </a:solidFill>
              </a:rPr>
              <a:t>Exp. program expected </a:t>
            </a:r>
            <a:r>
              <a:rPr lang="it-IT" sz="1500" b="1" dirty="0">
                <a:solidFill>
                  <a:srgbClr val="800000"/>
                </a:solidFill>
              </a:rPr>
              <a:t>t</a:t>
            </a:r>
            <a:r>
              <a:rPr lang="it-IT" sz="1500" b="1" dirty="0" smtClean="0">
                <a:solidFill>
                  <a:srgbClr val="800000"/>
                </a:solidFill>
              </a:rPr>
              <a:t>o starts in 2020 and continue till 2023, at least</a:t>
            </a:r>
            <a:endParaRPr lang="it-IT" sz="1500" b="1" dirty="0">
              <a:solidFill>
                <a:srgbClr val="8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84142" y="1646623"/>
            <a:ext cx="3265875" cy="1446180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spcBef>
                <a:spcPts val="544"/>
              </a:spcBef>
            </a:pPr>
            <a:r>
              <a:rPr lang="it-IT" sz="1400" dirty="0"/>
              <a:t>SBS-BB is a </a:t>
            </a:r>
            <a:r>
              <a:rPr lang="it-IT" sz="1400" b="1" dirty="0"/>
              <a:t>configurable detectors facility </a:t>
            </a:r>
            <a:r>
              <a:rPr lang="it-IT" sz="1400" dirty="0"/>
              <a:t>(sort of «LEGO detectors») optimized for the specific experimental needs</a:t>
            </a:r>
          </a:p>
          <a:p>
            <a:pPr>
              <a:spcBef>
                <a:spcPts val="544"/>
              </a:spcBef>
            </a:pPr>
            <a:r>
              <a:rPr lang="it-IT" sz="1400" dirty="0"/>
              <a:t>Layouts have evolved and improved; additional experiments have been submitted and approved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263556" y="4946013"/>
            <a:ext cx="1502301" cy="1530575"/>
            <a:chOff x="4608265" y="5577226"/>
            <a:chExt cx="1656183" cy="1687175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9" r="35780" b="2700"/>
            <a:stretch/>
          </p:blipFill>
          <p:spPr bwMode="auto">
            <a:xfrm>
              <a:off x="4608265" y="5667221"/>
              <a:ext cx="1656183" cy="15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129254" y="5577226"/>
              <a:ext cx="451445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00" b="1" dirty="0">
                  <a:solidFill>
                    <a:schemeClr val="accent6">
                      <a:lumMod val="50000"/>
                    </a:schemeClr>
                  </a:solidFill>
                </a:rPr>
                <a:t>SiD</a:t>
              </a:r>
              <a:endParaRPr lang="en-US" sz="13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092444" y="4896937"/>
            <a:ext cx="2929701" cy="1627415"/>
            <a:chOff x="6738771" y="5597948"/>
            <a:chExt cx="3229792" cy="179392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771" y="5708629"/>
              <a:ext cx="2925346" cy="168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8322947" y="5597948"/>
              <a:ext cx="1645616" cy="3223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sz="1300" b="1" dirty="0">
                  <a:solidFill>
                    <a:srgbClr val="006600"/>
                  </a:solidFill>
                </a:rPr>
                <a:t>One GEM chamber</a:t>
              </a:r>
              <a:endParaRPr lang="en-US" sz="1300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256875" y="-76200"/>
            <a:ext cx="6371055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INFN Tracker in SBS/BB Experiments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40" name="Rectangle 39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 descr="ejlab12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60" name="Rectangle 5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5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43109" y="620053"/>
            <a:ext cx="6335798" cy="3696657"/>
            <a:chOff x="1664554" y="865188"/>
            <a:chExt cx="6984777" cy="407488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"/>
            <a:stretch/>
          </p:blipFill>
          <p:spPr bwMode="auto">
            <a:xfrm>
              <a:off x="1664554" y="865188"/>
              <a:ext cx="6976033" cy="407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entagon 7"/>
            <p:cNvSpPr/>
            <p:nvPr/>
          </p:nvSpPr>
          <p:spPr>
            <a:xfrm flipH="1">
              <a:off x="7344568" y="2809403"/>
              <a:ext cx="1296144" cy="399577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r" defTabSz="913453"/>
              <a:r>
                <a:rPr lang="it-IT" sz="1400" dirty="0">
                  <a:solidFill>
                    <a:srgbClr val="FF0000"/>
                  </a:solidFill>
                </a:rPr>
                <a:t>Chamber j0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Pentagon 9"/>
            <p:cNvSpPr/>
            <p:nvPr/>
          </p:nvSpPr>
          <p:spPr>
            <a:xfrm flipH="1">
              <a:off x="6793981" y="971525"/>
              <a:ext cx="1855350" cy="381663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ctr" defTabSz="913453"/>
              <a:r>
                <a:rPr lang="it-IT" sz="1500" dirty="0">
                  <a:solidFill>
                    <a:schemeClr val="tx2"/>
                  </a:solidFill>
                </a:rPr>
                <a:t>Large scintillators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 flipH="1">
              <a:off x="7344568" y="1545730"/>
              <a:ext cx="1296144" cy="399577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r" defTabSz="913453"/>
              <a:r>
                <a:rPr lang="it-IT" sz="1400" dirty="0">
                  <a:solidFill>
                    <a:srgbClr val="FF0000"/>
                  </a:solidFill>
                </a:rPr>
                <a:t>Chamber j1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 flipH="1">
              <a:off x="7344568" y="3529483"/>
              <a:ext cx="1296144" cy="399577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r" defTabSz="913453"/>
              <a:r>
                <a:rPr lang="it-IT" sz="1400" dirty="0">
                  <a:solidFill>
                    <a:srgbClr val="FF0000"/>
                  </a:solidFill>
                </a:rPr>
                <a:t>Chamber j2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3" name="Flowchart: Off-page Connector 12"/>
            <p:cNvSpPr/>
            <p:nvPr/>
          </p:nvSpPr>
          <p:spPr>
            <a:xfrm>
              <a:off x="3032707" y="982125"/>
              <a:ext cx="1152128" cy="792087"/>
            </a:xfrm>
            <a:prstGeom prst="flowChartOffpageConnector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ctr" defTabSz="913453"/>
              <a:r>
                <a:rPr lang="it-IT" sz="1400" dirty="0">
                  <a:solidFill>
                    <a:srgbClr val="C00000"/>
                  </a:solidFill>
                </a:rPr>
                <a:t>MPD / JLab</a:t>
              </a:r>
            </a:p>
            <a:p>
              <a:pPr algn="ctr" defTabSz="913453"/>
              <a:r>
                <a:rPr lang="it-IT" sz="1400" dirty="0">
                  <a:solidFill>
                    <a:srgbClr val="C00000"/>
                  </a:solidFill>
                </a:rPr>
                <a:t>DAQ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4" name="Flowchart: Off-page Connector 13"/>
            <p:cNvSpPr/>
            <p:nvPr/>
          </p:nvSpPr>
          <p:spPr>
            <a:xfrm rot="4157344" flipV="1">
              <a:off x="2452244" y="3705040"/>
              <a:ext cx="734128" cy="1410447"/>
            </a:xfrm>
            <a:prstGeom prst="flowChartOffpageConnector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71941" tIns="107912" rIns="71941" bIns="50350" rtlCol="0" anchor="ctr"/>
            <a:lstStyle/>
            <a:p>
              <a:pPr defTabSz="913453"/>
              <a:r>
                <a:rPr lang="it-IT" sz="1300" dirty="0">
                  <a:solidFill>
                    <a:srgbClr val="C00000"/>
                  </a:solidFill>
                </a:rPr>
                <a:t>Scintillators HV and trigger logic</a:t>
              </a: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6793981" y="4355901"/>
              <a:ext cx="1842660" cy="381663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ctr" defTabSz="913453"/>
              <a:r>
                <a:rPr lang="it-IT" sz="1500" dirty="0">
                  <a:solidFill>
                    <a:schemeClr val="tx2"/>
                  </a:solidFill>
                </a:rPr>
                <a:t>Large scintillators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16" name="Pentagon 15"/>
            <p:cNvSpPr/>
            <p:nvPr/>
          </p:nvSpPr>
          <p:spPr>
            <a:xfrm flipH="1">
              <a:off x="7344568" y="2193802"/>
              <a:ext cx="1296144" cy="399577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r" defTabSz="913453"/>
              <a:r>
                <a:rPr lang="it-IT" sz="1400" dirty="0">
                  <a:solidFill>
                    <a:srgbClr val="FF0000"/>
                  </a:solidFill>
                </a:rPr>
                <a:t>Chamber j3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Flowchart: Off-page Connector 17"/>
            <p:cNvSpPr/>
            <p:nvPr/>
          </p:nvSpPr>
          <p:spPr>
            <a:xfrm>
              <a:off x="1664555" y="1691605"/>
              <a:ext cx="1224136" cy="792087"/>
            </a:xfrm>
            <a:prstGeom prst="flowChartOffpageConnector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ctr" defTabSz="913453"/>
              <a:r>
                <a:rPr lang="it-IT" sz="1400" dirty="0">
                  <a:solidFill>
                    <a:srgbClr val="C00000"/>
                  </a:solidFill>
                </a:rPr>
                <a:t>Integration Test System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18628" t="31673" r="11913"/>
          <a:stretch/>
        </p:blipFill>
        <p:spPr>
          <a:xfrm>
            <a:off x="6286164" y="4407993"/>
            <a:ext cx="2781232" cy="2043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97296" y="4388872"/>
            <a:ext cx="3107641" cy="15918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2945" tIns="41473" rIns="82945" bIns="41473">
            <a:spAutoFit/>
          </a:bodyPr>
          <a:lstStyle/>
          <a:p>
            <a:r>
              <a:rPr lang="it-IT" sz="1400" dirty="0"/>
              <a:t>2018: Excessive wire-bonding breaking in the prototype investigated by FEM (CT) and real test; new transportation box designed and validated.</a:t>
            </a:r>
          </a:p>
          <a:p>
            <a:r>
              <a:rPr lang="it-IT" sz="1400" dirty="0"/>
              <a:t>Production (bounding) started at BA using automatic bonding machine; 1X + 1Y plane sensors produced so far.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4797" y="4358903"/>
            <a:ext cx="3062499" cy="1552389"/>
            <a:chOff x="6471368" y="804407"/>
            <a:chExt cx="3376192" cy="1711221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368" y="804407"/>
              <a:ext cx="3376192" cy="171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8380689" y="1745029"/>
              <a:ext cx="1413285" cy="7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300" dirty="0">
                  <a:solidFill>
                    <a:schemeClr val="bg1"/>
                  </a:solidFill>
                </a:rPr>
                <a:t>No relevant</a:t>
              </a:r>
            </a:p>
            <a:p>
              <a:pPr algn="r"/>
              <a:r>
                <a:rPr lang="it-IT" sz="1300" dirty="0">
                  <a:solidFill>
                    <a:schemeClr val="bg1"/>
                  </a:solidFill>
                </a:rPr>
                <a:t>deformation of</a:t>
              </a:r>
            </a:p>
            <a:p>
              <a:pPr algn="r"/>
              <a:r>
                <a:rPr lang="it-IT" sz="1300" dirty="0">
                  <a:solidFill>
                    <a:schemeClr val="bg1"/>
                  </a:solidFill>
                </a:rPr>
                <a:t>the PCB support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69359" y="1619597"/>
              <a:ext cx="783223" cy="2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/>
                <a:t>Si sensor</a:t>
              </a:r>
              <a:endParaRPr lang="en-US" sz="11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91411" y="1043533"/>
              <a:ext cx="455835" cy="2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</a:rPr>
                <a:t>PCB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Pentagon 19"/>
          <p:cNvSpPr/>
          <p:nvPr/>
        </p:nvSpPr>
        <p:spPr>
          <a:xfrm>
            <a:off x="65092" y="620053"/>
            <a:ext cx="2743335" cy="3696657"/>
          </a:xfrm>
          <a:prstGeom prst="homePlate">
            <a:avLst>
              <a:gd name="adj" fmla="val 9291"/>
            </a:avLst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1" tIns="32656" rIns="65311" bIns="32656" rtlCol="0" anchor="ctr"/>
          <a:lstStyle/>
          <a:p>
            <a:pPr marL="161282" indent="-161282">
              <a:spcBef>
                <a:spcPts val="544"/>
              </a:spcBef>
            </a:pP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GEM:</a:t>
            </a:r>
          </a:p>
          <a:p>
            <a:pPr marL="161282" indent="-161282">
              <a:spcBef>
                <a:spcPts val="544"/>
              </a:spcBef>
            </a:pP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Jul/2018: 4 chambers under cosmic test @JLab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             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chamber ready for assembling; components under finalization for last chamber</a:t>
            </a:r>
          </a:p>
          <a:p>
            <a:pPr marL="161282" indent="-161282">
              <a:spcBef>
                <a:spcPts val="544"/>
              </a:spcBef>
            </a:pP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400" baseline="30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2019: Continue testing and fixing.</a:t>
            </a:r>
          </a:p>
          <a:p>
            <a:pPr marL="161282" indent="-161282">
              <a:spcBef>
                <a:spcPts val="544"/>
              </a:spcBef>
            </a:pP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baseline="30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2019: 4 GEMs in BigBite spectrometer for experiment GMn.</a:t>
            </a:r>
          </a:p>
          <a:p>
            <a:pPr marL="161282" indent="-161282">
              <a:spcBef>
                <a:spcPts val="544"/>
              </a:spcBef>
            </a:pP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commissioning and run GMn experiment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808" y="6016042"/>
            <a:ext cx="6566121" cy="545421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r>
              <a:rPr lang="it-IT" sz="1500" dirty="0"/>
              <a:t>First planes under laser and cosmic test stand in Rome </a:t>
            </a:r>
          </a:p>
          <a:p>
            <a:r>
              <a:rPr lang="it-IT" sz="1500" dirty="0"/>
              <a:t>2019: tested detector shipped to Jlab and integrated into the GEM cosmic stand </a:t>
            </a:r>
            <a:endParaRPr lang="en-US" sz="1500" dirty="0"/>
          </a:p>
        </p:txBody>
      </p:sp>
      <p:sp>
        <p:nvSpPr>
          <p:cNvPr id="32" name="TextBox 31"/>
          <p:cNvSpPr txBox="1"/>
          <p:nvPr/>
        </p:nvSpPr>
        <p:spPr>
          <a:xfrm>
            <a:off x="8033827" y="4484199"/>
            <a:ext cx="994885" cy="2530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it-IT" sz="1100" b="1" dirty="0"/>
              <a:t>SiD under test</a:t>
            </a:r>
            <a:endParaRPr lang="en-US" sz="11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30410" y="4477876"/>
            <a:ext cx="642987" cy="251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it-IT" sz="1100" b="1" dirty="0"/>
              <a:t>SiD FEM</a:t>
            </a:r>
            <a:endParaRPr lang="en-US" sz="1100" b="1" dirty="0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381916" y="-76200"/>
            <a:ext cx="6120987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Tracker (GEM+SID) Status and Plan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6" name="Rectangle 3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39" name="Rectangle 3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1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5373952" y="4736699"/>
            <a:ext cx="3146002" cy="1912915"/>
            <a:chOff x="5976416" y="5421316"/>
            <a:chExt cx="3468249" cy="2108635"/>
          </a:xfrm>
        </p:grpSpPr>
        <p:grpSp>
          <p:nvGrpSpPr>
            <p:cNvPr id="36" name="Group 35"/>
            <p:cNvGrpSpPr/>
            <p:nvPr/>
          </p:nvGrpSpPr>
          <p:grpSpPr>
            <a:xfrm>
              <a:off x="5976416" y="5421316"/>
              <a:ext cx="3468249" cy="2108635"/>
              <a:chOff x="5976416" y="5421316"/>
              <a:chExt cx="3468249" cy="2108635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72"/>
              <a:stretch/>
            </p:blipFill>
            <p:spPr bwMode="auto">
              <a:xfrm>
                <a:off x="5976416" y="5421316"/>
                <a:ext cx="3468249" cy="2092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7997595" y="7292464"/>
                <a:ext cx="747602" cy="237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Efficiency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</a:t>
                </a:r>
                <a:endParaRPr 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535832" y="5724053"/>
              <a:ext cx="773374" cy="490714"/>
              <a:chOff x="6572713" y="5771146"/>
              <a:chExt cx="773374" cy="49071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6572713" y="5771146"/>
                <a:ext cx="535554" cy="249775"/>
              </a:xfrm>
              <a:prstGeom prst="rect">
                <a:avLst/>
              </a:prstGeom>
              <a:noFill/>
            </p:spPr>
            <p:txBody>
              <a:bodyPr wrap="none" lIns="72000" tIns="36000" rIns="72000" bIns="36000" rtlCol="0">
                <a:spAutoFit/>
              </a:bodyPr>
              <a:lstStyle/>
              <a:p>
                <a:pPr algn="r"/>
                <a:r>
                  <a:rPr lang="it-IT" sz="1000" dirty="0">
                    <a:solidFill>
                      <a:srgbClr val="C00000"/>
                    </a:solidFill>
                  </a:rPr>
                  <a:t>Worse</a:t>
                </a:r>
                <a:endParaRPr lang="en-US" sz="1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818209" y="6012085"/>
                <a:ext cx="527878" cy="249775"/>
              </a:xfrm>
              <a:prstGeom prst="rect">
                <a:avLst/>
              </a:prstGeom>
              <a:noFill/>
            </p:spPr>
            <p:txBody>
              <a:bodyPr wrap="none" lIns="72000" tIns="36000" rIns="72000" bIns="36000" rtlCol="0">
                <a:spAutoFit/>
              </a:bodyPr>
              <a:lstStyle/>
              <a:p>
                <a:r>
                  <a:rPr lang="it-IT" sz="1000" dirty="0">
                    <a:solidFill>
                      <a:srgbClr val="006600"/>
                    </a:solidFill>
                  </a:rPr>
                  <a:t>Better</a:t>
                </a:r>
                <a:endParaRPr lang="en-US" sz="1000" dirty="0">
                  <a:solidFill>
                    <a:srgbClr val="006600"/>
                  </a:solidFill>
                </a:endParaRPr>
              </a:p>
            </p:txBody>
          </p:sp>
          <p:cxnSp>
            <p:nvCxnSpPr>
              <p:cNvPr id="40" name="Straight Arrow Connector 39"/>
              <p:cNvCxnSpPr>
                <a:stCxn id="42" idx="1"/>
              </p:cNvCxnSpPr>
              <p:nvPr/>
            </p:nvCxnSpPr>
            <p:spPr>
              <a:xfrm>
                <a:off x="6572713" y="5896034"/>
                <a:ext cx="498537" cy="358031"/>
              </a:xfrm>
              <a:prstGeom prst="straightConnector1">
                <a:avLst/>
              </a:prstGeom>
              <a:ln>
                <a:gradFill>
                  <a:gsLst>
                    <a:gs pos="0">
                      <a:srgbClr val="FF0000"/>
                    </a:gs>
                    <a:gs pos="50000">
                      <a:schemeClr val="accent6"/>
                    </a:gs>
                    <a:gs pos="100000">
                      <a:srgbClr val="00B050"/>
                    </a:gs>
                  </a:gsLst>
                  <a:lin ang="5400000" scaled="0"/>
                </a:gra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/>
          <p:cNvGrpSpPr/>
          <p:nvPr/>
        </p:nvGrpSpPr>
        <p:grpSpPr>
          <a:xfrm>
            <a:off x="6254894" y="1875791"/>
            <a:ext cx="1230801" cy="1402076"/>
            <a:chOff x="7877175" y="1979637"/>
            <a:chExt cx="1356873" cy="15455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175" y="1979637"/>
              <a:ext cx="1356873" cy="1545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297944" y="2051602"/>
              <a:ext cx="858845" cy="32229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lIns="91430" tIns="45716" rIns="91430" bIns="45716" rtlCol="0">
              <a:spAutoFit/>
            </a:bodyPr>
            <a:lstStyle/>
            <a:p>
              <a:pPr defTabSz="826102"/>
              <a:r>
                <a:rPr lang="it-IT" sz="1300" dirty="0">
                  <a:solidFill>
                    <a:srgbClr val="C00000"/>
                  </a:solidFill>
                </a:rPr>
                <a:t>JLab/SSP</a:t>
              </a:r>
            </a:p>
          </p:txBody>
        </p:sp>
      </p:grpSp>
      <p:pic>
        <p:nvPicPr>
          <p:cNvPr id="7" name="Content Placeholder 6" descr="Mpd_Rev4_1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t="18601" b="14348"/>
          <a:stretch/>
        </p:blipFill>
        <p:spPr>
          <a:xfrm rot="5400000">
            <a:off x="-651296" y="2664719"/>
            <a:ext cx="2917886" cy="1354473"/>
          </a:xfrm>
        </p:spPr>
      </p:pic>
      <p:grpSp>
        <p:nvGrpSpPr>
          <p:cNvPr id="12" name="Group 11"/>
          <p:cNvGrpSpPr/>
          <p:nvPr/>
        </p:nvGrpSpPr>
        <p:grpSpPr>
          <a:xfrm>
            <a:off x="75402" y="576525"/>
            <a:ext cx="5572430" cy="1250063"/>
            <a:chOff x="0" y="563466"/>
            <a:chExt cx="6143218" cy="1377962"/>
          </a:xfrm>
        </p:grpSpPr>
        <p:sp>
          <p:nvSpPr>
            <p:cNvPr id="3" name="Rectangle 2"/>
            <p:cNvSpPr/>
            <p:nvPr/>
          </p:nvSpPr>
          <p:spPr>
            <a:xfrm>
              <a:off x="0" y="611486"/>
              <a:ext cx="6037307" cy="132994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6102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0" name="Picture 17" descr="U:\home\cisbani\proj\conference\1308_SBS_JLab\apv_with_panasoni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" t="54012" b="2061"/>
            <a:stretch>
              <a:fillRect/>
            </a:stretch>
          </p:blipFill>
          <p:spPr bwMode="auto">
            <a:xfrm>
              <a:off x="94985" y="643459"/>
              <a:ext cx="2053890" cy="1287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277021" y="563466"/>
              <a:ext cx="3866197" cy="1306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7223" indent="-87223" defTabSz="826102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128 analog ch </a:t>
              </a: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/ </a:t>
              </a: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APV25 ASIC</a:t>
              </a:r>
            </a:p>
            <a:p>
              <a:pPr marL="87223" indent="-87223" defTabSz="826102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3.4 </a:t>
              </a: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  <a:latin typeface="Symbol" pitchFamily="18" charset="2"/>
                </a:rPr>
                <a:t>m</a:t>
              </a: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s trigger latency </a:t>
              </a: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(analog pipeline)</a:t>
              </a:r>
            </a:p>
            <a:p>
              <a:pPr marL="87223" indent="-87223" defTabSz="826102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Capable of sampling signal at 40 MHz</a:t>
              </a:r>
            </a:p>
            <a:p>
              <a:pPr marL="87223" indent="-87223" defTabSz="826102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Multiplexed analog output (</a:t>
              </a: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100 kHz readout rate</a:t>
              </a: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16861" y="604817"/>
            <a:ext cx="3331192" cy="1237577"/>
          </a:xfrm>
          <a:prstGeom prst="rect">
            <a:avLst/>
          </a:prstGeom>
          <a:noFill/>
        </p:spPr>
        <p:txBody>
          <a:bodyPr wrap="square" lIns="82605" tIns="41304" rIns="82605" bIns="41304" rtlCol="0">
            <a:spAutoFit/>
          </a:bodyPr>
          <a:lstStyle/>
          <a:p>
            <a:pPr defTabSz="826102"/>
            <a:r>
              <a:rPr lang="it-IT" sz="1500" dirty="0" smtClean="0">
                <a:solidFill>
                  <a:prstClr val="black"/>
                </a:solidFill>
              </a:rPr>
              <a:t>Readout electronics based on APV25 ASIC; developed for the GEM and SiD. </a:t>
            </a:r>
            <a:r>
              <a:rPr lang="it-IT" sz="1500" b="1" i="1" dirty="0" smtClean="0"/>
              <a:t>Highly configurable, fast optical and VME interface.</a:t>
            </a:r>
          </a:p>
          <a:p>
            <a:pPr defTabSz="826102"/>
            <a:r>
              <a:rPr lang="it-IT" sz="1500" dirty="0" smtClean="0"/>
              <a:t>Prototype used in the Olympus exp.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146122"/>
              </p:ext>
            </p:extLst>
          </p:nvPr>
        </p:nvGraphicFramePr>
        <p:xfrm>
          <a:off x="7573381" y="1937438"/>
          <a:ext cx="1374890" cy="76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04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8858">
                <a:tc gridSpan="3"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Front Tracker</a:t>
                      </a:r>
                      <a:endParaRPr lang="it-IT" sz="1100" dirty="0"/>
                    </a:p>
                  </a:txBody>
                  <a:tcPr marL="82944" marR="82944" marT="41476" marB="41476"/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Chs</a:t>
                      </a:r>
                      <a:endParaRPr lang="it-IT" sz="1100" dirty="0"/>
                    </a:p>
                  </a:txBody>
                  <a:tcPr marL="82944" marR="82944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FEC</a:t>
                      </a:r>
                      <a:endParaRPr lang="it-IT" sz="1100" dirty="0"/>
                    </a:p>
                  </a:txBody>
                  <a:tcPr marL="82944" marR="82944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MPD</a:t>
                      </a:r>
                      <a:endParaRPr lang="it-IT" sz="1100" dirty="0"/>
                    </a:p>
                  </a:txBody>
                  <a:tcPr marL="82944" marR="82944" marT="41476" marB="4147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832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50 k</a:t>
                      </a:r>
                      <a:endParaRPr lang="it-IT" sz="1200" dirty="0"/>
                    </a:p>
                  </a:txBody>
                  <a:tcPr marL="82944" marR="82944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dirty="0"/>
                    </a:p>
                  </a:txBody>
                  <a:tcPr marL="82944" marR="82944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30</a:t>
                      </a:r>
                      <a:endParaRPr lang="it-IT" sz="1200" dirty="0"/>
                    </a:p>
                  </a:txBody>
                  <a:tcPr marL="82944" marR="82944" marT="41476" marB="4147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567395" y="1783087"/>
            <a:ext cx="4563157" cy="3074131"/>
            <a:chOff x="2025972" y="2338223"/>
            <a:chExt cx="5030564" cy="338866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025972" y="2441358"/>
              <a:ext cx="5030564" cy="320216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30" tIns="45716" rIns="91430" bIns="45716" numCol="1" rtlCol="0" anchor="t" anchorCtr="0" compatLnSpc="1">
              <a:prstTxWarp prst="textNoShape">
                <a:avLst/>
              </a:prstTxWarp>
            </a:bodyPr>
            <a:lstStyle/>
            <a:p>
              <a:pPr defTabSz="40583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it-IT">
                <a:solidFill>
                  <a:prstClr val="white"/>
                </a:solidFill>
                <a:latin typeface="Arial" charset="0"/>
              </a:endParaRPr>
            </a:p>
          </p:txBody>
        </p:sp>
        <p:graphicFrame>
          <p:nvGraphicFramePr>
            <p:cNvPr id="19" name="Diagram 18"/>
            <p:cNvGraphicFramePr/>
            <p:nvPr>
              <p:extLst>
                <p:ext uri="{D42A27DB-BD31-4B8C-83A1-F6EECF244321}">
                  <p14:modId xmlns:p14="http://schemas.microsoft.com/office/powerpoint/2010/main" val="352643941"/>
                </p:ext>
              </p:extLst>
            </p:nvPr>
          </p:nvGraphicFramePr>
          <p:xfrm>
            <a:off x="2143842" y="2338223"/>
            <a:ext cx="4759386" cy="33886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</p:grpSp>
      <p:sp>
        <p:nvSpPr>
          <p:cNvPr id="31" name="Down Arrow 30"/>
          <p:cNvSpPr/>
          <p:nvPr/>
        </p:nvSpPr>
        <p:spPr>
          <a:xfrm>
            <a:off x="652950" y="1730567"/>
            <a:ext cx="450363" cy="4786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05" tIns="41304" rIns="82605" bIns="41304" rtlCol="0" anchor="ctr"/>
          <a:lstStyle/>
          <a:p>
            <a:pPr algn="ctr" defTabSz="826102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04937" y="3334488"/>
            <a:ext cx="1295751" cy="1438158"/>
            <a:chOff x="8196154" y="4380678"/>
            <a:chExt cx="1428476" cy="1585303"/>
          </a:xfrm>
        </p:grpSpPr>
        <p:pic>
          <p:nvPicPr>
            <p:cNvPr id="1028" name="Picture 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154" y="4380678"/>
              <a:ext cx="1428476" cy="1585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8341909" y="5538911"/>
              <a:ext cx="1130401" cy="32229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lIns="91430" tIns="45716" rIns="91430" bIns="45716" rtlCol="0">
              <a:spAutoFit/>
            </a:bodyPr>
            <a:lstStyle/>
            <a:p>
              <a:pPr algn="ctr" defTabSz="826102"/>
              <a:r>
                <a:rPr lang="it-IT" sz="1300" dirty="0">
                  <a:solidFill>
                    <a:srgbClr val="C00000"/>
                  </a:solidFill>
                </a:rPr>
                <a:t>VME Master</a:t>
              </a:r>
            </a:p>
          </p:txBody>
        </p:sp>
      </p:grpSp>
      <p:sp>
        <p:nvSpPr>
          <p:cNvPr id="16" name="Left-Right Arrow 15"/>
          <p:cNvSpPr/>
          <p:nvPr/>
        </p:nvSpPr>
        <p:spPr>
          <a:xfrm>
            <a:off x="6008984" y="3498743"/>
            <a:ext cx="664590" cy="605297"/>
          </a:xfrm>
          <a:prstGeom prst="leftRightArrow">
            <a:avLst>
              <a:gd name="adj1" fmla="val 67765"/>
              <a:gd name="adj2" fmla="val 23352"/>
            </a:avLst>
          </a:prstGeom>
          <a:solidFill>
            <a:srgbClr val="CCFFCC"/>
          </a:solidFill>
          <a:ln w="127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05" tIns="41304" rIns="82605" bIns="41304" rtlCol="0" anchor="ctr"/>
          <a:lstStyle/>
          <a:p>
            <a:pPr algn="ctr" defTabSz="826102"/>
            <a:r>
              <a:rPr lang="it-IT" sz="1100" b="1" dirty="0">
                <a:solidFill>
                  <a:srgbClr val="006600"/>
                </a:solidFill>
              </a:rPr>
              <a:t>VME (64x)</a:t>
            </a:r>
          </a:p>
        </p:txBody>
      </p:sp>
      <p:sp>
        <p:nvSpPr>
          <p:cNvPr id="6" name="Rectangle 5"/>
          <p:cNvSpPr/>
          <p:nvPr/>
        </p:nvSpPr>
        <p:spPr>
          <a:xfrm>
            <a:off x="7568924" y="2886582"/>
            <a:ext cx="1371667" cy="1807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82945" tIns="41473" rIns="82945" bIns="41473">
            <a:spAutoFit/>
          </a:bodyPr>
          <a:lstStyle/>
          <a:p>
            <a:pPr defTabSz="826102"/>
            <a:r>
              <a:rPr lang="it-IT" sz="1400" dirty="0"/>
              <a:t>Adopted by University of Virginia (&gt;100k chs), Hampton University/MUSE (</a:t>
            </a:r>
            <a:r>
              <a:rPr lang="it-IT" sz="1400" dirty="0">
                <a:sym typeface="Symbol"/>
              </a:rPr>
              <a:t></a:t>
            </a:r>
            <a:r>
              <a:rPr lang="it-IT" sz="1400" dirty="0"/>
              <a:t>15k chs) and USTC (</a:t>
            </a:r>
            <a:r>
              <a:rPr lang="it-IT" sz="1400" dirty="0">
                <a:sym typeface="Symbol"/>
              </a:rPr>
              <a:t>10k chs)</a:t>
            </a:r>
          </a:p>
        </p:txBody>
      </p:sp>
      <p:sp>
        <p:nvSpPr>
          <p:cNvPr id="32" name="Left-Right Arrow 31"/>
          <p:cNvSpPr/>
          <p:nvPr/>
        </p:nvSpPr>
        <p:spPr>
          <a:xfrm>
            <a:off x="5997569" y="2274958"/>
            <a:ext cx="664590" cy="605297"/>
          </a:xfrm>
          <a:prstGeom prst="leftRightArrow">
            <a:avLst>
              <a:gd name="adj1" fmla="val 67765"/>
              <a:gd name="adj2" fmla="val 23352"/>
            </a:avLst>
          </a:prstGeom>
          <a:solidFill>
            <a:srgbClr val="CCFFCC"/>
          </a:solidFill>
          <a:ln w="127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05" tIns="41304" rIns="82605" bIns="41304" rtlCol="0" anchor="ctr"/>
          <a:lstStyle/>
          <a:p>
            <a:pPr algn="ctr" defTabSz="826102"/>
            <a:r>
              <a:rPr lang="it-IT" sz="1100" b="1" dirty="0">
                <a:solidFill>
                  <a:srgbClr val="006600"/>
                </a:solidFill>
              </a:rPr>
              <a:t>Opt. Fiber</a:t>
            </a:r>
          </a:p>
        </p:txBody>
      </p:sp>
      <p:sp>
        <p:nvSpPr>
          <p:cNvPr id="26" name="Pentagon 25"/>
          <p:cNvSpPr/>
          <p:nvPr/>
        </p:nvSpPr>
        <p:spPr>
          <a:xfrm>
            <a:off x="99162" y="4869791"/>
            <a:ext cx="1598868" cy="1636948"/>
          </a:xfrm>
          <a:prstGeom prst="homePlate">
            <a:avLst>
              <a:gd name="adj" fmla="val 1249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r>
              <a:rPr lang="it-IT" sz="1500" b="1" dirty="0">
                <a:solidFill>
                  <a:schemeClr val="tx1"/>
                </a:solidFill>
              </a:rPr>
              <a:t>Expected data rate about 10x larger than sustainable (due to the high luminosity) 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1567395" y="4869791"/>
            <a:ext cx="1632937" cy="1636948"/>
          </a:xfrm>
          <a:prstGeom prst="chevron">
            <a:avLst>
              <a:gd name="adj" fmla="val 1150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r>
              <a:rPr lang="it-IT" sz="1500" dirty="0" smtClean="0">
                <a:solidFill>
                  <a:schemeClr val="tx1"/>
                </a:solidFill>
              </a:rPr>
              <a:t>Need reliable real-time data suppression in firmware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37" name="Chevron 36"/>
          <p:cNvSpPr/>
          <p:nvPr/>
        </p:nvSpPr>
        <p:spPr>
          <a:xfrm>
            <a:off x="3111973" y="4869791"/>
            <a:ext cx="2178519" cy="1636948"/>
          </a:xfrm>
          <a:prstGeom prst="chevron">
            <a:avLst>
              <a:gd name="adj" fmla="val 1020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1" tIns="32656" rIns="65311" bIns="32656" rtlCol="0" anchor="ctr"/>
          <a:lstStyle/>
          <a:p>
            <a:r>
              <a:rPr lang="it-IT" sz="1500" dirty="0" smtClean="0">
                <a:solidFill>
                  <a:schemeClr val="tx1"/>
                </a:solidFill>
              </a:rPr>
              <a:t>Working on noise discriminating functions (</a:t>
            </a:r>
            <a:r>
              <a:rPr lang="it-IT" sz="1500" b="1" dirty="0" smtClean="0">
                <a:solidFill>
                  <a:schemeClr val="tx1"/>
                </a:solidFill>
              </a:rPr>
              <a:t>t</a:t>
            </a:r>
            <a:r>
              <a:rPr lang="it-IT" sz="1500" b="1" baseline="-25000" dirty="0" smtClean="0">
                <a:solidFill>
                  <a:schemeClr val="tx1"/>
                </a:solidFill>
              </a:rPr>
              <a:t>#</a:t>
            </a:r>
            <a:r>
              <a:rPr lang="it-IT" sz="1500" dirty="0" smtClean="0">
                <a:solidFill>
                  <a:schemeClr val="tx1"/>
                </a:solidFill>
              </a:rPr>
              <a:t> in plot) generated by Genetic Program. Tools (M.Russo/CT)</a:t>
            </a: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8382990" y="5664581"/>
            <a:ext cx="642232" cy="376932"/>
            <a:chOff x="9241664" y="6444133"/>
            <a:chExt cx="708016" cy="415498"/>
          </a:xfrm>
        </p:grpSpPr>
        <p:sp>
          <p:nvSpPr>
            <p:cNvPr id="50" name="TextBox 49"/>
            <p:cNvSpPr txBox="1"/>
            <p:nvPr/>
          </p:nvSpPr>
          <p:spPr>
            <a:xfrm>
              <a:off x="9258465" y="6444133"/>
              <a:ext cx="69121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b="1" dirty="0">
                  <a:solidFill>
                    <a:srgbClr val="800000"/>
                  </a:solidFill>
                </a:rPr>
                <a:t>Standard</a:t>
              </a:r>
            </a:p>
            <a:p>
              <a:r>
                <a:rPr lang="it-IT" sz="900" b="1" dirty="0">
                  <a:solidFill>
                    <a:srgbClr val="800000"/>
                  </a:solidFill>
                </a:rPr>
                <a:t>cuts</a:t>
              </a:r>
              <a:endParaRPr lang="en-US" sz="900" b="1" dirty="0">
                <a:solidFill>
                  <a:srgbClr val="800000"/>
                </a:solidFill>
              </a:endParaRPr>
            </a:p>
          </p:txBody>
        </p:sp>
        <p:sp>
          <p:nvSpPr>
            <p:cNvPr id="52" name="Right Brace 51"/>
            <p:cNvSpPr/>
            <p:nvPr/>
          </p:nvSpPr>
          <p:spPr>
            <a:xfrm>
              <a:off x="9241664" y="6460959"/>
              <a:ext cx="119128" cy="381847"/>
            </a:xfrm>
            <a:prstGeom prst="rightBrac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200748" y="6017122"/>
            <a:ext cx="672335" cy="369332"/>
            <a:chOff x="9241664" y="6444133"/>
            <a:chExt cx="741203" cy="407120"/>
          </a:xfrm>
        </p:grpSpPr>
        <p:sp>
          <p:nvSpPr>
            <p:cNvPr id="58" name="TextBox 57"/>
            <p:cNvSpPr txBox="1"/>
            <p:nvPr/>
          </p:nvSpPr>
          <p:spPr>
            <a:xfrm>
              <a:off x="9258465" y="6444133"/>
              <a:ext cx="724402" cy="4071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900" b="1" dirty="0">
                  <a:solidFill>
                    <a:srgbClr val="003300"/>
                  </a:solidFill>
                </a:rPr>
                <a:t>Genetic</a:t>
              </a:r>
            </a:p>
            <a:p>
              <a:r>
                <a:rPr lang="it-IT" sz="900" b="1" dirty="0">
                  <a:solidFill>
                    <a:srgbClr val="003300"/>
                  </a:solidFill>
                </a:rPr>
                <a:t>Prog. cuts</a:t>
              </a:r>
              <a:endParaRPr lang="en-US" sz="900" b="1" dirty="0">
                <a:solidFill>
                  <a:srgbClr val="003300"/>
                </a:solidFill>
              </a:endParaRPr>
            </a:p>
          </p:txBody>
        </p:sp>
        <p:sp>
          <p:nvSpPr>
            <p:cNvPr id="59" name="Right Brace 58"/>
            <p:cNvSpPr/>
            <p:nvPr/>
          </p:nvSpPr>
          <p:spPr>
            <a:xfrm>
              <a:off x="9241664" y="6460959"/>
              <a:ext cx="119128" cy="381847"/>
            </a:xfrm>
            <a:prstGeom prst="rightBrace">
              <a:avLst/>
            </a:prstGeom>
            <a:noFill/>
            <a:ln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7252" y="-33092"/>
            <a:ext cx="701005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Electronics and Data Suppression by A.I.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48" name="Rectangle 47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ejlab12_logo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55" name="Rectangle 54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5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1"/>
          <p:cNvSpPr>
            <a:spLocks noChangeShapeType="1"/>
          </p:cNvSpPr>
          <p:nvPr/>
        </p:nvSpPr>
        <p:spPr bwMode="auto">
          <a:xfrm>
            <a:off x="4232275" y="2741613"/>
            <a:ext cx="0" cy="20637"/>
          </a:xfrm>
          <a:prstGeom prst="line">
            <a:avLst/>
          </a:prstGeom>
          <a:noFill/>
          <a:ln w="4700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2145" tIns="32146" rIns="32145" bIns="32146"/>
          <a:lstStyle/>
          <a:p>
            <a:endParaRPr lang="it-IT"/>
          </a:p>
        </p:txBody>
      </p:sp>
      <p:sp>
        <p:nvSpPr>
          <p:cNvPr id="20483" name="object 39"/>
          <p:cNvSpPr>
            <a:spLocks noChangeShapeType="1"/>
          </p:cNvSpPr>
          <p:nvPr/>
        </p:nvSpPr>
        <p:spPr bwMode="auto">
          <a:xfrm>
            <a:off x="4381500" y="2741613"/>
            <a:ext cx="0" cy="20637"/>
          </a:xfrm>
          <a:prstGeom prst="line">
            <a:avLst/>
          </a:prstGeom>
          <a:noFill/>
          <a:ln w="4700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2145" tIns="32146" rIns="32145" bIns="32146"/>
          <a:lstStyle/>
          <a:p>
            <a:endParaRPr lang="it-IT"/>
          </a:p>
        </p:txBody>
      </p:sp>
      <p:sp>
        <p:nvSpPr>
          <p:cNvPr id="20484" name="object 61"/>
          <p:cNvSpPr>
            <a:spLocks noChangeArrowheads="1"/>
          </p:cNvSpPr>
          <p:nvPr/>
        </p:nvSpPr>
        <p:spPr bwMode="auto">
          <a:xfrm>
            <a:off x="1208088" y="1179513"/>
            <a:ext cx="1376362" cy="454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2145" tIns="32146" rIns="32145" bIns="32146"/>
          <a:lstStyle>
            <a:lvl1pPr defTabSz="64135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defTabSz="6413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defTabSz="6413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defTabSz="64135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defTabSz="64135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latin typeface="Arial" pitchFamily="34" charset="0"/>
              <a:sym typeface="Arial" pitchFamily="34" charset="0"/>
            </a:endParaRPr>
          </a:p>
        </p:txBody>
      </p:sp>
      <p:pic>
        <p:nvPicPr>
          <p:cNvPr id="20486" name="Immagine 1" descr="Screen Shot 2018-05-26 at 21.26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2846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ttangolo 15"/>
          <p:cNvSpPr>
            <a:spLocks noChangeArrowheads="1"/>
          </p:cNvSpPr>
          <p:nvPr/>
        </p:nvSpPr>
        <p:spPr bwMode="auto">
          <a:xfrm>
            <a:off x="250825" y="5805488"/>
            <a:ext cx="8893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defTabSz="320675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defTabSz="320675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defTabSz="32067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defTabSz="320675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defTabSz="320675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defTabSz="320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defTabSz="320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defTabSz="320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defTabSz="320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Rollable stand to move gantry + HCAL-J together without need to disconnect cables</a:t>
            </a:r>
          </a:p>
        </p:txBody>
      </p:sp>
      <p:pic>
        <p:nvPicPr>
          <p:cNvPr id="20488" name="Picture 1" descr="Screen Shot 2017-01-23 at 5.25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42481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3441" y="-76200"/>
            <a:ext cx="55579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HCAL-J Stand and Cable Gantry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2" name="Rectangle 11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415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INFN Catania contribution…"/>
          <p:cNvSpPr txBox="1">
            <a:spLocks noChangeArrowheads="1"/>
          </p:cNvSpPr>
          <p:nvPr/>
        </p:nvSpPr>
        <p:spPr bwMode="auto">
          <a:xfrm>
            <a:off x="4943250" y="3831646"/>
            <a:ext cx="4173537" cy="282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2144" tIns="32144" rIns="32144" bIns="32144">
            <a:spAutoFit/>
          </a:bodyPr>
          <a:lstStyle>
            <a:lvl1pPr defTabSz="64135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defTabSz="6413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defTabSz="6413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defTabSz="64135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defTabSz="64135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b="1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CURRENT AND FUTURE ACTIVITY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400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Pct val="100000"/>
              <a:buFontTx/>
              <a:buChar char="-"/>
            </a:pP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Procuring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part of the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electronics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module</a:t>
            </a:r>
            <a:endParaRPr lang="it-IT" altLang="it-IT" sz="1400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eaLnBrk="1" hangingPunct="1">
              <a:spcBef>
                <a:spcPts val="850"/>
              </a:spcBef>
              <a:buClrTx/>
              <a:buSzPct val="100000"/>
              <a:buFontTx/>
              <a:buChar char="-"/>
            </a:pP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Contributing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to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electronics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setup of HCAL</a:t>
            </a:r>
          </a:p>
          <a:p>
            <a:pPr eaLnBrk="1" hangingPunct="1">
              <a:spcBef>
                <a:spcPts val="850"/>
              </a:spcBef>
              <a:buClrTx/>
              <a:buSzPct val="100000"/>
              <a:buFontTx/>
              <a:buChar char="-"/>
            </a:pP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Procuring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of the mobile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platform</a:t>
            </a:r>
            <a:endParaRPr lang="it-IT" altLang="it-IT" sz="1400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eaLnBrk="1" hangingPunct="1">
              <a:spcBef>
                <a:spcPts val="850"/>
              </a:spcBef>
              <a:buClrTx/>
              <a:buSzPct val="100000"/>
              <a:buFontTx/>
              <a:buChar char="-"/>
            </a:pP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Complete the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cable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gantry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and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rollable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stand</a:t>
            </a:r>
          </a:p>
          <a:p>
            <a:pPr eaLnBrk="1" hangingPunct="1">
              <a:spcBef>
                <a:spcPts val="850"/>
              </a:spcBef>
              <a:buClrTx/>
              <a:buSzPct val="100000"/>
              <a:buFontTx/>
              <a:buChar char="-"/>
            </a:pP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Testing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detector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modules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at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Jlab</a:t>
            </a:r>
            <a:endParaRPr lang="it-IT" altLang="it-IT" sz="1400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</a:rPr>
              <a:t>Contributing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</a:rPr>
              <a:t>electronics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</a:rPr>
              <a:t> setup of HCAL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</a:rPr>
              <a:t>Procuring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</a:rPr>
              <a:t> part of the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</a:rPr>
              <a:t>Electronics</a:t>
            </a:r>
            <a:r>
              <a:rPr lang="it-IT" altLang="it-IT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sz="1400" dirty="0" err="1">
                <a:latin typeface="Times New Roman" pitchFamily="18" charset="0"/>
                <a:cs typeface="Times New Roman" pitchFamily="18" charset="0"/>
              </a:rPr>
              <a:t>modules</a:t>
            </a:r>
            <a:endParaRPr lang="it-IT" altLang="it-IT" sz="1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850"/>
              </a:spcBef>
              <a:buClrTx/>
              <a:buSzPct val="100000"/>
              <a:buFontTx/>
              <a:buChar char="-"/>
            </a:pPr>
            <a:endParaRPr lang="it-IT" altLang="it-IT" sz="1800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grpSp>
        <p:nvGrpSpPr>
          <p:cNvPr id="23556" name="Gruppo"/>
          <p:cNvGrpSpPr>
            <a:grpSpLocks/>
          </p:cNvGrpSpPr>
          <p:nvPr/>
        </p:nvGrpSpPr>
        <p:grpSpPr bwMode="auto">
          <a:xfrm>
            <a:off x="-155575" y="3781505"/>
            <a:ext cx="4913313" cy="2683049"/>
            <a:chOff x="0" y="537872"/>
            <a:chExt cx="6986920" cy="3815812"/>
          </a:xfrm>
        </p:grpSpPr>
        <p:sp>
          <p:nvSpPr>
            <p:cNvPr id="23557" name="INFN Catania contribution…"/>
            <p:cNvSpPr txBox="1">
              <a:spLocks noChangeArrowheads="1"/>
            </p:cNvSpPr>
            <p:nvPr/>
          </p:nvSpPr>
          <p:spPr bwMode="auto">
            <a:xfrm>
              <a:off x="1191953" y="537872"/>
              <a:ext cx="4920260" cy="43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8" tIns="45718" rIns="45718" bIns="4571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 b="1" dirty="0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PAST ACTIVITY </a:t>
              </a:r>
            </a:p>
          </p:txBody>
        </p:sp>
        <p:sp>
          <p:nvSpPr>
            <p:cNvPr id="442" name="Organize the construction:…"/>
            <p:cNvSpPr txBox="1"/>
            <p:nvPr/>
          </p:nvSpPr>
          <p:spPr>
            <a:xfrm>
              <a:off x="1191953" y="2062963"/>
              <a:ext cx="5794967" cy="22907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lIns="50800" tIns="50800" rIns="50800" bIns="50800" anchor="ctr">
              <a:spAutoFit/>
            </a:bodyPr>
            <a:lstStyle/>
            <a:p>
              <a:pPr algn="just" defTabSz="642915">
                <a:defRPr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400" dirty="0" smtClean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160729" indent="-160729" algn="just" defTabSz="642915">
                <a:buClr>
                  <a:srgbClr val="000000"/>
                </a:buClr>
                <a:buSzPct val="100000"/>
                <a:buFontTx/>
                <a:buChar char="-"/>
                <a:defRPr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Organize </a:t>
              </a:r>
              <a:r>
                <a:rPr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the construction:</a:t>
              </a:r>
            </a:p>
            <a:p>
              <a:pPr algn="just" defTabSz="642915">
                <a:defRPr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      - procur</a:t>
              </a:r>
              <a:r>
                <a:rPr lang="it-IT" sz="14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ing</a:t>
              </a:r>
              <a:r>
                <a:rPr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 of the WLS</a:t>
              </a:r>
            </a:p>
            <a:p>
              <a:pPr algn="just" defTabSz="642915">
                <a:defRPr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      - procur</a:t>
              </a:r>
              <a:r>
                <a:rPr lang="it-IT" sz="14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ing</a:t>
              </a:r>
              <a:r>
                <a:rPr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 of the LG</a:t>
              </a:r>
              <a:endParaRPr lang="it-IT"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just" defTabSz="642915">
                <a:defRPr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it-IT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      </a:t>
              </a:r>
              <a:r>
                <a:rPr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- procur</a:t>
              </a:r>
              <a:r>
                <a:rPr lang="it-IT" sz="14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ing</a:t>
              </a:r>
              <a:r>
                <a:rPr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 of the iron absorbers</a:t>
              </a:r>
              <a:endParaRPr lang="it-IT"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1" indent="321457" algn="just" defTabSz="642915">
                <a:defRPr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just" defTabSz="642915">
                <a:defRPr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-  PMT</a:t>
              </a:r>
              <a:r>
                <a:rPr lang="it-IT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s’ </a:t>
              </a:r>
              <a:r>
                <a:rPr lang="it-IT" sz="1400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test</a:t>
              </a: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559" name="Development of the HCAL-J concept in the framework of the Consortium CMU/INFN-CT/JLab (working group of the Hall A Collaboration)"/>
            <p:cNvSpPr txBox="1">
              <a:spLocks noChangeArrowheads="1"/>
            </p:cNvSpPr>
            <p:nvPr/>
          </p:nvSpPr>
          <p:spPr bwMode="auto">
            <a:xfrm>
              <a:off x="0" y="972002"/>
              <a:ext cx="5793843" cy="1371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marL="1028700" indent="-227013"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Arial" pitchFamily="34" charset="0"/>
                <a:buChar char="-"/>
              </a:pPr>
              <a:r>
                <a:rPr lang="it-IT" altLang="it-IT" sz="1400" dirty="0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Development of the HCAL-J </a:t>
              </a:r>
              <a:r>
                <a:rPr lang="it-IT" altLang="it-IT" sz="1400" dirty="0" err="1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concept</a:t>
              </a:r>
              <a:r>
                <a:rPr lang="it-IT" altLang="it-IT" sz="1400" dirty="0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 in the </a:t>
              </a:r>
              <a:r>
                <a:rPr lang="it-IT" altLang="it-IT" sz="1400" dirty="0" err="1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framework</a:t>
              </a:r>
              <a:r>
                <a:rPr lang="it-IT" altLang="it-IT" sz="1400" dirty="0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 of the </a:t>
              </a:r>
              <a:r>
                <a:rPr lang="it-IT" altLang="it-IT" sz="1400" dirty="0" err="1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Consortium</a:t>
              </a:r>
              <a:r>
                <a:rPr lang="it-IT" altLang="it-IT" sz="1400" dirty="0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 CMU/INFN-CT/JLab (</a:t>
              </a:r>
              <a:r>
                <a:rPr lang="it-IT" altLang="it-IT" sz="1400" dirty="0" err="1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working</a:t>
              </a:r>
              <a:r>
                <a:rPr lang="it-IT" altLang="it-IT" sz="1400" dirty="0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 </a:t>
              </a:r>
              <a:r>
                <a:rPr lang="it-IT" altLang="it-IT" sz="1400" dirty="0" err="1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group</a:t>
              </a:r>
              <a:r>
                <a:rPr lang="it-IT" altLang="it-IT" sz="1400" dirty="0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 of the Hall A Collaboration</a:t>
              </a:r>
              <a:r>
                <a:rPr lang="it-IT" altLang="it-IT" sz="1400" dirty="0" smtClean="0"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)</a:t>
              </a:r>
              <a:endParaRPr lang="it-IT" altLang="it-IT" sz="1400" dirty="0">
                <a:latin typeface="Times New Roman" pitchFamily="18" charset="0"/>
                <a:cs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31174" y="-76200"/>
            <a:ext cx="58224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HCAL-J: INFN-CT Contribution </a:t>
            </a:r>
            <a:endParaRPr lang="en-US" sz="32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1" name="Rectangle 10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ejlab12_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ea7cf9c7-2e7f-4ef0-95c3-056d805f691b.JPG" descr="ea7cf9c7-2e7f-4ef0-95c3-056d805f691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238693"/>
            <a:ext cx="3105809" cy="232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7738" y="789213"/>
            <a:ext cx="369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HCAL-J </a:t>
            </a:r>
            <a:r>
              <a:rPr lang="en-US" dirty="0"/>
              <a:t>m</a:t>
            </a:r>
            <a:r>
              <a:rPr lang="en-US" dirty="0" smtClean="0"/>
              <a:t>odules ready for assembling</a:t>
            </a:r>
            <a:endParaRPr lang="en-US" dirty="0"/>
          </a:p>
        </p:txBody>
      </p:sp>
      <p:pic>
        <p:nvPicPr>
          <p:cNvPr id="21" name="IMG_3858.JPG" descr="IMG_3858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0" b="3801"/>
          <a:stretch>
            <a:fillRect/>
          </a:stretch>
        </p:blipFill>
        <p:spPr bwMode="auto">
          <a:xfrm>
            <a:off x="682625" y="1158545"/>
            <a:ext cx="3424989" cy="248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84608" y="756947"/>
            <a:ext cx="185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test-stand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895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867081" y="5490061"/>
            <a:ext cx="1846300" cy="9688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53305" y="818275"/>
            <a:ext cx="1846300" cy="9978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53305" y="1816131"/>
            <a:ext cx="1846300" cy="12881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53305" y="3104275"/>
            <a:ext cx="1846300" cy="237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706692" y="4201916"/>
            <a:ext cx="6236070" cy="12790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15711" y="3113346"/>
            <a:ext cx="6236070" cy="1097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715711" y="818275"/>
            <a:ext cx="623607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12306" y="5490060"/>
            <a:ext cx="6236070" cy="9615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35758" y="-76200"/>
            <a:ext cx="31264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JLab12 Projects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46401" y="890843"/>
            <a:ext cx="619527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Nucleon 3D</a:t>
            </a:r>
            <a:r>
              <a:rPr lang="en-US" sz="1600" dirty="0" smtClean="0"/>
              <a:t>                 </a:t>
            </a:r>
            <a:r>
              <a:rPr lang="en-US" sz="1400" dirty="0" smtClean="0"/>
              <a:t>E12</a:t>
            </a:r>
            <a:r>
              <a:rPr lang="en-US" sz="1400" dirty="0"/>
              <a:t>-07-109  Proton form factor </a:t>
            </a:r>
            <a:r>
              <a:rPr lang="en-US" sz="1400" dirty="0" smtClean="0"/>
              <a:t>                              2022</a:t>
            </a:r>
          </a:p>
          <a:p>
            <a:r>
              <a:rPr lang="en-US" sz="1400" dirty="0" smtClean="0"/>
              <a:t>RM1, CT, BA                      E12-17-004  Neutron form factor                            2022</a:t>
            </a:r>
            <a:endParaRPr lang="en-US" sz="1400" dirty="0"/>
          </a:p>
          <a:p>
            <a:r>
              <a:rPr lang="en-US" sz="1400" dirty="0"/>
              <a:t>                                            </a:t>
            </a:r>
            <a:r>
              <a:rPr lang="en-US" sz="1400" dirty="0" smtClean="0"/>
              <a:t>E12</a:t>
            </a:r>
            <a:r>
              <a:rPr lang="en-US" sz="1400" dirty="0"/>
              <a:t>-09-018  SIDIS off neutron (</a:t>
            </a:r>
            <a:r>
              <a:rPr lang="en-US" sz="1400" baseline="30000" dirty="0"/>
              <a:t>3</a:t>
            </a:r>
            <a:r>
              <a:rPr lang="en-US" sz="1400" dirty="0"/>
              <a:t>He</a:t>
            </a:r>
            <a:r>
              <a:rPr lang="en-US" sz="1400" dirty="0" smtClean="0"/>
              <a:t>)                        2023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FE, LNF,GE</a:t>
            </a:r>
            <a:r>
              <a:rPr lang="en-US" sz="1600" dirty="0" smtClean="0"/>
              <a:t>                      </a:t>
            </a:r>
            <a:r>
              <a:rPr lang="en-US" sz="1400" dirty="0" smtClean="0"/>
              <a:t>E12-06-112    Quark dynamics                                  2018-</a:t>
            </a:r>
          </a:p>
          <a:p>
            <a:r>
              <a:rPr lang="en-US" sz="1400" dirty="0" smtClean="0"/>
              <a:t>                                             E12-12-008    TMDs                                                    2018-</a:t>
            </a:r>
          </a:p>
          <a:p>
            <a:r>
              <a:rPr lang="en-US" sz="1400" dirty="0" smtClean="0"/>
              <a:t>                                             C12</a:t>
            </a:r>
            <a:r>
              <a:rPr lang="en-US" sz="1400" dirty="0"/>
              <a:t>-11-111    TMDs                                                    2021</a:t>
            </a:r>
          </a:p>
          <a:p>
            <a:r>
              <a:rPr lang="en-US" sz="1400" dirty="0" smtClean="0"/>
              <a:t>                                             C12-12-009    </a:t>
            </a:r>
            <a:r>
              <a:rPr lang="en-US" sz="1400" dirty="0" err="1" smtClean="0"/>
              <a:t>Dihadron</a:t>
            </a:r>
            <a:r>
              <a:rPr lang="en-US" sz="1400" dirty="0" smtClean="0"/>
              <a:t> probes                                2021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  <a:p>
            <a:r>
              <a:rPr lang="en-US" sz="1600" b="1" dirty="0" smtClean="0"/>
              <a:t>Spectroscopy</a:t>
            </a:r>
            <a:r>
              <a:rPr lang="en-US" b="1" dirty="0" smtClean="0"/>
              <a:t> </a:t>
            </a:r>
            <a:r>
              <a:rPr lang="en-US" dirty="0" smtClean="0"/>
              <a:t>             </a:t>
            </a:r>
            <a:r>
              <a:rPr lang="en-US" sz="1400" dirty="0" smtClean="0"/>
              <a:t>E12-11-005     MESONX                                             2018-</a:t>
            </a:r>
            <a:endParaRPr lang="en-US" sz="1400" dirty="0"/>
          </a:p>
          <a:p>
            <a:r>
              <a:rPr lang="en-US" sz="1400" dirty="0" smtClean="0"/>
              <a:t>GE, RM2, TO, PV                 E12-12-001A   J/psi and </a:t>
            </a:r>
            <a:r>
              <a:rPr lang="en-US" sz="1400" dirty="0" err="1" smtClean="0"/>
              <a:t>penta</a:t>
            </a:r>
            <a:r>
              <a:rPr lang="en-US" sz="1400" dirty="0" smtClean="0"/>
              <a:t>-quark                     2018-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</a:t>
            </a:r>
            <a:r>
              <a:rPr lang="en-US" sz="1400" dirty="0" smtClean="0"/>
              <a:t> E12-16-010    Hybrid Baryons                                  2018-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  <a:p>
            <a:r>
              <a:rPr lang="en-US" sz="1600" b="1" dirty="0" smtClean="0"/>
              <a:t>Dark Sector</a:t>
            </a:r>
            <a:r>
              <a:rPr lang="en-US" sz="1600" dirty="0" smtClean="0"/>
              <a:t>                   </a:t>
            </a:r>
            <a:r>
              <a:rPr lang="en-US" sz="1400" dirty="0" smtClean="0"/>
              <a:t>E12-11-006  HPS                                                        2017-</a:t>
            </a:r>
          </a:p>
          <a:p>
            <a:r>
              <a:rPr lang="en-US" sz="1400" dirty="0" smtClean="0"/>
              <a:t>GE, CT, PV, LNS </a:t>
            </a:r>
          </a:p>
          <a:p>
            <a:r>
              <a:rPr lang="en-US" sz="1400" dirty="0" smtClean="0"/>
              <a:t>RM2, TO, PD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          E12-16-001  BDX                                                       2019-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600" b="1" dirty="0"/>
              <a:t>Nuclear Potentials </a:t>
            </a:r>
            <a:r>
              <a:rPr lang="en-US" sz="1600" dirty="0"/>
              <a:t>    </a:t>
            </a:r>
            <a:r>
              <a:rPr lang="en-US" sz="1400" dirty="0"/>
              <a:t>E12-17-003  Lambda-</a:t>
            </a:r>
            <a:r>
              <a:rPr lang="en-US" sz="1400" dirty="0" err="1"/>
              <a:t>nn</a:t>
            </a:r>
            <a:r>
              <a:rPr lang="en-US" sz="1400" dirty="0"/>
              <a:t> off </a:t>
            </a:r>
            <a:r>
              <a:rPr lang="en-US" sz="1400" dirty="0" err="1"/>
              <a:t>trithium</a:t>
            </a:r>
            <a:r>
              <a:rPr lang="en-US" sz="1400" dirty="0"/>
              <a:t> (</a:t>
            </a:r>
            <a:r>
              <a:rPr lang="en-US" sz="1400" baseline="30000" dirty="0"/>
              <a:t>3</a:t>
            </a:r>
            <a:r>
              <a:rPr lang="en-US" sz="1400" dirty="0"/>
              <a:t>H)                2018         </a:t>
            </a:r>
          </a:p>
          <a:p>
            <a:r>
              <a:rPr lang="en-US" sz="1400" dirty="0"/>
              <a:t>RM1                                   E12-11-101  PREX-II: neutron skin                            2019</a:t>
            </a:r>
          </a:p>
          <a:p>
            <a:r>
              <a:rPr lang="en-US" sz="1400" dirty="0"/>
              <a:t>                                            E12-15-008  Lambda </a:t>
            </a:r>
            <a:r>
              <a:rPr lang="en-US" sz="1400" dirty="0" err="1"/>
              <a:t>hypernuclei</a:t>
            </a:r>
            <a:r>
              <a:rPr lang="en-US" sz="1400" dirty="0"/>
              <a:t>                             </a:t>
            </a:r>
            <a:r>
              <a:rPr lang="en-US" sz="1400" dirty="0" smtClean="0"/>
              <a:t>2024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36019" y="-54301"/>
            <a:ext cx="1736373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Tracker SBS</a:t>
            </a:r>
          </a:p>
          <a:p>
            <a:r>
              <a:rPr lang="en-US" sz="1600" dirty="0" smtClean="0"/>
              <a:t>HCAL-J</a:t>
            </a:r>
          </a:p>
          <a:p>
            <a:r>
              <a:rPr lang="en-US" sz="1400" dirty="0" smtClean="0"/>
              <a:t>(Pre-assembling)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600" dirty="0" smtClean="0"/>
              <a:t>RICH1 </a:t>
            </a:r>
            <a:r>
              <a:rPr lang="en-US" sz="1400" dirty="0"/>
              <a:t>(</a:t>
            </a:r>
            <a:r>
              <a:rPr lang="en-US" sz="1400" dirty="0" smtClean="0"/>
              <a:t>Installed)</a:t>
            </a:r>
            <a:endParaRPr lang="en-US" sz="1400" dirty="0"/>
          </a:p>
          <a:p>
            <a:r>
              <a:rPr lang="en-US" sz="1600" dirty="0"/>
              <a:t>RICH2 </a:t>
            </a:r>
            <a:r>
              <a:rPr lang="en-US" sz="1400" dirty="0"/>
              <a:t>(</a:t>
            </a:r>
            <a:r>
              <a:rPr lang="en-US" sz="1400" dirty="0" err="1" smtClean="0"/>
              <a:t>Costruction</a:t>
            </a:r>
            <a:r>
              <a:rPr lang="en-US" sz="1400" dirty="0" smtClean="0"/>
              <a:t>)</a:t>
            </a:r>
            <a:endParaRPr lang="en-US" sz="1400" dirty="0"/>
          </a:p>
          <a:p>
            <a:r>
              <a:rPr lang="en-US" sz="1600" dirty="0" smtClean="0"/>
              <a:t>HD-Ice </a:t>
            </a:r>
            <a:r>
              <a:rPr lang="en-US" sz="1400" dirty="0" smtClean="0"/>
              <a:t>(Test)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Forward Tagger</a:t>
            </a:r>
          </a:p>
          <a:p>
            <a:r>
              <a:rPr lang="en-US" sz="1400" dirty="0" smtClean="0"/>
              <a:t>(installed)</a:t>
            </a:r>
            <a:endParaRPr lang="en-US" sz="14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Cristal </a:t>
            </a:r>
            <a:r>
              <a:rPr lang="en-US" sz="1600" dirty="0" err="1" smtClean="0"/>
              <a:t>Calorimetry</a:t>
            </a:r>
            <a:r>
              <a:rPr lang="en-US" sz="1600" dirty="0" smtClean="0"/>
              <a:t>  </a:t>
            </a:r>
            <a:endParaRPr lang="en-US" sz="1600" dirty="0"/>
          </a:p>
          <a:p>
            <a:r>
              <a:rPr lang="en-US" sz="1400" dirty="0" smtClean="0"/>
              <a:t>(Readout Develop.)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0095" y="3122420"/>
            <a:ext cx="704139" cy="109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/>
        </p:nvSpPr>
        <p:spPr>
          <a:xfrm>
            <a:off x="149166" y="827347"/>
            <a:ext cx="704139" cy="2285999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/>
          <p:cNvSpPr/>
          <p:nvPr/>
        </p:nvSpPr>
        <p:spPr>
          <a:xfrm rot="10800000">
            <a:off x="140092" y="827346"/>
            <a:ext cx="704139" cy="2286000"/>
          </a:xfrm>
          <a:prstGeom prst="rtTriangle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32"/>
          <p:cNvSpPr/>
          <p:nvPr/>
        </p:nvSpPr>
        <p:spPr>
          <a:xfrm>
            <a:off x="149163" y="4220060"/>
            <a:ext cx="704141" cy="127000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Triangle 33"/>
          <p:cNvSpPr/>
          <p:nvPr/>
        </p:nvSpPr>
        <p:spPr>
          <a:xfrm rot="10800000">
            <a:off x="149165" y="4220060"/>
            <a:ext cx="704138" cy="1270000"/>
          </a:xfrm>
          <a:prstGeom prst="rt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9162" y="5490061"/>
            <a:ext cx="704139" cy="9615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4029" y="827347"/>
            <a:ext cx="704139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Sala</a:t>
            </a:r>
            <a:r>
              <a:rPr lang="en-US" sz="1600" dirty="0" smtClean="0"/>
              <a:t>-B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err="1" smtClean="0"/>
              <a:t>Sala</a:t>
            </a:r>
            <a:r>
              <a:rPr lang="en-US" sz="1600" dirty="0" smtClean="0"/>
              <a:t>-A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err="1" smtClean="0"/>
              <a:t>Sala</a:t>
            </a:r>
            <a:r>
              <a:rPr lang="en-US" sz="1600" dirty="0" smtClean="0"/>
              <a:t>-B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err="1" smtClean="0"/>
              <a:t>Sala</a:t>
            </a:r>
            <a:r>
              <a:rPr lang="en-US" sz="1600" dirty="0" smtClean="0"/>
              <a:t>-A</a:t>
            </a:r>
            <a:endParaRPr lang="en-US" sz="1600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38" name="Rectangle 37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87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072" y="561060"/>
            <a:ext cx="5134429" cy="3339654"/>
            <a:chOff x="136072" y="561060"/>
            <a:chExt cx="5134429" cy="33396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786" y="561060"/>
              <a:ext cx="5043715" cy="314029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36072" y="3546945"/>
              <a:ext cx="1850572" cy="353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47629" y="-76200"/>
            <a:ext cx="398956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HCAL-J: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Cosmic Test</a:t>
            </a:r>
            <a:endParaRPr lang="en-US" sz="32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1" name="Rectangle 10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60" name="Gruppo"/>
          <p:cNvGrpSpPr/>
          <p:nvPr/>
        </p:nvGrpSpPr>
        <p:grpSpPr>
          <a:xfrm>
            <a:off x="226786" y="3646931"/>
            <a:ext cx="3592285" cy="2981650"/>
            <a:chOff x="-315162" y="-143088"/>
            <a:chExt cx="6071677" cy="4720304"/>
          </a:xfrm>
        </p:grpSpPr>
        <p:pic>
          <p:nvPicPr>
            <p:cNvPr id="61" name="barre.pdf" descr="barre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989" y="590419"/>
              <a:ext cx="5736526" cy="398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" name="Figure 18. Trend of the amplitude when we change HV, for module number 5."/>
            <p:cNvSpPr txBox="1"/>
            <p:nvPr/>
          </p:nvSpPr>
          <p:spPr>
            <a:xfrm>
              <a:off x="-315162" y="-143088"/>
              <a:ext cx="5153890" cy="993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9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lang="it-IT" sz="1200" dirty="0" err="1"/>
                <a:t>A</a:t>
              </a:r>
              <a:r>
                <a:rPr lang="it-IT" sz="1200" dirty="0" err="1" smtClean="0"/>
                <a:t>vg</a:t>
              </a:r>
              <a:r>
                <a:rPr lang="it-IT" sz="1200" dirty="0" smtClean="0"/>
                <a:t>. </a:t>
              </a:r>
              <a:r>
                <a:rPr sz="1200" dirty="0" smtClean="0"/>
                <a:t>amplitude </a:t>
              </a:r>
              <a:r>
                <a:rPr lang="en-US" sz="1200" dirty="0" smtClean="0"/>
                <a:t>vs HV (module 5)</a:t>
              </a:r>
              <a:endParaRPr lang="it-IT" sz="1200" dirty="0" smtClean="0"/>
            </a:p>
          </p:txBody>
        </p:sp>
      </p:grpSp>
      <p:grpSp>
        <p:nvGrpSpPr>
          <p:cNvPr id="64" name="Gruppo"/>
          <p:cNvGrpSpPr/>
          <p:nvPr/>
        </p:nvGrpSpPr>
        <p:grpSpPr>
          <a:xfrm>
            <a:off x="4802248" y="4125712"/>
            <a:ext cx="3851381" cy="2385395"/>
            <a:chOff x="0" y="0"/>
            <a:chExt cx="4403314" cy="3106993"/>
          </a:xfrm>
        </p:grpSpPr>
        <p:pic>
          <p:nvPicPr>
            <p:cNvPr id="65" name="t5_for_report.pdf" descr="t5_for_report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03315" cy="2965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" name="T5 vertical track"/>
            <p:cNvSpPr txBox="1"/>
            <p:nvPr/>
          </p:nvSpPr>
          <p:spPr>
            <a:xfrm>
              <a:off x="1240561" y="2912294"/>
              <a:ext cx="1922224" cy="194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900"/>
              </a:lvl1pPr>
            </a:lstStyle>
            <a:p>
              <a:r>
                <a:t>T5 vertical track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25786" y="3873501"/>
            <a:ext cx="3582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Estimated time resolution 1.4 ns  (15 cm track)</a:t>
            </a:r>
            <a:endParaRPr lang="en-US" sz="1400" dirty="0"/>
          </a:p>
        </p:txBody>
      </p:sp>
      <p:pic>
        <p:nvPicPr>
          <p:cNvPr id="70" name="c5.pdf" descr="c5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6868" y="999451"/>
            <a:ext cx="3531062" cy="254749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266217" y="1569350"/>
            <a:ext cx="1280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fADC</a:t>
            </a:r>
            <a:r>
              <a:rPr lang="en-US" sz="1400" dirty="0" smtClean="0"/>
              <a:t> spectrum</a:t>
            </a:r>
          </a:p>
          <a:p>
            <a:r>
              <a:rPr lang="en-US" sz="1400" smtClean="0"/>
              <a:t>(typical)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7339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6" y="2675042"/>
            <a:ext cx="4418947" cy="39732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50079" y="-76200"/>
            <a:ext cx="184666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32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1" name="Rectangle 10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20205" y="-76200"/>
            <a:ext cx="24098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Dark Sector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699" y="1218168"/>
            <a:ext cx="2702871" cy="1631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22" y="1189135"/>
            <a:ext cx="2702871" cy="163104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76268" y="2057400"/>
            <a:ext cx="392550" cy="281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20143" y="1465943"/>
            <a:ext cx="392550" cy="281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86717" y="143938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+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486717" y="1994221"/>
            <a:ext cx="328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-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898979" y="854029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CEBAF intense high-energy electron beam allows to cover unexplored regions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201" y="3001607"/>
            <a:ext cx="4423807" cy="359864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02607" y="865084"/>
            <a:ext cx="740096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n 25"/>
          <p:cNvSpPr/>
          <p:nvPr/>
        </p:nvSpPr>
        <p:spPr>
          <a:xfrm>
            <a:off x="330634" y="835269"/>
            <a:ext cx="480785" cy="480786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003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206894" y="732807"/>
            <a:ext cx="3792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New DATA TAKING in 2019 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24295" y="1085689"/>
            <a:ext cx="233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From </a:t>
            </a:r>
            <a:r>
              <a:rPr lang="it-IT" sz="2000" dirty="0" err="1" smtClean="0">
                <a:solidFill>
                  <a:srgbClr val="FF0000"/>
                </a:solidFill>
              </a:rPr>
              <a:t>June</a:t>
            </a:r>
            <a:r>
              <a:rPr lang="it-IT" sz="2000" dirty="0" smtClean="0">
                <a:solidFill>
                  <a:srgbClr val="FF0000"/>
                </a:solidFill>
              </a:rPr>
              <a:t> to August</a:t>
            </a:r>
          </a:p>
          <a:p>
            <a:r>
              <a:rPr lang="it-IT" sz="2000" dirty="0" err="1" smtClean="0">
                <a:solidFill>
                  <a:srgbClr val="FF0000"/>
                </a:solidFill>
              </a:rPr>
              <a:t>Ebeam</a:t>
            </a:r>
            <a:r>
              <a:rPr lang="it-IT" sz="2000" dirty="0" smtClean="0">
                <a:solidFill>
                  <a:srgbClr val="FF0000"/>
                </a:solidFill>
              </a:rPr>
              <a:t> : 4.55 </a:t>
            </a:r>
            <a:r>
              <a:rPr lang="it-IT" sz="2000" dirty="0" err="1" smtClean="0">
                <a:solidFill>
                  <a:srgbClr val="FF0000"/>
                </a:solidFill>
              </a:rPr>
              <a:t>GeV</a:t>
            </a:r>
            <a:endParaRPr lang="it-IT" sz="2000" dirty="0" smtClean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219190" y="769262"/>
            <a:ext cx="2394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400" dirty="0" smtClean="0"/>
              <a:t>The data analysis for the 2015 run is is completed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232332" y="1345429"/>
            <a:ext cx="2656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Analysis of the 2016 data is in progress (plan to complete it before the new data taking)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250926" y="2165397"/>
            <a:ext cx="2771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Hardware upgrade in progress (INFN researchers not directly involved):  1 more SVT layer + positron trigger detector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228687" y="1950897"/>
            <a:ext cx="5895127" cy="4474431"/>
            <a:chOff x="178548" y="1401920"/>
            <a:chExt cx="7944220" cy="4601504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548" y="1401920"/>
              <a:ext cx="7944220" cy="4601504"/>
            </a:xfrm>
            <a:prstGeom prst="rect">
              <a:avLst/>
            </a:prstGeom>
          </p:spPr>
        </p:pic>
        <p:sp>
          <p:nvSpPr>
            <p:cNvPr id="16" name="Rettangolo 15"/>
            <p:cNvSpPr/>
            <p:nvPr/>
          </p:nvSpPr>
          <p:spPr>
            <a:xfrm>
              <a:off x="178548" y="1401920"/>
              <a:ext cx="967346" cy="5539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7199452" y="5729468"/>
              <a:ext cx="923315" cy="2734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6279753" y="3340145"/>
            <a:ext cx="2747001" cy="1968918"/>
            <a:chOff x="8218615" y="4397420"/>
            <a:chExt cx="3662668" cy="1968918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8330784" y="4822267"/>
              <a:ext cx="33669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Andrea </a:t>
              </a:r>
              <a:r>
                <a:rPr lang="en-US" sz="1400" b="1" dirty="0" err="1" smtClean="0"/>
                <a:t>Celentano</a:t>
              </a:r>
              <a:r>
                <a:rPr lang="en-US" sz="1400" b="1" dirty="0" smtClean="0"/>
                <a:t> elected Chair of the Publications and Presentations Committee 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8318690" y="5618603"/>
              <a:ext cx="35350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Marzio</a:t>
              </a:r>
              <a:r>
                <a:rPr lang="en-US" sz="1400" b="1" dirty="0" smtClean="0"/>
                <a:t> De Napoli elected member of the Executive Committee</a:t>
              </a: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8762032" y="4424633"/>
              <a:ext cx="26742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INFN responsibility roles</a:t>
              </a:r>
              <a:endParaRPr lang="it-IT" sz="1400" b="1" dirty="0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8218615" y="4397420"/>
              <a:ext cx="3662668" cy="196891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6162622" y="5482688"/>
            <a:ext cx="2927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400" dirty="0" smtClean="0"/>
              <a:t>The 2019 funding request is basically for travels needed to cover the run shifts (no request for new equipment)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38588" y="-76200"/>
            <a:ext cx="33730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HPS Latest News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6" name="Rectangle 2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18142"/>
            <a:ext cx="895721" cy="545495"/>
          </a:xfrm>
          <a:prstGeom prst="rect">
            <a:avLst/>
          </a:prstGeom>
        </p:spPr>
      </p:pic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93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30734" y="-76200"/>
            <a:ext cx="9887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BDX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6" name="Rectangle 2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920"/>
            <a:ext cx="9144000" cy="5964450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6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30734" y="-76200"/>
            <a:ext cx="9887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BDX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6" name="Rectangle 2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220"/>
            <a:ext cx="9144000" cy="5993985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6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30734" y="-76200"/>
            <a:ext cx="9887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BDX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6" name="Rectangle 2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220"/>
            <a:ext cx="9144000" cy="5983941"/>
          </a:xfrm>
          <a:prstGeom prst="rect">
            <a:avLst/>
          </a:prstGeom>
        </p:spPr>
      </p:pic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6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30734" y="-76200"/>
            <a:ext cx="9887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BDX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6" name="Rectangle 2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6858"/>
            <a:ext cx="9167281" cy="5984509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48844" y="2328121"/>
            <a:ext cx="1879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sz="1200" dirty="0" smtClean="0">
                <a:solidFill>
                  <a:srgbClr val="FFFFFF"/>
                </a:solidFill>
              </a:rPr>
              <a:t>MRI di </a:t>
            </a:r>
            <a:r>
              <a:rPr lang="en-US" sz="1200" dirty="0" err="1" smtClean="0">
                <a:solidFill>
                  <a:srgbClr val="FFFFFF"/>
                </a:solidFill>
              </a:rPr>
              <a:t>Istituti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Americani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615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26765" y="-76200"/>
            <a:ext cx="33444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Milestones 2018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77" y="1015338"/>
            <a:ext cx="7756071" cy="51467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38786" y="1560286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91614" y="1993901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44466" y="2400303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06365" y="2806705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44466" y="3204036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06365" y="3628575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38786" y="4034978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344466" y="4441379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38786" y="4847780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335394" y="5254181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79152" y="5660582"/>
            <a:ext cx="399143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73472" y="3167752"/>
            <a:ext cx="576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8</a:t>
            </a:r>
            <a:r>
              <a:rPr lang="en-US" sz="1400" dirty="0" smtClean="0"/>
              <a:t>0 %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245100" y="2355604"/>
            <a:ext cx="626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100 %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237188" y="2763168"/>
            <a:ext cx="626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100 %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246260" y="1954645"/>
            <a:ext cx="626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100 %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264401" y="1560286"/>
            <a:ext cx="626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100 %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209975" y="3621975"/>
            <a:ext cx="626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100 %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306365" y="4007773"/>
            <a:ext cx="535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</a:t>
            </a:r>
            <a:r>
              <a:rPr lang="en-US" sz="1400" dirty="0" smtClean="0"/>
              <a:t>0 %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7241997" y="4437115"/>
            <a:ext cx="626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100 %  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326741" y="4847780"/>
            <a:ext cx="535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50 %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7280966" y="5264424"/>
            <a:ext cx="576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80 %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313995" y="5660582"/>
            <a:ext cx="535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90 %</a:t>
            </a:r>
            <a:endParaRPr lang="en-US" sz="1400" dirty="0"/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5" name="Rectangle 34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86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26765" y="-76200"/>
            <a:ext cx="33444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Milestones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2019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5" name="Rectangle 34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78" y="1098173"/>
            <a:ext cx="7192066" cy="49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1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05543" y="-76200"/>
            <a:ext cx="39868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Funding Plan (2018)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 descr="ck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71" y="1478643"/>
            <a:ext cx="4667778" cy="46677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02015" y="2022929"/>
            <a:ext cx="12609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Scenario </a:t>
            </a:r>
            <a:r>
              <a:rPr lang="en-US" sz="1600" dirty="0" err="1" smtClean="0">
                <a:solidFill>
                  <a:srgbClr val="FF0000"/>
                </a:solidFill>
              </a:rPr>
              <a:t>piu</a:t>
            </a:r>
            <a:r>
              <a:rPr lang="en-US" sz="1600" dirty="0" smtClean="0">
                <a:solidFill>
                  <a:srgbClr val="FF0000"/>
                </a:solidFill>
              </a:rPr>
              <a:t>’</a:t>
            </a:r>
          </a:p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Aggressivo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765143" y="2712358"/>
            <a:ext cx="399143" cy="453572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k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8644"/>
            <a:ext cx="4662714" cy="46627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2614" y="3173189"/>
            <a:ext cx="1014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Dotazioni</a:t>
            </a:r>
            <a:endParaRPr lang="en-US" sz="16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d</a:t>
            </a:r>
            <a:r>
              <a:rPr lang="en-US" sz="1600" dirty="0" smtClean="0">
                <a:solidFill>
                  <a:srgbClr val="FF0000"/>
                </a:solidFill>
              </a:rPr>
              <a:t>i minima</a:t>
            </a:r>
          </a:p>
          <a:p>
            <a:pPr algn="ctr"/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3182258" y="3844476"/>
            <a:ext cx="399143" cy="453572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9" name="Rectangle 18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281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9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071" y="570131"/>
            <a:ext cx="9144000" cy="60584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05540" y="-76200"/>
            <a:ext cx="39868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Funding Plan (2018)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13" name="Rectangle 1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96571" y="10069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602217"/>
              </p:ext>
            </p:extLst>
          </p:nvPr>
        </p:nvGraphicFramePr>
        <p:xfrm>
          <a:off x="252996" y="1389557"/>
          <a:ext cx="8514012" cy="4398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153"/>
                <a:gridCol w="1324428"/>
                <a:gridCol w="1224643"/>
                <a:gridCol w="1233714"/>
                <a:gridCol w="1233715"/>
                <a:gridCol w="1188359"/>
              </a:tblGrid>
              <a:tr h="652167">
                <a:tc>
                  <a:txBody>
                    <a:bodyPr/>
                    <a:lstStyle/>
                    <a:p>
                      <a:r>
                        <a:rPr lang="en-US" dirty="0" smtClean="0"/>
                        <a:t>(All but ME)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 </a:t>
                      </a:r>
                    </a:p>
                    <a:p>
                      <a:pPr algn="ctr"/>
                      <a:r>
                        <a:rPr lang="en-US" sz="1400" dirty="0" smtClean="0"/>
                        <a:t>Assigned 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2018 </a:t>
                      </a:r>
                    </a:p>
                    <a:p>
                      <a:pPr algn="ctr"/>
                      <a:r>
                        <a:rPr lang="en-US" sz="1400" dirty="0" smtClean="0"/>
                        <a:t>Assigned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2019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400" dirty="0" smtClean="0"/>
                        <a:t>Expected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2020 </a:t>
                      </a:r>
                    </a:p>
                    <a:p>
                      <a:pPr algn="ctr"/>
                      <a:r>
                        <a:rPr lang="en-US" sz="1400" dirty="0" smtClean="0"/>
                        <a:t>Expected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2021 </a:t>
                      </a:r>
                    </a:p>
                    <a:p>
                      <a:pPr algn="ctr"/>
                      <a:r>
                        <a:rPr lang="en-US" sz="1400" dirty="0" smtClean="0"/>
                        <a:t>Expected </a:t>
                      </a:r>
                    </a:p>
                  </a:txBody>
                  <a:tcPr>
                    <a:noFill/>
                  </a:tcPr>
                </a:tc>
              </a:tr>
              <a:tr h="41681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Tracker 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 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(Hall-A)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2569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FT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 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FFFFFF"/>
                          </a:solidFill>
                        </a:rPr>
                        <a:t>HallB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40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30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1682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RICH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 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FFFFFF"/>
                          </a:solidFill>
                        </a:rPr>
                        <a:t>HallB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135 (+200)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220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240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240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50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9909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HCAL-J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 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FFFFFF"/>
                          </a:solidFill>
                        </a:rPr>
                        <a:t>HallA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35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30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30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16827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FF"/>
                          </a:solidFill>
                        </a:rPr>
                        <a:t>PolTarg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 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FFFFFF"/>
                          </a:solidFill>
                        </a:rPr>
                        <a:t>HallB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30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45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105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120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150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0795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HPS+BDX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  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FFFFFF"/>
                          </a:solidFill>
                        </a:rPr>
                        <a:t>HallA+B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50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70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        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80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30+170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170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079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FF"/>
                          </a:solidFill>
                        </a:rPr>
                        <a:t>Calc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  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FFFFFF"/>
                          </a:solidFill>
                        </a:rPr>
                        <a:t>HallA+B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1682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Hyper + WACS  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(Hall-A)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40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378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FF"/>
                          </a:solidFill>
                        </a:rPr>
                        <a:t>Total</a:t>
                      </a:r>
                      <a:r>
                        <a:rPr lang="en-US" sz="2000" baseline="0" dirty="0" smtClean="0">
                          <a:solidFill>
                            <a:srgbClr val="FFFFFF"/>
                          </a:solidFill>
                        </a:rPr>
                        <a:t>   </a:t>
                      </a:r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en-US" sz="1400" dirty="0" err="1" smtClean="0">
                          <a:solidFill>
                            <a:srgbClr val="FFFFFF"/>
                          </a:solidFill>
                        </a:rPr>
                        <a:t>HallA+B</a:t>
                      </a:r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310 (+200)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410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520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625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465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4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071" y="570131"/>
            <a:ext cx="9144000" cy="60584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68792" y="-76200"/>
            <a:ext cx="30603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Overview 2019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13" name="Rectangle 1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96571" y="10069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97274"/>
              </p:ext>
            </p:extLst>
          </p:nvPr>
        </p:nvGraphicFramePr>
        <p:xfrm>
          <a:off x="252996" y="917016"/>
          <a:ext cx="8514011" cy="5272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361"/>
                <a:gridCol w="1505857"/>
                <a:gridCol w="1052286"/>
                <a:gridCol w="1070429"/>
                <a:gridCol w="1079500"/>
                <a:gridCol w="1016000"/>
                <a:gridCol w="1346578"/>
              </a:tblGrid>
              <a:tr h="416484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Sezioni</a:t>
                      </a:r>
                      <a:r>
                        <a:rPr lang="en-US" sz="1600" baseline="0" dirty="0" smtClean="0"/>
                        <a:t> INFN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Resp.</a:t>
                      </a:r>
                      <a:r>
                        <a:rPr lang="en-US" sz="1600" baseline="0" dirty="0" smtClean="0"/>
                        <a:t>   </a:t>
                      </a:r>
                      <a:r>
                        <a:rPr lang="en-US" sz="1600" dirty="0" smtClean="0"/>
                        <a:t>Locale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Ric+Tec</a:t>
                      </a:r>
                      <a:endParaRPr lang="en-US" sz="16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FTE 2019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FTE</a:t>
                      </a:r>
                      <a:r>
                        <a:rPr lang="en-US" sz="1600" baseline="0" dirty="0" smtClean="0"/>
                        <a:t> 2018</a:t>
                      </a:r>
                      <a:endParaRPr lang="en-US" sz="16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Richieste</a:t>
                      </a:r>
                      <a:endParaRPr lang="en-US" sz="16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Proposte</a:t>
                      </a:r>
                      <a:endParaRPr lang="en-US" sz="1600" dirty="0" smtClean="0"/>
                    </a:p>
                  </a:txBody>
                  <a:tcPr>
                    <a:noFill/>
                  </a:tcPr>
                </a:tc>
              </a:tr>
              <a:tr h="36303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Bari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R. </a:t>
                      </a:r>
                      <a:r>
                        <a:rPr lang="en-US" sz="1500" dirty="0" err="1" smtClean="0">
                          <a:solidFill>
                            <a:srgbClr val="FFFFFF"/>
                          </a:solidFill>
                        </a:rPr>
                        <a:t>Perrino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1.6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1.8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19.5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13.5 + 4.5 </a:t>
                      </a:r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sj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2575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CT_hadron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C. </a:t>
                      </a:r>
                      <a:r>
                        <a:rPr lang="en-US" sz="1500" dirty="0" err="1" smtClean="0">
                          <a:solidFill>
                            <a:srgbClr val="FFFFFF"/>
                          </a:solidFill>
                        </a:rPr>
                        <a:t>Sutera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7.6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9.0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134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89 + 37 </a:t>
                      </a:r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sj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12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CT_DM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M. De</a:t>
                      </a:r>
                      <a:r>
                        <a:rPr lang="en-US" sz="1500" baseline="0" dirty="0" smtClean="0">
                          <a:solidFill>
                            <a:srgbClr val="FFFFFF"/>
                          </a:solidFill>
                        </a:rPr>
                        <a:t> Napoli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3.1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3.1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66.5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24    (+11)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285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FE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M. Contalbrigo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8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4.2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4.2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166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144 + 5 </a:t>
                      </a:r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sj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4471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GE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R. </a:t>
                      </a:r>
                      <a:r>
                        <a:rPr lang="en-US" sz="1500" dirty="0" err="1" smtClean="0">
                          <a:solidFill>
                            <a:srgbClr val="FFFFFF"/>
                          </a:solidFill>
                        </a:rPr>
                        <a:t>DeVita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6.7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7.8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149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87.5   (+25)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4471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LNF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M. </a:t>
                      </a:r>
                      <a:r>
                        <a:rPr lang="en-US" sz="1500" dirty="0" err="1" smtClean="0">
                          <a:solidFill>
                            <a:srgbClr val="FFFFFF"/>
                          </a:solidFill>
                        </a:rPr>
                        <a:t>Mirazita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FFFFFF"/>
                          </a:solidFill>
                        </a:rPr>
                        <a:t>4         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 2.2*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3.2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218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207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LNS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D. </a:t>
                      </a:r>
                      <a:r>
                        <a:rPr lang="en-US" sz="1500" dirty="0" err="1" smtClean="0">
                          <a:solidFill>
                            <a:srgbClr val="FFFFFF"/>
                          </a:solidFill>
                        </a:rPr>
                        <a:t>D’Urso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2.0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3.2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23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20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53785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PD.Dtz</a:t>
                      </a:r>
                      <a:endParaRPr lang="en-US" sz="1600" dirty="0" smtClean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A. Simi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0.3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0.3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4.5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9007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PV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A. </a:t>
                      </a:r>
                      <a:r>
                        <a:rPr lang="en-US" sz="1500" dirty="0" err="1" smtClean="0">
                          <a:solidFill>
                            <a:srgbClr val="FFFFFF"/>
                          </a:solidFill>
                        </a:rPr>
                        <a:t>Bianconi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6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2.9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43.5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20   (+8.5)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9007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RM1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E. </a:t>
                      </a:r>
                      <a:r>
                        <a:rPr lang="en-US" sz="1500" dirty="0" err="1" smtClean="0">
                          <a:solidFill>
                            <a:srgbClr val="FFFFFF"/>
                          </a:solidFill>
                        </a:rPr>
                        <a:t>Cisbani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2.3**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4.4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51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24.5 + 2 </a:t>
                      </a:r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sj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RM2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A. </a:t>
                      </a:r>
                      <a:r>
                        <a:rPr lang="en-US" sz="1500" dirty="0" err="1" smtClean="0">
                          <a:solidFill>
                            <a:srgbClr val="FFFFFF"/>
                          </a:solidFill>
                        </a:rPr>
                        <a:t>D’Angelo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2.7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2.9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109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38 + 31</a:t>
                      </a:r>
                      <a:r>
                        <a:rPr lang="en-US" sz="16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FFFF"/>
                          </a:solidFill>
                        </a:rPr>
                        <a:t>sj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TO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A. </a:t>
                      </a:r>
                      <a:r>
                        <a:rPr lang="en-US" sz="1500" dirty="0" err="1" smtClean="0">
                          <a:solidFill>
                            <a:srgbClr val="FFFFFF"/>
                          </a:solidFill>
                        </a:rPr>
                        <a:t>Filippi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14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10.5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3785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Totali</a:t>
                      </a:r>
                      <a:endParaRPr lang="en-US" sz="1600" dirty="0" smtClean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63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36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41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998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737.5  (+44.5)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996" y="6226916"/>
            <a:ext cx="7509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* </a:t>
            </a:r>
            <a:r>
              <a:rPr lang="en-US" sz="1200" dirty="0" err="1" smtClean="0">
                <a:solidFill>
                  <a:schemeClr val="bg1"/>
                </a:solidFill>
              </a:rPr>
              <a:t>nuovo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Borsista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per </a:t>
            </a:r>
            <a:r>
              <a:rPr lang="en-US" sz="1200" dirty="0" err="1" smtClean="0">
                <a:solidFill>
                  <a:schemeClr val="bg1"/>
                </a:solidFill>
              </a:rPr>
              <a:t>stranieri</a:t>
            </a:r>
            <a:r>
              <a:rPr lang="en-US" sz="1200" dirty="0" smtClean="0">
                <a:solidFill>
                  <a:schemeClr val="bg1"/>
                </a:solidFill>
              </a:rPr>
              <a:t> da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2018 (Orlando Soto)           ** </a:t>
            </a:r>
            <a:r>
              <a:rPr lang="en-US" sz="1200" dirty="0" err="1" smtClean="0">
                <a:solidFill>
                  <a:schemeClr val="bg1"/>
                </a:solidFill>
              </a:rPr>
              <a:t>nuovo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assegnista</a:t>
            </a:r>
            <a:r>
              <a:rPr lang="en-US" sz="1200" dirty="0" smtClean="0">
                <a:solidFill>
                  <a:schemeClr val="bg1"/>
                </a:solidFill>
              </a:rPr>
              <a:t> di </a:t>
            </a:r>
            <a:r>
              <a:rPr lang="en-US" sz="1200" dirty="0" err="1" smtClean="0">
                <a:solidFill>
                  <a:schemeClr val="bg1"/>
                </a:solidFill>
              </a:rPr>
              <a:t>ricerca</a:t>
            </a:r>
            <a:r>
              <a:rPr lang="en-US" sz="1200" dirty="0" smtClean="0">
                <a:solidFill>
                  <a:schemeClr val="bg1"/>
                </a:solidFill>
              </a:rPr>
              <a:t> da </a:t>
            </a:r>
            <a:r>
              <a:rPr lang="en-US" sz="1200" dirty="0" err="1" smtClean="0">
                <a:solidFill>
                  <a:schemeClr val="bg1"/>
                </a:solidFill>
              </a:rPr>
              <a:t>ottobre</a:t>
            </a:r>
            <a:r>
              <a:rPr lang="en-US" sz="1200" dirty="0" smtClean="0">
                <a:solidFill>
                  <a:schemeClr val="bg1"/>
                </a:solidFill>
              </a:rPr>
              <a:t> 2018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9144000" cy="67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0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26765" y="-76200"/>
            <a:ext cx="33444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Milestones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18" y="952499"/>
            <a:ext cx="5563588" cy="5424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85" y="970641"/>
            <a:ext cx="1308013" cy="54312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009" y="4968713"/>
            <a:ext cx="3266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Le 4 </a:t>
            </a:r>
            <a:r>
              <a:rPr lang="en-US" sz="1200" dirty="0" err="1" smtClean="0">
                <a:solidFill>
                  <a:srgbClr val="FF0000"/>
                </a:solidFill>
              </a:rPr>
              <a:t>richieste</a:t>
            </a:r>
            <a:r>
              <a:rPr lang="en-US" sz="1200" dirty="0" smtClean="0">
                <a:solidFill>
                  <a:srgbClr val="FF0000"/>
                </a:solidFill>
              </a:rPr>
              <a:t> del primo run del 2020 </a:t>
            </a:r>
            <a:r>
              <a:rPr lang="en-US" sz="1200" dirty="0" err="1" smtClean="0">
                <a:solidFill>
                  <a:srgbClr val="FF0000"/>
                </a:solidFill>
              </a:rPr>
              <a:t>sono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</a:rPr>
              <a:t>pronte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3850" y="3764645"/>
            <a:ext cx="469007" cy="246221"/>
            <a:chOff x="6243850" y="3764645"/>
            <a:chExt cx="469007" cy="246221"/>
          </a:xfrm>
        </p:grpSpPr>
        <p:sp>
          <p:nvSpPr>
            <p:cNvPr id="10" name="Rectangle 9"/>
            <p:cNvSpPr/>
            <p:nvPr/>
          </p:nvSpPr>
          <p:spPr>
            <a:xfrm>
              <a:off x="6268357" y="3800929"/>
              <a:ext cx="444500" cy="172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3850" y="3764645"/>
              <a:ext cx="3986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35156" y="4452260"/>
            <a:ext cx="469007" cy="246221"/>
            <a:chOff x="6243850" y="3764645"/>
            <a:chExt cx="469007" cy="246221"/>
          </a:xfrm>
        </p:grpSpPr>
        <p:sp>
          <p:nvSpPr>
            <p:cNvPr id="16" name="Rectangle 15"/>
            <p:cNvSpPr/>
            <p:nvPr/>
          </p:nvSpPr>
          <p:spPr>
            <a:xfrm>
              <a:off x="6268357" y="3800929"/>
              <a:ext cx="444500" cy="172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43850" y="3764645"/>
              <a:ext cx="3986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44611" y="3064332"/>
            <a:ext cx="469007" cy="246221"/>
            <a:chOff x="6243850" y="3764645"/>
            <a:chExt cx="469007" cy="246221"/>
          </a:xfrm>
        </p:grpSpPr>
        <p:sp>
          <p:nvSpPr>
            <p:cNvPr id="19" name="Rectangle 18"/>
            <p:cNvSpPr/>
            <p:nvPr/>
          </p:nvSpPr>
          <p:spPr>
            <a:xfrm>
              <a:off x="6268357" y="3800929"/>
              <a:ext cx="444500" cy="172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43850" y="3764645"/>
              <a:ext cx="3986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44811" y="5919399"/>
            <a:ext cx="3176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Commissioning del </a:t>
            </a:r>
            <a:r>
              <a:rPr lang="en-US" sz="1200" dirty="0" err="1" smtClean="0">
                <a:solidFill>
                  <a:srgbClr val="FF0000"/>
                </a:solidFill>
              </a:rPr>
              <a:t>distilaltore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</a:rPr>
              <a:t>anticipato</a:t>
            </a:r>
            <a:r>
              <a:rPr lang="en-US" sz="1200" dirty="0" smtClean="0">
                <a:solidFill>
                  <a:srgbClr val="FF0000"/>
                </a:solidFill>
              </a:rPr>
              <a:t> al JLab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4" name="Rectangle 23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80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74299" y="-76200"/>
            <a:ext cx="12493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138" y="4293665"/>
            <a:ext cx="6106648" cy="2205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660401"/>
            <a:ext cx="6005286" cy="3633264"/>
          </a:xfrm>
          <a:prstGeom prst="rect">
            <a:avLst/>
          </a:prstGeom>
        </p:spPr>
      </p:pic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6" name="Rectangle 1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9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3349" y="-76200"/>
            <a:ext cx="22912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 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43" y="807358"/>
            <a:ext cx="6767286" cy="2745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3" y="4203317"/>
            <a:ext cx="3126954" cy="2062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349" y="4312169"/>
            <a:ext cx="2960167" cy="1947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598" y="3806947"/>
            <a:ext cx="2802402" cy="27023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83857" y="5098144"/>
            <a:ext cx="290286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4929" y="3552828"/>
            <a:ext cx="25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Mirazita</a:t>
            </a:r>
            <a:r>
              <a:rPr lang="en-US" dirty="0" smtClean="0"/>
              <a:t> at SPIN2018:</a:t>
            </a:r>
            <a:endParaRPr lang="en-US" dirty="0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19" name="Rectangle 18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ejlab12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" name="Up Ribbon 1"/>
          <p:cNvSpPr/>
          <p:nvPr/>
        </p:nvSpPr>
        <p:spPr>
          <a:xfrm>
            <a:off x="7991929" y="807358"/>
            <a:ext cx="1124858" cy="589642"/>
          </a:xfrm>
          <a:prstGeom prst="ribbon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32745" y="85271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6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3349" y="-76200"/>
            <a:ext cx="22912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 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1" y="794904"/>
            <a:ext cx="7701643" cy="5649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486" y="3411165"/>
            <a:ext cx="3361871" cy="2650364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15" name="Rectangle 14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326295" y="3438379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Nature 560 (2018)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309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8609" y="-76200"/>
            <a:ext cx="252071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Hall-A 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048"/>
            <a:ext cx="8481783" cy="1220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922" y="3041619"/>
            <a:ext cx="3897086" cy="2956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28" y="3159547"/>
            <a:ext cx="3922202" cy="2654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5929" y="2699502"/>
            <a:ext cx="203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reaction</a:t>
            </a:r>
            <a:endParaRPr lang="en-US" dirty="0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16" name="Rectangle 1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ejlab12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8" name="Up Ribbon 17"/>
          <p:cNvSpPr/>
          <p:nvPr/>
        </p:nvSpPr>
        <p:spPr>
          <a:xfrm>
            <a:off x="7991929" y="734790"/>
            <a:ext cx="1124858" cy="589642"/>
          </a:xfrm>
          <a:prstGeom prst="ribbon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32745" y="7801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047" y="2054319"/>
            <a:ext cx="4563740" cy="46264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47" y="1161142"/>
            <a:ext cx="4229281" cy="5156755"/>
          </a:xfrm>
          <a:prstGeom prst="rect">
            <a:avLst/>
          </a:prstGeom>
          <a:effectLst>
            <a:glow rad="254000">
              <a:schemeClr val="accent1">
                <a:alpha val="40000"/>
              </a:scheme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0672" y="-76200"/>
            <a:ext cx="21088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HPS News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9" name="Rectangle 8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8584" y="1113172"/>
            <a:ext cx="3403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The first HPS physics paper has been </a:t>
            </a:r>
          </a:p>
          <a:p>
            <a:r>
              <a:rPr lang="en-US" sz="1500" dirty="0">
                <a:solidFill>
                  <a:srgbClr val="FF0000"/>
                </a:solidFill>
              </a:rPr>
              <a:t>s</a:t>
            </a:r>
            <a:r>
              <a:rPr lang="en-US" sz="1500" dirty="0" smtClean="0">
                <a:solidFill>
                  <a:srgbClr val="FF0000"/>
                </a:solidFill>
              </a:rPr>
              <a:t>ubmitted to PRD Rapid Communications</a:t>
            </a:r>
          </a:p>
          <a:p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Based on ~1 % approved data-taking 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18142"/>
            <a:ext cx="895721" cy="545495"/>
          </a:xfrm>
          <a:prstGeom prst="rect">
            <a:avLst/>
          </a:prstGeom>
        </p:spPr>
      </p:pic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7991929" y="734790"/>
            <a:ext cx="1124858" cy="589642"/>
          </a:xfrm>
          <a:prstGeom prst="ribbon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32745" y="7801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3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073" y="825577"/>
            <a:ext cx="8109857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BDX </a:t>
            </a:r>
            <a:r>
              <a:rPr lang="en-US" sz="1600" b="1" dirty="0" smtClean="0"/>
              <a:t>(Hall-A) </a:t>
            </a:r>
            <a:r>
              <a:rPr lang="en-US" sz="1600" b="1" dirty="0" err="1" smtClean="0"/>
              <a:t>approvato</a:t>
            </a:r>
            <a:r>
              <a:rPr lang="en-US" sz="1600" b="1" dirty="0" smtClean="0"/>
              <a:t> dal PAC46</a:t>
            </a:r>
          </a:p>
          <a:p>
            <a:r>
              <a:rPr lang="en-US" sz="1600" dirty="0" err="1" smtClean="0"/>
              <a:t>Complimenti</a:t>
            </a:r>
            <a:r>
              <a:rPr lang="en-US" sz="1600" dirty="0" smtClean="0"/>
              <a:t> </a:t>
            </a:r>
            <a:r>
              <a:rPr lang="en-US" sz="1600" dirty="0" err="1" smtClean="0"/>
              <a:t>alla</a:t>
            </a:r>
            <a:r>
              <a:rPr lang="en-US" sz="1600" dirty="0" smtClean="0"/>
              <a:t> </a:t>
            </a:r>
            <a:r>
              <a:rPr lang="en-US" sz="1600" dirty="0" err="1" smtClean="0"/>
              <a:t>collaborazione</a:t>
            </a:r>
            <a:r>
              <a:rPr lang="en-US" sz="1600" dirty="0" smtClean="0"/>
              <a:t> per </a:t>
            </a:r>
            <a:r>
              <a:rPr lang="en-US" sz="1600" dirty="0" err="1" smtClean="0"/>
              <a:t>l’ottimo</a:t>
            </a:r>
            <a:r>
              <a:rPr lang="en-US" sz="1600" dirty="0" smtClean="0"/>
              <a:t> </a:t>
            </a:r>
            <a:r>
              <a:rPr lang="en-US" sz="1600" dirty="0" err="1" smtClean="0"/>
              <a:t>lavoro</a:t>
            </a:r>
            <a:r>
              <a:rPr lang="en-US" sz="1600" dirty="0" smtClean="0"/>
              <a:t> di </a:t>
            </a:r>
            <a:r>
              <a:rPr lang="en-US" sz="1600" dirty="0" err="1" smtClean="0"/>
              <a:t>preparazione</a:t>
            </a:r>
            <a:r>
              <a:rPr lang="en-US" sz="1600" dirty="0" smtClean="0"/>
              <a:t>  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Alessandro </a:t>
            </a:r>
            <a:r>
              <a:rPr lang="en-US" sz="1600" b="1" dirty="0" err="1" smtClean="0"/>
              <a:t>Bacchetta</a:t>
            </a:r>
            <a:r>
              <a:rPr lang="en-US" sz="1600" b="1" dirty="0" smtClean="0"/>
              <a:t> </a:t>
            </a:r>
            <a:r>
              <a:rPr lang="en-US" sz="1600" dirty="0" smtClean="0"/>
              <a:t>e’ </a:t>
            </a:r>
            <a:r>
              <a:rPr lang="en-US" sz="1600" dirty="0" err="1" smtClean="0"/>
              <a:t>nuovo</a:t>
            </a:r>
            <a:r>
              <a:rPr lang="en-US" sz="1600" dirty="0" smtClean="0"/>
              <a:t> </a:t>
            </a:r>
            <a:r>
              <a:rPr lang="en-US" sz="1600" dirty="0" err="1" smtClean="0"/>
              <a:t>membro</a:t>
            </a:r>
            <a:r>
              <a:rPr lang="en-US" sz="1600" dirty="0" smtClean="0"/>
              <a:t> del PAC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/>
              <a:t>Andrei </a:t>
            </a:r>
            <a:r>
              <a:rPr lang="en-US" sz="1600" b="1" dirty="0" err="1" smtClean="0"/>
              <a:t>Seryi</a:t>
            </a:r>
            <a:r>
              <a:rPr lang="en-US" sz="1600" dirty="0" smtClean="0"/>
              <a:t> </a:t>
            </a:r>
            <a:r>
              <a:rPr lang="en-US" sz="1600" dirty="0" err="1"/>
              <a:t>n</a:t>
            </a:r>
            <a:r>
              <a:rPr lang="en-US" sz="1600" dirty="0" err="1" smtClean="0"/>
              <a:t>uovo</a:t>
            </a:r>
            <a:r>
              <a:rPr lang="en-US" sz="1600" dirty="0" smtClean="0"/>
              <a:t> Associate Director </a:t>
            </a:r>
            <a:r>
              <a:rPr lang="en-US" sz="1600" dirty="0" err="1" smtClean="0"/>
              <a:t>degli</a:t>
            </a:r>
            <a:r>
              <a:rPr lang="en-US" sz="1600" dirty="0" smtClean="0"/>
              <a:t> </a:t>
            </a:r>
            <a:r>
              <a:rPr lang="en-US" sz="1600" dirty="0" err="1" smtClean="0"/>
              <a:t>acceleratori</a:t>
            </a:r>
            <a:r>
              <a:rPr lang="en-US" sz="1600" dirty="0" smtClean="0"/>
              <a:t> al </a:t>
            </a:r>
            <a:r>
              <a:rPr lang="en-US" sz="1600" dirty="0" err="1" smtClean="0"/>
              <a:t>posto</a:t>
            </a:r>
            <a:r>
              <a:rPr lang="en-US" sz="1600" dirty="0" smtClean="0"/>
              <a:t> di </a:t>
            </a:r>
            <a:r>
              <a:rPr lang="en-US" sz="1600" dirty="0" err="1" smtClean="0"/>
              <a:t>A.Hutton</a:t>
            </a:r>
            <a:r>
              <a:rPr lang="en-US" sz="1600" dirty="0" smtClean="0"/>
              <a:t>  </a:t>
            </a:r>
          </a:p>
          <a:p>
            <a:r>
              <a:rPr lang="en-US" sz="1600" b="1" dirty="0" err="1" smtClean="0"/>
              <a:t>Fulvia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Pilat</a:t>
            </a:r>
            <a:r>
              <a:rPr lang="en-US" sz="1600" b="1" dirty="0" smtClean="0"/>
              <a:t> </a:t>
            </a:r>
            <a:r>
              <a:rPr lang="en-US" sz="1600" dirty="0" smtClean="0"/>
              <a:t>(Deputy Director </a:t>
            </a:r>
            <a:r>
              <a:rPr lang="en-US" sz="1600" dirty="0" err="1" smtClean="0"/>
              <a:t>degli</a:t>
            </a:r>
            <a:r>
              <a:rPr lang="en-US" sz="1600" dirty="0" smtClean="0"/>
              <a:t> </a:t>
            </a:r>
            <a:r>
              <a:rPr lang="en-US" sz="1600" dirty="0" err="1" smtClean="0"/>
              <a:t>acceleratori</a:t>
            </a:r>
            <a:r>
              <a:rPr lang="en-US" sz="1600" dirty="0" smtClean="0"/>
              <a:t>) </a:t>
            </a:r>
            <a:r>
              <a:rPr lang="en-US" sz="1600" dirty="0" err="1" smtClean="0"/>
              <a:t>si</a:t>
            </a:r>
            <a:r>
              <a:rPr lang="en-US" sz="1600" dirty="0" smtClean="0"/>
              <a:t> e’ </a:t>
            </a:r>
            <a:r>
              <a:rPr lang="en-US" sz="1600" dirty="0" err="1" smtClean="0"/>
              <a:t>trasferita</a:t>
            </a:r>
            <a:r>
              <a:rPr lang="en-US" sz="1600" dirty="0" smtClean="0"/>
              <a:t> a Oak Ridge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smtClean="0"/>
              <a:t>Volker </a:t>
            </a:r>
            <a:r>
              <a:rPr lang="en-US" sz="1600" b="1" dirty="0" err="1" smtClean="0"/>
              <a:t>Burkert</a:t>
            </a:r>
            <a:r>
              <a:rPr lang="en-US" sz="1600" b="1" dirty="0" smtClean="0"/>
              <a:t> </a:t>
            </a:r>
            <a:r>
              <a:rPr lang="en-US" sz="1600" dirty="0" smtClean="0"/>
              <a:t>(Leader di </a:t>
            </a:r>
            <a:r>
              <a:rPr lang="en-US" sz="1600" dirty="0" err="1" smtClean="0"/>
              <a:t>sala</a:t>
            </a:r>
            <a:r>
              <a:rPr lang="en-US" sz="1600" dirty="0"/>
              <a:t>-</a:t>
            </a:r>
            <a:r>
              <a:rPr lang="en-US" sz="1600" dirty="0" smtClean="0"/>
              <a:t>B) ha </a:t>
            </a:r>
            <a:r>
              <a:rPr lang="en-US" sz="1600" dirty="0" err="1" smtClean="0"/>
              <a:t>deciso</a:t>
            </a:r>
            <a:r>
              <a:rPr lang="en-US" sz="1600" dirty="0" smtClean="0"/>
              <a:t> di </a:t>
            </a:r>
            <a:r>
              <a:rPr lang="en-US" sz="1600" dirty="0" err="1" smtClean="0"/>
              <a:t>passare</a:t>
            </a:r>
            <a:r>
              <a:rPr lang="en-US" sz="1600" dirty="0" smtClean="0"/>
              <a:t> la </a:t>
            </a:r>
            <a:r>
              <a:rPr lang="en-US" sz="1600" dirty="0" err="1" smtClean="0"/>
              <a:t>mano</a:t>
            </a:r>
            <a:r>
              <a:rPr lang="en-US" sz="1600" dirty="0" smtClean="0"/>
              <a:t>, </a:t>
            </a:r>
            <a:r>
              <a:rPr lang="en-US" sz="1600" dirty="0" err="1" smtClean="0"/>
              <a:t>nominato</a:t>
            </a:r>
            <a:r>
              <a:rPr lang="en-US" sz="1600" dirty="0" smtClean="0"/>
              <a:t> </a:t>
            </a:r>
            <a:r>
              <a:rPr lang="en-US" sz="1600" dirty="0" err="1" smtClean="0"/>
              <a:t>il</a:t>
            </a:r>
            <a:r>
              <a:rPr lang="en-US" sz="1600" dirty="0" smtClean="0"/>
              <a:t> </a:t>
            </a:r>
            <a:r>
              <a:rPr lang="en-US" sz="1600" dirty="0" err="1" smtClean="0"/>
              <a:t>comitato</a:t>
            </a:r>
            <a:r>
              <a:rPr lang="en-US" sz="1600" dirty="0" smtClean="0"/>
              <a:t> per la </a:t>
            </a:r>
            <a:r>
              <a:rPr lang="en-US" sz="1600" dirty="0" err="1" smtClean="0"/>
              <a:t>successione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err="1" smtClean="0"/>
              <a:t>Visita</a:t>
            </a:r>
            <a:r>
              <a:rPr lang="en-US" sz="1600" b="1" dirty="0"/>
              <a:t> </a:t>
            </a:r>
            <a:r>
              <a:rPr lang="en-US" sz="1600" b="1" dirty="0" smtClean="0"/>
              <a:t>INFN al JLab </a:t>
            </a:r>
            <a:r>
              <a:rPr lang="en-US" sz="1600" dirty="0" smtClean="0"/>
              <a:t>(</a:t>
            </a:r>
            <a:r>
              <a:rPr lang="en-US" sz="1600" dirty="0" err="1" smtClean="0"/>
              <a:t>A.Masiero</a:t>
            </a:r>
            <a:r>
              <a:rPr lang="en-US" sz="1600" dirty="0" smtClean="0"/>
              <a:t>, </a:t>
            </a:r>
            <a:r>
              <a:rPr lang="en-US" sz="1600" dirty="0" err="1" smtClean="0"/>
              <a:t>E.Nappi</a:t>
            </a:r>
            <a:r>
              <a:rPr lang="en-US" sz="1600" dirty="0" smtClean="0"/>
              <a:t>, </a:t>
            </a:r>
            <a:r>
              <a:rPr lang="en-US" sz="1600" dirty="0" err="1" smtClean="0"/>
              <a:t>M.Taiut</a:t>
            </a:r>
            <a:r>
              <a:rPr lang="en-US" sz="1600" dirty="0" smtClean="0"/>
              <a:t>, </a:t>
            </a:r>
            <a:r>
              <a:rPr lang="en-US" sz="1600" dirty="0" err="1" smtClean="0"/>
              <a:t>P.Campana</a:t>
            </a:r>
            <a:r>
              <a:rPr lang="en-US" sz="1600" dirty="0" smtClean="0"/>
              <a:t>)  23/24 </a:t>
            </a:r>
            <a:r>
              <a:rPr lang="en-US" sz="1600" dirty="0" err="1" smtClean="0"/>
              <a:t>maggio</a:t>
            </a:r>
            <a:r>
              <a:rPr lang="en-US" sz="1600" dirty="0" smtClean="0"/>
              <a:t> 2018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/>
              <a:t>Stefano </a:t>
            </a:r>
            <a:r>
              <a:rPr lang="en-US" sz="1600" b="1" dirty="0" err="1"/>
              <a:t>Lami</a:t>
            </a:r>
            <a:r>
              <a:rPr lang="en-US" sz="1600" dirty="0"/>
              <a:t> (</a:t>
            </a:r>
            <a:r>
              <a:rPr lang="en-US" sz="1600" dirty="0" err="1"/>
              <a:t>Attache</a:t>
            </a:r>
            <a:r>
              <a:rPr lang="en-US" sz="1600" dirty="0"/>
              <a:t>' </a:t>
            </a:r>
            <a:r>
              <a:rPr lang="en-US" sz="1600" dirty="0" err="1"/>
              <a:t>scientifico</a:t>
            </a:r>
            <a:r>
              <a:rPr lang="en-US" sz="1600" dirty="0"/>
              <a:t> </a:t>
            </a:r>
            <a:r>
              <a:rPr lang="en-US" sz="1600" dirty="0" err="1"/>
              <a:t>all'Ambasciata</a:t>
            </a:r>
            <a:r>
              <a:rPr lang="en-US" sz="1600" dirty="0"/>
              <a:t> </a:t>
            </a:r>
            <a:r>
              <a:rPr lang="en-US" sz="1600" dirty="0" err="1"/>
              <a:t>Italiana</a:t>
            </a:r>
            <a:r>
              <a:rPr lang="en-US" sz="1600" dirty="0"/>
              <a:t> di Washington</a:t>
            </a:r>
            <a:r>
              <a:rPr lang="en-US" sz="1600" dirty="0" smtClean="0"/>
              <a:t>) </a:t>
            </a:r>
            <a:r>
              <a:rPr lang="en-US" sz="1600" dirty="0" err="1" smtClean="0"/>
              <a:t>sta</a:t>
            </a:r>
            <a:r>
              <a:rPr lang="en-US" sz="1600" dirty="0" smtClean="0"/>
              <a:t> </a:t>
            </a:r>
            <a:r>
              <a:rPr lang="en-US" sz="1600" dirty="0" err="1" smtClean="0"/>
              <a:t>organizzando</a:t>
            </a:r>
            <a:endParaRPr lang="en-US" sz="1600" dirty="0" smtClean="0"/>
          </a:p>
          <a:p>
            <a:r>
              <a:rPr lang="en-US" sz="1600" dirty="0" smtClean="0"/>
              <a:t>un </a:t>
            </a:r>
            <a:r>
              <a:rPr lang="en-US" sz="1600" dirty="0" err="1" smtClean="0"/>
              <a:t>incontro</a:t>
            </a:r>
            <a:r>
              <a:rPr lang="en-US" sz="1600" dirty="0" smtClean="0"/>
              <a:t> col management JLab </a:t>
            </a:r>
            <a:r>
              <a:rPr lang="en-US" sz="1600" dirty="0" err="1" smtClean="0"/>
              <a:t>all’ambasciata</a:t>
            </a:r>
            <a:r>
              <a:rPr lang="en-US" sz="1600" dirty="0" smtClean="0"/>
              <a:t> (4/5 </a:t>
            </a:r>
            <a:r>
              <a:rPr lang="en-US" sz="1600" dirty="0" err="1" smtClean="0"/>
              <a:t>dicembre</a:t>
            </a:r>
            <a:r>
              <a:rPr lang="en-US" sz="1600" dirty="0" smtClean="0"/>
              <a:t>)</a:t>
            </a:r>
          </a:p>
          <a:p>
            <a:r>
              <a:rPr lang="en-US" sz="1600" dirty="0" err="1" smtClean="0"/>
              <a:t>All’ordine</a:t>
            </a:r>
            <a:r>
              <a:rPr lang="en-US" sz="1600" dirty="0" smtClean="0"/>
              <a:t> del </a:t>
            </a:r>
            <a:r>
              <a:rPr lang="en-US" sz="1600" dirty="0" err="1" smtClean="0"/>
              <a:t>giorno</a:t>
            </a:r>
            <a:r>
              <a:rPr lang="en-US" sz="1600" dirty="0" smtClean="0"/>
              <a:t>: </a:t>
            </a:r>
            <a:r>
              <a:rPr lang="en-US" sz="1600" dirty="0" err="1" smtClean="0"/>
              <a:t>borse</a:t>
            </a:r>
            <a:r>
              <a:rPr lang="en-US" sz="1600" dirty="0" smtClean="0"/>
              <a:t> summer-students + mini workshop </a:t>
            </a:r>
            <a:r>
              <a:rPr lang="en-US" sz="1600" dirty="0" err="1" smtClean="0"/>
              <a:t>sulla</a:t>
            </a:r>
            <a:r>
              <a:rPr lang="en-US" sz="1600" dirty="0" smtClean="0"/>
              <a:t> </a:t>
            </a:r>
            <a:r>
              <a:rPr lang="en-US" sz="1600" dirty="0" err="1" smtClean="0"/>
              <a:t>fisica</a:t>
            </a:r>
            <a:r>
              <a:rPr lang="en-US" sz="1600" dirty="0" smtClean="0"/>
              <a:t> al JLab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91122" y="-76200"/>
            <a:ext cx="321569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News from JLab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Trieste 17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3" name="Rectangle 1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09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50160</TotalTime>
  <Words>4136</Words>
  <Application>Microsoft Macintosh PowerPoint</Application>
  <PresentationFormat>On-screen Show (4:3)</PresentationFormat>
  <Paragraphs>894</Paragraphs>
  <Slides>44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931</cp:revision>
  <dcterms:created xsi:type="dcterms:W3CDTF">2012-03-30T13:12:09Z</dcterms:created>
  <dcterms:modified xsi:type="dcterms:W3CDTF">2018-09-17T10:32:25Z</dcterms:modified>
</cp:coreProperties>
</file>